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notesSlides/_rels/notesSlide4.xml.rels" ContentType="application/vnd.openxmlformats-package.relationships+xml"/>
  <Override PartName="/ppt/notesSlides/_rels/notesSlide2.xml.rels" ContentType="application/vnd.openxmlformats-package.relationships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_rels/slide29.xml.rels" ContentType="application/vnd.openxmlformats-package.relationships+xml"/>
  <Override PartName="/ppt/slides/_rels/slide31.xml.rels" ContentType="application/vnd.openxmlformats-package.relationships+xml"/>
  <Override PartName="/ppt/slides/_rels/slide28.xml.rels" ContentType="application/vnd.openxmlformats-package.relationships+xml"/>
  <Override PartName="/ppt/slides/_rels/slide24.xml.rels" ContentType="application/vnd.openxmlformats-package.relationships+xml"/>
  <Override PartName="/ppt/slides/_rels/slide23.xml.rels" ContentType="application/vnd.openxmlformats-package.relationships+xml"/>
  <Override PartName="/ppt/slides/_rels/slide26.xml.rels" ContentType="application/vnd.openxmlformats-package.relationships+xml"/>
  <Override PartName="/ppt/slides/_rels/slide21.xml.rels" ContentType="application/vnd.openxmlformats-package.relationships+xml"/>
  <Override PartName="/ppt/slides/_rels/slide19.xml.rels" ContentType="application/vnd.openxmlformats-package.relationships+xml"/>
  <Override PartName="/ppt/slides/_rels/slide18.xml.rels" ContentType="application/vnd.openxmlformats-package.relationships+xml"/>
  <Override PartName="/ppt/slides/_rels/slide14.xml.rels" ContentType="application/vnd.openxmlformats-package.relationships+xml"/>
  <Override PartName="/ppt/slides/_rels/slide25.xml.rels" ContentType="application/vnd.openxmlformats-package.relationships+xml"/>
  <Override PartName="/ppt/slides/_rels/slide13.xml.rels" ContentType="application/vnd.openxmlformats-package.relationships+xml"/>
  <Override PartName="/ppt/slides/_rels/slide27.xml.rels" ContentType="application/vnd.openxmlformats-package.relationships+xml"/>
  <Override PartName="/ppt/slides/_rels/slide20.xml.rels" ContentType="application/vnd.openxmlformats-package.relationships+xml"/>
  <Override PartName="/ppt/slides/_rels/slide12.xml.rels" ContentType="application/vnd.openxmlformats-package.relationships+xml"/>
  <Override PartName="/ppt/slides/_rels/slide15.xml.rels" ContentType="application/vnd.openxmlformats-package.relationships+xml"/>
  <Override PartName="/ppt/slides/_rels/slide30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6.xml.rels" ContentType="application/vnd.openxmlformats-package.relationships+xml"/>
  <Override PartName="/ppt/slides/_rels/slide22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5.xml.rels" ContentType="application/vnd.openxmlformats-package.relationships+xml"/>
  <Override PartName="/ppt/slides/_rels/slide17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6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29.xml" ContentType="application/vnd.openxmlformats-officedocument.presentationml.slide+xml"/>
  <Override PartName="/ppt/slides/slide25.xml" ContentType="application/vnd.openxmlformats-officedocument.presentationml.slide+xml"/>
  <Override PartName="/ppt/slides/slide30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3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28.xml" ContentType="application/vnd.openxmlformats-officedocument.presentationml.slide+xml"/>
  <Override PartName="/ppt/slides/slide10.xml" ContentType="application/vnd.openxmlformats-officedocument.presentationml.slide+xml"/>
  <Override PartName="/ppt/slides/slide22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5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Layouts/slideLayout46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_rels/slideLayout48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media/image43.png" ContentType="image/png"/>
  <Override PartName="/ppt/media/image42.png" ContentType="image/png"/>
  <Override PartName="/ppt/media/image41.png" ContentType="image/png"/>
  <Override PartName="/ppt/media/image36.png" ContentType="image/png"/>
  <Override PartName="/ppt/media/image32.png" ContentType="image/png"/>
  <Override PartName="/ppt/media/image45.png" ContentType="image/png"/>
  <Override PartName="/ppt/media/image44.png" ContentType="image/png"/>
  <Override PartName="/ppt/media/image30.png" ContentType="image/png"/>
  <Override PartName="/ppt/media/image27.png" ContentType="image/png"/>
  <Override PartName="/ppt/media/image26.png" ContentType="image/png"/>
  <Override PartName="/ppt/media/image38.png" ContentType="image/png"/>
  <Override PartName="/ppt/media/image33.png" ContentType="image/png"/>
  <Override PartName="/ppt/media/image25.png" ContentType="image/png"/>
  <Override PartName="/ppt/media/image28.png" ContentType="image/png"/>
  <Override PartName="/ppt/media/image37.png" ContentType="image/png"/>
  <Override PartName="/ppt/media/image22.png" ContentType="image/png"/>
  <Override PartName="/ppt/media/image31.png" ContentType="image/png"/>
  <Override PartName="/ppt/media/image24.png" ContentType="image/png"/>
  <Override PartName="/ppt/media/image21.png" ContentType="image/png"/>
  <Override PartName="/ppt/media/image20.png" ContentType="image/png"/>
  <Override PartName="/ppt/media/image19.png" ContentType="image/png"/>
  <Override PartName="/ppt/media/image16.png" ContentType="image/png"/>
  <Override PartName="/ppt/media/image17.png" ContentType="image/png"/>
  <Override PartName="/ppt/media/image14.png" ContentType="image/png"/>
  <Override PartName="/ppt/media/image46.png" ContentType="image/png"/>
  <Override PartName="/ppt/media/image13.png" ContentType="image/png"/>
  <Override PartName="/ppt/media/image23.png" ContentType="image/png"/>
  <Override PartName="/ppt/media/image39.png" ContentType="image/png"/>
  <Override PartName="/ppt/media/image35.png" ContentType="image/png"/>
  <Override PartName="/ppt/media/image12.png" ContentType="image/png"/>
  <Override PartName="/ppt/media/image10.png" ContentType="image/png"/>
  <Override PartName="/ppt/media/image48.png" ContentType="image/png"/>
  <Override PartName="/ppt/media/image15.png" ContentType="image/png"/>
  <Override PartName="/ppt/media/image9.png" ContentType="image/png"/>
  <Override PartName="/ppt/media/image40.png" ContentType="image/png"/>
  <Override PartName="/ppt/media/image8.png" ContentType="image/png"/>
  <Override PartName="/ppt/media/image29.png" ContentType="image/png"/>
  <Override PartName="/ppt/media/image6.png" ContentType="image/png"/>
  <Override PartName="/ppt/media/image34.jpeg" ContentType="image/jpeg"/>
  <Override PartName="/ppt/media/image5.png" ContentType="image/png"/>
  <Override PartName="/ppt/media/image18.png" ContentType="image/png"/>
  <Override PartName="/ppt/media/image7.png" ContentType="image/png"/>
  <Override PartName="/ppt/media/image4.png" ContentType="image/png"/>
  <Override PartName="/ppt/media/image3.png" ContentType="image/png"/>
  <Override PartName="/ppt/media/image47.png" ContentType="image/png"/>
  <Override PartName="/ppt/media/image2.png" ContentType="image/png"/>
  <Override PartName="/ppt/media/image11.png" ContentType="image/png"/>
  <Override PartName="/ppt/media/image1.png" ContentType="image/png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  <p:sldMasterId id="214748368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</p:sldIdLst>
  <p:sldSz cx="10080625" cy="7559675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5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rIns="0" tIns="0" bIns="0"/>
          <a:p>
            <a:r>
              <a:rPr lang="en-US" sz="2640">
                <a:latin typeface="Arial"/>
              </a:rPr>
              <a:t>Click to edit the notes format</a:t>
            </a:r>
            <a:endParaRPr/>
          </a:p>
        </p:txBody>
      </p:sp>
      <p:sp>
        <p:nvSpPr>
          <p:cNvPr id="162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rIns="0" tIns="0" bIns="0"/>
          <a:p>
            <a:r>
              <a:rPr lang="en-US" sz="1400">
                <a:latin typeface="Times New Roman"/>
              </a:rPr>
              <a:t>&lt;header&gt;</a:t>
            </a:r>
            <a:endParaRPr/>
          </a:p>
        </p:txBody>
      </p:sp>
      <p:sp>
        <p:nvSpPr>
          <p:cNvPr id="163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lang="en-US" sz="1400">
                <a:latin typeface="Times New Roman"/>
              </a:rPr>
              <a:t>&lt;date/time&gt;</a:t>
            </a:r>
            <a:endParaRPr/>
          </a:p>
        </p:txBody>
      </p:sp>
      <p:sp>
        <p:nvSpPr>
          <p:cNvPr id="164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rIns="0" tIns="0" bIns="0" anchor="b"/>
          <a:p>
            <a:r>
              <a:rPr lang="en-US" sz="1400">
                <a:latin typeface="Times New Roman"/>
              </a:rPr>
              <a:t>&lt;footer&gt;</a:t>
            </a:r>
            <a:endParaRPr/>
          </a:p>
        </p:txBody>
      </p:sp>
      <p:sp>
        <p:nvSpPr>
          <p:cNvPr id="165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876A70A3-74B2-4F9D-A4CC-A1590C531406}" type="slidenum">
              <a:rPr lang="en-US" sz="1400">
                <a:latin typeface="Times New Roman"/>
              </a:rPr>
              <a:t>&lt;number&gt;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CustomShape 1"/>
          <p:cNvSpPr/>
          <p:nvPr/>
        </p:nvSpPr>
        <p:spPr>
          <a:xfrm>
            <a:off x="1371600" y="763560"/>
            <a:ext cx="5029200" cy="37720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57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rIns="0" tIns="0" bIns="0"/>
          <a:p>
            <a:r>
              <a:rPr lang="en-US" sz="1200">
                <a:latin typeface="Arial"/>
              </a:rPr>
              <a:t>But wait – how can we have a liquid of quarks and gluons?  Doesn't asymptotic freedom tell us that we can't have free quarks and gluons?  How, then, can we have a liquid of quarks and gluons?</a:t>
            </a:r>
            <a:endParaRPr/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rIns="0" tIns="0" bIns="0"/>
          <a:p>
            <a:r>
              <a:rPr lang="en-US" sz="2000">
                <a:latin typeface="Arial"/>
              </a:rPr>
              <a:t>Mention that RHIC planning began 1983</a:t>
            </a:r>
            <a:endParaRPr/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Relationship Id="rId3" Type="http://schemas.openxmlformats.org/officeDocument/2006/relationships/image" Target="../media/image7.png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8.png"/><Relationship Id="rId3" Type="http://schemas.openxmlformats.org/officeDocument/2006/relationships/image" Target="../media/image9.png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887004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887004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32828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5049000" y="1769040"/>
            <a:ext cx="432828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5049000" y="4059360"/>
            <a:ext cx="432828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504000" y="4059360"/>
            <a:ext cx="432828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8870040" cy="4384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504000" y="1769040"/>
            <a:ext cx="8870040" cy="4384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41" name="" descr=""/>
          <p:cNvPicPr/>
          <p:nvPr/>
        </p:nvPicPr>
        <p:blipFill>
          <a:blip r:embed="rId2"/>
          <a:stretch/>
        </p:blipFill>
        <p:spPr>
          <a:xfrm>
            <a:off x="2190960" y="1769040"/>
            <a:ext cx="5495400" cy="4384800"/>
          </a:xfrm>
          <a:prstGeom prst="rect">
            <a:avLst/>
          </a:prstGeom>
          <a:ln>
            <a:noFill/>
          </a:ln>
        </p:spPr>
      </p:pic>
      <p:pic>
        <p:nvPicPr>
          <p:cNvPr id="42" name="" descr=""/>
          <p:cNvPicPr/>
          <p:nvPr/>
        </p:nvPicPr>
        <p:blipFill>
          <a:blip r:embed="rId3"/>
          <a:stretch/>
        </p:blipFill>
        <p:spPr>
          <a:xfrm>
            <a:off x="2190960" y="1769040"/>
            <a:ext cx="5495400" cy="438480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8870040" cy="438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8870040" cy="4384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328280" cy="4384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5049000" y="1769040"/>
            <a:ext cx="4328280" cy="4384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32828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432828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049000" y="1769040"/>
            <a:ext cx="4328280" cy="4384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8870040" cy="438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328280" cy="4384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049000" y="1769040"/>
            <a:ext cx="432828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5049000" y="4059360"/>
            <a:ext cx="432828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32828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5049000" y="1769040"/>
            <a:ext cx="432828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887004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887004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887004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32828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5049000" y="1769040"/>
            <a:ext cx="432828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5049000" y="4059360"/>
            <a:ext cx="432828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504000" y="4059360"/>
            <a:ext cx="432828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8870040" cy="4384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504000" y="1769040"/>
            <a:ext cx="8870040" cy="4384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80" name="" descr=""/>
          <p:cNvPicPr/>
          <p:nvPr/>
        </p:nvPicPr>
        <p:blipFill>
          <a:blip r:embed="rId2"/>
          <a:stretch/>
        </p:blipFill>
        <p:spPr>
          <a:xfrm>
            <a:off x="2190960" y="1769040"/>
            <a:ext cx="5495400" cy="4384800"/>
          </a:xfrm>
          <a:prstGeom prst="rect">
            <a:avLst/>
          </a:prstGeom>
          <a:ln>
            <a:noFill/>
          </a:ln>
        </p:spPr>
      </p:pic>
      <p:pic>
        <p:nvPicPr>
          <p:cNvPr id="81" name="" descr=""/>
          <p:cNvPicPr/>
          <p:nvPr/>
        </p:nvPicPr>
        <p:blipFill>
          <a:blip r:embed="rId3"/>
          <a:stretch/>
        </p:blipFill>
        <p:spPr>
          <a:xfrm>
            <a:off x="2190960" y="1769040"/>
            <a:ext cx="5495400" cy="438480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8870040" cy="438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8870040" cy="4384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328280" cy="4384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5049000" y="1769040"/>
            <a:ext cx="4328280" cy="4384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8870040" cy="4384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32828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432828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5049000" y="1769040"/>
            <a:ext cx="4328280" cy="4384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328280" cy="4384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5049000" y="1769040"/>
            <a:ext cx="432828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5049000" y="4059360"/>
            <a:ext cx="432828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32828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5049000" y="1769040"/>
            <a:ext cx="432828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887004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887004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887004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32828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5049000" y="1769040"/>
            <a:ext cx="432828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5049000" y="4059360"/>
            <a:ext cx="432828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6" name="PlaceHolder 5"/>
          <p:cNvSpPr>
            <a:spLocks noGrp="1"/>
          </p:cNvSpPr>
          <p:nvPr>
            <p:ph type="body"/>
          </p:nvPr>
        </p:nvSpPr>
        <p:spPr>
          <a:xfrm>
            <a:off x="504000" y="4059360"/>
            <a:ext cx="432828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8870040" cy="4384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504000" y="1769040"/>
            <a:ext cx="8870040" cy="4384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20" name="" descr=""/>
          <p:cNvPicPr/>
          <p:nvPr/>
        </p:nvPicPr>
        <p:blipFill>
          <a:blip r:embed="rId2"/>
          <a:stretch/>
        </p:blipFill>
        <p:spPr>
          <a:xfrm>
            <a:off x="2190960" y="1769040"/>
            <a:ext cx="5495400" cy="4384800"/>
          </a:xfrm>
          <a:prstGeom prst="rect">
            <a:avLst/>
          </a:prstGeom>
          <a:ln>
            <a:noFill/>
          </a:ln>
        </p:spPr>
      </p:pic>
      <p:pic>
        <p:nvPicPr>
          <p:cNvPr id="121" name="" descr=""/>
          <p:cNvPicPr/>
          <p:nvPr/>
        </p:nvPicPr>
        <p:blipFill>
          <a:blip r:embed="rId3"/>
          <a:stretch/>
        </p:blipFill>
        <p:spPr>
          <a:xfrm>
            <a:off x="2190960" y="1769040"/>
            <a:ext cx="5495400" cy="438480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28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8870040" cy="438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8870040" cy="4384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328280" cy="4384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5049000" y="1769040"/>
            <a:ext cx="4328280" cy="4384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328280" cy="4384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5049000" y="1769040"/>
            <a:ext cx="4328280" cy="4384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32828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432828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9" name="PlaceHolder 4"/>
          <p:cNvSpPr>
            <a:spLocks noGrp="1"/>
          </p:cNvSpPr>
          <p:nvPr>
            <p:ph type="body"/>
          </p:nvPr>
        </p:nvSpPr>
        <p:spPr>
          <a:xfrm>
            <a:off x="5049000" y="1769040"/>
            <a:ext cx="4328280" cy="4384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328280" cy="4384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5049000" y="1769040"/>
            <a:ext cx="432828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5049000" y="4059360"/>
            <a:ext cx="432828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32828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5049000" y="1769040"/>
            <a:ext cx="432828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7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887004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887004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0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887004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32828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5049000" y="1769040"/>
            <a:ext cx="432828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4" name="PlaceHolder 4"/>
          <p:cNvSpPr>
            <a:spLocks noGrp="1"/>
          </p:cNvSpPr>
          <p:nvPr>
            <p:ph type="body"/>
          </p:nvPr>
        </p:nvSpPr>
        <p:spPr>
          <a:xfrm>
            <a:off x="5049000" y="4059360"/>
            <a:ext cx="432828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5" name="PlaceHolder 5"/>
          <p:cNvSpPr>
            <a:spLocks noGrp="1"/>
          </p:cNvSpPr>
          <p:nvPr>
            <p:ph type="body"/>
          </p:nvPr>
        </p:nvSpPr>
        <p:spPr>
          <a:xfrm>
            <a:off x="504000" y="4059360"/>
            <a:ext cx="432828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8870040" cy="4384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8" name="PlaceHolder 3"/>
          <p:cNvSpPr>
            <a:spLocks noGrp="1"/>
          </p:cNvSpPr>
          <p:nvPr>
            <p:ph type="body"/>
          </p:nvPr>
        </p:nvSpPr>
        <p:spPr>
          <a:xfrm>
            <a:off x="504000" y="1769040"/>
            <a:ext cx="8870040" cy="4384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59" name="" descr=""/>
          <p:cNvPicPr/>
          <p:nvPr/>
        </p:nvPicPr>
        <p:blipFill>
          <a:blip r:embed="rId2"/>
          <a:stretch/>
        </p:blipFill>
        <p:spPr>
          <a:xfrm>
            <a:off x="2190960" y="1769040"/>
            <a:ext cx="5495400" cy="4384800"/>
          </a:xfrm>
          <a:prstGeom prst="rect">
            <a:avLst/>
          </a:prstGeom>
          <a:ln>
            <a:noFill/>
          </a:ln>
        </p:spPr>
      </p:pic>
      <p:pic>
        <p:nvPicPr>
          <p:cNvPr id="160" name="" descr=""/>
          <p:cNvPicPr/>
          <p:nvPr/>
        </p:nvPicPr>
        <p:blipFill>
          <a:blip r:embed="rId3"/>
          <a:stretch/>
        </p:blipFill>
        <p:spPr>
          <a:xfrm>
            <a:off x="2190960" y="1769040"/>
            <a:ext cx="5495400" cy="438480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32828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432828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049000" y="1769040"/>
            <a:ext cx="4328280" cy="4384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328280" cy="4384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049000" y="1769040"/>
            <a:ext cx="432828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9000" y="4059360"/>
            <a:ext cx="432828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32828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9000" y="1769040"/>
            <a:ext cx="432828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887004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en-US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8870040" cy="438480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Seventh Outline Level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r>
              <a:rPr lang="en-US" sz="1400">
                <a:latin typeface="Times New Roman"/>
              </a:rPr>
              <a:t>&lt;date/time&gt;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rIns="0" tIns="0" bIns="0"/>
          <a:p>
            <a:pPr algn="ctr"/>
            <a:r>
              <a:rPr lang="en-US" sz="1400">
                <a:latin typeface="Times New Roman"/>
              </a:rPr>
              <a:t>&lt;footer&gt;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pPr algn="r"/>
            <a:fld id="{0F0DB5AC-5C58-46AF-A09D-EB8F7BD633C7}" type="slidenum">
              <a:rPr lang="en-US" sz="1400">
                <a:latin typeface="Times New Roman"/>
              </a:rPr>
              <a:t>&lt;number&gt;</a:t>
            </a:fld>
            <a:endParaRPr/>
          </a:p>
        </p:txBody>
      </p:sp>
      <p:sp>
        <p:nvSpPr>
          <p:cNvPr id="5" name="Line 6"/>
          <p:cNvSpPr/>
          <p:nvPr/>
        </p:nvSpPr>
        <p:spPr>
          <a:xfrm>
            <a:off x="0" y="7106400"/>
            <a:ext cx="8686800" cy="0"/>
          </a:xfrm>
          <a:prstGeom prst="line">
            <a:avLst/>
          </a:prstGeom>
          <a:ln w="18360">
            <a:solidFill>
              <a:srgbClr val="000000"/>
            </a:solidFill>
            <a:round/>
          </a:ln>
        </p:spPr>
      </p:sp>
      <p:sp>
        <p:nvSpPr>
          <p:cNvPr id="6" name="TextShape 7"/>
          <p:cNvSpPr txBox="1"/>
          <p:nvPr/>
        </p:nvSpPr>
        <p:spPr>
          <a:xfrm>
            <a:off x="-55440" y="7184160"/>
            <a:ext cx="8559360" cy="416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i="1" lang="en-US" sz="2300">
                <a:solidFill>
                  <a:srgbClr val="000000"/>
                </a:solidFill>
                <a:latin typeface="Times New Roman"/>
              </a:rPr>
              <a:t>Christine Nattrass, 3KK, Jan. 4, 2016</a:t>
            </a:r>
            <a:endParaRPr/>
          </a:p>
        </p:txBody>
      </p:sp>
      <p:sp>
        <p:nvSpPr>
          <p:cNvPr id="7" name="Line 8"/>
          <p:cNvSpPr/>
          <p:nvPr/>
        </p:nvSpPr>
        <p:spPr>
          <a:xfrm>
            <a:off x="-9360" y="7205040"/>
            <a:ext cx="8412480" cy="0"/>
          </a:xfrm>
          <a:prstGeom prst="line">
            <a:avLst/>
          </a:prstGeom>
          <a:ln w="18360">
            <a:solidFill>
              <a:srgbClr val="808080"/>
            </a:solidFill>
            <a:round/>
          </a:ln>
        </p:spPr>
      </p:sp>
      <p:sp>
        <p:nvSpPr>
          <p:cNvPr id="8" name="TextShape 9"/>
          <p:cNvSpPr txBox="1"/>
          <p:nvPr/>
        </p:nvSpPr>
        <p:spPr>
          <a:xfrm>
            <a:off x="6035040" y="7192440"/>
            <a:ext cx="4012560" cy="426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r"/>
            <a:fld id="{13C1ED73-542A-4A3D-84AF-6211F8AE7D84}" type="slidenum">
              <a:rPr b="1" lang="en-US">
                <a:latin typeface="Times New Roman"/>
              </a:rPr>
              <a:t>&lt;number&gt;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503640" y="30096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en-US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503640" y="1768680"/>
            <a:ext cx="9071640" cy="438480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Seventh Outline Level</a:t>
            </a:r>
            <a:endParaRPr/>
          </a:p>
        </p:txBody>
      </p:sp>
      <p:sp>
        <p:nvSpPr>
          <p:cNvPr id="45" name="PlaceHolder 3"/>
          <p:cNvSpPr>
            <a:spLocks noGrp="1"/>
          </p:cNvSpPr>
          <p:nvPr>
            <p:ph type="dt"/>
          </p:nvPr>
        </p:nvSpPr>
        <p:spPr>
          <a:xfrm>
            <a:off x="503640" y="6886800"/>
            <a:ext cx="2348280" cy="521280"/>
          </a:xfrm>
          <a:prstGeom prst="rect">
            <a:avLst/>
          </a:prstGeom>
        </p:spPr>
        <p:txBody>
          <a:bodyPr lIns="0" rIns="0" tIns="0" bIns="0"/>
          <a:p>
            <a:r>
              <a:rPr lang="en-US" sz="1400">
                <a:latin typeface="Times New Roman"/>
              </a:rPr>
              <a:t>&lt;date/time&gt;</a:t>
            </a:r>
            <a:endParaRPr/>
          </a:p>
        </p:txBody>
      </p:sp>
      <p:sp>
        <p:nvSpPr>
          <p:cNvPr id="46" name="PlaceHolder 4"/>
          <p:cNvSpPr>
            <a:spLocks noGrp="1"/>
          </p:cNvSpPr>
          <p:nvPr>
            <p:ph type="ftr"/>
          </p:nvPr>
        </p:nvSpPr>
        <p:spPr>
          <a:xfrm>
            <a:off x="3447000" y="6886800"/>
            <a:ext cx="3195000" cy="521280"/>
          </a:xfrm>
          <a:prstGeom prst="rect">
            <a:avLst/>
          </a:prstGeom>
        </p:spPr>
        <p:txBody>
          <a:bodyPr lIns="0" rIns="0" tIns="0" bIns="0"/>
          <a:p>
            <a:pPr algn="ctr"/>
            <a:r>
              <a:rPr lang="en-US" sz="1400">
                <a:latin typeface="Times New Roman"/>
              </a:rPr>
              <a:t>&lt;footer&gt;</a:t>
            </a:r>
            <a:endParaRPr/>
          </a:p>
        </p:txBody>
      </p:sp>
      <p:sp>
        <p:nvSpPr>
          <p:cNvPr id="47" name="PlaceHolder 5"/>
          <p:cNvSpPr>
            <a:spLocks noGrp="1"/>
          </p:cNvSpPr>
          <p:nvPr>
            <p:ph type="sldNum"/>
          </p:nvPr>
        </p:nvSpPr>
        <p:spPr>
          <a:xfrm>
            <a:off x="7226640" y="6886800"/>
            <a:ext cx="2348280" cy="521280"/>
          </a:xfrm>
          <a:prstGeom prst="rect">
            <a:avLst/>
          </a:prstGeom>
        </p:spPr>
        <p:txBody>
          <a:bodyPr lIns="0" rIns="0" tIns="0" bIns="0"/>
          <a:p>
            <a:pPr algn="r"/>
            <a:fld id="{6A306BD1-572E-4A9A-B58E-447825A96EEF}" type="slidenum">
              <a:rPr lang="en-US" sz="1400">
                <a:latin typeface="Times New Roman"/>
              </a:rPr>
              <a:t>&lt;number&gt;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6" descr=""/>
          <p:cNvPicPr/>
          <p:nvPr/>
        </p:nvPicPr>
        <p:blipFill>
          <a:blip r:embed="rId2"/>
          <a:stretch/>
        </p:blipFill>
        <p:spPr>
          <a:xfrm>
            <a:off x="9404280" y="83880"/>
            <a:ext cx="596160" cy="806040"/>
          </a:xfrm>
          <a:prstGeom prst="rect">
            <a:avLst/>
          </a:prstGeom>
          <a:ln>
            <a:noFill/>
          </a:ln>
        </p:spPr>
      </p:pic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504000" y="302760"/>
            <a:ext cx="9071640" cy="1259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 strike="noStrike">
                <a:solidFill>
                  <a:srgbClr val="0033cc"/>
                </a:solidFill>
                <a:latin typeface="Arial"/>
              </a:rPr>
              <a:t>Click to edit the title text formatClick to edit Master title style</a:t>
            </a:r>
            <a:endParaRPr/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504000" y="1764000"/>
            <a:ext cx="9071640" cy="4988880"/>
          </a:xfrm>
          <a:prstGeom prst="rect">
            <a:avLst/>
          </a:prstGeom>
        </p:spPr>
        <p:txBody>
          <a:bodyPr/>
          <a:p>
            <a:pPr>
              <a:buSzPct val="45000"/>
              <a:buFont typeface="StarSymbol"/>
              <a:buChar char=""/>
            </a:pPr>
            <a:r>
              <a:rPr lang="en-US" sz="3200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3200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3200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3200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3200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3200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3200" strike="noStrike">
                <a:solidFill>
                  <a:srgbClr val="000000"/>
                </a:solidFill>
                <a:latin typeface="Arial"/>
              </a:rPr>
              <a:t>Seventh Outline LevelClick to edit Master text styles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en-US" sz="2800" strike="noStrike">
                <a:solidFill>
                  <a:srgbClr val="000000"/>
                </a:solidFill>
                <a:latin typeface="Arial"/>
              </a:rPr>
              <a:t>Second level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000000"/>
                </a:solidFill>
                <a:latin typeface="Arial"/>
              </a:rPr>
              <a:t>Third level</a:t>
            </a:r>
            <a:endParaRPr/>
          </a:p>
          <a:p>
            <a:pPr lvl="9">
              <a:buSzPct val="45000"/>
              <a:buFont typeface="StarSymbol"/>
              <a:buChar char=""/>
            </a:pPr>
            <a:r>
              <a:rPr lang="en-US" sz="2000" strike="noStrike">
                <a:solidFill>
                  <a:srgbClr val="000000"/>
                </a:solidFill>
                <a:latin typeface="Arial"/>
              </a:rPr>
              <a:t>Fourth level</a:t>
            </a:r>
            <a:endParaRPr/>
          </a:p>
          <a:p>
            <a:pPr lvl="9">
              <a:buSzPct val="45000"/>
              <a:buFont typeface="StarSymbol"/>
              <a:buChar char=""/>
            </a:pPr>
            <a:r>
              <a:rPr lang="en-US" sz="2000" strike="noStrike">
                <a:solidFill>
                  <a:srgbClr val="000000"/>
                </a:solidFill>
                <a:latin typeface="Arial"/>
              </a:rPr>
              <a:t>Fifth level</a:t>
            </a:r>
            <a:endParaRPr/>
          </a:p>
        </p:txBody>
      </p:sp>
      <p:sp>
        <p:nvSpPr>
          <p:cNvPr id="85" name="PlaceHolder 3"/>
          <p:cNvSpPr>
            <a:spLocks noGrp="1"/>
          </p:cNvSpPr>
          <p:nvPr>
            <p:ph type="dt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Calibri"/>
              </a:rPr>
              <a:t>3/16/16</a:t>
            </a:r>
            <a:endParaRPr/>
          </a:p>
        </p:txBody>
      </p:sp>
      <p:sp>
        <p:nvSpPr>
          <p:cNvPr id="86" name="PlaceHolder 4"/>
          <p:cNvSpPr>
            <a:spLocks noGrp="1"/>
          </p:cNvSpPr>
          <p:nvPr>
            <p:ph type="ftr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lIns="90000" rIns="90000" tIns="45000" bIns="45000"/>
          <a:p>
            <a:endParaRPr/>
          </a:p>
        </p:txBody>
      </p:sp>
      <p:sp>
        <p:nvSpPr>
          <p:cNvPr id="87" name="PlaceHolder 5"/>
          <p:cNvSpPr>
            <a:spLocks noGrp="1"/>
          </p:cNvSpPr>
          <p:nvPr>
            <p:ph type="sldNum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fld id="{1A8ADAFF-1E00-4EE1-BA5C-D3CC9DA26BAB}" type="slidenum">
              <a:rPr lang="en-US" strike="noStrike">
                <a:solidFill>
                  <a:srgbClr val="000000"/>
                </a:solidFill>
                <a:latin typeface="Calibri"/>
              </a:rPr>
              <a:t>&lt;number&gt;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504000" y="167760"/>
            <a:ext cx="9071640" cy="70488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3600" strike="noStrike">
                <a:solidFill>
                  <a:srgbClr val="ffffff"/>
                </a:solidFill>
                <a:latin typeface="Comic Sans MS"/>
              </a:rPr>
              <a:t>Click to edit the title text formatClick to edit Master title style</a:t>
            </a:r>
            <a:endParaRPr/>
          </a:p>
        </p:txBody>
      </p:sp>
      <p:sp>
        <p:nvSpPr>
          <p:cNvPr id="123" name="PlaceHolder 2"/>
          <p:cNvSpPr>
            <a:spLocks noGrp="1"/>
          </p:cNvSpPr>
          <p:nvPr>
            <p:ph type="dt"/>
          </p:nvPr>
        </p:nvSpPr>
        <p:spPr>
          <a:xfrm>
            <a:off x="89640" y="7261560"/>
            <a:ext cx="2351880" cy="29808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en-US" sz="1400" strike="noStrike">
                <a:solidFill>
                  <a:srgbClr val="000000"/>
                </a:solidFill>
                <a:latin typeface="Comic Sans MS"/>
              </a:rPr>
              <a:t>June 1, 2012</a:t>
            </a:r>
            <a:endParaRPr/>
          </a:p>
        </p:txBody>
      </p:sp>
      <p:sp>
        <p:nvSpPr>
          <p:cNvPr id="124" name="PlaceHolder 3"/>
          <p:cNvSpPr>
            <a:spLocks noGrp="1"/>
          </p:cNvSpPr>
          <p:nvPr>
            <p:ph type="ftr"/>
          </p:nvPr>
        </p:nvSpPr>
        <p:spPr>
          <a:xfrm>
            <a:off x="2828160" y="7261560"/>
            <a:ext cx="4367880" cy="2703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en-US" sz="1400" strike="noStrike">
                <a:solidFill>
                  <a:srgbClr val="000000"/>
                </a:solidFill>
                <a:latin typeface="Comic Sans MS"/>
              </a:rPr>
              <a:t>D. Silvermyr, ORNL</a:t>
            </a:r>
            <a:endParaRPr/>
          </a:p>
        </p:txBody>
      </p:sp>
      <p:sp>
        <p:nvSpPr>
          <p:cNvPr id="125" name="PlaceHolder 4"/>
          <p:cNvSpPr>
            <a:spLocks noGrp="1"/>
          </p:cNvSpPr>
          <p:nvPr>
            <p:ph type="sldNum"/>
          </p:nvPr>
        </p:nvSpPr>
        <p:spPr>
          <a:xfrm>
            <a:off x="7651800" y="7263000"/>
            <a:ext cx="2351880" cy="2703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fld id="{728BCC81-F532-4E69-83B5-DEC5415B66B0}" type="slidenum">
              <a:rPr lang="en-US" sz="1400" strike="noStrike">
                <a:solidFill>
                  <a:srgbClr val="000000"/>
                </a:solidFill>
                <a:latin typeface="Comic Sans MS"/>
              </a:rPr>
              <a:t>&lt;number&gt;</a:t>
            </a:fld>
            <a:endParaRPr/>
          </a:p>
        </p:txBody>
      </p:sp>
      <p:sp>
        <p:nvSpPr>
          <p:cNvPr id="126" name="PlaceHolder 5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640" cy="438444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3090">
                <a:latin typeface="Comic Sans MS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210">
                <a:latin typeface="Comic Sans MS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1990">
                <a:latin typeface="Comic Sans MS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1990">
                <a:latin typeface="Comic Sans MS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210">
                <a:latin typeface="Comic Sans MS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210">
                <a:latin typeface="Comic Sans MS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210">
                <a:latin typeface="Comic Sans MS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4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slideLayout" Target="../slideLayouts/slideLayout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slideLayout" Target="../slideLayouts/slideLayout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slideLayout" Target="../slideLayouts/slideLayout5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image" Target="../media/image41.png"/><Relationship Id="rId3" Type="http://schemas.openxmlformats.org/officeDocument/2006/relationships/slideLayout" Target="../slideLayouts/slideLayout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slideLayout" Target="../slideLayouts/slideLayout5.xml"/><Relationship Id="rId7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42.png"/><Relationship Id="rId2" Type="http://schemas.openxmlformats.org/officeDocument/2006/relationships/image" Target="../media/image43.png"/><Relationship Id="rId3" Type="http://schemas.openxmlformats.org/officeDocument/2006/relationships/slideLayout" Target="../slideLayouts/slideLayout5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44.png"/><Relationship Id="rId2" Type="http://schemas.openxmlformats.org/officeDocument/2006/relationships/image" Target="../media/image45.png"/><Relationship Id="rId3" Type="http://schemas.openxmlformats.org/officeDocument/2006/relationships/slideLayout" Target="../slideLayouts/slideLayout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46.png"/><Relationship Id="rId2" Type="http://schemas.openxmlformats.org/officeDocument/2006/relationships/slideLayout" Target="../slideLayouts/slideLayout5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47.png"/><Relationship Id="rId2" Type="http://schemas.openxmlformats.org/officeDocument/2006/relationships/slideLayout" Target="../slideLayouts/slideLayout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48.png"/><Relationship Id="rId2" Type="http://schemas.openxmlformats.org/officeDocument/2006/relationships/slideLayout" Target="../slideLayouts/slideLayout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5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9" Type="http://schemas.openxmlformats.org/officeDocument/2006/relationships/image" Target="../media/image25.png"/><Relationship Id="rId10" Type="http://schemas.openxmlformats.org/officeDocument/2006/relationships/image" Target="../media/image26.png"/><Relationship Id="rId11" Type="http://schemas.openxmlformats.org/officeDocument/2006/relationships/image" Target="../media/image27.png"/><Relationship Id="rId12" Type="http://schemas.openxmlformats.org/officeDocument/2006/relationships/image" Target="../media/image28.png"/><Relationship Id="rId13" Type="http://schemas.openxmlformats.org/officeDocument/2006/relationships/image" Target="../media/image29.png"/><Relationship Id="rId14" Type="http://schemas.openxmlformats.org/officeDocument/2006/relationships/image" Target="../media/image30.png"/><Relationship Id="rId15" Type="http://schemas.openxmlformats.org/officeDocument/2006/relationships/image" Target="../media/image31.png"/><Relationship Id="rId16" Type="http://schemas.openxmlformats.org/officeDocument/2006/relationships/image" Target="../media/image32.png"/><Relationship Id="rId17" Type="http://schemas.openxmlformats.org/officeDocument/2006/relationships/image" Target="../media/image33.png"/><Relationship Id="rId18" Type="http://schemas.openxmlformats.org/officeDocument/2006/relationships/slideLayout" Target="../slideLayouts/slideLayout1.xml"/><Relationship Id="rId19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34.jpeg"/><Relationship Id="rId2" Type="http://schemas.openxmlformats.org/officeDocument/2006/relationships/slideLayout" Target="../slideLayouts/slideLayout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slideLayout" Target="../slideLayouts/slideLayout4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slideLayout" Target="../slideLayouts/slideLayout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" descr=""/>
          <p:cNvPicPr/>
          <p:nvPr/>
        </p:nvPicPr>
        <p:blipFill>
          <a:blip r:embed="rId1"/>
          <a:stretch/>
        </p:blipFill>
        <p:spPr>
          <a:xfrm>
            <a:off x="-457200" y="-548640"/>
            <a:ext cx="10972800" cy="8769240"/>
          </a:xfrm>
          <a:prstGeom prst="rect">
            <a:avLst/>
          </a:prstGeom>
          <a:ln>
            <a:noFill/>
          </a:ln>
        </p:spPr>
      </p:pic>
      <p:sp>
        <p:nvSpPr>
          <p:cNvPr id="167" name="TextShape 1"/>
          <p:cNvSpPr txBox="1"/>
          <p:nvPr/>
        </p:nvSpPr>
        <p:spPr>
          <a:xfrm>
            <a:off x="800280" y="457200"/>
            <a:ext cx="8892360" cy="1149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1" i="1" lang="en-US" sz="4000">
                <a:solidFill>
                  <a:srgbClr val="ffffff"/>
                </a:solidFill>
                <a:latin typeface="Times New Roman"/>
              </a:rPr>
              <a:t>Measuring the energy density of the QGP</a:t>
            </a:r>
            <a:endParaRPr/>
          </a:p>
        </p:txBody>
      </p:sp>
      <p:sp>
        <p:nvSpPr>
          <p:cNvPr id="168" name="TextShape 2"/>
          <p:cNvSpPr txBox="1"/>
          <p:nvPr/>
        </p:nvSpPr>
        <p:spPr>
          <a:xfrm>
            <a:off x="2514960" y="6276600"/>
            <a:ext cx="5030640" cy="795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1" i="1" lang="en-US" sz="2500">
                <a:solidFill>
                  <a:srgbClr val="00b8ff"/>
                </a:solidFill>
                <a:latin typeface="Times New Roman"/>
              </a:rPr>
              <a:t>Christine Nattrass</a:t>
            </a:r>
            <a:endParaRPr/>
          </a:p>
          <a:p>
            <a:pPr algn="ctr"/>
            <a:r>
              <a:rPr b="1" i="1" lang="en-US" sz="2500">
                <a:solidFill>
                  <a:srgbClr val="00b8ff"/>
                </a:solidFill>
                <a:latin typeface="Times New Roman"/>
              </a:rPr>
              <a:t>University of Tennessee at Knoxville</a:t>
            </a:r>
            <a:endParaRPr/>
          </a:p>
        </p:txBody>
      </p:sp>
      <p:sp>
        <p:nvSpPr>
          <p:cNvPr id="169" name="TextShape 3"/>
          <p:cNvSpPr txBox="1"/>
          <p:nvPr/>
        </p:nvSpPr>
        <p:spPr>
          <a:xfrm>
            <a:off x="-16560" y="7309440"/>
            <a:ext cx="10424160" cy="318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1600">
                <a:solidFill>
                  <a:srgbClr val="ffffff"/>
                </a:solidFill>
                <a:latin typeface="Arial"/>
              </a:rPr>
              <a:t>Calculations done on the Titan supercomputer by the CJet collaboration https://sites.google.com/site/cjetsite/</a:t>
            </a:r>
            <a:endParaRPr/>
          </a:p>
        </p:txBody>
      </p:sp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TextShape 1"/>
          <p:cNvSpPr txBox="1"/>
          <p:nvPr/>
        </p:nvSpPr>
        <p:spPr>
          <a:xfrm>
            <a:off x="504000" y="157320"/>
            <a:ext cx="9071640" cy="9788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en-US" sz="4400">
                <a:latin typeface="Arial"/>
              </a:rPr>
              <a:t>How does it hit your detector?</a:t>
            </a:r>
            <a:endParaRPr/>
          </a:p>
        </p:txBody>
      </p:sp>
      <p:sp>
        <p:nvSpPr>
          <p:cNvPr id="272" name="CustomShape 2"/>
          <p:cNvSpPr/>
          <p:nvPr/>
        </p:nvSpPr>
        <p:spPr>
          <a:xfrm>
            <a:off x="274320" y="1005840"/>
            <a:ext cx="2094120" cy="209412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73" name="TextShape 3"/>
          <p:cNvSpPr txBox="1"/>
          <p:nvPr/>
        </p:nvSpPr>
        <p:spPr>
          <a:xfrm>
            <a:off x="731520" y="1277280"/>
            <a:ext cx="1532160" cy="1555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10000">
                <a:latin typeface="Times New Roman"/>
                <a:ea typeface="Arial"/>
              </a:rPr>
              <a:t>π</a:t>
            </a:r>
            <a:r>
              <a:rPr lang="en-US" sz="10000" baseline="101000">
                <a:latin typeface="Times New Roman"/>
                <a:ea typeface="Arial"/>
              </a:rPr>
              <a:t>0</a:t>
            </a:r>
            <a:endParaRPr/>
          </a:p>
        </p:txBody>
      </p:sp>
      <p:sp>
        <p:nvSpPr>
          <p:cNvPr id="274" name="TextShape 4"/>
          <p:cNvSpPr txBox="1"/>
          <p:nvPr/>
        </p:nvSpPr>
        <p:spPr>
          <a:xfrm>
            <a:off x="0" y="6766560"/>
            <a:ext cx="484632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>
                <a:latin typeface="Arial"/>
              </a:rPr>
              <a:t>Scale:  diameter in inches = </a:t>
            </a:r>
            <a:r>
              <a:rPr lang="en-US">
                <a:latin typeface="Arial"/>
                <a:ea typeface="Arial"/>
              </a:rPr>
              <a:t>√</a:t>
            </a:r>
            <a:r>
              <a:rPr lang="en-US">
                <a:latin typeface="Arial"/>
              </a:rPr>
              <a:t>fraction * 5</a:t>
            </a:r>
            <a:endParaRPr/>
          </a:p>
        </p:txBody>
      </p:sp>
      <p:sp>
        <p:nvSpPr>
          <p:cNvPr id="275" name="CustomShape 5"/>
          <p:cNvSpPr/>
          <p:nvPr/>
        </p:nvSpPr>
        <p:spPr>
          <a:xfrm>
            <a:off x="7602840" y="887040"/>
            <a:ext cx="2094120" cy="209412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76" name="TextShape 6"/>
          <p:cNvSpPr txBox="1"/>
          <p:nvPr/>
        </p:nvSpPr>
        <p:spPr>
          <a:xfrm>
            <a:off x="8164800" y="1125000"/>
            <a:ext cx="1532160" cy="1555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10000">
                <a:latin typeface="Times New Roman"/>
                <a:ea typeface="Arial"/>
              </a:rPr>
              <a:t>π</a:t>
            </a:r>
            <a:r>
              <a:rPr lang="en-US" sz="10000" baseline="101000">
                <a:latin typeface="Times New Roman"/>
                <a:ea typeface="Arial"/>
              </a:rPr>
              <a:t>+</a:t>
            </a:r>
            <a:endParaRPr/>
          </a:p>
        </p:txBody>
      </p:sp>
      <p:sp>
        <p:nvSpPr>
          <p:cNvPr id="277" name="CustomShape 7"/>
          <p:cNvSpPr/>
          <p:nvPr/>
        </p:nvSpPr>
        <p:spPr>
          <a:xfrm>
            <a:off x="7728840" y="3108960"/>
            <a:ext cx="2094120" cy="2094120"/>
          </a:xfrm>
          <a:prstGeom prst="ellipse">
            <a:avLst/>
          </a:prstGeom>
          <a:solidFill>
            <a:srgbClr val="0000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78" name="TextShape 8"/>
          <p:cNvSpPr txBox="1"/>
          <p:nvPr/>
        </p:nvSpPr>
        <p:spPr>
          <a:xfrm>
            <a:off x="8290800" y="3291840"/>
            <a:ext cx="1532160" cy="1555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10000">
                <a:latin typeface="Times New Roman"/>
                <a:ea typeface="Arial"/>
              </a:rPr>
              <a:t>π</a:t>
            </a:r>
            <a:r>
              <a:rPr lang="en-US" sz="10000" baseline="101000">
                <a:latin typeface="Times New Roman"/>
                <a:ea typeface="Arial"/>
              </a:rPr>
              <a:t>-</a:t>
            </a:r>
            <a:endParaRPr/>
          </a:p>
        </p:txBody>
      </p:sp>
      <p:sp>
        <p:nvSpPr>
          <p:cNvPr id="279" name="CustomShape 9"/>
          <p:cNvSpPr/>
          <p:nvPr/>
        </p:nvSpPr>
        <p:spPr>
          <a:xfrm>
            <a:off x="7616880" y="5203080"/>
            <a:ext cx="1069920" cy="106992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80" name="TextShape 10"/>
          <p:cNvSpPr txBox="1"/>
          <p:nvPr/>
        </p:nvSpPr>
        <p:spPr>
          <a:xfrm>
            <a:off x="7807680" y="5330160"/>
            <a:ext cx="864720" cy="824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5000">
                <a:latin typeface="Times New Roman"/>
                <a:ea typeface="Arial"/>
              </a:rPr>
              <a:t>K</a:t>
            </a:r>
            <a:r>
              <a:rPr lang="en-US" sz="5000" baseline="101000">
                <a:latin typeface="Times New Roman"/>
                <a:ea typeface="Arial"/>
              </a:rPr>
              <a:t>+</a:t>
            </a:r>
            <a:endParaRPr/>
          </a:p>
        </p:txBody>
      </p:sp>
      <p:sp>
        <p:nvSpPr>
          <p:cNvPr id="281" name="CustomShape 11"/>
          <p:cNvSpPr/>
          <p:nvPr/>
        </p:nvSpPr>
        <p:spPr>
          <a:xfrm>
            <a:off x="8869680" y="5239440"/>
            <a:ext cx="1069920" cy="1069920"/>
          </a:xfrm>
          <a:prstGeom prst="ellipse">
            <a:avLst/>
          </a:prstGeom>
          <a:solidFill>
            <a:srgbClr val="0000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82" name="TextShape 12"/>
          <p:cNvSpPr txBox="1"/>
          <p:nvPr/>
        </p:nvSpPr>
        <p:spPr>
          <a:xfrm>
            <a:off x="9057600" y="5387040"/>
            <a:ext cx="864720" cy="824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5000">
                <a:latin typeface="Times New Roman"/>
                <a:ea typeface="Arial"/>
              </a:rPr>
              <a:t>K</a:t>
            </a:r>
            <a:r>
              <a:rPr lang="en-US" sz="5000" baseline="101000">
                <a:latin typeface="Times New Roman"/>
                <a:ea typeface="Arial"/>
              </a:rPr>
              <a:t>-</a:t>
            </a:r>
            <a:endParaRPr/>
          </a:p>
        </p:txBody>
      </p:sp>
      <p:sp>
        <p:nvSpPr>
          <p:cNvPr id="283" name="CustomShape 13"/>
          <p:cNvSpPr/>
          <p:nvPr/>
        </p:nvSpPr>
        <p:spPr>
          <a:xfrm>
            <a:off x="301680" y="3200400"/>
            <a:ext cx="1069920" cy="106992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84" name="TextShape 14"/>
          <p:cNvSpPr txBox="1"/>
          <p:nvPr/>
        </p:nvSpPr>
        <p:spPr>
          <a:xfrm>
            <a:off x="301680" y="3312000"/>
            <a:ext cx="1052640" cy="824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5000">
                <a:latin typeface="Times New Roman"/>
                <a:ea typeface="Arial"/>
              </a:rPr>
              <a:t>K</a:t>
            </a:r>
            <a:r>
              <a:rPr lang="en-US" sz="5000" baseline="101000">
                <a:latin typeface="Times New Roman"/>
                <a:ea typeface="Arial"/>
              </a:rPr>
              <a:t>0</a:t>
            </a:r>
            <a:endParaRPr/>
          </a:p>
        </p:txBody>
      </p:sp>
      <p:sp>
        <p:nvSpPr>
          <p:cNvPr id="285" name="TextShape 15"/>
          <p:cNvSpPr txBox="1"/>
          <p:nvPr/>
        </p:nvSpPr>
        <p:spPr>
          <a:xfrm>
            <a:off x="745560" y="3238200"/>
            <a:ext cx="384840" cy="1004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5000" baseline="-101000">
                <a:latin typeface="Times New Roman"/>
                <a:ea typeface="Arial"/>
              </a:rPr>
              <a:t>S</a:t>
            </a:r>
            <a:endParaRPr/>
          </a:p>
        </p:txBody>
      </p:sp>
      <p:sp>
        <p:nvSpPr>
          <p:cNvPr id="286" name="CustomShape 16"/>
          <p:cNvSpPr/>
          <p:nvPr/>
        </p:nvSpPr>
        <p:spPr>
          <a:xfrm>
            <a:off x="6217920" y="2862000"/>
            <a:ext cx="1069920" cy="106992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87" name="TextShape 17"/>
          <p:cNvSpPr txBox="1"/>
          <p:nvPr/>
        </p:nvSpPr>
        <p:spPr>
          <a:xfrm>
            <a:off x="6217920" y="2973600"/>
            <a:ext cx="1052640" cy="824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5000">
                <a:latin typeface="Times New Roman"/>
                <a:ea typeface="Arial"/>
              </a:rPr>
              <a:t>K</a:t>
            </a:r>
            <a:r>
              <a:rPr lang="en-US" sz="5000" baseline="101000">
                <a:latin typeface="Times New Roman"/>
                <a:ea typeface="Arial"/>
              </a:rPr>
              <a:t>0</a:t>
            </a:r>
            <a:endParaRPr/>
          </a:p>
        </p:txBody>
      </p:sp>
      <p:sp>
        <p:nvSpPr>
          <p:cNvPr id="288" name="TextShape 18"/>
          <p:cNvSpPr txBox="1"/>
          <p:nvPr/>
        </p:nvSpPr>
        <p:spPr>
          <a:xfrm>
            <a:off x="6661800" y="2899800"/>
            <a:ext cx="384840" cy="1004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5000" baseline="-101000">
                <a:latin typeface="Times New Roman"/>
                <a:ea typeface="Arial"/>
              </a:rPr>
              <a:t>L</a:t>
            </a:r>
            <a:endParaRPr/>
          </a:p>
        </p:txBody>
      </p:sp>
      <p:sp>
        <p:nvSpPr>
          <p:cNvPr id="289" name="CustomShape 19"/>
          <p:cNvSpPr/>
          <p:nvPr/>
        </p:nvSpPr>
        <p:spPr>
          <a:xfrm>
            <a:off x="9052560" y="6315840"/>
            <a:ext cx="722520" cy="72252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90" name="TextShape 20"/>
          <p:cNvSpPr txBox="1"/>
          <p:nvPr/>
        </p:nvSpPr>
        <p:spPr>
          <a:xfrm>
            <a:off x="9207000" y="6309360"/>
            <a:ext cx="864720" cy="654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4000">
                <a:latin typeface="Times New Roman"/>
                <a:ea typeface="Arial"/>
              </a:rPr>
              <a:t>p</a:t>
            </a:r>
            <a:endParaRPr/>
          </a:p>
        </p:txBody>
      </p:sp>
      <p:sp>
        <p:nvSpPr>
          <p:cNvPr id="291" name="CustomShape 21"/>
          <p:cNvSpPr/>
          <p:nvPr/>
        </p:nvSpPr>
        <p:spPr>
          <a:xfrm>
            <a:off x="7953480" y="6361200"/>
            <a:ext cx="722520" cy="722520"/>
          </a:xfrm>
          <a:prstGeom prst="ellipse">
            <a:avLst/>
          </a:prstGeom>
          <a:solidFill>
            <a:srgbClr val="0000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92" name="TextShape 22"/>
          <p:cNvSpPr txBox="1"/>
          <p:nvPr/>
        </p:nvSpPr>
        <p:spPr>
          <a:xfrm>
            <a:off x="7863840" y="6378840"/>
            <a:ext cx="864720" cy="753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4000">
                <a:latin typeface="Symbol"/>
                <a:ea typeface="Symbol"/>
              </a:rPr>
              <a:t>`</a:t>
            </a:r>
            <a:r>
              <a:rPr lang="en-US" sz="4000">
                <a:latin typeface="Times New Roman"/>
                <a:ea typeface="Arial"/>
              </a:rPr>
              <a:t>p</a:t>
            </a:r>
            <a:endParaRPr/>
          </a:p>
        </p:txBody>
      </p:sp>
      <p:sp>
        <p:nvSpPr>
          <p:cNvPr id="293" name="CustomShape 23"/>
          <p:cNvSpPr/>
          <p:nvPr/>
        </p:nvSpPr>
        <p:spPr>
          <a:xfrm>
            <a:off x="2181240" y="5769720"/>
            <a:ext cx="722520" cy="72252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94" name="TextShape 24"/>
          <p:cNvSpPr txBox="1"/>
          <p:nvPr/>
        </p:nvSpPr>
        <p:spPr>
          <a:xfrm>
            <a:off x="2335680" y="5763240"/>
            <a:ext cx="864720" cy="654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4000">
                <a:latin typeface="Times New Roman"/>
                <a:ea typeface="Arial"/>
              </a:rPr>
              <a:t>n</a:t>
            </a:r>
            <a:endParaRPr/>
          </a:p>
        </p:txBody>
      </p:sp>
      <p:sp>
        <p:nvSpPr>
          <p:cNvPr id="295" name="CustomShape 25"/>
          <p:cNvSpPr/>
          <p:nvPr/>
        </p:nvSpPr>
        <p:spPr>
          <a:xfrm>
            <a:off x="729720" y="5760720"/>
            <a:ext cx="722520" cy="72252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96" name="TextShape 26"/>
          <p:cNvSpPr txBox="1"/>
          <p:nvPr/>
        </p:nvSpPr>
        <p:spPr>
          <a:xfrm>
            <a:off x="640080" y="5778360"/>
            <a:ext cx="864720" cy="753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4000">
                <a:latin typeface="Symbol"/>
                <a:ea typeface="Symbol"/>
              </a:rPr>
              <a:t>`</a:t>
            </a:r>
            <a:r>
              <a:rPr lang="en-US" sz="4000">
                <a:latin typeface="Times New Roman"/>
                <a:ea typeface="Arial"/>
              </a:rPr>
              <a:t>n</a:t>
            </a:r>
            <a:endParaRPr/>
          </a:p>
        </p:txBody>
      </p:sp>
      <p:sp>
        <p:nvSpPr>
          <p:cNvPr id="297" name="CustomShape 27"/>
          <p:cNvSpPr/>
          <p:nvPr/>
        </p:nvSpPr>
        <p:spPr>
          <a:xfrm>
            <a:off x="3966120" y="4806720"/>
            <a:ext cx="722520" cy="72252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98" name="TextShape 28"/>
          <p:cNvSpPr txBox="1"/>
          <p:nvPr/>
        </p:nvSpPr>
        <p:spPr>
          <a:xfrm>
            <a:off x="3804480" y="4824360"/>
            <a:ext cx="864720" cy="753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4000">
                <a:latin typeface="Symbol"/>
                <a:ea typeface="Symbol"/>
              </a:rPr>
              <a:t>`</a:t>
            </a:r>
            <a:r>
              <a:rPr lang="en-US" sz="4000">
                <a:latin typeface="Times New Roman"/>
                <a:ea typeface="Times New Roman"/>
              </a:rPr>
              <a:t>Λ</a:t>
            </a:r>
            <a:endParaRPr/>
          </a:p>
        </p:txBody>
      </p:sp>
      <p:sp>
        <p:nvSpPr>
          <p:cNvPr id="299" name="Line 29"/>
          <p:cNvSpPr/>
          <p:nvPr/>
        </p:nvSpPr>
        <p:spPr>
          <a:xfrm>
            <a:off x="2560320" y="2011680"/>
            <a:ext cx="1188720" cy="0"/>
          </a:xfrm>
          <a:prstGeom prst="line">
            <a:avLst/>
          </a:prstGeom>
          <a:ln w="5472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300" name="CustomShape 30"/>
          <p:cNvSpPr/>
          <p:nvPr/>
        </p:nvSpPr>
        <p:spPr>
          <a:xfrm>
            <a:off x="3874320" y="1005840"/>
            <a:ext cx="2094120" cy="209412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01" name="CustomShape 31"/>
          <p:cNvSpPr/>
          <p:nvPr/>
        </p:nvSpPr>
        <p:spPr>
          <a:xfrm>
            <a:off x="3874320" y="1005840"/>
            <a:ext cx="2094120" cy="2094120"/>
          </a:xfrm>
          <a:prstGeom prst="pie">
            <a:avLst>
              <a:gd name="adj1" fmla="val -90"/>
              <a:gd name="adj2" fmla="val 89"/>
            </a:avLst>
          </a:prstGeom>
          <a:solidFill>
            <a:srgbClr val="c0c0c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02" name="TextShape 32"/>
          <p:cNvSpPr txBox="1"/>
          <p:nvPr/>
        </p:nvSpPr>
        <p:spPr>
          <a:xfrm>
            <a:off x="4115520" y="992160"/>
            <a:ext cx="805680" cy="1498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10000">
                <a:latin typeface="Times New Roman"/>
                <a:ea typeface="Times New Roman"/>
              </a:rPr>
              <a:t>γ</a:t>
            </a:r>
            <a:endParaRPr/>
          </a:p>
        </p:txBody>
      </p:sp>
      <p:sp>
        <p:nvSpPr>
          <p:cNvPr id="303" name="TextShape 33"/>
          <p:cNvSpPr txBox="1"/>
          <p:nvPr/>
        </p:nvSpPr>
        <p:spPr>
          <a:xfrm>
            <a:off x="4943520" y="992520"/>
            <a:ext cx="805680" cy="1498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10000">
                <a:latin typeface="Times New Roman"/>
                <a:ea typeface="Times New Roman"/>
              </a:rPr>
              <a:t>γ</a:t>
            </a:r>
            <a:endParaRPr/>
          </a:p>
        </p:txBody>
      </p:sp>
      <p:sp>
        <p:nvSpPr>
          <p:cNvPr id="304" name="Line 34"/>
          <p:cNvSpPr/>
          <p:nvPr/>
        </p:nvSpPr>
        <p:spPr>
          <a:xfrm flipV="1">
            <a:off x="1466640" y="3200400"/>
            <a:ext cx="1550880" cy="395280"/>
          </a:xfrm>
          <a:prstGeom prst="line">
            <a:avLst/>
          </a:prstGeom>
          <a:ln w="5472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305" name="CustomShape 35"/>
          <p:cNvSpPr/>
          <p:nvPr/>
        </p:nvSpPr>
        <p:spPr>
          <a:xfrm>
            <a:off x="3074040" y="2709360"/>
            <a:ext cx="877680" cy="87768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06" name="CustomShape 36"/>
          <p:cNvSpPr/>
          <p:nvPr/>
        </p:nvSpPr>
        <p:spPr>
          <a:xfrm>
            <a:off x="3074040" y="2709360"/>
            <a:ext cx="887040" cy="887040"/>
          </a:xfrm>
          <a:prstGeom prst="pie">
            <a:avLst>
              <a:gd name="adj1" fmla="val -90"/>
              <a:gd name="adj2" fmla="val 89"/>
            </a:avLst>
          </a:prstGeom>
          <a:solidFill>
            <a:srgbClr val="ff000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07" name="TextShape 37"/>
          <p:cNvSpPr txBox="1"/>
          <p:nvPr/>
        </p:nvSpPr>
        <p:spPr>
          <a:xfrm>
            <a:off x="3086640" y="2808720"/>
            <a:ext cx="501840" cy="577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3000">
                <a:latin typeface="Times New Roman"/>
                <a:ea typeface="Arial"/>
              </a:rPr>
              <a:t>π</a:t>
            </a:r>
            <a:r>
              <a:rPr lang="en-US" sz="3000" baseline="101000">
                <a:latin typeface="Times New Roman"/>
                <a:ea typeface="Arial"/>
              </a:rPr>
              <a:t>+</a:t>
            </a:r>
            <a:endParaRPr/>
          </a:p>
        </p:txBody>
      </p:sp>
      <p:sp>
        <p:nvSpPr>
          <p:cNvPr id="308" name="CustomShape 38"/>
          <p:cNvSpPr/>
          <p:nvPr/>
        </p:nvSpPr>
        <p:spPr>
          <a:xfrm flipH="1">
            <a:off x="3074400" y="2709720"/>
            <a:ext cx="887040" cy="887040"/>
          </a:xfrm>
          <a:prstGeom prst="pie">
            <a:avLst>
              <a:gd name="adj1" fmla="val -90"/>
              <a:gd name="adj2" fmla="val 89"/>
            </a:avLst>
          </a:prstGeom>
          <a:solidFill>
            <a:srgbClr val="0000ff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09" name="TextShape 39"/>
          <p:cNvSpPr txBox="1"/>
          <p:nvPr/>
        </p:nvSpPr>
        <p:spPr>
          <a:xfrm>
            <a:off x="3482640" y="2808720"/>
            <a:ext cx="501840" cy="577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3000">
                <a:latin typeface="Times New Roman"/>
                <a:ea typeface="Arial"/>
              </a:rPr>
              <a:t>π</a:t>
            </a:r>
            <a:r>
              <a:rPr lang="en-US" sz="3000" baseline="101000">
                <a:latin typeface="Times New Roman"/>
                <a:ea typeface="Arial"/>
              </a:rPr>
              <a:t>-</a:t>
            </a:r>
            <a:endParaRPr/>
          </a:p>
        </p:txBody>
      </p:sp>
      <p:sp>
        <p:nvSpPr>
          <p:cNvPr id="310" name="Line 40"/>
          <p:cNvSpPr/>
          <p:nvPr/>
        </p:nvSpPr>
        <p:spPr>
          <a:xfrm>
            <a:off x="1452960" y="3598560"/>
            <a:ext cx="1381680" cy="607680"/>
          </a:xfrm>
          <a:prstGeom prst="line">
            <a:avLst/>
          </a:prstGeom>
          <a:ln w="5472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311" name="CustomShape 41"/>
          <p:cNvSpPr/>
          <p:nvPr/>
        </p:nvSpPr>
        <p:spPr>
          <a:xfrm>
            <a:off x="2942640" y="3931920"/>
            <a:ext cx="612720" cy="61272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12" name="CustomShape 42"/>
          <p:cNvSpPr/>
          <p:nvPr/>
        </p:nvSpPr>
        <p:spPr>
          <a:xfrm>
            <a:off x="2942640" y="3931920"/>
            <a:ext cx="612720" cy="612720"/>
          </a:xfrm>
          <a:prstGeom prst="pie">
            <a:avLst>
              <a:gd name="adj1" fmla="val -90"/>
              <a:gd name="adj2" fmla="val 90"/>
            </a:avLst>
          </a:prstGeom>
          <a:solidFill>
            <a:srgbClr val="c0c0c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13" name="CustomShape 43"/>
          <p:cNvSpPr/>
          <p:nvPr/>
        </p:nvSpPr>
        <p:spPr>
          <a:xfrm flipH="1">
            <a:off x="2943000" y="3932280"/>
            <a:ext cx="612720" cy="612720"/>
          </a:xfrm>
          <a:prstGeom prst="pie">
            <a:avLst>
              <a:gd name="adj1" fmla="val -90"/>
              <a:gd name="adj2" fmla="val 90"/>
            </a:avLst>
          </a:prstGeom>
          <a:solidFill>
            <a:srgbClr val="c0c0c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14" name="TextShape 44"/>
          <p:cNvSpPr txBox="1"/>
          <p:nvPr/>
        </p:nvSpPr>
        <p:spPr>
          <a:xfrm>
            <a:off x="2937600" y="4042080"/>
            <a:ext cx="383400" cy="38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2000">
                <a:latin typeface="Times New Roman"/>
                <a:ea typeface="Arial"/>
              </a:rPr>
              <a:t>π</a:t>
            </a:r>
            <a:r>
              <a:rPr lang="en-US" sz="2000" baseline="101000">
                <a:latin typeface="Times New Roman"/>
                <a:ea typeface="Arial"/>
              </a:rPr>
              <a:t>0</a:t>
            </a:r>
            <a:endParaRPr/>
          </a:p>
        </p:txBody>
      </p:sp>
      <p:sp>
        <p:nvSpPr>
          <p:cNvPr id="315" name="TextShape 45"/>
          <p:cNvSpPr txBox="1"/>
          <p:nvPr/>
        </p:nvSpPr>
        <p:spPr>
          <a:xfrm>
            <a:off x="3225960" y="4042080"/>
            <a:ext cx="383400" cy="38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2000">
                <a:latin typeface="Times New Roman"/>
                <a:ea typeface="Arial"/>
              </a:rPr>
              <a:t>π</a:t>
            </a:r>
            <a:r>
              <a:rPr lang="en-US" sz="2000" baseline="101000">
                <a:latin typeface="Times New Roman"/>
                <a:ea typeface="Arial"/>
              </a:rPr>
              <a:t>0</a:t>
            </a:r>
            <a:endParaRPr/>
          </a:p>
        </p:txBody>
      </p:sp>
      <p:sp>
        <p:nvSpPr>
          <p:cNvPr id="316" name="TextShape 46"/>
          <p:cNvSpPr txBox="1"/>
          <p:nvPr/>
        </p:nvSpPr>
        <p:spPr>
          <a:xfrm>
            <a:off x="2149920" y="3668400"/>
            <a:ext cx="91440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>
                <a:latin typeface="Arial"/>
              </a:rPr>
              <a:t>~31%</a:t>
            </a:r>
            <a:endParaRPr/>
          </a:p>
        </p:txBody>
      </p:sp>
      <p:sp>
        <p:nvSpPr>
          <p:cNvPr id="317" name="Line 47"/>
          <p:cNvSpPr/>
          <p:nvPr/>
        </p:nvSpPr>
        <p:spPr>
          <a:xfrm>
            <a:off x="3671280" y="4196880"/>
            <a:ext cx="1175040" cy="0"/>
          </a:xfrm>
          <a:prstGeom prst="line">
            <a:avLst/>
          </a:prstGeom>
          <a:ln w="5472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318" name="CustomShape 48"/>
          <p:cNvSpPr/>
          <p:nvPr/>
        </p:nvSpPr>
        <p:spPr>
          <a:xfrm>
            <a:off x="4922640" y="3932280"/>
            <a:ext cx="612720" cy="61272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19" name="CustomShape 49"/>
          <p:cNvSpPr/>
          <p:nvPr/>
        </p:nvSpPr>
        <p:spPr>
          <a:xfrm>
            <a:off x="4922640" y="3932280"/>
            <a:ext cx="612720" cy="612720"/>
          </a:xfrm>
          <a:prstGeom prst="pie">
            <a:avLst>
              <a:gd name="adj1" fmla="val -90"/>
              <a:gd name="adj2" fmla="val 90"/>
            </a:avLst>
          </a:prstGeom>
          <a:solidFill>
            <a:srgbClr val="c0c0c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20" name="CustomShape 50"/>
          <p:cNvSpPr/>
          <p:nvPr/>
        </p:nvSpPr>
        <p:spPr>
          <a:xfrm flipH="1">
            <a:off x="4923000" y="3932640"/>
            <a:ext cx="612720" cy="612720"/>
          </a:xfrm>
          <a:prstGeom prst="pie">
            <a:avLst>
              <a:gd name="adj1" fmla="val -90"/>
              <a:gd name="adj2" fmla="val 90"/>
            </a:avLst>
          </a:prstGeom>
          <a:solidFill>
            <a:srgbClr val="c0c0c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21" name="TextShape 51"/>
          <p:cNvSpPr txBox="1"/>
          <p:nvPr/>
        </p:nvSpPr>
        <p:spPr>
          <a:xfrm>
            <a:off x="4917600" y="4042440"/>
            <a:ext cx="383400" cy="38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2000">
                <a:latin typeface="Times New Roman"/>
                <a:ea typeface="Arial"/>
              </a:rPr>
              <a:t>π</a:t>
            </a:r>
            <a:r>
              <a:rPr lang="en-US" sz="2000" baseline="101000">
                <a:latin typeface="Times New Roman"/>
                <a:ea typeface="Arial"/>
              </a:rPr>
              <a:t>0</a:t>
            </a:r>
            <a:endParaRPr/>
          </a:p>
        </p:txBody>
      </p:sp>
      <p:sp>
        <p:nvSpPr>
          <p:cNvPr id="322" name="TextShape 52"/>
          <p:cNvSpPr txBox="1"/>
          <p:nvPr/>
        </p:nvSpPr>
        <p:spPr>
          <a:xfrm>
            <a:off x="5205960" y="4042440"/>
            <a:ext cx="383400" cy="38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2000">
                <a:latin typeface="Times New Roman"/>
                <a:ea typeface="Arial"/>
              </a:rPr>
              <a:t>π</a:t>
            </a:r>
            <a:r>
              <a:rPr lang="en-US" sz="2000" baseline="101000">
                <a:latin typeface="Times New Roman"/>
                <a:ea typeface="Arial"/>
              </a:rPr>
              <a:t>0</a:t>
            </a:r>
            <a:endParaRPr/>
          </a:p>
        </p:txBody>
      </p:sp>
      <p:sp>
        <p:nvSpPr>
          <p:cNvPr id="323" name="CustomShape 53"/>
          <p:cNvSpPr/>
          <p:nvPr/>
        </p:nvSpPr>
        <p:spPr>
          <a:xfrm>
            <a:off x="4902480" y="3942720"/>
            <a:ext cx="640080" cy="640080"/>
          </a:xfrm>
          <a:prstGeom prst="pie">
            <a:avLst>
              <a:gd name="adj1" fmla="val -90"/>
              <a:gd name="adj2" fmla="val 179"/>
            </a:avLst>
          </a:prstGeom>
          <a:solidFill>
            <a:srgbClr val="c0c0c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24" name="CustomShape 54"/>
          <p:cNvSpPr/>
          <p:nvPr/>
        </p:nvSpPr>
        <p:spPr>
          <a:xfrm flipH="1">
            <a:off x="4924080" y="3934080"/>
            <a:ext cx="640080" cy="640080"/>
          </a:xfrm>
          <a:prstGeom prst="pie">
            <a:avLst>
              <a:gd name="adj1" fmla="val -90"/>
              <a:gd name="adj2" fmla="val 179"/>
            </a:avLst>
          </a:prstGeom>
          <a:solidFill>
            <a:srgbClr val="c0c0c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25" name="CustomShape 55"/>
          <p:cNvSpPr/>
          <p:nvPr/>
        </p:nvSpPr>
        <p:spPr>
          <a:xfrm flipV="1">
            <a:off x="4902480" y="3934440"/>
            <a:ext cx="640080" cy="640080"/>
          </a:xfrm>
          <a:prstGeom prst="pie">
            <a:avLst>
              <a:gd name="adj1" fmla="val -90"/>
              <a:gd name="adj2" fmla="val 179"/>
            </a:avLst>
          </a:prstGeom>
          <a:solidFill>
            <a:srgbClr val="c0c0c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26" name="CustomShape 56"/>
          <p:cNvSpPr/>
          <p:nvPr/>
        </p:nvSpPr>
        <p:spPr>
          <a:xfrm flipH="1" flipV="1">
            <a:off x="4924080" y="3943080"/>
            <a:ext cx="640080" cy="640080"/>
          </a:xfrm>
          <a:prstGeom prst="pie">
            <a:avLst>
              <a:gd name="adj1" fmla="val -90"/>
              <a:gd name="adj2" fmla="val 179"/>
            </a:avLst>
          </a:prstGeom>
          <a:solidFill>
            <a:srgbClr val="c0c0c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27" name="TextShape 57"/>
          <p:cNvSpPr txBox="1"/>
          <p:nvPr/>
        </p:nvSpPr>
        <p:spPr>
          <a:xfrm>
            <a:off x="4973760" y="3912480"/>
            <a:ext cx="363240" cy="344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>
                <a:latin typeface="Times New Roman"/>
                <a:ea typeface="Times New Roman"/>
              </a:rPr>
              <a:t>γ</a:t>
            </a:r>
            <a:endParaRPr/>
          </a:p>
        </p:txBody>
      </p:sp>
      <p:sp>
        <p:nvSpPr>
          <p:cNvPr id="328" name="TextShape 58"/>
          <p:cNvSpPr txBox="1"/>
          <p:nvPr/>
        </p:nvSpPr>
        <p:spPr>
          <a:xfrm>
            <a:off x="5298120" y="3948480"/>
            <a:ext cx="363240" cy="344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>
                <a:latin typeface="Times New Roman"/>
                <a:ea typeface="Times New Roman"/>
              </a:rPr>
              <a:t>γ</a:t>
            </a:r>
            <a:endParaRPr/>
          </a:p>
        </p:txBody>
      </p:sp>
      <p:sp>
        <p:nvSpPr>
          <p:cNvPr id="329" name="TextShape 59"/>
          <p:cNvSpPr txBox="1"/>
          <p:nvPr/>
        </p:nvSpPr>
        <p:spPr>
          <a:xfrm>
            <a:off x="5262480" y="4200480"/>
            <a:ext cx="363240" cy="344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>
                <a:latin typeface="Times New Roman"/>
                <a:ea typeface="Times New Roman"/>
              </a:rPr>
              <a:t>γ</a:t>
            </a:r>
            <a:endParaRPr/>
          </a:p>
        </p:txBody>
      </p:sp>
      <p:sp>
        <p:nvSpPr>
          <p:cNvPr id="330" name="TextShape 60"/>
          <p:cNvSpPr txBox="1"/>
          <p:nvPr/>
        </p:nvSpPr>
        <p:spPr>
          <a:xfrm>
            <a:off x="4974480" y="4200480"/>
            <a:ext cx="363240" cy="344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>
                <a:latin typeface="Times New Roman"/>
                <a:ea typeface="Times New Roman"/>
              </a:rPr>
              <a:t>γ</a:t>
            </a:r>
            <a:endParaRPr/>
          </a:p>
        </p:txBody>
      </p:sp>
      <p:sp>
        <p:nvSpPr>
          <p:cNvPr id="331" name="CustomShape 61"/>
          <p:cNvSpPr/>
          <p:nvPr/>
        </p:nvSpPr>
        <p:spPr>
          <a:xfrm>
            <a:off x="421560" y="4556160"/>
            <a:ext cx="722520" cy="72252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32" name="TextShape 62"/>
          <p:cNvSpPr txBox="1"/>
          <p:nvPr/>
        </p:nvSpPr>
        <p:spPr>
          <a:xfrm>
            <a:off x="504000" y="4585680"/>
            <a:ext cx="864720" cy="654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4000">
                <a:latin typeface="Times New Roman"/>
                <a:ea typeface="Times New Roman"/>
              </a:rPr>
              <a:t>Λ</a:t>
            </a:r>
            <a:endParaRPr/>
          </a:p>
        </p:txBody>
      </p:sp>
      <p:sp>
        <p:nvSpPr>
          <p:cNvPr id="333" name="TextShape 63"/>
          <p:cNvSpPr txBox="1"/>
          <p:nvPr/>
        </p:nvSpPr>
        <p:spPr>
          <a:xfrm>
            <a:off x="1825920" y="3092400"/>
            <a:ext cx="91440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>
                <a:latin typeface="Arial"/>
              </a:rPr>
              <a:t>~69%</a:t>
            </a:r>
            <a:endParaRPr/>
          </a:p>
        </p:txBody>
      </p:sp>
      <p:sp>
        <p:nvSpPr>
          <p:cNvPr id="334" name="TextShape 64"/>
          <p:cNvSpPr txBox="1"/>
          <p:nvPr/>
        </p:nvSpPr>
        <p:spPr>
          <a:xfrm>
            <a:off x="1224720" y="4439160"/>
            <a:ext cx="91440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>
                <a:latin typeface="Arial"/>
              </a:rPr>
              <a:t>~64%</a:t>
            </a:r>
            <a:endParaRPr/>
          </a:p>
        </p:txBody>
      </p:sp>
      <p:sp>
        <p:nvSpPr>
          <p:cNvPr id="335" name="CustomShape 65"/>
          <p:cNvSpPr/>
          <p:nvPr/>
        </p:nvSpPr>
        <p:spPr>
          <a:xfrm>
            <a:off x="1909440" y="5063040"/>
            <a:ext cx="429840" cy="429840"/>
          </a:xfrm>
          <a:prstGeom prst="pie">
            <a:avLst>
              <a:gd name="adj1" fmla="val -90"/>
              <a:gd name="adj2" fmla="val 90"/>
            </a:avLst>
          </a:prstGeom>
          <a:solidFill>
            <a:srgbClr val="c0c0c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36" name="CustomShape 66"/>
          <p:cNvSpPr/>
          <p:nvPr/>
        </p:nvSpPr>
        <p:spPr>
          <a:xfrm flipH="1">
            <a:off x="1909800" y="5063400"/>
            <a:ext cx="429840" cy="429840"/>
          </a:xfrm>
          <a:prstGeom prst="pie">
            <a:avLst>
              <a:gd name="adj1" fmla="val -90"/>
              <a:gd name="adj2" fmla="val 92"/>
            </a:avLst>
          </a:prstGeom>
          <a:solidFill>
            <a:srgbClr val="c0c0c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37" name="TextShape 67"/>
          <p:cNvSpPr txBox="1"/>
          <p:nvPr/>
        </p:nvSpPr>
        <p:spPr>
          <a:xfrm>
            <a:off x="1868400" y="5065200"/>
            <a:ext cx="383400" cy="38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2000">
                <a:latin typeface="Times New Roman"/>
                <a:ea typeface="Arial"/>
              </a:rPr>
              <a:t>n</a:t>
            </a:r>
            <a:endParaRPr/>
          </a:p>
        </p:txBody>
      </p:sp>
      <p:sp>
        <p:nvSpPr>
          <p:cNvPr id="338" name="TextShape 68"/>
          <p:cNvSpPr txBox="1"/>
          <p:nvPr/>
        </p:nvSpPr>
        <p:spPr>
          <a:xfrm>
            <a:off x="2048760" y="5137200"/>
            <a:ext cx="383400" cy="38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1500">
                <a:latin typeface="Times New Roman"/>
                <a:ea typeface="Arial"/>
              </a:rPr>
              <a:t>π</a:t>
            </a:r>
            <a:r>
              <a:rPr lang="en-US" sz="1500" baseline="101000">
                <a:latin typeface="Times New Roman"/>
                <a:ea typeface="Arial"/>
              </a:rPr>
              <a:t>0</a:t>
            </a:r>
            <a:endParaRPr/>
          </a:p>
        </p:txBody>
      </p:sp>
      <p:sp>
        <p:nvSpPr>
          <p:cNvPr id="339" name="CustomShape 69"/>
          <p:cNvSpPr/>
          <p:nvPr/>
        </p:nvSpPr>
        <p:spPr>
          <a:xfrm>
            <a:off x="2917440" y="5063040"/>
            <a:ext cx="429840" cy="429840"/>
          </a:xfrm>
          <a:prstGeom prst="pie">
            <a:avLst>
              <a:gd name="adj1" fmla="val -90"/>
              <a:gd name="adj2" fmla="val 90"/>
            </a:avLst>
          </a:prstGeom>
          <a:solidFill>
            <a:srgbClr val="c0c0c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40" name="CustomShape 70"/>
          <p:cNvSpPr/>
          <p:nvPr/>
        </p:nvSpPr>
        <p:spPr>
          <a:xfrm flipH="1">
            <a:off x="2917800" y="5063400"/>
            <a:ext cx="429840" cy="429840"/>
          </a:xfrm>
          <a:prstGeom prst="pie">
            <a:avLst>
              <a:gd name="adj1" fmla="val -90"/>
              <a:gd name="adj2" fmla="val 92"/>
            </a:avLst>
          </a:prstGeom>
          <a:solidFill>
            <a:srgbClr val="c0c0c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41" name="TextShape 71"/>
          <p:cNvSpPr txBox="1"/>
          <p:nvPr/>
        </p:nvSpPr>
        <p:spPr>
          <a:xfrm>
            <a:off x="2876400" y="5065200"/>
            <a:ext cx="383400" cy="38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2000">
                <a:latin typeface="Times New Roman"/>
                <a:ea typeface="Arial"/>
              </a:rPr>
              <a:t>n</a:t>
            </a:r>
            <a:endParaRPr/>
          </a:p>
        </p:txBody>
      </p:sp>
      <p:sp>
        <p:nvSpPr>
          <p:cNvPr id="342" name="TextShape 72"/>
          <p:cNvSpPr txBox="1"/>
          <p:nvPr/>
        </p:nvSpPr>
        <p:spPr>
          <a:xfrm>
            <a:off x="3092760" y="5034600"/>
            <a:ext cx="383400" cy="261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1200">
                <a:latin typeface="Times New Roman"/>
                <a:ea typeface="Times New Roman"/>
              </a:rPr>
              <a:t>γ</a:t>
            </a:r>
            <a:endParaRPr/>
          </a:p>
        </p:txBody>
      </p:sp>
      <p:sp>
        <p:nvSpPr>
          <p:cNvPr id="343" name="CustomShape 73"/>
          <p:cNvSpPr/>
          <p:nvPr/>
        </p:nvSpPr>
        <p:spPr>
          <a:xfrm>
            <a:off x="2923920" y="5068440"/>
            <a:ext cx="429840" cy="429840"/>
          </a:xfrm>
          <a:prstGeom prst="pie">
            <a:avLst>
              <a:gd name="adj1" fmla="val 87"/>
              <a:gd name="adj2" fmla="val 0"/>
            </a:avLst>
          </a:prstGeom>
          <a:solidFill>
            <a:srgbClr val="c0c0c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44" name="CustomShape 74"/>
          <p:cNvSpPr/>
          <p:nvPr/>
        </p:nvSpPr>
        <p:spPr>
          <a:xfrm>
            <a:off x="2917440" y="5068800"/>
            <a:ext cx="429840" cy="429840"/>
          </a:xfrm>
          <a:prstGeom prst="pie">
            <a:avLst>
              <a:gd name="adj1" fmla="val 87"/>
              <a:gd name="adj2" fmla="val 0"/>
            </a:avLst>
          </a:prstGeom>
          <a:solidFill>
            <a:srgbClr val="c0c0c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45" name="TextShape 75"/>
          <p:cNvSpPr txBox="1"/>
          <p:nvPr/>
        </p:nvSpPr>
        <p:spPr>
          <a:xfrm>
            <a:off x="3093120" y="5214960"/>
            <a:ext cx="383400" cy="261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1200">
                <a:latin typeface="Times New Roman"/>
                <a:ea typeface="Times New Roman"/>
              </a:rPr>
              <a:t>γ</a:t>
            </a:r>
            <a:endParaRPr/>
          </a:p>
        </p:txBody>
      </p:sp>
      <p:sp>
        <p:nvSpPr>
          <p:cNvPr id="346" name="Line 76"/>
          <p:cNvSpPr/>
          <p:nvPr/>
        </p:nvSpPr>
        <p:spPr>
          <a:xfrm flipV="1">
            <a:off x="1190880" y="4714200"/>
            <a:ext cx="945720" cy="91440"/>
          </a:xfrm>
          <a:prstGeom prst="line">
            <a:avLst/>
          </a:prstGeom>
          <a:ln w="5472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347" name="TextShape 77"/>
          <p:cNvSpPr txBox="1"/>
          <p:nvPr/>
        </p:nvSpPr>
        <p:spPr>
          <a:xfrm>
            <a:off x="1116720" y="5159160"/>
            <a:ext cx="91440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>
                <a:latin typeface="Arial"/>
              </a:rPr>
              <a:t>~36%</a:t>
            </a:r>
            <a:endParaRPr/>
          </a:p>
        </p:txBody>
      </p:sp>
      <p:sp>
        <p:nvSpPr>
          <p:cNvPr id="348" name="CustomShape 78"/>
          <p:cNvSpPr/>
          <p:nvPr/>
        </p:nvSpPr>
        <p:spPr>
          <a:xfrm>
            <a:off x="2150280" y="4412520"/>
            <a:ext cx="576000" cy="57600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49" name="CustomShape 79"/>
          <p:cNvSpPr/>
          <p:nvPr/>
        </p:nvSpPr>
        <p:spPr>
          <a:xfrm>
            <a:off x="2150280" y="4412880"/>
            <a:ext cx="576000" cy="576000"/>
          </a:xfrm>
          <a:prstGeom prst="pie">
            <a:avLst>
              <a:gd name="adj1" fmla="val -90"/>
              <a:gd name="adj2" fmla="val 89"/>
            </a:avLst>
          </a:prstGeom>
          <a:solidFill>
            <a:srgbClr val="ff000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50" name="CustomShape 80"/>
          <p:cNvSpPr/>
          <p:nvPr/>
        </p:nvSpPr>
        <p:spPr>
          <a:xfrm flipH="1">
            <a:off x="2172960" y="4412880"/>
            <a:ext cx="576000" cy="576000"/>
          </a:xfrm>
          <a:prstGeom prst="pie">
            <a:avLst>
              <a:gd name="adj1" fmla="val -90"/>
              <a:gd name="adj2" fmla="val 89"/>
            </a:avLst>
          </a:prstGeom>
          <a:solidFill>
            <a:srgbClr val="0000ff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51" name="TextShape 81"/>
          <p:cNvSpPr txBox="1"/>
          <p:nvPr/>
        </p:nvSpPr>
        <p:spPr>
          <a:xfrm>
            <a:off x="2136960" y="4514760"/>
            <a:ext cx="434520" cy="344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>
                <a:latin typeface="Times New Roman"/>
              </a:rPr>
              <a:t>p</a:t>
            </a:r>
            <a:endParaRPr/>
          </a:p>
        </p:txBody>
      </p:sp>
      <p:sp>
        <p:nvSpPr>
          <p:cNvPr id="352" name="TextShape 82"/>
          <p:cNvSpPr txBox="1"/>
          <p:nvPr/>
        </p:nvSpPr>
        <p:spPr>
          <a:xfrm>
            <a:off x="2413080" y="4487760"/>
            <a:ext cx="445680" cy="531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2000">
                <a:latin typeface="Times New Roman"/>
                <a:ea typeface="Arial"/>
              </a:rPr>
              <a:t>π</a:t>
            </a:r>
            <a:r>
              <a:rPr lang="en-US" sz="2000" baseline="101000">
                <a:latin typeface="Times New Roman"/>
                <a:ea typeface="Arial"/>
              </a:rPr>
              <a:t>-</a:t>
            </a:r>
            <a:endParaRPr/>
          </a:p>
        </p:txBody>
      </p:sp>
      <p:sp>
        <p:nvSpPr>
          <p:cNvPr id="353" name="Line 83"/>
          <p:cNvSpPr/>
          <p:nvPr/>
        </p:nvSpPr>
        <p:spPr>
          <a:xfrm>
            <a:off x="1177200" y="4791960"/>
            <a:ext cx="718560" cy="457200"/>
          </a:xfrm>
          <a:prstGeom prst="line">
            <a:avLst/>
          </a:prstGeom>
          <a:ln w="5472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354" name="Line 84"/>
          <p:cNvSpPr/>
          <p:nvPr/>
        </p:nvSpPr>
        <p:spPr>
          <a:xfrm>
            <a:off x="2396160" y="5303520"/>
            <a:ext cx="485280" cy="0"/>
          </a:xfrm>
          <a:prstGeom prst="line">
            <a:avLst/>
          </a:prstGeom>
          <a:ln w="3672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355" name="TextShape 85"/>
          <p:cNvSpPr txBox="1"/>
          <p:nvPr/>
        </p:nvSpPr>
        <p:spPr>
          <a:xfrm>
            <a:off x="4789080" y="4781520"/>
            <a:ext cx="91440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>
                <a:latin typeface="Arial"/>
              </a:rPr>
              <a:t>~64%</a:t>
            </a:r>
            <a:endParaRPr/>
          </a:p>
        </p:txBody>
      </p:sp>
      <p:sp>
        <p:nvSpPr>
          <p:cNvPr id="356" name="CustomShape 86"/>
          <p:cNvSpPr/>
          <p:nvPr/>
        </p:nvSpPr>
        <p:spPr>
          <a:xfrm>
            <a:off x="5473800" y="5405400"/>
            <a:ext cx="429840" cy="429840"/>
          </a:xfrm>
          <a:prstGeom prst="pie">
            <a:avLst>
              <a:gd name="adj1" fmla="val -90"/>
              <a:gd name="adj2" fmla="val 90"/>
            </a:avLst>
          </a:prstGeom>
          <a:solidFill>
            <a:srgbClr val="c0c0c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57" name="CustomShape 87"/>
          <p:cNvSpPr/>
          <p:nvPr/>
        </p:nvSpPr>
        <p:spPr>
          <a:xfrm flipH="1">
            <a:off x="5474160" y="5405760"/>
            <a:ext cx="429840" cy="429840"/>
          </a:xfrm>
          <a:prstGeom prst="pie">
            <a:avLst>
              <a:gd name="adj1" fmla="val -90"/>
              <a:gd name="adj2" fmla="val 92"/>
            </a:avLst>
          </a:prstGeom>
          <a:solidFill>
            <a:srgbClr val="c0c0c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58" name="TextShape 88"/>
          <p:cNvSpPr txBox="1"/>
          <p:nvPr/>
        </p:nvSpPr>
        <p:spPr>
          <a:xfrm>
            <a:off x="5432760" y="5407560"/>
            <a:ext cx="383400" cy="38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2000">
                <a:latin typeface="Times New Roman"/>
                <a:ea typeface="Arial"/>
              </a:rPr>
              <a:t>n</a:t>
            </a:r>
            <a:endParaRPr/>
          </a:p>
        </p:txBody>
      </p:sp>
      <p:sp>
        <p:nvSpPr>
          <p:cNvPr id="359" name="TextShape 89"/>
          <p:cNvSpPr txBox="1"/>
          <p:nvPr/>
        </p:nvSpPr>
        <p:spPr>
          <a:xfrm>
            <a:off x="5613120" y="5479560"/>
            <a:ext cx="383400" cy="38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1500">
                <a:latin typeface="Times New Roman"/>
                <a:ea typeface="Arial"/>
              </a:rPr>
              <a:t>π</a:t>
            </a:r>
            <a:r>
              <a:rPr lang="en-US" sz="1500" baseline="101000">
                <a:latin typeface="Times New Roman"/>
                <a:ea typeface="Arial"/>
              </a:rPr>
              <a:t>0</a:t>
            </a:r>
            <a:endParaRPr/>
          </a:p>
        </p:txBody>
      </p:sp>
      <p:sp>
        <p:nvSpPr>
          <p:cNvPr id="360" name="CustomShape 90"/>
          <p:cNvSpPr/>
          <p:nvPr/>
        </p:nvSpPr>
        <p:spPr>
          <a:xfrm>
            <a:off x="6481800" y="5405400"/>
            <a:ext cx="429840" cy="429840"/>
          </a:xfrm>
          <a:prstGeom prst="pie">
            <a:avLst>
              <a:gd name="adj1" fmla="val -90"/>
              <a:gd name="adj2" fmla="val 90"/>
            </a:avLst>
          </a:prstGeom>
          <a:solidFill>
            <a:srgbClr val="c0c0c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61" name="CustomShape 91"/>
          <p:cNvSpPr/>
          <p:nvPr/>
        </p:nvSpPr>
        <p:spPr>
          <a:xfrm flipH="1">
            <a:off x="6482160" y="5405760"/>
            <a:ext cx="429840" cy="429840"/>
          </a:xfrm>
          <a:prstGeom prst="pie">
            <a:avLst>
              <a:gd name="adj1" fmla="val -90"/>
              <a:gd name="adj2" fmla="val 92"/>
            </a:avLst>
          </a:prstGeom>
          <a:solidFill>
            <a:srgbClr val="c0c0c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62" name="TextShape 92"/>
          <p:cNvSpPr txBox="1"/>
          <p:nvPr/>
        </p:nvSpPr>
        <p:spPr>
          <a:xfrm>
            <a:off x="6440760" y="5407560"/>
            <a:ext cx="383400" cy="38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2000">
                <a:latin typeface="Times New Roman"/>
                <a:ea typeface="Arial"/>
              </a:rPr>
              <a:t>n</a:t>
            </a:r>
            <a:endParaRPr/>
          </a:p>
        </p:txBody>
      </p:sp>
      <p:sp>
        <p:nvSpPr>
          <p:cNvPr id="363" name="TextShape 93"/>
          <p:cNvSpPr txBox="1"/>
          <p:nvPr/>
        </p:nvSpPr>
        <p:spPr>
          <a:xfrm>
            <a:off x="6657120" y="5376960"/>
            <a:ext cx="383400" cy="261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1200">
                <a:latin typeface="Times New Roman"/>
                <a:ea typeface="Times New Roman"/>
              </a:rPr>
              <a:t>γ</a:t>
            </a:r>
            <a:endParaRPr/>
          </a:p>
        </p:txBody>
      </p:sp>
      <p:sp>
        <p:nvSpPr>
          <p:cNvPr id="364" name="CustomShape 94"/>
          <p:cNvSpPr/>
          <p:nvPr/>
        </p:nvSpPr>
        <p:spPr>
          <a:xfrm>
            <a:off x="6488280" y="5410800"/>
            <a:ext cx="429840" cy="429840"/>
          </a:xfrm>
          <a:prstGeom prst="pie">
            <a:avLst>
              <a:gd name="adj1" fmla="val 87"/>
              <a:gd name="adj2" fmla="val 0"/>
            </a:avLst>
          </a:prstGeom>
          <a:solidFill>
            <a:srgbClr val="c0c0c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65" name="CustomShape 95"/>
          <p:cNvSpPr/>
          <p:nvPr/>
        </p:nvSpPr>
        <p:spPr>
          <a:xfrm>
            <a:off x="6481800" y="5411160"/>
            <a:ext cx="429840" cy="429840"/>
          </a:xfrm>
          <a:prstGeom prst="pie">
            <a:avLst>
              <a:gd name="adj1" fmla="val 87"/>
              <a:gd name="adj2" fmla="val 0"/>
            </a:avLst>
          </a:prstGeom>
          <a:solidFill>
            <a:srgbClr val="c0c0c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66" name="TextShape 96"/>
          <p:cNvSpPr txBox="1"/>
          <p:nvPr/>
        </p:nvSpPr>
        <p:spPr>
          <a:xfrm>
            <a:off x="6657480" y="5557320"/>
            <a:ext cx="383400" cy="261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1200">
                <a:latin typeface="Times New Roman"/>
                <a:ea typeface="Times New Roman"/>
              </a:rPr>
              <a:t>γ</a:t>
            </a:r>
            <a:endParaRPr/>
          </a:p>
        </p:txBody>
      </p:sp>
      <p:sp>
        <p:nvSpPr>
          <p:cNvPr id="367" name="Line 97"/>
          <p:cNvSpPr/>
          <p:nvPr/>
        </p:nvSpPr>
        <p:spPr>
          <a:xfrm flipV="1">
            <a:off x="4755240" y="5056560"/>
            <a:ext cx="945720" cy="91440"/>
          </a:xfrm>
          <a:prstGeom prst="line">
            <a:avLst/>
          </a:prstGeom>
          <a:ln w="5472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368" name="TextShape 98"/>
          <p:cNvSpPr txBox="1"/>
          <p:nvPr/>
        </p:nvSpPr>
        <p:spPr>
          <a:xfrm>
            <a:off x="4681080" y="5501520"/>
            <a:ext cx="91440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>
                <a:latin typeface="Arial"/>
              </a:rPr>
              <a:t>~36%</a:t>
            </a:r>
            <a:endParaRPr/>
          </a:p>
        </p:txBody>
      </p:sp>
      <p:sp>
        <p:nvSpPr>
          <p:cNvPr id="369" name="CustomShape 99"/>
          <p:cNvSpPr/>
          <p:nvPr/>
        </p:nvSpPr>
        <p:spPr>
          <a:xfrm>
            <a:off x="5714640" y="4754880"/>
            <a:ext cx="576000" cy="57600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70" name="CustomShape 100"/>
          <p:cNvSpPr/>
          <p:nvPr/>
        </p:nvSpPr>
        <p:spPr>
          <a:xfrm>
            <a:off x="5714640" y="4755240"/>
            <a:ext cx="576000" cy="576000"/>
          </a:xfrm>
          <a:prstGeom prst="pie">
            <a:avLst>
              <a:gd name="adj1" fmla="val -90"/>
              <a:gd name="adj2" fmla="val 89"/>
            </a:avLst>
          </a:prstGeom>
          <a:solidFill>
            <a:srgbClr val="0000ff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71" name="CustomShape 101"/>
          <p:cNvSpPr/>
          <p:nvPr/>
        </p:nvSpPr>
        <p:spPr>
          <a:xfrm flipH="1">
            <a:off x="5737320" y="4755240"/>
            <a:ext cx="576000" cy="576000"/>
          </a:xfrm>
          <a:prstGeom prst="pie">
            <a:avLst>
              <a:gd name="adj1" fmla="val -90"/>
              <a:gd name="adj2" fmla="val 89"/>
            </a:avLst>
          </a:prstGeom>
          <a:solidFill>
            <a:srgbClr val="ff000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72" name="TextShape 102"/>
          <p:cNvSpPr txBox="1"/>
          <p:nvPr/>
        </p:nvSpPr>
        <p:spPr>
          <a:xfrm>
            <a:off x="5593320" y="4821120"/>
            <a:ext cx="434520" cy="389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>
                <a:latin typeface="Symbol"/>
                <a:ea typeface="Symbol"/>
              </a:rPr>
              <a:t>`</a:t>
            </a:r>
            <a:r>
              <a:rPr lang="en-US">
                <a:latin typeface="Times New Roman"/>
              </a:rPr>
              <a:t>p</a:t>
            </a:r>
            <a:endParaRPr/>
          </a:p>
        </p:txBody>
      </p:sp>
      <p:sp>
        <p:nvSpPr>
          <p:cNvPr id="373" name="TextShape 103"/>
          <p:cNvSpPr txBox="1"/>
          <p:nvPr/>
        </p:nvSpPr>
        <p:spPr>
          <a:xfrm>
            <a:off x="5977440" y="4830120"/>
            <a:ext cx="445680" cy="384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2000">
                <a:latin typeface="Times New Roman"/>
                <a:ea typeface="Arial"/>
              </a:rPr>
              <a:t>π</a:t>
            </a:r>
            <a:r>
              <a:rPr lang="en-US" sz="2000" baseline="101000">
                <a:latin typeface="Times New Roman"/>
                <a:ea typeface="Arial"/>
              </a:rPr>
              <a:t>+</a:t>
            </a:r>
            <a:endParaRPr/>
          </a:p>
        </p:txBody>
      </p:sp>
      <p:sp>
        <p:nvSpPr>
          <p:cNvPr id="374" name="Line 104"/>
          <p:cNvSpPr/>
          <p:nvPr/>
        </p:nvSpPr>
        <p:spPr>
          <a:xfrm>
            <a:off x="4741560" y="5134320"/>
            <a:ext cx="718560" cy="457200"/>
          </a:xfrm>
          <a:prstGeom prst="line">
            <a:avLst/>
          </a:prstGeom>
          <a:ln w="5472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375" name="Line 105"/>
          <p:cNvSpPr/>
          <p:nvPr/>
        </p:nvSpPr>
        <p:spPr>
          <a:xfrm>
            <a:off x="5960520" y="5645880"/>
            <a:ext cx="485280" cy="0"/>
          </a:xfrm>
          <a:prstGeom prst="line">
            <a:avLst/>
          </a:prstGeom>
          <a:ln w="36720">
            <a:solidFill>
              <a:srgbClr val="000000"/>
            </a:solidFill>
            <a:round/>
            <a:tailEnd len="med" type="triangle" w="med"/>
          </a:ln>
        </p:spPr>
      </p:sp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TextShape 1"/>
          <p:cNvSpPr txBox="1"/>
          <p:nvPr/>
        </p:nvSpPr>
        <p:spPr>
          <a:xfrm>
            <a:off x="504000" y="164160"/>
            <a:ext cx="9071640" cy="1253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en-US" sz="4400">
                <a:latin typeface="Arial"/>
              </a:rPr>
              <a:t>How does it hit your detector?</a:t>
            </a:r>
            <a:r>
              <a:rPr lang="en-US" sz="4400">
                <a:latin typeface="Arial"/>
              </a:rPr>
              <a:t>
</a:t>
            </a:r>
            <a:r>
              <a:rPr i="1" lang="en-US" sz="4400">
                <a:latin typeface="Arial"/>
              </a:rPr>
              <a:t>Tracking detectors</a:t>
            </a:r>
            <a:endParaRPr/>
          </a:p>
        </p:txBody>
      </p:sp>
      <p:sp>
        <p:nvSpPr>
          <p:cNvPr id="377" name="TextShape 2"/>
          <p:cNvSpPr txBox="1"/>
          <p:nvPr/>
        </p:nvSpPr>
        <p:spPr>
          <a:xfrm>
            <a:off x="0" y="6766560"/>
            <a:ext cx="484632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>
                <a:latin typeface="Arial"/>
              </a:rPr>
              <a:t>Scale:  diameter in inches = </a:t>
            </a:r>
            <a:r>
              <a:rPr lang="en-US">
                <a:latin typeface="Arial"/>
                <a:ea typeface="Arial"/>
              </a:rPr>
              <a:t>√</a:t>
            </a:r>
            <a:r>
              <a:rPr lang="en-US">
                <a:latin typeface="Arial"/>
              </a:rPr>
              <a:t>fraction * 5</a:t>
            </a:r>
            <a:endParaRPr/>
          </a:p>
        </p:txBody>
      </p:sp>
      <p:sp>
        <p:nvSpPr>
          <p:cNvPr id="378" name="CustomShape 3"/>
          <p:cNvSpPr/>
          <p:nvPr/>
        </p:nvSpPr>
        <p:spPr>
          <a:xfrm>
            <a:off x="5669280" y="1380600"/>
            <a:ext cx="2094120" cy="209412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79" name="TextShape 4"/>
          <p:cNvSpPr txBox="1"/>
          <p:nvPr/>
        </p:nvSpPr>
        <p:spPr>
          <a:xfrm>
            <a:off x="6231240" y="1618560"/>
            <a:ext cx="1532160" cy="1555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10000">
                <a:latin typeface="Times New Roman"/>
                <a:ea typeface="Arial"/>
              </a:rPr>
              <a:t>π</a:t>
            </a:r>
            <a:r>
              <a:rPr lang="en-US" sz="10000" baseline="101000">
                <a:latin typeface="Times New Roman"/>
                <a:ea typeface="Arial"/>
              </a:rPr>
              <a:t>+</a:t>
            </a:r>
            <a:endParaRPr/>
          </a:p>
        </p:txBody>
      </p:sp>
      <p:sp>
        <p:nvSpPr>
          <p:cNvPr id="380" name="CustomShape 5"/>
          <p:cNvSpPr/>
          <p:nvPr/>
        </p:nvSpPr>
        <p:spPr>
          <a:xfrm>
            <a:off x="7781400" y="1618560"/>
            <a:ext cx="2094120" cy="2094120"/>
          </a:xfrm>
          <a:prstGeom prst="ellipse">
            <a:avLst/>
          </a:prstGeom>
          <a:solidFill>
            <a:srgbClr val="0000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81" name="TextShape 6"/>
          <p:cNvSpPr txBox="1"/>
          <p:nvPr/>
        </p:nvSpPr>
        <p:spPr>
          <a:xfrm>
            <a:off x="8343360" y="1801440"/>
            <a:ext cx="1532160" cy="1555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10000">
                <a:latin typeface="Times New Roman"/>
                <a:ea typeface="Arial"/>
              </a:rPr>
              <a:t>π</a:t>
            </a:r>
            <a:r>
              <a:rPr lang="en-US" sz="10000" baseline="101000">
                <a:latin typeface="Times New Roman"/>
                <a:ea typeface="Arial"/>
              </a:rPr>
              <a:t>-</a:t>
            </a:r>
            <a:endParaRPr/>
          </a:p>
        </p:txBody>
      </p:sp>
      <p:sp>
        <p:nvSpPr>
          <p:cNvPr id="382" name="CustomShape 7"/>
          <p:cNvSpPr/>
          <p:nvPr/>
        </p:nvSpPr>
        <p:spPr>
          <a:xfrm>
            <a:off x="6336720" y="3749040"/>
            <a:ext cx="1069920" cy="106992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83" name="TextShape 8"/>
          <p:cNvSpPr txBox="1"/>
          <p:nvPr/>
        </p:nvSpPr>
        <p:spPr>
          <a:xfrm>
            <a:off x="6527520" y="3876120"/>
            <a:ext cx="864720" cy="824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5000">
                <a:latin typeface="Times New Roman"/>
                <a:ea typeface="Arial"/>
              </a:rPr>
              <a:t>K</a:t>
            </a:r>
            <a:r>
              <a:rPr lang="en-US" sz="5000" baseline="101000">
                <a:latin typeface="Times New Roman"/>
                <a:ea typeface="Arial"/>
              </a:rPr>
              <a:t>+</a:t>
            </a:r>
            <a:endParaRPr/>
          </a:p>
        </p:txBody>
      </p:sp>
      <p:sp>
        <p:nvSpPr>
          <p:cNvPr id="384" name="CustomShape 9"/>
          <p:cNvSpPr/>
          <p:nvPr/>
        </p:nvSpPr>
        <p:spPr>
          <a:xfrm>
            <a:off x="7799760" y="3840480"/>
            <a:ext cx="1069920" cy="1069920"/>
          </a:xfrm>
          <a:prstGeom prst="ellipse">
            <a:avLst/>
          </a:prstGeom>
          <a:solidFill>
            <a:srgbClr val="0000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85" name="TextShape 10"/>
          <p:cNvSpPr txBox="1"/>
          <p:nvPr/>
        </p:nvSpPr>
        <p:spPr>
          <a:xfrm>
            <a:off x="7987680" y="3988080"/>
            <a:ext cx="864720" cy="824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5000">
                <a:latin typeface="Times New Roman"/>
                <a:ea typeface="Arial"/>
              </a:rPr>
              <a:t>K</a:t>
            </a:r>
            <a:r>
              <a:rPr lang="en-US" sz="5000" baseline="101000">
                <a:latin typeface="Times New Roman"/>
                <a:ea typeface="Arial"/>
              </a:rPr>
              <a:t>-</a:t>
            </a:r>
            <a:endParaRPr/>
          </a:p>
        </p:txBody>
      </p:sp>
      <p:sp>
        <p:nvSpPr>
          <p:cNvPr id="386" name="CustomShape 11"/>
          <p:cNvSpPr/>
          <p:nvPr/>
        </p:nvSpPr>
        <p:spPr>
          <a:xfrm>
            <a:off x="1673280" y="3474720"/>
            <a:ext cx="1069920" cy="106992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87" name="TextShape 12"/>
          <p:cNvSpPr txBox="1"/>
          <p:nvPr/>
        </p:nvSpPr>
        <p:spPr>
          <a:xfrm>
            <a:off x="1673280" y="3586320"/>
            <a:ext cx="1052640" cy="824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5000">
                <a:latin typeface="Times New Roman"/>
                <a:ea typeface="Arial"/>
              </a:rPr>
              <a:t>K</a:t>
            </a:r>
            <a:r>
              <a:rPr lang="en-US" sz="5000" baseline="101000">
                <a:latin typeface="Times New Roman"/>
                <a:ea typeface="Arial"/>
              </a:rPr>
              <a:t>0</a:t>
            </a:r>
            <a:endParaRPr/>
          </a:p>
        </p:txBody>
      </p:sp>
      <p:sp>
        <p:nvSpPr>
          <p:cNvPr id="388" name="TextShape 13"/>
          <p:cNvSpPr txBox="1"/>
          <p:nvPr/>
        </p:nvSpPr>
        <p:spPr>
          <a:xfrm>
            <a:off x="2117160" y="3512520"/>
            <a:ext cx="384840" cy="1004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5000" baseline="-101000">
                <a:latin typeface="Times New Roman"/>
                <a:ea typeface="Arial"/>
              </a:rPr>
              <a:t>L</a:t>
            </a:r>
            <a:endParaRPr/>
          </a:p>
        </p:txBody>
      </p:sp>
      <p:sp>
        <p:nvSpPr>
          <p:cNvPr id="389" name="CustomShape 14"/>
          <p:cNvSpPr/>
          <p:nvPr/>
        </p:nvSpPr>
        <p:spPr>
          <a:xfrm>
            <a:off x="6753240" y="5218560"/>
            <a:ext cx="722520" cy="72252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90" name="TextShape 15"/>
          <p:cNvSpPr txBox="1"/>
          <p:nvPr/>
        </p:nvSpPr>
        <p:spPr>
          <a:xfrm>
            <a:off x="6907680" y="5212080"/>
            <a:ext cx="864720" cy="654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4000">
                <a:latin typeface="Times New Roman"/>
                <a:ea typeface="Arial"/>
              </a:rPr>
              <a:t>p</a:t>
            </a:r>
            <a:endParaRPr/>
          </a:p>
        </p:txBody>
      </p:sp>
      <p:sp>
        <p:nvSpPr>
          <p:cNvPr id="391" name="CustomShape 16"/>
          <p:cNvSpPr/>
          <p:nvPr/>
        </p:nvSpPr>
        <p:spPr>
          <a:xfrm>
            <a:off x="7862040" y="5081040"/>
            <a:ext cx="722520" cy="722520"/>
          </a:xfrm>
          <a:prstGeom prst="ellipse">
            <a:avLst/>
          </a:prstGeom>
          <a:solidFill>
            <a:srgbClr val="0000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92" name="TextShape 17"/>
          <p:cNvSpPr txBox="1"/>
          <p:nvPr/>
        </p:nvSpPr>
        <p:spPr>
          <a:xfrm>
            <a:off x="7772400" y="5098680"/>
            <a:ext cx="864720" cy="753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4000">
                <a:latin typeface="Symbol"/>
                <a:ea typeface="Symbol"/>
              </a:rPr>
              <a:t>`</a:t>
            </a:r>
            <a:r>
              <a:rPr lang="en-US" sz="4000">
                <a:latin typeface="Times New Roman"/>
                <a:ea typeface="Arial"/>
              </a:rPr>
              <a:t>p</a:t>
            </a:r>
            <a:endParaRPr/>
          </a:p>
        </p:txBody>
      </p:sp>
      <p:sp>
        <p:nvSpPr>
          <p:cNvPr id="393" name="CustomShape 18"/>
          <p:cNvSpPr/>
          <p:nvPr/>
        </p:nvSpPr>
        <p:spPr>
          <a:xfrm>
            <a:off x="182880" y="4672440"/>
            <a:ext cx="722520" cy="72252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94" name="TextShape 19"/>
          <p:cNvSpPr txBox="1"/>
          <p:nvPr/>
        </p:nvSpPr>
        <p:spPr>
          <a:xfrm>
            <a:off x="337320" y="4665960"/>
            <a:ext cx="864720" cy="654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4000">
                <a:latin typeface="Times New Roman"/>
                <a:ea typeface="Arial"/>
              </a:rPr>
              <a:t>n</a:t>
            </a:r>
            <a:endParaRPr/>
          </a:p>
        </p:txBody>
      </p:sp>
      <p:sp>
        <p:nvSpPr>
          <p:cNvPr id="395" name="CustomShape 20"/>
          <p:cNvSpPr/>
          <p:nvPr/>
        </p:nvSpPr>
        <p:spPr>
          <a:xfrm>
            <a:off x="1419480" y="4754880"/>
            <a:ext cx="722520" cy="72252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96" name="TextShape 21"/>
          <p:cNvSpPr txBox="1"/>
          <p:nvPr/>
        </p:nvSpPr>
        <p:spPr>
          <a:xfrm>
            <a:off x="1329840" y="4772520"/>
            <a:ext cx="864720" cy="753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4000">
                <a:latin typeface="Symbol"/>
                <a:ea typeface="Symbol"/>
              </a:rPr>
              <a:t>`</a:t>
            </a:r>
            <a:r>
              <a:rPr lang="en-US" sz="4000">
                <a:latin typeface="Times New Roman"/>
                <a:ea typeface="Arial"/>
              </a:rPr>
              <a:t>n</a:t>
            </a:r>
            <a:endParaRPr/>
          </a:p>
        </p:txBody>
      </p:sp>
      <p:sp>
        <p:nvSpPr>
          <p:cNvPr id="397" name="CustomShape 22"/>
          <p:cNvSpPr/>
          <p:nvPr/>
        </p:nvSpPr>
        <p:spPr>
          <a:xfrm>
            <a:off x="374760" y="1202400"/>
            <a:ext cx="2094120" cy="209412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98" name="CustomShape 23"/>
          <p:cNvSpPr/>
          <p:nvPr/>
        </p:nvSpPr>
        <p:spPr>
          <a:xfrm>
            <a:off x="374760" y="1202400"/>
            <a:ext cx="2094120" cy="2094120"/>
          </a:xfrm>
          <a:prstGeom prst="pie">
            <a:avLst>
              <a:gd name="adj1" fmla="val -90"/>
              <a:gd name="adj2" fmla="val 89"/>
            </a:avLst>
          </a:prstGeom>
          <a:solidFill>
            <a:srgbClr val="c0c0c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99" name="TextShape 24"/>
          <p:cNvSpPr txBox="1"/>
          <p:nvPr/>
        </p:nvSpPr>
        <p:spPr>
          <a:xfrm>
            <a:off x="615960" y="1188720"/>
            <a:ext cx="805680" cy="1498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10000">
                <a:latin typeface="Times New Roman"/>
                <a:ea typeface="Times New Roman"/>
              </a:rPr>
              <a:t>γ</a:t>
            </a:r>
            <a:endParaRPr/>
          </a:p>
        </p:txBody>
      </p:sp>
      <p:sp>
        <p:nvSpPr>
          <p:cNvPr id="400" name="TextShape 25"/>
          <p:cNvSpPr txBox="1"/>
          <p:nvPr/>
        </p:nvSpPr>
        <p:spPr>
          <a:xfrm>
            <a:off x="1443960" y="1189080"/>
            <a:ext cx="805680" cy="1498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10000">
                <a:latin typeface="Times New Roman"/>
                <a:ea typeface="Times New Roman"/>
              </a:rPr>
              <a:t>γ</a:t>
            </a:r>
            <a:endParaRPr/>
          </a:p>
        </p:txBody>
      </p:sp>
      <p:sp>
        <p:nvSpPr>
          <p:cNvPr id="401" name="TextShape 26"/>
          <p:cNvSpPr txBox="1"/>
          <p:nvPr/>
        </p:nvSpPr>
        <p:spPr>
          <a:xfrm>
            <a:off x="1157760" y="2466000"/>
            <a:ext cx="770760" cy="824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5000">
                <a:solidFill>
                  <a:srgbClr val="ffffff"/>
                </a:solidFill>
                <a:latin typeface="Times New Roman"/>
                <a:ea typeface="Arial"/>
              </a:rPr>
              <a:t>π</a:t>
            </a:r>
            <a:r>
              <a:rPr lang="en-US" sz="5000" baseline="101000">
                <a:solidFill>
                  <a:srgbClr val="ffffff"/>
                </a:solidFill>
                <a:latin typeface="Times New Roman"/>
                <a:ea typeface="Arial"/>
              </a:rPr>
              <a:t>0</a:t>
            </a:r>
            <a:endParaRPr/>
          </a:p>
        </p:txBody>
      </p:sp>
      <p:sp>
        <p:nvSpPr>
          <p:cNvPr id="402" name="CustomShape 27"/>
          <p:cNvSpPr/>
          <p:nvPr/>
        </p:nvSpPr>
        <p:spPr>
          <a:xfrm>
            <a:off x="3899880" y="2468880"/>
            <a:ext cx="877680" cy="87768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03" name="CustomShape 28"/>
          <p:cNvSpPr/>
          <p:nvPr/>
        </p:nvSpPr>
        <p:spPr>
          <a:xfrm>
            <a:off x="3899880" y="2468880"/>
            <a:ext cx="887040" cy="887040"/>
          </a:xfrm>
          <a:prstGeom prst="pie">
            <a:avLst>
              <a:gd name="adj1" fmla="val -90"/>
              <a:gd name="adj2" fmla="val 89"/>
            </a:avLst>
          </a:prstGeom>
          <a:solidFill>
            <a:srgbClr val="ff000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04" name="TextShape 29"/>
          <p:cNvSpPr txBox="1"/>
          <p:nvPr/>
        </p:nvSpPr>
        <p:spPr>
          <a:xfrm>
            <a:off x="3912480" y="2568240"/>
            <a:ext cx="501840" cy="577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3000">
                <a:latin typeface="Times New Roman"/>
                <a:ea typeface="Arial"/>
              </a:rPr>
              <a:t>π</a:t>
            </a:r>
            <a:r>
              <a:rPr lang="en-US" sz="3000" baseline="101000">
                <a:latin typeface="Times New Roman"/>
                <a:ea typeface="Arial"/>
              </a:rPr>
              <a:t>+</a:t>
            </a:r>
            <a:endParaRPr/>
          </a:p>
        </p:txBody>
      </p:sp>
      <p:sp>
        <p:nvSpPr>
          <p:cNvPr id="405" name="CustomShape 30"/>
          <p:cNvSpPr/>
          <p:nvPr/>
        </p:nvSpPr>
        <p:spPr>
          <a:xfrm flipH="1">
            <a:off x="3900240" y="2469240"/>
            <a:ext cx="887040" cy="887040"/>
          </a:xfrm>
          <a:prstGeom prst="pie">
            <a:avLst>
              <a:gd name="adj1" fmla="val -90"/>
              <a:gd name="adj2" fmla="val 89"/>
            </a:avLst>
          </a:prstGeom>
          <a:solidFill>
            <a:srgbClr val="0000ff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06" name="TextShape 31"/>
          <p:cNvSpPr txBox="1"/>
          <p:nvPr/>
        </p:nvSpPr>
        <p:spPr>
          <a:xfrm>
            <a:off x="4308480" y="2532240"/>
            <a:ext cx="501840" cy="577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3000">
                <a:latin typeface="Times New Roman"/>
                <a:ea typeface="Arial"/>
              </a:rPr>
              <a:t>π</a:t>
            </a:r>
            <a:r>
              <a:rPr lang="en-US" sz="3000" baseline="101000">
                <a:latin typeface="Times New Roman"/>
                <a:ea typeface="Arial"/>
              </a:rPr>
              <a:t>-</a:t>
            </a:r>
            <a:endParaRPr/>
          </a:p>
        </p:txBody>
      </p:sp>
      <p:sp>
        <p:nvSpPr>
          <p:cNvPr id="407" name="TextShape 32"/>
          <p:cNvSpPr txBox="1"/>
          <p:nvPr/>
        </p:nvSpPr>
        <p:spPr>
          <a:xfrm>
            <a:off x="4044960" y="2868480"/>
            <a:ext cx="823680" cy="531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3000">
                <a:solidFill>
                  <a:srgbClr val="ffffff"/>
                </a:solidFill>
                <a:latin typeface="Times New Roman"/>
                <a:ea typeface="Arial"/>
              </a:rPr>
              <a:t>K</a:t>
            </a:r>
            <a:r>
              <a:rPr lang="en-US" sz="3000" baseline="101000">
                <a:solidFill>
                  <a:srgbClr val="ffffff"/>
                </a:solidFill>
                <a:latin typeface="Times New Roman"/>
                <a:ea typeface="Arial"/>
              </a:rPr>
              <a:t>0</a:t>
            </a:r>
            <a:endParaRPr/>
          </a:p>
        </p:txBody>
      </p:sp>
      <p:sp>
        <p:nvSpPr>
          <p:cNvPr id="408" name="TextShape 33"/>
          <p:cNvSpPr txBox="1"/>
          <p:nvPr/>
        </p:nvSpPr>
        <p:spPr>
          <a:xfrm>
            <a:off x="4296960" y="2760840"/>
            <a:ext cx="823680" cy="638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3000" baseline="-101000">
                <a:solidFill>
                  <a:srgbClr val="ffffff"/>
                </a:solidFill>
                <a:latin typeface="Times New Roman"/>
                <a:ea typeface="Arial"/>
              </a:rPr>
              <a:t>S</a:t>
            </a:r>
            <a:endParaRPr/>
          </a:p>
        </p:txBody>
      </p:sp>
      <p:sp>
        <p:nvSpPr>
          <p:cNvPr id="409" name="CustomShape 34"/>
          <p:cNvSpPr/>
          <p:nvPr/>
        </p:nvSpPr>
        <p:spPr>
          <a:xfrm>
            <a:off x="914400" y="3693960"/>
            <a:ext cx="612720" cy="61272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10" name="CustomShape 35"/>
          <p:cNvSpPr/>
          <p:nvPr/>
        </p:nvSpPr>
        <p:spPr>
          <a:xfrm>
            <a:off x="914400" y="3693960"/>
            <a:ext cx="612720" cy="612720"/>
          </a:xfrm>
          <a:prstGeom prst="pie">
            <a:avLst>
              <a:gd name="adj1" fmla="val -90"/>
              <a:gd name="adj2" fmla="val 90"/>
            </a:avLst>
          </a:prstGeom>
          <a:solidFill>
            <a:srgbClr val="c0c0c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11" name="CustomShape 36"/>
          <p:cNvSpPr/>
          <p:nvPr/>
        </p:nvSpPr>
        <p:spPr>
          <a:xfrm flipH="1">
            <a:off x="914760" y="3694320"/>
            <a:ext cx="612720" cy="612720"/>
          </a:xfrm>
          <a:prstGeom prst="pie">
            <a:avLst>
              <a:gd name="adj1" fmla="val -90"/>
              <a:gd name="adj2" fmla="val 90"/>
            </a:avLst>
          </a:prstGeom>
          <a:solidFill>
            <a:srgbClr val="c0c0c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12" name="TextShape 37"/>
          <p:cNvSpPr txBox="1"/>
          <p:nvPr/>
        </p:nvSpPr>
        <p:spPr>
          <a:xfrm>
            <a:off x="909360" y="3804120"/>
            <a:ext cx="383400" cy="38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2000">
                <a:latin typeface="Times New Roman"/>
                <a:ea typeface="Arial"/>
              </a:rPr>
              <a:t>π</a:t>
            </a:r>
            <a:r>
              <a:rPr lang="en-US" sz="2000" baseline="101000">
                <a:latin typeface="Times New Roman"/>
                <a:ea typeface="Arial"/>
              </a:rPr>
              <a:t>0</a:t>
            </a:r>
            <a:endParaRPr/>
          </a:p>
        </p:txBody>
      </p:sp>
      <p:sp>
        <p:nvSpPr>
          <p:cNvPr id="413" name="TextShape 38"/>
          <p:cNvSpPr txBox="1"/>
          <p:nvPr/>
        </p:nvSpPr>
        <p:spPr>
          <a:xfrm>
            <a:off x="1197720" y="3804120"/>
            <a:ext cx="383400" cy="38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2000">
                <a:latin typeface="Times New Roman"/>
                <a:ea typeface="Arial"/>
              </a:rPr>
              <a:t>π</a:t>
            </a:r>
            <a:r>
              <a:rPr lang="en-US" sz="2000" baseline="101000">
                <a:latin typeface="Times New Roman"/>
                <a:ea typeface="Arial"/>
              </a:rPr>
              <a:t>0</a:t>
            </a:r>
            <a:endParaRPr/>
          </a:p>
        </p:txBody>
      </p:sp>
      <p:sp>
        <p:nvSpPr>
          <p:cNvPr id="414" name="CustomShape 39"/>
          <p:cNvSpPr/>
          <p:nvPr/>
        </p:nvSpPr>
        <p:spPr>
          <a:xfrm>
            <a:off x="894240" y="3704400"/>
            <a:ext cx="640080" cy="640080"/>
          </a:xfrm>
          <a:prstGeom prst="pie">
            <a:avLst>
              <a:gd name="adj1" fmla="val -90"/>
              <a:gd name="adj2" fmla="val 179"/>
            </a:avLst>
          </a:prstGeom>
          <a:solidFill>
            <a:srgbClr val="c0c0c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15" name="CustomShape 40"/>
          <p:cNvSpPr/>
          <p:nvPr/>
        </p:nvSpPr>
        <p:spPr>
          <a:xfrm flipH="1">
            <a:off x="915840" y="3695760"/>
            <a:ext cx="640080" cy="640080"/>
          </a:xfrm>
          <a:prstGeom prst="pie">
            <a:avLst>
              <a:gd name="adj1" fmla="val -90"/>
              <a:gd name="adj2" fmla="val 179"/>
            </a:avLst>
          </a:prstGeom>
          <a:solidFill>
            <a:srgbClr val="c0c0c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16" name="CustomShape 41"/>
          <p:cNvSpPr/>
          <p:nvPr/>
        </p:nvSpPr>
        <p:spPr>
          <a:xfrm flipV="1">
            <a:off x="894240" y="3696120"/>
            <a:ext cx="640080" cy="640080"/>
          </a:xfrm>
          <a:prstGeom prst="pie">
            <a:avLst>
              <a:gd name="adj1" fmla="val -90"/>
              <a:gd name="adj2" fmla="val 179"/>
            </a:avLst>
          </a:prstGeom>
          <a:solidFill>
            <a:srgbClr val="c0c0c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17" name="CustomShape 42"/>
          <p:cNvSpPr/>
          <p:nvPr/>
        </p:nvSpPr>
        <p:spPr>
          <a:xfrm flipH="1" flipV="1">
            <a:off x="915840" y="3704760"/>
            <a:ext cx="640080" cy="640080"/>
          </a:xfrm>
          <a:prstGeom prst="pie">
            <a:avLst>
              <a:gd name="adj1" fmla="val -90"/>
              <a:gd name="adj2" fmla="val 179"/>
            </a:avLst>
          </a:prstGeom>
          <a:solidFill>
            <a:srgbClr val="c0c0c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18" name="TextShape 43"/>
          <p:cNvSpPr txBox="1"/>
          <p:nvPr/>
        </p:nvSpPr>
        <p:spPr>
          <a:xfrm>
            <a:off x="965520" y="3674160"/>
            <a:ext cx="363240" cy="344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>
                <a:latin typeface="Times New Roman"/>
                <a:ea typeface="Times New Roman"/>
              </a:rPr>
              <a:t>γ</a:t>
            </a:r>
            <a:endParaRPr/>
          </a:p>
        </p:txBody>
      </p:sp>
      <p:sp>
        <p:nvSpPr>
          <p:cNvPr id="419" name="TextShape 44"/>
          <p:cNvSpPr txBox="1"/>
          <p:nvPr/>
        </p:nvSpPr>
        <p:spPr>
          <a:xfrm>
            <a:off x="1289880" y="3710160"/>
            <a:ext cx="363240" cy="344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>
                <a:latin typeface="Times New Roman"/>
                <a:ea typeface="Times New Roman"/>
              </a:rPr>
              <a:t>γ</a:t>
            </a:r>
            <a:endParaRPr/>
          </a:p>
        </p:txBody>
      </p:sp>
      <p:sp>
        <p:nvSpPr>
          <p:cNvPr id="420" name="TextShape 45"/>
          <p:cNvSpPr txBox="1"/>
          <p:nvPr/>
        </p:nvSpPr>
        <p:spPr>
          <a:xfrm>
            <a:off x="1254240" y="3962160"/>
            <a:ext cx="363240" cy="344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>
                <a:latin typeface="Times New Roman"/>
                <a:ea typeface="Times New Roman"/>
              </a:rPr>
              <a:t>γ</a:t>
            </a:r>
            <a:endParaRPr/>
          </a:p>
        </p:txBody>
      </p:sp>
      <p:sp>
        <p:nvSpPr>
          <p:cNvPr id="421" name="TextShape 46"/>
          <p:cNvSpPr txBox="1"/>
          <p:nvPr/>
        </p:nvSpPr>
        <p:spPr>
          <a:xfrm>
            <a:off x="966240" y="3962160"/>
            <a:ext cx="363240" cy="344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>
                <a:latin typeface="Times New Roman"/>
                <a:ea typeface="Times New Roman"/>
              </a:rPr>
              <a:t>γ</a:t>
            </a:r>
            <a:endParaRPr/>
          </a:p>
        </p:txBody>
      </p:sp>
      <p:sp>
        <p:nvSpPr>
          <p:cNvPr id="422" name="TextShape 47"/>
          <p:cNvSpPr txBox="1"/>
          <p:nvPr/>
        </p:nvSpPr>
        <p:spPr>
          <a:xfrm>
            <a:off x="970560" y="3765240"/>
            <a:ext cx="823680" cy="531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3000">
                <a:solidFill>
                  <a:srgbClr val="ffffff"/>
                </a:solidFill>
                <a:latin typeface="Times New Roman"/>
                <a:ea typeface="Arial"/>
              </a:rPr>
              <a:t>K</a:t>
            </a:r>
            <a:r>
              <a:rPr lang="en-US" sz="3000" baseline="101000">
                <a:solidFill>
                  <a:srgbClr val="ffffff"/>
                </a:solidFill>
                <a:latin typeface="Times New Roman"/>
                <a:ea typeface="Arial"/>
              </a:rPr>
              <a:t>0</a:t>
            </a:r>
            <a:endParaRPr/>
          </a:p>
        </p:txBody>
      </p:sp>
      <p:sp>
        <p:nvSpPr>
          <p:cNvPr id="423" name="TextShape 48"/>
          <p:cNvSpPr txBox="1"/>
          <p:nvPr/>
        </p:nvSpPr>
        <p:spPr>
          <a:xfrm>
            <a:off x="1222560" y="3657600"/>
            <a:ext cx="823680" cy="638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3000" baseline="-101000">
                <a:solidFill>
                  <a:srgbClr val="ffffff"/>
                </a:solidFill>
                <a:latin typeface="Times New Roman"/>
                <a:ea typeface="Arial"/>
              </a:rPr>
              <a:t>S</a:t>
            </a:r>
            <a:endParaRPr/>
          </a:p>
        </p:txBody>
      </p:sp>
      <p:sp>
        <p:nvSpPr>
          <p:cNvPr id="424" name="CustomShape 49"/>
          <p:cNvSpPr/>
          <p:nvPr/>
        </p:nvSpPr>
        <p:spPr>
          <a:xfrm>
            <a:off x="464760" y="3505680"/>
            <a:ext cx="429840" cy="429840"/>
          </a:xfrm>
          <a:prstGeom prst="pie">
            <a:avLst>
              <a:gd name="adj1" fmla="val -90"/>
              <a:gd name="adj2" fmla="val 90"/>
            </a:avLst>
          </a:prstGeom>
          <a:solidFill>
            <a:srgbClr val="c0c0c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25" name="CustomShape 50"/>
          <p:cNvSpPr/>
          <p:nvPr/>
        </p:nvSpPr>
        <p:spPr>
          <a:xfrm flipH="1">
            <a:off x="465120" y="3506040"/>
            <a:ext cx="429840" cy="429840"/>
          </a:xfrm>
          <a:prstGeom prst="pie">
            <a:avLst>
              <a:gd name="adj1" fmla="val -90"/>
              <a:gd name="adj2" fmla="val 92"/>
            </a:avLst>
          </a:prstGeom>
          <a:solidFill>
            <a:srgbClr val="c0c0c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26" name="TextShape 51"/>
          <p:cNvSpPr txBox="1"/>
          <p:nvPr/>
        </p:nvSpPr>
        <p:spPr>
          <a:xfrm>
            <a:off x="423720" y="3507840"/>
            <a:ext cx="383400" cy="38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2000">
                <a:latin typeface="Times New Roman"/>
                <a:ea typeface="Arial"/>
              </a:rPr>
              <a:t>n</a:t>
            </a:r>
            <a:endParaRPr/>
          </a:p>
        </p:txBody>
      </p:sp>
      <p:sp>
        <p:nvSpPr>
          <p:cNvPr id="427" name="TextShape 52"/>
          <p:cNvSpPr txBox="1"/>
          <p:nvPr/>
        </p:nvSpPr>
        <p:spPr>
          <a:xfrm>
            <a:off x="640080" y="3477240"/>
            <a:ext cx="383400" cy="261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1200">
                <a:latin typeface="Times New Roman"/>
                <a:ea typeface="Times New Roman"/>
              </a:rPr>
              <a:t>γ</a:t>
            </a:r>
            <a:endParaRPr/>
          </a:p>
        </p:txBody>
      </p:sp>
      <p:sp>
        <p:nvSpPr>
          <p:cNvPr id="428" name="CustomShape 53"/>
          <p:cNvSpPr/>
          <p:nvPr/>
        </p:nvSpPr>
        <p:spPr>
          <a:xfrm>
            <a:off x="471240" y="3511080"/>
            <a:ext cx="429840" cy="429840"/>
          </a:xfrm>
          <a:prstGeom prst="pie">
            <a:avLst>
              <a:gd name="adj1" fmla="val 87"/>
              <a:gd name="adj2" fmla="val 0"/>
            </a:avLst>
          </a:prstGeom>
          <a:solidFill>
            <a:srgbClr val="c0c0c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29" name="CustomShape 54"/>
          <p:cNvSpPr/>
          <p:nvPr/>
        </p:nvSpPr>
        <p:spPr>
          <a:xfrm>
            <a:off x="464760" y="3511440"/>
            <a:ext cx="429840" cy="429840"/>
          </a:xfrm>
          <a:prstGeom prst="pie">
            <a:avLst>
              <a:gd name="adj1" fmla="val 87"/>
              <a:gd name="adj2" fmla="val 0"/>
            </a:avLst>
          </a:prstGeom>
          <a:solidFill>
            <a:srgbClr val="c0c0c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30" name="TextShape 55"/>
          <p:cNvSpPr txBox="1"/>
          <p:nvPr/>
        </p:nvSpPr>
        <p:spPr>
          <a:xfrm>
            <a:off x="640440" y="3657600"/>
            <a:ext cx="383400" cy="261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1200">
                <a:latin typeface="Times New Roman"/>
                <a:ea typeface="Times New Roman"/>
              </a:rPr>
              <a:t>γ</a:t>
            </a:r>
            <a:endParaRPr/>
          </a:p>
        </p:txBody>
      </p:sp>
      <p:sp>
        <p:nvSpPr>
          <p:cNvPr id="431" name="CustomShape 56"/>
          <p:cNvSpPr/>
          <p:nvPr/>
        </p:nvSpPr>
        <p:spPr>
          <a:xfrm>
            <a:off x="464400" y="4044960"/>
            <a:ext cx="429840" cy="429840"/>
          </a:xfrm>
          <a:prstGeom prst="pie">
            <a:avLst>
              <a:gd name="adj1" fmla="val -90"/>
              <a:gd name="adj2" fmla="val 90"/>
            </a:avLst>
          </a:prstGeom>
          <a:solidFill>
            <a:srgbClr val="c0c0c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32" name="CustomShape 57"/>
          <p:cNvSpPr/>
          <p:nvPr/>
        </p:nvSpPr>
        <p:spPr>
          <a:xfrm flipH="1">
            <a:off x="464760" y="4045320"/>
            <a:ext cx="429840" cy="429840"/>
          </a:xfrm>
          <a:prstGeom prst="pie">
            <a:avLst>
              <a:gd name="adj1" fmla="val -90"/>
              <a:gd name="adj2" fmla="val 92"/>
            </a:avLst>
          </a:prstGeom>
          <a:solidFill>
            <a:srgbClr val="c0c0c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33" name="TextShape 58"/>
          <p:cNvSpPr txBox="1"/>
          <p:nvPr/>
        </p:nvSpPr>
        <p:spPr>
          <a:xfrm>
            <a:off x="423360" y="4047120"/>
            <a:ext cx="383400" cy="38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2000">
                <a:latin typeface="Times New Roman"/>
                <a:ea typeface="Arial"/>
              </a:rPr>
              <a:t>n</a:t>
            </a:r>
            <a:endParaRPr/>
          </a:p>
        </p:txBody>
      </p:sp>
      <p:sp>
        <p:nvSpPr>
          <p:cNvPr id="434" name="TextShape 59"/>
          <p:cNvSpPr txBox="1"/>
          <p:nvPr/>
        </p:nvSpPr>
        <p:spPr>
          <a:xfrm>
            <a:off x="639720" y="4016520"/>
            <a:ext cx="383400" cy="261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1200">
                <a:latin typeface="Times New Roman"/>
                <a:ea typeface="Times New Roman"/>
              </a:rPr>
              <a:t>γ</a:t>
            </a:r>
            <a:endParaRPr/>
          </a:p>
        </p:txBody>
      </p:sp>
      <p:sp>
        <p:nvSpPr>
          <p:cNvPr id="435" name="CustomShape 60"/>
          <p:cNvSpPr/>
          <p:nvPr/>
        </p:nvSpPr>
        <p:spPr>
          <a:xfrm>
            <a:off x="470880" y="4050360"/>
            <a:ext cx="429840" cy="429840"/>
          </a:xfrm>
          <a:prstGeom prst="pie">
            <a:avLst>
              <a:gd name="adj1" fmla="val 87"/>
              <a:gd name="adj2" fmla="val 0"/>
            </a:avLst>
          </a:prstGeom>
          <a:solidFill>
            <a:srgbClr val="c0c0c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36" name="CustomShape 61"/>
          <p:cNvSpPr/>
          <p:nvPr/>
        </p:nvSpPr>
        <p:spPr>
          <a:xfrm>
            <a:off x="464400" y="4050720"/>
            <a:ext cx="429840" cy="429840"/>
          </a:xfrm>
          <a:prstGeom prst="pie">
            <a:avLst>
              <a:gd name="adj1" fmla="val 87"/>
              <a:gd name="adj2" fmla="val 0"/>
            </a:avLst>
          </a:prstGeom>
          <a:solidFill>
            <a:srgbClr val="c0c0c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37" name="TextShape 62"/>
          <p:cNvSpPr txBox="1"/>
          <p:nvPr/>
        </p:nvSpPr>
        <p:spPr>
          <a:xfrm>
            <a:off x="640080" y="4196880"/>
            <a:ext cx="383400" cy="261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1200">
                <a:latin typeface="Times New Roman"/>
                <a:ea typeface="Times New Roman"/>
              </a:rPr>
              <a:t>γ</a:t>
            </a:r>
            <a:endParaRPr/>
          </a:p>
        </p:txBody>
      </p:sp>
      <p:sp>
        <p:nvSpPr>
          <p:cNvPr id="438" name="TextShape 63"/>
          <p:cNvSpPr txBox="1"/>
          <p:nvPr/>
        </p:nvSpPr>
        <p:spPr>
          <a:xfrm>
            <a:off x="509760" y="4061160"/>
            <a:ext cx="547920" cy="374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2000">
                <a:solidFill>
                  <a:srgbClr val="ffffff"/>
                </a:solidFill>
                <a:latin typeface="Times New Roman"/>
                <a:ea typeface="Times New Roman"/>
              </a:rPr>
              <a:t>Λ</a:t>
            </a:r>
            <a:endParaRPr/>
          </a:p>
        </p:txBody>
      </p:sp>
      <p:sp>
        <p:nvSpPr>
          <p:cNvPr id="439" name="TextShape 64"/>
          <p:cNvSpPr txBox="1"/>
          <p:nvPr/>
        </p:nvSpPr>
        <p:spPr>
          <a:xfrm>
            <a:off x="365760" y="3521520"/>
            <a:ext cx="547920" cy="486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2000">
                <a:solidFill>
                  <a:srgbClr val="ffffff"/>
                </a:solidFill>
                <a:latin typeface="Symbol"/>
                <a:ea typeface="Symbol"/>
              </a:rPr>
              <a:t>`</a:t>
            </a:r>
            <a:r>
              <a:rPr lang="en-US" sz="2000">
                <a:solidFill>
                  <a:srgbClr val="ffffff"/>
                </a:solidFill>
                <a:latin typeface="Times New Roman"/>
                <a:ea typeface="Times New Roman"/>
              </a:rPr>
              <a:t>Λ</a:t>
            </a:r>
            <a:endParaRPr/>
          </a:p>
        </p:txBody>
      </p:sp>
      <p:sp>
        <p:nvSpPr>
          <p:cNvPr id="440" name="CustomShape 65"/>
          <p:cNvSpPr/>
          <p:nvPr/>
        </p:nvSpPr>
        <p:spPr>
          <a:xfrm>
            <a:off x="3954600" y="3522240"/>
            <a:ext cx="576000" cy="57600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41" name="CustomShape 66"/>
          <p:cNvSpPr/>
          <p:nvPr/>
        </p:nvSpPr>
        <p:spPr>
          <a:xfrm>
            <a:off x="3954600" y="3522600"/>
            <a:ext cx="576000" cy="576000"/>
          </a:xfrm>
          <a:prstGeom prst="pie">
            <a:avLst>
              <a:gd name="adj1" fmla="val -90"/>
              <a:gd name="adj2" fmla="val 89"/>
            </a:avLst>
          </a:prstGeom>
          <a:solidFill>
            <a:srgbClr val="ff000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42" name="CustomShape 67"/>
          <p:cNvSpPr/>
          <p:nvPr/>
        </p:nvSpPr>
        <p:spPr>
          <a:xfrm flipH="1">
            <a:off x="3977280" y="3522600"/>
            <a:ext cx="576000" cy="576000"/>
          </a:xfrm>
          <a:prstGeom prst="pie">
            <a:avLst>
              <a:gd name="adj1" fmla="val -90"/>
              <a:gd name="adj2" fmla="val 89"/>
            </a:avLst>
          </a:prstGeom>
          <a:solidFill>
            <a:srgbClr val="0000ff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43" name="TextShape 68"/>
          <p:cNvSpPr txBox="1"/>
          <p:nvPr/>
        </p:nvSpPr>
        <p:spPr>
          <a:xfrm>
            <a:off x="3941280" y="3516480"/>
            <a:ext cx="434520" cy="344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>
                <a:latin typeface="Times New Roman"/>
              </a:rPr>
              <a:t>p</a:t>
            </a:r>
            <a:endParaRPr/>
          </a:p>
        </p:txBody>
      </p:sp>
      <p:sp>
        <p:nvSpPr>
          <p:cNvPr id="444" name="TextShape 69"/>
          <p:cNvSpPr txBox="1"/>
          <p:nvPr/>
        </p:nvSpPr>
        <p:spPr>
          <a:xfrm>
            <a:off x="4217400" y="3489480"/>
            <a:ext cx="445680" cy="384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2000">
                <a:latin typeface="Times New Roman"/>
                <a:ea typeface="Arial"/>
              </a:rPr>
              <a:t>π</a:t>
            </a:r>
            <a:r>
              <a:rPr lang="en-US" sz="2000" baseline="101000">
                <a:latin typeface="Times New Roman"/>
                <a:ea typeface="Arial"/>
              </a:rPr>
              <a:t>-</a:t>
            </a:r>
            <a:endParaRPr/>
          </a:p>
        </p:txBody>
      </p:sp>
      <p:sp>
        <p:nvSpPr>
          <p:cNvPr id="445" name="TextShape 70"/>
          <p:cNvSpPr txBox="1"/>
          <p:nvPr/>
        </p:nvSpPr>
        <p:spPr>
          <a:xfrm>
            <a:off x="4083120" y="3729960"/>
            <a:ext cx="547920" cy="374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2000">
                <a:solidFill>
                  <a:srgbClr val="ffffff"/>
                </a:solidFill>
                <a:latin typeface="Times New Roman"/>
                <a:ea typeface="Times New Roman"/>
              </a:rPr>
              <a:t>Λ</a:t>
            </a:r>
            <a:endParaRPr/>
          </a:p>
        </p:txBody>
      </p:sp>
      <p:sp>
        <p:nvSpPr>
          <p:cNvPr id="446" name="CustomShape 71"/>
          <p:cNvSpPr/>
          <p:nvPr/>
        </p:nvSpPr>
        <p:spPr>
          <a:xfrm>
            <a:off x="3954960" y="4206600"/>
            <a:ext cx="576000" cy="57600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47" name="CustomShape 72"/>
          <p:cNvSpPr/>
          <p:nvPr/>
        </p:nvSpPr>
        <p:spPr>
          <a:xfrm>
            <a:off x="3954960" y="4206960"/>
            <a:ext cx="576000" cy="576000"/>
          </a:xfrm>
          <a:prstGeom prst="pie">
            <a:avLst>
              <a:gd name="adj1" fmla="val -90"/>
              <a:gd name="adj2" fmla="val 89"/>
            </a:avLst>
          </a:prstGeom>
          <a:solidFill>
            <a:srgbClr val="0000ff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48" name="CustomShape 73"/>
          <p:cNvSpPr/>
          <p:nvPr/>
        </p:nvSpPr>
        <p:spPr>
          <a:xfrm flipH="1">
            <a:off x="3977640" y="4206960"/>
            <a:ext cx="576000" cy="576000"/>
          </a:xfrm>
          <a:prstGeom prst="pie">
            <a:avLst>
              <a:gd name="adj1" fmla="val -90"/>
              <a:gd name="adj2" fmla="val 89"/>
            </a:avLst>
          </a:prstGeom>
          <a:solidFill>
            <a:srgbClr val="ff000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49" name="TextShape 74"/>
          <p:cNvSpPr txBox="1"/>
          <p:nvPr/>
        </p:nvSpPr>
        <p:spPr>
          <a:xfrm>
            <a:off x="3869640" y="4200840"/>
            <a:ext cx="434520" cy="389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>
                <a:latin typeface="Symbol"/>
                <a:ea typeface="Symbol"/>
              </a:rPr>
              <a:t>`</a:t>
            </a:r>
            <a:r>
              <a:rPr lang="en-US">
                <a:latin typeface="Times New Roman"/>
              </a:rPr>
              <a:t>p</a:t>
            </a:r>
            <a:endParaRPr/>
          </a:p>
        </p:txBody>
      </p:sp>
      <p:sp>
        <p:nvSpPr>
          <p:cNvPr id="450" name="TextShape 75"/>
          <p:cNvSpPr txBox="1"/>
          <p:nvPr/>
        </p:nvSpPr>
        <p:spPr>
          <a:xfrm>
            <a:off x="4217760" y="4173840"/>
            <a:ext cx="445680" cy="384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2000">
                <a:latin typeface="Times New Roman"/>
                <a:ea typeface="Arial"/>
              </a:rPr>
              <a:t>π</a:t>
            </a:r>
            <a:r>
              <a:rPr lang="en-US" sz="2000" baseline="101000">
                <a:latin typeface="Times New Roman"/>
                <a:ea typeface="Arial"/>
              </a:rPr>
              <a:t>+</a:t>
            </a:r>
            <a:endParaRPr/>
          </a:p>
        </p:txBody>
      </p:sp>
      <p:sp>
        <p:nvSpPr>
          <p:cNvPr id="451" name="TextShape 76"/>
          <p:cNvSpPr txBox="1"/>
          <p:nvPr/>
        </p:nvSpPr>
        <p:spPr>
          <a:xfrm>
            <a:off x="3949560" y="4423680"/>
            <a:ext cx="509760" cy="42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2000">
                <a:solidFill>
                  <a:srgbClr val="ffffff"/>
                </a:solidFill>
                <a:latin typeface="Symbol"/>
                <a:ea typeface="Symbol"/>
              </a:rPr>
              <a:t>`</a:t>
            </a:r>
            <a:r>
              <a:rPr lang="en-US" sz="2000">
                <a:solidFill>
                  <a:srgbClr val="ffffff"/>
                </a:solidFill>
                <a:latin typeface="Times New Roman"/>
                <a:ea typeface="Times New Roman"/>
              </a:rPr>
              <a:t>Λ</a:t>
            </a:r>
            <a:endParaRPr/>
          </a:p>
        </p:txBody>
      </p:sp>
      <p:sp>
        <p:nvSpPr>
          <p:cNvPr id="452" name="TextShape 77"/>
          <p:cNvSpPr txBox="1"/>
          <p:nvPr/>
        </p:nvSpPr>
        <p:spPr>
          <a:xfrm>
            <a:off x="-82800" y="5628600"/>
            <a:ext cx="3200400" cy="514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1" lang="en-US" sz="3000">
                <a:solidFill>
                  <a:srgbClr val="000000"/>
                </a:solidFill>
                <a:latin typeface="Times New Roman"/>
              </a:rPr>
              <a:t>35% No signal</a:t>
            </a:r>
            <a:endParaRPr/>
          </a:p>
        </p:txBody>
      </p:sp>
      <p:sp>
        <p:nvSpPr>
          <p:cNvPr id="453" name="TextShape 78"/>
          <p:cNvSpPr txBox="1"/>
          <p:nvPr/>
        </p:nvSpPr>
        <p:spPr>
          <a:xfrm>
            <a:off x="2560320" y="4846320"/>
            <a:ext cx="3200400" cy="514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1" lang="en-US" sz="3000">
                <a:solidFill>
                  <a:srgbClr val="000000"/>
                </a:solidFill>
                <a:latin typeface="Times New Roman"/>
              </a:rPr>
              <a:t>7% Secondaries</a:t>
            </a:r>
            <a:endParaRPr/>
          </a:p>
        </p:txBody>
      </p:sp>
      <p:sp>
        <p:nvSpPr>
          <p:cNvPr id="454" name="CustomShape 79"/>
          <p:cNvSpPr/>
          <p:nvPr/>
        </p:nvSpPr>
        <p:spPr>
          <a:xfrm>
            <a:off x="3474720" y="2286000"/>
            <a:ext cx="1554480" cy="256032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55" name="TextShape 80"/>
          <p:cNvSpPr txBox="1"/>
          <p:nvPr/>
        </p:nvSpPr>
        <p:spPr>
          <a:xfrm>
            <a:off x="5980320" y="5998680"/>
            <a:ext cx="3200400" cy="514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1" lang="en-US" sz="3000">
                <a:solidFill>
                  <a:srgbClr val="000000"/>
                </a:solidFill>
                <a:latin typeface="Times New Roman"/>
              </a:rPr>
              <a:t>58% Primaries</a:t>
            </a:r>
            <a:endParaRPr/>
          </a:p>
        </p:txBody>
      </p:sp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TextShape 1"/>
          <p:cNvSpPr txBox="1"/>
          <p:nvPr/>
        </p:nvSpPr>
        <p:spPr>
          <a:xfrm>
            <a:off x="504000" y="-22680"/>
            <a:ext cx="9071640" cy="9370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en-US" sz="4400">
                <a:latin typeface="Arial"/>
              </a:rPr>
              <a:t>ALICE</a:t>
            </a:r>
            <a:endParaRPr/>
          </a:p>
        </p:txBody>
      </p:sp>
      <p:sp>
        <p:nvSpPr>
          <p:cNvPr id="457" name="Line 2"/>
          <p:cNvSpPr/>
          <p:nvPr/>
        </p:nvSpPr>
        <p:spPr>
          <a:xfrm>
            <a:off x="4552560" y="1992240"/>
            <a:ext cx="0" cy="750960"/>
          </a:xfrm>
          <a:prstGeom prst="line">
            <a:avLst/>
          </a:prstGeom>
          <a:ln w="7308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458" name="TextShape 3"/>
          <p:cNvSpPr txBox="1"/>
          <p:nvPr/>
        </p:nvSpPr>
        <p:spPr>
          <a:xfrm>
            <a:off x="4336560" y="1573920"/>
            <a:ext cx="60408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>
                <a:latin typeface="Arial"/>
              </a:rPr>
              <a:t>2%</a:t>
            </a:r>
            <a:endParaRPr/>
          </a:p>
        </p:txBody>
      </p:sp>
      <p:sp>
        <p:nvSpPr>
          <p:cNvPr id="459" name="TextShape 4"/>
          <p:cNvSpPr txBox="1"/>
          <p:nvPr/>
        </p:nvSpPr>
        <p:spPr>
          <a:xfrm>
            <a:off x="5669280" y="1518480"/>
            <a:ext cx="60408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>
                <a:latin typeface="Arial"/>
              </a:rPr>
              <a:t>3%</a:t>
            </a:r>
            <a:endParaRPr/>
          </a:p>
        </p:txBody>
      </p:sp>
      <p:sp>
        <p:nvSpPr>
          <p:cNvPr id="460" name="Line 5"/>
          <p:cNvSpPr/>
          <p:nvPr/>
        </p:nvSpPr>
        <p:spPr>
          <a:xfrm>
            <a:off x="5852160" y="1920240"/>
            <a:ext cx="0" cy="750960"/>
          </a:xfrm>
          <a:prstGeom prst="line">
            <a:avLst/>
          </a:prstGeom>
          <a:ln w="7308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461" name="Line 6"/>
          <p:cNvSpPr/>
          <p:nvPr/>
        </p:nvSpPr>
        <p:spPr>
          <a:xfrm>
            <a:off x="7004160" y="1901880"/>
            <a:ext cx="0" cy="750960"/>
          </a:xfrm>
          <a:prstGeom prst="line">
            <a:avLst/>
          </a:prstGeom>
          <a:ln w="7308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462" name="TextShape 7"/>
          <p:cNvSpPr txBox="1"/>
          <p:nvPr/>
        </p:nvSpPr>
        <p:spPr>
          <a:xfrm>
            <a:off x="6749280" y="1518480"/>
            <a:ext cx="82368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>
                <a:latin typeface="Arial"/>
              </a:rPr>
              <a:t>40%</a:t>
            </a:r>
            <a:endParaRPr/>
          </a:p>
        </p:txBody>
      </p:sp>
      <p:sp>
        <p:nvSpPr>
          <p:cNvPr id="463" name="Line 8"/>
          <p:cNvSpPr/>
          <p:nvPr/>
        </p:nvSpPr>
        <p:spPr>
          <a:xfrm>
            <a:off x="2032560" y="1992240"/>
            <a:ext cx="0" cy="750960"/>
          </a:xfrm>
          <a:prstGeom prst="line">
            <a:avLst/>
          </a:prstGeom>
          <a:ln w="7308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464" name="TextShape 9"/>
          <p:cNvSpPr txBox="1"/>
          <p:nvPr/>
        </p:nvSpPr>
        <p:spPr>
          <a:xfrm>
            <a:off x="1816560" y="1573920"/>
            <a:ext cx="60408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>
                <a:latin typeface="Arial"/>
              </a:rPr>
              <a:t>3%</a:t>
            </a:r>
            <a:endParaRPr/>
          </a:p>
        </p:txBody>
      </p:sp>
      <p:sp>
        <p:nvSpPr>
          <p:cNvPr id="465" name="TextShape 10"/>
          <p:cNvSpPr txBox="1"/>
          <p:nvPr/>
        </p:nvSpPr>
        <p:spPr>
          <a:xfrm>
            <a:off x="7498080" y="1518480"/>
            <a:ext cx="201168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>
                <a:latin typeface="Arial"/>
              </a:rPr>
              <a:t>But known well!</a:t>
            </a:r>
            <a:endParaRPr/>
          </a:p>
        </p:txBody>
      </p:sp>
      <p:sp>
        <p:nvSpPr>
          <p:cNvPr id="466" name="Line 11"/>
          <p:cNvSpPr/>
          <p:nvPr/>
        </p:nvSpPr>
        <p:spPr>
          <a:xfrm flipV="1">
            <a:off x="3076560" y="4023360"/>
            <a:ext cx="32400" cy="596880"/>
          </a:xfrm>
          <a:prstGeom prst="line">
            <a:avLst/>
          </a:prstGeom>
          <a:ln w="7308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467" name="TextShape 12"/>
          <p:cNvSpPr txBox="1"/>
          <p:nvPr/>
        </p:nvSpPr>
        <p:spPr>
          <a:xfrm>
            <a:off x="2860560" y="4777920"/>
            <a:ext cx="79704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>
                <a:latin typeface="Arial"/>
              </a:rPr>
              <a:t>45%</a:t>
            </a:r>
            <a:endParaRPr/>
          </a:p>
        </p:txBody>
      </p:sp>
      <p:sp>
        <p:nvSpPr>
          <p:cNvPr id="468" name="Line 13"/>
          <p:cNvSpPr/>
          <p:nvPr/>
        </p:nvSpPr>
        <p:spPr>
          <a:xfrm flipV="1">
            <a:off x="8115120" y="3645720"/>
            <a:ext cx="32400" cy="596880"/>
          </a:xfrm>
          <a:prstGeom prst="line">
            <a:avLst/>
          </a:prstGeom>
          <a:ln w="73080">
            <a:solidFill>
              <a:srgbClr val="0000ff"/>
            </a:solidFill>
            <a:round/>
            <a:tailEnd len="med" type="triangle" w="med"/>
          </a:ln>
        </p:spPr>
      </p:sp>
      <p:sp>
        <p:nvSpPr>
          <p:cNvPr id="469" name="TextShape 14"/>
          <p:cNvSpPr txBox="1"/>
          <p:nvPr/>
        </p:nvSpPr>
        <p:spPr>
          <a:xfrm>
            <a:off x="7223760" y="4480560"/>
            <a:ext cx="1792080" cy="1160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1" lang="en-US" sz="2500">
                <a:solidFill>
                  <a:srgbClr val="0000ff"/>
                </a:solidFill>
                <a:latin typeface="Arial"/>
              </a:rPr>
              <a:t>What we measure directly</a:t>
            </a:r>
            <a:endParaRPr/>
          </a:p>
        </p:txBody>
      </p:sp>
      <p:sp>
        <p:nvSpPr>
          <p:cNvPr id="470" name="CustomShape 15"/>
          <p:cNvSpPr/>
          <p:nvPr/>
        </p:nvSpPr>
        <p:spPr>
          <a:xfrm rot="5400000">
            <a:off x="4267440" y="2413080"/>
            <a:ext cx="511920" cy="5766480"/>
          </a:xfrm>
          <a:prstGeom prst="rightBrace">
            <a:avLst>
              <a:gd name="adj1" fmla="val 1800"/>
              <a:gd name="adj2" fmla="val 10768"/>
            </a:avLst>
          </a:prstGeom>
          <a:noFill/>
          <a:ln w="547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71" name="TextShape 16"/>
          <p:cNvSpPr txBox="1"/>
          <p:nvPr/>
        </p:nvSpPr>
        <p:spPr>
          <a:xfrm>
            <a:off x="3197520" y="5658480"/>
            <a:ext cx="3017520" cy="588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3500">
                <a:solidFill>
                  <a:srgbClr val="ff0000"/>
                </a:solidFill>
                <a:latin typeface="Arial"/>
              </a:rPr>
              <a:t>Corrections</a:t>
            </a:r>
            <a:endParaRPr/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TextShape 1"/>
          <p:cNvSpPr txBox="1"/>
          <p:nvPr/>
        </p:nvSpPr>
        <p:spPr>
          <a:xfrm>
            <a:off x="504000" y="157320"/>
            <a:ext cx="9071640" cy="9788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en-US" sz="4400">
                <a:latin typeface="Arial"/>
              </a:rPr>
              <a:t>ALICE:  f</a:t>
            </a:r>
            <a:r>
              <a:rPr lang="en-US" sz="4400" baseline="-101000">
                <a:latin typeface="Arial"/>
              </a:rPr>
              <a:t>total</a:t>
            </a:r>
            <a:endParaRPr/>
          </a:p>
        </p:txBody>
      </p:sp>
      <p:sp>
        <p:nvSpPr>
          <p:cNvPr id="473" name="CustomShape 2"/>
          <p:cNvSpPr/>
          <p:nvPr/>
        </p:nvSpPr>
        <p:spPr>
          <a:xfrm>
            <a:off x="-7560" y="4453560"/>
            <a:ext cx="2094120" cy="209412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74" name="TextShape 3"/>
          <p:cNvSpPr txBox="1"/>
          <p:nvPr/>
        </p:nvSpPr>
        <p:spPr>
          <a:xfrm>
            <a:off x="449640" y="4725000"/>
            <a:ext cx="1532160" cy="1555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10000">
                <a:latin typeface="Times New Roman"/>
                <a:ea typeface="Arial"/>
              </a:rPr>
              <a:t>π</a:t>
            </a:r>
            <a:r>
              <a:rPr lang="en-US" sz="10000" baseline="101000">
                <a:latin typeface="Times New Roman"/>
                <a:ea typeface="Arial"/>
              </a:rPr>
              <a:t>0</a:t>
            </a:r>
            <a:endParaRPr/>
          </a:p>
        </p:txBody>
      </p:sp>
      <p:sp>
        <p:nvSpPr>
          <p:cNvPr id="475" name="TextShape 4"/>
          <p:cNvSpPr txBox="1"/>
          <p:nvPr/>
        </p:nvSpPr>
        <p:spPr>
          <a:xfrm>
            <a:off x="0" y="6766560"/>
            <a:ext cx="484632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>
                <a:latin typeface="Arial"/>
              </a:rPr>
              <a:t>Scale:  diameter in inches = </a:t>
            </a:r>
            <a:r>
              <a:rPr lang="en-US">
                <a:latin typeface="Arial"/>
                <a:ea typeface="Arial"/>
              </a:rPr>
              <a:t>√</a:t>
            </a:r>
            <a:r>
              <a:rPr lang="en-US">
                <a:latin typeface="Arial"/>
              </a:rPr>
              <a:t>fraction * 5</a:t>
            </a:r>
            <a:endParaRPr/>
          </a:p>
        </p:txBody>
      </p:sp>
      <p:sp>
        <p:nvSpPr>
          <p:cNvPr id="476" name="CustomShape 5"/>
          <p:cNvSpPr/>
          <p:nvPr/>
        </p:nvSpPr>
        <p:spPr>
          <a:xfrm>
            <a:off x="811440" y="1261800"/>
            <a:ext cx="2094120" cy="209412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77" name="TextShape 6"/>
          <p:cNvSpPr txBox="1"/>
          <p:nvPr/>
        </p:nvSpPr>
        <p:spPr>
          <a:xfrm>
            <a:off x="1373400" y="1499760"/>
            <a:ext cx="1532160" cy="1555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10000">
                <a:latin typeface="Times New Roman"/>
                <a:ea typeface="Arial"/>
              </a:rPr>
              <a:t>π</a:t>
            </a:r>
            <a:r>
              <a:rPr lang="en-US" sz="10000" baseline="101000">
                <a:latin typeface="Times New Roman"/>
                <a:ea typeface="Arial"/>
              </a:rPr>
              <a:t>+</a:t>
            </a:r>
            <a:endParaRPr/>
          </a:p>
        </p:txBody>
      </p:sp>
      <p:sp>
        <p:nvSpPr>
          <p:cNvPr id="478" name="CustomShape 7"/>
          <p:cNvSpPr/>
          <p:nvPr/>
        </p:nvSpPr>
        <p:spPr>
          <a:xfrm>
            <a:off x="3034440" y="1261800"/>
            <a:ext cx="2094120" cy="2094120"/>
          </a:xfrm>
          <a:prstGeom prst="ellipse">
            <a:avLst/>
          </a:prstGeom>
          <a:solidFill>
            <a:srgbClr val="0000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79" name="TextShape 8"/>
          <p:cNvSpPr txBox="1"/>
          <p:nvPr/>
        </p:nvSpPr>
        <p:spPr>
          <a:xfrm>
            <a:off x="3596400" y="1444680"/>
            <a:ext cx="1532160" cy="1555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10000">
                <a:latin typeface="Times New Roman"/>
                <a:ea typeface="Arial"/>
              </a:rPr>
              <a:t>π</a:t>
            </a:r>
            <a:r>
              <a:rPr lang="en-US" sz="10000" baseline="101000">
                <a:latin typeface="Times New Roman"/>
                <a:ea typeface="Arial"/>
              </a:rPr>
              <a:t>-</a:t>
            </a:r>
            <a:endParaRPr/>
          </a:p>
        </p:txBody>
      </p:sp>
      <p:sp>
        <p:nvSpPr>
          <p:cNvPr id="480" name="CustomShape 9"/>
          <p:cNvSpPr/>
          <p:nvPr/>
        </p:nvSpPr>
        <p:spPr>
          <a:xfrm>
            <a:off x="6270480" y="4162680"/>
            <a:ext cx="1069920" cy="106992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81" name="TextShape 10"/>
          <p:cNvSpPr txBox="1"/>
          <p:nvPr/>
        </p:nvSpPr>
        <p:spPr>
          <a:xfrm>
            <a:off x="6461280" y="4289760"/>
            <a:ext cx="864720" cy="824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5000">
                <a:latin typeface="Times New Roman"/>
                <a:ea typeface="Arial"/>
              </a:rPr>
              <a:t>K</a:t>
            </a:r>
            <a:r>
              <a:rPr lang="en-US" sz="5000" baseline="101000">
                <a:latin typeface="Times New Roman"/>
                <a:ea typeface="Arial"/>
              </a:rPr>
              <a:t>+</a:t>
            </a:r>
            <a:endParaRPr/>
          </a:p>
        </p:txBody>
      </p:sp>
      <p:sp>
        <p:nvSpPr>
          <p:cNvPr id="482" name="CustomShape 11"/>
          <p:cNvSpPr/>
          <p:nvPr/>
        </p:nvSpPr>
        <p:spPr>
          <a:xfrm>
            <a:off x="7331760" y="4127040"/>
            <a:ext cx="1069920" cy="1069920"/>
          </a:xfrm>
          <a:prstGeom prst="ellipse">
            <a:avLst/>
          </a:prstGeom>
          <a:solidFill>
            <a:srgbClr val="0000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83" name="TextShape 12"/>
          <p:cNvSpPr txBox="1"/>
          <p:nvPr/>
        </p:nvSpPr>
        <p:spPr>
          <a:xfrm>
            <a:off x="7519680" y="4274640"/>
            <a:ext cx="864720" cy="824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5000">
                <a:latin typeface="Times New Roman"/>
                <a:ea typeface="Arial"/>
              </a:rPr>
              <a:t>K</a:t>
            </a:r>
            <a:r>
              <a:rPr lang="en-US" sz="5000" baseline="101000">
                <a:latin typeface="Times New Roman"/>
                <a:ea typeface="Arial"/>
              </a:rPr>
              <a:t>-</a:t>
            </a:r>
            <a:endParaRPr/>
          </a:p>
        </p:txBody>
      </p:sp>
      <p:sp>
        <p:nvSpPr>
          <p:cNvPr id="484" name="CustomShape 13"/>
          <p:cNvSpPr/>
          <p:nvPr/>
        </p:nvSpPr>
        <p:spPr>
          <a:xfrm>
            <a:off x="6270480" y="5207760"/>
            <a:ext cx="1069920" cy="106992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85" name="TextShape 14"/>
          <p:cNvSpPr txBox="1"/>
          <p:nvPr/>
        </p:nvSpPr>
        <p:spPr>
          <a:xfrm>
            <a:off x="6270480" y="5319360"/>
            <a:ext cx="1052640" cy="824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5000">
                <a:latin typeface="Times New Roman"/>
                <a:ea typeface="Arial"/>
              </a:rPr>
              <a:t>K</a:t>
            </a:r>
            <a:r>
              <a:rPr lang="en-US" sz="5000" baseline="101000">
                <a:latin typeface="Times New Roman"/>
                <a:ea typeface="Arial"/>
              </a:rPr>
              <a:t>0</a:t>
            </a:r>
            <a:endParaRPr/>
          </a:p>
        </p:txBody>
      </p:sp>
      <p:sp>
        <p:nvSpPr>
          <p:cNvPr id="486" name="TextShape 15"/>
          <p:cNvSpPr txBox="1"/>
          <p:nvPr/>
        </p:nvSpPr>
        <p:spPr>
          <a:xfrm>
            <a:off x="6714360" y="5245560"/>
            <a:ext cx="384840" cy="1004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5000" baseline="-101000">
                <a:latin typeface="Times New Roman"/>
                <a:ea typeface="Arial"/>
              </a:rPr>
              <a:t>S</a:t>
            </a:r>
            <a:endParaRPr/>
          </a:p>
        </p:txBody>
      </p:sp>
      <p:sp>
        <p:nvSpPr>
          <p:cNvPr id="487" name="CustomShape 16"/>
          <p:cNvSpPr/>
          <p:nvPr/>
        </p:nvSpPr>
        <p:spPr>
          <a:xfrm>
            <a:off x="7367760" y="5207760"/>
            <a:ext cx="1069920" cy="106992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88" name="TextShape 17"/>
          <p:cNvSpPr txBox="1"/>
          <p:nvPr/>
        </p:nvSpPr>
        <p:spPr>
          <a:xfrm>
            <a:off x="7367760" y="5319360"/>
            <a:ext cx="1052640" cy="824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5000">
                <a:latin typeface="Times New Roman"/>
                <a:ea typeface="Arial"/>
              </a:rPr>
              <a:t>K</a:t>
            </a:r>
            <a:r>
              <a:rPr lang="en-US" sz="5000" baseline="101000">
                <a:latin typeface="Times New Roman"/>
                <a:ea typeface="Arial"/>
              </a:rPr>
              <a:t>0</a:t>
            </a:r>
            <a:endParaRPr/>
          </a:p>
        </p:txBody>
      </p:sp>
      <p:sp>
        <p:nvSpPr>
          <p:cNvPr id="489" name="TextShape 18"/>
          <p:cNvSpPr txBox="1"/>
          <p:nvPr/>
        </p:nvSpPr>
        <p:spPr>
          <a:xfrm>
            <a:off x="7811640" y="5245560"/>
            <a:ext cx="384840" cy="1004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5000" baseline="-101000">
                <a:latin typeface="Times New Roman"/>
                <a:ea typeface="Arial"/>
              </a:rPr>
              <a:t>L</a:t>
            </a:r>
            <a:endParaRPr/>
          </a:p>
        </p:txBody>
      </p:sp>
      <p:sp>
        <p:nvSpPr>
          <p:cNvPr id="490" name="CustomShape 19"/>
          <p:cNvSpPr/>
          <p:nvPr/>
        </p:nvSpPr>
        <p:spPr>
          <a:xfrm>
            <a:off x="8441280" y="4781520"/>
            <a:ext cx="722520" cy="72252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91" name="TextShape 20"/>
          <p:cNvSpPr txBox="1"/>
          <p:nvPr/>
        </p:nvSpPr>
        <p:spPr>
          <a:xfrm>
            <a:off x="8595720" y="4775040"/>
            <a:ext cx="864720" cy="654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4000">
                <a:latin typeface="Times New Roman"/>
                <a:ea typeface="Arial"/>
              </a:rPr>
              <a:t>p</a:t>
            </a:r>
            <a:endParaRPr/>
          </a:p>
        </p:txBody>
      </p:sp>
      <p:sp>
        <p:nvSpPr>
          <p:cNvPr id="492" name="CustomShape 21"/>
          <p:cNvSpPr/>
          <p:nvPr/>
        </p:nvSpPr>
        <p:spPr>
          <a:xfrm>
            <a:off x="8444520" y="4062240"/>
            <a:ext cx="722520" cy="722520"/>
          </a:xfrm>
          <a:prstGeom prst="ellipse">
            <a:avLst/>
          </a:prstGeom>
          <a:solidFill>
            <a:srgbClr val="0000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93" name="TextShape 22"/>
          <p:cNvSpPr txBox="1"/>
          <p:nvPr/>
        </p:nvSpPr>
        <p:spPr>
          <a:xfrm>
            <a:off x="8354880" y="4079880"/>
            <a:ext cx="864720" cy="753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4000">
                <a:latin typeface="Symbol"/>
                <a:ea typeface="Symbol"/>
              </a:rPr>
              <a:t>`</a:t>
            </a:r>
            <a:r>
              <a:rPr lang="en-US" sz="4000">
                <a:latin typeface="Times New Roman"/>
                <a:ea typeface="Arial"/>
              </a:rPr>
              <a:t>p</a:t>
            </a:r>
            <a:endParaRPr/>
          </a:p>
        </p:txBody>
      </p:sp>
      <p:sp>
        <p:nvSpPr>
          <p:cNvPr id="494" name="CustomShape 23"/>
          <p:cNvSpPr/>
          <p:nvPr/>
        </p:nvSpPr>
        <p:spPr>
          <a:xfrm>
            <a:off x="8459280" y="6271200"/>
            <a:ext cx="722520" cy="72252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95" name="TextShape 24"/>
          <p:cNvSpPr txBox="1"/>
          <p:nvPr/>
        </p:nvSpPr>
        <p:spPr>
          <a:xfrm>
            <a:off x="8613720" y="6264720"/>
            <a:ext cx="864720" cy="654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4000">
                <a:latin typeface="Times New Roman"/>
                <a:ea typeface="Arial"/>
              </a:rPr>
              <a:t>n</a:t>
            </a:r>
            <a:endParaRPr/>
          </a:p>
        </p:txBody>
      </p:sp>
      <p:sp>
        <p:nvSpPr>
          <p:cNvPr id="496" name="CustomShape 25"/>
          <p:cNvSpPr/>
          <p:nvPr/>
        </p:nvSpPr>
        <p:spPr>
          <a:xfrm>
            <a:off x="8460360" y="5536080"/>
            <a:ext cx="722520" cy="72252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97" name="TextShape 26"/>
          <p:cNvSpPr txBox="1"/>
          <p:nvPr/>
        </p:nvSpPr>
        <p:spPr>
          <a:xfrm>
            <a:off x="8370720" y="5553720"/>
            <a:ext cx="864720" cy="753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4000">
                <a:latin typeface="Symbol"/>
                <a:ea typeface="Symbol"/>
              </a:rPr>
              <a:t>`</a:t>
            </a:r>
            <a:r>
              <a:rPr lang="en-US" sz="4000">
                <a:latin typeface="Times New Roman"/>
                <a:ea typeface="Arial"/>
              </a:rPr>
              <a:t>n</a:t>
            </a:r>
            <a:endParaRPr/>
          </a:p>
        </p:txBody>
      </p:sp>
      <p:sp>
        <p:nvSpPr>
          <p:cNvPr id="498" name="CustomShape 27"/>
          <p:cNvSpPr/>
          <p:nvPr/>
        </p:nvSpPr>
        <p:spPr>
          <a:xfrm>
            <a:off x="9235440" y="4389120"/>
            <a:ext cx="722520" cy="72252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99" name="TextShape 28"/>
          <p:cNvSpPr txBox="1"/>
          <p:nvPr/>
        </p:nvSpPr>
        <p:spPr>
          <a:xfrm>
            <a:off x="9317880" y="4418640"/>
            <a:ext cx="864720" cy="654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4000">
                <a:latin typeface="Times New Roman"/>
                <a:ea typeface="Times New Roman"/>
              </a:rPr>
              <a:t>Λ</a:t>
            </a:r>
            <a:endParaRPr/>
          </a:p>
        </p:txBody>
      </p:sp>
      <p:sp>
        <p:nvSpPr>
          <p:cNvPr id="500" name="CustomShape 29"/>
          <p:cNvSpPr/>
          <p:nvPr/>
        </p:nvSpPr>
        <p:spPr>
          <a:xfrm>
            <a:off x="9244440" y="5263920"/>
            <a:ext cx="722520" cy="72252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01" name="TextShape 30"/>
          <p:cNvSpPr txBox="1"/>
          <p:nvPr/>
        </p:nvSpPr>
        <p:spPr>
          <a:xfrm>
            <a:off x="9082800" y="5281560"/>
            <a:ext cx="864720" cy="753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4000">
                <a:latin typeface="Symbol"/>
                <a:ea typeface="Symbol"/>
              </a:rPr>
              <a:t>`</a:t>
            </a:r>
            <a:r>
              <a:rPr lang="en-US" sz="4000">
                <a:latin typeface="Times New Roman"/>
                <a:ea typeface="Times New Roman"/>
              </a:rPr>
              <a:t>Λ</a:t>
            </a:r>
            <a:endParaRPr/>
          </a:p>
        </p:txBody>
      </p:sp>
      <p:sp>
        <p:nvSpPr>
          <p:cNvPr id="502" name="CustomShape 31"/>
          <p:cNvSpPr/>
          <p:nvPr/>
        </p:nvSpPr>
        <p:spPr>
          <a:xfrm>
            <a:off x="4196160" y="4279320"/>
            <a:ext cx="2094120" cy="2094120"/>
          </a:xfrm>
          <a:prstGeom prst="ellipse">
            <a:avLst/>
          </a:prstGeom>
          <a:solidFill>
            <a:srgbClr val="0000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03" name="TextShape 32"/>
          <p:cNvSpPr txBox="1"/>
          <p:nvPr/>
        </p:nvSpPr>
        <p:spPr>
          <a:xfrm>
            <a:off x="4758120" y="4462200"/>
            <a:ext cx="1532160" cy="1555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10000">
                <a:latin typeface="Times New Roman"/>
                <a:ea typeface="Arial"/>
              </a:rPr>
              <a:t>π</a:t>
            </a:r>
            <a:r>
              <a:rPr lang="en-US" sz="10000" baseline="101000">
                <a:latin typeface="Times New Roman"/>
                <a:ea typeface="Arial"/>
              </a:rPr>
              <a:t>-</a:t>
            </a:r>
            <a:endParaRPr/>
          </a:p>
        </p:txBody>
      </p:sp>
      <p:sp>
        <p:nvSpPr>
          <p:cNvPr id="504" name="CustomShape 33"/>
          <p:cNvSpPr/>
          <p:nvPr/>
        </p:nvSpPr>
        <p:spPr>
          <a:xfrm>
            <a:off x="2107440" y="4321800"/>
            <a:ext cx="2094120" cy="209412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05" name="TextShape 34"/>
          <p:cNvSpPr txBox="1"/>
          <p:nvPr/>
        </p:nvSpPr>
        <p:spPr>
          <a:xfrm>
            <a:off x="2669400" y="4559760"/>
            <a:ext cx="1532160" cy="1555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10000">
                <a:latin typeface="Times New Roman"/>
                <a:ea typeface="Arial"/>
              </a:rPr>
              <a:t>π</a:t>
            </a:r>
            <a:r>
              <a:rPr lang="en-US" sz="10000" baseline="101000">
                <a:latin typeface="Times New Roman"/>
                <a:ea typeface="Arial"/>
              </a:rPr>
              <a:t>+</a:t>
            </a:r>
            <a:endParaRPr/>
          </a:p>
        </p:txBody>
      </p:sp>
      <p:sp>
        <p:nvSpPr>
          <p:cNvPr id="506" name="CustomShape 35"/>
          <p:cNvSpPr/>
          <p:nvPr/>
        </p:nvSpPr>
        <p:spPr>
          <a:xfrm>
            <a:off x="6270840" y="2039040"/>
            <a:ext cx="1069920" cy="106992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07" name="TextShape 36"/>
          <p:cNvSpPr txBox="1"/>
          <p:nvPr/>
        </p:nvSpPr>
        <p:spPr>
          <a:xfrm>
            <a:off x="6461640" y="2166120"/>
            <a:ext cx="864720" cy="824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5000">
                <a:latin typeface="Times New Roman"/>
                <a:ea typeface="Arial"/>
              </a:rPr>
              <a:t>K</a:t>
            </a:r>
            <a:r>
              <a:rPr lang="en-US" sz="5000" baseline="101000">
                <a:latin typeface="Times New Roman"/>
                <a:ea typeface="Arial"/>
              </a:rPr>
              <a:t>+</a:t>
            </a:r>
            <a:endParaRPr/>
          </a:p>
        </p:txBody>
      </p:sp>
      <p:sp>
        <p:nvSpPr>
          <p:cNvPr id="508" name="CustomShape 37"/>
          <p:cNvSpPr/>
          <p:nvPr/>
        </p:nvSpPr>
        <p:spPr>
          <a:xfrm>
            <a:off x="7332120" y="2003400"/>
            <a:ext cx="1069920" cy="1069920"/>
          </a:xfrm>
          <a:prstGeom prst="ellipse">
            <a:avLst/>
          </a:prstGeom>
          <a:solidFill>
            <a:srgbClr val="0000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09" name="TextShape 38"/>
          <p:cNvSpPr txBox="1"/>
          <p:nvPr/>
        </p:nvSpPr>
        <p:spPr>
          <a:xfrm>
            <a:off x="7520040" y="2151000"/>
            <a:ext cx="864720" cy="824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5000">
                <a:latin typeface="Times New Roman"/>
                <a:ea typeface="Arial"/>
              </a:rPr>
              <a:t>K</a:t>
            </a:r>
            <a:r>
              <a:rPr lang="en-US" sz="5000" baseline="101000">
                <a:latin typeface="Times New Roman"/>
                <a:ea typeface="Arial"/>
              </a:rPr>
              <a:t>-</a:t>
            </a:r>
            <a:endParaRPr/>
          </a:p>
        </p:txBody>
      </p:sp>
      <p:sp>
        <p:nvSpPr>
          <p:cNvPr id="510" name="CustomShape 39"/>
          <p:cNvSpPr/>
          <p:nvPr/>
        </p:nvSpPr>
        <p:spPr>
          <a:xfrm>
            <a:off x="8441640" y="2621520"/>
            <a:ext cx="722520" cy="72252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11" name="TextShape 40"/>
          <p:cNvSpPr txBox="1"/>
          <p:nvPr/>
        </p:nvSpPr>
        <p:spPr>
          <a:xfrm>
            <a:off x="8596080" y="2615040"/>
            <a:ext cx="864720" cy="654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4000">
                <a:latin typeface="Times New Roman"/>
                <a:ea typeface="Arial"/>
              </a:rPr>
              <a:t>p</a:t>
            </a:r>
            <a:endParaRPr/>
          </a:p>
        </p:txBody>
      </p:sp>
      <p:sp>
        <p:nvSpPr>
          <p:cNvPr id="512" name="CustomShape 41"/>
          <p:cNvSpPr/>
          <p:nvPr/>
        </p:nvSpPr>
        <p:spPr>
          <a:xfrm>
            <a:off x="8444880" y="1902240"/>
            <a:ext cx="722520" cy="722520"/>
          </a:xfrm>
          <a:prstGeom prst="ellipse">
            <a:avLst/>
          </a:prstGeom>
          <a:solidFill>
            <a:srgbClr val="0000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13" name="TextShape 42"/>
          <p:cNvSpPr txBox="1"/>
          <p:nvPr/>
        </p:nvSpPr>
        <p:spPr>
          <a:xfrm>
            <a:off x="8355240" y="1919880"/>
            <a:ext cx="864720" cy="753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4000">
                <a:latin typeface="Symbol"/>
                <a:ea typeface="Symbol"/>
              </a:rPr>
              <a:t>`</a:t>
            </a:r>
            <a:r>
              <a:rPr lang="en-US" sz="4000">
                <a:latin typeface="Times New Roman"/>
                <a:ea typeface="Arial"/>
              </a:rPr>
              <a:t>p</a:t>
            </a:r>
            <a:endParaRPr/>
          </a:p>
        </p:txBody>
      </p:sp>
      <p:sp>
        <p:nvSpPr>
          <p:cNvPr id="514" name="Line 43"/>
          <p:cNvSpPr/>
          <p:nvPr/>
        </p:nvSpPr>
        <p:spPr>
          <a:xfrm>
            <a:off x="182880" y="3657600"/>
            <a:ext cx="9692640" cy="0"/>
          </a:xfrm>
          <a:prstGeom prst="line">
            <a:avLst/>
          </a:prstGeom>
          <a:ln w="73080">
            <a:solidFill>
              <a:srgbClr val="000000"/>
            </a:solidFill>
            <a:round/>
          </a:ln>
        </p:spPr>
      </p:sp>
      <p:sp>
        <p:nvSpPr>
          <p:cNvPr id="515" name="TextShape 44"/>
          <p:cNvSpPr txBox="1"/>
          <p:nvPr/>
        </p:nvSpPr>
        <p:spPr>
          <a:xfrm>
            <a:off x="6462000" y="274320"/>
            <a:ext cx="2926080" cy="516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3000">
                <a:solidFill>
                  <a:srgbClr val="ff0000"/>
                </a:solidFill>
                <a:latin typeface="Arial"/>
              </a:rPr>
              <a:t>= 0.567 </a:t>
            </a:r>
            <a:r>
              <a:rPr lang="en-US" sz="3000">
                <a:solidFill>
                  <a:srgbClr val="ff0000"/>
                </a:solidFill>
                <a:latin typeface="Arial"/>
                <a:ea typeface="Arial"/>
              </a:rPr>
              <a:t>±</a:t>
            </a:r>
            <a:r>
              <a:rPr lang="en-US" sz="3000">
                <a:solidFill>
                  <a:srgbClr val="ff0000"/>
                </a:solidFill>
                <a:latin typeface="Arial"/>
              </a:rPr>
              <a:t> 0.009</a:t>
            </a:r>
            <a:endParaRPr/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TextShape 1"/>
          <p:cNvSpPr txBox="1"/>
          <p:nvPr/>
        </p:nvSpPr>
        <p:spPr>
          <a:xfrm>
            <a:off x="504000" y="102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en-US" sz="4400">
                <a:latin typeface="Arial"/>
              </a:rPr>
              <a:t>Measuring energy with tracking detectors</a:t>
            </a:r>
            <a:endParaRPr/>
          </a:p>
        </p:txBody>
      </p:sp>
      <p:sp>
        <p:nvSpPr>
          <p:cNvPr id="517" name="TextShape 2"/>
          <p:cNvSpPr txBox="1"/>
          <p:nvPr/>
        </p:nvSpPr>
        <p:spPr>
          <a:xfrm>
            <a:off x="512640" y="3200400"/>
            <a:ext cx="8870040" cy="2953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f</a:t>
            </a:r>
            <a:r>
              <a:rPr lang="en-US" sz="3200" baseline="-101000">
                <a:latin typeface="Arial"/>
              </a:rPr>
              <a:t>total</a:t>
            </a:r>
            <a:r>
              <a:rPr lang="en-US" sz="3200">
                <a:latin typeface="Arial"/>
              </a:rPr>
              <a:t> is robust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Other corrections are either small or known well</a:t>
            </a:r>
            <a:endParaRPr/>
          </a:p>
        </p:txBody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TextShape 1"/>
          <p:cNvSpPr txBox="1"/>
          <p:nvPr/>
        </p:nvSpPr>
        <p:spPr>
          <a:xfrm>
            <a:off x="0" y="149760"/>
            <a:ext cx="1008000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1" lang="en-US" sz="3500">
                <a:solidFill>
                  <a:srgbClr val="ff0000"/>
                </a:solidFill>
                <a:latin typeface="Arial"/>
              </a:rPr>
              <a:t>What can we learn from measuring E</a:t>
            </a:r>
            <a:r>
              <a:rPr b="1" lang="en-US" sz="3500" baseline="-101000">
                <a:solidFill>
                  <a:srgbClr val="ff0000"/>
                </a:solidFill>
                <a:latin typeface="Arial"/>
              </a:rPr>
              <a:t>T</a:t>
            </a:r>
            <a:r>
              <a:rPr b="1" lang="en-US" sz="3500">
                <a:solidFill>
                  <a:srgbClr val="ff0000"/>
                </a:solidFill>
                <a:latin typeface="Arial"/>
              </a:rPr>
              <a:t>?</a:t>
            </a:r>
            <a:endParaRPr/>
          </a:p>
        </p:txBody>
      </p:sp>
      <p:sp>
        <p:nvSpPr>
          <p:cNvPr id="519" name="TextShape 2"/>
          <p:cNvSpPr txBox="1"/>
          <p:nvPr/>
        </p:nvSpPr>
        <p:spPr>
          <a:xfrm>
            <a:off x="1097280" y="1869120"/>
            <a:ext cx="8778240" cy="3867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buSzPct val="45000"/>
              <a:buFont typeface="StarSymbol"/>
              <a:buChar char=""/>
            </a:pPr>
            <a:r>
              <a:rPr lang="en-US" sz="3500">
                <a:latin typeface="Times New Roman"/>
              </a:rPr>
              <a:t>Reach energy densities around 10 GeV/fm</a:t>
            </a:r>
            <a:r>
              <a:rPr lang="en-US" sz="3500" baseline="101000">
                <a:latin typeface="Times New Roman"/>
              </a:rPr>
              <a:t>3</a:t>
            </a:r>
            <a:r>
              <a:rPr lang="en-US" sz="3500">
                <a:latin typeface="Times New Roman"/>
              </a:rPr>
              <a:t>, several times the energy density necessary to form QGP</a:t>
            </a:r>
            <a:endParaRPr/>
          </a:p>
          <a:p>
            <a:pPr>
              <a:buSzPct val="45000"/>
              <a:buFont typeface="StarSymbol"/>
              <a:buChar char=""/>
            </a:pPr>
            <a:r>
              <a:rPr lang="en-US" sz="3500">
                <a:latin typeface="Times New Roman"/>
              </a:rPr>
              <a:t>E</a:t>
            </a:r>
            <a:r>
              <a:rPr lang="en-US" sz="3500" baseline="-101000">
                <a:latin typeface="Times New Roman"/>
              </a:rPr>
              <a:t>T</a:t>
            </a:r>
            <a:r>
              <a:rPr lang="en-US" sz="3500">
                <a:latin typeface="Times New Roman"/>
              </a:rPr>
              <a:t> higher than expected at LHC</a:t>
            </a:r>
            <a:endParaRPr/>
          </a:p>
          <a:p>
            <a:pPr>
              <a:buSzPct val="45000"/>
              <a:buFont typeface="StarSymbol"/>
              <a:buChar char=""/>
            </a:pPr>
            <a:r>
              <a:rPr lang="en-US" sz="3500">
                <a:latin typeface="Times New Roman"/>
              </a:rPr>
              <a:t>E</a:t>
            </a:r>
            <a:r>
              <a:rPr lang="en-US" sz="3500" baseline="-101000">
                <a:latin typeface="Times New Roman"/>
              </a:rPr>
              <a:t>T</a:t>
            </a:r>
            <a:r>
              <a:rPr lang="en-US" sz="3500">
                <a:latin typeface="Times New Roman"/>
              </a:rPr>
              <a:t> seems to scale with N</a:t>
            </a:r>
            <a:r>
              <a:rPr lang="en-US" sz="3500" baseline="-101000">
                <a:latin typeface="Times New Roman"/>
              </a:rPr>
              <a:t>quark</a:t>
            </a:r>
            <a:endParaRPr/>
          </a:p>
          <a:p>
            <a:pPr>
              <a:buSzPct val="45000"/>
              <a:buFont typeface="StarSymbol"/>
              <a:buChar char=""/>
            </a:pPr>
            <a:r>
              <a:rPr lang="en-US" sz="3500">
                <a:latin typeface="Times New Roman"/>
              </a:rPr>
              <a:t>At LHC increasing energy </a:t>
            </a:r>
            <a:r>
              <a:rPr lang="en-US" sz="3500">
                <a:latin typeface="Times New Roman"/>
                <a:ea typeface="Times New Roman"/>
              </a:rPr>
              <a:t>→</a:t>
            </a:r>
            <a:r>
              <a:rPr lang="en-US" sz="3500">
                <a:latin typeface="Times New Roman"/>
              </a:rPr>
              <a:t> increasing energy/particle, not more particles</a:t>
            </a:r>
            <a:endParaRPr/>
          </a:p>
        </p:txBody>
      </p:sp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0" name="" descr=""/>
          <p:cNvPicPr/>
          <p:nvPr/>
        </p:nvPicPr>
        <p:blipFill>
          <a:blip r:embed="rId1"/>
          <a:stretch/>
        </p:blipFill>
        <p:spPr>
          <a:xfrm>
            <a:off x="681840" y="1521360"/>
            <a:ext cx="7196400" cy="4489560"/>
          </a:xfrm>
          <a:prstGeom prst="rect">
            <a:avLst/>
          </a:prstGeom>
          <a:ln>
            <a:noFill/>
          </a:ln>
        </p:spPr>
      </p:pic>
      <p:sp>
        <p:nvSpPr>
          <p:cNvPr id="521" name="TextShape 1"/>
          <p:cNvSpPr txBox="1"/>
          <p:nvPr/>
        </p:nvSpPr>
        <p:spPr>
          <a:xfrm>
            <a:off x="504000" y="1800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en-US" sz="4400">
                <a:latin typeface="Arial"/>
              </a:rPr>
              <a:t>Energy density</a:t>
            </a:r>
            <a:endParaRPr/>
          </a:p>
        </p:txBody>
      </p:sp>
      <p:sp>
        <p:nvSpPr>
          <p:cNvPr id="522" name="TextShape 2"/>
          <p:cNvSpPr txBox="1"/>
          <p:nvPr/>
        </p:nvSpPr>
        <p:spPr>
          <a:xfrm>
            <a:off x="2571840" y="4566240"/>
            <a:ext cx="5280480" cy="546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2500">
                <a:latin typeface="Times New Roman"/>
              </a:rPr>
              <a:t>Standard estimate </a:t>
            </a:r>
            <a:r>
              <a:rPr lang="en-US" sz="2500">
                <a:latin typeface="Times New Roman"/>
                <a:ea typeface="Times New Roman"/>
              </a:rPr>
              <a:t>τ</a:t>
            </a:r>
            <a:r>
              <a:rPr lang="en-US" sz="2500" baseline="-101000">
                <a:latin typeface="Times New Roman"/>
                <a:ea typeface="Times New Roman"/>
              </a:rPr>
              <a:t>0</a:t>
            </a:r>
            <a:r>
              <a:rPr lang="en-US" sz="2500">
                <a:latin typeface="Times New Roman"/>
                <a:ea typeface="Times New Roman"/>
              </a:rPr>
              <a:t> ≈ 1 fm/c</a:t>
            </a:r>
            <a:endParaRPr/>
          </a:p>
        </p:txBody>
      </p:sp>
      <p:sp>
        <p:nvSpPr>
          <p:cNvPr id="523" name="Line 3"/>
          <p:cNvSpPr/>
          <p:nvPr/>
        </p:nvSpPr>
        <p:spPr>
          <a:xfrm>
            <a:off x="1474560" y="5004000"/>
            <a:ext cx="6309360" cy="0"/>
          </a:xfrm>
          <a:prstGeom prst="line">
            <a:avLst/>
          </a:prstGeom>
          <a:ln w="36720">
            <a:solidFill>
              <a:srgbClr val="0000ff"/>
            </a:solidFill>
            <a:custDash>
              <a:ds d="100000" sp="100000"/>
            </a:custDash>
            <a:round/>
          </a:ln>
        </p:spPr>
      </p:sp>
      <p:sp>
        <p:nvSpPr>
          <p:cNvPr id="524" name="TextShape 4"/>
          <p:cNvSpPr txBox="1"/>
          <p:nvPr/>
        </p:nvSpPr>
        <p:spPr>
          <a:xfrm>
            <a:off x="7852320" y="4572000"/>
            <a:ext cx="1507680" cy="1023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1" lang="en-US" sz="2200">
                <a:solidFill>
                  <a:srgbClr val="0000ff"/>
                </a:solidFill>
                <a:latin typeface="Times New Roman"/>
              </a:rPr>
              <a:t>QGP formation</a:t>
            </a:r>
            <a:endParaRPr/>
          </a:p>
        </p:txBody>
      </p:sp>
      <p:sp>
        <p:nvSpPr>
          <p:cNvPr id="525" name="Line 5"/>
          <p:cNvSpPr/>
          <p:nvPr/>
        </p:nvSpPr>
        <p:spPr>
          <a:xfrm>
            <a:off x="1474560" y="3924000"/>
            <a:ext cx="6309360" cy="0"/>
          </a:xfrm>
          <a:prstGeom prst="line">
            <a:avLst/>
          </a:prstGeom>
          <a:ln w="36720">
            <a:solidFill>
              <a:srgbClr val="ff0000"/>
            </a:solidFill>
            <a:custDash>
              <a:ds d="100000" sp="100000"/>
            </a:custDash>
            <a:round/>
          </a:ln>
        </p:spPr>
      </p:sp>
      <p:sp>
        <p:nvSpPr>
          <p:cNvPr id="526" name="TextShape 6"/>
          <p:cNvSpPr txBox="1"/>
          <p:nvPr/>
        </p:nvSpPr>
        <p:spPr>
          <a:xfrm>
            <a:off x="7852320" y="3708360"/>
            <a:ext cx="1507680" cy="514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1" lang="en-US" sz="3000">
                <a:solidFill>
                  <a:srgbClr val="ff0000"/>
                </a:solidFill>
                <a:latin typeface="Times New Roman"/>
              </a:rPr>
              <a:t>RHIC</a:t>
            </a:r>
            <a:endParaRPr/>
          </a:p>
        </p:txBody>
      </p:sp>
      <p:sp>
        <p:nvSpPr>
          <p:cNvPr id="527" name="CustomShape 7"/>
          <p:cNvSpPr/>
          <p:nvPr/>
        </p:nvSpPr>
        <p:spPr>
          <a:xfrm>
            <a:off x="7715880" y="5548680"/>
            <a:ext cx="274320" cy="274320"/>
          </a:xfrm>
          <a:prstGeom prst="ellipse">
            <a:avLst/>
          </a:prstGeom>
          <a:solidFill>
            <a:srgbClr val="0000ff">
              <a:alpha val="50000"/>
            </a:srgbClr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28" name="CustomShape 8"/>
          <p:cNvSpPr/>
          <p:nvPr/>
        </p:nvSpPr>
        <p:spPr>
          <a:xfrm>
            <a:off x="7680240" y="5549040"/>
            <a:ext cx="274320" cy="274320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29" name="CustomShape 9"/>
          <p:cNvSpPr/>
          <p:nvPr/>
        </p:nvSpPr>
        <p:spPr>
          <a:xfrm>
            <a:off x="1560240" y="5549040"/>
            <a:ext cx="274320" cy="274320"/>
          </a:xfrm>
          <a:prstGeom prst="ellipse">
            <a:avLst/>
          </a:prstGeom>
          <a:solidFill>
            <a:srgbClr val="0000ff">
              <a:alpha val="50000"/>
            </a:srgbClr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30" name="CustomShape 10"/>
          <p:cNvSpPr/>
          <p:nvPr/>
        </p:nvSpPr>
        <p:spPr>
          <a:xfrm>
            <a:off x="1380600" y="5549400"/>
            <a:ext cx="274320" cy="274320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31" name="CustomShape 11"/>
          <p:cNvSpPr/>
          <p:nvPr/>
        </p:nvSpPr>
        <p:spPr>
          <a:xfrm>
            <a:off x="4656240" y="5549040"/>
            <a:ext cx="274320" cy="274320"/>
          </a:xfrm>
          <a:prstGeom prst="ellipse">
            <a:avLst/>
          </a:prstGeom>
          <a:solidFill>
            <a:srgbClr val="0000ff">
              <a:alpha val="50000"/>
            </a:srgbClr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32" name="CustomShape 12"/>
          <p:cNvSpPr/>
          <p:nvPr/>
        </p:nvSpPr>
        <p:spPr>
          <a:xfrm>
            <a:off x="4548600" y="5549400"/>
            <a:ext cx="274320" cy="274320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en-US" sz="4400">
                <a:latin typeface="Arial"/>
              </a:rPr>
              <a:t>Energy dependence</a:t>
            </a:r>
            <a:endParaRPr/>
          </a:p>
        </p:txBody>
      </p:sp>
      <p:sp>
        <p:nvSpPr>
          <p:cNvPr id="534" name="TextShape 2"/>
          <p:cNvSpPr txBox="1"/>
          <p:nvPr/>
        </p:nvSpPr>
        <p:spPr>
          <a:xfrm>
            <a:off x="1994400" y="6015600"/>
            <a:ext cx="7589520" cy="1928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buSzPct val="45000"/>
              <a:buFont typeface="StarSymbol"/>
              <a:buChar char=""/>
            </a:pPr>
            <a:r>
              <a:rPr lang="en-US" sz="2500">
                <a:latin typeface="Times New Roman"/>
              </a:rPr>
              <a:t>Higher than extrapolations of RHIC data</a:t>
            </a:r>
            <a:endParaRPr/>
          </a:p>
          <a:p>
            <a:endParaRPr/>
          </a:p>
        </p:txBody>
      </p:sp>
      <p:pic>
        <p:nvPicPr>
          <p:cNvPr id="535" name="" descr=""/>
          <p:cNvPicPr/>
          <p:nvPr/>
        </p:nvPicPr>
        <p:blipFill>
          <a:blip r:embed="rId1"/>
          <a:stretch/>
        </p:blipFill>
        <p:spPr>
          <a:xfrm>
            <a:off x="1828800" y="1920240"/>
            <a:ext cx="5676480" cy="3561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6" name="" descr=""/>
          <p:cNvPicPr/>
          <p:nvPr/>
        </p:nvPicPr>
        <p:blipFill>
          <a:blip r:embed="rId1"/>
          <a:stretch/>
        </p:blipFill>
        <p:spPr>
          <a:xfrm>
            <a:off x="1737360" y="1606320"/>
            <a:ext cx="7196400" cy="4517280"/>
          </a:xfrm>
          <a:prstGeom prst="rect">
            <a:avLst/>
          </a:prstGeom>
          <a:ln>
            <a:noFill/>
          </a:ln>
        </p:spPr>
      </p:pic>
      <p:sp>
        <p:nvSpPr>
          <p:cNvPr id="537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en-US" sz="4400">
                <a:latin typeface="Arial"/>
              </a:rPr>
              <a:t>Comparison of different methods</a:t>
            </a:r>
            <a:endParaRPr/>
          </a:p>
        </p:txBody>
      </p:sp>
      <p:sp>
        <p:nvSpPr>
          <p:cNvPr id="538" name="TextShape 2"/>
          <p:cNvSpPr txBox="1"/>
          <p:nvPr/>
        </p:nvSpPr>
        <p:spPr>
          <a:xfrm>
            <a:off x="6309360" y="5029200"/>
            <a:ext cx="2103120" cy="447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r"/>
            <a:r>
              <a:rPr lang="en-US" sz="2500">
                <a:latin typeface="Arial"/>
              </a:rPr>
              <a:t>ALICE</a:t>
            </a:r>
            <a:endParaRPr/>
          </a:p>
        </p:txBody>
      </p:sp>
      <p:sp>
        <p:nvSpPr>
          <p:cNvPr id="539" name="CustomShape 3"/>
          <p:cNvSpPr/>
          <p:nvPr/>
        </p:nvSpPr>
        <p:spPr>
          <a:xfrm>
            <a:off x="8543520" y="6124320"/>
            <a:ext cx="274320" cy="274320"/>
          </a:xfrm>
          <a:prstGeom prst="ellipse">
            <a:avLst/>
          </a:prstGeom>
          <a:solidFill>
            <a:srgbClr val="0000ff">
              <a:alpha val="50000"/>
            </a:srgbClr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40" name="CustomShape 4"/>
          <p:cNvSpPr/>
          <p:nvPr/>
        </p:nvSpPr>
        <p:spPr>
          <a:xfrm>
            <a:off x="8507880" y="6124680"/>
            <a:ext cx="274320" cy="274320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41" name="CustomShape 5"/>
          <p:cNvSpPr/>
          <p:nvPr/>
        </p:nvSpPr>
        <p:spPr>
          <a:xfrm>
            <a:off x="2387880" y="6124680"/>
            <a:ext cx="274320" cy="274320"/>
          </a:xfrm>
          <a:prstGeom prst="ellipse">
            <a:avLst/>
          </a:prstGeom>
          <a:solidFill>
            <a:srgbClr val="0000ff">
              <a:alpha val="50000"/>
            </a:srgbClr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42" name="CustomShape 6"/>
          <p:cNvSpPr/>
          <p:nvPr/>
        </p:nvSpPr>
        <p:spPr>
          <a:xfrm>
            <a:off x="2208240" y="6125040"/>
            <a:ext cx="274320" cy="274320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43" name="CustomShape 7"/>
          <p:cNvSpPr/>
          <p:nvPr/>
        </p:nvSpPr>
        <p:spPr>
          <a:xfrm>
            <a:off x="5483880" y="6124680"/>
            <a:ext cx="274320" cy="274320"/>
          </a:xfrm>
          <a:prstGeom prst="ellipse">
            <a:avLst/>
          </a:prstGeom>
          <a:solidFill>
            <a:srgbClr val="0000ff">
              <a:alpha val="50000"/>
            </a:srgbClr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44" name="CustomShape 8"/>
          <p:cNvSpPr/>
          <p:nvPr/>
        </p:nvSpPr>
        <p:spPr>
          <a:xfrm>
            <a:off x="5376240" y="6125040"/>
            <a:ext cx="274320" cy="274320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5" name="" descr=""/>
          <p:cNvPicPr/>
          <p:nvPr/>
        </p:nvPicPr>
        <p:blipFill>
          <a:blip r:embed="rId1"/>
          <a:stretch/>
        </p:blipFill>
        <p:spPr>
          <a:xfrm>
            <a:off x="19440" y="1815120"/>
            <a:ext cx="5029200" cy="3136320"/>
          </a:xfrm>
          <a:prstGeom prst="rect">
            <a:avLst/>
          </a:prstGeom>
          <a:ln>
            <a:noFill/>
          </a:ln>
        </p:spPr>
      </p:pic>
      <p:pic>
        <p:nvPicPr>
          <p:cNvPr id="546" name="" descr=""/>
          <p:cNvPicPr/>
          <p:nvPr/>
        </p:nvPicPr>
        <p:blipFill>
          <a:blip r:embed="rId2"/>
          <a:stretch/>
        </p:blipFill>
        <p:spPr>
          <a:xfrm>
            <a:off x="5009760" y="1803600"/>
            <a:ext cx="5029200" cy="3136320"/>
          </a:xfrm>
          <a:prstGeom prst="rect">
            <a:avLst/>
          </a:prstGeom>
          <a:ln>
            <a:noFill/>
          </a:ln>
        </p:spPr>
      </p:pic>
      <p:sp>
        <p:nvSpPr>
          <p:cNvPr id="547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en-US" sz="4400">
                <a:latin typeface="Arial"/>
              </a:rPr>
              <a:t>Scaling</a:t>
            </a:r>
            <a:endParaRPr/>
          </a:p>
        </p:txBody>
      </p:sp>
      <p:sp>
        <p:nvSpPr>
          <p:cNvPr id="548" name="CustomShape 2"/>
          <p:cNvSpPr/>
          <p:nvPr/>
        </p:nvSpPr>
        <p:spPr>
          <a:xfrm>
            <a:off x="4547880" y="4001400"/>
            <a:ext cx="274320" cy="274320"/>
          </a:xfrm>
          <a:prstGeom prst="ellipse">
            <a:avLst/>
          </a:prstGeom>
          <a:solidFill>
            <a:srgbClr val="0000ff">
              <a:alpha val="50000"/>
            </a:srgbClr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49" name="CustomShape 3"/>
          <p:cNvSpPr/>
          <p:nvPr/>
        </p:nvSpPr>
        <p:spPr>
          <a:xfrm>
            <a:off x="4512240" y="4001760"/>
            <a:ext cx="274320" cy="274320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50" name="CustomShape 4"/>
          <p:cNvSpPr/>
          <p:nvPr/>
        </p:nvSpPr>
        <p:spPr>
          <a:xfrm>
            <a:off x="912240" y="4001760"/>
            <a:ext cx="274320" cy="274320"/>
          </a:xfrm>
          <a:prstGeom prst="ellipse">
            <a:avLst/>
          </a:prstGeom>
          <a:solidFill>
            <a:srgbClr val="0000ff">
              <a:alpha val="50000"/>
            </a:srgbClr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51" name="CustomShape 5"/>
          <p:cNvSpPr/>
          <p:nvPr/>
        </p:nvSpPr>
        <p:spPr>
          <a:xfrm>
            <a:off x="732600" y="4002120"/>
            <a:ext cx="274320" cy="274320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52" name="CustomShape 6"/>
          <p:cNvSpPr/>
          <p:nvPr/>
        </p:nvSpPr>
        <p:spPr>
          <a:xfrm>
            <a:off x="2928240" y="4001760"/>
            <a:ext cx="274320" cy="274320"/>
          </a:xfrm>
          <a:prstGeom prst="ellipse">
            <a:avLst/>
          </a:prstGeom>
          <a:solidFill>
            <a:srgbClr val="0000ff">
              <a:alpha val="50000"/>
            </a:srgbClr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53" name="CustomShape 7"/>
          <p:cNvSpPr/>
          <p:nvPr/>
        </p:nvSpPr>
        <p:spPr>
          <a:xfrm>
            <a:off x="2820600" y="4002120"/>
            <a:ext cx="274320" cy="274320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54" name="CustomShape 8"/>
          <p:cNvSpPr/>
          <p:nvPr/>
        </p:nvSpPr>
        <p:spPr>
          <a:xfrm>
            <a:off x="9587880" y="4037400"/>
            <a:ext cx="274320" cy="274320"/>
          </a:xfrm>
          <a:prstGeom prst="ellipse">
            <a:avLst/>
          </a:prstGeom>
          <a:solidFill>
            <a:srgbClr val="0000ff">
              <a:alpha val="50000"/>
            </a:srgbClr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55" name="CustomShape 9"/>
          <p:cNvSpPr/>
          <p:nvPr/>
        </p:nvSpPr>
        <p:spPr>
          <a:xfrm>
            <a:off x="9552240" y="4037760"/>
            <a:ext cx="274320" cy="274320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56" name="CustomShape 10"/>
          <p:cNvSpPr/>
          <p:nvPr/>
        </p:nvSpPr>
        <p:spPr>
          <a:xfrm>
            <a:off x="5952240" y="4037760"/>
            <a:ext cx="274320" cy="274320"/>
          </a:xfrm>
          <a:prstGeom prst="ellipse">
            <a:avLst/>
          </a:prstGeom>
          <a:solidFill>
            <a:srgbClr val="0000ff">
              <a:alpha val="50000"/>
            </a:srgbClr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57" name="CustomShape 11"/>
          <p:cNvSpPr/>
          <p:nvPr/>
        </p:nvSpPr>
        <p:spPr>
          <a:xfrm>
            <a:off x="5772600" y="4038120"/>
            <a:ext cx="274320" cy="274320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58" name="CustomShape 12"/>
          <p:cNvSpPr/>
          <p:nvPr/>
        </p:nvSpPr>
        <p:spPr>
          <a:xfrm>
            <a:off x="7968240" y="4037760"/>
            <a:ext cx="274320" cy="274320"/>
          </a:xfrm>
          <a:prstGeom prst="ellipse">
            <a:avLst/>
          </a:prstGeom>
          <a:solidFill>
            <a:srgbClr val="0000ff">
              <a:alpha val="50000"/>
            </a:srgbClr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59" name="CustomShape 13"/>
          <p:cNvSpPr/>
          <p:nvPr/>
        </p:nvSpPr>
        <p:spPr>
          <a:xfrm>
            <a:off x="7860600" y="4038120"/>
            <a:ext cx="274320" cy="274320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60" name="TextShape 14"/>
          <p:cNvSpPr txBox="1"/>
          <p:nvPr/>
        </p:nvSpPr>
        <p:spPr>
          <a:xfrm>
            <a:off x="914400" y="5295600"/>
            <a:ext cx="8778240" cy="1928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buSzPct val="45000"/>
              <a:buFont typeface="StarSymbol"/>
              <a:buChar char=""/>
            </a:pPr>
            <a:r>
              <a:rPr lang="en-US" sz="2500">
                <a:latin typeface="Times New Roman"/>
              </a:rPr>
              <a:t>Same centrality dependence as at RHIC</a:t>
            </a:r>
            <a:endParaRPr/>
          </a:p>
          <a:p>
            <a:pPr>
              <a:buSzPct val="45000"/>
              <a:buFont typeface="StarSymbol"/>
              <a:buChar char=""/>
            </a:pPr>
            <a:r>
              <a:rPr lang="en-US" sz="2500">
                <a:latin typeface="Times New Roman"/>
              </a:rPr>
              <a:t>E</a:t>
            </a:r>
            <a:r>
              <a:rPr lang="en-US" sz="2500" baseline="-101000">
                <a:latin typeface="Times New Roman"/>
              </a:rPr>
              <a:t>T</a:t>
            </a:r>
            <a:r>
              <a:rPr lang="en-US" sz="2500">
                <a:latin typeface="Times New Roman"/>
              </a:rPr>
              <a:t> appears to scale better with N</a:t>
            </a:r>
            <a:r>
              <a:rPr lang="en-US" sz="2500" baseline="-101000">
                <a:latin typeface="Times New Roman"/>
              </a:rPr>
              <a:t>quark</a:t>
            </a:r>
            <a:r>
              <a:rPr lang="en-US" sz="2500">
                <a:latin typeface="Times New Roman"/>
              </a:rPr>
              <a:t> than N</a:t>
            </a:r>
            <a:r>
              <a:rPr lang="en-US" sz="2500" baseline="-101000">
                <a:latin typeface="Times New Roman"/>
              </a:rPr>
              <a:t>part</a:t>
            </a:r>
            <a:endParaRPr/>
          </a:p>
          <a:p>
            <a:endParaRPr/>
          </a:p>
        </p:txBody>
      </p:sp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Shape 1"/>
          <p:cNvSpPr txBox="1"/>
          <p:nvPr/>
        </p:nvSpPr>
        <p:spPr>
          <a:xfrm>
            <a:off x="502560" y="158040"/>
            <a:ext cx="9070920" cy="743400"/>
          </a:xfrm>
          <a:prstGeom prst="rect">
            <a:avLst/>
          </a:prstGeom>
          <a:noFill/>
          <a:ln>
            <a:noFill/>
          </a:ln>
        </p:spPr>
        <p:txBody>
          <a:bodyPr lIns="0" rIns="0" tIns="116640" bIns="0" anchor="ctr"/>
          <a:p>
            <a:pPr algn="ctr">
              <a:lnSpc>
                <a:spcPct val="86000"/>
              </a:lnSpc>
            </a:pPr>
            <a:r>
              <a:rPr lang="en-US" sz="4400">
                <a:solidFill>
                  <a:srgbClr val="000080"/>
                </a:solidFill>
                <a:latin typeface="Arial"/>
              </a:rPr>
              <a:t>Phase diagram of nuclear matter</a:t>
            </a:r>
            <a:endParaRPr/>
          </a:p>
        </p:txBody>
      </p:sp>
      <p:pic>
        <p:nvPicPr>
          <p:cNvPr id="171" name="" descr=""/>
          <p:cNvPicPr/>
          <p:nvPr/>
        </p:nvPicPr>
        <p:blipFill>
          <a:blip r:embed="rId1"/>
          <a:stretch/>
        </p:blipFill>
        <p:spPr>
          <a:xfrm>
            <a:off x="420480" y="1542600"/>
            <a:ext cx="9144000" cy="4462200"/>
          </a:xfrm>
          <a:prstGeom prst="rect">
            <a:avLst/>
          </a:prstGeom>
          <a:ln>
            <a:noFill/>
          </a:ln>
        </p:spPr>
      </p:pic>
      <p:pic>
        <p:nvPicPr>
          <p:cNvPr id="172" name="" descr=""/>
          <p:cNvPicPr/>
          <p:nvPr/>
        </p:nvPicPr>
        <p:blipFill>
          <a:blip r:embed="rId2"/>
          <a:stretch/>
        </p:blipFill>
        <p:spPr>
          <a:xfrm>
            <a:off x="2670840" y="3682440"/>
            <a:ext cx="1371600" cy="1033200"/>
          </a:xfrm>
          <a:prstGeom prst="rect">
            <a:avLst/>
          </a:prstGeom>
          <a:ln>
            <a:noFill/>
          </a:ln>
        </p:spPr>
      </p:pic>
      <p:pic>
        <p:nvPicPr>
          <p:cNvPr id="173" name="" descr=""/>
          <p:cNvPicPr/>
          <p:nvPr/>
        </p:nvPicPr>
        <p:blipFill>
          <a:blip r:embed="rId3"/>
          <a:stretch/>
        </p:blipFill>
        <p:spPr>
          <a:xfrm>
            <a:off x="2788560" y="1396440"/>
            <a:ext cx="1554480" cy="1170360"/>
          </a:xfrm>
          <a:prstGeom prst="rect">
            <a:avLst/>
          </a:prstGeom>
          <a:ln>
            <a:noFill/>
          </a:ln>
        </p:spPr>
      </p:pic>
      <p:sp>
        <p:nvSpPr>
          <p:cNvPr id="174" name="TextShape 2"/>
          <p:cNvSpPr txBox="1"/>
          <p:nvPr/>
        </p:nvSpPr>
        <p:spPr>
          <a:xfrm>
            <a:off x="1855440" y="2478240"/>
            <a:ext cx="3450600" cy="442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1" lang="en-US" sz="2500">
                <a:solidFill>
                  <a:srgbClr val="800000"/>
                </a:solidFill>
                <a:latin typeface="Times New Roman"/>
              </a:rPr>
              <a:t>Quark Gluon Plasma</a:t>
            </a:r>
            <a:endParaRPr/>
          </a:p>
        </p:txBody>
      </p:sp>
      <p:pic>
        <p:nvPicPr>
          <p:cNvPr id="175" name="" descr=""/>
          <p:cNvPicPr/>
          <p:nvPr/>
        </p:nvPicPr>
        <p:blipFill>
          <a:blip r:embed="rId4"/>
          <a:stretch/>
        </p:blipFill>
        <p:spPr>
          <a:xfrm>
            <a:off x="8732160" y="4139640"/>
            <a:ext cx="640080" cy="585360"/>
          </a:xfrm>
          <a:prstGeom prst="rect">
            <a:avLst/>
          </a:prstGeom>
          <a:ln>
            <a:noFill/>
          </a:ln>
        </p:spPr>
      </p:pic>
      <p:sp>
        <p:nvSpPr>
          <p:cNvPr id="176" name="TextShape 3"/>
          <p:cNvSpPr txBox="1"/>
          <p:nvPr/>
        </p:nvSpPr>
        <p:spPr>
          <a:xfrm>
            <a:off x="7377840" y="4707720"/>
            <a:ext cx="245232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>
                <a:latin typeface="Arial"/>
              </a:rPr>
              <a:t>Core of neutron stars?</a:t>
            </a:r>
            <a:endParaRPr/>
          </a:p>
        </p:txBody>
      </p:sp>
      <p:pic>
        <p:nvPicPr>
          <p:cNvPr id="177" name="" descr=""/>
          <p:cNvPicPr/>
          <p:nvPr/>
        </p:nvPicPr>
        <p:blipFill>
          <a:blip r:embed="rId5"/>
          <a:stretch/>
        </p:blipFill>
        <p:spPr>
          <a:xfrm>
            <a:off x="4114440" y="4343040"/>
            <a:ext cx="548640" cy="548640"/>
          </a:xfrm>
          <a:prstGeom prst="rect">
            <a:avLst/>
          </a:prstGeom>
          <a:ln>
            <a:noFill/>
          </a:ln>
        </p:spPr>
      </p:pic>
      <p:sp>
        <p:nvSpPr>
          <p:cNvPr id="178" name="TextShape 4"/>
          <p:cNvSpPr txBox="1"/>
          <p:nvPr/>
        </p:nvSpPr>
        <p:spPr>
          <a:xfrm>
            <a:off x="228240" y="6099840"/>
            <a:ext cx="9601200" cy="1038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2200">
                <a:solidFill>
                  <a:srgbClr val="800000"/>
                </a:solidFill>
                <a:latin typeface="Arial"/>
              </a:rPr>
              <a:t>Quark Gluon Plasma</a:t>
            </a:r>
            <a:r>
              <a:rPr lang="en-US" sz="2200">
                <a:latin typeface="Arial"/>
              </a:rPr>
              <a:t> – a </a:t>
            </a:r>
            <a:r>
              <a:rPr i="1" lang="en-US" sz="2200">
                <a:latin typeface="Arial"/>
              </a:rPr>
              <a:t>liquid</a:t>
            </a:r>
            <a:r>
              <a:rPr lang="en-US" sz="2200">
                <a:latin typeface="Arial"/>
              </a:rPr>
              <a:t> of quarks and gluons created at temperatures above ~170 MeV (2</a:t>
            </a:r>
            <a:r>
              <a:rPr lang="en-US" sz="2200">
                <a:latin typeface="Arial"/>
                <a:ea typeface="Arial"/>
              </a:rPr>
              <a:t>·</a:t>
            </a:r>
            <a:r>
              <a:rPr lang="en-US" sz="2200">
                <a:latin typeface="Arial"/>
              </a:rPr>
              <a:t>10</a:t>
            </a:r>
            <a:r>
              <a:rPr lang="en-US" sz="2200" baseline="101000">
                <a:latin typeface="Arial"/>
              </a:rPr>
              <a:t>12</a:t>
            </a:r>
            <a:r>
              <a:rPr lang="en-US" sz="2200">
                <a:latin typeface="Arial"/>
              </a:rPr>
              <a:t>K) – over a million times hotter than the core of the sun</a:t>
            </a:r>
            <a:endParaRPr/>
          </a:p>
        </p:txBody>
      </p:sp>
    </p:spTree>
  </p:cSld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1" name="" descr=""/>
          <p:cNvPicPr/>
          <p:nvPr/>
        </p:nvPicPr>
        <p:blipFill>
          <a:blip r:embed="rId1"/>
          <a:stretch/>
        </p:blipFill>
        <p:spPr>
          <a:xfrm>
            <a:off x="5120640" y="1561320"/>
            <a:ext cx="5029200" cy="3154680"/>
          </a:xfrm>
          <a:prstGeom prst="rect">
            <a:avLst/>
          </a:prstGeom>
          <a:ln>
            <a:noFill/>
          </a:ln>
        </p:spPr>
      </p:pic>
      <p:pic>
        <p:nvPicPr>
          <p:cNvPr id="562" name="" descr=""/>
          <p:cNvPicPr/>
          <p:nvPr/>
        </p:nvPicPr>
        <p:blipFill>
          <a:blip r:embed="rId2"/>
          <a:stretch/>
        </p:blipFill>
        <p:spPr>
          <a:xfrm>
            <a:off x="91440" y="1467000"/>
            <a:ext cx="5029200" cy="3154680"/>
          </a:xfrm>
          <a:prstGeom prst="rect">
            <a:avLst/>
          </a:prstGeom>
          <a:ln>
            <a:noFill/>
          </a:ln>
        </p:spPr>
      </p:pic>
      <p:sp>
        <p:nvSpPr>
          <p:cNvPr id="563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en-US" sz="4400">
                <a:latin typeface="Arial"/>
              </a:rPr>
              <a:t>Average energy/particle</a:t>
            </a:r>
            <a:endParaRPr/>
          </a:p>
        </p:txBody>
      </p:sp>
      <p:sp>
        <p:nvSpPr>
          <p:cNvPr id="564" name="TextShape 2"/>
          <p:cNvSpPr txBox="1"/>
          <p:nvPr/>
        </p:nvSpPr>
        <p:spPr>
          <a:xfrm>
            <a:off x="914400" y="5295240"/>
            <a:ext cx="8778240" cy="1928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buSzPct val="45000"/>
              <a:buFont typeface="StarSymbol"/>
              <a:buChar char=""/>
            </a:pPr>
            <a:r>
              <a:rPr lang="en-US" sz="2500">
                <a:latin typeface="Times New Roman"/>
              </a:rPr>
              <a:t>Same centrality dependence as at RHIC</a:t>
            </a:r>
            <a:endParaRPr/>
          </a:p>
          <a:p>
            <a:pPr>
              <a:buSzPct val="45000"/>
              <a:buFont typeface="StarSymbol"/>
              <a:buChar char=""/>
            </a:pPr>
            <a:r>
              <a:rPr lang="en-US" sz="2500">
                <a:latin typeface="Times New Roman"/>
              </a:rPr>
              <a:t>At RHIC: more energy </a:t>
            </a:r>
            <a:r>
              <a:rPr lang="en-US" sz="2500">
                <a:latin typeface="Times New Roman"/>
                <a:ea typeface="Times New Roman"/>
              </a:rPr>
              <a:t>→</a:t>
            </a:r>
            <a:r>
              <a:rPr lang="en-US" sz="2500">
                <a:latin typeface="Times New Roman"/>
              </a:rPr>
              <a:t> more particles</a:t>
            </a:r>
            <a:r>
              <a:rPr lang="en-US" sz="2500">
                <a:latin typeface="Times New Roman"/>
              </a:rPr>
              <a:t>
</a:t>
            </a:r>
            <a:r>
              <a:rPr lang="en-US" sz="2500">
                <a:latin typeface="Times New Roman"/>
              </a:rPr>
              <a:t>At LHC: more energy </a:t>
            </a:r>
            <a:r>
              <a:rPr lang="en-US" sz="2500">
                <a:latin typeface="Times New Roman"/>
                <a:ea typeface="Times New Roman"/>
              </a:rPr>
              <a:t>→</a:t>
            </a:r>
            <a:r>
              <a:rPr lang="en-US" sz="2500">
                <a:latin typeface="Times New Roman"/>
              </a:rPr>
              <a:t> higher energy/particle</a:t>
            </a:r>
            <a:endParaRPr/>
          </a:p>
          <a:p>
            <a:endParaRPr/>
          </a:p>
        </p:txBody>
      </p:sp>
      <p:sp>
        <p:nvSpPr>
          <p:cNvPr id="565" name="CustomShape 3"/>
          <p:cNvSpPr/>
          <p:nvPr/>
        </p:nvSpPr>
        <p:spPr>
          <a:xfrm>
            <a:off x="4547520" y="4325040"/>
            <a:ext cx="274320" cy="274320"/>
          </a:xfrm>
          <a:prstGeom prst="ellipse">
            <a:avLst/>
          </a:prstGeom>
          <a:solidFill>
            <a:srgbClr val="0000ff">
              <a:alpha val="50000"/>
            </a:srgbClr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66" name="CustomShape 4"/>
          <p:cNvSpPr/>
          <p:nvPr/>
        </p:nvSpPr>
        <p:spPr>
          <a:xfrm>
            <a:off x="4511880" y="4325400"/>
            <a:ext cx="274320" cy="274320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67" name="CustomShape 5"/>
          <p:cNvSpPr/>
          <p:nvPr/>
        </p:nvSpPr>
        <p:spPr>
          <a:xfrm>
            <a:off x="911880" y="4325400"/>
            <a:ext cx="274320" cy="274320"/>
          </a:xfrm>
          <a:prstGeom prst="ellipse">
            <a:avLst/>
          </a:prstGeom>
          <a:solidFill>
            <a:srgbClr val="0000ff">
              <a:alpha val="50000"/>
            </a:srgbClr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68" name="CustomShape 6"/>
          <p:cNvSpPr/>
          <p:nvPr/>
        </p:nvSpPr>
        <p:spPr>
          <a:xfrm>
            <a:off x="732240" y="4325760"/>
            <a:ext cx="274320" cy="274320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69" name="CustomShape 7"/>
          <p:cNvSpPr/>
          <p:nvPr/>
        </p:nvSpPr>
        <p:spPr>
          <a:xfrm>
            <a:off x="2927880" y="4325400"/>
            <a:ext cx="274320" cy="274320"/>
          </a:xfrm>
          <a:prstGeom prst="ellipse">
            <a:avLst/>
          </a:prstGeom>
          <a:solidFill>
            <a:srgbClr val="0000ff">
              <a:alpha val="50000"/>
            </a:srgbClr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70" name="CustomShape 8"/>
          <p:cNvSpPr/>
          <p:nvPr/>
        </p:nvSpPr>
        <p:spPr>
          <a:xfrm>
            <a:off x="2820240" y="4325760"/>
            <a:ext cx="274320" cy="274320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TextShape 1"/>
          <p:cNvSpPr txBox="1"/>
          <p:nvPr/>
        </p:nvSpPr>
        <p:spPr>
          <a:xfrm>
            <a:off x="0" y="548640"/>
            <a:ext cx="1008000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1" lang="en-US" sz="3500">
                <a:solidFill>
                  <a:srgbClr val="ff0000"/>
                </a:solidFill>
                <a:latin typeface="Arial"/>
              </a:rPr>
              <a:t>Conclusions:</a:t>
            </a:r>
            <a:r>
              <a:rPr b="1" lang="en-US" sz="3500">
                <a:solidFill>
                  <a:srgbClr val="ff0000"/>
                </a:solidFill>
                <a:latin typeface="Arial"/>
              </a:rPr>
              <a:t>
</a:t>
            </a:r>
            <a:r>
              <a:rPr b="1" lang="en-US" sz="3500">
                <a:solidFill>
                  <a:srgbClr val="ff0000"/>
                </a:solidFill>
                <a:latin typeface="Arial"/>
              </a:rPr>
              <a:t>What can we learn from measuring E</a:t>
            </a:r>
            <a:r>
              <a:rPr b="1" lang="en-US" sz="3500" baseline="-101000">
                <a:solidFill>
                  <a:srgbClr val="ff0000"/>
                </a:solidFill>
                <a:latin typeface="Arial"/>
              </a:rPr>
              <a:t>T</a:t>
            </a:r>
            <a:r>
              <a:rPr b="1" lang="en-US" sz="3500">
                <a:solidFill>
                  <a:srgbClr val="ff0000"/>
                </a:solidFill>
                <a:latin typeface="Arial"/>
              </a:rPr>
              <a:t>?</a:t>
            </a:r>
            <a:endParaRPr/>
          </a:p>
        </p:txBody>
      </p:sp>
      <p:sp>
        <p:nvSpPr>
          <p:cNvPr id="572" name="TextShape 2"/>
          <p:cNvSpPr txBox="1"/>
          <p:nvPr/>
        </p:nvSpPr>
        <p:spPr>
          <a:xfrm>
            <a:off x="1097280" y="1869120"/>
            <a:ext cx="8778240" cy="3867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buSzPct val="45000"/>
              <a:buFont typeface="StarSymbol"/>
              <a:buChar char=""/>
            </a:pPr>
            <a:r>
              <a:rPr lang="en-US" sz="3500">
                <a:latin typeface="Times New Roman"/>
              </a:rPr>
              <a:t>Reach energy densities around 10 GeV/fm</a:t>
            </a:r>
            <a:r>
              <a:rPr lang="en-US" sz="3500" baseline="101000">
                <a:latin typeface="Times New Roman"/>
              </a:rPr>
              <a:t>3</a:t>
            </a:r>
            <a:r>
              <a:rPr lang="en-US" sz="3500">
                <a:latin typeface="Times New Roman"/>
              </a:rPr>
              <a:t>, several times the energy density necessary to form QGP</a:t>
            </a:r>
            <a:endParaRPr/>
          </a:p>
          <a:p>
            <a:pPr>
              <a:buSzPct val="45000"/>
              <a:buFont typeface="StarSymbol"/>
              <a:buChar char=""/>
            </a:pPr>
            <a:r>
              <a:rPr lang="en-US" sz="3500">
                <a:latin typeface="Times New Roman"/>
              </a:rPr>
              <a:t>E</a:t>
            </a:r>
            <a:r>
              <a:rPr lang="en-US" sz="3500" baseline="-101000">
                <a:latin typeface="Times New Roman"/>
              </a:rPr>
              <a:t>T</a:t>
            </a:r>
            <a:r>
              <a:rPr lang="en-US" sz="3500">
                <a:latin typeface="Times New Roman"/>
              </a:rPr>
              <a:t> higher than expected at LHC</a:t>
            </a:r>
            <a:endParaRPr/>
          </a:p>
          <a:p>
            <a:pPr>
              <a:buSzPct val="45000"/>
              <a:buFont typeface="StarSymbol"/>
              <a:buChar char=""/>
            </a:pPr>
            <a:r>
              <a:rPr lang="en-US" sz="3500">
                <a:latin typeface="Times New Roman"/>
              </a:rPr>
              <a:t>E</a:t>
            </a:r>
            <a:r>
              <a:rPr lang="en-US" sz="3500" baseline="-101000">
                <a:latin typeface="Times New Roman"/>
              </a:rPr>
              <a:t>T</a:t>
            </a:r>
            <a:r>
              <a:rPr lang="en-US" sz="3500">
                <a:latin typeface="Times New Roman"/>
              </a:rPr>
              <a:t> seems to scale with N</a:t>
            </a:r>
            <a:r>
              <a:rPr lang="en-US" sz="3500" baseline="-101000">
                <a:latin typeface="Times New Roman"/>
              </a:rPr>
              <a:t>quark</a:t>
            </a:r>
            <a:endParaRPr/>
          </a:p>
          <a:p>
            <a:pPr>
              <a:buSzPct val="45000"/>
              <a:buFont typeface="StarSymbol"/>
              <a:buChar char=""/>
            </a:pPr>
            <a:r>
              <a:rPr lang="en-US" sz="3500">
                <a:latin typeface="Times New Roman"/>
              </a:rPr>
              <a:t>At LHC increasing energy </a:t>
            </a:r>
            <a:r>
              <a:rPr lang="en-US" sz="3500">
                <a:latin typeface="Times New Roman"/>
                <a:ea typeface="Times New Roman"/>
              </a:rPr>
              <a:t>→</a:t>
            </a:r>
            <a:r>
              <a:rPr lang="en-US" sz="3500">
                <a:latin typeface="Times New Roman"/>
              </a:rPr>
              <a:t> increasing energy/particle, not more particles</a:t>
            </a:r>
            <a:endParaRPr/>
          </a:p>
        </p:txBody>
      </p:sp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TextShape 1"/>
          <p:cNvSpPr txBox="1"/>
          <p:nvPr/>
        </p:nvSpPr>
        <p:spPr>
          <a:xfrm>
            <a:off x="504000" y="25488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en-US" sz="4400">
                <a:latin typeface="Arial"/>
              </a:rPr>
              <a:t>Conclusions</a:t>
            </a:r>
            <a:endParaRPr/>
          </a:p>
        </p:txBody>
      </p:sp>
      <p:sp>
        <p:nvSpPr>
          <p:cNvPr id="574" name="TextShape 2"/>
          <p:cNvSpPr txBox="1"/>
          <p:nvPr/>
        </p:nvSpPr>
        <p:spPr>
          <a:xfrm>
            <a:off x="180000" y="1517040"/>
            <a:ext cx="7409520" cy="4384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Energy distribution in an event: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>
                <a:latin typeface="Arial"/>
              </a:rPr>
              <a:t>NOT 1/3 neutral!</a:t>
            </a:r>
            <a:r>
              <a:rPr lang="en-US" sz="2800">
                <a:latin typeface="Arial"/>
              </a:rPr>
              <a:t>
</a:t>
            </a:r>
            <a:r>
              <a:rPr lang="en-US" sz="2800">
                <a:latin typeface="Arial"/>
              </a:rPr>
              <a:t>...but hits your detector as ~1/3 neutral</a:t>
            </a:r>
            <a:r>
              <a:rPr lang="en-US" sz="2800">
                <a:latin typeface="Arial"/>
              </a:rPr>
              <a:t>
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Measurements of E</a:t>
            </a:r>
            <a:r>
              <a:rPr lang="en-US" sz="3200" baseline="-101000">
                <a:latin typeface="Arial"/>
              </a:rPr>
              <a:t>T</a:t>
            </a:r>
            <a:r>
              <a:rPr lang="en-US" sz="3200">
                <a:latin typeface="Arial"/>
              </a:rPr>
              <a:t>:  tracking only measurements highly accurate!</a:t>
            </a:r>
            <a:r>
              <a:rPr lang="en-US" sz="3200">
                <a:latin typeface="Arial"/>
              </a:rPr>
              <a:t>
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E</a:t>
            </a:r>
            <a:r>
              <a:rPr lang="en-US" sz="3200" baseline="-101000">
                <a:latin typeface="Arial"/>
              </a:rPr>
              <a:t>T</a:t>
            </a:r>
            <a:r>
              <a:rPr lang="en-US" sz="3200">
                <a:latin typeface="Arial"/>
              </a:rPr>
              <a:t> higher than expected at LHC</a:t>
            </a:r>
            <a:endParaRPr/>
          </a:p>
        </p:txBody>
      </p:sp>
      <p:pic>
        <p:nvPicPr>
          <p:cNvPr id="575" name="" descr=""/>
          <p:cNvPicPr/>
          <p:nvPr/>
        </p:nvPicPr>
        <p:blipFill>
          <a:blip r:embed="rId1"/>
          <a:stretch/>
        </p:blipFill>
        <p:spPr>
          <a:xfrm>
            <a:off x="7132320" y="713160"/>
            <a:ext cx="2743200" cy="2030040"/>
          </a:xfrm>
          <a:prstGeom prst="rect">
            <a:avLst/>
          </a:prstGeom>
          <a:ln>
            <a:noFill/>
          </a:ln>
        </p:spPr>
      </p:pic>
      <p:pic>
        <p:nvPicPr>
          <p:cNvPr id="576" name="" descr=""/>
          <p:cNvPicPr/>
          <p:nvPr/>
        </p:nvPicPr>
        <p:blipFill>
          <a:blip r:embed="rId2"/>
          <a:stretch/>
        </p:blipFill>
        <p:spPr>
          <a:xfrm>
            <a:off x="7223760" y="3300840"/>
            <a:ext cx="2743200" cy="15454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TextShape 1"/>
          <p:cNvSpPr txBox="1"/>
          <p:nvPr/>
        </p:nvSpPr>
        <p:spPr>
          <a:xfrm>
            <a:off x="457200" y="276120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en-US" sz="4400">
                <a:latin typeface="Arial"/>
              </a:rPr>
              <a:t>The End</a:t>
            </a:r>
            <a:endParaRPr/>
          </a:p>
        </p:txBody>
      </p:sp>
    </p:spTree>
  </p:cSld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TextShape 1"/>
          <p:cNvSpPr txBox="1"/>
          <p:nvPr/>
        </p:nvSpPr>
        <p:spPr>
          <a:xfrm>
            <a:off x="0" y="300960"/>
            <a:ext cx="10058400" cy="1262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en-US" sz="3500">
                <a:latin typeface="Arial"/>
              </a:rPr>
              <a:t>Comparison of colliders</a:t>
            </a:r>
            <a:endParaRPr/>
          </a:p>
        </p:txBody>
      </p:sp>
      <p:graphicFrame>
        <p:nvGraphicFramePr>
          <p:cNvPr id="579" name="Table 2"/>
          <p:cNvGraphicFramePr/>
          <p:nvPr/>
        </p:nvGraphicFramePr>
        <p:xfrm>
          <a:off x="2039760" y="1660680"/>
          <a:ext cx="6704280" cy="2397240"/>
        </p:xfrm>
        <a:graphic>
          <a:graphicData uri="http://schemas.openxmlformats.org/drawingml/2006/table">
            <a:tbl>
              <a:tblPr/>
              <a:tblGrid>
                <a:gridCol w="1431000"/>
                <a:gridCol w="1431000"/>
                <a:gridCol w="1431000"/>
                <a:gridCol w="2411640"/>
              </a:tblGrid>
              <a:tr h="424440">
                <a:tc>
                  <a:tcPr/>
                </a:tc>
                <a:tc>
                  <a:txBody>
                    <a:bodyPr lIns="36000" rIns="36000" tIns="36000" bIns="36000"/>
                    <a:p>
                      <a:pPr algn="ctr"/>
                      <a:r>
                        <a:rPr b="1" lang="en-US" sz="2500">
                          <a:latin typeface="Times New Roman"/>
                        </a:rPr>
                        <a:t>RHIC</a:t>
                      </a:r>
                      <a:endParaRPr/>
                    </a:p>
                  </a:txBody>
                  <a:tcPr/>
                </a:tc>
                <a:tc>
                  <a:txBody>
                    <a:bodyPr lIns="36000" rIns="36000" tIns="36000" bIns="36000"/>
                    <a:p>
                      <a:pPr algn="ctr"/>
                      <a:r>
                        <a:rPr b="1" lang="en-US" sz="2500">
                          <a:latin typeface="Times New Roman"/>
                        </a:rPr>
                        <a:t>LHC</a:t>
                      </a:r>
                      <a:endParaRPr/>
                    </a:p>
                  </a:txBody>
                  <a:tcPr/>
                </a:tc>
                <a:tc>
                  <a:tcPr/>
                </a:tc>
              </a:tr>
              <a:tr h="401400">
                <a:tc>
                  <a:txBody>
                    <a:bodyPr lIns="36000" rIns="36000" tIns="36000" bIns="36000"/>
                    <a:p>
                      <a:pPr algn="r"/>
                      <a:r>
                        <a:rPr lang="en-US">
                          <a:latin typeface="Times New Roman"/>
                          <a:ea typeface="Times New Roman"/>
                        </a:rPr>
                        <a:t>√</a:t>
                      </a:r>
                      <a:r>
                        <a:rPr lang="en-US">
                          <a:latin typeface="Times New Roman"/>
                        </a:rPr>
                        <a:t>s</a:t>
                      </a:r>
                      <a:r>
                        <a:rPr lang="en-US" baseline="-101000">
                          <a:latin typeface="Times New Roman"/>
                        </a:rPr>
                        <a:t>NN</a:t>
                      </a:r>
                      <a:r>
                        <a:rPr lang="en-US">
                          <a:latin typeface="Times New Roman"/>
                        </a:rPr>
                        <a:t> (GeV)</a:t>
                      </a:r>
                      <a:endParaRPr/>
                    </a:p>
                  </a:txBody>
                  <a:tcPr/>
                </a:tc>
                <a:tc>
                  <a:txBody>
                    <a:bodyPr lIns="36000" rIns="36000" tIns="36000" bIns="36000"/>
                    <a:p>
                      <a:r>
                        <a:rPr lang="en-US">
                          <a:latin typeface="Times New Roman"/>
                        </a:rPr>
                        <a:t>9-200</a:t>
                      </a:r>
                      <a:endParaRPr/>
                    </a:p>
                  </a:txBody>
                  <a:tcPr/>
                </a:tc>
                <a:tc>
                  <a:txBody>
                    <a:bodyPr lIns="36000" rIns="36000" tIns="36000" bIns="36000"/>
                    <a:p>
                      <a:r>
                        <a:rPr lang="en-US">
                          <a:latin typeface="Times New Roman"/>
                        </a:rPr>
                        <a:t>2760, 5500</a:t>
                      </a:r>
                      <a:endParaRPr/>
                    </a:p>
                  </a:txBody>
                  <a:tcPr/>
                </a:tc>
                <a:tc>
                  <a:txBody>
                    <a:bodyPr lIns="36000" rIns="36000" tIns="36000" bIns="36000"/>
                    <a:p>
                      <a:r>
                        <a:rPr i="1" lang="en-US">
                          <a:solidFill>
                            <a:srgbClr val="000000"/>
                          </a:solidFill>
                          <a:latin typeface="Times New Roman"/>
                        </a:rPr>
                        <a:t>center of mass energy</a:t>
                      </a:r>
                      <a:endParaRPr/>
                    </a:p>
                  </a:txBody>
                  <a:tcPr/>
                </a:tc>
              </a:tr>
              <a:tr h="401400">
                <a:tc>
                  <a:txBody>
                    <a:bodyPr lIns="36000" rIns="36000" tIns="36000" bIns="36000"/>
                    <a:p>
                      <a:pPr algn="r"/>
                      <a:r>
                        <a:rPr lang="en-US">
                          <a:latin typeface="Times New Roman"/>
                        </a:rPr>
                        <a:t>dN</a:t>
                      </a:r>
                      <a:r>
                        <a:rPr lang="en-US" baseline="-101000">
                          <a:latin typeface="Times New Roman"/>
                        </a:rPr>
                        <a:t>ch</a:t>
                      </a:r>
                      <a:r>
                        <a:rPr lang="en-US">
                          <a:latin typeface="Times New Roman"/>
                        </a:rPr>
                        <a:t>/d</a:t>
                      </a:r>
                      <a:r>
                        <a:rPr lang="en-US">
                          <a:latin typeface="Times New Roman"/>
                          <a:ea typeface="Times New Roman"/>
                        </a:rPr>
                        <a:t>η</a:t>
                      </a:r>
                      <a:endParaRPr/>
                    </a:p>
                  </a:txBody>
                  <a:tcPr/>
                </a:tc>
                <a:tc>
                  <a:txBody>
                    <a:bodyPr lIns="36000" rIns="36000" tIns="36000" bIns="36000"/>
                    <a:p>
                      <a:r>
                        <a:rPr lang="en-US">
                          <a:latin typeface="Times New Roman"/>
                        </a:rPr>
                        <a:t>~1200</a:t>
                      </a:r>
                      <a:endParaRPr/>
                    </a:p>
                  </a:txBody>
                  <a:tcPr/>
                </a:tc>
                <a:tc>
                  <a:txBody>
                    <a:bodyPr lIns="36000" rIns="36000" tIns="36000" bIns="36000"/>
                    <a:p>
                      <a:r>
                        <a:rPr lang="en-US">
                          <a:latin typeface="Times New Roman"/>
                        </a:rPr>
                        <a:t>~1600</a:t>
                      </a:r>
                      <a:endParaRPr/>
                    </a:p>
                  </a:txBody>
                  <a:tcPr/>
                </a:tc>
                <a:tc>
                  <a:txBody>
                    <a:bodyPr lIns="36000" rIns="36000" tIns="36000" bIns="36000"/>
                    <a:p>
                      <a:r>
                        <a:rPr i="1" lang="en-US">
                          <a:solidFill>
                            <a:srgbClr val="000000"/>
                          </a:solidFill>
                          <a:latin typeface="Times New Roman"/>
                        </a:rPr>
                        <a:t>number of particles</a:t>
                      </a:r>
                      <a:endParaRPr/>
                    </a:p>
                  </a:txBody>
                  <a:tcPr/>
                </a:tc>
              </a:tr>
              <a:tr h="401400">
                <a:tc>
                  <a:txBody>
                    <a:bodyPr lIns="36000" rIns="36000" tIns="36000" bIns="36000"/>
                    <a:p>
                      <a:pPr algn="r"/>
                      <a:r>
                        <a:rPr lang="en-US">
                          <a:latin typeface="Times New Roman"/>
                        </a:rPr>
                        <a:t>T/T</a:t>
                      </a:r>
                      <a:r>
                        <a:rPr lang="en-US" baseline="-101000">
                          <a:latin typeface="Times New Roman"/>
                        </a:rPr>
                        <a:t>c</a:t>
                      </a:r>
                      <a:endParaRPr/>
                    </a:p>
                  </a:txBody>
                  <a:tcPr/>
                </a:tc>
                <a:tc>
                  <a:txBody>
                    <a:bodyPr lIns="36000" rIns="36000" tIns="36000" bIns="36000"/>
                    <a:p>
                      <a:r>
                        <a:rPr lang="en-US">
                          <a:latin typeface="Times New Roman"/>
                        </a:rPr>
                        <a:t>1.9</a:t>
                      </a:r>
                      <a:endParaRPr/>
                    </a:p>
                  </a:txBody>
                  <a:tcPr/>
                </a:tc>
                <a:tc>
                  <a:txBody>
                    <a:bodyPr lIns="36000" rIns="36000" tIns="36000" bIns="36000"/>
                    <a:p>
                      <a:r>
                        <a:rPr lang="en-US">
                          <a:latin typeface="Times New Roman"/>
                        </a:rPr>
                        <a:t>3.0-4.2</a:t>
                      </a:r>
                      <a:endParaRPr/>
                    </a:p>
                  </a:txBody>
                  <a:tcPr/>
                </a:tc>
                <a:tc>
                  <a:txBody>
                    <a:bodyPr lIns="36000" rIns="36000" tIns="36000" bIns="36000"/>
                    <a:p>
                      <a:r>
                        <a:rPr i="1" lang="en-US">
                          <a:solidFill>
                            <a:srgbClr val="000000"/>
                          </a:solidFill>
                          <a:latin typeface="Times New Roman"/>
                        </a:rPr>
                        <a:t>temperature</a:t>
                      </a:r>
                      <a:endParaRPr/>
                    </a:p>
                  </a:txBody>
                  <a:tcPr/>
                </a:tc>
              </a:tr>
              <a:tr h="367560">
                <a:tc>
                  <a:txBody>
                    <a:bodyPr lIns="36000" rIns="36000" tIns="36000" bIns="36000"/>
                    <a:p>
                      <a:pPr algn="r"/>
                      <a:r>
                        <a:rPr lang="en-US">
                          <a:latin typeface="Times New Roman"/>
                          <a:ea typeface="Times New Roman"/>
                        </a:rPr>
                        <a:t>ε</a:t>
                      </a:r>
                      <a:r>
                        <a:rPr lang="en-US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>
                          <a:latin typeface="Times New Roman"/>
                        </a:rPr>
                        <a:t>(GeV/fm</a:t>
                      </a:r>
                      <a:r>
                        <a:rPr lang="en-US" baseline="101000">
                          <a:latin typeface="Times New Roman"/>
                        </a:rPr>
                        <a:t>3</a:t>
                      </a:r>
                      <a:r>
                        <a:rPr lang="en-US">
                          <a:latin typeface="Times New Roman"/>
                        </a:rPr>
                        <a:t>)</a:t>
                      </a:r>
                      <a:endParaRPr/>
                    </a:p>
                  </a:txBody>
                  <a:tcPr/>
                </a:tc>
                <a:tc>
                  <a:txBody>
                    <a:bodyPr lIns="36000" rIns="36000" tIns="36000" bIns="36000"/>
                    <a:p>
                      <a:r>
                        <a:rPr lang="en-US">
                          <a:latin typeface="Times New Roman"/>
                        </a:rPr>
                        <a:t>5</a:t>
                      </a:r>
                      <a:endParaRPr/>
                    </a:p>
                  </a:txBody>
                  <a:tcPr/>
                </a:tc>
                <a:tc>
                  <a:txBody>
                    <a:bodyPr lIns="36000" rIns="36000" tIns="36000" bIns="36000"/>
                    <a:p>
                      <a:r>
                        <a:rPr lang="en-US">
                          <a:latin typeface="Times New Roman"/>
                        </a:rPr>
                        <a:t>~15</a:t>
                      </a:r>
                      <a:endParaRPr/>
                    </a:p>
                  </a:txBody>
                  <a:tcPr/>
                </a:tc>
                <a:tc>
                  <a:txBody>
                    <a:bodyPr lIns="36000" rIns="36000" tIns="36000" bIns="36000"/>
                    <a:p>
                      <a:r>
                        <a:rPr i="1" lang="en-US">
                          <a:solidFill>
                            <a:srgbClr val="000000"/>
                          </a:solidFill>
                          <a:latin typeface="Times New Roman"/>
                        </a:rPr>
                        <a:t>energy density</a:t>
                      </a:r>
                      <a:endParaRPr/>
                    </a:p>
                  </a:txBody>
                  <a:tcPr/>
                </a:tc>
              </a:tr>
              <a:tr h="401400">
                <a:tc>
                  <a:txBody>
                    <a:bodyPr lIns="36000" rIns="36000" tIns="36000" bIns="36000"/>
                    <a:p>
                      <a:pPr algn="r"/>
                      <a:r>
                        <a:rPr lang="en-US">
                          <a:latin typeface="Times New Roman"/>
                          <a:ea typeface="Times New Roman"/>
                        </a:rPr>
                        <a:t>τ</a:t>
                      </a:r>
                      <a:r>
                        <a:rPr lang="en-US" baseline="-101000">
                          <a:latin typeface="Times New Roman"/>
                          <a:ea typeface="Times New Roman"/>
                        </a:rPr>
                        <a:t>QGP</a:t>
                      </a:r>
                      <a:r>
                        <a:rPr lang="en-US">
                          <a:latin typeface="Times New Roman"/>
                          <a:ea typeface="Times New Roman"/>
                        </a:rPr>
                        <a:t> (fm/c)</a:t>
                      </a:r>
                      <a:endParaRPr/>
                    </a:p>
                  </a:txBody>
                  <a:tcPr/>
                </a:tc>
                <a:tc>
                  <a:txBody>
                    <a:bodyPr lIns="36000" rIns="36000" tIns="36000" bIns="36000"/>
                    <a:p>
                      <a:r>
                        <a:rPr lang="en-US">
                          <a:latin typeface="Times New Roman"/>
                        </a:rPr>
                        <a:t>2-4</a:t>
                      </a:r>
                      <a:endParaRPr/>
                    </a:p>
                  </a:txBody>
                  <a:tcPr/>
                </a:tc>
                <a:tc>
                  <a:txBody>
                    <a:bodyPr lIns="36000" rIns="36000" tIns="36000" bIns="36000"/>
                    <a:p>
                      <a:r>
                        <a:rPr lang="en-US">
                          <a:latin typeface="Times New Roman"/>
                        </a:rPr>
                        <a:t>&gt;10</a:t>
                      </a:r>
                      <a:endParaRPr/>
                    </a:p>
                  </a:txBody>
                  <a:tcPr/>
                </a:tc>
                <a:tc>
                  <a:txBody>
                    <a:bodyPr lIns="36000" rIns="36000" tIns="36000" bIns="36000"/>
                    <a:p>
                      <a:r>
                        <a:rPr i="1" lang="en-US">
                          <a:solidFill>
                            <a:srgbClr val="000000"/>
                          </a:solidFill>
                          <a:latin typeface="Times New Roman"/>
                        </a:rPr>
                        <a:t>lifetime of QGP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80" name="TextShape 3"/>
          <p:cNvSpPr txBox="1"/>
          <p:nvPr/>
        </p:nvSpPr>
        <p:spPr>
          <a:xfrm>
            <a:off x="228240" y="4800240"/>
            <a:ext cx="9714240" cy="1250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lang="en-US" sz="2500" strike="noStrike" u="sng">
                <a:solidFill>
                  <a:srgbClr val="000000"/>
                </a:solidFill>
                <a:latin typeface="Times New Roman"/>
                <a:ea typeface="Arial-BoldMT"/>
              </a:rPr>
              <a:t>RHIC and LHC:</a:t>
            </a:r>
            <a:endParaRPr/>
          </a:p>
          <a:p>
            <a:pPr algn="ctr"/>
            <a:r>
              <a:rPr lang="en-US" sz="2500" strike="noStrike">
                <a:solidFill>
                  <a:srgbClr val="000000"/>
                </a:solidFill>
                <a:latin typeface="Times New Roman"/>
                <a:ea typeface="Arial-BoldMT"/>
              </a:rPr>
              <a:t>Cover 2 –3 decades of energy (</a:t>
            </a:r>
            <a:r>
              <a:rPr lang="en-US" sz="2500" strike="noStrike">
                <a:solidFill>
                  <a:srgbClr val="000000"/>
                </a:solidFill>
                <a:latin typeface="Times New Roman"/>
                <a:ea typeface="YEISWR+SymbolMT"/>
              </a:rPr>
              <a:t>√</a:t>
            </a:r>
            <a:r>
              <a:rPr lang="en-US" sz="2500" strike="noStrike">
                <a:solidFill>
                  <a:srgbClr val="000000"/>
                </a:solidFill>
                <a:latin typeface="Times New Roman"/>
                <a:ea typeface="Arial-BoldMT"/>
              </a:rPr>
              <a:t>s</a:t>
            </a:r>
            <a:r>
              <a:rPr lang="en-US" sz="2500" strike="noStrike" baseline="-101000">
                <a:solidFill>
                  <a:srgbClr val="000000"/>
                </a:solidFill>
                <a:latin typeface="Times New Roman"/>
                <a:ea typeface="Arial-BoldMT"/>
              </a:rPr>
              <a:t>NN</a:t>
            </a:r>
            <a:r>
              <a:rPr lang="en-US" sz="2500" strike="noStrike">
                <a:solidFill>
                  <a:srgbClr val="000000"/>
                </a:solidFill>
                <a:latin typeface="Times New Roman"/>
                <a:ea typeface="Arial-BoldMT"/>
              </a:rPr>
              <a:t>= 9 GeV –5.5 TeV)</a:t>
            </a:r>
            <a:r>
              <a:rPr lang="en-US" sz="2500" strike="noStrike">
                <a:solidFill>
                  <a:srgbClr val="000000"/>
                </a:solidFill>
                <a:latin typeface="Times New Roman"/>
                <a:ea typeface="Arial-BoldMT"/>
              </a:rPr>
              <a:t>
</a:t>
            </a:r>
            <a:r>
              <a:rPr lang="en-US" sz="2500" strike="noStrike">
                <a:solidFill>
                  <a:srgbClr val="000000"/>
                </a:solidFill>
                <a:latin typeface="Times New Roman"/>
                <a:ea typeface="Arial-BoldMT"/>
              </a:rPr>
              <a:t>To discover the properties of hot nuclear matter at T ~ 150 –600 MeV</a:t>
            </a:r>
            <a:endParaRPr/>
          </a:p>
        </p:txBody>
      </p:sp>
    </p:spTree>
  </p:cSld>
  <p:timing>
    <p:tnLst>
      <p:par>
        <p:cTn id="35" dur="indefinite" restart="never" nodeType="tmRoot">
          <p:childTnLst>
            <p:seq>
              <p:cTn id="36" nodeType="mainSeq">
                <p:childTnLst>
                  <p:par>
                    <p:cTn id="37" fill="freeze">
                      <p:stCondLst>
                        <p:cond delay="indefinite"/>
                      </p:stCondLst>
                      <p:childTnLst>
                        <p:par>
                          <p:cTn id="38" fill="freeze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en-US" sz="4400">
                <a:latin typeface="Arial"/>
              </a:rPr>
              <a:t>Hybrid method</a:t>
            </a:r>
            <a:endParaRPr/>
          </a:p>
        </p:txBody>
      </p:sp>
      <p:sp>
        <p:nvSpPr>
          <p:cNvPr id="582" name="CustomShape 2"/>
          <p:cNvSpPr/>
          <p:nvPr/>
        </p:nvSpPr>
        <p:spPr>
          <a:xfrm>
            <a:off x="1452600" y="1866960"/>
            <a:ext cx="3657600" cy="3657600"/>
          </a:xfrm>
          <a:prstGeom prst="ellipse">
            <a:avLst/>
          </a:prstGeom>
          <a:noFill/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83" name="TextShape 3"/>
          <p:cNvSpPr txBox="1"/>
          <p:nvPr/>
        </p:nvSpPr>
        <p:spPr>
          <a:xfrm>
            <a:off x="2847600" y="2054160"/>
            <a:ext cx="1020600" cy="657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3000">
                <a:latin typeface="Arial"/>
              </a:rPr>
              <a:t>E</a:t>
            </a:r>
            <a:r>
              <a:rPr lang="en-US" sz="3000" baseline="-101000">
                <a:latin typeface="Arial"/>
              </a:rPr>
              <a:t>t</a:t>
            </a:r>
            <a:r>
              <a:rPr lang="en-US" sz="3000" baseline="101000">
                <a:latin typeface="Arial"/>
              </a:rPr>
              <a:t>had</a:t>
            </a:r>
            <a:endParaRPr/>
          </a:p>
        </p:txBody>
      </p:sp>
      <p:sp>
        <p:nvSpPr>
          <p:cNvPr id="584" name="CustomShape 4"/>
          <p:cNvSpPr/>
          <p:nvPr/>
        </p:nvSpPr>
        <p:spPr>
          <a:xfrm>
            <a:off x="1765800" y="2457360"/>
            <a:ext cx="1371600" cy="1371600"/>
          </a:xfrm>
          <a:prstGeom prst="ellipse">
            <a:avLst/>
          </a:prstGeom>
          <a:solidFill>
            <a:srgbClr val="99ccff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85" name="TextShape 5"/>
          <p:cNvSpPr txBox="1"/>
          <p:nvPr/>
        </p:nvSpPr>
        <p:spPr>
          <a:xfrm>
            <a:off x="1897200" y="3130560"/>
            <a:ext cx="1143000" cy="457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>
                <a:latin typeface="Times New Roman"/>
                <a:ea typeface="Times New Roman"/>
              </a:rPr>
              <a:t>π</a:t>
            </a:r>
            <a:r>
              <a:rPr lang="en-US" baseline="101000">
                <a:latin typeface="StarSymbol"/>
                <a:ea typeface="StarSymbol"/>
              </a:rPr>
              <a:t>∓</a:t>
            </a:r>
            <a:r>
              <a:rPr lang="en-US">
                <a:latin typeface="Arial"/>
              </a:rPr>
              <a:t>,k</a:t>
            </a:r>
            <a:r>
              <a:rPr lang="en-US" baseline="101000">
                <a:latin typeface="OpenSymbol"/>
                <a:ea typeface="OpenSymbol"/>
              </a:rPr>
              <a:t>∓</a:t>
            </a:r>
            <a:r>
              <a:rPr lang="en-US">
                <a:latin typeface="Arial"/>
              </a:rPr>
              <a:t>,p</a:t>
            </a:r>
            <a:r>
              <a:rPr lang="en-US">
                <a:latin typeface="Standard Symbols L"/>
                <a:ea typeface="Standard Symbols L"/>
              </a:rPr>
              <a:t>`</a:t>
            </a:r>
            <a:r>
              <a:rPr lang="en-US">
                <a:latin typeface="Times New Roman"/>
                <a:ea typeface="Standard Symbols L"/>
              </a:rPr>
              <a:t>p</a:t>
            </a:r>
            <a:endParaRPr/>
          </a:p>
        </p:txBody>
      </p:sp>
      <p:sp>
        <p:nvSpPr>
          <p:cNvPr id="586" name="TextShape 6"/>
          <p:cNvSpPr txBox="1"/>
          <p:nvPr/>
        </p:nvSpPr>
        <p:spPr>
          <a:xfrm>
            <a:off x="1945800" y="2626560"/>
            <a:ext cx="914400" cy="606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1" lang="en-US" sz="1200">
                <a:latin typeface="Arial"/>
              </a:rPr>
              <a:t>A.</a:t>
            </a:r>
            <a:r>
              <a:rPr lang="en-US" sz="1200">
                <a:latin typeface="Arial"/>
              </a:rPr>
              <a:t> Well-measured by TPC</a:t>
            </a:r>
            <a:endParaRPr/>
          </a:p>
        </p:txBody>
      </p:sp>
      <p:sp>
        <p:nvSpPr>
          <p:cNvPr id="587" name="CustomShape 7"/>
          <p:cNvSpPr/>
          <p:nvPr/>
        </p:nvSpPr>
        <p:spPr>
          <a:xfrm>
            <a:off x="3457800" y="2385360"/>
            <a:ext cx="1280160" cy="1280160"/>
          </a:xfrm>
          <a:prstGeom prst="ellipse">
            <a:avLst/>
          </a:prstGeom>
          <a:solidFill>
            <a:srgbClr val="c0c0c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88" name="TextShape 8"/>
          <p:cNvSpPr txBox="1"/>
          <p:nvPr/>
        </p:nvSpPr>
        <p:spPr>
          <a:xfrm>
            <a:off x="3450600" y="2495160"/>
            <a:ext cx="1323000" cy="606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1" lang="en-US" sz="1200">
                <a:latin typeface="Arial"/>
              </a:rPr>
              <a:t>B.</a:t>
            </a:r>
            <a:r>
              <a:rPr lang="en-US" sz="1200">
                <a:latin typeface="Arial"/>
              </a:rPr>
              <a:t> Not well measured but included in def.</a:t>
            </a:r>
            <a:endParaRPr/>
          </a:p>
        </p:txBody>
      </p:sp>
      <p:sp>
        <p:nvSpPr>
          <p:cNvPr id="589" name="TextShape 9"/>
          <p:cNvSpPr txBox="1"/>
          <p:nvPr/>
        </p:nvSpPr>
        <p:spPr>
          <a:xfrm>
            <a:off x="3281400" y="3071160"/>
            <a:ext cx="1576800" cy="445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lang="en-US">
                <a:latin typeface="Arial"/>
              </a:rPr>
              <a:t>n,K</a:t>
            </a:r>
            <a:r>
              <a:rPr lang="en-US" baseline="101000">
                <a:latin typeface="Arial"/>
              </a:rPr>
              <a:t>0</a:t>
            </a:r>
            <a:r>
              <a:rPr lang="en-US" baseline="-101000">
                <a:latin typeface="Arial"/>
              </a:rPr>
              <a:t>L</a:t>
            </a:r>
            <a:r>
              <a:rPr lang="en-US">
                <a:latin typeface="Arial"/>
              </a:rPr>
              <a:t>,</a:t>
            </a:r>
            <a:r>
              <a:rPr lang="en-US">
                <a:latin typeface="Standard Symbols L"/>
                <a:ea typeface="Standard Symbols L"/>
              </a:rPr>
              <a:t>`</a:t>
            </a:r>
            <a:r>
              <a:rPr lang="en-US">
                <a:latin typeface="Arial"/>
              </a:rPr>
              <a:t>n</a:t>
            </a:r>
            <a:endParaRPr/>
          </a:p>
        </p:txBody>
      </p:sp>
      <p:sp>
        <p:nvSpPr>
          <p:cNvPr id="590" name="CustomShape 10"/>
          <p:cNvSpPr/>
          <p:nvPr/>
        </p:nvSpPr>
        <p:spPr>
          <a:xfrm>
            <a:off x="1909800" y="3861360"/>
            <a:ext cx="1280160" cy="1280160"/>
          </a:xfrm>
          <a:prstGeom prst="ellipse">
            <a:avLst/>
          </a:prstGeom>
          <a:solidFill>
            <a:srgbClr val="5c8526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91" name="TextShape 11"/>
          <p:cNvSpPr txBox="1"/>
          <p:nvPr/>
        </p:nvSpPr>
        <p:spPr>
          <a:xfrm>
            <a:off x="1983600" y="3886920"/>
            <a:ext cx="1128600" cy="950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1" lang="en-US" sz="1200">
                <a:latin typeface="Arial"/>
              </a:rPr>
              <a:t>C.</a:t>
            </a:r>
            <a:r>
              <a:rPr lang="en-US" sz="1200">
                <a:latin typeface="Arial"/>
              </a:rPr>
              <a:t> Not included in def. but occurs as a background</a:t>
            </a:r>
            <a:endParaRPr/>
          </a:p>
        </p:txBody>
      </p:sp>
      <p:sp>
        <p:nvSpPr>
          <p:cNvPr id="592" name="TextShape 12"/>
          <p:cNvSpPr txBox="1"/>
          <p:nvPr/>
        </p:nvSpPr>
        <p:spPr>
          <a:xfrm>
            <a:off x="2332800" y="4743360"/>
            <a:ext cx="457200" cy="379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>
                <a:latin typeface="Arial"/>
              </a:rPr>
              <a:t>e</a:t>
            </a:r>
            <a:r>
              <a:rPr lang="en-US" baseline="101000">
                <a:latin typeface="StarSymbol"/>
                <a:ea typeface="StarSymbol"/>
              </a:rPr>
              <a:t>∓</a:t>
            </a:r>
            <a:endParaRPr/>
          </a:p>
        </p:txBody>
      </p:sp>
      <p:sp>
        <p:nvSpPr>
          <p:cNvPr id="593" name="CustomShape 13"/>
          <p:cNvSpPr/>
          <p:nvPr/>
        </p:nvSpPr>
        <p:spPr>
          <a:xfrm>
            <a:off x="3245400" y="3659760"/>
            <a:ext cx="1554480" cy="1554480"/>
          </a:xfrm>
          <a:prstGeom prst="ellipse">
            <a:avLst/>
          </a:prstGeom>
          <a:solidFill>
            <a:srgbClr val="ffff0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94" name="TextShape 14"/>
          <p:cNvSpPr txBox="1"/>
          <p:nvPr/>
        </p:nvSpPr>
        <p:spPr>
          <a:xfrm>
            <a:off x="3299400" y="4682160"/>
            <a:ext cx="1425600" cy="445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lang="en-US">
                <a:latin typeface="Arial"/>
              </a:rPr>
              <a:t>K</a:t>
            </a:r>
            <a:r>
              <a:rPr lang="en-US" baseline="101000">
                <a:latin typeface="Arial"/>
              </a:rPr>
              <a:t>0</a:t>
            </a:r>
            <a:r>
              <a:rPr lang="en-US" baseline="-101000">
                <a:latin typeface="Arial"/>
              </a:rPr>
              <a:t>S</a:t>
            </a:r>
            <a:r>
              <a:rPr lang="en-US">
                <a:latin typeface="Arial"/>
              </a:rPr>
              <a:t>, </a:t>
            </a:r>
            <a:r>
              <a:rPr lang="en-US">
                <a:latin typeface="Arial"/>
              </a:rPr>
              <a:t> </a:t>
            </a:r>
            <a:r>
              <a:rPr lang="en-US">
                <a:latin typeface="Times New Roman"/>
                <a:ea typeface="Times New Roman"/>
              </a:rPr>
              <a:t>Λ</a:t>
            </a:r>
            <a:r>
              <a:rPr lang="en-US">
                <a:latin typeface="Standard Symbols L"/>
                <a:ea typeface="Standard Symbols L"/>
              </a:rPr>
              <a:t>`</a:t>
            </a:r>
            <a:r>
              <a:rPr lang="en-US">
                <a:latin typeface="Times New Roman"/>
                <a:ea typeface="Times New Roman"/>
              </a:rPr>
              <a:t>Λ</a:t>
            </a:r>
            <a:endParaRPr/>
          </a:p>
        </p:txBody>
      </p:sp>
      <p:sp>
        <p:nvSpPr>
          <p:cNvPr id="595" name="TextShape 15"/>
          <p:cNvSpPr txBox="1"/>
          <p:nvPr/>
        </p:nvSpPr>
        <p:spPr>
          <a:xfrm>
            <a:off x="3353400" y="3729240"/>
            <a:ext cx="1357200" cy="1122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1" lang="en-US" sz="1200">
                <a:latin typeface="Arial"/>
              </a:rPr>
              <a:t>D.</a:t>
            </a:r>
            <a:r>
              <a:rPr lang="en-US" sz="1200">
                <a:latin typeface="Arial"/>
              </a:rPr>
              <a:t>  Included in def, but will exclude with DCA and correct for missing energy</a:t>
            </a:r>
            <a:endParaRPr/>
          </a:p>
        </p:txBody>
      </p:sp>
      <p:sp>
        <p:nvSpPr>
          <p:cNvPr id="596" name="CustomShape 16"/>
          <p:cNvSpPr/>
          <p:nvPr/>
        </p:nvSpPr>
        <p:spPr>
          <a:xfrm>
            <a:off x="5653800" y="2457360"/>
            <a:ext cx="1371600" cy="1371600"/>
          </a:xfrm>
          <a:prstGeom prst="ellipse">
            <a:avLst/>
          </a:prstGeom>
          <a:solidFill>
            <a:srgbClr val="99ccff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97" name="CustomShape 17"/>
          <p:cNvSpPr/>
          <p:nvPr/>
        </p:nvSpPr>
        <p:spPr>
          <a:xfrm>
            <a:off x="5340600" y="1866960"/>
            <a:ext cx="3657600" cy="3657600"/>
          </a:xfrm>
          <a:prstGeom prst="ellipse">
            <a:avLst/>
          </a:prstGeom>
          <a:noFill/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98" name="TextShape 18"/>
          <p:cNvSpPr txBox="1"/>
          <p:nvPr/>
        </p:nvSpPr>
        <p:spPr>
          <a:xfrm>
            <a:off x="6735600" y="2054160"/>
            <a:ext cx="1020600" cy="657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3000">
                <a:latin typeface="Arial"/>
              </a:rPr>
              <a:t>E</a:t>
            </a:r>
            <a:r>
              <a:rPr lang="en-US" sz="3000" baseline="-101000">
                <a:latin typeface="Arial"/>
              </a:rPr>
              <a:t>t</a:t>
            </a:r>
            <a:r>
              <a:rPr lang="en-US" sz="3000" baseline="101000">
                <a:latin typeface="Arial"/>
              </a:rPr>
              <a:t>em</a:t>
            </a:r>
            <a:endParaRPr/>
          </a:p>
        </p:txBody>
      </p:sp>
      <p:sp>
        <p:nvSpPr>
          <p:cNvPr id="599" name="TextShape 19"/>
          <p:cNvSpPr txBox="1"/>
          <p:nvPr/>
        </p:nvSpPr>
        <p:spPr>
          <a:xfrm>
            <a:off x="5785200" y="3202560"/>
            <a:ext cx="1143000" cy="457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>
                <a:latin typeface="Times New Roman"/>
                <a:ea typeface="Times New Roman"/>
              </a:rPr>
              <a:t>π</a:t>
            </a:r>
            <a:r>
              <a:rPr lang="en-US" baseline="101000">
                <a:latin typeface="Times New Roman"/>
                <a:ea typeface="StarSymbol"/>
              </a:rPr>
              <a:t>0</a:t>
            </a:r>
            <a:r>
              <a:rPr lang="en-US">
                <a:latin typeface="Arial"/>
              </a:rPr>
              <a:t>,e</a:t>
            </a:r>
            <a:r>
              <a:rPr lang="en-US" baseline="101000">
                <a:latin typeface="OpenSymbol"/>
                <a:ea typeface="OpenSymbol"/>
              </a:rPr>
              <a:t>∓</a:t>
            </a:r>
            <a:r>
              <a:rPr lang="en-US">
                <a:latin typeface="Arial"/>
              </a:rPr>
              <a:t>, </a:t>
            </a:r>
            <a:r>
              <a:rPr lang="en-US">
                <a:latin typeface="Times New Roman"/>
                <a:ea typeface="Times New Roman"/>
              </a:rPr>
              <a:t>γ, η</a:t>
            </a:r>
            <a:endParaRPr/>
          </a:p>
        </p:txBody>
      </p:sp>
      <p:sp>
        <p:nvSpPr>
          <p:cNvPr id="600" name="TextShape 20"/>
          <p:cNvSpPr txBox="1"/>
          <p:nvPr/>
        </p:nvSpPr>
        <p:spPr>
          <a:xfrm>
            <a:off x="5833800" y="2626560"/>
            <a:ext cx="914400" cy="606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1" lang="en-US" sz="1200">
                <a:latin typeface="Arial"/>
              </a:rPr>
              <a:t>E.</a:t>
            </a:r>
            <a:r>
              <a:rPr lang="en-US" sz="1200">
                <a:latin typeface="Arial"/>
              </a:rPr>
              <a:t>  Well-measured by EMCal</a:t>
            </a:r>
            <a:endParaRPr/>
          </a:p>
        </p:txBody>
      </p:sp>
      <p:sp>
        <p:nvSpPr>
          <p:cNvPr id="601" name="CustomShape 21"/>
          <p:cNvSpPr/>
          <p:nvPr/>
        </p:nvSpPr>
        <p:spPr>
          <a:xfrm>
            <a:off x="7091640" y="3218400"/>
            <a:ext cx="1554480" cy="1554480"/>
          </a:xfrm>
          <a:prstGeom prst="ellipse">
            <a:avLst/>
          </a:prstGeom>
          <a:solidFill>
            <a:srgbClr val="5c8526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02" name="TextShape 22"/>
          <p:cNvSpPr txBox="1"/>
          <p:nvPr/>
        </p:nvSpPr>
        <p:spPr>
          <a:xfrm>
            <a:off x="7216200" y="3315960"/>
            <a:ext cx="1293840" cy="778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lang="en-US" sz="1200">
                <a:latin typeface="Arial"/>
              </a:rPr>
              <a:t>Not included in def. but occurs as a background</a:t>
            </a:r>
            <a:endParaRPr/>
          </a:p>
        </p:txBody>
      </p:sp>
      <p:sp>
        <p:nvSpPr>
          <p:cNvPr id="603" name="TextShape 23"/>
          <p:cNvSpPr txBox="1"/>
          <p:nvPr/>
        </p:nvSpPr>
        <p:spPr>
          <a:xfrm>
            <a:off x="7093800" y="4344480"/>
            <a:ext cx="1576800" cy="445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lang="en-US">
                <a:latin typeface="Arial"/>
              </a:rPr>
              <a:t>n,K0L,`n</a:t>
            </a:r>
            <a:endParaRPr/>
          </a:p>
        </p:txBody>
      </p:sp>
      <p:sp>
        <p:nvSpPr>
          <p:cNvPr id="604" name="TextShape 24"/>
          <p:cNvSpPr txBox="1"/>
          <p:nvPr/>
        </p:nvSpPr>
        <p:spPr>
          <a:xfrm>
            <a:off x="7191000" y="4007160"/>
            <a:ext cx="1528200" cy="457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lang="en-US">
                <a:latin typeface="Times New Roman"/>
                <a:ea typeface="Times New Roman"/>
              </a:rPr>
              <a:t>π</a:t>
            </a:r>
            <a:r>
              <a:rPr lang="en-US" baseline="101000">
                <a:latin typeface="StarSymbol"/>
                <a:ea typeface="StarSymbol"/>
              </a:rPr>
              <a:t>∓</a:t>
            </a:r>
            <a:r>
              <a:rPr lang="en-US">
                <a:latin typeface="Arial"/>
              </a:rPr>
              <a:t>,k</a:t>
            </a:r>
            <a:r>
              <a:rPr lang="en-US" baseline="101000">
                <a:latin typeface="StarSymbol"/>
                <a:ea typeface="StarSymbol"/>
              </a:rPr>
              <a:t>∓</a:t>
            </a:r>
            <a:r>
              <a:rPr lang="en-US">
                <a:latin typeface="Arial"/>
              </a:rPr>
              <a:t>,p</a:t>
            </a:r>
            <a:r>
              <a:rPr lang="en-US">
                <a:latin typeface="Standard Symbols L"/>
                <a:ea typeface="Standard Symbols L"/>
              </a:rPr>
              <a:t>`</a:t>
            </a:r>
            <a:r>
              <a:rPr lang="en-US">
                <a:latin typeface="Times New Roman"/>
                <a:ea typeface="Standard Symbols L"/>
              </a:rPr>
              <a:t>p</a:t>
            </a:r>
            <a:endParaRPr/>
          </a:p>
        </p:txBody>
      </p:sp>
      <p:sp>
        <p:nvSpPr>
          <p:cNvPr id="605" name="CustomShape 25"/>
          <p:cNvSpPr/>
          <p:nvPr/>
        </p:nvSpPr>
        <p:spPr>
          <a:xfrm>
            <a:off x="7092000" y="3218400"/>
            <a:ext cx="1554480" cy="1554480"/>
          </a:xfrm>
          <a:prstGeom prst="ellipse">
            <a:avLst/>
          </a:prstGeom>
          <a:solidFill>
            <a:srgbClr val="5c8526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06" name="TextShape 26"/>
          <p:cNvSpPr txBox="1"/>
          <p:nvPr/>
        </p:nvSpPr>
        <p:spPr>
          <a:xfrm>
            <a:off x="7216560" y="3315960"/>
            <a:ext cx="1293840" cy="778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lang="en-US" sz="1200">
                <a:latin typeface="Arial"/>
              </a:rPr>
              <a:t>Not included in def. but occurs as a background</a:t>
            </a:r>
            <a:endParaRPr/>
          </a:p>
        </p:txBody>
      </p:sp>
      <p:sp>
        <p:nvSpPr>
          <p:cNvPr id="607" name="TextShape 27"/>
          <p:cNvSpPr txBox="1"/>
          <p:nvPr/>
        </p:nvSpPr>
        <p:spPr>
          <a:xfrm>
            <a:off x="7094160" y="4344480"/>
            <a:ext cx="1576800" cy="445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lang="en-US">
                <a:latin typeface="Arial"/>
              </a:rPr>
              <a:t>n,K0L,`n</a:t>
            </a:r>
            <a:endParaRPr/>
          </a:p>
        </p:txBody>
      </p:sp>
      <p:sp>
        <p:nvSpPr>
          <p:cNvPr id="608" name="TextShape 28"/>
          <p:cNvSpPr txBox="1"/>
          <p:nvPr/>
        </p:nvSpPr>
        <p:spPr>
          <a:xfrm>
            <a:off x="7191360" y="4007160"/>
            <a:ext cx="1528200" cy="457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lang="en-US">
                <a:latin typeface="Times New Roman"/>
                <a:ea typeface="Times New Roman"/>
              </a:rPr>
              <a:t>π</a:t>
            </a:r>
            <a:r>
              <a:rPr lang="en-US" baseline="101000">
                <a:latin typeface="StarSymbol"/>
                <a:ea typeface="StarSymbol"/>
              </a:rPr>
              <a:t>∓</a:t>
            </a:r>
            <a:r>
              <a:rPr lang="en-US">
                <a:latin typeface="Arial"/>
              </a:rPr>
              <a:t>,k</a:t>
            </a:r>
            <a:r>
              <a:rPr lang="en-US" baseline="101000">
                <a:latin typeface="StarSymbol"/>
                <a:ea typeface="StarSymbol"/>
              </a:rPr>
              <a:t>∓</a:t>
            </a:r>
            <a:r>
              <a:rPr lang="en-US">
                <a:latin typeface="Arial"/>
              </a:rPr>
              <a:t>,p</a:t>
            </a:r>
            <a:r>
              <a:rPr lang="en-US">
                <a:latin typeface="Standard Symbols L"/>
                <a:ea typeface="Standard Symbols L"/>
              </a:rPr>
              <a:t>`</a:t>
            </a:r>
            <a:r>
              <a:rPr lang="en-US">
                <a:latin typeface="Times New Roman"/>
                <a:ea typeface="Standard Symbols L"/>
              </a:rPr>
              <a:t>p</a:t>
            </a:r>
            <a:endParaRPr/>
          </a:p>
        </p:txBody>
      </p:sp>
      <p:sp>
        <p:nvSpPr>
          <p:cNvPr id="609" name="CustomShape 29"/>
          <p:cNvSpPr/>
          <p:nvPr/>
        </p:nvSpPr>
        <p:spPr>
          <a:xfrm>
            <a:off x="7092000" y="3218400"/>
            <a:ext cx="1554480" cy="1554480"/>
          </a:xfrm>
          <a:prstGeom prst="ellipse">
            <a:avLst/>
          </a:prstGeom>
          <a:solidFill>
            <a:srgbClr val="5c8526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10" name="TextShape 30"/>
          <p:cNvSpPr txBox="1"/>
          <p:nvPr/>
        </p:nvSpPr>
        <p:spPr>
          <a:xfrm>
            <a:off x="7216560" y="3279960"/>
            <a:ext cx="1293840" cy="778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1" lang="en-US" sz="1200">
                <a:latin typeface="Arial"/>
              </a:rPr>
              <a:t>F.  </a:t>
            </a:r>
            <a:r>
              <a:rPr lang="en-US" sz="1200">
                <a:latin typeface="Arial"/>
              </a:rPr>
              <a:t>Not </a:t>
            </a:r>
            <a:r>
              <a:rPr lang="en-US" sz="1200">
                <a:latin typeface="Arial"/>
              </a:rPr>
              <a:t>
</a:t>
            </a:r>
            <a:r>
              <a:rPr lang="en-US" sz="1200">
                <a:latin typeface="Arial"/>
              </a:rPr>
              <a:t>included in def. but occurs as a background</a:t>
            </a:r>
            <a:endParaRPr/>
          </a:p>
        </p:txBody>
      </p:sp>
      <p:sp>
        <p:nvSpPr>
          <p:cNvPr id="611" name="TextShape 31"/>
          <p:cNvSpPr txBox="1"/>
          <p:nvPr/>
        </p:nvSpPr>
        <p:spPr>
          <a:xfrm>
            <a:off x="7191360" y="4007160"/>
            <a:ext cx="1528200" cy="457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lang="en-US">
                <a:latin typeface="Times New Roman"/>
                <a:ea typeface="Times New Roman"/>
              </a:rPr>
              <a:t>π</a:t>
            </a:r>
            <a:r>
              <a:rPr lang="en-US" baseline="101000">
                <a:latin typeface="StarSymbol"/>
                <a:ea typeface="StarSymbol"/>
              </a:rPr>
              <a:t>∓</a:t>
            </a:r>
            <a:r>
              <a:rPr lang="en-US">
                <a:latin typeface="Arial"/>
              </a:rPr>
              <a:t>,k</a:t>
            </a:r>
            <a:r>
              <a:rPr lang="en-US" baseline="101000">
                <a:latin typeface="StarSymbol"/>
                <a:ea typeface="StarSymbol"/>
              </a:rPr>
              <a:t>∓</a:t>
            </a:r>
            <a:r>
              <a:rPr lang="en-US">
                <a:latin typeface="Arial"/>
              </a:rPr>
              <a:t>,p</a:t>
            </a:r>
            <a:r>
              <a:rPr lang="en-US">
                <a:latin typeface="Standard Symbols L"/>
                <a:ea typeface="Standard Symbols L"/>
              </a:rPr>
              <a:t>`</a:t>
            </a:r>
            <a:r>
              <a:rPr lang="en-US">
                <a:latin typeface="Times New Roman"/>
                <a:ea typeface="Standard Symbols L"/>
              </a:rPr>
              <a:t>p</a:t>
            </a:r>
            <a:endParaRPr/>
          </a:p>
        </p:txBody>
      </p:sp>
      <p:sp>
        <p:nvSpPr>
          <p:cNvPr id="612" name="TextShape 32"/>
          <p:cNvSpPr txBox="1"/>
          <p:nvPr/>
        </p:nvSpPr>
        <p:spPr>
          <a:xfrm>
            <a:off x="7119000" y="4296960"/>
            <a:ext cx="1576800" cy="445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lang="en-US">
                <a:latin typeface="Arial"/>
              </a:rPr>
              <a:t>n,K</a:t>
            </a:r>
            <a:r>
              <a:rPr lang="en-US" baseline="101000">
                <a:latin typeface="Arial"/>
              </a:rPr>
              <a:t>0</a:t>
            </a:r>
            <a:r>
              <a:rPr lang="en-US" baseline="-101000">
                <a:latin typeface="Arial"/>
              </a:rPr>
              <a:t>L</a:t>
            </a:r>
            <a:r>
              <a:rPr lang="en-US">
                <a:latin typeface="Arial"/>
              </a:rPr>
              <a:t>,</a:t>
            </a:r>
            <a:r>
              <a:rPr lang="en-US">
                <a:latin typeface="Standard Symbols L"/>
                <a:ea typeface="Standard Symbols L"/>
              </a:rPr>
              <a:t>`</a:t>
            </a:r>
            <a:r>
              <a:rPr lang="en-US">
                <a:latin typeface="Arial"/>
              </a:rPr>
              <a:t>n</a:t>
            </a:r>
            <a:endParaRPr/>
          </a:p>
        </p:txBody>
      </p:sp>
      <p:sp>
        <p:nvSpPr>
          <p:cNvPr id="613" name="TextShape 33"/>
          <p:cNvSpPr txBox="1"/>
          <p:nvPr/>
        </p:nvSpPr>
        <p:spPr>
          <a:xfrm>
            <a:off x="865800" y="6185160"/>
            <a:ext cx="434340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>
                <a:solidFill>
                  <a:srgbClr val="ff0000"/>
                </a:solidFill>
                <a:latin typeface="Arial"/>
              </a:rPr>
              <a:t>Stuff the tracking detectors measure well</a:t>
            </a:r>
            <a:endParaRPr/>
          </a:p>
        </p:txBody>
      </p:sp>
      <p:sp>
        <p:nvSpPr>
          <p:cNvPr id="614" name="Line 34"/>
          <p:cNvSpPr/>
          <p:nvPr/>
        </p:nvSpPr>
        <p:spPr>
          <a:xfrm flipV="1">
            <a:off x="3200400" y="5031360"/>
            <a:ext cx="0" cy="1143000"/>
          </a:xfrm>
          <a:prstGeom prst="line">
            <a:avLst/>
          </a:prstGeom>
          <a:ln w="36720">
            <a:solidFill>
              <a:srgbClr val="ff0000"/>
            </a:solidFill>
            <a:round/>
            <a:tailEnd len="med" type="triangle" w="med"/>
          </a:ln>
        </p:spPr>
      </p:sp>
      <p:sp>
        <p:nvSpPr>
          <p:cNvPr id="615" name="TextShape 35"/>
          <p:cNvSpPr txBox="1"/>
          <p:nvPr/>
        </p:nvSpPr>
        <p:spPr>
          <a:xfrm>
            <a:off x="5558400" y="6185160"/>
            <a:ext cx="342900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>
                <a:solidFill>
                  <a:srgbClr val="ff0000"/>
                </a:solidFill>
                <a:latin typeface="Arial"/>
              </a:rPr>
              <a:t>Stuff the EMCal measures well</a:t>
            </a:r>
            <a:endParaRPr/>
          </a:p>
        </p:txBody>
      </p:sp>
      <p:sp>
        <p:nvSpPr>
          <p:cNvPr id="616" name="Line 36"/>
          <p:cNvSpPr/>
          <p:nvPr/>
        </p:nvSpPr>
        <p:spPr>
          <a:xfrm flipV="1">
            <a:off x="7086600" y="4995360"/>
            <a:ext cx="0" cy="1143000"/>
          </a:xfrm>
          <a:prstGeom prst="line">
            <a:avLst/>
          </a:prstGeom>
          <a:ln w="36720">
            <a:solidFill>
              <a:srgbClr val="ff0000"/>
            </a:solidFill>
            <a:round/>
            <a:tailEnd len="med" type="triangle" w="med"/>
          </a:ln>
        </p:spPr>
      </p:sp>
    </p:spTree>
  </p:cSld>
  <p:timing>
    <p:tnLst>
      <p:par>
        <p:cTn id="41" dur="indefinite" restart="never" nodeType="tmRoot">
          <p:childTnLst>
            <p:seq>
              <p:cTn id="4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TextShape 1"/>
          <p:cNvSpPr txBox="1"/>
          <p:nvPr/>
        </p:nvSpPr>
        <p:spPr>
          <a:xfrm>
            <a:off x="576000" y="-13680"/>
            <a:ext cx="9071640" cy="117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en-US" sz="4400">
                <a:latin typeface="Arial"/>
              </a:rPr>
              <a:t>Calculation from spectra</a:t>
            </a:r>
            <a:endParaRPr/>
          </a:p>
        </p:txBody>
      </p:sp>
      <p:sp>
        <p:nvSpPr>
          <p:cNvPr id="618" name="TextShape 2"/>
          <p:cNvSpPr txBox="1"/>
          <p:nvPr/>
        </p:nvSpPr>
        <p:spPr>
          <a:xfrm>
            <a:off x="21600" y="1097280"/>
            <a:ext cx="10058400" cy="5124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Use spectra data and use Blast wave fits to extrapolate to higher and lower p</a:t>
            </a:r>
            <a:r>
              <a:rPr lang="en-US" sz="3200" baseline="-101000">
                <a:latin typeface="Arial"/>
              </a:rPr>
              <a:t>T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Three assumptions</a:t>
            </a:r>
            <a:r>
              <a:rPr lang="en-US" sz="3200">
                <a:latin typeface="Arial"/>
              </a:rPr>
              <a:t>
</a:t>
            </a:r>
            <a:r>
              <a:rPr lang="en-US" sz="3200">
                <a:latin typeface="Arial"/>
              </a:rPr>
              <a:t>	</a:t>
            </a:r>
            <a:r>
              <a:rPr lang="en-US" sz="3200">
                <a:latin typeface="Arial"/>
              </a:rPr>
              <a:t>	</a:t>
            </a:r>
            <a:r>
              <a:rPr lang="en-US" sz="3200">
                <a:latin typeface="Arial"/>
              </a:rPr>
              <a:t>	</a:t>
            </a:r>
            <a:r>
              <a:rPr lang="en-US" sz="3200">
                <a:latin typeface="Arial"/>
              </a:rPr>
              <a:t>	</a:t>
            </a:r>
            <a:r>
              <a:rPr lang="en-US" sz="3200">
                <a:latin typeface="Arial"/>
              </a:rPr>
              <a:t>	</a:t>
            </a:r>
            <a:r>
              <a:rPr lang="en-US" sz="3200">
                <a:latin typeface="Arial"/>
              </a:rPr>
              <a:t>	</a:t>
            </a:r>
            <a:r>
              <a:rPr lang="en-US" sz="3200">
                <a:latin typeface="Arial"/>
              </a:rPr>
              <a:t>	</a:t>
            </a:r>
            <a:r>
              <a:rPr lang="en-US" sz="3200">
                <a:latin typeface="Arial"/>
              </a:rPr>
              <a:t>                         E</a:t>
            </a:r>
            <a:r>
              <a:rPr lang="en-US" sz="3200" baseline="-101000">
                <a:latin typeface="Arial"/>
              </a:rPr>
              <a:t>T</a:t>
            </a:r>
            <a:r>
              <a:rPr lang="en-US" sz="3200" baseline="101000">
                <a:latin typeface="Arial"/>
              </a:rPr>
              <a:t>n</a:t>
            </a:r>
            <a:r>
              <a:rPr lang="en-US" sz="3200">
                <a:latin typeface="Arial"/>
              </a:rPr>
              <a:t>=E</a:t>
            </a:r>
            <a:r>
              <a:rPr lang="en-US" sz="3200" baseline="-101000">
                <a:latin typeface="Arial"/>
              </a:rPr>
              <a:t>T</a:t>
            </a:r>
            <a:r>
              <a:rPr lang="en-US" sz="3200" baseline="101000">
                <a:latin typeface="Arial"/>
              </a:rPr>
              <a:t>p</a:t>
            </a:r>
            <a:r>
              <a:rPr lang="en-US" sz="3200">
                <a:latin typeface="Arial"/>
              </a:rPr>
              <a:t>
</a:t>
            </a:r>
            <a:r>
              <a:rPr lang="en-US" sz="3200">
                <a:latin typeface="Arial"/>
              </a:rPr>
              <a:t>	</a:t>
            </a:r>
            <a:r>
              <a:rPr lang="en-US" sz="3200">
                <a:latin typeface="Arial"/>
              </a:rPr>
              <a:t>                         E</a:t>
            </a:r>
            <a:r>
              <a:rPr lang="en-US" sz="3200" baseline="-101000">
                <a:latin typeface="Arial"/>
              </a:rPr>
              <a:t>T</a:t>
            </a:r>
            <a:r>
              <a:rPr lang="en-US" sz="3200" baseline="101000">
                <a:latin typeface="Standard Symbols L"/>
                <a:ea typeface="Standard Symbols L"/>
              </a:rPr>
              <a:t>`</a:t>
            </a:r>
            <a:r>
              <a:rPr lang="en-US" sz="3200" baseline="101000">
                <a:latin typeface="Arial"/>
              </a:rPr>
              <a:t>n</a:t>
            </a:r>
            <a:r>
              <a:rPr lang="en-US" sz="3200">
                <a:latin typeface="Arial"/>
              </a:rPr>
              <a:t>=E</a:t>
            </a:r>
            <a:r>
              <a:rPr lang="en-US" sz="3200" baseline="-101000">
                <a:latin typeface="Arial"/>
              </a:rPr>
              <a:t>T</a:t>
            </a:r>
            <a:r>
              <a:rPr lang="en-US" sz="3200" baseline="101000">
                <a:latin typeface="Standard Symbols L"/>
                <a:ea typeface="Standard Symbols L"/>
              </a:rPr>
              <a:t>`</a:t>
            </a:r>
            <a:r>
              <a:rPr lang="en-US" sz="3200" baseline="101000">
                <a:latin typeface="Arial"/>
              </a:rPr>
              <a:t>p</a:t>
            </a:r>
            <a:r>
              <a:rPr lang="en-US" sz="3200">
                <a:latin typeface="Arial"/>
              </a:rPr>
              <a:t>
</a:t>
            </a:r>
            <a:r>
              <a:rPr lang="en-US" sz="3200">
                <a:latin typeface="Arial"/>
              </a:rPr>
              <a:t>                             K</a:t>
            </a:r>
            <a:r>
              <a:rPr lang="en-US" sz="3200" baseline="101000">
                <a:latin typeface="Arial"/>
              </a:rPr>
              <a:t>0</a:t>
            </a:r>
            <a:r>
              <a:rPr lang="en-US" sz="3200" baseline="-101000">
                <a:latin typeface="Arial"/>
              </a:rPr>
              <a:t>L</a:t>
            </a:r>
            <a:r>
              <a:rPr lang="en-US" sz="3200">
                <a:latin typeface="Arial"/>
              </a:rPr>
              <a:t>=K</a:t>
            </a:r>
            <a:r>
              <a:rPr lang="en-US" sz="3200" baseline="101000">
                <a:latin typeface="Arial"/>
              </a:rPr>
              <a:t>0</a:t>
            </a:r>
            <a:r>
              <a:rPr lang="en-US" sz="3200" baseline="-101000">
                <a:latin typeface="Arial"/>
              </a:rPr>
              <a:t>S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Then, neglecting pseudorapidity dependence and assuming that the correction is the same for 900 GeV, 2.76 TeV, and 7 TeV:</a:t>
            </a:r>
            <a:r>
              <a:rPr lang="en-US" sz="3200">
                <a:latin typeface="Arial"/>
              </a:rPr>
              <a:t>
</a:t>
            </a:r>
            <a:r>
              <a:rPr lang="en-US" sz="3200">
                <a:latin typeface="Arial"/>
              </a:rPr>
              <a:t>
</a:t>
            </a:r>
            <a:r>
              <a:rPr lang="en-US" sz="3200">
                <a:latin typeface="Arial"/>
              </a:rPr>
              <a:t>
</a:t>
            </a:r>
            <a:r>
              <a:rPr lang="en-US" sz="3200">
                <a:latin typeface="Arial"/>
              </a:rPr>
              <a:t>
</a:t>
            </a:r>
            <a:endParaRPr/>
          </a:p>
        </p:txBody>
      </p:sp>
      <p:sp>
        <p:nvSpPr>
          <p:cNvPr id="619" name="TextShape 3"/>
          <p:cNvSpPr txBox="1"/>
          <p:nvPr/>
        </p:nvSpPr>
        <p:spPr>
          <a:xfrm>
            <a:off x="640080" y="6126480"/>
            <a:ext cx="8138160" cy="516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3000">
                <a:solidFill>
                  <a:srgbClr val="ff0000"/>
                </a:solidFill>
                <a:latin typeface="Arial"/>
              </a:rPr>
              <a:t>Everything else is negligible</a:t>
            </a:r>
            <a:endParaRPr/>
          </a:p>
        </p:txBody>
      </p:sp>
    </p:spTree>
  </p:cSld>
  <p:timing>
    <p:tnLst>
      <p:par>
        <p:cTn id="43" dur="indefinite" restart="never" nodeType="tmRoot">
          <p:childTnLst>
            <p:seq>
              <p:cTn id="4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TextShape 1"/>
          <p:cNvSpPr txBox="1"/>
          <p:nvPr/>
        </p:nvSpPr>
        <p:spPr>
          <a:xfrm>
            <a:off x="504000" y="-7344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en-US" sz="4400">
                <a:latin typeface="Arial"/>
              </a:rPr>
              <a:t>What does the EMCal measure?</a:t>
            </a:r>
            <a:endParaRPr/>
          </a:p>
        </p:txBody>
      </p:sp>
      <p:pic>
        <p:nvPicPr>
          <p:cNvPr id="621" name="" descr=""/>
          <p:cNvPicPr/>
          <p:nvPr/>
        </p:nvPicPr>
        <p:blipFill>
          <a:blip r:embed="rId1"/>
          <a:stretch/>
        </p:blipFill>
        <p:spPr>
          <a:xfrm>
            <a:off x="2370240" y="1101600"/>
            <a:ext cx="5676480" cy="3561840"/>
          </a:xfrm>
          <a:prstGeom prst="rect">
            <a:avLst/>
          </a:prstGeom>
          <a:ln>
            <a:noFill/>
          </a:ln>
        </p:spPr>
      </p:pic>
      <p:sp>
        <p:nvSpPr>
          <p:cNvPr id="622" name="TextShape 2"/>
          <p:cNvSpPr txBox="1"/>
          <p:nvPr/>
        </p:nvSpPr>
        <p:spPr>
          <a:xfrm>
            <a:off x="110880" y="5192640"/>
            <a:ext cx="10058400" cy="1585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i="1" lang="en-US" sz="3500">
                <a:latin typeface="Arial"/>
              </a:rPr>
              <a:t>Note that this gets the fraction from kaons wrong.  The fraction from kaons is actually about 10% of what we measure.  Signal is actually ~30%.</a:t>
            </a:r>
            <a:endParaRPr/>
          </a:p>
        </p:txBody>
      </p:sp>
    </p:spTree>
  </p:cSld>
  <p:timing>
    <p:tnLst>
      <p:par>
        <p:cTn id="45" dur="indefinite" restart="never" nodeType="tmRoot">
          <p:childTnLst>
            <p:seq>
              <p:cTn id="4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TextShape 1"/>
          <p:cNvSpPr txBox="1"/>
          <p:nvPr/>
        </p:nvSpPr>
        <p:spPr>
          <a:xfrm>
            <a:off x="504000" y="193320"/>
            <a:ext cx="9071640" cy="704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en-US" sz="4400">
                <a:latin typeface="Arial"/>
              </a:rPr>
              <a:t>Kaon deposits</a:t>
            </a:r>
            <a:endParaRPr/>
          </a:p>
        </p:txBody>
      </p:sp>
      <p:sp>
        <p:nvSpPr>
          <p:cNvPr id="624" name="TextShape 2"/>
          <p:cNvSpPr txBox="1"/>
          <p:nvPr/>
        </p:nvSpPr>
        <p:spPr>
          <a:xfrm>
            <a:off x="0" y="1413360"/>
            <a:ext cx="6217920" cy="55778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There are several kaon decays into pi0's and pi0's decay mostly into photons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These will (mostly) not be matched to tracks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Simulations are unreliable because of how far off simulations are for strange particles</a:t>
            </a:r>
            <a:endParaRPr/>
          </a:p>
        </p:txBody>
      </p:sp>
      <p:pic>
        <p:nvPicPr>
          <p:cNvPr id="625" name="" descr=""/>
          <p:cNvPicPr/>
          <p:nvPr/>
        </p:nvPicPr>
        <p:blipFill>
          <a:blip r:embed="rId1"/>
          <a:stretch/>
        </p:blipFill>
        <p:spPr>
          <a:xfrm>
            <a:off x="6309360" y="1618560"/>
            <a:ext cx="3657600" cy="3959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7" dur="indefinite" restart="never" nodeType="tmRoot">
          <p:childTnLst>
            <p:seq>
              <p:cTn id="4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TextShape 1"/>
          <p:cNvSpPr txBox="1"/>
          <p:nvPr/>
        </p:nvSpPr>
        <p:spPr>
          <a:xfrm>
            <a:off x="504000" y="121320"/>
            <a:ext cx="9071640" cy="7959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en-US" sz="4400">
                <a:latin typeface="Arial"/>
              </a:rPr>
              <a:t>Kaons – measured vs simulation</a:t>
            </a:r>
            <a:endParaRPr/>
          </a:p>
        </p:txBody>
      </p:sp>
      <p:pic>
        <p:nvPicPr>
          <p:cNvPr id="627" name="" descr=""/>
          <p:cNvPicPr/>
          <p:nvPr/>
        </p:nvPicPr>
        <p:blipFill>
          <a:blip r:embed="rId1"/>
          <a:stretch/>
        </p:blipFill>
        <p:spPr>
          <a:xfrm>
            <a:off x="822960" y="941760"/>
            <a:ext cx="8229600" cy="60076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9" dur="indefinite" restart="never" nodeType="tmRoot">
          <p:childTnLst>
            <p:seq>
              <p:cTn id="5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extShape 1"/>
          <p:cNvSpPr txBox="1"/>
          <p:nvPr/>
        </p:nvSpPr>
        <p:spPr>
          <a:xfrm>
            <a:off x="503640" y="30096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en-US" sz="4400">
                <a:latin typeface="Arial"/>
              </a:rPr>
              <a:t>The phase transition in the laboratory</a:t>
            </a:r>
            <a:endParaRPr/>
          </a:p>
        </p:txBody>
      </p:sp>
      <p:pic>
        <p:nvPicPr>
          <p:cNvPr id="180" name="" descr=""/>
          <p:cNvPicPr/>
          <p:nvPr/>
        </p:nvPicPr>
        <p:blipFill>
          <a:blip r:embed="rId1"/>
          <a:stretch/>
        </p:blipFill>
        <p:spPr>
          <a:xfrm>
            <a:off x="8280" y="1678320"/>
            <a:ext cx="10058400" cy="5083920"/>
          </a:xfrm>
          <a:prstGeom prst="rect">
            <a:avLst/>
          </a:prstGeom>
          <a:ln>
            <a:noFill/>
          </a:ln>
        </p:spPr>
      </p:pic>
    </p:spTree>
  </p:cSld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TextShape 1"/>
          <p:cNvSpPr txBox="1"/>
          <p:nvPr/>
        </p:nvSpPr>
        <p:spPr>
          <a:xfrm>
            <a:off x="864000" y="-23760"/>
            <a:ext cx="9071640" cy="8319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en-US" sz="4400">
                <a:latin typeface="Arial"/>
              </a:rPr>
              <a:t>E</a:t>
            </a:r>
            <a:r>
              <a:rPr lang="en-US" sz="4400" baseline="-101000">
                <a:latin typeface="Arial"/>
              </a:rPr>
              <a:t>T</a:t>
            </a:r>
            <a:r>
              <a:rPr lang="en-US" sz="4400" baseline="101000">
                <a:latin typeface="Arial"/>
              </a:rPr>
              <a:t>em</a:t>
            </a:r>
            <a:endParaRPr/>
          </a:p>
        </p:txBody>
      </p:sp>
      <p:sp>
        <p:nvSpPr>
          <p:cNvPr id="629" name="TextShape 2"/>
          <p:cNvSpPr txBox="1"/>
          <p:nvPr/>
        </p:nvSpPr>
        <p:spPr>
          <a:xfrm>
            <a:off x="1731600" y="1812240"/>
            <a:ext cx="612648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>
                <a:latin typeface="Arial"/>
              </a:rPr>
              <a:t>Geometric acceptance, not including dead channels</a:t>
            </a:r>
            <a:endParaRPr/>
          </a:p>
        </p:txBody>
      </p:sp>
      <p:sp>
        <p:nvSpPr>
          <p:cNvPr id="630" name="TextShape 3"/>
          <p:cNvSpPr txBox="1"/>
          <p:nvPr/>
        </p:nvSpPr>
        <p:spPr>
          <a:xfrm>
            <a:off x="1738800" y="6664320"/>
            <a:ext cx="8708400" cy="447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>
                <a:latin typeface="Arial"/>
              </a:rPr>
              <a:t>efficiency x acceptance within geometric acceptance of detector </a:t>
            </a:r>
            <a:r>
              <a:rPr b="1" lang="en-US" sz="2500">
                <a:solidFill>
                  <a:srgbClr val="0000ff"/>
                </a:solidFill>
                <a:latin typeface="Arial"/>
              </a:rPr>
              <a:t>~1%</a:t>
            </a:r>
            <a:endParaRPr/>
          </a:p>
        </p:txBody>
      </p:sp>
      <p:sp>
        <p:nvSpPr>
          <p:cNvPr id="631" name="TextShape 4"/>
          <p:cNvSpPr txBox="1"/>
          <p:nvPr/>
        </p:nvSpPr>
        <p:spPr>
          <a:xfrm>
            <a:off x="2199600" y="5592600"/>
            <a:ext cx="8708400" cy="447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>
                <a:latin typeface="Arial"/>
              </a:rPr>
              <a:t>Correction for (anti)neutron deposits in calorimeter </a:t>
            </a:r>
            <a:r>
              <a:rPr b="1" lang="en-US" sz="2500">
                <a:solidFill>
                  <a:srgbClr val="0000ff"/>
                </a:solidFill>
                <a:latin typeface="Arial"/>
              </a:rPr>
              <a:t>~1.5-5%</a:t>
            </a:r>
            <a:endParaRPr/>
          </a:p>
        </p:txBody>
      </p:sp>
      <p:sp>
        <p:nvSpPr>
          <p:cNvPr id="632" name="TextShape 5"/>
          <p:cNvSpPr txBox="1"/>
          <p:nvPr/>
        </p:nvSpPr>
        <p:spPr>
          <a:xfrm>
            <a:off x="1731600" y="6096600"/>
            <a:ext cx="8708400" cy="447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>
                <a:latin typeface="Arial"/>
              </a:rPr>
              <a:t>Correction for deposits by particles from secondary interactions &lt;4 </a:t>
            </a:r>
            <a:r>
              <a:rPr b="1" lang="en-US" sz="2500">
                <a:solidFill>
                  <a:srgbClr val="0000ff"/>
                </a:solidFill>
                <a:latin typeface="Arial"/>
              </a:rPr>
              <a:t>&lt;5%</a:t>
            </a:r>
            <a:endParaRPr/>
          </a:p>
        </p:txBody>
      </p:sp>
      <p:sp>
        <p:nvSpPr>
          <p:cNvPr id="633" name="Line 6"/>
          <p:cNvSpPr/>
          <p:nvPr/>
        </p:nvSpPr>
        <p:spPr>
          <a:xfrm flipH="1">
            <a:off x="2466000" y="548640"/>
            <a:ext cx="457200" cy="25956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</p:sp>
      <p:sp>
        <p:nvSpPr>
          <p:cNvPr id="634" name="TextShape 7"/>
          <p:cNvSpPr txBox="1"/>
          <p:nvPr/>
        </p:nvSpPr>
        <p:spPr>
          <a:xfrm>
            <a:off x="2798640" y="110880"/>
            <a:ext cx="1463040" cy="60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lang="en-US">
                <a:solidFill>
                  <a:srgbClr val="000080"/>
                </a:solidFill>
                <a:latin typeface="Arial"/>
              </a:rPr>
              <a:t>Sum over clusters</a:t>
            </a:r>
            <a:endParaRPr/>
          </a:p>
        </p:txBody>
      </p:sp>
      <p:sp>
        <p:nvSpPr>
          <p:cNvPr id="635" name="TextShape 8"/>
          <p:cNvSpPr txBox="1"/>
          <p:nvPr/>
        </p:nvSpPr>
        <p:spPr>
          <a:xfrm>
            <a:off x="1731600" y="2568240"/>
            <a:ext cx="8708400" cy="447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>
                <a:latin typeface="Arial"/>
              </a:rPr>
              <a:t>Correction for minimum energy threshold  </a:t>
            </a:r>
            <a:r>
              <a:rPr b="1" lang="en-US" sz="2500">
                <a:solidFill>
                  <a:srgbClr val="0000ff"/>
                </a:solidFill>
                <a:latin typeface="Arial"/>
              </a:rPr>
              <a:t>~6%</a:t>
            </a:r>
            <a:endParaRPr/>
          </a:p>
        </p:txBody>
      </p:sp>
      <p:sp>
        <p:nvSpPr>
          <p:cNvPr id="636" name="CustomShape 9"/>
          <p:cNvSpPr/>
          <p:nvPr/>
        </p:nvSpPr>
        <p:spPr>
          <a:xfrm>
            <a:off x="635040" y="2322360"/>
            <a:ext cx="907920" cy="821520"/>
          </a:xfrm>
          <a:prstGeom prst="rect">
            <a:avLst/>
          </a:prstGeom>
          <a:noFill/>
          <a:ln w="367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37" name="TextShape 10"/>
          <p:cNvSpPr txBox="1"/>
          <p:nvPr/>
        </p:nvSpPr>
        <p:spPr>
          <a:xfrm>
            <a:off x="1731600" y="3511800"/>
            <a:ext cx="8708400" cy="447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>
                <a:latin typeface="Arial"/>
              </a:rPr>
              <a:t>Correction for nonlinearity of detector response </a:t>
            </a:r>
            <a:r>
              <a:rPr b="1" lang="en-US" sz="2500">
                <a:solidFill>
                  <a:srgbClr val="0000ff"/>
                </a:solidFill>
                <a:latin typeface="Arial"/>
              </a:rPr>
              <a:t>~0.5%</a:t>
            </a:r>
            <a:endParaRPr/>
          </a:p>
        </p:txBody>
      </p:sp>
      <p:sp>
        <p:nvSpPr>
          <p:cNvPr id="638" name="CustomShape 11"/>
          <p:cNvSpPr/>
          <p:nvPr/>
        </p:nvSpPr>
        <p:spPr>
          <a:xfrm>
            <a:off x="635040" y="3229920"/>
            <a:ext cx="907920" cy="821520"/>
          </a:xfrm>
          <a:prstGeom prst="rect">
            <a:avLst/>
          </a:prstGeom>
          <a:noFill/>
          <a:ln w="367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39" name="TextShape 12"/>
          <p:cNvSpPr txBox="1"/>
          <p:nvPr/>
        </p:nvSpPr>
        <p:spPr>
          <a:xfrm>
            <a:off x="1731600" y="4188240"/>
            <a:ext cx="9144000" cy="502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>
                <a:latin typeface="Arial"/>
              </a:rPr>
              <a:t>All energy deposited by K</a:t>
            </a:r>
            <a:r>
              <a:rPr lang="en-US" baseline="101000">
                <a:latin typeface="Arial"/>
              </a:rPr>
              <a:t>0</a:t>
            </a:r>
            <a:r>
              <a:rPr lang="en-US" baseline="-101000">
                <a:latin typeface="Arial"/>
              </a:rPr>
              <a:t>S</a:t>
            </a:r>
            <a:r>
              <a:rPr lang="en-US">
                <a:latin typeface="Arial"/>
              </a:rPr>
              <a:t>, K</a:t>
            </a:r>
            <a:r>
              <a:rPr lang="en-US" baseline="101000">
                <a:latin typeface="Arial"/>
              </a:rPr>
              <a:t>0</a:t>
            </a:r>
            <a:r>
              <a:rPr lang="en-US" baseline="-101000">
                <a:latin typeface="Arial"/>
              </a:rPr>
              <a:t>L</a:t>
            </a:r>
            <a:r>
              <a:rPr lang="en-US">
                <a:latin typeface="Arial"/>
              </a:rPr>
              <a:t>, K</a:t>
            </a:r>
            <a:r>
              <a:rPr lang="en-US" baseline="101000">
                <a:latin typeface="Arial"/>
                <a:ea typeface="Arial"/>
              </a:rPr>
              <a:t>±</a:t>
            </a:r>
            <a:r>
              <a:rPr lang="en-US">
                <a:latin typeface="Arial"/>
              </a:rPr>
              <a:t>, including decays like  K</a:t>
            </a:r>
            <a:r>
              <a:rPr lang="en-US" baseline="101000">
                <a:latin typeface="Arial"/>
              </a:rPr>
              <a:t>0</a:t>
            </a:r>
            <a:r>
              <a:rPr lang="en-US" baseline="-101000">
                <a:latin typeface="Arial"/>
              </a:rPr>
              <a:t>S</a:t>
            </a:r>
            <a:r>
              <a:rPr lang="en-US">
                <a:latin typeface="Arial"/>
                <a:ea typeface="Arial"/>
              </a:rPr>
              <a:t>→π</a:t>
            </a:r>
            <a:r>
              <a:rPr lang="en-US" baseline="101000">
                <a:latin typeface="Arial"/>
                <a:ea typeface="Arial"/>
              </a:rPr>
              <a:t>0</a:t>
            </a:r>
            <a:r>
              <a:rPr lang="en-US">
                <a:latin typeface="Arial"/>
                <a:ea typeface="Arial"/>
              </a:rPr>
              <a:t>π</a:t>
            </a:r>
            <a:r>
              <a:rPr lang="en-US" baseline="101000">
                <a:latin typeface="Arial"/>
                <a:ea typeface="Arial"/>
              </a:rPr>
              <a:t>0</a:t>
            </a:r>
            <a:r>
              <a:rPr lang="en-US">
                <a:latin typeface="Arial"/>
                <a:ea typeface="Arial"/>
              </a:rPr>
              <a:t>→γγγγ </a:t>
            </a:r>
            <a:r>
              <a:rPr b="1" lang="en-US" sz="2500">
                <a:solidFill>
                  <a:srgbClr val="0000ff"/>
                </a:solidFill>
                <a:latin typeface="Arial"/>
                <a:ea typeface="Arial"/>
              </a:rPr>
              <a:t>&lt;3%</a:t>
            </a:r>
            <a:endParaRPr/>
          </a:p>
        </p:txBody>
      </p:sp>
      <p:sp>
        <p:nvSpPr>
          <p:cNvPr id="640" name="CustomShape 13"/>
          <p:cNvSpPr/>
          <p:nvPr/>
        </p:nvSpPr>
        <p:spPr>
          <a:xfrm>
            <a:off x="635040" y="4158360"/>
            <a:ext cx="907920" cy="533520"/>
          </a:xfrm>
          <a:prstGeom prst="rect">
            <a:avLst/>
          </a:prstGeom>
          <a:noFill/>
          <a:ln w="367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41" name="TextShape 14"/>
          <p:cNvSpPr txBox="1"/>
          <p:nvPr/>
        </p:nvSpPr>
        <p:spPr>
          <a:xfrm>
            <a:off x="1731600" y="4872600"/>
            <a:ext cx="8708400" cy="447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>
                <a:latin typeface="Arial"/>
              </a:rPr>
              <a:t>Correction for other charged hadron deposits in calorimeter </a:t>
            </a:r>
            <a:r>
              <a:rPr b="1" lang="en-US" sz="2500">
                <a:solidFill>
                  <a:srgbClr val="0000ff"/>
                </a:solidFill>
                <a:latin typeface="Arial"/>
              </a:rPr>
              <a:t>~10-20%</a:t>
            </a:r>
            <a:endParaRPr/>
          </a:p>
        </p:txBody>
      </p:sp>
      <p:sp>
        <p:nvSpPr>
          <p:cNvPr id="642" name="CustomShape 15"/>
          <p:cNvSpPr/>
          <p:nvPr/>
        </p:nvSpPr>
        <p:spPr>
          <a:xfrm>
            <a:off x="635040" y="4770360"/>
            <a:ext cx="907920" cy="533520"/>
          </a:xfrm>
          <a:prstGeom prst="rect">
            <a:avLst/>
          </a:prstGeom>
          <a:noFill/>
          <a:ln w="367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43" name="TextShape 16"/>
          <p:cNvSpPr txBox="1"/>
          <p:nvPr/>
        </p:nvSpPr>
        <p:spPr>
          <a:xfrm rot="16200000">
            <a:off x="-1047960" y="3795840"/>
            <a:ext cx="2651760" cy="447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1" lang="en-US" sz="2500">
                <a:solidFill>
                  <a:srgbClr val="ff0000"/>
                </a:solidFill>
                <a:latin typeface="Arial"/>
              </a:rPr>
              <a:t>Data driven</a:t>
            </a:r>
            <a:endParaRPr/>
          </a:p>
        </p:txBody>
      </p:sp>
      <p:sp>
        <p:nvSpPr>
          <p:cNvPr id="644" name="CustomShape 17"/>
          <p:cNvSpPr/>
          <p:nvPr/>
        </p:nvSpPr>
        <p:spPr>
          <a:xfrm>
            <a:off x="635040" y="5382360"/>
            <a:ext cx="1564560" cy="533520"/>
          </a:xfrm>
          <a:prstGeom prst="rect">
            <a:avLst/>
          </a:prstGeom>
          <a:noFill/>
          <a:ln w="36720">
            <a:solidFill>
              <a:srgbClr val="008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45" name="CustomShape 18"/>
          <p:cNvSpPr/>
          <p:nvPr/>
        </p:nvSpPr>
        <p:spPr>
          <a:xfrm>
            <a:off x="635040" y="5994360"/>
            <a:ext cx="1181520" cy="533520"/>
          </a:xfrm>
          <a:prstGeom prst="rect">
            <a:avLst/>
          </a:prstGeom>
          <a:noFill/>
          <a:ln w="36720">
            <a:solidFill>
              <a:srgbClr val="008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46" name="TextShape 19"/>
          <p:cNvSpPr txBox="1"/>
          <p:nvPr/>
        </p:nvSpPr>
        <p:spPr>
          <a:xfrm rot="16200000">
            <a:off x="-1047240" y="5918760"/>
            <a:ext cx="2651760" cy="376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1" lang="en-US" sz="2000">
                <a:solidFill>
                  <a:srgbClr val="008000"/>
                </a:solidFill>
                <a:latin typeface="Arial"/>
              </a:rPr>
              <a:t>Input from data</a:t>
            </a:r>
            <a:endParaRPr/>
          </a:p>
        </p:txBody>
      </p:sp>
      <p:sp>
        <p:nvSpPr>
          <p:cNvPr id="647" name="TextShape 20"/>
          <p:cNvSpPr txBox="1"/>
          <p:nvPr/>
        </p:nvSpPr>
        <p:spPr>
          <a:xfrm>
            <a:off x="7589520" y="2011680"/>
            <a:ext cx="2377440" cy="1633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1" lang="en-US" sz="2500">
                <a:solidFill>
                  <a:srgbClr val="0000ff"/>
                </a:solidFill>
                <a:latin typeface="Arial"/>
              </a:rPr>
              <a:t>Contributions to final E</a:t>
            </a:r>
            <a:r>
              <a:rPr b="1" lang="en-US" sz="2500" baseline="-101000">
                <a:solidFill>
                  <a:srgbClr val="0000ff"/>
                </a:solidFill>
                <a:latin typeface="Arial"/>
              </a:rPr>
              <a:t>T</a:t>
            </a:r>
            <a:r>
              <a:rPr b="1" lang="en-US" sz="2500" baseline="101000">
                <a:solidFill>
                  <a:srgbClr val="0000ff"/>
                </a:solidFill>
                <a:latin typeface="Arial"/>
              </a:rPr>
              <a:t>em</a:t>
            </a:r>
            <a:r>
              <a:rPr b="1" lang="en-US" sz="2500">
                <a:solidFill>
                  <a:srgbClr val="0000ff"/>
                </a:solidFill>
                <a:latin typeface="Arial"/>
              </a:rPr>
              <a:t> systematic error</a:t>
            </a:r>
            <a:endParaRPr/>
          </a:p>
        </p:txBody>
      </p:sp>
    </p:spTree>
  </p:cSld>
  <p:timing>
    <p:tnLst>
      <p:par>
        <p:cTn id="51" dur="indefinite" restart="never" nodeType="tmRoot">
          <p:childTnLst>
            <p:seq>
              <p:cTn id="5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TextShape 1"/>
          <p:cNvSpPr txBox="1"/>
          <p:nvPr/>
        </p:nvSpPr>
        <p:spPr>
          <a:xfrm>
            <a:off x="504000" y="-22680"/>
            <a:ext cx="9071640" cy="9370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en-US" sz="4400">
                <a:latin typeface="Arial"/>
              </a:rPr>
              <a:t>E</a:t>
            </a:r>
            <a:r>
              <a:rPr lang="en-US" sz="4400" baseline="-101000">
                <a:latin typeface="Arial"/>
              </a:rPr>
              <a:t>T</a:t>
            </a:r>
            <a:r>
              <a:rPr lang="en-US" sz="4400" baseline="101000">
                <a:latin typeface="Arial"/>
              </a:rPr>
              <a:t>had</a:t>
            </a:r>
            <a:endParaRPr/>
          </a:p>
        </p:txBody>
      </p:sp>
      <p:sp>
        <p:nvSpPr>
          <p:cNvPr id="649" name="TextShape 2"/>
          <p:cNvSpPr txBox="1"/>
          <p:nvPr/>
        </p:nvSpPr>
        <p:spPr>
          <a:xfrm>
            <a:off x="1504800" y="2057400"/>
            <a:ext cx="8575200" cy="489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1400">
                <a:latin typeface="Arial"/>
              </a:rPr>
              <a:t>Correction for the geometric acceptance – 1, with acceptance due to sector boundaries, etc. rolled into the track efficiency</a:t>
            </a:r>
            <a:endParaRPr/>
          </a:p>
        </p:txBody>
      </p:sp>
      <p:sp>
        <p:nvSpPr>
          <p:cNvPr id="650" name="TextShape 3"/>
          <p:cNvSpPr txBox="1"/>
          <p:nvPr/>
        </p:nvSpPr>
        <p:spPr>
          <a:xfrm>
            <a:off x="1504800" y="2705400"/>
            <a:ext cx="5486400" cy="348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1400">
                <a:latin typeface="Arial"/>
              </a:rPr>
              <a:t>Correction for the low p</a:t>
            </a:r>
            <a:r>
              <a:rPr lang="en-US" sz="1400" baseline="-101000">
                <a:latin typeface="Arial"/>
              </a:rPr>
              <a:t>T</a:t>
            </a:r>
            <a:r>
              <a:rPr lang="en-US" sz="1400">
                <a:latin typeface="Arial"/>
              </a:rPr>
              <a:t> cut off in the acceptance</a:t>
            </a:r>
            <a:endParaRPr/>
          </a:p>
        </p:txBody>
      </p:sp>
      <p:sp>
        <p:nvSpPr>
          <p:cNvPr id="651" name="TextShape 4"/>
          <p:cNvSpPr txBox="1"/>
          <p:nvPr/>
        </p:nvSpPr>
        <p:spPr>
          <a:xfrm>
            <a:off x="1504800" y="3353760"/>
            <a:ext cx="8467200" cy="846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1400">
                <a:latin typeface="Arial"/>
              </a:rPr>
              <a:t>Correction for neutral hadrons included in the definition but not measured well:</a:t>
            </a:r>
            <a:r>
              <a:rPr lang="en-US" sz="1400">
                <a:latin typeface="Arial"/>
              </a:rPr>
              <a:t>
</a:t>
            </a:r>
            <a:r>
              <a:rPr lang="en-US" sz="1400">
                <a:latin typeface="Arial"/>
              </a:rPr>
              <a:t>	</a:t>
            </a:r>
            <a:r>
              <a:rPr lang="en-US" sz="1400">
                <a:latin typeface="Arial"/>
              </a:rPr>
              <a:t>K</a:t>
            </a:r>
            <a:r>
              <a:rPr lang="en-US" sz="1400" baseline="101000">
                <a:latin typeface="Arial"/>
              </a:rPr>
              <a:t>0</a:t>
            </a:r>
            <a:r>
              <a:rPr lang="en-US" sz="1400" baseline="-101000">
                <a:latin typeface="Arial"/>
              </a:rPr>
              <a:t>S</a:t>
            </a:r>
            <a:r>
              <a:rPr lang="en-US" sz="1400">
                <a:latin typeface="Arial"/>
              </a:rPr>
              <a:t>, </a:t>
            </a:r>
            <a:r>
              <a:rPr lang="en-US" sz="1400">
                <a:latin typeface="Times New Roman"/>
                <a:ea typeface="Standard Symbols L"/>
              </a:rPr>
              <a:t>Λ,</a:t>
            </a:r>
            <a:r>
              <a:rPr lang="en-US" sz="1400">
                <a:latin typeface="Standard Symbols L"/>
                <a:ea typeface="Standard Symbols L"/>
              </a:rPr>
              <a:t>`</a:t>
            </a:r>
            <a:r>
              <a:rPr lang="en-US" sz="1400">
                <a:latin typeface="Times New Roman"/>
                <a:ea typeface="Standard Symbols L"/>
              </a:rPr>
              <a:t>Λ</a:t>
            </a:r>
            <a:r>
              <a:rPr lang="en-US" sz="1400">
                <a:latin typeface="Arial"/>
              </a:rPr>
              <a:t>, K</a:t>
            </a:r>
            <a:r>
              <a:rPr lang="en-US" sz="1400" baseline="101000">
                <a:latin typeface="Arial"/>
              </a:rPr>
              <a:t>0</a:t>
            </a:r>
            <a:r>
              <a:rPr lang="en-US" sz="1400" baseline="-101000">
                <a:latin typeface="Arial"/>
              </a:rPr>
              <a:t>L</a:t>
            </a:r>
            <a:r>
              <a:rPr lang="en-US" sz="1400">
                <a:latin typeface="Arial"/>
              </a:rPr>
              <a:t>, n,</a:t>
            </a:r>
            <a:r>
              <a:rPr lang="en-US" sz="1400">
                <a:latin typeface="Standard Symbols L"/>
                <a:ea typeface="Standard Symbols L"/>
              </a:rPr>
              <a:t>`</a:t>
            </a:r>
            <a:r>
              <a:rPr lang="en-US" sz="1400">
                <a:latin typeface="Arial"/>
              </a:rPr>
              <a:t>n</a:t>
            </a:r>
            <a:r>
              <a:rPr lang="en-US" sz="1400">
                <a:latin typeface="Arial"/>
              </a:rPr>
              <a:t>
</a:t>
            </a:r>
            <a:r>
              <a:rPr lang="en-US" sz="1400">
                <a:latin typeface="Arial"/>
              </a:rPr>
              <a:t>Not trying to measure K</a:t>
            </a:r>
            <a:r>
              <a:rPr lang="en-US" sz="1400" baseline="101000">
                <a:latin typeface="Arial"/>
              </a:rPr>
              <a:t>0</a:t>
            </a:r>
            <a:r>
              <a:rPr lang="en-US" sz="1400" baseline="-101000">
                <a:latin typeface="Arial"/>
              </a:rPr>
              <a:t>S</a:t>
            </a:r>
            <a:r>
              <a:rPr lang="en-US" sz="1400">
                <a:latin typeface="Arial"/>
              </a:rPr>
              <a:t>, </a:t>
            </a:r>
            <a:r>
              <a:rPr lang="en-US" sz="1400">
                <a:latin typeface="Times New Roman"/>
                <a:ea typeface="Standard Symbols L"/>
              </a:rPr>
              <a:t>Λ,</a:t>
            </a:r>
            <a:r>
              <a:rPr lang="en-US" sz="1400">
                <a:latin typeface="Standard Symbols L"/>
                <a:ea typeface="Standard Symbols L"/>
              </a:rPr>
              <a:t>`</a:t>
            </a:r>
            <a:r>
              <a:rPr lang="en-US" sz="1400">
                <a:latin typeface="Times New Roman"/>
                <a:ea typeface="Standard Symbols L"/>
              </a:rPr>
              <a:t>Λ</a:t>
            </a:r>
            <a:r>
              <a:rPr lang="en-US" sz="1400">
                <a:latin typeface="Arial"/>
              </a:rPr>
              <a:t> in TPC – apply DCA cut to eliminate, correct for missing energy</a:t>
            </a:r>
            <a:endParaRPr/>
          </a:p>
        </p:txBody>
      </p:sp>
      <p:sp>
        <p:nvSpPr>
          <p:cNvPr id="652" name="TextShape 5"/>
          <p:cNvSpPr txBox="1"/>
          <p:nvPr/>
        </p:nvSpPr>
        <p:spPr>
          <a:xfrm>
            <a:off x="1504800" y="4433760"/>
            <a:ext cx="8710200" cy="368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1400">
                <a:latin typeface="Arial"/>
              </a:rPr>
              <a:t>Correction for background not included in definition (e</a:t>
            </a:r>
            <a:r>
              <a:rPr lang="en-US" sz="1400" baseline="101000">
                <a:latin typeface="OpenSymbol"/>
                <a:ea typeface="OpenSymbol"/>
              </a:rPr>
              <a:t>∓</a:t>
            </a:r>
            <a:r>
              <a:rPr lang="en-US" sz="1400">
                <a:latin typeface="Arial"/>
              </a:rPr>
              <a:t>) or not measured easily event-by-event (K</a:t>
            </a:r>
            <a:r>
              <a:rPr lang="en-US" sz="1400" baseline="101000">
                <a:latin typeface="Arial"/>
              </a:rPr>
              <a:t>0</a:t>
            </a:r>
            <a:r>
              <a:rPr lang="en-US" sz="1400" baseline="-101000">
                <a:latin typeface="Arial"/>
              </a:rPr>
              <a:t>S</a:t>
            </a:r>
            <a:r>
              <a:rPr lang="en-US" sz="1400">
                <a:latin typeface="Arial"/>
              </a:rPr>
              <a:t>, </a:t>
            </a:r>
            <a:r>
              <a:rPr lang="en-US" sz="1400">
                <a:latin typeface="Times New Roman"/>
                <a:ea typeface="Standard Symbols L"/>
              </a:rPr>
              <a:t>Λ,</a:t>
            </a:r>
            <a:r>
              <a:rPr lang="en-US" sz="1400">
                <a:latin typeface="Standard Symbols L"/>
                <a:ea typeface="Standard Symbols L"/>
              </a:rPr>
              <a:t>`</a:t>
            </a:r>
            <a:r>
              <a:rPr lang="en-US" sz="1400">
                <a:latin typeface="Times New Roman"/>
                <a:ea typeface="Standard Symbols L"/>
              </a:rPr>
              <a:t>Λ</a:t>
            </a:r>
            <a:r>
              <a:rPr lang="en-US" sz="1400">
                <a:latin typeface="Arial"/>
              </a:rPr>
              <a:t>)</a:t>
            </a:r>
            <a:endParaRPr/>
          </a:p>
        </p:txBody>
      </p:sp>
      <p:sp>
        <p:nvSpPr>
          <p:cNvPr id="653" name="TextShape 6"/>
          <p:cNvSpPr txBox="1"/>
          <p:nvPr/>
        </p:nvSpPr>
        <p:spPr>
          <a:xfrm>
            <a:off x="1504800" y="4937400"/>
            <a:ext cx="4572000" cy="291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1400">
                <a:latin typeface="Arial"/>
              </a:rPr>
              <a:t>Correction for </a:t>
            </a:r>
            <a:r>
              <a:rPr lang="en-US" sz="1400">
                <a:latin typeface="Times New Roman"/>
                <a:ea typeface="Times New Roman"/>
              </a:rPr>
              <a:t>π</a:t>
            </a:r>
            <a:r>
              <a:rPr lang="en-US" sz="1400">
                <a:latin typeface="Arial"/>
              </a:rPr>
              <a:t>, K, p not identified</a:t>
            </a:r>
            <a:endParaRPr/>
          </a:p>
        </p:txBody>
      </p:sp>
      <p:sp>
        <p:nvSpPr>
          <p:cNvPr id="654" name="TextShape 7"/>
          <p:cNvSpPr txBox="1"/>
          <p:nvPr/>
        </p:nvSpPr>
        <p:spPr>
          <a:xfrm>
            <a:off x="1504800" y="5693400"/>
            <a:ext cx="4572000" cy="290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1400">
                <a:latin typeface="Arial"/>
              </a:rPr>
              <a:t>Correction for tracking efficiency</a:t>
            </a:r>
            <a:endParaRPr/>
          </a:p>
        </p:txBody>
      </p:sp>
      <p:sp>
        <p:nvSpPr>
          <p:cNvPr id="655" name="TextShape 8"/>
          <p:cNvSpPr txBox="1"/>
          <p:nvPr/>
        </p:nvSpPr>
        <p:spPr>
          <a:xfrm>
            <a:off x="4852800" y="6629400"/>
            <a:ext cx="4977000" cy="290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1400">
                <a:latin typeface="Arial"/>
              </a:rPr>
              <a:t>Definition of energy to mimic the behavior of a calorimeter</a:t>
            </a:r>
            <a:endParaRPr/>
          </a:p>
        </p:txBody>
      </p:sp>
    </p:spTree>
  </p:cSld>
  <p:timing>
    <p:tnLst>
      <p:par>
        <p:cTn id="53" dur="indefinite" restart="never" nodeType="tmRoot">
          <p:childTnLst>
            <p:seq>
              <p:cTn id="5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" descr=""/>
          <p:cNvPicPr/>
          <p:nvPr/>
        </p:nvPicPr>
        <p:blipFill>
          <a:blip r:embed="rId1"/>
          <a:stretch/>
        </p:blipFill>
        <p:spPr>
          <a:xfrm>
            <a:off x="277560" y="734040"/>
            <a:ext cx="4525200" cy="3410640"/>
          </a:xfrm>
          <a:prstGeom prst="rect">
            <a:avLst/>
          </a:prstGeom>
          <a:ln>
            <a:noFill/>
          </a:ln>
        </p:spPr>
      </p:pic>
      <p:sp>
        <p:nvSpPr>
          <p:cNvPr id="182" name="CustomShape 1"/>
          <p:cNvSpPr/>
          <p:nvPr/>
        </p:nvSpPr>
        <p:spPr>
          <a:xfrm>
            <a:off x="973440" y="2000160"/>
            <a:ext cx="1011600" cy="307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/>
          <a:p>
            <a:pPr>
              <a:lnSpc>
                <a:spcPct val="100000"/>
              </a:lnSpc>
            </a:pPr>
            <a:r>
              <a:rPr b="1" lang="en-US" sz="1500">
                <a:solidFill>
                  <a:srgbClr val="33cccc"/>
                </a:solidFill>
                <a:latin typeface="Arial"/>
              </a:rPr>
              <a:t>STAR</a:t>
            </a:r>
            <a:endParaRPr/>
          </a:p>
        </p:txBody>
      </p:sp>
      <p:sp>
        <p:nvSpPr>
          <p:cNvPr id="183" name="CustomShape 2"/>
          <p:cNvSpPr/>
          <p:nvPr/>
        </p:nvSpPr>
        <p:spPr>
          <a:xfrm>
            <a:off x="264240" y="1878840"/>
            <a:ext cx="1055880" cy="307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/>
          <a:p>
            <a:pPr>
              <a:lnSpc>
                <a:spcPct val="100000"/>
              </a:lnSpc>
            </a:pPr>
            <a:r>
              <a:rPr b="1" lang="en-US" sz="1500">
                <a:solidFill>
                  <a:srgbClr val="33cccc"/>
                </a:solidFill>
                <a:latin typeface="Arial"/>
              </a:rPr>
              <a:t>PHENIX</a:t>
            </a:r>
            <a:endParaRPr/>
          </a:p>
        </p:txBody>
      </p:sp>
      <p:sp>
        <p:nvSpPr>
          <p:cNvPr id="184" name="CustomShape 3"/>
          <p:cNvSpPr/>
          <p:nvPr/>
        </p:nvSpPr>
        <p:spPr>
          <a:xfrm>
            <a:off x="1375200" y="851400"/>
            <a:ext cx="1184040" cy="307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/>
          <a:p>
            <a:pPr>
              <a:lnSpc>
                <a:spcPct val="100000"/>
              </a:lnSpc>
            </a:pPr>
            <a:r>
              <a:rPr b="1" lang="en-US" sz="1500">
                <a:solidFill>
                  <a:srgbClr val="33cccc"/>
                </a:solidFill>
                <a:latin typeface="Arial"/>
              </a:rPr>
              <a:t>PHOBOS</a:t>
            </a:r>
            <a:endParaRPr/>
          </a:p>
        </p:txBody>
      </p:sp>
      <p:sp>
        <p:nvSpPr>
          <p:cNvPr id="185" name="CustomShape 4"/>
          <p:cNvSpPr/>
          <p:nvPr/>
        </p:nvSpPr>
        <p:spPr>
          <a:xfrm>
            <a:off x="3572640" y="734040"/>
            <a:ext cx="1143000" cy="307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/>
          <a:p>
            <a:pPr>
              <a:lnSpc>
                <a:spcPct val="100000"/>
              </a:lnSpc>
            </a:pPr>
            <a:r>
              <a:rPr b="1" lang="en-US" sz="1500">
                <a:solidFill>
                  <a:srgbClr val="33cccc"/>
                </a:solidFill>
                <a:latin typeface="Arial"/>
              </a:rPr>
              <a:t>BRAHMS</a:t>
            </a:r>
            <a:endParaRPr/>
          </a:p>
        </p:txBody>
      </p:sp>
      <p:pic>
        <p:nvPicPr>
          <p:cNvPr id="186" name="" descr=""/>
          <p:cNvPicPr/>
          <p:nvPr/>
        </p:nvPicPr>
        <p:blipFill>
          <a:blip r:embed="rId2"/>
          <a:stretch/>
        </p:blipFill>
        <p:spPr>
          <a:xfrm>
            <a:off x="4487400" y="2598480"/>
            <a:ext cx="204840" cy="314640"/>
          </a:xfrm>
          <a:prstGeom prst="rect">
            <a:avLst/>
          </a:prstGeom>
          <a:ln>
            <a:noFill/>
          </a:ln>
        </p:spPr>
      </p:pic>
      <p:pic>
        <p:nvPicPr>
          <p:cNvPr id="187" name="" descr=""/>
          <p:cNvPicPr/>
          <p:nvPr/>
        </p:nvPicPr>
        <p:blipFill>
          <a:blip r:embed="rId3"/>
          <a:stretch/>
        </p:blipFill>
        <p:spPr>
          <a:xfrm>
            <a:off x="1848600" y="3730680"/>
            <a:ext cx="419760" cy="272520"/>
          </a:xfrm>
          <a:prstGeom prst="rect">
            <a:avLst/>
          </a:prstGeom>
          <a:ln>
            <a:noFill/>
          </a:ln>
        </p:spPr>
      </p:pic>
      <p:pic>
        <p:nvPicPr>
          <p:cNvPr id="188" name="" descr=""/>
          <p:cNvPicPr/>
          <p:nvPr/>
        </p:nvPicPr>
        <p:blipFill>
          <a:blip r:embed="rId4"/>
          <a:stretch/>
        </p:blipFill>
        <p:spPr>
          <a:xfrm>
            <a:off x="2746440" y="3488760"/>
            <a:ext cx="419760" cy="315000"/>
          </a:xfrm>
          <a:prstGeom prst="rect">
            <a:avLst/>
          </a:prstGeom>
          <a:ln>
            <a:noFill/>
          </a:ln>
        </p:spPr>
      </p:pic>
      <p:pic>
        <p:nvPicPr>
          <p:cNvPr id="189" name="" descr=""/>
          <p:cNvPicPr/>
          <p:nvPr/>
        </p:nvPicPr>
        <p:blipFill>
          <a:blip r:embed="rId5"/>
          <a:stretch/>
        </p:blipFill>
        <p:spPr>
          <a:xfrm>
            <a:off x="2620800" y="1893960"/>
            <a:ext cx="456480" cy="315000"/>
          </a:xfrm>
          <a:prstGeom prst="rect">
            <a:avLst/>
          </a:prstGeom>
          <a:ln>
            <a:noFill/>
          </a:ln>
        </p:spPr>
      </p:pic>
      <p:pic>
        <p:nvPicPr>
          <p:cNvPr id="190" name="" descr=""/>
          <p:cNvPicPr/>
          <p:nvPr/>
        </p:nvPicPr>
        <p:blipFill>
          <a:blip r:embed="rId6"/>
          <a:stretch/>
        </p:blipFill>
        <p:spPr>
          <a:xfrm>
            <a:off x="937440" y="837000"/>
            <a:ext cx="685800" cy="411480"/>
          </a:xfrm>
          <a:prstGeom prst="rect">
            <a:avLst/>
          </a:prstGeom>
          <a:ln>
            <a:noFill/>
          </a:ln>
        </p:spPr>
      </p:pic>
      <p:pic>
        <p:nvPicPr>
          <p:cNvPr id="191" name="" descr=""/>
          <p:cNvPicPr/>
          <p:nvPr/>
        </p:nvPicPr>
        <p:blipFill>
          <a:blip r:embed="rId7"/>
          <a:stretch/>
        </p:blipFill>
        <p:spPr>
          <a:xfrm>
            <a:off x="600840" y="1349640"/>
            <a:ext cx="685800" cy="548640"/>
          </a:xfrm>
          <a:prstGeom prst="rect">
            <a:avLst/>
          </a:prstGeom>
          <a:ln>
            <a:noFill/>
          </a:ln>
        </p:spPr>
      </p:pic>
      <p:pic>
        <p:nvPicPr>
          <p:cNvPr id="192" name="" descr=""/>
          <p:cNvPicPr/>
          <p:nvPr/>
        </p:nvPicPr>
        <p:blipFill>
          <a:blip r:embed=""/>
          <a:stretch/>
        </p:blipFill>
        <p:spPr>
          <a:xfrm>
            <a:off x="1130040" y="1385640"/>
            <a:ext cx="914400" cy="713160"/>
          </a:xfrm>
          <a:prstGeom prst="rect">
            <a:avLst/>
          </a:prstGeom>
          <a:ln>
            <a:noFill/>
          </a:ln>
        </p:spPr>
      </p:pic>
      <p:sp>
        <p:nvSpPr>
          <p:cNvPr id="193" name="TextShape 5"/>
          <p:cNvSpPr txBox="1"/>
          <p:nvPr/>
        </p:nvSpPr>
        <p:spPr>
          <a:xfrm>
            <a:off x="203400" y="75600"/>
            <a:ext cx="4560840" cy="6195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en-US" sz="2700">
                <a:latin typeface="Arial"/>
              </a:rPr>
              <a:t>Relativistic Heavy Ion Collider</a:t>
            </a:r>
            <a:endParaRPr/>
          </a:p>
        </p:txBody>
      </p:sp>
      <p:pic>
        <p:nvPicPr>
          <p:cNvPr id="194" name="" descr=""/>
          <p:cNvPicPr/>
          <p:nvPr/>
        </p:nvPicPr>
        <p:blipFill>
          <a:blip r:embed="rId8"/>
          <a:srcRect l="0" t="10190" r="0" b="0"/>
          <a:stretch/>
        </p:blipFill>
        <p:spPr>
          <a:xfrm>
            <a:off x="5172840" y="765360"/>
            <a:ext cx="4572360" cy="3355560"/>
          </a:xfrm>
          <a:prstGeom prst="rect">
            <a:avLst/>
          </a:prstGeom>
          <a:ln>
            <a:noFill/>
          </a:ln>
        </p:spPr>
      </p:pic>
      <p:pic>
        <p:nvPicPr>
          <p:cNvPr id="195" name="" descr=""/>
          <p:cNvPicPr/>
          <p:nvPr/>
        </p:nvPicPr>
        <p:blipFill>
          <a:blip r:embed="rId9"/>
          <a:stretch/>
        </p:blipFill>
        <p:spPr>
          <a:xfrm>
            <a:off x="6010560" y="2786040"/>
            <a:ext cx="1029600" cy="625680"/>
          </a:xfrm>
          <a:prstGeom prst="rect">
            <a:avLst/>
          </a:prstGeom>
          <a:ln>
            <a:noFill/>
          </a:ln>
        </p:spPr>
      </p:pic>
      <p:sp>
        <p:nvSpPr>
          <p:cNvPr id="196" name="TextShape 6"/>
          <p:cNvSpPr txBox="1"/>
          <p:nvPr/>
        </p:nvSpPr>
        <p:spPr>
          <a:xfrm>
            <a:off x="6109920" y="3333240"/>
            <a:ext cx="108432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>
                <a:solidFill>
                  <a:srgbClr val="ffd700"/>
                </a:solidFill>
                <a:latin typeface="Arial"/>
              </a:rPr>
              <a:t>ALICE</a:t>
            </a:r>
            <a:endParaRPr/>
          </a:p>
        </p:txBody>
      </p:sp>
      <p:pic>
        <p:nvPicPr>
          <p:cNvPr id="197" name="" descr=""/>
          <p:cNvPicPr/>
          <p:nvPr/>
        </p:nvPicPr>
        <p:blipFill>
          <a:blip r:embed="rId10"/>
          <a:stretch/>
        </p:blipFill>
        <p:spPr>
          <a:xfrm>
            <a:off x="6834240" y="822600"/>
            <a:ext cx="1029960" cy="728640"/>
          </a:xfrm>
          <a:prstGeom prst="rect">
            <a:avLst/>
          </a:prstGeom>
          <a:ln>
            <a:noFill/>
          </a:ln>
        </p:spPr>
      </p:pic>
      <p:sp>
        <p:nvSpPr>
          <p:cNvPr id="198" name="TextShape 7"/>
          <p:cNvSpPr txBox="1"/>
          <p:nvPr/>
        </p:nvSpPr>
        <p:spPr>
          <a:xfrm>
            <a:off x="6997320" y="1359360"/>
            <a:ext cx="84672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>
                <a:solidFill>
                  <a:srgbClr val="ffd700"/>
                </a:solidFill>
                <a:latin typeface="Arial"/>
              </a:rPr>
              <a:t>CMS</a:t>
            </a:r>
            <a:endParaRPr/>
          </a:p>
        </p:txBody>
      </p:sp>
      <p:pic>
        <p:nvPicPr>
          <p:cNvPr id="199" name="" descr=""/>
          <p:cNvPicPr/>
          <p:nvPr/>
        </p:nvPicPr>
        <p:blipFill>
          <a:blip r:embed="rId11"/>
          <a:stretch/>
        </p:blipFill>
        <p:spPr>
          <a:xfrm>
            <a:off x="7554960" y="2645280"/>
            <a:ext cx="1029960" cy="773640"/>
          </a:xfrm>
          <a:prstGeom prst="rect">
            <a:avLst/>
          </a:prstGeom>
          <a:ln>
            <a:noFill/>
          </a:ln>
        </p:spPr>
      </p:pic>
      <p:sp>
        <p:nvSpPr>
          <p:cNvPr id="200" name="TextShape 8"/>
          <p:cNvSpPr txBox="1"/>
          <p:nvPr/>
        </p:nvSpPr>
        <p:spPr>
          <a:xfrm>
            <a:off x="7687440" y="3242160"/>
            <a:ext cx="1103040" cy="561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1" lang="en-US">
                <a:solidFill>
                  <a:srgbClr val="ffd700"/>
                </a:solidFill>
                <a:latin typeface="Arial"/>
              </a:rPr>
              <a:t>ATLAS</a:t>
            </a:r>
            <a:r>
              <a:rPr b="1" lang="en-US">
                <a:solidFill>
                  <a:srgbClr val="ffd700"/>
                </a:solidFill>
                <a:latin typeface="Arial"/>
              </a:rPr>
              <a:t>
</a:t>
            </a:r>
            <a:r>
              <a:rPr b="1" lang="en-US" sz="1500">
                <a:solidFill>
                  <a:srgbClr val="ffd700"/>
                </a:solidFill>
                <a:latin typeface="Arial"/>
              </a:rPr>
              <a:t>LHCf</a:t>
            </a:r>
            <a:endParaRPr/>
          </a:p>
        </p:txBody>
      </p:sp>
      <p:pic>
        <p:nvPicPr>
          <p:cNvPr id="201" name="" descr=""/>
          <p:cNvPicPr/>
          <p:nvPr/>
        </p:nvPicPr>
        <p:blipFill>
          <a:blip r:embed="rId12"/>
          <a:stretch/>
        </p:blipFill>
        <p:spPr>
          <a:xfrm>
            <a:off x="8687880" y="1707480"/>
            <a:ext cx="1029600" cy="770040"/>
          </a:xfrm>
          <a:prstGeom prst="rect">
            <a:avLst/>
          </a:prstGeom>
          <a:ln>
            <a:noFill/>
          </a:ln>
        </p:spPr>
      </p:pic>
      <p:sp>
        <p:nvSpPr>
          <p:cNvPr id="202" name="TextShape 9"/>
          <p:cNvSpPr txBox="1"/>
          <p:nvPr/>
        </p:nvSpPr>
        <p:spPr>
          <a:xfrm>
            <a:off x="8893440" y="2374560"/>
            <a:ext cx="85140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>
                <a:solidFill>
                  <a:srgbClr val="ffd700"/>
                </a:solidFill>
                <a:latin typeface="Arial"/>
              </a:rPr>
              <a:t>LHCb</a:t>
            </a:r>
            <a:endParaRPr/>
          </a:p>
        </p:txBody>
      </p:sp>
      <p:sp>
        <p:nvSpPr>
          <p:cNvPr id="203" name="TextShape 10"/>
          <p:cNvSpPr txBox="1"/>
          <p:nvPr/>
        </p:nvSpPr>
        <p:spPr>
          <a:xfrm>
            <a:off x="5172840" y="132840"/>
            <a:ext cx="4560840" cy="6195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en-US" sz="2700">
                <a:latin typeface="Arial"/>
              </a:rPr>
              <a:t>Large Hadron Collider</a:t>
            </a:r>
            <a:endParaRPr/>
          </a:p>
        </p:txBody>
      </p:sp>
      <p:sp>
        <p:nvSpPr>
          <p:cNvPr id="204" name="TextShape 11"/>
          <p:cNvSpPr txBox="1"/>
          <p:nvPr/>
        </p:nvSpPr>
        <p:spPr>
          <a:xfrm>
            <a:off x="228240" y="4211640"/>
            <a:ext cx="4800600" cy="1182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>
                <a:latin typeface="Times New Roman"/>
              </a:rPr>
              <a:t>Upton, NY</a:t>
            </a:r>
            <a:endParaRPr/>
          </a:p>
          <a:p>
            <a:r>
              <a:rPr lang="en-US">
                <a:latin typeface="Times New Roman"/>
              </a:rPr>
              <a:t>1.2km diameter</a:t>
            </a:r>
            <a:endParaRPr/>
          </a:p>
          <a:p>
            <a:r>
              <a:rPr lang="en-US">
                <a:latin typeface="Times New Roman"/>
              </a:rPr>
              <a:t>p+p, d+Au, Cu+Cu, Au+Au, </a:t>
            </a:r>
            <a:r>
              <a:rPr i="1" lang="en-US">
                <a:latin typeface="Times New Roman"/>
              </a:rPr>
              <a:t>U+U</a:t>
            </a:r>
            <a:endParaRPr/>
          </a:p>
          <a:p>
            <a:r>
              <a:rPr lang="en-US">
                <a:latin typeface="Times New Roman"/>
                <a:ea typeface="Times New Roman"/>
              </a:rPr>
              <a:t>√</a:t>
            </a:r>
            <a:r>
              <a:rPr lang="en-US">
                <a:latin typeface="Times New Roman"/>
              </a:rPr>
              <a:t>s</a:t>
            </a:r>
            <a:r>
              <a:rPr lang="en-US" baseline="-101000">
                <a:latin typeface="Times New Roman"/>
              </a:rPr>
              <a:t>NN</a:t>
            </a:r>
            <a:r>
              <a:rPr lang="en-US">
                <a:latin typeface="Times New Roman"/>
              </a:rPr>
              <a:t> = 9 - 200 GeV</a:t>
            </a:r>
            <a:endParaRPr/>
          </a:p>
        </p:txBody>
      </p:sp>
      <p:sp>
        <p:nvSpPr>
          <p:cNvPr id="205" name="TextShape 12"/>
          <p:cNvSpPr txBox="1"/>
          <p:nvPr/>
        </p:nvSpPr>
        <p:spPr>
          <a:xfrm>
            <a:off x="5257440" y="4235040"/>
            <a:ext cx="4572000" cy="1182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>
                <a:latin typeface="Times New Roman"/>
              </a:rPr>
              <a:t>Geneva, Switzerland</a:t>
            </a:r>
            <a:endParaRPr/>
          </a:p>
          <a:p>
            <a:r>
              <a:rPr lang="en-US">
                <a:latin typeface="Times New Roman"/>
              </a:rPr>
              <a:t>8.6km diameter</a:t>
            </a:r>
            <a:endParaRPr/>
          </a:p>
          <a:p>
            <a:r>
              <a:rPr lang="en-US">
                <a:latin typeface="Times New Roman"/>
              </a:rPr>
              <a:t>p+p, </a:t>
            </a:r>
            <a:r>
              <a:rPr i="1" lang="en-US">
                <a:latin typeface="Times New Roman"/>
              </a:rPr>
              <a:t>p+Pb</a:t>
            </a:r>
            <a:r>
              <a:rPr lang="en-US">
                <a:latin typeface="Times New Roman"/>
              </a:rPr>
              <a:t>, Pb+Pb</a:t>
            </a:r>
            <a:endParaRPr/>
          </a:p>
          <a:p>
            <a:r>
              <a:rPr lang="en-US">
                <a:latin typeface="Times New Roman"/>
                <a:ea typeface="Times New Roman"/>
              </a:rPr>
              <a:t>√</a:t>
            </a:r>
            <a:r>
              <a:rPr lang="en-US">
                <a:latin typeface="Times New Roman"/>
              </a:rPr>
              <a:t>s</a:t>
            </a:r>
            <a:r>
              <a:rPr lang="en-US" baseline="-101000">
                <a:latin typeface="Times New Roman"/>
              </a:rPr>
              <a:t>NN</a:t>
            </a:r>
            <a:r>
              <a:rPr lang="en-US">
                <a:latin typeface="Times New Roman"/>
              </a:rPr>
              <a:t> = 2.76 GeV, </a:t>
            </a:r>
            <a:r>
              <a:rPr i="1" lang="en-US">
                <a:latin typeface="Times New Roman"/>
              </a:rPr>
              <a:t>5.5 TeV</a:t>
            </a:r>
            <a:endParaRPr/>
          </a:p>
        </p:txBody>
      </p:sp>
      <p:sp>
        <p:nvSpPr>
          <p:cNvPr id="206" name="CustomShape 13"/>
          <p:cNvSpPr/>
          <p:nvPr/>
        </p:nvSpPr>
        <p:spPr>
          <a:xfrm>
            <a:off x="7314840" y="2514240"/>
            <a:ext cx="685800" cy="457200"/>
          </a:xfrm>
          <a:prstGeom prst="ellipse">
            <a:avLst/>
          </a:prstGeom>
          <a:noFill/>
          <a:ln w="36720">
            <a:solidFill>
              <a:srgbClr val="47b8b8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07" name="Line 14"/>
          <p:cNvSpPr/>
          <p:nvPr/>
        </p:nvSpPr>
        <p:spPr>
          <a:xfrm>
            <a:off x="3885840" y="1599840"/>
            <a:ext cx="3429000" cy="1143000"/>
          </a:xfrm>
          <a:prstGeom prst="line">
            <a:avLst/>
          </a:prstGeom>
          <a:ln w="54720">
            <a:solidFill>
              <a:srgbClr val="47b8b8"/>
            </a:solidFill>
            <a:round/>
            <a:tailEnd len="med" type="triangle" w="med"/>
          </a:ln>
        </p:spPr>
      </p:sp>
      <p:sp>
        <p:nvSpPr>
          <p:cNvPr id="208" name="TextShape 15"/>
          <p:cNvSpPr txBox="1"/>
          <p:nvPr/>
        </p:nvSpPr>
        <p:spPr>
          <a:xfrm>
            <a:off x="6857640" y="2057040"/>
            <a:ext cx="1143000" cy="447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2500">
                <a:solidFill>
                  <a:srgbClr val="47b8b8"/>
                </a:solidFill>
                <a:latin typeface="Arial"/>
              </a:rPr>
              <a:t>RHIC</a:t>
            </a:r>
            <a:endParaRPr/>
          </a:p>
        </p:txBody>
      </p:sp>
      <p:pic>
        <p:nvPicPr>
          <p:cNvPr id="209" name="" descr=""/>
          <p:cNvPicPr/>
          <p:nvPr/>
        </p:nvPicPr>
        <p:blipFill>
          <a:blip r:embed="rId13"/>
          <a:stretch/>
        </p:blipFill>
        <p:spPr>
          <a:xfrm>
            <a:off x="2790360" y="5315400"/>
            <a:ext cx="3625560" cy="1770840"/>
          </a:xfrm>
          <a:prstGeom prst="rect">
            <a:avLst/>
          </a:prstGeom>
          <a:ln>
            <a:noFill/>
          </a:ln>
        </p:spPr>
      </p:pic>
      <p:pic>
        <p:nvPicPr>
          <p:cNvPr id="210" name="" descr=""/>
          <p:cNvPicPr/>
          <p:nvPr/>
        </p:nvPicPr>
        <p:blipFill>
          <a:blip r:embed="rId14"/>
          <a:stretch/>
        </p:blipFill>
        <p:spPr>
          <a:xfrm>
            <a:off x="3682800" y="6164640"/>
            <a:ext cx="457200" cy="347400"/>
          </a:xfrm>
          <a:prstGeom prst="rect">
            <a:avLst/>
          </a:prstGeom>
          <a:ln>
            <a:noFill/>
          </a:ln>
        </p:spPr>
      </p:pic>
      <p:pic>
        <p:nvPicPr>
          <p:cNvPr id="211" name="" descr=""/>
          <p:cNvPicPr/>
          <p:nvPr/>
        </p:nvPicPr>
        <p:blipFill>
          <a:blip r:embed="rId15"/>
          <a:stretch/>
        </p:blipFill>
        <p:spPr>
          <a:xfrm>
            <a:off x="3837240" y="5329440"/>
            <a:ext cx="457200" cy="347400"/>
          </a:xfrm>
          <a:prstGeom prst="rect">
            <a:avLst/>
          </a:prstGeom>
          <a:ln>
            <a:noFill/>
          </a:ln>
        </p:spPr>
      </p:pic>
      <p:sp>
        <p:nvSpPr>
          <p:cNvPr id="212" name="TextShape 16"/>
          <p:cNvSpPr txBox="1"/>
          <p:nvPr/>
        </p:nvSpPr>
        <p:spPr>
          <a:xfrm>
            <a:off x="3359160" y="5686920"/>
            <a:ext cx="1368360" cy="230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1" lang="en-US" sz="1000">
                <a:solidFill>
                  <a:srgbClr val="800000"/>
                </a:solidFill>
                <a:latin typeface="Times New Roman"/>
              </a:rPr>
              <a:t>Quark Gluon Plasma</a:t>
            </a:r>
            <a:endParaRPr/>
          </a:p>
        </p:txBody>
      </p:sp>
      <p:pic>
        <p:nvPicPr>
          <p:cNvPr id="213" name="" descr=""/>
          <p:cNvPicPr/>
          <p:nvPr/>
        </p:nvPicPr>
        <p:blipFill>
          <a:blip r:embed="rId16"/>
          <a:stretch/>
        </p:blipFill>
        <p:spPr>
          <a:xfrm>
            <a:off x="6085800" y="6346080"/>
            <a:ext cx="253800" cy="232200"/>
          </a:xfrm>
          <a:prstGeom prst="rect">
            <a:avLst/>
          </a:prstGeom>
          <a:ln>
            <a:noFill/>
          </a:ln>
        </p:spPr>
      </p:pic>
      <p:sp>
        <p:nvSpPr>
          <p:cNvPr id="214" name="TextShape 17"/>
          <p:cNvSpPr txBox="1"/>
          <p:nvPr/>
        </p:nvSpPr>
        <p:spPr>
          <a:xfrm>
            <a:off x="5549040" y="6535440"/>
            <a:ext cx="1440360" cy="233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1000">
                <a:latin typeface="Arial"/>
              </a:rPr>
              <a:t>Core of neutron stars?</a:t>
            </a:r>
            <a:endParaRPr/>
          </a:p>
        </p:txBody>
      </p:sp>
      <p:pic>
        <p:nvPicPr>
          <p:cNvPr id="215" name="" descr=""/>
          <p:cNvPicPr/>
          <p:nvPr/>
        </p:nvPicPr>
        <p:blipFill>
          <a:blip r:embed="rId17"/>
          <a:stretch/>
        </p:blipFill>
        <p:spPr>
          <a:xfrm>
            <a:off x="4255200" y="6426720"/>
            <a:ext cx="217440" cy="217800"/>
          </a:xfrm>
          <a:prstGeom prst="rect">
            <a:avLst/>
          </a:prstGeom>
          <a:ln>
            <a:noFill/>
          </a:ln>
        </p:spPr>
      </p:pic>
      <p:sp>
        <p:nvSpPr>
          <p:cNvPr id="216" name="Freeform 18"/>
          <p:cNvSpPr/>
          <p:nvPr/>
        </p:nvSpPr>
        <p:spPr>
          <a:xfrm>
            <a:off x="3200040" y="5486040"/>
            <a:ext cx="686160" cy="914760"/>
          </a:xfrm>
          <a:custGeom>
            <a:avLst/>
            <a:gdLst/>
            <a:ahLst/>
            <a:rect l="0" t="0" r="r" b="b"/>
            <a:pathLst>
              <a:path w="1906" h="2541">
                <a:moveTo>
                  <a:pt x="0" y="0"/>
                </a:moveTo>
                <a:cubicBezTo>
                  <a:pt x="1905" y="1271"/>
                  <a:pt x="1905" y="2540"/>
                  <a:pt x="1905" y="2540"/>
                </a:cubicBezTo>
              </a:path>
            </a:pathLst>
          </a:custGeom>
          <a:ln w="27360">
            <a:solidFill>
              <a:srgbClr val="47b8b8"/>
            </a:solidFill>
            <a:round/>
          </a:ln>
        </p:spPr>
      </p:sp>
      <p:sp>
        <p:nvSpPr>
          <p:cNvPr id="217" name="TextShape 19"/>
          <p:cNvSpPr txBox="1"/>
          <p:nvPr/>
        </p:nvSpPr>
        <p:spPr>
          <a:xfrm>
            <a:off x="3813840" y="5871240"/>
            <a:ext cx="91440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>
                <a:solidFill>
                  <a:srgbClr val="47b8b8"/>
                </a:solidFill>
                <a:latin typeface="Arial"/>
              </a:rPr>
              <a:t>RHIC</a:t>
            </a:r>
            <a:endParaRPr/>
          </a:p>
        </p:txBody>
      </p:sp>
      <p:sp>
        <p:nvSpPr>
          <p:cNvPr id="218" name="CustomShape 20"/>
          <p:cNvSpPr/>
          <p:nvPr/>
        </p:nvSpPr>
        <p:spPr>
          <a:xfrm>
            <a:off x="3151440" y="4967640"/>
            <a:ext cx="109800" cy="320040"/>
          </a:xfrm>
          <a:prstGeom prst="ellipse">
            <a:avLst/>
          </a:prstGeom>
          <a:solidFill>
            <a:srgbClr val="e6e64c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19" name="TextShape 21"/>
          <p:cNvSpPr txBox="1"/>
          <p:nvPr/>
        </p:nvSpPr>
        <p:spPr>
          <a:xfrm>
            <a:off x="3428640" y="5028840"/>
            <a:ext cx="137160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>
                <a:solidFill>
                  <a:srgbClr val="e6e64c"/>
                </a:solidFill>
                <a:latin typeface="Arial"/>
              </a:rPr>
              <a:t>LHC</a:t>
            </a:r>
            <a:endParaRPr/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  <p:childTnLst>
                        <p:par>
                          <p:cTn id="4" fill="freeze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freeze">
                      <p:stCondLst>
                        <p:cond delay="indefinite"/>
                      </p:stCondLst>
                      <p:childTnLst>
                        <p:par>
                          <p:cTn id="8" fill="freeze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TextShape 1"/>
          <p:cNvSpPr txBox="1"/>
          <p:nvPr/>
        </p:nvSpPr>
        <p:spPr>
          <a:xfrm>
            <a:off x="528840" y="0"/>
            <a:ext cx="9071640" cy="9140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en-US" sz="4400">
                <a:latin typeface="Arial"/>
              </a:rPr>
              <a:t>Pb+Pb collisions</a:t>
            </a:r>
            <a:endParaRPr/>
          </a:p>
        </p:txBody>
      </p:sp>
      <p:sp>
        <p:nvSpPr>
          <p:cNvPr id="221" name="TextShape 2"/>
          <p:cNvSpPr txBox="1"/>
          <p:nvPr/>
        </p:nvSpPr>
        <p:spPr>
          <a:xfrm>
            <a:off x="9591120" y="7204680"/>
            <a:ext cx="457200" cy="346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0000" rIns="90000" tIns="45000" bIns="45000"/>
          <a:p>
            <a:pPr algn="r"/>
            <a:r>
              <a:rPr b="1" i="1" lang="en-US">
                <a:latin typeface="Arial"/>
              </a:rPr>
              <a:t>5</a:t>
            </a:r>
            <a:endParaRPr/>
          </a:p>
        </p:txBody>
      </p:sp>
      <p:pic>
        <p:nvPicPr>
          <p:cNvPr id="222" name="" descr=""/>
          <p:cNvPicPr/>
          <p:nvPr/>
        </p:nvPicPr>
        <p:blipFill>
          <a:blip r:embed="rId1"/>
          <a:stretch/>
        </p:blipFill>
        <p:spPr>
          <a:xfrm>
            <a:off x="-88920" y="1529640"/>
            <a:ext cx="10244520" cy="4597920"/>
          </a:xfrm>
          <a:prstGeom prst="rect">
            <a:avLst/>
          </a:prstGeom>
          <a:ln>
            <a:noFill/>
          </a:ln>
        </p:spPr>
      </p:pic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en-US" sz="4400">
                <a:latin typeface="Arial"/>
              </a:rPr>
              <a:t>How can we estimate the energy density?</a:t>
            </a:r>
            <a:endParaRPr/>
          </a:p>
        </p:txBody>
      </p:sp>
      <p:pic>
        <p:nvPicPr>
          <p:cNvPr id="224" name="" descr=""/>
          <p:cNvPicPr/>
          <p:nvPr/>
        </p:nvPicPr>
        <p:blipFill>
          <a:blip r:embed="rId1"/>
          <a:stretch/>
        </p:blipFill>
        <p:spPr>
          <a:xfrm>
            <a:off x="6126480" y="1920240"/>
            <a:ext cx="2926080" cy="2743200"/>
          </a:xfrm>
          <a:prstGeom prst="rect">
            <a:avLst/>
          </a:prstGeom>
          <a:ln>
            <a:noFill/>
          </a:ln>
        </p:spPr>
      </p:pic>
      <p:sp>
        <p:nvSpPr>
          <p:cNvPr id="225" name="TextShape 2"/>
          <p:cNvSpPr txBox="1"/>
          <p:nvPr/>
        </p:nvSpPr>
        <p:spPr>
          <a:xfrm>
            <a:off x="640080" y="1737360"/>
            <a:ext cx="5852160" cy="52120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Times New Roman"/>
              </a:rPr>
              <a:t>Transverse energy (E</a:t>
            </a:r>
            <a:r>
              <a:rPr lang="en-US" sz="3200" baseline="-101000">
                <a:latin typeface="Times New Roman"/>
              </a:rPr>
              <a:t>T</a:t>
            </a:r>
            <a:r>
              <a:rPr lang="en-US" sz="3200">
                <a:latin typeface="Times New Roman"/>
              </a:rPr>
              <a:t>)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>
                <a:latin typeface="Times New Roman"/>
              </a:rPr>
              <a:t>sum of particle energies in transverse direction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Times New Roman"/>
              </a:rPr>
              <a:t>Volume V = A</a:t>
            </a:r>
            <a:r>
              <a:rPr lang="en-US" sz="3200" baseline="-101000">
                <a:latin typeface="Times New Roman"/>
              </a:rPr>
              <a:t>T </a:t>
            </a:r>
            <a:r>
              <a:rPr lang="en-US" sz="3200">
                <a:latin typeface="Times New Roman"/>
                <a:ea typeface="Arial"/>
              </a:rPr>
              <a:t>τ</a:t>
            </a:r>
            <a:r>
              <a:rPr lang="en-US" sz="3200">
                <a:latin typeface="Times New Roman"/>
              </a:rPr>
              <a:t>c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Times New Roman"/>
                <a:ea typeface="Arial"/>
              </a:rPr>
              <a:t>τ = formation time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Times New Roman"/>
                <a:ea typeface="Arial"/>
              </a:rPr>
              <a:t>Energy density </a:t>
            </a:r>
            <a:r>
              <a:rPr lang="en-US" sz="3200">
                <a:latin typeface="Times New Roman"/>
                <a:ea typeface="Times New Roman"/>
              </a:rPr>
              <a:t>ε</a:t>
            </a:r>
            <a:r>
              <a:rPr lang="en-US" sz="3200">
                <a:latin typeface="Times New Roman"/>
                <a:ea typeface="Times New Roman"/>
              </a:rPr>
              <a:t>
</a:t>
            </a:r>
            <a:r>
              <a:rPr lang="en-US" sz="3200">
                <a:latin typeface="Times New Roman"/>
                <a:ea typeface="Times New Roman"/>
              </a:rPr>
              <a:t>
</a:t>
            </a:r>
            <a:r>
              <a:rPr lang="en-US" sz="3200">
                <a:latin typeface="Times New Roman"/>
                <a:ea typeface="Times New Roman"/>
              </a:rPr>
              <a:t>
</a:t>
            </a:r>
            <a:r>
              <a:rPr lang="en-US" sz="3200">
                <a:latin typeface="Times New Roman"/>
                <a:ea typeface="Times New Roman"/>
              </a:rPr>
              <a:t>
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Times New Roman"/>
                <a:ea typeface="Times New Roman"/>
              </a:rPr>
              <a:t>QGP formation for ε &gt; 0.5 GeV/fm</a:t>
            </a:r>
            <a:r>
              <a:rPr lang="en-US" sz="3200" baseline="101000">
                <a:latin typeface="Times New Roman"/>
                <a:ea typeface="Times New Roman"/>
              </a:rPr>
              <a:t>3</a:t>
            </a:r>
            <a:endParaRPr/>
          </a:p>
        </p:txBody>
      </p:sp>
      <p:sp>
        <p:nvSpPr>
          <p:cNvPr id="226" name="TextShape 3"/>
          <p:cNvSpPr txBox="1"/>
          <p:nvPr/>
        </p:nvSpPr>
        <p:spPr>
          <a:xfrm>
            <a:off x="9479520" y="2815920"/>
            <a:ext cx="640080" cy="6753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r>
              <a:rPr lang="en-US" sz="3200">
                <a:latin typeface="Times New Roman"/>
              </a:rPr>
              <a:t>A</a:t>
            </a:r>
            <a:r>
              <a:rPr lang="en-US" sz="3200" baseline="-101000">
                <a:latin typeface="Times New Roman"/>
              </a:rPr>
              <a:t>T </a:t>
            </a:r>
            <a:endParaRPr/>
          </a:p>
        </p:txBody>
      </p:sp>
      <p:sp>
        <p:nvSpPr>
          <p:cNvPr id="227" name="CustomShape 4"/>
          <p:cNvSpPr/>
          <p:nvPr/>
        </p:nvSpPr>
        <p:spPr>
          <a:xfrm>
            <a:off x="8922240" y="1978560"/>
            <a:ext cx="457200" cy="2103120"/>
          </a:xfrm>
          <a:prstGeom prst="rightBrace">
            <a:avLst>
              <a:gd name="adj1" fmla="val 1800"/>
              <a:gd name="adj2" fmla="val 11171"/>
            </a:avLst>
          </a:prstGeom>
          <a:noFill/>
          <a:ln w="367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28" name="TextShape 5"/>
          <p:cNvSpPr txBox="1"/>
          <p:nvPr/>
        </p:nvSpPr>
        <p:spPr>
          <a:xfrm>
            <a:off x="7821000" y="4333680"/>
            <a:ext cx="957240" cy="54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r>
              <a:rPr lang="en-US" sz="3200">
                <a:latin typeface="Times New Roman"/>
                <a:ea typeface="Arial"/>
              </a:rPr>
              <a:t>= τ</a:t>
            </a:r>
            <a:r>
              <a:rPr lang="en-US" sz="3200">
                <a:latin typeface="Times New Roman"/>
              </a:rPr>
              <a:t>c</a:t>
            </a:r>
            <a:endParaRPr/>
          </a:p>
        </p:txBody>
      </p:sp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TextShape 1"/>
          <p:cNvSpPr txBox="1"/>
          <p:nvPr/>
        </p:nvSpPr>
        <p:spPr>
          <a:xfrm>
            <a:off x="529560" y="756000"/>
            <a:ext cx="9071640" cy="731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en-US" sz="4400">
                <a:latin typeface="Arial"/>
              </a:rPr>
              <a:t>Where is the energy?</a:t>
            </a:r>
            <a:endParaRPr/>
          </a:p>
        </p:txBody>
      </p:sp>
      <p:sp>
        <p:nvSpPr>
          <p:cNvPr id="230" name="TextShape 2"/>
          <p:cNvSpPr txBox="1"/>
          <p:nvPr/>
        </p:nvSpPr>
        <p:spPr>
          <a:xfrm>
            <a:off x="91440" y="5852160"/>
            <a:ext cx="9784080" cy="803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endParaRPr/>
          </a:p>
          <a:p>
            <a:r>
              <a:rPr lang="en-US" sz="2500">
                <a:latin typeface="Arial"/>
              </a:rPr>
              <a:t>The distribution of energy is surprisingly centrality independent.</a:t>
            </a:r>
            <a:endParaRPr/>
          </a:p>
        </p:txBody>
      </p:sp>
      <p:pic>
        <p:nvPicPr>
          <p:cNvPr id="231" name="" descr=""/>
          <p:cNvPicPr/>
          <p:nvPr/>
        </p:nvPicPr>
        <p:blipFill>
          <a:blip r:embed="rId1"/>
          <a:stretch/>
        </p:blipFill>
        <p:spPr>
          <a:xfrm>
            <a:off x="2682720" y="1554480"/>
            <a:ext cx="4723920" cy="3561840"/>
          </a:xfrm>
          <a:prstGeom prst="rect">
            <a:avLst/>
          </a:prstGeom>
          <a:ln>
            <a:noFill/>
          </a:ln>
        </p:spPr>
      </p:pic>
      <p:sp>
        <p:nvSpPr>
          <p:cNvPr id="232" name="CustomShape 3"/>
          <p:cNvSpPr/>
          <p:nvPr/>
        </p:nvSpPr>
        <p:spPr>
          <a:xfrm>
            <a:off x="6656040" y="4944600"/>
            <a:ext cx="274320" cy="274320"/>
          </a:xfrm>
          <a:prstGeom prst="ellipse">
            <a:avLst/>
          </a:prstGeom>
          <a:solidFill>
            <a:srgbClr val="0000ff">
              <a:alpha val="50000"/>
            </a:srgbClr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33" name="CustomShape 4"/>
          <p:cNvSpPr/>
          <p:nvPr/>
        </p:nvSpPr>
        <p:spPr>
          <a:xfrm>
            <a:off x="6620400" y="4944960"/>
            <a:ext cx="274320" cy="274320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34" name="CustomShape 5"/>
          <p:cNvSpPr/>
          <p:nvPr/>
        </p:nvSpPr>
        <p:spPr>
          <a:xfrm>
            <a:off x="3380400" y="4944960"/>
            <a:ext cx="274320" cy="274320"/>
          </a:xfrm>
          <a:prstGeom prst="ellipse">
            <a:avLst/>
          </a:prstGeom>
          <a:solidFill>
            <a:srgbClr val="0000ff">
              <a:alpha val="50000"/>
            </a:srgbClr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35" name="CustomShape 6"/>
          <p:cNvSpPr/>
          <p:nvPr/>
        </p:nvSpPr>
        <p:spPr>
          <a:xfrm>
            <a:off x="3200760" y="4945320"/>
            <a:ext cx="274320" cy="274320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36" name="CustomShape 7"/>
          <p:cNvSpPr/>
          <p:nvPr/>
        </p:nvSpPr>
        <p:spPr>
          <a:xfrm>
            <a:off x="5036400" y="4944960"/>
            <a:ext cx="274320" cy="274320"/>
          </a:xfrm>
          <a:prstGeom prst="ellipse">
            <a:avLst/>
          </a:prstGeom>
          <a:solidFill>
            <a:srgbClr val="0000ff">
              <a:alpha val="50000"/>
            </a:srgbClr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37" name="CustomShape 8"/>
          <p:cNvSpPr/>
          <p:nvPr/>
        </p:nvSpPr>
        <p:spPr>
          <a:xfrm>
            <a:off x="4928760" y="4945320"/>
            <a:ext cx="274320" cy="274320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TextShape 1"/>
          <p:cNvSpPr txBox="1"/>
          <p:nvPr/>
        </p:nvSpPr>
        <p:spPr>
          <a:xfrm>
            <a:off x="504000" y="157320"/>
            <a:ext cx="9071640" cy="9788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en-US" sz="4400">
                <a:latin typeface="Arial"/>
              </a:rPr>
              <a:t>Where is the energy?</a:t>
            </a:r>
            <a:endParaRPr/>
          </a:p>
        </p:txBody>
      </p:sp>
      <p:sp>
        <p:nvSpPr>
          <p:cNvPr id="239" name="TextShape 2"/>
          <p:cNvSpPr txBox="1"/>
          <p:nvPr/>
        </p:nvSpPr>
        <p:spPr>
          <a:xfrm>
            <a:off x="0" y="6766560"/>
            <a:ext cx="484632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>
                <a:latin typeface="Arial"/>
              </a:rPr>
              <a:t>Scale:  diameter in inches = </a:t>
            </a:r>
            <a:r>
              <a:rPr lang="en-US">
                <a:latin typeface="Arial"/>
                <a:ea typeface="Arial"/>
              </a:rPr>
              <a:t>√</a:t>
            </a:r>
            <a:r>
              <a:rPr lang="en-US">
                <a:latin typeface="Arial"/>
              </a:rPr>
              <a:t>fraction * 5</a:t>
            </a:r>
            <a:endParaRPr/>
          </a:p>
        </p:txBody>
      </p:sp>
      <p:sp>
        <p:nvSpPr>
          <p:cNvPr id="240" name="CustomShape 3"/>
          <p:cNvSpPr/>
          <p:nvPr/>
        </p:nvSpPr>
        <p:spPr>
          <a:xfrm>
            <a:off x="4092480" y="1394280"/>
            <a:ext cx="2094120" cy="209412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41" name="TextShape 4"/>
          <p:cNvSpPr txBox="1"/>
          <p:nvPr/>
        </p:nvSpPr>
        <p:spPr>
          <a:xfrm>
            <a:off x="4549680" y="1665720"/>
            <a:ext cx="1532160" cy="1555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10000">
                <a:latin typeface="Times New Roman"/>
                <a:ea typeface="Arial"/>
              </a:rPr>
              <a:t>π</a:t>
            </a:r>
            <a:r>
              <a:rPr lang="en-US" sz="10000" baseline="101000">
                <a:latin typeface="Times New Roman"/>
                <a:ea typeface="Arial"/>
              </a:rPr>
              <a:t>0</a:t>
            </a:r>
            <a:endParaRPr/>
          </a:p>
        </p:txBody>
      </p:sp>
      <p:sp>
        <p:nvSpPr>
          <p:cNvPr id="242" name="CustomShape 5"/>
          <p:cNvSpPr/>
          <p:nvPr/>
        </p:nvSpPr>
        <p:spPr>
          <a:xfrm>
            <a:off x="5930280" y="2665440"/>
            <a:ext cx="2094120" cy="209412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43" name="TextShape 6"/>
          <p:cNvSpPr txBox="1"/>
          <p:nvPr/>
        </p:nvSpPr>
        <p:spPr>
          <a:xfrm>
            <a:off x="6492240" y="2903400"/>
            <a:ext cx="1532160" cy="1555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10000">
                <a:latin typeface="Times New Roman"/>
                <a:ea typeface="Arial"/>
              </a:rPr>
              <a:t>π</a:t>
            </a:r>
            <a:r>
              <a:rPr lang="en-US" sz="10000" baseline="101000">
                <a:latin typeface="Times New Roman"/>
                <a:ea typeface="Arial"/>
              </a:rPr>
              <a:t>+</a:t>
            </a:r>
            <a:endParaRPr/>
          </a:p>
        </p:txBody>
      </p:sp>
      <p:sp>
        <p:nvSpPr>
          <p:cNvPr id="244" name="CustomShape 7"/>
          <p:cNvSpPr/>
          <p:nvPr/>
        </p:nvSpPr>
        <p:spPr>
          <a:xfrm>
            <a:off x="3818160" y="3579840"/>
            <a:ext cx="2094120" cy="2094120"/>
          </a:xfrm>
          <a:prstGeom prst="ellipse">
            <a:avLst/>
          </a:prstGeom>
          <a:solidFill>
            <a:srgbClr val="0000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45" name="TextShape 8"/>
          <p:cNvSpPr txBox="1"/>
          <p:nvPr/>
        </p:nvSpPr>
        <p:spPr>
          <a:xfrm>
            <a:off x="4380120" y="3762720"/>
            <a:ext cx="1532160" cy="1555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10000">
                <a:latin typeface="Times New Roman"/>
                <a:ea typeface="Arial"/>
              </a:rPr>
              <a:t>π</a:t>
            </a:r>
            <a:r>
              <a:rPr lang="en-US" sz="10000" baseline="101000">
                <a:latin typeface="Times New Roman"/>
                <a:ea typeface="Arial"/>
              </a:rPr>
              <a:t>-</a:t>
            </a:r>
            <a:endParaRPr/>
          </a:p>
        </p:txBody>
      </p:sp>
      <p:sp>
        <p:nvSpPr>
          <p:cNvPr id="246" name="CustomShape 9"/>
          <p:cNvSpPr/>
          <p:nvPr/>
        </p:nvSpPr>
        <p:spPr>
          <a:xfrm>
            <a:off x="1490400" y="2313360"/>
            <a:ext cx="1069920" cy="106992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47" name="TextShape 10"/>
          <p:cNvSpPr txBox="1"/>
          <p:nvPr/>
        </p:nvSpPr>
        <p:spPr>
          <a:xfrm>
            <a:off x="1681200" y="2440440"/>
            <a:ext cx="864720" cy="824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5000">
                <a:latin typeface="Times New Roman"/>
                <a:ea typeface="Arial"/>
              </a:rPr>
              <a:t>K</a:t>
            </a:r>
            <a:r>
              <a:rPr lang="en-US" sz="5000" baseline="101000">
                <a:latin typeface="Times New Roman"/>
                <a:ea typeface="Arial"/>
              </a:rPr>
              <a:t>+</a:t>
            </a:r>
            <a:endParaRPr/>
          </a:p>
        </p:txBody>
      </p:sp>
      <p:sp>
        <p:nvSpPr>
          <p:cNvPr id="248" name="CustomShape 11"/>
          <p:cNvSpPr/>
          <p:nvPr/>
        </p:nvSpPr>
        <p:spPr>
          <a:xfrm>
            <a:off x="2108160" y="3671280"/>
            <a:ext cx="1069920" cy="1069920"/>
          </a:xfrm>
          <a:prstGeom prst="ellipse">
            <a:avLst/>
          </a:prstGeom>
          <a:solidFill>
            <a:srgbClr val="0000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49" name="TextShape 12"/>
          <p:cNvSpPr txBox="1"/>
          <p:nvPr/>
        </p:nvSpPr>
        <p:spPr>
          <a:xfrm>
            <a:off x="2296080" y="3818880"/>
            <a:ext cx="864720" cy="824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5000">
                <a:latin typeface="Times New Roman"/>
                <a:ea typeface="Arial"/>
              </a:rPr>
              <a:t>K</a:t>
            </a:r>
            <a:r>
              <a:rPr lang="en-US" sz="5000" baseline="101000">
                <a:latin typeface="Times New Roman"/>
                <a:ea typeface="Arial"/>
              </a:rPr>
              <a:t>-</a:t>
            </a:r>
            <a:endParaRPr/>
          </a:p>
        </p:txBody>
      </p:sp>
      <p:sp>
        <p:nvSpPr>
          <p:cNvPr id="250" name="CustomShape 13"/>
          <p:cNvSpPr/>
          <p:nvPr/>
        </p:nvSpPr>
        <p:spPr>
          <a:xfrm>
            <a:off x="2995200" y="2848320"/>
            <a:ext cx="1069920" cy="106992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51" name="TextShape 14"/>
          <p:cNvSpPr txBox="1"/>
          <p:nvPr/>
        </p:nvSpPr>
        <p:spPr>
          <a:xfrm>
            <a:off x="2995200" y="2959920"/>
            <a:ext cx="1052640" cy="824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5000">
                <a:latin typeface="Times New Roman"/>
                <a:ea typeface="Arial"/>
              </a:rPr>
              <a:t>K</a:t>
            </a:r>
            <a:r>
              <a:rPr lang="en-US" sz="5000" baseline="101000">
                <a:latin typeface="Times New Roman"/>
                <a:ea typeface="Arial"/>
              </a:rPr>
              <a:t>0</a:t>
            </a:r>
            <a:endParaRPr/>
          </a:p>
        </p:txBody>
      </p:sp>
      <p:sp>
        <p:nvSpPr>
          <p:cNvPr id="252" name="TextShape 15"/>
          <p:cNvSpPr txBox="1"/>
          <p:nvPr/>
        </p:nvSpPr>
        <p:spPr>
          <a:xfrm>
            <a:off x="3439080" y="2886120"/>
            <a:ext cx="384840" cy="1004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5000" baseline="-101000">
                <a:latin typeface="Times New Roman"/>
                <a:ea typeface="Arial"/>
              </a:rPr>
              <a:t>S</a:t>
            </a:r>
            <a:endParaRPr/>
          </a:p>
        </p:txBody>
      </p:sp>
      <p:sp>
        <p:nvSpPr>
          <p:cNvPr id="253" name="CustomShape 16"/>
          <p:cNvSpPr/>
          <p:nvPr/>
        </p:nvSpPr>
        <p:spPr>
          <a:xfrm>
            <a:off x="2656800" y="1595520"/>
            <a:ext cx="1069920" cy="106992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54" name="TextShape 17"/>
          <p:cNvSpPr txBox="1"/>
          <p:nvPr/>
        </p:nvSpPr>
        <p:spPr>
          <a:xfrm>
            <a:off x="2656800" y="1707120"/>
            <a:ext cx="1052640" cy="824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5000">
                <a:latin typeface="Times New Roman"/>
                <a:ea typeface="Arial"/>
              </a:rPr>
              <a:t>K</a:t>
            </a:r>
            <a:r>
              <a:rPr lang="en-US" sz="5000" baseline="101000">
                <a:latin typeface="Times New Roman"/>
                <a:ea typeface="Arial"/>
              </a:rPr>
              <a:t>0</a:t>
            </a:r>
            <a:endParaRPr/>
          </a:p>
        </p:txBody>
      </p:sp>
      <p:sp>
        <p:nvSpPr>
          <p:cNvPr id="255" name="TextShape 18"/>
          <p:cNvSpPr txBox="1"/>
          <p:nvPr/>
        </p:nvSpPr>
        <p:spPr>
          <a:xfrm>
            <a:off x="3100680" y="1633320"/>
            <a:ext cx="384840" cy="1004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5000" baseline="-101000">
                <a:latin typeface="Times New Roman"/>
                <a:ea typeface="Arial"/>
              </a:rPr>
              <a:t>L</a:t>
            </a:r>
            <a:endParaRPr/>
          </a:p>
        </p:txBody>
      </p:sp>
      <p:sp>
        <p:nvSpPr>
          <p:cNvPr id="256" name="CustomShape 19"/>
          <p:cNvSpPr/>
          <p:nvPr/>
        </p:nvSpPr>
        <p:spPr>
          <a:xfrm>
            <a:off x="6182280" y="1300320"/>
            <a:ext cx="722520" cy="72252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57" name="TextShape 20"/>
          <p:cNvSpPr txBox="1"/>
          <p:nvPr/>
        </p:nvSpPr>
        <p:spPr>
          <a:xfrm>
            <a:off x="6336720" y="1293840"/>
            <a:ext cx="864720" cy="654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4000">
                <a:latin typeface="Times New Roman"/>
                <a:ea typeface="Arial"/>
              </a:rPr>
              <a:t>p</a:t>
            </a:r>
            <a:endParaRPr/>
          </a:p>
        </p:txBody>
      </p:sp>
      <p:sp>
        <p:nvSpPr>
          <p:cNvPr id="258" name="CustomShape 21"/>
          <p:cNvSpPr/>
          <p:nvPr/>
        </p:nvSpPr>
        <p:spPr>
          <a:xfrm>
            <a:off x="6883560" y="1802880"/>
            <a:ext cx="722520" cy="722520"/>
          </a:xfrm>
          <a:prstGeom prst="ellipse">
            <a:avLst/>
          </a:prstGeom>
          <a:solidFill>
            <a:srgbClr val="0000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59" name="TextShape 22"/>
          <p:cNvSpPr txBox="1"/>
          <p:nvPr/>
        </p:nvSpPr>
        <p:spPr>
          <a:xfrm>
            <a:off x="6793920" y="1820520"/>
            <a:ext cx="864720" cy="753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4000">
                <a:latin typeface="Symbol"/>
                <a:ea typeface="Symbol"/>
              </a:rPr>
              <a:t>`</a:t>
            </a:r>
            <a:r>
              <a:rPr lang="en-US" sz="4000">
                <a:latin typeface="Times New Roman"/>
                <a:ea typeface="Arial"/>
              </a:rPr>
              <a:t>p</a:t>
            </a:r>
            <a:endParaRPr/>
          </a:p>
        </p:txBody>
      </p:sp>
      <p:sp>
        <p:nvSpPr>
          <p:cNvPr id="260" name="CustomShape 23"/>
          <p:cNvSpPr/>
          <p:nvPr/>
        </p:nvSpPr>
        <p:spPr>
          <a:xfrm>
            <a:off x="2995200" y="4592160"/>
            <a:ext cx="722520" cy="72252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61" name="TextShape 24"/>
          <p:cNvSpPr txBox="1"/>
          <p:nvPr/>
        </p:nvSpPr>
        <p:spPr>
          <a:xfrm>
            <a:off x="3149640" y="4585680"/>
            <a:ext cx="864720" cy="654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4000">
                <a:latin typeface="Times New Roman"/>
                <a:ea typeface="Arial"/>
              </a:rPr>
              <a:t>n</a:t>
            </a:r>
            <a:endParaRPr/>
          </a:p>
        </p:txBody>
      </p:sp>
      <p:sp>
        <p:nvSpPr>
          <p:cNvPr id="262" name="CustomShape 25"/>
          <p:cNvSpPr/>
          <p:nvPr/>
        </p:nvSpPr>
        <p:spPr>
          <a:xfrm>
            <a:off x="3500280" y="5369040"/>
            <a:ext cx="722520" cy="72252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63" name="TextShape 26"/>
          <p:cNvSpPr txBox="1"/>
          <p:nvPr/>
        </p:nvSpPr>
        <p:spPr>
          <a:xfrm>
            <a:off x="3410640" y="5386680"/>
            <a:ext cx="864720" cy="753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4000">
                <a:latin typeface="Symbol"/>
                <a:ea typeface="Symbol"/>
              </a:rPr>
              <a:t>`</a:t>
            </a:r>
            <a:r>
              <a:rPr lang="en-US" sz="4000">
                <a:latin typeface="Times New Roman"/>
                <a:ea typeface="Arial"/>
              </a:rPr>
              <a:t>n</a:t>
            </a:r>
            <a:endParaRPr/>
          </a:p>
        </p:txBody>
      </p:sp>
      <p:sp>
        <p:nvSpPr>
          <p:cNvPr id="264" name="CustomShape 27"/>
          <p:cNvSpPr/>
          <p:nvPr/>
        </p:nvSpPr>
        <p:spPr>
          <a:xfrm>
            <a:off x="6378480" y="4860000"/>
            <a:ext cx="722520" cy="72252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65" name="TextShape 28"/>
          <p:cNvSpPr txBox="1"/>
          <p:nvPr/>
        </p:nvSpPr>
        <p:spPr>
          <a:xfrm>
            <a:off x="6460920" y="4889520"/>
            <a:ext cx="864720" cy="654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4000">
                <a:latin typeface="Times New Roman"/>
                <a:ea typeface="Times New Roman"/>
              </a:rPr>
              <a:t>Λ</a:t>
            </a:r>
            <a:endParaRPr/>
          </a:p>
        </p:txBody>
      </p:sp>
      <p:sp>
        <p:nvSpPr>
          <p:cNvPr id="266" name="CustomShape 29"/>
          <p:cNvSpPr/>
          <p:nvPr/>
        </p:nvSpPr>
        <p:spPr>
          <a:xfrm>
            <a:off x="5625720" y="5277600"/>
            <a:ext cx="722520" cy="72252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67" name="TextShape 30"/>
          <p:cNvSpPr txBox="1"/>
          <p:nvPr/>
        </p:nvSpPr>
        <p:spPr>
          <a:xfrm>
            <a:off x="5464080" y="5295240"/>
            <a:ext cx="864720" cy="753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4000">
                <a:latin typeface="Symbol"/>
                <a:ea typeface="Symbol"/>
              </a:rPr>
              <a:t>`</a:t>
            </a:r>
            <a:r>
              <a:rPr lang="en-US" sz="4000">
                <a:latin typeface="Times New Roman"/>
                <a:ea typeface="Times New Roman"/>
              </a:rPr>
              <a:t>Λ</a:t>
            </a:r>
            <a:endParaRPr/>
          </a:p>
        </p:txBody>
      </p:sp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en-US" sz="4400">
                <a:latin typeface="Arial"/>
              </a:rPr>
              <a:t>Methods for measuring E</a:t>
            </a:r>
            <a:r>
              <a:rPr lang="en-US" sz="4400" baseline="-101000">
                <a:latin typeface="Arial"/>
              </a:rPr>
              <a:t>T</a:t>
            </a:r>
            <a:endParaRPr/>
          </a:p>
        </p:txBody>
      </p:sp>
      <p:sp>
        <p:nvSpPr>
          <p:cNvPr id="269" name="TextShape 2"/>
          <p:cNvSpPr txBox="1"/>
          <p:nvPr/>
        </p:nvSpPr>
        <p:spPr>
          <a:xfrm>
            <a:off x="504000" y="1769040"/>
            <a:ext cx="8870040" cy="4384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CMS:  Tracking + electromagnetic calorimeter + hadronic calorimeter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PHENIX:  Electromagnetic calorimeter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STAR:  Tracking + Electromagnetic calorimeter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ALICE:  Tracking</a:t>
            </a:r>
            <a:r>
              <a:rPr lang="en-US" sz="3200">
                <a:solidFill>
                  <a:srgbClr val="0000ff"/>
                </a:solidFill>
                <a:latin typeface="Arial"/>
              </a:rPr>
              <a:t>*</a:t>
            </a:r>
            <a:endParaRPr/>
          </a:p>
        </p:txBody>
      </p:sp>
      <p:sp>
        <p:nvSpPr>
          <p:cNvPr id="270" name="TextShape 3"/>
          <p:cNvSpPr txBox="1"/>
          <p:nvPr/>
        </p:nvSpPr>
        <p:spPr>
          <a:xfrm>
            <a:off x="457200" y="6311520"/>
            <a:ext cx="8503920" cy="7293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3200">
                <a:solidFill>
                  <a:srgbClr val="0000ff"/>
                </a:solidFill>
                <a:latin typeface="Arial"/>
              </a:rPr>
              <a:t>*Other methods tried – focusing on this one here</a:t>
            </a:r>
            <a:endParaRPr/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15648</TotalTime>
  <Application>LibreOffice/4.4.3.2$Linux_X86_64 LibreOffice_project/40m0$Build-2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2013-11-17T16:43:05Z</dcterms:created>
  <dc:creator>Christine Nattrass</dc:creator>
  <dc:language>en-US</dc:language>
  <cp:lastModifiedBy>Christine Nattrass</cp:lastModifiedBy>
  <dcterms:modified xsi:type="dcterms:W3CDTF">2016-03-16T20:12:33Z</dcterms:modified>
  <cp:revision>70</cp:revision>
</cp:coreProperties>
</file>