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60.xml.rels" ContentType="application/vnd.openxmlformats-package.relationships+xml"/>
  <Override PartName="/ppt/notesSlides/_rels/notesSlide5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56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44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61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3.xml.rels" ContentType="application/vnd.openxmlformats-package.relationships+xml"/>
  <Override PartName="/ppt/notesSlides/_rels/notesSlide54.xml.rels" ContentType="application/vnd.openxmlformats-package.relationship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77.png" ContentType="image/png"/>
  <Override PartName="/ppt/media/image176.png" ContentType="image/png"/>
  <Override PartName="/ppt/media/image175.png" ContentType="image/png"/>
  <Override PartName="/ppt/media/image174.png" ContentType="image/png"/>
  <Override PartName="/ppt/media/image173.png" ContentType="image/png"/>
  <Override PartName="/ppt/media/image172.png" ContentType="image/png"/>
  <Override PartName="/ppt/media/image171.png" ContentType="image/png"/>
  <Override PartName="/ppt/media/image170.png" ContentType="image/png"/>
  <Override PartName="/ppt/media/image169.png" ContentType="image/png"/>
  <Override PartName="/ppt/media/image168.png" ContentType="image/png"/>
  <Override PartName="/ppt/media/image160.png" ContentType="image/png"/>
  <Override PartName="/ppt/media/image150.png" ContentType="image/png"/>
  <Override PartName="/ppt/media/image147.png" ContentType="image/png"/>
  <Override PartName="/ppt/media/image146.png" ContentType="image/png"/>
  <Override PartName="/ppt/media/image145.png" ContentType="image/png"/>
  <Override PartName="/ppt/media/image144.png" ContentType="image/png"/>
  <Override PartName="/ppt/media/image143.png" ContentType="image/png"/>
  <Override PartName="/ppt/media/image142.png" ContentType="image/png"/>
  <Override PartName="/ppt/media/image140.png" ContentType="image/png"/>
  <Override PartName="/ppt/media/image138.png" ContentType="image/png"/>
  <Override PartName="/ppt/media/image137.png" ContentType="image/png"/>
  <Override PartName="/ppt/media/image136.png" ContentType="image/png"/>
  <Override PartName="/ppt/media/image135.png" ContentType="image/png"/>
  <Override PartName="/ppt/media/image134.png" ContentType="image/png"/>
  <Override PartName="/ppt/media/image133.png" ContentType="image/png"/>
  <Override PartName="/ppt/media/image132.png" ContentType="image/png"/>
  <Override PartName="/ppt/media/image131.png" ContentType="image/png"/>
  <Override PartName="/ppt/media/image130.png" ContentType="image/png"/>
  <Override PartName="/ppt/media/image128.png" ContentType="image/png"/>
  <Override PartName="/ppt/media/image127.png" ContentType="image/png"/>
  <Override PartName="/ppt/media/image126.png" ContentType="image/png"/>
  <Override PartName="/ppt/media/image125.png" ContentType="image/png"/>
  <Override PartName="/ppt/media/image124.png" ContentType="image/png"/>
  <Override PartName="/ppt/media/image123.png" ContentType="image/png"/>
  <Override PartName="/ppt/media/image122.png" ContentType="image/png"/>
  <Override PartName="/ppt/media/image121.png" ContentType="image/png"/>
  <Override PartName="/ppt/media/image120.png" ContentType="image/png"/>
  <Override PartName="/ppt/media/image119.png" ContentType="image/png"/>
  <Override PartName="/ppt/media/image118.png" ContentType="image/png"/>
  <Override PartName="/ppt/media/image117.png" ContentType="image/png"/>
  <Override PartName="/ppt/media/image116.png" ContentType="image/png"/>
  <Override PartName="/ppt/media/image115.png" ContentType="image/png"/>
  <Override PartName="/ppt/media/image114.png" ContentType="image/png"/>
  <Override PartName="/ppt/media/image113.png" ContentType="image/png"/>
  <Override PartName="/ppt/media/image112.png" ContentType="image/png"/>
  <Override PartName="/ppt/media/image110.png" ContentType="image/png"/>
  <Override PartName="/ppt/media/image108.png" ContentType="image/png"/>
  <Override PartName="/ppt/media/image107.png" ContentType="image/png"/>
  <Override PartName="/ppt/media/image106.gif" ContentType="image/gif"/>
  <Override PartName="/ppt/media/image105.jpeg" ContentType="image/jpeg"/>
  <Override PartName="/ppt/media/image104.jpeg" ContentType="image/jpeg"/>
  <Override PartName="/ppt/media/image166.png" ContentType="image/png"/>
  <Override PartName="/ppt/media/image102.gif" ContentType="image/gif"/>
  <Override PartName="/ppt/media/image97.gif" ContentType="image/gif"/>
  <Override PartName="/ppt/media/image45.png" ContentType="image/png"/>
  <Override PartName="/ppt/media/image44.png" ContentType="image/png"/>
  <Override PartName="/ppt/media/image43.png" ContentType="image/png"/>
  <Override PartName="/ppt/media/image46.jpeg" ContentType="image/jpeg"/>
  <Override PartName="/ppt/media/image98.wmf" ContentType="image/x-wmf"/>
  <Override PartName="/ppt/media/image22.png" ContentType="image/png"/>
  <Override PartName="/ppt/media/image41.png" ContentType="image/png"/>
  <Override PartName="/ppt/media/image109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141.png" ContentType="image/png"/>
  <Override PartName="/ppt/media/image15.jpeg" ContentType="image/jpeg"/>
  <Override PartName="/ppt/media/image32.png" ContentType="image/png"/>
  <Override PartName="/ppt/media/image47.jpeg" ContentType="image/jpeg"/>
  <Override PartName="/ppt/media/image30.png" ContentType="image/png"/>
  <Override PartName="/ppt/media/image29.png" ContentType="image/png"/>
  <Override PartName="/ppt/media/image154.png" ContentType="image/png"/>
  <Override PartName="/ppt/media/image85.gif" ContentType="image/gif"/>
  <Override PartName="/ppt/media/image28.png" ContentType="image/png"/>
  <Override PartName="/ppt/media/image153.png" ContentType="image/png"/>
  <Override PartName="/ppt/media/image84.gif" ContentType="image/gif"/>
  <Override PartName="/ppt/media/image27.png" ContentType="image/png"/>
  <Override PartName="/ppt/media/image152.png" ContentType="image/png"/>
  <Override PartName="/ppt/media/image83.gif" ContentType="image/gif"/>
  <Override PartName="/ppt/media/image26.png" ContentType="image/png"/>
  <Override PartName="/ppt/media/image151.png" ContentType="image/png"/>
  <Override PartName="/ppt/media/image82.gif" ContentType="image/gif"/>
  <Override PartName="/ppt/media/image25.png" ContentType="image/png"/>
  <Override PartName="/ppt/media/image24.png" ContentType="image/png"/>
  <Override PartName="/ppt/media/image9.png" ContentType="image/png"/>
  <Override PartName="/ppt/media/image59.png" ContentType="image/png"/>
  <Override PartName="/ppt/media/image10.png" ContentType="image/png"/>
  <Override PartName="/ppt/media/image69.png" ContentType="image/png"/>
  <Override PartName="/ppt/media/image99.wmf" ContentType="image/x-wmf"/>
  <Override PartName="/ppt/media/image23.png" ContentType="image/png"/>
  <Override PartName="/ppt/media/image8.png" ContentType="image/png"/>
  <Override PartName="/ppt/media/image58.png" ContentType="image/png"/>
  <Override PartName="/ppt/media/image39.png" ContentType="image/png"/>
  <Override PartName="/ppt/media/image164.png" ContentType="image/png"/>
  <Override PartName="/ppt/media/image100.gif" ContentType="image/gif"/>
  <Override PartName="/ppt/media/image95.gif" ContentType="image/gif"/>
  <Override PartName="/ppt/media/image54.png" ContentType="image/png"/>
  <Override PartName="/ppt/media/image38.png" ContentType="image/png"/>
  <Override PartName="/ppt/media/image163.png" ContentType="image/png"/>
  <Override PartName="/ppt/media/image94.gif" ContentType="image/gif"/>
  <Override PartName="/ppt/media/image53.png" ContentType="image/png"/>
  <Override PartName="/ppt/media/image37.png" ContentType="image/png"/>
  <Override PartName="/ppt/media/image162.png" ContentType="image/png"/>
  <Override PartName="/ppt/media/image93.gif" ContentType="image/gif"/>
  <Override PartName="/ppt/media/image49.jpeg" ContentType="image/jpeg"/>
  <Override PartName="/ppt/media/image7.png" ContentType="image/png"/>
  <Override PartName="/ppt/media/image57.png" ContentType="image/png"/>
  <Override PartName="/ppt/media/image36.png" ContentType="image/png"/>
  <Override PartName="/ppt/media/image161.png" ContentType="image/png"/>
  <Override PartName="/ppt/media/image92.gif" ContentType="image/gif"/>
  <Override PartName="/ppt/media/image155.png" ContentType="image/png"/>
  <Override PartName="/ppt/media/image1.png" ContentType="image/png"/>
  <Override PartName="/ppt/media/image51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11.png" ContentType="image/png"/>
  <Override PartName="/ppt/media/image42.gif" ContentType="image/gif"/>
  <Override PartName="/ppt/media/image61.png" ContentType="image/png"/>
  <Override PartName="/ppt/media/image31.png" ContentType="image/png"/>
  <Override PartName="/ppt/media/image16.png" ContentType="image/png"/>
  <Override PartName="/ppt/media/image6.png" ContentType="image/png"/>
  <Override PartName="/ppt/media/image91.png" ContentType="image/png"/>
  <Override PartName="/ppt/media/image18.png" ContentType="image/png"/>
  <Override PartName="/ppt/media/image19.png" ContentType="image/png"/>
  <Override PartName="/ppt/media/image55.png" ContentType="image/png"/>
  <Override PartName="/ppt/media/image20.png" ContentType="image/png"/>
  <Override PartName="/ppt/media/image48.jpeg" ContentType="image/jpeg"/>
  <Override PartName="/ppt/media/image167.png" ContentType="image/png"/>
  <Override PartName="/ppt/media/image103.gif" ContentType="image/gif"/>
  <Override PartName="/ppt/media/image50.jpeg" ContentType="image/jpeg"/>
  <Override PartName="/ppt/media/image17.png" ContentType="image/png"/>
  <Override PartName="/ppt/media/image52.jpeg" ContentType="image/jpeg"/>
  <Override PartName="/ppt/media/image157.png" ContentType="image/png"/>
  <Override PartName="/ppt/media/image3.png" ContentType="image/png"/>
  <Override PartName="/ppt/media/image88.gif" ContentType="image/gif"/>
  <Override PartName="/ppt/media/image129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64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68.png" ContentType="image/png"/>
  <Override PartName="/ppt/media/image139.png" ContentType="image/png"/>
  <Override PartName="/ppt/media/image70.png" ContentType="image/png"/>
  <Override PartName="/ppt/media/image71.png" ContentType="image/png"/>
  <Override PartName="/ppt/media/image72.png" ContentType="image/png"/>
  <Override PartName="/ppt/media/image73.png" ContentType="image/png"/>
  <Override PartName="/ppt/media/image74.png" ContentType="image/png"/>
  <Override PartName="/ppt/media/image75.png" ContentType="image/png"/>
  <Override PartName="/ppt/media/image76.png" ContentType="image/png"/>
  <Override PartName="/ppt/media/image77.png" ContentType="image/png"/>
  <Override PartName="/ppt/media/image148.png" ContentType="image/png"/>
  <Override PartName="/ppt/media/image79.gif" ContentType="image/gif"/>
  <Override PartName="/ppt/media/image149.png" ContentType="image/png"/>
  <Override PartName="/ppt/media/image78.jpeg" ContentType="image/jpeg"/>
  <Override PartName="/ppt/media/image80.png" ContentType="image/png"/>
  <Override PartName="/ppt/media/image81.png" ContentType="image/png"/>
  <Override PartName="/ppt/media/image86.png" ContentType="image/png"/>
  <Override PartName="/ppt/media/image156.png" ContentType="image/png"/>
  <Override PartName="/ppt/media/image2.png" ContentType="image/png"/>
  <Override PartName="/ppt/media/image87.gif" ContentType="image/gif"/>
  <Override PartName="/ppt/media/image158.png" ContentType="image/png"/>
  <Override PartName="/ppt/media/image4.png" ContentType="image/png"/>
  <Override PartName="/ppt/media/image89.gif" ContentType="image/gif"/>
  <Override PartName="/ppt/media/image159.png" ContentType="image/png"/>
  <Override PartName="/ppt/media/image5.png" ContentType="image/png"/>
  <Override PartName="/ppt/media/image90.png" ContentType="image/png"/>
  <Override PartName="/ppt/media/image165.png" ContentType="image/png"/>
  <Override PartName="/ppt/media/image101.gif" ContentType="image/gif"/>
  <Override PartName="/ppt/media/image96.gif" ContentType="image/gif"/>
  <Override PartName="/ppt/slideLayouts/slideLayout84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84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70" Type="http://schemas.openxmlformats.org/officeDocument/2006/relationships/slide" Target="slides/slide6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8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8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289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90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6D938A77-92F6-4089-B992-0D43CD912B5D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4.xml.rels><?xml version="1.0" encoding="UTF-8"?>
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53.xml.rels><?xml version="1.0" encoding="UTF-8"?>
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
</Relationships>
</file>

<file path=ppt/notesSlides/_rels/notesSlide54.xml.rels><?xml version="1.0" encoding="UTF-8"?>
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
</Relationships>
</file>

<file path=ppt/notesSlides/_rels/notesSlide55.xml.rels><?xml version="1.0" encoding="UTF-8"?>
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
</Relationships>
</file>

<file path=ppt/notesSlides/_rels/notesSlide56.xml.rels><?xml version="1.0" encoding="UTF-8"?>
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1.xml.rels><?xml version="1.0" encoding="UTF-8"?>
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----- Meeting Notes (6/24/13 16:47) -----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PRB -&gt; PLB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mention ratio</a:t>
            </a:r>
            <a:endParaRPr/>
          </a:p>
        </p:txBody>
      </p:sp>
      <p:sp>
        <p:nvSpPr>
          <p:cNvPr id="824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6717032-770B-4EB2-B487-11D7AAEF18DD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26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8570ED5F-0394-4A17-84BE-97FBB2FB6E0D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1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4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124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6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167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45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5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9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85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286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E07120B-1700-4BF1-9387-C6EE33A29C49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893669E0-7320-4FAA-B508-E733DE4D681F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ANL, October 2016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45720" y="7214400"/>
            <a:ext cx="868680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Line 9"/>
          <p:cNvSpPr/>
          <p:nvPr/>
        </p:nvSpPr>
        <p:spPr>
          <a:xfrm>
            <a:off x="-55080" y="7277040"/>
            <a:ext cx="841248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2F7C5206-F27C-4184-BED4-7E532F96C22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5C9BF72-60EE-4A2F-BEF3-6F63FCD74341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87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F67FCC73-B0BC-4D53-BF8C-9B02B33CA970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88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ANL, October 2016</a:t>
            </a:r>
            <a:endParaRPr/>
          </a:p>
        </p:txBody>
      </p:sp>
      <p:sp>
        <p:nvSpPr>
          <p:cNvPr id="89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8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9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DF3E7AE-9553-4734-8575-3932A10B39D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30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12C62DE6-90E4-4F11-9329-62C1A829C619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31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ANL, October 2016</a:t>
            </a:r>
            <a:endParaRPr/>
          </a:p>
        </p:txBody>
      </p:sp>
      <p:sp>
        <p:nvSpPr>
          <p:cNvPr id="132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Master title style</a:t>
            </a:r>
            <a:endParaRPr/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level</a:t>
            </a:r>
            <a:endParaRPr/>
          </a:p>
          <a:p>
            <a:pPr lvl="9" marL="432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level</a:t>
            </a:r>
            <a:endParaRPr/>
          </a:p>
          <a:p>
            <a:pPr lvl="9" marL="432000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level</a:t>
            </a:r>
            <a:endParaRPr/>
          </a:p>
        </p:txBody>
      </p:sp>
      <p:sp>
        <p:nvSpPr>
          <p:cNvPr id="170" name="PlaceHolder 3"/>
          <p:cNvSpPr>
            <a:spLocks noGrp="1"/>
          </p:cNvSpPr>
          <p:nvPr>
            <p:ph type="dt"/>
          </p:nvPr>
        </p:nvSpPr>
        <p:spPr>
          <a:xfrm>
            <a:off x="504000" y="7007040"/>
            <a:ext cx="2351880" cy="40212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10/25/16</a:t>
            </a:r>
            <a:endParaRPr/>
          </a:p>
        </p:txBody>
      </p:sp>
      <p:sp>
        <p:nvSpPr>
          <p:cNvPr id="171" name="PlaceHolder 4"/>
          <p:cNvSpPr>
            <a:spLocks noGrp="1"/>
          </p:cNvSpPr>
          <p:nvPr>
            <p:ph type="ftr"/>
          </p:nvPr>
        </p:nvSpPr>
        <p:spPr>
          <a:xfrm>
            <a:off x="3443760" y="7007040"/>
            <a:ext cx="3191400" cy="40212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172" name="PlaceHolder 5"/>
          <p:cNvSpPr>
            <a:spLocks noGrp="1"/>
          </p:cNvSpPr>
          <p:nvPr>
            <p:ph type="sldNum"/>
          </p:nvPr>
        </p:nvSpPr>
        <p:spPr>
          <a:xfrm>
            <a:off x="7223760" y="7007040"/>
            <a:ext cx="2351880" cy="40212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CF3B5CDD-9C11-46A5-807B-E487B3D1462D}" type="slidenum"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8883000" y="7237440"/>
            <a:ext cx="1213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fld id="{CBFCDD77-6868-4B00-950B-E9CBBEEB887F}" type="slidenum">
              <a:rPr b="1" lang="en-US" sz="18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/>
          </a:p>
        </p:txBody>
      </p:sp>
      <p:sp>
        <p:nvSpPr>
          <p:cNvPr id="208" name="CustomShape 2"/>
          <p:cNvSpPr/>
          <p:nvPr/>
        </p:nvSpPr>
        <p:spPr>
          <a:xfrm>
            <a:off x="15480" y="7265160"/>
            <a:ext cx="855828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 (UTK), Nuclear Physics Institute, Prague, January 2016</a:t>
            </a:r>
            <a:endParaRPr/>
          </a:p>
        </p:txBody>
      </p:sp>
      <p:sp>
        <p:nvSpPr>
          <p:cNvPr id="209" name="Line 3"/>
          <p:cNvSpPr/>
          <p:nvPr/>
        </p:nvSpPr>
        <p:spPr>
          <a:xfrm>
            <a:off x="-45360" y="7214400"/>
            <a:ext cx="868608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Line 4"/>
          <p:cNvSpPr/>
          <p:nvPr/>
        </p:nvSpPr>
        <p:spPr>
          <a:xfrm>
            <a:off x="-54720" y="7277040"/>
            <a:ext cx="841176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PlaceHolder 5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2" name="PlaceHolder 6"/>
          <p:cNvSpPr>
            <a:spLocks noGrp="1"/>
          </p:cNvSpPr>
          <p:nvPr>
            <p:ph type="body"/>
          </p:nvPr>
        </p:nvSpPr>
        <p:spPr>
          <a:xfrm>
            <a:off x="503640" y="1769040"/>
            <a:ext cx="907056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8883000" y="7237440"/>
            <a:ext cx="1213560" cy="4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fld id="{9DF064B6-C3F0-42CC-88FA-4F7324B7F413}" type="slidenum">
              <a:rPr b="1" lang="en-US" sz="18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/>
          </a:p>
        </p:txBody>
      </p:sp>
      <p:sp>
        <p:nvSpPr>
          <p:cNvPr id="248" name="CustomShape 2"/>
          <p:cNvSpPr/>
          <p:nvPr/>
        </p:nvSpPr>
        <p:spPr>
          <a:xfrm>
            <a:off x="15480" y="7265160"/>
            <a:ext cx="8558280" cy="37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i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 (UTK), Nuclear Physics Institute, Prague, January 2016</a:t>
            </a:r>
            <a:endParaRPr/>
          </a:p>
        </p:txBody>
      </p:sp>
      <p:sp>
        <p:nvSpPr>
          <p:cNvPr id="249" name="Line 3"/>
          <p:cNvSpPr/>
          <p:nvPr/>
        </p:nvSpPr>
        <p:spPr>
          <a:xfrm>
            <a:off x="-45360" y="7214400"/>
            <a:ext cx="8686080" cy="0"/>
          </a:xfrm>
          <a:prstGeom prst="line">
            <a:avLst/>
          </a:prstGeom>
          <a:ln w="5472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Line 4"/>
          <p:cNvSpPr/>
          <p:nvPr/>
        </p:nvSpPr>
        <p:spPr>
          <a:xfrm>
            <a:off x="-54720" y="7277040"/>
            <a:ext cx="8411760" cy="0"/>
          </a:xfrm>
          <a:prstGeom prst="line">
            <a:avLst/>
          </a:prstGeom>
          <a:ln w="54720">
            <a:solidFill>
              <a:srgbClr val="4c4c4c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PlaceHolder 5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2" name="PlaceHolder 6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slideLayout" Target="../slideLayouts/slideLayout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hyperlink" Target="http://prl.aps.org/abstract/PRL/v105/i25/e252303" TargetMode="External"/><Relationship Id="rId5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png"/><Relationship Id="rId3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image" Target="../media/image64.png"/><Relationship Id="rId3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hyperlink" Target="http://prl.aps.org/abstract/PRL/v105/i25/e252303" TargetMode="External"/><Relationship Id="rId3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hyperlink" Target="http://arxiv.org/abs/arXiv:1605.06436" TargetMode="External"/><Relationship Id="rId3" Type="http://schemas.openxmlformats.org/officeDocument/2006/relationships/slideLayout" Target="../slideLayouts/slideLayout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2.png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slideLayout" Target="../slideLayouts/slideLayout40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4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jpeg"/><Relationship Id="rId3" Type="http://schemas.openxmlformats.org/officeDocument/2006/relationships/image" Target="../media/image79.gif"/><Relationship Id="rId4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gif"/><Relationship Id="rId4" Type="http://schemas.openxmlformats.org/officeDocument/2006/relationships/image" Target="../media/image83.gif"/><Relationship Id="rId5" Type="http://schemas.openxmlformats.org/officeDocument/2006/relationships/slideLayout" Target="../slideLayouts/slideLayout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4.gif"/><Relationship Id="rId2" Type="http://schemas.openxmlformats.org/officeDocument/2006/relationships/image" Target="../media/image85.gif"/><Relationship Id="rId3" Type="http://schemas.openxmlformats.org/officeDocument/2006/relationships/image" Target="../media/image86.png"/><Relationship Id="rId4" Type="http://schemas.openxmlformats.org/officeDocument/2006/relationships/image" Target="../media/image87.gif"/><Relationship Id="rId5" Type="http://schemas.openxmlformats.org/officeDocument/2006/relationships/image" Target="../media/image88.gif"/><Relationship Id="rId6" Type="http://schemas.openxmlformats.org/officeDocument/2006/relationships/image" Target="../media/image89.gif"/><Relationship Id="rId7" Type="http://schemas.openxmlformats.org/officeDocument/2006/relationships/slideLayout" Target="../slideLayouts/slideLayout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91.png"/><Relationship Id="rId2" Type="http://schemas.openxmlformats.org/officeDocument/2006/relationships/image" Target="../media/image92.gif"/><Relationship Id="rId3" Type="http://schemas.openxmlformats.org/officeDocument/2006/relationships/image" Target="../media/image93.gif"/><Relationship Id="rId4" Type="http://schemas.openxmlformats.org/officeDocument/2006/relationships/image" Target="../media/image94.gif"/><Relationship Id="rId5" Type="http://schemas.openxmlformats.org/officeDocument/2006/relationships/image" Target="../media/image95.gif"/><Relationship Id="rId6" Type="http://schemas.openxmlformats.org/officeDocument/2006/relationships/image" Target="../media/image96.gif"/><Relationship Id="rId7" Type="http://schemas.openxmlformats.org/officeDocument/2006/relationships/image" Target="../media/image97.gif"/><Relationship Id="rId8" Type="http://schemas.openxmlformats.org/officeDocument/2006/relationships/image" Target="../media/image98.wmf"/><Relationship Id="rId9" Type="http://schemas.openxmlformats.org/officeDocument/2006/relationships/image" Target="../media/image99.wmf"/><Relationship Id="rId10" Type="http://schemas.openxmlformats.org/officeDocument/2006/relationships/image" Target="../media/image100.gif"/><Relationship Id="rId11" Type="http://schemas.openxmlformats.org/officeDocument/2006/relationships/image" Target="../media/image101.gif"/><Relationship Id="rId12" Type="http://schemas.openxmlformats.org/officeDocument/2006/relationships/image" Target="../media/image102.gif"/><Relationship Id="rId13" Type="http://schemas.openxmlformats.org/officeDocument/2006/relationships/slideLayout" Target="../slideLayouts/slideLayout37.xml"/><Relationship Id="rId14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03.gif"/><Relationship Id="rId2" Type="http://schemas.openxmlformats.org/officeDocument/2006/relationships/slideLayout" Target="../slideLayouts/slideLayout39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4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05.jpeg"/><Relationship Id="rId2" Type="http://schemas.openxmlformats.org/officeDocument/2006/relationships/image" Target="../media/image106.gif"/><Relationship Id="rId3" Type="http://schemas.openxmlformats.org/officeDocument/2006/relationships/slideLayout" Target="../slideLayouts/slideLayout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slideLayout" Target="../slideLayouts/slideLayout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hyperlink" Target="http://www.sciencedirect.com/science/article/pii/S037026931500533X" TargetMode="External"/><Relationship Id="rId3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5.xml"/><Relationship Id="rId7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09.png"/><Relationship Id="rId2" Type="http://schemas.openxmlformats.org/officeDocument/2006/relationships/image" Target="../media/image110.png"/><Relationship Id="rId3" Type="http://schemas.openxmlformats.org/officeDocument/2006/relationships/slideLayout" Target="../slideLayouts/slideLayout7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111.png"/><Relationship Id="rId2" Type="http://schemas.openxmlformats.org/officeDocument/2006/relationships/slideLayout" Target="../slideLayouts/slideLayout7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6" Type="http://schemas.openxmlformats.org/officeDocument/2006/relationships/image" Target="../media/image117.png"/><Relationship Id="rId7" Type="http://schemas.openxmlformats.org/officeDocument/2006/relationships/image" Target="../media/image118.png"/><Relationship Id="rId8" Type="http://schemas.openxmlformats.org/officeDocument/2006/relationships/image" Target="../media/image119.png"/><Relationship Id="rId9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20.png"/><Relationship Id="rId2" Type="http://schemas.openxmlformats.org/officeDocument/2006/relationships/image" Target="../media/image121.png"/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8" Type="http://schemas.openxmlformats.org/officeDocument/2006/relationships/image" Target="../media/image127.png"/><Relationship Id="rId9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4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32.png"/><Relationship Id="rId2" Type="http://schemas.openxmlformats.org/officeDocument/2006/relationships/image" Target="../media/image133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34.png"/><Relationship Id="rId2" Type="http://schemas.openxmlformats.org/officeDocument/2006/relationships/image" Target="../media/image135.png"/><Relationship Id="rId3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slideLayout" Target="../slideLayouts/slideLayout4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38.png"/><Relationship Id="rId2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39.png"/><Relationship Id="rId2" Type="http://schemas.openxmlformats.org/officeDocument/2006/relationships/image" Target="../media/image140.png"/><Relationship Id="rId3" Type="http://schemas.openxmlformats.org/officeDocument/2006/relationships/image" Target="../media/image141.png"/><Relationship Id="rId4" Type="http://schemas.openxmlformats.org/officeDocument/2006/relationships/image" Target="../media/image142.png"/><Relationship Id="rId5" Type="http://schemas.openxmlformats.org/officeDocument/2006/relationships/image" Target="../media/image143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44.png"/><Relationship Id="rId2" Type="http://schemas.openxmlformats.org/officeDocument/2006/relationships/image" Target="../media/image145.png"/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5" Type="http://schemas.openxmlformats.org/officeDocument/2006/relationships/image" Target="../media/image148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4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image" Target="../media/image150.png"/><Relationship Id="rId3" Type="http://schemas.openxmlformats.org/officeDocument/2006/relationships/image" Target="../media/image151.png"/><Relationship Id="rId4" Type="http://schemas.openxmlformats.org/officeDocument/2006/relationships/image" Target="../media/image152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5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53.png"/><Relationship Id="rId2" Type="http://schemas.openxmlformats.org/officeDocument/2006/relationships/image" Target="../media/image154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6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hyperlink" Target="http://arxiv.org/abs/1609.03878" TargetMode="External"/><Relationship Id="rId3" Type="http://schemas.openxmlformats.org/officeDocument/2006/relationships/slideLayout" Target="../slideLayouts/slideLayout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56.png"/><Relationship Id="rId2" Type="http://schemas.openxmlformats.org/officeDocument/2006/relationships/slideLayout" Target="../slideLayouts/slideLayout5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57.png"/><Relationship Id="rId2" Type="http://schemas.openxmlformats.org/officeDocument/2006/relationships/image" Target="../media/image158.png"/><Relationship Id="rId3" Type="http://schemas.openxmlformats.org/officeDocument/2006/relationships/image" Target="../media/image159.png"/><Relationship Id="rId4" Type="http://schemas.openxmlformats.org/officeDocument/2006/relationships/image" Target="../media/image160.png"/><Relationship Id="rId5" Type="http://schemas.openxmlformats.org/officeDocument/2006/relationships/image" Target="../media/image161.png"/><Relationship Id="rId6" Type="http://schemas.openxmlformats.org/officeDocument/2006/relationships/image" Target="../media/image162.png"/><Relationship Id="rId7" Type="http://schemas.openxmlformats.org/officeDocument/2006/relationships/image" Target="../media/image163.png"/><Relationship Id="rId8" Type="http://schemas.openxmlformats.org/officeDocument/2006/relationships/image" Target="../media/image164.png"/><Relationship Id="rId9" Type="http://schemas.openxmlformats.org/officeDocument/2006/relationships/slideLayout" Target="../slideLayouts/slideLayout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png"/><Relationship Id="rId18" Type="http://schemas.openxmlformats.org/officeDocument/2006/relationships/slideLayout" Target="../slideLayouts/slideLayout1.xml"/><Relationship Id="rId19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image" Target="../media/image176.png"/><Relationship Id="rId7" Type="http://schemas.openxmlformats.org/officeDocument/2006/relationships/image" Target="../media/image177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6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gif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" descr=""/>
          <p:cNvPicPr/>
          <p:nvPr/>
        </p:nvPicPr>
        <p:blipFill>
          <a:blip r:embed="rId1"/>
          <a:stretch/>
        </p:blipFill>
        <p:spPr>
          <a:xfrm>
            <a:off x="654840" y="584640"/>
            <a:ext cx="8766000" cy="6487200"/>
          </a:xfrm>
          <a:prstGeom prst="rect">
            <a:avLst/>
          </a:prstGeom>
          <a:ln>
            <a:noFill/>
          </a:ln>
        </p:spPr>
      </p:pic>
      <p:sp>
        <p:nvSpPr>
          <p:cNvPr id="293" name="TextShape 1"/>
          <p:cNvSpPr txBox="1"/>
          <p:nvPr/>
        </p:nvSpPr>
        <p:spPr>
          <a:xfrm>
            <a:off x="504000" y="-720"/>
            <a:ext cx="9071640" cy="186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Understanding the Quark Gluon Plasma through measurements of jets</a:t>
            </a:r>
            <a:r>
              <a:rPr lang="en-US" sz="4400" spc="-1">
                <a:latin typeface="Times New Roman"/>
              </a:rPr>
              <a:t>
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93A7A19B-0FC3-4E77-91D9-EB1395883081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366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367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68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369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370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371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372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373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5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6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8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>
                <p:childTnLst>
                  <p:par>
                    <p:cTn id="73" fill="freeze">
                      <p:stCondLst>
                        <p:cond delay="indefinite"/>
                      </p:stCondLst>
                      <p:childTnLst>
                        <p:par>
                          <p:cTn id="74" fill="freeze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freeze">
                      <p:stCondLst>
                        <p:cond delay="indefinite"/>
                      </p:stCondLst>
                      <p:childTnLst>
                        <p:par>
                          <p:cTn id="88" fill="freeze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freeze">
                      <p:stCondLst>
                        <p:cond delay="indefinite"/>
                      </p:stCondLst>
                      <p:childTnLst>
                        <p:par>
                          <p:cTn id="94" fill="freeze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395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396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398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399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522720" y="1644120"/>
            <a:ext cx="9071640" cy="126216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Jet quenching in a nutshell</a:t>
            </a:r>
            <a:endParaRPr/>
          </a:p>
        </p:txBody>
      </p:sp>
      <p:pic>
        <p:nvPicPr>
          <p:cNvPr id="401" name="" descr=""/>
          <p:cNvPicPr/>
          <p:nvPr/>
        </p:nvPicPr>
        <p:blipFill>
          <a:blip r:embed="rId1"/>
          <a:stretch/>
        </p:blipFill>
        <p:spPr>
          <a:xfrm>
            <a:off x="2829600" y="3854520"/>
            <a:ext cx="4495320" cy="1761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 – the cartoon</a:t>
            </a:r>
            <a:endParaRPr/>
          </a:p>
        </p:txBody>
      </p:sp>
      <p:sp>
        <p:nvSpPr>
          <p:cNvPr id="403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404" name="" descr=""/>
          <p:cNvPicPr/>
          <p:nvPr/>
        </p:nvPicPr>
        <p:blipFill>
          <a:blip r:embed="rId1"/>
          <a:stretch/>
        </p:blipFill>
        <p:spPr>
          <a:xfrm>
            <a:off x="4563720" y="2759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405" name="" descr=""/>
          <p:cNvPicPr/>
          <p:nvPr/>
        </p:nvPicPr>
        <p:blipFill>
          <a:blip r:embed="rId2"/>
          <a:stretch/>
        </p:blipFill>
        <p:spPr>
          <a:xfrm>
            <a:off x="3523680" y="2590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06" name="CustomShape 3"/>
          <p:cNvSpPr/>
          <p:nvPr/>
        </p:nvSpPr>
        <p:spPr>
          <a:xfrm>
            <a:off x="3878280" y="2937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7" name="CustomShape 4"/>
          <p:cNvSpPr/>
          <p:nvPr/>
        </p:nvSpPr>
        <p:spPr>
          <a:xfrm>
            <a:off x="2566080" y="3198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8" name="CustomShape 5"/>
          <p:cNvSpPr/>
          <p:nvPr/>
        </p:nvSpPr>
        <p:spPr>
          <a:xfrm flipH="1">
            <a:off x="6468120" y="3517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9" name="CustomShape 6"/>
          <p:cNvSpPr/>
          <p:nvPr/>
        </p:nvSpPr>
        <p:spPr>
          <a:xfrm>
            <a:off x="5714640" y="1219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7"/>
          <p:cNvSpPr/>
          <p:nvPr/>
        </p:nvSpPr>
        <p:spPr>
          <a:xfrm>
            <a:off x="4918680" y="3872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1" name="CustomShape 8"/>
          <p:cNvSpPr/>
          <p:nvPr/>
        </p:nvSpPr>
        <p:spPr>
          <a:xfrm>
            <a:off x="3361320" y="2303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412" name="CustomShape 9"/>
          <p:cNvSpPr/>
          <p:nvPr/>
        </p:nvSpPr>
        <p:spPr>
          <a:xfrm>
            <a:off x="5630040" y="4426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413" name="" descr=""/>
          <p:cNvPicPr/>
          <p:nvPr/>
        </p:nvPicPr>
        <p:blipFill>
          <a:blip r:embed="rId3"/>
          <a:stretch/>
        </p:blipFill>
        <p:spPr>
          <a:xfrm>
            <a:off x="5683680" y="2807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414" name="CustomShape 10"/>
          <p:cNvSpPr/>
          <p:nvPr/>
        </p:nvSpPr>
        <p:spPr>
          <a:xfrm>
            <a:off x="6038280" y="3153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Line 11"/>
          <p:cNvSpPr/>
          <p:nvPr/>
        </p:nvSpPr>
        <p:spPr>
          <a:xfrm>
            <a:off x="4035240" y="3060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6" name="Line 12"/>
          <p:cNvSpPr/>
          <p:nvPr/>
        </p:nvSpPr>
        <p:spPr>
          <a:xfrm flipV="1">
            <a:off x="4992480" y="1460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Line 13"/>
          <p:cNvSpPr/>
          <p:nvPr/>
        </p:nvSpPr>
        <p:spPr>
          <a:xfrm flipH="1">
            <a:off x="5220720" y="3212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18" name="Freeform 14"/>
          <p:cNvSpPr/>
          <p:nvPr/>
        </p:nvSpPr>
        <p:spPr>
          <a:xfrm>
            <a:off x="4767480" y="3210120"/>
            <a:ext cx="585360" cy="733680"/>
          </a:xfrm>
          <a:custGeom>
            <a:avLst/>
            <a:gdLst/>
            <a:ahLst/>
            <a:rect l="0" t="0" r="r" b="b"/>
            <a:pathLst>
              <a:path w="1626" h="2038">
                <a:moveTo>
                  <a:pt x="1280" y="8"/>
                </a:moveTo>
                <a:cubicBezTo>
                  <a:pt x="727" y="0"/>
                  <a:pt x="1329" y="530"/>
                  <a:pt x="998" y="650"/>
                </a:cubicBezTo>
                <a:cubicBezTo>
                  <a:pt x="176" y="948"/>
                  <a:pt x="1625" y="1033"/>
                  <a:pt x="766" y="1266"/>
                </a:cubicBezTo>
                <a:cubicBezTo>
                  <a:pt x="0" y="1476"/>
                  <a:pt x="1017" y="1362"/>
                  <a:pt x="1023" y="1626"/>
                </a:cubicBezTo>
                <a:lnTo>
                  <a:pt x="741" y="1780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19" name="CustomShape 15"/>
          <p:cNvSpPr/>
          <p:nvPr/>
        </p:nvSpPr>
        <p:spPr>
          <a:xfrm>
            <a:off x="4763880" y="2831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Quenched jets:</a:t>
            </a:r>
            <a:r>
              <a:rPr lang="en-US" sz="4400" spc="-1">
                <a:latin typeface="Times New Roman"/>
              </a:rPr>
              <a:t>
</a:t>
            </a:r>
            <a:r>
              <a:rPr lang="en-US" sz="4400" spc="-1">
                <a:latin typeface="Times New Roman"/>
              </a:rPr>
              <a:t>what we're trying to study</a:t>
            </a:r>
            <a:endParaRPr/>
          </a:p>
        </p:txBody>
      </p:sp>
      <p:pic>
        <p:nvPicPr>
          <p:cNvPr id="421" name="" descr=""/>
          <p:cNvPicPr/>
          <p:nvPr/>
        </p:nvPicPr>
        <p:blipFill>
          <a:blip r:embed="rId1"/>
          <a:stretch/>
        </p:blipFill>
        <p:spPr>
          <a:xfrm>
            <a:off x="781920" y="1768680"/>
            <a:ext cx="3870720" cy="4384440"/>
          </a:xfrm>
          <a:prstGeom prst="rect">
            <a:avLst/>
          </a:prstGeom>
          <a:ln>
            <a:noFill/>
          </a:ln>
        </p:spPr>
      </p:pic>
      <p:sp>
        <p:nvSpPr>
          <p:cNvPr id="422" name="TextShape 2"/>
          <p:cNvSpPr txBox="1"/>
          <p:nvPr/>
        </p:nvSpPr>
        <p:spPr>
          <a:xfrm>
            <a:off x="0" y="6858000"/>
            <a:ext cx="747036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Figure from Nucl.Phys. A827 (2009) 356C-364C arXiv:0902.2488 [nucl-ex]</a:t>
            </a:r>
            <a:endParaRPr/>
          </a:p>
        </p:txBody>
      </p:sp>
      <p:sp>
        <p:nvSpPr>
          <p:cNvPr id="423" name="TextShape 3"/>
          <p:cNvSpPr txBox="1"/>
          <p:nvPr/>
        </p:nvSpPr>
        <p:spPr>
          <a:xfrm>
            <a:off x="5152680" y="3025800"/>
            <a:ext cx="4426920" cy="208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Softer constituents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Broader radius</a:t>
            </a:r>
            <a:endParaRPr/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" descr=""/>
          <p:cNvPicPr/>
          <p:nvPr/>
        </p:nvPicPr>
        <p:blipFill>
          <a:blip r:embed="rId1"/>
          <a:stretch/>
        </p:blipFill>
        <p:spPr>
          <a:xfrm>
            <a:off x="6136920" y="353880"/>
            <a:ext cx="4466520" cy="6763320"/>
          </a:xfrm>
          <a:prstGeom prst="rect">
            <a:avLst/>
          </a:prstGeom>
          <a:ln>
            <a:noFill/>
          </a:ln>
        </p:spPr>
      </p:pic>
      <p:sp>
        <p:nvSpPr>
          <p:cNvPr id="425" name="TextShape 1"/>
          <p:cNvSpPr txBox="1"/>
          <p:nvPr/>
        </p:nvSpPr>
        <p:spPr>
          <a:xfrm>
            <a:off x="6707880" y="6338160"/>
            <a:ext cx="307224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sp>
        <p:nvSpPr>
          <p:cNvPr id="426" name="TextShape 2"/>
          <p:cNvSpPr txBox="1"/>
          <p:nvPr/>
        </p:nvSpPr>
        <p:spPr>
          <a:xfrm>
            <a:off x="504000" y="301320"/>
            <a:ext cx="58834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Ways to study jets</a:t>
            </a:r>
            <a:endParaRPr/>
          </a:p>
        </p:txBody>
      </p:sp>
      <p:sp>
        <p:nvSpPr>
          <p:cNvPr id="427" name="TextShape 3"/>
          <p:cNvSpPr txBox="1"/>
          <p:nvPr/>
        </p:nvSpPr>
        <p:spPr>
          <a:xfrm>
            <a:off x="325440" y="1773720"/>
            <a:ext cx="5978160" cy="2903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Single particle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Di-hadron (multi-hadron) correlations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Fully reconstructed jets</a:t>
            </a:r>
            <a:endParaRPr/>
          </a:p>
        </p:txBody>
      </p:sp>
      <p:pic>
        <p:nvPicPr>
          <p:cNvPr id="428" name="" descr=""/>
          <p:cNvPicPr/>
          <p:nvPr/>
        </p:nvPicPr>
        <p:blipFill>
          <a:blip r:embed="rId2"/>
          <a:stretch/>
        </p:blipFill>
        <p:spPr>
          <a:xfrm>
            <a:off x="6210360" y="87840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429" name="" descr=""/>
          <p:cNvPicPr/>
          <p:nvPr/>
        </p:nvPicPr>
        <p:blipFill>
          <a:blip r:embed="rId3"/>
          <a:stretch/>
        </p:blipFill>
        <p:spPr>
          <a:xfrm>
            <a:off x="58680" y="4413240"/>
            <a:ext cx="5742360" cy="2743200"/>
          </a:xfrm>
          <a:prstGeom prst="rect">
            <a:avLst/>
          </a:prstGeom>
          <a:ln>
            <a:noFill/>
          </a:ln>
        </p:spPr>
      </p:pic>
      <p:sp>
        <p:nvSpPr>
          <p:cNvPr id="430" name="TextShape 4"/>
          <p:cNvSpPr txBox="1"/>
          <p:nvPr/>
        </p:nvSpPr>
        <p:spPr>
          <a:xfrm>
            <a:off x="154080" y="5579280"/>
            <a:ext cx="2561400" cy="290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>
                <a:latin typeface="Arial"/>
                <a:hlinkClick r:id="rId4"/>
              </a:rPr>
              <a:t>PRL 105 (2010) 252303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>
                <p:childTnLst>
                  <p:par>
                    <p:cTn id="111" fill="freeze">
                      <p:stCondLst>
                        <p:cond delay="indefinite"/>
                      </p:stCondLst>
                      <p:childTnLst>
                        <p:par>
                          <p:cTn id="112" fill="freeze">
                            <p:stCondLst>
                              <p:cond delay="0"/>
                            </p:stCondLst>
                            <p:childTnLst>
                              <p:par>
                                <p:cTn id="1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16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>
                                            <p:txEl>
                                              <p:pRg st="54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503640" y="11520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432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433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434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435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436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129" dur="indefinite" restart="never" nodeType="tmRoot">
          <p:childTnLst>
            <p:seq>
              <p:cTn id="1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38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439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440" name="TextShape 4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41" name="Picture 5" descr=""/>
          <p:cNvPicPr/>
          <p:nvPr/>
        </p:nvPicPr>
        <p:blipFill>
          <a:blip r:embed="rId1"/>
          <a:stretch/>
        </p:blipFill>
        <p:spPr>
          <a:xfrm>
            <a:off x="5799600" y="1463040"/>
            <a:ext cx="8568000" cy="4114800"/>
          </a:xfrm>
          <a:prstGeom prst="rect">
            <a:avLst/>
          </a:prstGeom>
          <a:ln>
            <a:noFill/>
          </a:ln>
        </p:spPr>
      </p:pic>
      <p:pic>
        <p:nvPicPr>
          <p:cNvPr id="442" name="" descr=""/>
          <p:cNvPicPr/>
          <p:nvPr/>
        </p:nvPicPr>
        <p:blipFill>
          <a:blip r:embed="rId2"/>
          <a:stretch/>
        </p:blipFill>
        <p:spPr>
          <a:xfrm>
            <a:off x="61200" y="1358280"/>
            <a:ext cx="5752080" cy="4146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1" dur="indefinite" restart="never" nodeType="tmRoot">
          <p:childTnLst>
            <p:seq>
              <p:cTn id="1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44" name="TextShape 2"/>
          <p:cNvSpPr txBox="1"/>
          <p:nvPr/>
        </p:nvSpPr>
        <p:spPr>
          <a:xfrm>
            <a:off x="5947200" y="864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Jets</a:t>
            </a:r>
            <a:endParaRPr/>
          </a:p>
        </p:txBody>
      </p:sp>
      <p:sp>
        <p:nvSpPr>
          <p:cNvPr id="445" name="TextShape 3"/>
          <p:cNvSpPr txBox="1"/>
          <p:nvPr/>
        </p:nvSpPr>
        <p:spPr>
          <a:xfrm>
            <a:off x="274320" y="5661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</a:t>
            </a:r>
            <a:endParaRPr/>
          </a:p>
        </p:txBody>
      </p:sp>
      <p:pic>
        <p:nvPicPr>
          <p:cNvPr id="446" name="Picture 5" descr=""/>
          <p:cNvPicPr/>
          <p:nvPr/>
        </p:nvPicPr>
        <p:blipFill>
          <a:blip r:embed="rId1"/>
          <a:stretch/>
        </p:blipFill>
        <p:spPr>
          <a:xfrm>
            <a:off x="759600" y="1463040"/>
            <a:ext cx="8568000" cy="4114800"/>
          </a:xfrm>
          <a:prstGeom prst="rect">
            <a:avLst/>
          </a:prstGeom>
          <a:ln>
            <a:noFill/>
          </a:ln>
        </p:spPr>
      </p:pic>
      <p:sp>
        <p:nvSpPr>
          <p:cNvPr id="447" name="TextShape 4"/>
          <p:cNvSpPr txBox="1"/>
          <p:nvPr/>
        </p:nvSpPr>
        <p:spPr>
          <a:xfrm>
            <a:off x="1096560" y="900000"/>
            <a:ext cx="4706280" cy="690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Single particles</a:t>
            </a:r>
            <a:endParaRPr/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" descr=""/>
          <p:cNvPicPr/>
          <p:nvPr/>
        </p:nvPicPr>
        <p:blipFill>
          <a:blip r:embed="rId1"/>
          <a:stretch/>
        </p:blipFill>
        <p:spPr>
          <a:xfrm>
            <a:off x="5466240" y="1626480"/>
            <a:ext cx="4495320" cy="1761840"/>
          </a:xfrm>
          <a:prstGeom prst="rect">
            <a:avLst/>
          </a:prstGeom>
          <a:ln>
            <a:noFill/>
          </a:ln>
        </p:spPr>
      </p:pic>
      <p:sp>
        <p:nvSpPr>
          <p:cNvPr id="295" name="TextShape 1"/>
          <p:cNvSpPr txBox="1"/>
          <p:nvPr/>
        </p:nvSpPr>
        <p:spPr>
          <a:xfrm>
            <a:off x="504000" y="29016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Overview</a:t>
            </a:r>
            <a:endParaRPr/>
          </a:p>
        </p:txBody>
      </p:sp>
      <p:sp>
        <p:nvSpPr>
          <p:cNvPr id="296" name="TextShape 2"/>
          <p:cNvSpPr txBox="1"/>
          <p:nvPr/>
        </p:nvSpPr>
        <p:spPr>
          <a:xfrm>
            <a:off x="324000" y="1589760"/>
            <a:ext cx="5715360" cy="4707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What is the QGP?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Jet quenching in a nutshell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Partons lose energy in the medium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This lost energy makes jets broader and softer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Towards quantitative understanding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Measurement details matter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Cold nuclear matter effects?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Measuring the lost energy</a:t>
            </a:r>
            <a:endParaRPr/>
          </a:p>
        </p:txBody>
      </p:sp>
      <p:pic>
        <p:nvPicPr>
          <p:cNvPr id="297" name="" descr=""/>
          <p:cNvPicPr/>
          <p:nvPr/>
        </p:nvPicPr>
        <p:blipFill>
          <a:blip r:embed="rId2"/>
          <a:stretch/>
        </p:blipFill>
        <p:spPr>
          <a:xfrm>
            <a:off x="5358240" y="3388320"/>
            <a:ext cx="4238280" cy="3381120"/>
          </a:xfrm>
          <a:prstGeom prst="rect">
            <a:avLst/>
          </a:prstGeom>
          <a:ln>
            <a:noFill/>
          </a:ln>
        </p:spPr>
      </p:pic>
      <p:sp>
        <p:nvSpPr>
          <p:cNvPr id="298" name="TextShape 3"/>
          <p:cNvSpPr txBox="1"/>
          <p:nvPr/>
        </p:nvSpPr>
        <p:spPr>
          <a:xfrm>
            <a:off x="1696320" y="6350040"/>
            <a:ext cx="70970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Please interrupt me with questions!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>
                <p:childTnLst>
                  <p:par>
                    <p:cTn id="5" fill="freeze">
                      <p:stCondLst>
                        <p:cond delay="indefinite"/>
                      </p:stCondLst>
                      <p:childTnLst>
                        <p:par>
                          <p:cTn id="6" fill="freeze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freeze">
                      <p:stCondLst>
                        <p:cond delay="indefinite"/>
                      </p:stCondLst>
                      <p:childTnLst>
                        <p:par>
                          <p:cTn id="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7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45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freeze">
                      <p:stCondLst>
                        <p:cond delay="indefinite"/>
                      </p:stCondLst>
                      <p:childTnLst>
                        <p:par>
                          <p:cTn id="20" fill="freeze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79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27" end="1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62" end="1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freeze">
                      <p:stCondLst>
                        <p:cond delay="indefinite"/>
                      </p:stCondLst>
                      <p:childTnLst>
                        <p:par>
                          <p:cTn id="34" fill="freeze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189" end="2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>
                                            <p:txEl>
                                              <p:pRg st="218" end="2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st="0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449" name="TextShape 2"/>
          <p:cNvSpPr txBox="1"/>
          <p:nvPr/>
        </p:nvSpPr>
        <p:spPr>
          <a:xfrm>
            <a:off x="2418120" y="5835960"/>
            <a:ext cx="7571160" cy="137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Reaches 1 at very high p</a:t>
            </a:r>
            <a:r>
              <a:rPr lang="en-US" sz="2500" spc="-1" baseline="-101000">
                <a:latin typeface="Arial"/>
              </a:rPr>
              <a:t>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Must happen due to causality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Feature of all QCD-inspired models</a:t>
            </a:r>
            <a:endParaRPr/>
          </a:p>
        </p:txBody>
      </p:sp>
      <p:sp>
        <p:nvSpPr>
          <p:cNvPr id="450" name="TextShape 3"/>
          <p:cNvSpPr txBox="1"/>
          <p:nvPr/>
        </p:nvSpPr>
        <p:spPr>
          <a:xfrm>
            <a:off x="1816560" y="756000"/>
            <a:ext cx="8513280" cy="1227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Single particles at the LHC</a:t>
            </a:r>
            <a:endParaRPr/>
          </a:p>
        </p:txBody>
      </p:sp>
      <p:pic>
        <p:nvPicPr>
          <p:cNvPr id="451" name="" descr=""/>
          <p:cNvPicPr/>
          <p:nvPr/>
        </p:nvPicPr>
        <p:blipFill>
          <a:blip r:embed="rId1"/>
          <a:stretch/>
        </p:blipFill>
        <p:spPr>
          <a:xfrm>
            <a:off x="2343600" y="1393560"/>
            <a:ext cx="5028840" cy="439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" descr=""/>
          <p:cNvPicPr/>
          <p:nvPr/>
        </p:nvPicPr>
        <p:blipFill>
          <a:blip r:embed="rId1"/>
          <a:stretch/>
        </p:blipFill>
        <p:spPr>
          <a:xfrm>
            <a:off x="506880" y="1117440"/>
            <a:ext cx="9144000" cy="4370760"/>
          </a:xfrm>
          <a:prstGeom prst="rect">
            <a:avLst/>
          </a:prstGeom>
          <a:ln>
            <a:noFill/>
          </a:ln>
        </p:spPr>
      </p:pic>
      <p:sp>
        <p:nvSpPr>
          <p:cNvPr id="453" name="TextShape 1"/>
          <p:cNvSpPr txBox="1"/>
          <p:nvPr/>
        </p:nvSpPr>
        <p:spPr>
          <a:xfrm>
            <a:off x="658800" y="2975400"/>
            <a:ext cx="4078800" cy="46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>
                <a:latin typeface="Arial"/>
                <a:hlinkClick r:id="rId2"/>
              </a:rPr>
              <a:t>PRL 105 (2010) 252303</a:t>
            </a:r>
            <a:endParaRPr/>
          </a:p>
        </p:txBody>
      </p:sp>
      <p:sp>
        <p:nvSpPr>
          <p:cNvPr id="454" name="TextShape 2"/>
          <p:cNvSpPr txBox="1"/>
          <p:nvPr/>
        </p:nvSpPr>
        <p:spPr>
          <a:xfrm>
            <a:off x="504000" y="301320"/>
            <a:ext cx="9071640" cy="79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</p:spTree>
  </p:cSld>
  <p:timing>
    <p:tnLst>
      <p:par>
        <p:cTn id="137" dur="indefinite" restart="never" nodeType="tmRoot">
          <p:childTnLst>
            <p:seq>
              <p:cTn id="1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Quantifying</a:t>
            </a:r>
            <a:endParaRPr/>
          </a:p>
        </p:txBody>
      </p:sp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457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Phys. Rev. C 90, 014909 (2014)</a:t>
            </a:r>
            <a:endParaRPr/>
          </a:p>
        </p:txBody>
      </p:sp>
      <p:sp>
        <p:nvSpPr>
          <p:cNvPr id="458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latin typeface="Arial"/>
              </a:rPr>
              <a:t>Jet Collaboration: For a 10 GeV quark traveling 4 fm</a:t>
            </a:r>
            <a:endParaRPr/>
          </a:p>
          <a:p>
            <a:r>
              <a:rPr lang="en-US" sz="2200" spc="-1">
                <a:latin typeface="Arial"/>
              </a:rPr>
              <a:t>   ≈</a:t>
            </a:r>
            <a:r>
              <a:rPr lang="en-US" sz="2200" spc="-1">
                <a:latin typeface="Arial"/>
              </a:rPr>
              <a:t>1.2±0.3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at τ</a:t>
            </a:r>
            <a:r>
              <a:rPr lang="en-US" sz="2200" spc="-1" baseline="-101000">
                <a:latin typeface="Arial"/>
              </a:rPr>
              <a:t>0</a:t>
            </a:r>
            <a:r>
              <a:rPr lang="en-US" sz="2200" spc="-1">
                <a:latin typeface="Arial"/>
              </a:rPr>
              <a:t>=0.6 fm/c in Au+Au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=200 GeV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/>
          </a:p>
          <a:p>
            <a:r>
              <a:rPr lang="en-US" sz="2200" spc="-1">
                <a:latin typeface="Arial"/>
              </a:rPr>
              <a:t>  ≈</a:t>
            </a:r>
            <a:r>
              <a:rPr lang="en-US" sz="2200" spc="-1">
                <a:latin typeface="Arial"/>
              </a:rPr>
              <a:t>1.9±0.7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in Pb+Pb collisions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=2.76 TeV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/>
          </a:p>
        </p:txBody>
      </p:sp>
      <p:sp>
        <p:nvSpPr>
          <p:cNvPr id="459" name="TextShape 4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Q = Momentum transfer from parton to medium</a:t>
            </a:r>
            <a:endParaRPr/>
          </a:p>
          <a:p>
            <a:r>
              <a:rPr lang="en-US" sz="1800" spc="-1">
                <a:latin typeface="Arial"/>
              </a:rPr>
              <a:t>L = path length</a:t>
            </a:r>
            <a:endParaRPr/>
          </a:p>
        </p:txBody>
      </p:sp>
    </p:spTree>
  </p:cSld>
  <p:timing>
    <p:tnLst>
      <p:par>
        <p:cTn id="139" dur="indefinite" restart="never" nodeType="tmRoot">
          <p:childTnLst>
            <p:seq>
              <p:cTn id="1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" descr=""/>
          <p:cNvPicPr/>
          <p:nvPr/>
        </p:nvPicPr>
        <p:blipFill>
          <a:blip r:embed="rId1"/>
          <a:stretch/>
        </p:blipFill>
        <p:spPr>
          <a:xfrm>
            <a:off x="2543400" y="1262880"/>
            <a:ext cx="4233600" cy="5486400"/>
          </a:xfrm>
          <a:prstGeom prst="rect">
            <a:avLst/>
          </a:prstGeom>
          <a:ln>
            <a:noFill/>
          </a:ln>
        </p:spPr>
      </p:pic>
      <p:sp>
        <p:nvSpPr>
          <p:cNvPr id="461" name="TextShape 1"/>
          <p:cNvSpPr txBox="1"/>
          <p:nvPr/>
        </p:nvSpPr>
        <p:spPr>
          <a:xfrm>
            <a:off x="504000" y="258120"/>
            <a:ext cx="9071640" cy="625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p+Pb as a control</a:t>
            </a:r>
            <a:endParaRPr/>
          </a:p>
        </p:txBody>
      </p:sp>
      <p:sp>
        <p:nvSpPr>
          <p:cNvPr id="462" name="TextShape 2"/>
          <p:cNvSpPr txBox="1"/>
          <p:nvPr/>
        </p:nvSpPr>
        <p:spPr>
          <a:xfrm>
            <a:off x="4695840" y="4836600"/>
            <a:ext cx="301752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  <p:sp>
        <p:nvSpPr>
          <p:cNvPr id="463" name="TextShape 3"/>
          <p:cNvSpPr txBox="1"/>
          <p:nvPr/>
        </p:nvSpPr>
        <p:spPr>
          <a:xfrm>
            <a:off x="4707360" y="5256000"/>
            <a:ext cx="210384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CERN-EP-2016-077 </a:t>
            </a:r>
            <a:r>
              <a:rPr lang="en-US" sz="1500" spc="-1">
                <a:latin typeface="Times New Roman"/>
                <a:hlinkClick r:id="rId2"/>
              </a:rPr>
              <a:t>arXiv:1605.06436</a:t>
            </a:r>
            <a:endParaRPr/>
          </a:p>
        </p:txBody>
      </p:sp>
    </p:spTree>
  </p:cSld>
  <p:timing>
    <p:tnLst>
      <p:par>
        <p:cTn id="141" dur="indefinite" restart="never" nodeType="tmRoot">
          <p:childTnLst>
            <p:seq>
              <p:cTn id="1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TextShape 1"/>
          <p:cNvSpPr txBox="1"/>
          <p:nvPr/>
        </p:nvSpPr>
        <p:spPr>
          <a:xfrm>
            <a:off x="522720" y="1644120"/>
            <a:ext cx="9071640" cy="126216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Towards quantitative understanding</a:t>
            </a:r>
            <a:endParaRPr/>
          </a:p>
        </p:txBody>
      </p:sp>
      <p:pic>
        <p:nvPicPr>
          <p:cNvPr id="465" name="" descr=""/>
          <p:cNvPicPr/>
          <p:nvPr/>
        </p:nvPicPr>
        <p:blipFill>
          <a:blip r:embed="rId1"/>
          <a:stretch/>
        </p:blipFill>
        <p:spPr>
          <a:xfrm>
            <a:off x="2838240" y="2739960"/>
            <a:ext cx="4238280" cy="338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3" dur="indefinite" restart="never" nodeType="tmRoot">
          <p:childTnLst>
            <p:seq>
              <p:cTn id="1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504000" y="177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What is a jet?</a:t>
            </a:r>
            <a:endParaRPr/>
          </a:p>
        </p:txBody>
      </p:sp>
      <p:sp>
        <p:nvSpPr>
          <p:cNvPr id="467" name="TextShape 2"/>
          <p:cNvSpPr txBox="1"/>
          <p:nvPr/>
        </p:nvSpPr>
        <p:spPr>
          <a:xfrm>
            <a:off x="504360" y="2857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 jet is what a jet finder finds.</a:t>
            </a:r>
            <a:endParaRPr/>
          </a:p>
        </p:txBody>
      </p:sp>
    </p:spTree>
  </p:cSld>
  <p:timing>
    <p:tnLst>
      <p:par>
        <p:cTn id="145" dur="indefinite" restart="never" nodeType="tmRoot">
          <p:childTnLst>
            <p:seq>
              <p:cTn id="146" nodeType="mainSeq">
                <p:childTnLst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>
                                            <p:txEl>
                                              <p:pRg st="0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TextShape 1"/>
          <p:cNvSpPr txBox="1"/>
          <p:nvPr/>
        </p:nvSpPr>
        <p:spPr>
          <a:xfrm>
            <a:off x="503640" y="85320"/>
            <a:ext cx="9071280" cy="84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 in principle</a:t>
            </a:r>
            <a:endParaRPr/>
          </a:p>
        </p:txBody>
      </p:sp>
      <p:pic>
        <p:nvPicPr>
          <p:cNvPr id="469" name="" descr=""/>
          <p:cNvPicPr/>
          <p:nvPr/>
        </p:nvPicPr>
        <p:blipFill>
          <a:blip r:embed="rId1"/>
          <a:stretch/>
        </p:blipFill>
        <p:spPr>
          <a:xfrm>
            <a:off x="91440" y="74232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470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measures </a:t>
            </a:r>
            <a:r>
              <a:rPr b="1" lang="en-US" sz="3200" spc="-1">
                <a:latin typeface="Arial"/>
              </a:rPr>
              <a:t>partons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Hadronic degrees of freedom are integrated out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Algorithms are infrared and colinear safe</a:t>
            </a:r>
            <a:endParaRPr/>
          </a:p>
        </p:txBody>
      </p:sp>
      <p:pic>
        <p:nvPicPr>
          <p:cNvPr id="471" name="Picture 7" descr=""/>
          <p:cNvPicPr/>
          <p:nvPr/>
        </p:nvPicPr>
        <p:blipFill>
          <a:blip r:embed="rId2"/>
          <a:srcRect l="5122" t="19076" r="10243" b="14307"/>
          <a:stretch/>
        </p:blipFill>
        <p:spPr>
          <a:xfrm>
            <a:off x="6370560" y="5277240"/>
            <a:ext cx="3153960" cy="1066320"/>
          </a:xfrm>
          <a:prstGeom prst="rect">
            <a:avLst/>
          </a:prstGeom>
          <a:ln>
            <a:noFill/>
          </a:ln>
        </p:spPr>
      </p:pic>
      <p:sp>
        <p:nvSpPr>
          <p:cNvPr id="472" name="CustomShape 3"/>
          <p:cNvSpPr/>
          <p:nvPr/>
        </p:nvSpPr>
        <p:spPr>
          <a:xfrm>
            <a:off x="7781040" y="6230880"/>
            <a:ext cx="17532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BAD</a:t>
            </a:r>
            <a:r>
              <a:rPr lang="en-US" sz="1800" spc="-1">
                <a:latin typeface="Arial"/>
              </a:rPr>
              <a:t>: 2 jets are merged in one</a:t>
            </a:r>
            <a:endParaRPr/>
          </a:p>
        </p:txBody>
      </p:sp>
      <p:sp>
        <p:nvSpPr>
          <p:cNvPr id="473" name="CustomShape 4"/>
          <p:cNvSpPr/>
          <p:nvPr/>
        </p:nvSpPr>
        <p:spPr>
          <a:xfrm>
            <a:off x="6708960" y="6321960"/>
            <a:ext cx="9842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OK</a:t>
            </a:r>
            <a:endParaRPr/>
          </a:p>
        </p:txBody>
      </p:sp>
      <p:pic>
        <p:nvPicPr>
          <p:cNvPr id="474" name="Picture 12" descr=""/>
          <p:cNvPicPr/>
          <p:nvPr/>
        </p:nvPicPr>
        <p:blipFill>
          <a:blip r:embed="rId3"/>
          <a:stretch/>
        </p:blipFill>
        <p:spPr>
          <a:xfrm>
            <a:off x="2521440" y="5122080"/>
            <a:ext cx="3696840" cy="1634760"/>
          </a:xfrm>
          <a:prstGeom prst="rect">
            <a:avLst/>
          </a:prstGeom>
          <a:ln>
            <a:noFill/>
          </a:ln>
        </p:spPr>
      </p:pic>
      <p:pic>
        <p:nvPicPr>
          <p:cNvPr id="475" name="Picture 10" descr=""/>
          <p:cNvPicPr/>
          <p:nvPr/>
        </p:nvPicPr>
        <p:blipFill>
          <a:blip r:embed="rId4"/>
          <a:stretch/>
        </p:blipFill>
        <p:spPr>
          <a:xfrm>
            <a:off x="471240" y="524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1" dur="indefinite" restart="never" nodeType="tmRoot">
          <p:childTnLst>
            <p:seq>
              <p:cTn id="1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" descr=""/>
          <p:cNvPicPr/>
          <p:nvPr/>
        </p:nvPicPr>
        <p:blipFill>
          <a:blip r:embed="rId1"/>
          <a:stretch/>
        </p:blipFill>
        <p:spPr>
          <a:xfrm>
            <a:off x="480960" y="1182960"/>
            <a:ext cx="6850440" cy="5036760"/>
          </a:xfrm>
          <a:prstGeom prst="rect">
            <a:avLst/>
          </a:prstGeom>
          <a:ln>
            <a:noFill/>
          </a:ln>
        </p:spPr>
      </p:pic>
      <p:sp>
        <p:nvSpPr>
          <p:cNvPr id="477" name="CustomShape 1"/>
          <p:cNvSpPr/>
          <p:nvPr/>
        </p:nvSpPr>
        <p:spPr>
          <a:xfrm>
            <a:off x="1396800" y="488376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PLB: 10.1016/j.physletb.2013.04.026</a:t>
            </a:r>
            <a:endParaRPr/>
          </a:p>
        </p:txBody>
      </p:sp>
      <p:sp>
        <p:nvSpPr>
          <p:cNvPr id="478" name="TextShape 2"/>
          <p:cNvSpPr txBox="1"/>
          <p:nvPr/>
        </p:nvSpPr>
        <p:spPr>
          <a:xfrm>
            <a:off x="605160" y="118080"/>
            <a:ext cx="8865360" cy="1069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Full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jet ratios in pp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479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80" name="CustomShape 4"/>
          <p:cNvSpPr/>
          <p:nvPr/>
        </p:nvSpPr>
        <p:spPr>
          <a:xfrm>
            <a:off x="352800" y="6298920"/>
            <a:ext cx="9330840" cy="11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Hadronization is important even in pp collisions!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481" name="Line 5"/>
          <p:cNvSpPr/>
          <p:nvPr/>
        </p:nvSpPr>
        <p:spPr>
          <a:xfrm flipH="1">
            <a:off x="7922160" y="3056760"/>
            <a:ext cx="1276920" cy="13719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Line 6"/>
          <p:cNvSpPr/>
          <p:nvPr/>
        </p:nvSpPr>
        <p:spPr>
          <a:xfrm flipH="1">
            <a:off x="7922160" y="2664720"/>
            <a:ext cx="688320" cy="1764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7"/>
          <p:cNvSpPr/>
          <p:nvPr/>
        </p:nvSpPr>
        <p:spPr>
          <a:xfrm rot="1800000">
            <a:off x="8579520" y="2636640"/>
            <a:ext cx="686880" cy="39204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Line 8"/>
          <p:cNvSpPr/>
          <p:nvPr/>
        </p:nvSpPr>
        <p:spPr>
          <a:xfrm flipH="1">
            <a:off x="7922520" y="2593440"/>
            <a:ext cx="365760" cy="1828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Line 9"/>
          <p:cNvSpPr/>
          <p:nvPr/>
        </p:nvSpPr>
        <p:spPr>
          <a:xfrm flipH="1">
            <a:off x="7922160" y="3233520"/>
            <a:ext cx="1464120" cy="1187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0"/>
          <p:cNvSpPr/>
          <p:nvPr/>
        </p:nvSpPr>
        <p:spPr>
          <a:xfrm rot="1800000">
            <a:off x="8244000" y="2451960"/>
            <a:ext cx="1280520" cy="731520"/>
          </a:xfrm>
          <a:prstGeom prst="ellipse">
            <a:avLst/>
          </a:prstGeom>
          <a:solidFill>
            <a:srgbClr val="000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3" dur="indefinite" restart="never" nodeType="tmRoot">
          <p:childTnLst>
            <p:seq>
              <p:cTn id="1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503640" y="30132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 finding algorithms</a:t>
            </a:r>
            <a:endParaRPr/>
          </a:p>
        </p:txBody>
      </p:sp>
      <p:sp>
        <p:nvSpPr>
          <p:cNvPr id="488" name="TextShape 2"/>
          <p:cNvSpPr txBox="1"/>
          <p:nvPr/>
        </p:nvSpPr>
        <p:spPr>
          <a:xfrm>
            <a:off x="313200" y="4997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Any list of objects works as input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Use the same algorithm on theory &amp; experiment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Output only as good as input</a:t>
            </a:r>
            <a:endParaRPr/>
          </a:p>
        </p:txBody>
      </p:sp>
      <p:pic>
        <p:nvPicPr>
          <p:cNvPr id="489" name="" descr=""/>
          <p:cNvPicPr/>
          <p:nvPr/>
        </p:nvPicPr>
        <p:blipFill>
          <a:blip r:embed="rId1"/>
          <a:stretch/>
        </p:blipFill>
        <p:spPr>
          <a:xfrm>
            <a:off x="5945400" y="4076640"/>
            <a:ext cx="3658680" cy="2870640"/>
          </a:xfrm>
          <a:prstGeom prst="rect">
            <a:avLst/>
          </a:prstGeom>
          <a:ln>
            <a:noFill/>
          </a:ln>
        </p:spPr>
      </p:pic>
      <p:sp>
        <p:nvSpPr>
          <p:cNvPr id="490" name="CustomShape 3"/>
          <p:cNvSpPr/>
          <p:nvPr/>
        </p:nvSpPr>
        <p:spPr>
          <a:xfrm>
            <a:off x="274320" y="164520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TextShape 4"/>
          <p:cNvSpPr txBox="1"/>
          <p:nvPr/>
        </p:nvSpPr>
        <p:spPr>
          <a:xfrm>
            <a:off x="640080" y="1736640"/>
            <a:ext cx="16466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Arial"/>
              </a:rPr>
              <a:t>Tracks</a:t>
            </a:r>
            <a:endParaRPr/>
          </a:p>
        </p:txBody>
      </p:sp>
      <p:sp>
        <p:nvSpPr>
          <p:cNvPr id="492" name="CustomShape 5"/>
          <p:cNvSpPr/>
          <p:nvPr/>
        </p:nvSpPr>
        <p:spPr>
          <a:xfrm>
            <a:off x="274680" y="272484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TextShape 6"/>
          <p:cNvSpPr txBox="1"/>
          <p:nvPr/>
        </p:nvSpPr>
        <p:spPr>
          <a:xfrm>
            <a:off x="274680" y="281628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Clusters</a:t>
            </a:r>
            <a:endParaRPr/>
          </a:p>
        </p:txBody>
      </p:sp>
      <p:sp>
        <p:nvSpPr>
          <p:cNvPr id="494" name="CustomShape 7"/>
          <p:cNvSpPr/>
          <p:nvPr/>
        </p:nvSpPr>
        <p:spPr>
          <a:xfrm>
            <a:off x="275040" y="380448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TextShape 8"/>
          <p:cNvSpPr txBox="1"/>
          <p:nvPr/>
        </p:nvSpPr>
        <p:spPr>
          <a:xfrm>
            <a:off x="275040" y="389592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Particles</a:t>
            </a:r>
            <a:endParaRPr/>
          </a:p>
        </p:txBody>
      </p:sp>
      <p:sp>
        <p:nvSpPr>
          <p:cNvPr id="496" name="CustomShape 9"/>
          <p:cNvSpPr/>
          <p:nvPr/>
        </p:nvSpPr>
        <p:spPr>
          <a:xfrm>
            <a:off x="3933000" y="2268000"/>
            <a:ext cx="2103840" cy="1205640"/>
          </a:xfrm>
          <a:custGeom>
            <a:avLst/>
            <a:gdLst/>
            <a:ahLst/>
            <a:rect l="0" t="0" r="r" b="b"/>
            <a:pathLst>
              <a:path w="5846" h="3351">
                <a:moveTo>
                  <a:pt x="558" y="0"/>
                </a:moveTo>
                <a:cubicBezTo>
                  <a:pt x="279" y="0"/>
                  <a:pt x="0" y="279"/>
                  <a:pt x="0" y="558"/>
                </a:cubicBezTo>
                <a:lnTo>
                  <a:pt x="0" y="2791"/>
                </a:lnTo>
                <a:cubicBezTo>
                  <a:pt x="0" y="3070"/>
                  <a:pt x="279" y="3350"/>
                  <a:pt x="558" y="3350"/>
                </a:cubicBezTo>
                <a:lnTo>
                  <a:pt x="5286" y="3350"/>
                </a:lnTo>
                <a:cubicBezTo>
                  <a:pt x="5565" y="3350"/>
                  <a:pt x="5845" y="3070"/>
                  <a:pt x="5845" y="2791"/>
                </a:cubicBezTo>
                <a:lnTo>
                  <a:pt x="5845" y="558"/>
                </a:lnTo>
                <a:cubicBezTo>
                  <a:pt x="5845" y="279"/>
                  <a:pt x="5565" y="0"/>
                  <a:pt x="5286" y="0"/>
                </a:cubicBezTo>
                <a:lnTo>
                  <a:pt x="558" y="0"/>
                </a:lnTo>
              </a:path>
            </a:pathLst>
          </a:custGeom>
          <a:solidFill>
            <a:srgbClr val="7da647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TextShape 10"/>
          <p:cNvSpPr txBox="1"/>
          <p:nvPr/>
        </p:nvSpPr>
        <p:spPr>
          <a:xfrm>
            <a:off x="3933000" y="237420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finding algorithm</a:t>
            </a:r>
            <a:endParaRPr/>
          </a:p>
        </p:txBody>
      </p:sp>
      <p:sp>
        <p:nvSpPr>
          <p:cNvPr id="498" name="CustomShape 11"/>
          <p:cNvSpPr/>
          <p:nvPr/>
        </p:nvSpPr>
        <p:spPr>
          <a:xfrm>
            <a:off x="7225920" y="2285280"/>
            <a:ext cx="2103840" cy="1199880"/>
          </a:xfrm>
          <a:custGeom>
            <a:avLst/>
            <a:gdLst/>
            <a:ahLst/>
            <a:rect l="0" t="0" r="r" b="b"/>
            <a:pathLst>
              <a:path w="5846" h="3335">
                <a:moveTo>
                  <a:pt x="555" y="0"/>
                </a:moveTo>
                <a:cubicBezTo>
                  <a:pt x="277" y="0"/>
                  <a:pt x="0" y="277"/>
                  <a:pt x="0" y="555"/>
                </a:cubicBezTo>
                <a:lnTo>
                  <a:pt x="0" y="2778"/>
                </a:lnTo>
                <a:cubicBezTo>
                  <a:pt x="0" y="3056"/>
                  <a:pt x="277" y="3334"/>
                  <a:pt x="555" y="3334"/>
                </a:cubicBezTo>
                <a:lnTo>
                  <a:pt x="5289" y="3334"/>
                </a:lnTo>
                <a:cubicBezTo>
                  <a:pt x="5567" y="3334"/>
                  <a:pt x="5845" y="3056"/>
                  <a:pt x="5845" y="2778"/>
                </a:cubicBezTo>
                <a:lnTo>
                  <a:pt x="5845" y="555"/>
                </a:lnTo>
                <a:cubicBezTo>
                  <a:pt x="5845" y="277"/>
                  <a:pt x="5567" y="0"/>
                  <a:pt x="5289" y="0"/>
                </a:cubicBezTo>
                <a:lnTo>
                  <a:pt x="555" y="0"/>
                </a:lnTo>
              </a:path>
            </a:pathLst>
          </a:custGeom>
          <a:solidFill>
            <a:srgbClr val="9966c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TextShape 12"/>
          <p:cNvSpPr txBox="1"/>
          <p:nvPr/>
        </p:nvSpPr>
        <p:spPr>
          <a:xfrm>
            <a:off x="7225920" y="237672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candidates</a:t>
            </a:r>
            <a:endParaRPr/>
          </a:p>
        </p:txBody>
      </p:sp>
      <p:cxnSp>
        <p:nvCxnSpPr>
          <p:cNvPr id="500" name="Line 13"/>
          <p:cNvCxnSpPr/>
          <p:nvPr/>
        </p:nvCxnSpPr>
        <p:spPr>
          <a:xfrm flipV="1">
            <a:off x="2378880" y="2870640"/>
            <a:ext cx="1554480" cy="12996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01" name="Line 14"/>
          <p:cNvCxnSpPr/>
          <p:nvPr/>
        </p:nvCxnSpPr>
        <p:spPr>
          <a:xfrm flipV="1">
            <a:off x="2378520" y="2870640"/>
            <a:ext cx="1554840" cy="2199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02" name="Line 15"/>
          <p:cNvCxnSpPr/>
          <p:nvPr/>
        </p:nvCxnSpPr>
        <p:spPr>
          <a:xfrm>
            <a:off x="2378160" y="2010600"/>
            <a:ext cx="1555200" cy="8604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03" name="Line 16"/>
          <p:cNvCxnSpPr/>
          <p:nvPr/>
        </p:nvCxnSpPr>
        <p:spPr>
          <a:xfrm>
            <a:off x="6036840" y="2870640"/>
            <a:ext cx="1189440" cy="147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504" name="TextShape 17"/>
          <p:cNvSpPr txBox="1"/>
          <p:nvPr/>
        </p:nvSpPr>
        <p:spPr>
          <a:xfrm>
            <a:off x="6402600" y="6855840"/>
            <a:ext cx="336852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M. Cacciari, G. P. Salam, G.Soyez, JHEP 0804:063,2008</a:t>
            </a:r>
            <a:endParaRPr/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TextShape 1"/>
          <p:cNvSpPr txBox="1"/>
          <p:nvPr/>
        </p:nvSpPr>
        <p:spPr>
          <a:xfrm>
            <a:off x="504000" y="49320"/>
            <a:ext cx="9071640" cy="91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en-US" sz="4400" spc="-1">
                <a:solidFill>
                  <a:srgbClr val="000000"/>
                </a:solidFill>
                <a:latin typeface="Times New Roman"/>
              </a:rPr>
              <a:t>Bias &amp; Background</a:t>
            </a:r>
            <a:endParaRPr/>
          </a:p>
        </p:txBody>
      </p:sp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 rot="405000">
            <a:off x="7216560" y="2239560"/>
            <a:ext cx="1359000" cy="1504800"/>
          </a:xfrm>
          <a:prstGeom prst="rect">
            <a:avLst/>
          </a:prstGeom>
          <a:ln>
            <a:noFill/>
          </a:ln>
        </p:spPr>
      </p:pic>
      <p:pic>
        <p:nvPicPr>
          <p:cNvPr id="507" name="" descr=""/>
          <p:cNvPicPr/>
          <p:nvPr/>
        </p:nvPicPr>
        <p:blipFill>
          <a:blip r:embed="rId2"/>
          <a:stretch/>
        </p:blipFill>
        <p:spPr>
          <a:xfrm>
            <a:off x="1005120" y="1412640"/>
            <a:ext cx="3326760" cy="4316400"/>
          </a:xfrm>
          <a:prstGeom prst="rect">
            <a:avLst/>
          </a:prstGeom>
          <a:ln>
            <a:noFill/>
          </a:ln>
        </p:spPr>
      </p:pic>
      <p:pic>
        <p:nvPicPr>
          <p:cNvPr id="508" name="" descr=""/>
          <p:cNvPicPr/>
          <p:nvPr/>
        </p:nvPicPr>
        <p:blipFill>
          <a:blip r:embed="rId3"/>
          <a:stretch/>
        </p:blipFill>
        <p:spPr>
          <a:xfrm>
            <a:off x="1970280" y="954360"/>
            <a:ext cx="7484760" cy="564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7" dur="indefinite" restart="never" nodeType="tmRoot">
          <p:childTnLst>
            <p:seq>
              <p:cTn id="1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extShape 1"/>
          <p:cNvSpPr txBox="1"/>
          <p:nvPr/>
        </p:nvSpPr>
        <p:spPr>
          <a:xfrm>
            <a:off x="522720" y="3084120"/>
            <a:ext cx="9071640" cy="126216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What is the QGP?</a:t>
            </a:r>
            <a:endParaRPr/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TextShape 1"/>
          <p:cNvSpPr txBox="1"/>
          <p:nvPr/>
        </p:nvSpPr>
        <p:spPr>
          <a:xfrm>
            <a:off x="1284480" y="4367160"/>
            <a:ext cx="2433960" cy="854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Signal</a:t>
            </a:r>
            <a:endParaRPr/>
          </a:p>
        </p:txBody>
      </p:sp>
      <p:pic>
        <p:nvPicPr>
          <p:cNvPr id="510" name="" descr=""/>
          <p:cNvPicPr/>
          <p:nvPr/>
        </p:nvPicPr>
        <p:blipFill>
          <a:blip r:embed="rId1"/>
          <a:stretch/>
        </p:blipFill>
        <p:spPr>
          <a:xfrm>
            <a:off x="555120" y="80352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511" name="TextShape 2"/>
          <p:cNvSpPr txBox="1"/>
          <p:nvPr/>
        </p:nvSpPr>
        <p:spPr>
          <a:xfrm>
            <a:off x="555120" y="3999600"/>
            <a:ext cx="3657600" cy="44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700" spc="-1">
                <a:solidFill>
                  <a:srgbClr val="ffffff"/>
                </a:solidFill>
                <a:latin typeface="Arial"/>
              </a:rPr>
              <a:t>p+p di-jet event in STAR</a:t>
            </a:r>
            <a:endParaRPr/>
          </a:p>
        </p:txBody>
      </p:sp>
      <p:pic>
        <p:nvPicPr>
          <p:cNvPr id="512" name="" descr=""/>
          <p:cNvPicPr/>
          <p:nvPr/>
        </p:nvPicPr>
        <p:blipFill>
          <a:blip r:embed="rId2"/>
          <a:stretch/>
        </p:blipFill>
        <p:spPr>
          <a:xfrm>
            <a:off x="5015520" y="801360"/>
            <a:ext cx="4647240" cy="3657600"/>
          </a:xfrm>
          <a:prstGeom prst="rect">
            <a:avLst/>
          </a:prstGeom>
          <a:ln>
            <a:noFill/>
          </a:ln>
        </p:spPr>
      </p:pic>
      <p:sp>
        <p:nvSpPr>
          <p:cNvPr id="513" name="TextShape 3"/>
          <p:cNvSpPr txBox="1"/>
          <p:nvPr/>
        </p:nvSpPr>
        <p:spPr>
          <a:xfrm>
            <a:off x="5214240" y="4020120"/>
            <a:ext cx="4674960" cy="42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700" spc="-1">
                <a:solidFill>
                  <a:srgbClr val="ffffff"/>
                </a:solidFill>
                <a:latin typeface="Arial"/>
              </a:rPr>
              <a:t>Central Au+Au collision in STAR</a:t>
            </a:r>
            <a:endParaRPr/>
          </a:p>
        </p:txBody>
      </p:sp>
      <p:sp>
        <p:nvSpPr>
          <p:cNvPr id="514" name="TextShape 4"/>
          <p:cNvSpPr txBox="1"/>
          <p:nvPr/>
        </p:nvSpPr>
        <p:spPr>
          <a:xfrm>
            <a:off x="5438160" y="4161600"/>
            <a:ext cx="3630240" cy="124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Background</a:t>
            </a:r>
            <a:endParaRPr/>
          </a:p>
        </p:txBody>
      </p:sp>
      <p:sp>
        <p:nvSpPr>
          <p:cNvPr id="515" name="TextShape 5"/>
          <p:cNvSpPr txBox="1"/>
          <p:nvPr/>
        </p:nvSpPr>
        <p:spPr>
          <a:xfrm>
            <a:off x="5153040" y="5308920"/>
            <a:ext cx="4426920" cy="1747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Softer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Correlated with rxn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Large fluctuations/hot spots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Combinatorial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Degraded energy resolution</a:t>
            </a:r>
            <a:endParaRPr/>
          </a:p>
          <a:p>
            <a:endParaRPr/>
          </a:p>
        </p:txBody>
      </p:sp>
      <p:sp>
        <p:nvSpPr>
          <p:cNvPr id="516" name="TextShape 6"/>
          <p:cNvSpPr txBox="1"/>
          <p:nvPr/>
        </p:nvSpPr>
        <p:spPr>
          <a:xfrm>
            <a:off x="473400" y="5322960"/>
            <a:ext cx="4426920" cy="1733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Harder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Correlated with rxn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Low p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 modifications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Flavor modifications?</a:t>
            </a:r>
            <a:endParaRPr/>
          </a:p>
        </p:txBody>
      </p:sp>
      <p:pic>
        <p:nvPicPr>
          <p:cNvPr id="517" name="" descr=""/>
          <p:cNvPicPr/>
          <p:nvPr/>
        </p:nvPicPr>
        <p:blipFill>
          <a:blip r:embed="rId3"/>
          <a:stretch/>
        </p:blipFill>
        <p:spPr>
          <a:xfrm>
            <a:off x="8849520" y="2617200"/>
            <a:ext cx="914400" cy="1188720"/>
          </a:xfrm>
          <a:prstGeom prst="rect">
            <a:avLst/>
          </a:prstGeom>
          <a:ln>
            <a:noFill/>
          </a:ln>
        </p:spPr>
      </p:pic>
      <p:pic>
        <p:nvPicPr>
          <p:cNvPr id="518" name="" descr=""/>
          <p:cNvPicPr/>
          <p:nvPr/>
        </p:nvPicPr>
        <p:blipFill>
          <a:blip r:embed="rId4"/>
          <a:stretch/>
        </p:blipFill>
        <p:spPr>
          <a:xfrm>
            <a:off x="3454920" y="2922840"/>
            <a:ext cx="914400" cy="887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9" dur="indefinite" restart="never" nodeType="tmRoot">
          <p:childTnLst>
            <p:seq>
              <p:cTn id="160" nodeType="mainSeq">
                <p:childTnLst>
                  <p:par>
                    <p:cTn id="161" fill="freeze">
                      <p:stCondLst>
                        <p:cond delay="indefinite"/>
                      </p:stCondLst>
                      <p:childTnLst>
                        <p:par>
                          <p:cTn id="162" fill="freeze">
                            <p:stCondLst>
                              <p:cond delay="0"/>
                            </p:stCondLst>
                            <p:childTnLst>
                              <p:par>
                                <p:cTn id="1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62" end="8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87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high p</a:t>
            </a:r>
            <a:r>
              <a:rPr lang="en-US" sz="4400" spc="-1" baseline="-101000">
                <a:latin typeface="Times New Roman"/>
              </a:rPr>
              <a:t>T</a:t>
            </a:r>
            <a:endParaRPr/>
          </a:p>
        </p:txBody>
      </p:sp>
      <p:sp>
        <p:nvSpPr>
          <p:cNvPr id="520" name="TextShape 2"/>
          <p:cNvSpPr txBox="1"/>
          <p:nvPr/>
        </p:nvSpPr>
        <p:spPr>
          <a:xfrm>
            <a:off x="504000" y="1630440"/>
            <a:ext cx="4835520" cy="42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Reduces combinatorial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Cuts signal where we expect modifications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Could bias towards partons which have not interacted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521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522" name="" descr=""/>
          <p:cNvPicPr/>
          <p:nvPr/>
        </p:nvPicPr>
        <p:blipFill>
          <a:blip r:embed="rId2"/>
          <a:stretch/>
        </p:blipFill>
        <p:spPr>
          <a:xfrm>
            <a:off x="2026800" y="597132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523" name="Line 3"/>
          <p:cNvSpPr/>
          <p:nvPr/>
        </p:nvSpPr>
        <p:spPr>
          <a:xfrm flipV="1">
            <a:off x="2074320" y="612036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Line 4"/>
          <p:cNvSpPr/>
          <p:nvPr/>
        </p:nvSpPr>
        <p:spPr>
          <a:xfrm>
            <a:off x="2118960" y="612252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5" name="" descr=""/>
          <p:cNvPicPr/>
          <p:nvPr/>
        </p:nvPicPr>
        <p:blipFill>
          <a:blip r:embed="rId3"/>
          <a:stretch/>
        </p:blipFill>
        <p:spPr>
          <a:xfrm>
            <a:off x="5526360" y="2458440"/>
            <a:ext cx="3996000" cy="2743200"/>
          </a:xfrm>
          <a:prstGeom prst="rect">
            <a:avLst/>
          </a:prstGeom>
          <a:ln>
            <a:noFill/>
          </a:ln>
        </p:spPr>
      </p:pic>
      <p:pic>
        <p:nvPicPr>
          <p:cNvPr id="526" name="" descr=""/>
          <p:cNvPicPr/>
          <p:nvPr/>
        </p:nvPicPr>
        <p:blipFill>
          <a:blip r:embed="rId4"/>
          <a:stretch/>
        </p:blipFill>
        <p:spPr>
          <a:xfrm>
            <a:off x="6021360" y="4293360"/>
            <a:ext cx="457200" cy="594360"/>
          </a:xfrm>
          <a:prstGeom prst="rect">
            <a:avLst/>
          </a:prstGeom>
          <a:ln>
            <a:noFill/>
          </a:ln>
        </p:spPr>
      </p:pic>
      <p:pic>
        <p:nvPicPr>
          <p:cNvPr id="527" name="" descr=""/>
          <p:cNvPicPr/>
          <p:nvPr/>
        </p:nvPicPr>
        <p:blipFill>
          <a:blip r:embed="rId5"/>
          <a:stretch/>
        </p:blipFill>
        <p:spPr>
          <a:xfrm>
            <a:off x="7557840" y="423864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528" name="" descr=""/>
          <p:cNvPicPr/>
          <p:nvPr/>
        </p:nvPicPr>
        <p:blipFill>
          <a:blip r:embed="rId6"/>
          <a:stretch/>
        </p:blipFill>
        <p:spPr>
          <a:xfrm>
            <a:off x="6406560" y="412740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529" name="TextShape 5"/>
          <p:cNvSpPr txBox="1"/>
          <p:nvPr/>
        </p:nvSpPr>
        <p:spPr>
          <a:xfrm>
            <a:off x="5854680" y="2219040"/>
            <a:ext cx="3860280" cy="40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PoS High-pTphysics09:023,2009</a:t>
            </a:r>
            <a:endParaRPr/>
          </a:p>
        </p:txBody>
      </p:sp>
    </p:spTree>
  </p:cSld>
  <p:timing>
    <p:tnLst>
      <p:par>
        <p:cTn id="167" dur="indefinite" restart="never" nodeType="tmRoot">
          <p:childTnLst>
            <p:seq>
              <p:cTn id="1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TextShape 1"/>
          <p:cNvSpPr txBox="1"/>
          <p:nvPr/>
        </p:nvSpPr>
        <p:spPr>
          <a:xfrm>
            <a:off x="2134800" y="316080"/>
            <a:ext cx="5948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smaller angles</a:t>
            </a:r>
            <a:endParaRPr/>
          </a:p>
        </p:txBody>
      </p:sp>
      <p:sp>
        <p:nvSpPr>
          <p:cNvPr id="531" name="TextShape 2"/>
          <p:cNvSpPr txBox="1"/>
          <p:nvPr/>
        </p:nvSpPr>
        <p:spPr>
          <a:xfrm>
            <a:off x="900000" y="1913040"/>
            <a:ext cx="38026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is smaller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fluctuations smaller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Modifications expected at higher 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532" name="" descr=""/>
          <p:cNvPicPr/>
          <p:nvPr/>
        </p:nvPicPr>
        <p:blipFill>
          <a:blip r:embed="rId1"/>
          <a:stretch/>
        </p:blipFill>
        <p:spPr>
          <a:xfrm>
            <a:off x="5658840" y="2277000"/>
            <a:ext cx="3943080" cy="3574800"/>
          </a:xfrm>
          <a:prstGeom prst="rect">
            <a:avLst/>
          </a:prstGeom>
          <a:ln>
            <a:noFill/>
          </a:ln>
        </p:spPr>
      </p:pic>
      <p:sp>
        <p:nvSpPr>
          <p:cNvPr id="533" name="TextShape 3"/>
          <p:cNvSpPr txBox="1"/>
          <p:nvPr/>
        </p:nvSpPr>
        <p:spPr>
          <a:xfrm>
            <a:off x="6809760" y="2764800"/>
            <a:ext cx="1629360" cy="2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JHEP 03 (2012) 053</a:t>
            </a:r>
            <a:endParaRPr/>
          </a:p>
        </p:txBody>
      </p:sp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Shape 1"/>
          <p:cNvSpPr txBox="1"/>
          <p:nvPr/>
        </p:nvSpPr>
        <p:spPr>
          <a:xfrm>
            <a:off x="1864800" y="1407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ALICE/STAR</a:t>
            </a:r>
            <a:endParaRPr/>
          </a:p>
        </p:txBody>
      </p:sp>
      <p:sp>
        <p:nvSpPr>
          <p:cNvPr id="535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pic>
        <p:nvPicPr>
          <p:cNvPr id="536" name="Picture 7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6375240" y="1188360"/>
            <a:ext cx="3594600" cy="5941800"/>
          </a:xfrm>
          <a:prstGeom prst="rect">
            <a:avLst/>
          </a:prstGeom>
          <a:ln>
            <a:noFill/>
          </a:ln>
        </p:spPr>
      </p:pic>
      <p:sp>
        <p:nvSpPr>
          <p:cNvPr id="537" name="CustomShape 3"/>
          <p:cNvSpPr/>
          <p:nvPr/>
        </p:nvSpPr>
        <p:spPr>
          <a:xfrm>
            <a:off x="4029120" y="8708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Combinatorial “jets”</a:t>
            </a:r>
            <a:endParaRPr/>
          </a:p>
        </p:txBody>
      </p:sp>
      <p:sp>
        <p:nvSpPr>
          <p:cNvPr id="538" name="CustomShape 4"/>
          <p:cNvSpPr/>
          <p:nvPr/>
        </p:nvSpPr>
        <p:spPr>
          <a:xfrm>
            <a:off x="6184440" y="1328040"/>
            <a:ext cx="1316880" cy="153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TextShape 5"/>
          <p:cNvSpPr txBox="1"/>
          <p:nvPr/>
        </p:nvSpPr>
        <p:spPr>
          <a:xfrm>
            <a:off x="210240" y="1442520"/>
            <a:ext cx="6391800" cy="2904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Estimate combinatorial jet contributions and its fluctuations from data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Require leading track p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&gt; 5 GeV/c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4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Suppresses combinatorial “jets”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5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Biases fragmentation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threshold on constituents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Limited to small R </a:t>
            </a:r>
            <a:endParaRPr/>
          </a:p>
        </p:txBody>
      </p:sp>
      <p:sp>
        <p:nvSpPr>
          <p:cNvPr id="540" name="CustomShape 6"/>
          <p:cNvSpPr/>
          <p:nvPr/>
        </p:nvSpPr>
        <p:spPr>
          <a:xfrm>
            <a:off x="1245240" y="4344120"/>
            <a:ext cx="36046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Measured spectra:</a:t>
            </a:r>
            <a:endParaRPr/>
          </a:p>
        </p:txBody>
      </p:sp>
      <p:sp>
        <p:nvSpPr>
          <p:cNvPr id="541" name="CustomShape 7"/>
          <p:cNvSpPr/>
          <p:nvPr/>
        </p:nvSpPr>
        <p:spPr>
          <a:xfrm>
            <a:off x="1331640" y="5612400"/>
            <a:ext cx="3135600" cy="122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Where 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comes from FastJet anti-k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</a:t>
            </a:r>
            <a:endParaRPr/>
          </a:p>
        </p:txBody>
      </p:sp>
      <p:pic>
        <p:nvPicPr>
          <p:cNvPr id="542" name="" descr=""/>
          <p:cNvPicPr/>
          <p:nvPr/>
        </p:nvPicPr>
        <p:blipFill>
          <a:blip r:embed="rId8"/>
          <a:stretch/>
        </p:blipFill>
        <p:spPr>
          <a:xfrm>
            <a:off x="1369440" y="4916520"/>
            <a:ext cx="2603880" cy="58788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9"/>
          <a:stretch/>
        </p:blipFill>
        <p:spPr>
          <a:xfrm>
            <a:off x="2692800" y="5504400"/>
            <a:ext cx="1092240" cy="588240"/>
          </a:xfrm>
          <a:prstGeom prst="rect">
            <a:avLst/>
          </a:prstGeom>
          <a:ln>
            <a:noFill/>
          </a:ln>
        </p:spPr>
      </p:pic>
      <p:sp>
        <p:nvSpPr>
          <p:cNvPr id="544" name="TextShape 8"/>
          <p:cNvSpPr txBox="1"/>
          <p:nvPr/>
        </p:nvSpPr>
        <p:spPr>
          <a:xfrm>
            <a:off x="7591680" y="4335120"/>
            <a:ext cx="155484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Times New Roman"/>
              </a:rPr>
              <a:t>Full jets</a:t>
            </a:r>
            <a:endParaRPr/>
          </a:p>
        </p:txBody>
      </p:sp>
      <p:pic>
        <p:nvPicPr>
          <p:cNvPr id="545" name="" descr=""/>
          <p:cNvPicPr/>
          <p:nvPr/>
        </p:nvPicPr>
        <p:blipFill>
          <a:blip r:embed="rId10"/>
          <a:stretch/>
        </p:blipFill>
        <p:spPr>
          <a:xfrm>
            <a:off x="6914880" y="480024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546" name="" descr=""/>
          <p:cNvPicPr/>
          <p:nvPr/>
        </p:nvPicPr>
        <p:blipFill>
          <a:blip r:embed="rId11"/>
          <a:stretch/>
        </p:blipFill>
        <p:spPr>
          <a:xfrm>
            <a:off x="9146520" y="466956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547" name="" descr=""/>
          <p:cNvPicPr/>
          <p:nvPr/>
        </p:nvPicPr>
        <p:blipFill>
          <a:blip r:embed="rId12"/>
          <a:stretch/>
        </p:blipFill>
        <p:spPr>
          <a:xfrm>
            <a:off x="7717680" y="4669560"/>
            <a:ext cx="876600" cy="84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ATLAS</a:t>
            </a:r>
            <a:endParaRPr/>
          </a:p>
        </p:txBody>
      </p:sp>
      <p:sp>
        <p:nvSpPr>
          <p:cNvPr id="549" name="TextShape 2"/>
          <p:cNvSpPr txBox="1"/>
          <p:nvPr/>
        </p:nvSpPr>
        <p:spPr>
          <a:xfrm>
            <a:off x="71640" y="1207440"/>
            <a:ext cx="6206760" cy="43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Iterative procedure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latin typeface="Arial"/>
              </a:rPr>
              <a:t>Calorimeter jets:</a:t>
            </a:r>
            <a:r>
              <a:rPr lang="en-US" sz="2800" spc="-1">
                <a:latin typeface="Arial"/>
              </a:rPr>
              <a:t> Reconstruct jets with R=0.2.  v</a:t>
            </a:r>
            <a:r>
              <a:rPr lang="en-US" sz="2800" spc="-1" baseline="-101000">
                <a:latin typeface="Arial"/>
              </a:rPr>
              <a:t>2</a:t>
            </a:r>
            <a:r>
              <a:rPr lang="en-US" sz="2800" spc="-1">
                <a:latin typeface="Arial"/>
              </a:rPr>
              <a:t> modulated &lt;Bkgd&gt; estimated by energy in calorimeters excluding jets with at least one tower with 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E</a:t>
            </a:r>
            <a:r>
              <a:rPr lang="en-US" sz="2800" spc="-1" baseline="-101000">
                <a:latin typeface="Arial"/>
              </a:rPr>
              <a:t>tower </a:t>
            </a:r>
            <a:r>
              <a:rPr lang="en-US" sz="2800" spc="-1">
                <a:latin typeface="Arial"/>
              </a:rPr>
              <a:t>&gt; &lt;E</a:t>
            </a:r>
            <a:r>
              <a:rPr lang="en-US" sz="2800" spc="-1" baseline="-101000">
                <a:latin typeface="Arial"/>
              </a:rPr>
              <a:t>tower</a:t>
            </a:r>
            <a:r>
              <a:rPr lang="en-US" sz="2800" spc="-1">
                <a:latin typeface="Arial"/>
              </a:rPr>
              <a:t>&gt;</a:t>
            </a:r>
            <a:r>
              <a:rPr lang="en-US" sz="2800" spc="-1">
                <a:latin typeface="Arial"/>
              </a:rPr>
              <a:t>
</a:t>
            </a:r>
            <a:r>
              <a:rPr b="1" lang="en-US" sz="2800" spc="-1">
                <a:latin typeface="Arial"/>
              </a:rPr>
              <a:t>Track jets:</a:t>
            </a:r>
            <a:r>
              <a:rPr lang="en-US" sz="2800" spc="-1">
                <a:latin typeface="Arial"/>
              </a:rPr>
              <a:t> Use tracks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&gt;4 GeV/c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Calorimeter jets from above with E&gt;25 GeV and track jets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&gt;10 GeV/c used to estimate background again.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Calorimeter tracks matching one track with p</a:t>
            </a:r>
            <a:r>
              <a:rPr lang="en-US" sz="3200" spc="-1" baseline="-101000">
                <a:latin typeface="Arial"/>
              </a:rPr>
              <a:t>T</a:t>
            </a:r>
            <a:r>
              <a:rPr lang="en-US" sz="3200" spc="-1">
                <a:latin typeface="Arial"/>
              </a:rPr>
              <a:t>&gt;7 GeV/c or containing a high energy cluster E &gt;7 GeV are used for analysis down to E</a:t>
            </a:r>
            <a:r>
              <a:rPr lang="en-US" sz="3200" spc="-1" baseline="-101000">
                <a:latin typeface="Arial"/>
              </a:rPr>
              <a:t>jet</a:t>
            </a:r>
            <a:r>
              <a:rPr lang="en-US" sz="3200" spc="-1">
                <a:latin typeface="Arial"/>
              </a:rPr>
              <a:t> = 20 GeV</a:t>
            </a:r>
            <a:endParaRPr/>
          </a:p>
        </p:txBody>
      </p:sp>
      <p:sp>
        <p:nvSpPr>
          <p:cNvPr id="550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000" spc="-1">
                <a:latin typeface="Times New Roman"/>
              </a:rPr>
              <a:t>Phys. Lett. B 719 (2013) 220-241</a:t>
            </a:r>
            <a:endParaRPr/>
          </a:p>
          <a:p>
            <a:endParaRPr/>
          </a:p>
        </p:txBody>
      </p:sp>
      <p:sp>
        <p:nvSpPr>
          <p:cNvPr id="551" name="TextShape 4"/>
          <p:cNvSpPr txBox="1"/>
          <p:nvPr/>
        </p:nvSpPr>
        <p:spPr>
          <a:xfrm>
            <a:off x="72360" y="5514480"/>
            <a:ext cx="1002960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Definitely imposes a bias, especially at 20 GeV!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We should treat that bias as a tool, not a handicap</a:t>
            </a:r>
            <a:endParaRPr/>
          </a:p>
        </p:txBody>
      </p:sp>
      <p:pic>
        <p:nvPicPr>
          <p:cNvPr id="552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553" name="TextShape 5"/>
          <p:cNvSpPr txBox="1"/>
          <p:nvPr/>
        </p:nvSpPr>
        <p:spPr>
          <a:xfrm>
            <a:off x="6954840" y="51408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554" name="TextShape 6"/>
          <p:cNvSpPr txBox="1"/>
          <p:nvPr/>
        </p:nvSpPr>
        <p:spPr>
          <a:xfrm>
            <a:off x="7171560" y="486648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But they do matter down here!</a:t>
            </a:r>
            <a:endParaRPr/>
          </a:p>
        </p:txBody>
      </p:sp>
    </p:spTree>
  </p:cSld>
  <p:timing>
    <p:tnLst>
      <p:par>
        <p:cTn id="173" dur="indefinite" restart="never" nodeType="tmRoot">
          <p:childTnLst>
            <p:seq>
              <p:cTn id="174" nodeType="mainSeq">
                <p:childTnLst>
                  <p:par>
                    <p:cTn id="175" fill="freeze">
                      <p:stCondLst>
                        <p:cond delay="indefinite"/>
                      </p:stCondLst>
                      <p:childTnLst>
                        <p:par>
                          <p:cTn id="176" fill="freeze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freeze">
                      <p:stCondLst>
                        <p:cond delay="indefinite"/>
                      </p:stCondLst>
                      <p:childTnLst>
                        <p:par>
                          <p:cTn id="180" fill="freeze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freeze">
                      <p:stCondLst>
                        <p:cond delay="indefinite"/>
                      </p:stCondLst>
                      <p:childTnLst>
                        <p:par>
                          <p:cTn id="190" fill="freeze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>
                                            <p:txEl>
                                              <p:pRg st="49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sp>
        <p:nvSpPr>
          <p:cNvPr id="556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</p:spTree>
  </p:cSld>
  <p:timing>
    <p:tnLst>
      <p:par>
        <p:cTn id="193" dur="indefinite" restart="never" nodeType="tmRoot">
          <p:childTnLst>
            <p:seq>
              <p:cTn id="1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7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pic>
        <p:nvPicPr>
          <p:cNvPr id="558" name="" descr=""/>
          <p:cNvPicPr/>
          <p:nvPr/>
        </p:nvPicPr>
        <p:blipFill>
          <a:blip r:embed="rId2"/>
          <a:stretch/>
        </p:blipFill>
        <p:spPr>
          <a:xfrm>
            <a:off x="7117920" y="-81468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559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  <p:sp>
        <p:nvSpPr>
          <p:cNvPr id="560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Bias</a:t>
            </a:r>
            <a:endParaRPr/>
          </a:p>
        </p:txBody>
      </p:sp>
      <p:sp>
        <p:nvSpPr>
          <p:cNvPr id="561" name="TextShape 3"/>
          <p:cNvSpPr txBox="1"/>
          <p:nvPr/>
        </p:nvSpPr>
        <p:spPr>
          <a:xfrm>
            <a:off x="504000" y="2241360"/>
            <a:ext cx="8870040" cy="39121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Modified jets probably look more like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/>
          </a:p>
        </p:txBody>
      </p:sp>
    </p:spTree>
  </p:cSld>
  <p:timing>
    <p:tnLst>
      <p:par>
        <p:cTn id="195" dur="indefinite" restart="never" nodeType="tmRoot">
          <p:childTnLst>
            <p:seq>
              <p:cTn id="196" nodeType="mainSeq">
                <p:childTnLst>
                  <p:par>
                    <p:cTn id="197" fill="freeze">
                      <p:stCondLst>
                        <p:cond delay="indefinite"/>
                      </p:stCondLst>
                      <p:childTnLst>
                        <p:par>
                          <p:cTn id="198" fill="freeze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freeze">
                      <p:stCondLst>
                        <p:cond delay="indefinite"/>
                      </p:stCondLst>
                      <p:childTnLst>
                        <p:par>
                          <p:cTn id="204" fill="freeze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49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freeze">
                      <p:stCondLst>
                        <p:cond delay="indefinite"/>
                      </p:stCondLst>
                      <p:childTnLst>
                        <p:par>
                          <p:cTn id="208" fill="freeze">
                            <p:stCondLst>
                              <p:cond delay="0"/>
                            </p:stCondLst>
                            <p:childTnLst>
                              <p:par>
                                <p:cTn id="2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170" end="3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freeze">
                      <p:stCondLst>
                        <p:cond delay="indefinite"/>
                      </p:stCondLst>
                      <p:childTnLst>
                        <p:par>
                          <p:cTn id="212" fill="freeze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>
                                            <p:txEl>
                                              <p:pRg st="311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" descr=""/>
          <p:cNvPicPr/>
          <p:nvPr/>
        </p:nvPicPr>
        <p:blipFill>
          <a:blip r:embed="rId1"/>
          <a:stretch/>
        </p:blipFill>
        <p:spPr>
          <a:xfrm>
            <a:off x="-49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563" name="TextShape 1"/>
          <p:cNvSpPr txBox="1"/>
          <p:nvPr/>
        </p:nvSpPr>
        <p:spPr>
          <a:xfrm>
            <a:off x="464040" y="119880"/>
            <a:ext cx="96512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What you see depends on where you look</a:t>
            </a:r>
            <a:endParaRPr/>
          </a:p>
        </p:txBody>
      </p:sp>
      <p:sp>
        <p:nvSpPr>
          <p:cNvPr id="564" name="TextShape 2"/>
          <p:cNvSpPr txBox="1"/>
          <p:nvPr/>
        </p:nvSpPr>
        <p:spPr>
          <a:xfrm>
            <a:off x="3428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Phys. Rev. C 90, 024908 (2014)</a:t>
            </a:r>
            <a:r>
              <a:rPr lang="en-US" sz="1000" spc="-1">
                <a:latin typeface="Arial"/>
              </a:rPr>
              <a:t>
</a:t>
            </a:r>
            <a:r>
              <a:rPr lang="en-US" sz="1000" spc="-1">
                <a:latin typeface="Arial"/>
              </a:rPr>
              <a:t>JHEP10(2012)087</a:t>
            </a:r>
            <a:endParaRPr/>
          </a:p>
          <a:p>
            <a:endParaRPr/>
          </a:p>
        </p:txBody>
      </p:sp>
      <p:sp>
        <p:nvSpPr>
          <p:cNvPr id="565" name="TextShape 3"/>
          <p:cNvSpPr txBox="1"/>
          <p:nvPr/>
        </p:nvSpPr>
        <p:spPr>
          <a:xfrm>
            <a:off x="4717800" y="647496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566" name="Line 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TextShape 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68" name="TextShape 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69" name="Line 7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2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3" name="Line 11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TextShape 1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5" name="TextShape 13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6" name="TextShape 14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7" name="TextShape 15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8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79" name="Line 17"/>
          <p:cNvSpPr/>
          <p:nvPr/>
        </p:nvSpPr>
        <p:spPr>
          <a:xfrm flipV="1">
            <a:off x="2521440" y="5884920"/>
            <a:ext cx="778320" cy="6706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TextShape 18"/>
          <p:cNvSpPr txBox="1"/>
          <p:nvPr/>
        </p:nvSpPr>
        <p:spPr>
          <a:xfrm>
            <a:off x="1461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High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581" name="Line 19"/>
          <p:cNvSpPr/>
          <p:nvPr/>
        </p:nvSpPr>
        <p:spPr>
          <a:xfrm flipH="1" flipV="1">
            <a:off x="7228080" y="5958000"/>
            <a:ext cx="946440" cy="482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TextShape 20"/>
          <p:cNvSpPr txBox="1"/>
          <p:nvPr/>
        </p:nvSpPr>
        <p:spPr>
          <a:xfrm>
            <a:off x="7115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Low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</p:spTree>
  </p:cSld>
  <p:timing>
    <p:tnLst>
      <p:par>
        <p:cTn id="215" dur="indefinite" restart="never" nodeType="tmRoot">
          <p:childTnLst>
            <p:seq>
              <p:cTn id="2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TextShape 1"/>
          <p:cNvSpPr txBox="1"/>
          <p:nvPr/>
        </p:nvSpPr>
        <p:spPr>
          <a:xfrm>
            <a:off x="504000" y="193320"/>
            <a:ext cx="9071640" cy="8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Cold Nuclear Matter effects</a:t>
            </a:r>
            <a:endParaRPr/>
          </a:p>
        </p:txBody>
      </p:sp>
      <p:sp>
        <p:nvSpPr>
          <p:cNvPr id="584" name="TextShape 2"/>
          <p:cNvSpPr txBox="1"/>
          <p:nvPr/>
        </p:nvSpPr>
        <p:spPr>
          <a:xfrm>
            <a:off x="504000" y="4405320"/>
            <a:ext cx="9071640" cy="260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No indication of modified jet structure in cold nuclear matter (d+Au and p+Pb collisions)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[Phys.Rev.C73:054903,2006, Phys.Rev.Lett.96:222301,2006]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Minimum bias R</a:t>
            </a:r>
            <a:r>
              <a:rPr lang="en-US" sz="3200" spc="-1" baseline="-101000">
                <a:latin typeface="Times New Roman"/>
              </a:rPr>
              <a:t>pPb</a:t>
            </a:r>
            <a:r>
              <a:rPr lang="en-US" sz="3200" spc="-1">
                <a:latin typeface="Times New Roman"/>
              </a:rPr>
              <a:t>, R</a:t>
            </a:r>
            <a:r>
              <a:rPr lang="en-US" sz="3200" spc="-1" baseline="-101000">
                <a:latin typeface="Times New Roman"/>
              </a:rPr>
              <a:t>dAu</a:t>
            </a:r>
            <a:r>
              <a:rPr lang="en-US" sz="3200" spc="-1">
                <a:latin typeface="Times New Roman"/>
              </a:rPr>
              <a:t> for charged particles, jets consistent with 1 [Phys.Rev.Lett.98:172302,2007,Phys.Rev.C81:064904,2010,Phys. Rev. Lett. 110 (2013) 082302,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arXiv:1605.06436]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Indications of modification at forward rapidities from dihadron correlations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 Rev. Lett. 107, 172301 (2011)]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Centrality dependence observed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[PLB 748 (2015) 392-413,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Phys. Rev. Lett. 116, 122301 (2016)]</a:t>
            </a:r>
            <a:endParaRPr/>
          </a:p>
        </p:txBody>
      </p:sp>
      <p:pic>
        <p:nvPicPr>
          <p:cNvPr id="585" name="" descr=""/>
          <p:cNvPicPr/>
          <p:nvPr/>
        </p:nvPicPr>
        <p:blipFill>
          <a:blip r:embed="rId1"/>
          <a:stretch/>
        </p:blipFill>
        <p:spPr>
          <a:xfrm>
            <a:off x="1252440" y="1254960"/>
            <a:ext cx="7315200" cy="2926080"/>
          </a:xfrm>
          <a:prstGeom prst="rect">
            <a:avLst/>
          </a:prstGeom>
          <a:ln>
            <a:noFill/>
          </a:ln>
        </p:spPr>
      </p:pic>
      <p:sp>
        <p:nvSpPr>
          <p:cNvPr id="586" name="TextShape 3"/>
          <p:cNvSpPr txBox="1"/>
          <p:nvPr/>
        </p:nvSpPr>
        <p:spPr>
          <a:xfrm>
            <a:off x="5783040" y="1031040"/>
            <a:ext cx="27669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  <a:hlinkClick r:id="rId2"/>
              </a:rPr>
              <a:t>PLB 748 (2015) 392-413</a:t>
            </a:r>
            <a:endParaRPr/>
          </a:p>
        </p:txBody>
      </p:sp>
    </p:spTree>
  </p:cSld>
  <p:timing>
    <p:tnLst>
      <p:par>
        <p:cTn id="217" dur="indefinite" restart="never" nodeType="tmRoot">
          <p:childTnLst>
            <p:seq>
              <p:cTn id="2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extShape 1"/>
          <p:cNvSpPr txBox="1"/>
          <p:nvPr/>
        </p:nvSpPr>
        <p:spPr>
          <a:xfrm>
            <a:off x="522720" y="2724120"/>
            <a:ext cx="9071640" cy="126216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Path length dependence</a:t>
            </a:r>
            <a:endParaRPr/>
          </a:p>
        </p:txBody>
      </p:sp>
    </p:spTree>
  </p:cSld>
  <p:timing>
    <p:tnLst>
      <p:par>
        <p:cTn id="219" dur="indefinite" restart="never" nodeType="tmRoot">
          <p:childTnLst>
            <p:seq>
              <p:cTn id="2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extShape 1"/>
          <p:cNvSpPr txBox="1"/>
          <p:nvPr/>
        </p:nvSpPr>
        <p:spPr>
          <a:xfrm>
            <a:off x="502560" y="15804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Phase diagram of nuclear matter</a:t>
            </a:r>
            <a:endParaRPr/>
          </a:p>
        </p:txBody>
      </p:sp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420480" y="1542600"/>
            <a:ext cx="9144000" cy="4462200"/>
          </a:xfrm>
          <a:prstGeom prst="rect">
            <a:avLst/>
          </a:prstGeom>
          <a:ln>
            <a:noFill/>
          </a:ln>
        </p:spPr>
      </p:pic>
      <p:pic>
        <p:nvPicPr>
          <p:cNvPr id="302" name="" descr=""/>
          <p:cNvPicPr/>
          <p:nvPr/>
        </p:nvPicPr>
        <p:blipFill>
          <a:blip r:embed="rId2"/>
          <a:stretch/>
        </p:blipFill>
        <p:spPr>
          <a:xfrm>
            <a:off x="2670840" y="3682440"/>
            <a:ext cx="1371600" cy="1033200"/>
          </a:xfrm>
          <a:prstGeom prst="rect">
            <a:avLst/>
          </a:prstGeom>
          <a:ln>
            <a:noFill/>
          </a:ln>
        </p:spPr>
      </p:pic>
      <p:pic>
        <p:nvPicPr>
          <p:cNvPr id="303" name="" descr=""/>
          <p:cNvPicPr/>
          <p:nvPr/>
        </p:nvPicPr>
        <p:blipFill>
          <a:blip r:embed="rId3"/>
          <a:stretch/>
        </p:blipFill>
        <p:spPr>
          <a:xfrm>
            <a:off x="2788560" y="139644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304" name="TextShape 2"/>
          <p:cNvSpPr txBox="1"/>
          <p:nvPr/>
        </p:nvSpPr>
        <p:spPr>
          <a:xfrm>
            <a:off x="1855440" y="247824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305" name="" descr=""/>
          <p:cNvPicPr/>
          <p:nvPr/>
        </p:nvPicPr>
        <p:blipFill>
          <a:blip r:embed="rId4"/>
          <a:stretch/>
        </p:blipFill>
        <p:spPr>
          <a:xfrm>
            <a:off x="8732160" y="4139640"/>
            <a:ext cx="640080" cy="585360"/>
          </a:xfrm>
          <a:prstGeom prst="rect">
            <a:avLst/>
          </a:prstGeom>
          <a:ln>
            <a:noFill/>
          </a:ln>
        </p:spPr>
      </p:pic>
      <p:sp>
        <p:nvSpPr>
          <p:cNvPr id="306" name="TextShape 3"/>
          <p:cNvSpPr txBox="1"/>
          <p:nvPr/>
        </p:nvSpPr>
        <p:spPr>
          <a:xfrm>
            <a:off x="7377840" y="4707720"/>
            <a:ext cx="2452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307" name="" descr=""/>
          <p:cNvPicPr/>
          <p:nvPr/>
        </p:nvPicPr>
        <p:blipFill>
          <a:blip r:embed="rId5"/>
          <a:stretch/>
        </p:blipFill>
        <p:spPr>
          <a:xfrm>
            <a:off x="4114440" y="4343040"/>
            <a:ext cx="548640" cy="548640"/>
          </a:xfrm>
          <a:prstGeom prst="rect">
            <a:avLst/>
          </a:prstGeom>
          <a:ln>
            <a:noFill/>
          </a:ln>
        </p:spPr>
      </p:pic>
      <p:sp>
        <p:nvSpPr>
          <p:cNvPr id="308" name="TextShape 4"/>
          <p:cNvSpPr txBox="1"/>
          <p:nvPr/>
        </p:nvSpPr>
        <p:spPr>
          <a:xfrm>
            <a:off x="228240" y="6099840"/>
            <a:ext cx="9601200" cy="103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200" spc="-1">
                <a:solidFill>
                  <a:srgbClr val="800000"/>
                </a:solidFill>
                <a:latin typeface="Arial"/>
              </a:rPr>
              <a:t>Quark Gluon Plasma</a:t>
            </a:r>
            <a:r>
              <a:rPr lang="en-US" sz="2200" spc="-1">
                <a:latin typeface="Arial"/>
              </a:rPr>
              <a:t> – a </a:t>
            </a:r>
            <a:r>
              <a:rPr i="1" lang="en-US" sz="2200" spc="-1">
                <a:latin typeface="Arial"/>
              </a:rPr>
              <a:t>liquid</a:t>
            </a:r>
            <a:r>
              <a:rPr lang="en-US" sz="2200" spc="-1">
                <a:latin typeface="Arial"/>
              </a:rPr>
              <a:t> of quarks and gluons created at temperatures above ~170 MeV (2</a:t>
            </a:r>
            <a:r>
              <a:rPr lang="en-US" sz="2200" spc="-1">
                <a:latin typeface="Arial"/>
                <a:ea typeface="Arial"/>
              </a:rPr>
              <a:t>·</a:t>
            </a:r>
            <a:r>
              <a:rPr lang="en-US" sz="2200" spc="-1">
                <a:latin typeface="Arial"/>
              </a:rPr>
              <a:t>10</a:t>
            </a:r>
            <a:r>
              <a:rPr lang="en-US" sz="2200" spc="-1" baseline="101000">
                <a:latin typeface="Arial"/>
              </a:rPr>
              <a:t>12</a:t>
            </a:r>
            <a:r>
              <a:rPr lang="en-US" sz="2200" spc="-1">
                <a:latin typeface="Arial"/>
              </a:rPr>
              <a:t>K) – over a million times hotter than the core of the sun</a:t>
            </a:r>
            <a:endParaRPr/>
          </a:p>
        </p:txBody>
      </p:sp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" descr=""/>
          <p:cNvPicPr/>
          <p:nvPr/>
        </p:nvPicPr>
        <p:blipFill>
          <a:blip r:embed="rId1"/>
          <a:stretch/>
        </p:blipFill>
        <p:spPr>
          <a:xfrm>
            <a:off x="4399920" y="-3436560"/>
            <a:ext cx="5485680" cy="9299520"/>
          </a:xfrm>
          <a:prstGeom prst="rect">
            <a:avLst/>
          </a:prstGeom>
          <a:ln>
            <a:noFill/>
          </a:ln>
        </p:spPr>
      </p:pic>
      <p:sp>
        <p:nvSpPr>
          <p:cNvPr id="589" name="Line 1"/>
          <p:cNvSpPr/>
          <p:nvPr/>
        </p:nvSpPr>
        <p:spPr>
          <a:xfrm flipV="1">
            <a:off x="5933160" y="3751920"/>
            <a:ext cx="0" cy="1488240"/>
          </a:xfrm>
          <a:prstGeom prst="line">
            <a:avLst/>
          </a:prstGeom>
          <a:ln w="1584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2"/>
          <p:cNvSpPr/>
          <p:nvPr/>
        </p:nvSpPr>
        <p:spPr>
          <a:xfrm>
            <a:off x="5900760" y="4779360"/>
            <a:ext cx="9288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r>
              <a:rPr lang="en-US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trigger</a:t>
            </a:r>
            <a:endParaRPr/>
          </a:p>
        </p:txBody>
      </p:sp>
      <p:sp>
        <p:nvSpPr>
          <p:cNvPr id="591" name="CustomShape 3"/>
          <p:cNvSpPr/>
          <p:nvPr/>
        </p:nvSpPr>
        <p:spPr>
          <a:xfrm>
            <a:off x="6887880" y="4933440"/>
            <a:ext cx="2589120" cy="26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i="1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 Rev Lett 90, 082302</a:t>
            </a:r>
            <a:endParaRPr/>
          </a:p>
        </p:txBody>
      </p:sp>
      <p:sp>
        <p:nvSpPr>
          <p:cNvPr id="592" name="CustomShape 4"/>
          <p:cNvSpPr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Jets – azimuthal correlations</a:t>
            </a:r>
            <a:endParaRPr/>
          </a:p>
        </p:txBody>
      </p:sp>
      <p:pic>
        <p:nvPicPr>
          <p:cNvPr id="593" name="" descr=""/>
          <p:cNvPicPr/>
          <p:nvPr/>
        </p:nvPicPr>
        <p:blipFill>
          <a:blip r:embed="rId2"/>
          <a:stretch/>
        </p:blipFill>
        <p:spPr>
          <a:xfrm>
            <a:off x="372240" y="2066040"/>
            <a:ext cx="3695040" cy="3695400"/>
          </a:xfrm>
          <a:prstGeom prst="rect">
            <a:avLst/>
          </a:prstGeom>
          <a:ln>
            <a:noFill/>
          </a:ln>
        </p:spPr>
      </p:pic>
      <p:sp>
        <p:nvSpPr>
          <p:cNvPr id="594" name="CustomShape 5"/>
          <p:cNvSpPr/>
          <p:nvPr/>
        </p:nvSpPr>
        <p:spPr>
          <a:xfrm>
            <a:off x="1580040" y="1515600"/>
            <a:ext cx="1918440" cy="55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/>
          </a:p>
        </p:txBody>
      </p:sp>
      <p:sp>
        <p:nvSpPr>
          <p:cNvPr id="595" name="Line 6"/>
          <p:cNvSpPr/>
          <p:nvPr/>
        </p:nvSpPr>
        <p:spPr>
          <a:xfrm flipH="1" flipV="1">
            <a:off x="1527840" y="2514600"/>
            <a:ext cx="685800" cy="1371600"/>
          </a:xfrm>
          <a:prstGeom prst="line">
            <a:avLst/>
          </a:prstGeom>
          <a:ln w="914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6" name="CustomShape 7"/>
          <p:cNvSpPr/>
          <p:nvPr/>
        </p:nvSpPr>
        <p:spPr>
          <a:xfrm>
            <a:off x="1877040" y="238320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597" name="CustomShape 8"/>
          <p:cNvSpPr/>
          <p:nvPr/>
        </p:nvSpPr>
        <p:spPr>
          <a:xfrm>
            <a:off x="442440" y="5257800"/>
            <a:ext cx="20714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598" name="Line 9"/>
          <p:cNvSpPr/>
          <p:nvPr/>
        </p:nvSpPr>
        <p:spPr>
          <a:xfrm>
            <a:off x="2214000" y="3886200"/>
            <a:ext cx="71640" cy="1371600"/>
          </a:xfrm>
          <a:prstGeom prst="line">
            <a:avLst/>
          </a:prstGeom>
          <a:ln w="9144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10"/>
          <p:cNvSpPr/>
          <p:nvPr/>
        </p:nvSpPr>
        <p:spPr>
          <a:xfrm>
            <a:off x="2285640" y="142020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CustomShape 11"/>
          <p:cNvSpPr/>
          <p:nvPr/>
        </p:nvSpPr>
        <p:spPr>
          <a:xfrm>
            <a:off x="2514240" y="4572000"/>
            <a:ext cx="525744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12"/>
          <p:cNvSpPr/>
          <p:nvPr/>
        </p:nvSpPr>
        <p:spPr>
          <a:xfrm>
            <a:off x="1142640" y="6400800"/>
            <a:ext cx="7543080" cy="4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lang="en-US" sz="2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Select high momentum particles </a:t>
            </a:r>
            <a:r>
              <a:rPr lang="en-US" sz="2500" spc="-1" strike="noStrike">
                <a:uFill>
                  <a:solidFill>
                    <a:srgbClr val="ffffff"/>
                  </a:solidFill>
                </a:uFill>
                <a:latin typeface="Times New Roman"/>
                <a:ea typeface="Arial"/>
              </a:rPr>
              <a:t>→ biased towards jets</a:t>
            </a:r>
            <a:endParaRPr/>
          </a:p>
        </p:txBody>
      </p:sp>
    </p:spTree>
  </p:cSld>
  <p:timing>
    <p:tnLst>
      <p:par>
        <p:cTn id="221" dur="indefinite" restart="never" nodeType="tmRoot">
          <p:childTnLst>
            <p:seq>
              <p:cTn id="222" nodeType="mainSeq">
                <p:childTnLst>
                  <p:par>
                    <p:cTn id="223" fill="freeze">
                      <p:stCondLst>
                        <p:cond delay="indefinite"/>
                      </p:stCondLst>
                      <p:childTnLst>
                        <p:par>
                          <p:cTn id="224" fill="freeze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TextShape 1"/>
          <p:cNvSpPr txBox="1"/>
          <p:nvPr/>
        </p:nvSpPr>
        <p:spPr>
          <a:xfrm>
            <a:off x="503640" y="301320"/>
            <a:ext cx="90705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Azimuthal correlations</a:t>
            </a:r>
            <a:endParaRPr/>
          </a:p>
        </p:txBody>
      </p:sp>
      <p:pic>
        <p:nvPicPr>
          <p:cNvPr id="603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1462680" y="2080440"/>
            <a:ext cx="6762240" cy="4536000"/>
          </a:xfrm>
          <a:prstGeom prst="rect">
            <a:avLst/>
          </a:prstGeom>
          <a:ln>
            <a:noFill/>
          </a:ln>
        </p:spPr>
      </p:pic>
      <p:sp>
        <p:nvSpPr>
          <p:cNvPr id="604" name="TextShape 2"/>
          <p:cNvSpPr txBox="1"/>
          <p:nvPr/>
        </p:nvSpPr>
        <p:spPr>
          <a:xfrm>
            <a:off x="2444040" y="5415840"/>
            <a:ext cx="4410360" cy="80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</p:spTree>
  </p:cSld>
  <p:timing>
    <p:tnLst>
      <p:par>
        <p:cTn id="229" dur="indefinite" restart="never" nodeType="tmRoot">
          <p:childTnLst>
            <p:seq>
              <p:cTn id="2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606" name="" descr=""/>
          <p:cNvPicPr/>
          <p:nvPr/>
        </p:nvPicPr>
        <p:blipFill>
          <a:blip r:embed="rId1"/>
          <a:stretch/>
        </p:blipFill>
        <p:spPr>
          <a:xfrm>
            <a:off x="1202760" y="1629720"/>
            <a:ext cx="7687440" cy="4850640"/>
          </a:xfrm>
          <a:prstGeom prst="rect">
            <a:avLst/>
          </a:prstGeom>
          <a:ln>
            <a:noFill/>
          </a:ln>
        </p:spPr>
      </p:pic>
      <p:sp>
        <p:nvSpPr>
          <p:cNvPr id="607" name="TextShape 2"/>
          <p:cNvSpPr txBox="1"/>
          <p:nvPr/>
        </p:nvSpPr>
        <p:spPr>
          <a:xfrm>
            <a:off x="5646960" y="4300560"/>
            <a:ext cx="328032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608" name="" descr=""/>
          <p:cNvPicPr/>
          <p:nvPr/>
        </p:nvPicPr>
        <p:blipFill>
          <a:blip r:embed="rId2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609" name="" descr=""/>
          <p:cNvPicPr/>
          <p:nvPr/>
        </p:nvPicPr>
        <p:blipFill>
          <a:blip r:embed="rId3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10" name="" descr=""/>
          <p:cNvPicPr/>
          <p:nvPr/>
        </p:nvPicPr>
        <p:blipFill>
          <a:blip r:embed="rId4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11" name="" descr=""/>
          <p:cNvPicPr/>
          <p:nvPr/>
        </p:nvPicPr>
        <p:blipFill>
          <a:blip r:embed="rId5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12" name="" descr=""/>
          <p:cNvPicPr/>
          <p:nvPr/>
        </p:nvPicPr>
        <p:blipFill>
          <a:blip r:embed="rId6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13" name="" descr=""/>
          <p:cNvPicPr/>
          <p:nvPr/>
        </p:nvPicPr>
        <p:blipFill>
          <a:blip r:embed="rId7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614" name="TextShape 3"/>
          <p:cNvSpPr txBox="1"/>
          <p:nvPr/>
        </p:nvSpPr>
        <p:spPr>
          <a:xfrm>
            <a:off x="1641600" y="3059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>
                <a:solidFill>
                  <a:srgbClr val="ff0000"/>
                </a:solidFill>
                <a:latin typeface="Arial"/>
              </a:rPr>
              <a:t>&lt;6.0 GeV/c</a:t>
            </a:r>
            <a:endParaRPr/>
          </a:p>
        </p:txBody>
      </p:sp>
      <p:sp>
        <p:nvSpPr>
          <p:cNvPr id="615" name="CustomShape 4"/>
          <p:cNvSpPr/>
          <p:nvPr/>
        </p:nvSpPr>
        <p:spPr>
          <a:xfrm>
            <a:off x="1497960" y="648720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  <p:pic>
        <p:nvPicPr>
          <p:cNvPr id="616" name="" descr=""/>
          <p:cNvPicPr/>
          <p:nvPr/>
        </p:nvPicPr>
        <p:blipFill>
          <a:blip r:embed="rId8"/>
          <a:srcRect l="0" t="56478" r="11917" b="0"/>
          <a:stretch/>
        </p:blipFill>
        <p:spPr>
          <a:xfrm>
            <a:off x="5721840" y="2015640"/>
            <a:ext cx="3934080" cy="2943000"/>
          </a:xfrm>
          <a:prstGeom prst="rect">
            <a:avLst/>
          </a:prstGeom>
          <a:ln>
            <a:noFill/>
          </a:ln>
        </p:spPr>
      </p:pic>
      <p:sp>
        <p:nvSpPr>
          <p:cNvPr id="617" name="TextShape 5"/>
          <p:cNvSpPr txBox="1"/>
          <p:nvPr/>
        </p:nvSpPr>
        <p:spPr>
          <a:xfrm>
            <a:off x="6292800" y="4179600"/>
            <a:ext cx="307944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sp>
        <p:nvSpPr>
          <p:cNvPr id="618" name="Line 6"/>
          <p:cNvSpPr/>
          <p:nvPr/>
        </p:nvSpPr>
        <p:spPr>
          <a:xfrm>
            <a:off x="5752080" y="2179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Line 7"/>
          <p:cNvSpPr/>
          <p:nvPr/>
        </p:nvSpPr>
        <p:spPr>
          <a:xfrm flipH="1">
            <a:off x="5788080" y="2062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1" dur="indefinite" restart="never" nodeType="tmRoot">
          <p:childTnLst>
            <p:seq>
              <p:cTn id="232" nodeType="mainSeq">
                <p:childTnLst>
                  <p:par>
                    <p:cTn id="233" fill="freeze">
                      <p:stCondLst>
                        <p:cond delay="indefinite"/>
                      </p:stCondLst>
                      <p:childTnLst>
                        <p:par>
                          <p:cTn id="234" fill="freeze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" descr=""/>
          <p:cNvPicPr/>
          <p:nvPr/>
        </p:nvPicPr>
        <p:blipFill>
          <a:blip r:embed="rId1"/>
          <a:stretch/>
        </p:blipFill>
        <p:spPr>
          <a:xfrm>
            <a:off x="3787560" y="-1411560"/>
            <a:ext cx="1981440" cy="3359520"/>
          </a:xfrm>
          <a:prstGeom prst="rect">
            <a:avLst/>
          </a:prstGeom>
          <a:ln>
            <a:noFill/>
          </a:ln>
        </p:spPr>
      </p:pic>
      <p:sp>
        <p:nvSpPr>
          <p:cNvPr id="621" name="TextShape 1"/>
          <p:cNvSpPr txBox="1"/>
          <p:nvPr/>
        </p:nvSpPr>
        <p:spPr>
          <a:xfrm>
            <a:off x="504000" y="-54720"/>
            <a:ext cx="8272800" cy="718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622" name="" descr=""/>
          <p:cNvPicPr/>
          <p:nvPr/>
        </p:nvPicPr>
        <p:blipFill>
          <a:blip r:embed="rId2"/>
          <a:stretch/>
        </p:blipFill>
        <p:spPr>
          <a:xfrm>
            <a:off x="1684440" y="1546560"/>
            <a:ext cx="6121440" cy="4757400"/>
          </a:xfrm>
          <a:prstGeom prst="rect">
            <a:avLst/>
          </a:prstGeom>
          <a:ln>
            <a:noFill/>
          </a:ln>
        </p:spPr>
      </p:pic>
      <p:sp>
        <p:nvSpPr>
          <p:cNvPr id="623" name="TextShape 2"/>
          <p:cNvSpPr txBox="1"/>
          <p:nvPr/>
        </p:nvSpPr>
        <p:spPr>
          <a:xfrm>
            <a:off x="2160360" y="3564000"/>
            <a:ext cx="2700000" cy="1037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2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624" name="" descr=""/>
          <p:cNvPicPr/>
          <p:nvPr/>
        </p:nvPicPr>
        <p:blipFill>
          <a:blip r:embed="rId3"/>
          <a:stretch/>
        </p:blipFill>
        <p:spPr>
          <a:xfrm>
            <a:off x="154548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625" name="" descr=""/>
          <p:cNvPicPr/>
          <p:nvPr/>
        </p:nvPicPr>
        <p:blipFill>
          <a:blip r:embed="rId4"/>
          <a:stretch/>
        </p:blipFill>
        <p:spPr>
          <a:xfrm>
            <a:off x="408744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26" name="" descr=""/>
          <p:cNvPicPr/>
          <p:nvPr/>
        </p:nvPicPr>
        <p:blipFill>
          <a:blip r:embed="rId5"/>
          <a:stretch/>
        </p:blipFill>
        <p:spPr>
          <a:xfrm>
            <a:off x="2727360" y="620892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27" name="" descr=""/>
          <p:cNvPicPr/>
          <p:nvPr/>
        </p:nvPicPr>
        <p:blipFill>
          <a:blip r:embed="rId6"/>
          <a:stretch/>
        </p:blipFill>
        <p:spPr>
          <a:xfrm>
            <a:off x="478584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628" name="" descr=""/>
          <p:cNvPicPr/>
          <p:nvPr/>
        </p:nvPicPr>
        <p:blipFill>
          <a:blip r:embed="rId7"/>
          <a:stretch/>
        </p:blipFill>
        <p:spPr>
          <a:xfrm>
            <a:off x="732780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629" name="" descr=""/>
          <p:cNvPicPr/>
          <p:nvPr/>
        </p:nvPicPr>
        <p:blipFill>
          <a:blip r:embed="rId8"/>
          <a:stretch/>
        </p:blipFill>
        <p:spPr>
          <a:xfrm>
            <a:off x="5967720" y="6208920"/>
            <a:ext cx="822960" cy="65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7" dur="indefinite" restart="never" nodeType="tmRoot">
          <p:childTnLst>
            <p:seq>
              <p:cTn id="2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31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2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33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34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35" name="CustomShape 4"/>
          <p:cNvSpPr/>
          <p:nvPr/>
        </p:nvSpPr>
        <p:spPr>
          <a:xfrm>
            <a:off x="3589200" y="6765840"/>
            <a:ext cx="4365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Away side clearly there and suppressed</a:t>
            </a:r>
            <a:endParaRPr/>
          </a:p>
        </p:txBody>
      </p:sp>
      <p:sp>
        <p:nvSpPr>
          <p:cNvPr id="636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2.0-3.0 GeV/c </a:t>
            </a:r>
            <a:endParaRPr/>
          </a:p>
        </p:txBody>
      </p:sp>
      <p:sp>
        <p:nvSpPr>
          <p:cNvPr id="637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38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  <p:sp>
        <p:nvSpPr>
          <p:cNvPr id="639" name="TextShape 7"/>
          <p:cNvSpPr txBox="1"/>
          <p:nvPr/>
        </p:nvSpPr>
        <p:spPr>
          <a:xfrm>
            <a:off x="-191880" y="6443640"/>
            <a:ext cx="30816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Joel Mazer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Hot Quarks 2016</a:t>
            </a:r>
            <a:endParaRPr/>
          </a:p>
        </p:txBody>
      </p:sp>
    </p:spTree>
  </p:cSld>
  <p:timing>
    <p:tnLst>
      <p:par>
        <p:cTn id="239" dur="indefinite" restart="never" nodeType="tmRoot">
          <p:childTnLst>
            <p:seq>
              <p:cTn id="2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503280" y="-132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Away-side jet yields vs EP</a:t>
            </a:r>
            <a:endParaRPr/>
          </a:p>
        </p:txBody>
      </p:sp>
      <p:sp>
        <p:nvSpPr>
          <p:cNvPr id="641" name="CustomShape 2"/>
          <p:cNvSpPr/>
          <p:nvPr/>
        </p:nvSpPr>
        <p:spPr>
          <a:xfrm>
            <a:off x="3638520" y="738360"/>
            <a:ext cx="37735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Jets 20-40 GeV/c, 30-50% centrality</a:t>
            </a:r>
            <a:endParaRPr/>
          </a:p>
        </p:txBody>
      </p:sp>
      <p:pic>
        <p:nvPicPr>
          <p:cNvPr id="642" name="" descr=""/>
          <p:cNvPicPr/>
          <p:nvPr/>
        </p:nvPicPr>
        <p:blipFill>
          <a:blip r:embed="rId1"/>
          <a:stretch/>
        </p:blipFill>
        <p:spPr>
          <a:xfrm>
            <a:off x="19080" y="1085760"/>
            <a:ext cx="7601040" cy="5467320"/>
          </a:xfrm>
          <a:prstGeom prst="rect">
            <a:avLst/>
          </a:prstGeom>
          <a:ln>
            <a:noFill/>
          </a:ln>
        </p:spPr>
      </p:pic>
      <p:sp>
        <p:nvSpPr>
          <p:cNvPr id="643" name="CustomShape 3"/>
          <p:cNvSpPr/>
          <p:nvPr/>
        </p:nvSpPr>
        <p:spPr>
          <a:xfrm>
            <a:off x="7688160" y="4238640"/>
            <a:ext cx="232596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Competing effects  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1) Quenching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Bremsstrahlung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3) etc</a:t>
            </a:r>
            <a:endParaRPr/>
          </a:p>
        </p:txBody>
      </p:sp>
      <p:sp>
        <p:nvSpPr>
          <p:cNvPr id="644" name="CustomShape 4"/>
          <p:cNvSpPr/>
          <p:nvPr/>
        </p:nvSpPr>
        <p:spPr>
          <a:xfrm>
            <a:off x="7524720" y="2440080"/>
            <a:ext cx="1192320" cy="119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Within uncertainties of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current statistics, no 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event plane ordering</a:t>
            </a:r>
            <a:endParaRPr/>
          </a:p>
          <a:p>
            <a:pPr marL="218880" indent="-218880">
              <a:buBlip>
                <a:blip r:embed="rId2"/>
              </a:buBlip>
            </a:pPr>
            <a:r>
              <a:rPr lang="en-US" sz="1800" spc="-1">
                <a:latin typeface="Arial"/>
              </a:rPr>
              <a:t>Different effects in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different </a:t>
            </a:r>
            <a:r>
              <a:rPr i="1" lang="en-US" sz="1800" spc="-1">
                <a:latin typeface="Arial"/>
              </a:rPr>
              <a:t>p</a:t>
            </a:r>
            <a:r>
              <a:rPr lang="en-US" sz="1800" spc="-1" baseline="-33000">
                <a:latin typeface="Arial"/>
              </a:rPr>
              <a:t>T</a:t>
            </a:r>
            <a:r>
              <a:rPr lang="en-US" sz="1800" spc="-1">
                <a:latin typeface="Arial"/>
              </a:rPr>
              <a:t> associated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bins</a:t>
            </a:r>
            <a:endParaRPr/>
          </a:p>
        </p:txBody>
      </p:sp>
      <p:sp>
        <p:nvSpPr>
          <p:cNvPr id="645" name="TextShape 5"/>
          <p:cNvSpPr txBox="1"/>
          <p:nvPr/>
        </p:nvSpPr>
        <p:spPr>
          <a:xfrm>
            <a:off x="-191880" y="6444000"/>
            <a:ext cx="30816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Joel Mazer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Hot Quarks 2016</a:t>
            </a:r>
            <a:endParaRPr/>
          </a:p>
        </p:txBody>
      </p:sp>
    </p:spTree>
  </p:cSld>
  <p:timing>
    <p:tnLst>
      <p:par>
        <p:cTn id="241" dur="indefinite" restart="never" nodeType="tmRoot">
          <p:childTnLst>
            <p:seq>
              <p:cTn id="2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Little/no path length dependence?</a:t>
            </a:r>
            <a:endParaRPr/>
          </a:p>
        </p:txBody>
      </p:sp>
      <p:sp>
        <p:nvSpPr>
          <p:cNvPr id="64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Path length dependence naively predicted by every model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No path length dependence seen in rxn plane dependent A</a:t>
            </a:r>
            <a:r>
              <a:rPr lang="en-US" sz="2800" spc="-1" baseline="-101000">
                <a:latin typeface="Times New Roman"/>
              </a:rPr>
              <a:t>j</a:t>
            </a:r>
            <a:r>
              <a:rPr lang="en-US" sz="2800" spc="-1">
                <a:latin typeface="Times New Roman"/>
              </a:rPr>
              <a:t> either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Insufficient sensitivity?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Statistical variation in energy loss is more important than path length dependence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J. G. Milhano and K. C. Zapp, “Origins of the di-jet asymmetry in heavy ion collisions,” arXiv:1512.08107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F. Senzel, O. Fochler, J. Uphoff, Z. Xu, and C. Greiner, “Influence of multiple in-medium scattering processes on the momentum imbalance of reconstructed di-jets,” J. Phys. G42 no. 11, (2015) 115104, arXiv:1309.1657 [hep-ph]. </a:t>
            </a:r>
            <a:endParaRPr/>
          </a:p>
        </p:txBody>
      </p:sp>
    </p:spTree>
  </p:cSld>
  <p:timing>
    <p:tnLst>
      <p:par>
        <p:cTn id="243" dur="indefinite" restart="never" nodeType="tmRoot">
          <p:childTnLst>
            <p:seq>
              <p:cTn id="2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TextShape 1"/>
          <p:cNvSpPr txBox="1"/>
          <p:nvPr/>
        </p:nvSpPr>
        <p:spPr>
          <a:xfrm>
            <a:off x="503640" y="85320"/>
            <a:ext cx="907128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Conclusions</a:t>
            </a:r>
            <a:endParaRPr/>
          </a:p>
        </p:txBody>
      </p:sp>
      <p:sp>
        <p:nvSpPr>
          <p:cNvPr id="649" name="TextShape 2"/>
          <p:cNvSpPr txBox="1"/>
          <p:nvPr/>
        </p:nvSpPr>
        <p:spPr>
          <a:xfrm>
            <a:off x="503640" y="119268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What to remember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 jet is not a parton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All jet measurements are biased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Background subtraction/suppression methods are important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Beware Cold Nuclear Matter effects!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Challenges for the field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Cross check between experiments using the same method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Experimentalists: explain method/measurement to theorists!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Theorists: don't ignore the method!</a:t>
            </a:r>
            <a:endParaRPr/>
          </a:p>
        </p:txBody>
      </p:sp>
      <p:sp>
        <p:nvSpPr>
          <p:cNvPr id="650" name="TextShape 3"/>
          <p:cNvSpPr txBox="1"/>
          <p:nvPr/>
        </p:nvSpPr>
        <p:spPr>
          <a:xfrm>
            <a:off x="948960" y="6337080"/>
            <a:ext cx="82134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latin typeface="Arial"/>
              </a:rPr>
              <a:t>Many thanks to Rosi Reed, Sevil Salur, and Megan Connors for many productive discussions</a:t>
            </a:r>
            <a:endParaRPr/>
          </a:p>
        </p:txBody>
      </p:sp>
    </p:spTree>
  </p:cSld>
  <p:timing>
    <p:tnLst>
      <p:par>
        <p:cTn id="245" dur="indefinite" restart="never" nodeType="tmRoot">
          <p:childTnLst>
            <p:seq>
              <p:cTn id="2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CustomShape 1"/>
          <p:cNvSpPr/>
          <p:nvPr/>
        </p:nvSpPr>
        <p:spPr>
          <a:xfrm>
            <a:off x="1634040" y="122040"/>
            <a:ext cx="7384320" cy="70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85320" bIns="45000"/>
          <a:p>
            <a:pPr>
              <a:lnSpc>
                <a:spcPct val="92000"/>
              </a:lnSpc>
            </a:pPr>
            <a:r>
              <a:rPr lang="en-US" sz="3200" spc="-1">
                <a:solidFill>
                  <a:srgbClr val="ffffff"/>
                </a:solidFill>
                <a:latin typeface="Book Antiqua"/>
              </a:rPr>
              <a:t>Charged Raw Recoil Jet Spectrum: Reference</a:t>
            </a:r>
            <a:endParaRPr/>
          </a:p>
        </p:txBody>
      </p:sp>
      <p:sp>
        <p:nvSpPr>
          <p:cNvPr id="652" name="CustomShape 2"/>
          <p:cNvSpPr/>
          <p:nvPr/>
        </p:nvSpPr>
        <p:spPr>
          <a:xfrm>
            <a:off x="4763880" y="15667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Reference spectrum: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peripheral collisions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Much less combinatorial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background compared to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most central data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Excellent signal/background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ratio down to 3 GeV/c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</p:txBody>
      </p:sp>
      <p:pic>
        <p:nvPicPr>
          <p:cNvPr id="653" name="Picture 10" descr="A_Jet_raw_R03_C60_80_norm_2.png"/>
          <p:cNvPicPr/>
          <p:nvPr/>
        </p:nvPicPr>
        <p:blipFill>
          <a:blip r:embed="rId1"/>
          <a:stretch/>
        </p:blipFill>
        <p:spPr>
          <a:xfrm>
            <a:off x="19440" y="1983240"/>
            <a:ext cx="3707640" cy="4384440"/>
          </a:xfrm>
          <a:prstGeom prst="rect">
            <a:avLst/>
          </a:prstGeom>
          <a:ln>
            <a:noFill/>
          </a:ln>
        </p:spPr>
      </p:pic>
      <p:sp>
        <p:nvSpPr>
          <p:cNvPr id="654" name="CustomShape 3"/>
          <p:cNvSpPr/>
          <p:nvPr/>
        </p:nvSpPr>
        <p:spPr>
          <a:xfrm>
            <a:off x="879840" y="1346040"/>
            <a:ext cx="1720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93000"/>
              </a:lnSpc>
            </a:pPr>
            <a:r>
              <a:rPr b="1" lang="en-US" sz="2000" spc="-1">
                <a:latin typeface="Book Antiqua"/>
                <a:ea typeface="Book Antiqua"/>
              </a:rPr>
              <a:t>Peripheral</a:t>
            </a:r>
            <a:endParaRPr/>
          </a:p>
        </p:txBody>
      </p:sp>
      <p:pic>
        <p:nvPicPr>
          <p:cNvPr id="655" name="StarIcon.png" descr=""/>
          <p:cNvPicPr/>
          <p:nvPr/>
        </p:nvPicPr>
        <p:blipFill>
          <a:blip r:embed="rId2"/>
          <a:stretch/>
        </p:blipFill>
        <p:spPr>
          <a:xfrm>
            <a:off x="2040120" y="3282120"/>
            <a:ext cx="472680" cy="326880"/>
          </a:xfrm>
          <a:prstGeom prst="rect">
            <a:avLst/>
          </a:prstGeom>
          <a:ln>
            <a:noFill/>
          </a:ln>
        </p:spPr>
      </p:pic>
      <p:sp>
        <p:nvSpPr>
          <p:cNvPr id="656" name="CustomShape 4"/>
          <p:cNvSpPr/>
          <p:nvPr/>
        </p:nvSpPr>
        <p:spPr>
          <a:xfrm>
            <a:off x="2401920" y="3454920"/>
            <a:ext cx="838800" cy="15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93000"/>
              </a:lnSpc>
            </a:pPr>
            <a:r>
              <a:rPr lang="en-US" sz="1000" spc="-1">
                <a:latin typeface="Book Antiqua"/>
                <a:ea typeface="Book Antiqua"/>
              </a:rPr>
              <a:t>Preliminary</a:t>
            </a:r>
            <a:endParaRPr/>
          </a:p>
        </p:txBody>
      </p:sp>
      <p:sp>
        <p:nvSpPr>
          <p:cNvPr id="657" name="CustomShape 5"/>
          <p:cNvSpPr/>
          <p:nvPr/>
        </p:nvSpPr>
        <p:spPr>
          <a:xfrm>
            <a:off x="7632000" y="726876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2000"/>
              </a:lnSpc>
            </a:pPr>
            <a:fld id="{488F94AE-E848-48CA-9102-8BEA42ED5FE4}" type="slidenum">
              <a:rPr lang="en-US" sz="1800" spc="-1">
                <a:solidFill>
                  <a:srgbClr val="ffffff"/>
                </a:solidFill>
                <a:latin typeface="Book Antiqua"/>
                <a:ea typeface="Arial Unicode MS"/>
              </a:rPr>
              <a:t>&lt;number&gt;</a:t>
            </a:fld>
            <a:endParaRPr/>
          </a:p>
        </p:txBody>
      </p:sp>
      <p:sp>
        <p:nvSpPr>
          <p:cNvPr id="658" name="CustomShape 6"/>
          <p:cNvSpPr/>
          <p:nvPr/>
        </p:nvSpPr>
        <p:spPr>
          <a:xfrm>
            <a:off x="244440" y="725292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12000"/>
              </a:lnSpc>
            </a:pPr>
            <a:r>
              <a:rPr lang="en-US" sz="1800" spc="-1">
                <a:solidFill>
                  <a:srgbClr val="ffffff"/>
                </a:solidFill>
                <a:latin typeface="Bok"/>
                <a:ea typeface="Arial Unicode MS"/>
              </a:rPr>
              <a:t>06/29/2015</a:t>
            </a:r>
            <a:endParaRPr/>
          </a:p>
        </p:txBody>
      </p:sp>
      <p:sp>
        <p:nvSpPr>
          <p:cNvPr id="659" name="CustomShape 7"/>
          <p:cNvSpPr/>
          <p:nvPr/>
        </p:nvSpPr>
        <p:spPr>
          <a:xfrm>
            <a:off x="2473920" y="7216200"/>
            <a:ext cx="586944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2000"/>
              </a:lnSpc>
            </a:pPr>
            <a:r>
              <a:rPr lang="en-US" sz="2000" spc="-1">
                <a:solidFill>
                  <a:srgbClr val="ffffff"/>
                </a:solidFill>
                <a:latin typeface="Book Antiqua"/>
                <a:ea typeface="Arial Unicode MS"/>
              </a:rPr>
              <a:t>Alexander Schmah - Hard Probes 2015</a:t>
            </a:r>
            <a:endParaRPr/>
          </a:p>
        </p:txBody>
      </p:sp>
      <p:sp>
        <p:nvSpPr>
          <p:cNvPr id="660" name="TextShape 8"/>
          <p:cNvSpPr txBox="1"/>
          <p:nvPr/>
        </p:nvSpPr>
        <p:spPr>
          <a:xfrm>
            <a:off x="504000" y="301320"/>
            <a:ext cx="9114840" cy="97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Event mixing</a:t>
            </a:r>
            <a:endParaRPr/>
          </a:p>
        </p:txBody>
      </p:sp>
      <p:sp>
        <p:nvSpPr>
          <p:cNvPr id="661" name="TextShape 9"/>
          <p:cNvSpPr txBox="1"/>
          <p:nvPr/>
        </p:nvSpPr>
        <p:spPr>
          <a:xfrm>
            <a:off x="252720" y="6310080"/>
            <a:ext cx="62809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Alex Schmah, Hard Probes 2015</a:t>
            </a:r>
            <a:endParaRPr/>
          </a:p>
        </p:txBody>
      </p:sp>
      <p:sp>
        <p:nvSpPr>
          <p:cNvPr id="662" name="CustomShape 10"/>
          <p:cNvSpPr/>
          <p:nvPr/>
        </p:nvSpPr>
        <p:spPr>
          <a:xfrm>
            <a:off x="4667400" y="49291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Requires normalization at low p</a:t>
            </a:r>
            <a:r>
              <a:rPr lang="en-US" sz="2200" spc="-1" baseline="-101000">
                <a:solidFill>
                  <a:srgbClr val="0000ff"/>
                </a:solidFill>
                <a:latin typeface="Times New Roman"/>
              </a:rPr>
              <a:t>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All physical correlations treated like jets</a:t>
            </a:r>
            <a:endParaRPr/>
          </a:p>
        </p:txBody>
      </p:sp>
    </p:spTree>
  </p:cSld>
  <p:timing>
    <p:tnLst>
      <p:par>
        <p:cTn id="247" dur="indefinite" restart="never" nodeType="tmRoot">
          <p:childTnLst>
            <p:seq>
              <p:cTn id="248" nodeType="mainSeq">
                <p:childTnLst>
                  <p:par>
                    <p:cTn id="249" fill="freeze">
                      <p:stCondLst>
                        <p:cond delay="indefinite"/>
                      </p:stCondLst>
                      <p:childTnLst>
                        <p:par>
                          <p:cTn id="250" fill="freeze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CustomShape 1"/>
          <p:cNvSpPr/>
          <p:nvPr/>
        </p:nvSpPr>
        <p:spPr>
          <a:xfrm>
            <a:off x="457200" y="5384160"/>
            <a:ext cx="8229240" cy="1301400"/>
          </a:xfrm>
          <a:prstGeom prst="rect">
            <a:avLst/>
          </a:prstGeom>
          <a:gradFill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Fake Jets: </a:t>
            </a: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 the background subtraction, some local fluctuations remain! </a:t>
            </a:r>
            <a:endParaRPr/>
          </a:p>
          <a:p>
            <a:pPr>
              <a:lnSpc>
                <a:spcPct val="100000"/>
              </a:lnSpc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Fluctuations will deteriorate the jet resolution in central events.</a:t>
            </a:r>
            <a:endParaRPr/>
          </a:p>
        </p:txBody>
      </p:sp>
      <p:pic>
        <p:nvPicPr>
          <p:cNvPr id="664" name="Picture 2" descr=""/>
          <p:cNvPicPr/>
          <p:nvPr/>
        </p:nvPicPr>
        <p:blipFill>
          <a:blip r:embed="rId1"/>
          <a:stretch/>
        </p:blipFill>
        <p:spPr>
          <a:xfrm>
            <a:off x="4650120" y="1210680"/>
            <a:ext cx="4987440" cy="3495960"/>
          </a:xfrm>
          <a:prstGeom prst="rect">
            <a:avLst/>
          </a:prstGeom>
          <a:ln w="9360">
            <a:noFill/>
          </a:ln>
        </p:spPr>
      </p:pic>
      <p:sp>
        <p:nvSpPr>
          <p:cNvPr id="665" name="CustomShape 2"/>
          <p:cNvSpPr/>
          <p:nvPr/>
        </p:nvSpPr>
        <p:spPr>
          <a:xfrm>
            <a:off x="5787720" y="1562040"/>
            <a:ext cx="2631960" cy="2554560"/>
          </a:xfrm>
          <a:prstGeom prst="ellipse">
            <a:avLst/>
          </a:prstGeom>
          <a:solidFill>
            <a:srgbClr val="ffffff"/>
          </a:solidFill>
          <a:ln cap="rnd" w="44280">
            <a:solidFill>
              <a:srgbClr val="000000"/>
            </a:solidFill>
            <a:custDash>
              <a:ds d="3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CustomShape 3"/>
          <p:cNvSpPr/>
          <p:nvPr/>
        </p:nvSpPr>
        <p:spPr>
          <a:xfrm>
            <a:off x="5558040" y="2622600"/>
            <a:ext cx="34596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7" name="CustomShape 4"/>
          <p:cNvSpPr/>
          <p:nvPr/>
        </p:nvSpPr>
        <p:spPr>
          <a:xfrm>
            <a:off x="7913520" y="3227760"/>
            <a:ext cx="553680" cy="67212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CustomShape 5"/>
          <p:cNvSpPr/>
          <p:nvPr/>
        </p:nvSpPr>
        <p:spPr>
          <a:xfrm>
            <a:off x="5627520" y="3227760"/>
            <a:ext cx="484560" cy="47016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9" name="CustomShape 6"/>
          <p:cNvSpPr/>
          <p:nvPr/>
        </p:nvSpPr>
        <p:spPr>
          <a:xfrm>
            <a:off x="6666480" y="3899880"/>
            <a:ext cx="484560" cy="53748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0" name="CustomShape 7"/>
          <p:cNvSpPr/>
          <p:nvPr/>
        </p:nvSpPr>
        <p:spPr>
          <a:xfrm>
            <a:off x="5904720" y="1613880"/>
            <a:ext cx="55368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1" name="TextShape 8"/>
          <p:cNvSpPr txBox="1"/>
          <p:nvPr/>
        </p:nvSpPr>
        <p:spPr>
          <a:xfrm>
            <a:off x="457200" y="-51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CMS: Iterative Pile-Up Event Background Subtraction</a:t>
            </a:r>
            <a:endParaRPr/>
          </a:p>
        </p:txBody>
      </p:sp>
      <p:sp>
        <p:nvSpPr>
          <p:cNvPr id="672" name="CustomShape 9"/>
          <p:cNvSpPr/>
          <p:nvPr/>
        </p:nvSpPr>
        <p:spPr>
          <a:xfrm>
            <a:off x="313920" y="1990080"/>
            <a:ext cx="4009680" cy="1728360"/>
          </a:xfrm>
          <a:prstGeom prst="rect">
            <a:avLst/>
          </a:prstGeom>
          <a:gradFill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Background is estimated 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 each calorimeter ring of constant η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subtracted before jet finding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re-iterated after excluding the jets found in the first iteration</a:t>
            </a:r>
            <a:endParaRPr/>
          </a:p>
        </p:txBody>
      </p:sp>
      <p:sp>
        <p:nvSpPr>
          <p:cNvPr id="673" name="TextShape 10"/>
          <p:cNvSpPr txBox="1"/>
          <p:nvPr/>
        </p:nvSpPr>
        <p:spPr>
          <a:xfrm>
            <a:off x="6553080" y="635688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AF11BA1-5D93-45BE-977D-BFC4EE0AE106}" type="slidenum"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  <p:sp>
        <p:nvSpPr>
          <p:cNvPr id="674" name="TextShape 11"/>
          <p:cNvSpPr txBox="1"/>
          <p:nvPr/>
        </p:nvSpPr>
        <p:spPr>
          <a:xfrm>
            <a:off x="3124080" y="635688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Sevil Salur</a:t>
            </a:r>
            <a:endParaRPr/>
          </a:p>
        </p:txBody>
      </p:sp>
    </p:spTree>
  </p:cSld>
  <p:timing>
    <p:tnLst>
      <p:par>
        <p:cTn id="253" dur="indefinite" restart="never" nodeType="tmRoot">
          <p:childTnLst>
            <p:seq>
              <p:cTn id="2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310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extShape 1"/>
          <p:cNvSpPr txBox="1"/>
          <p:nvPr/>
        </p:nvSpPr>
        <p:spPr>
          <a:xfrm>
            <a:off x="548640" y="2933640"/>
            <a:ext cx="9071640" cy="1280160"/>
          </a:xfrm>
          <a:prstGeom prst="rect">
            <a:avLst/>
          </a:prstGeom>
          <a:solidFill>
            <a:srgbClr val="9999cc"/>
          </a:solidFill>
          <a:ln w="18360">
            <a:solidFill>
              <a:srgbClr val="000000"/>
            </a:solidFill>
            <a:round/>
          </a:ln>
        </p:spPr>
        <p:txBody>
          <a:bodyPr lIns="9000" rIns="9000" tIns="9000" bIns="9000" anchor="ctr"/>
          <a:p>
            <a:pPr algn="ctr"/>
            <a:r>
              <a:rPr lang="en-US" sz="4400" spc="-1">
                <a:latin typeface="Times New Roman"/>
              </a:rPr>
              <a:t>QGP Energy Density</a:t>
            </a:r>
            <a:endParaRPr/>
          </a:p>
        </p:txBody>
      </p:sp>
    </p:spTree>
  </p:cSld>
  <p:timing>
    <p:tnLst>
      <p:par>
        <p:cTn id="255" dur="indefinite" restart="never" nodeType="tmRoot">
          <p:childTnLst>
            <p:seq>
              <p:cTn id="2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677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678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679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680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257" dur="indefinite" restart="never" nodeType="tmRoot">
          <p:childTnLst>
            <p:seq>
              <p:cTn id="2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" descr=""/>
          <p:cNvPicPr/>
          <p:nvPr/>
        </p:nvPicPr>
        <p:blipFill>
          <a:blip r:embed="rId1"/>
          <a:stretch/>
        </p:blipFill>
        <p:spPr>
          <a:xfrm>
            <a:off x="681840" y="1521360"/>
            <a:ext cx="7196400" cy="4489560"/>
          </a:xfrm>
          <a:prstGeom prst="rect">
            <a:avLst/>
          </a:prstGeom>
          <a:ln>
            <a:noFill/>
          </a:ln>
        </p:spPr>
      </p:pic>
      <p:sp>
        <p:nvSpPr>
          <p:cNvPr id="683" name="TextShape 1"/>
          <p:cNvSpPr txBox="1"/>
          <p:nvPr/>
        </p:nvSpPr>
        <p:spPr>
          <a:xfrm>
            <a:off x="504000" y="1800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density</a:t>
            </a:r>
            <a:endParaRPr/>
          </a:p>
        </p:txBody>
      </p:sp>
      <p:sp>
        <p:nvSpPr>
          <p:cNvPr id="684" name="TextShape 2"/>
          <p:cNvSpPr txBox="1"/>
          <p:nvPr/>
        </p:nvSpPr>
        <p:spPr>
          <a:xfrm>
            <a:off x="2571840" y="4566240"/>
            <a:ext cx="5280480" cy="546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</a:rPr>
              <a:t>Standard estimate </a:t>
            </a:r>
            <a:r>
              <a:rPr lang="en-US" sz="2500" spc="-1">
                <a:latin typeface="Times New Roman"/>
                <a:ea typeface="Times New Roman"/>
              </a:rPr>
              <a:t>τ</a:t>
            </a:r>
            <a:r>
              <a:rPr lang="en-US" sz="2500" spc="-1" baseline="-101000">
                <a:latin typeface="Times New Roman"/>
                <a:ea typeface="Times New Roman"/>
              </a:rPr>
              <a:t>0</a:t>
            </a:r>
            <a:r>
              <a:rPr lang="en-US" sz="25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685" name="Line 3"/>
          <p:cNvSpPr/>
          <p:nvPr/>
        </p:nvSpPr>
        <p:spPr>
          <a:xfrm>
            <a:off x="1474560" y="5076000"/>
            <a:ext cx="63093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TextShape 4"/>
          <p:cNvSpPr txBox="1"/>
          <p:nvPr/>
        </p:nvSpPr>
        <p:spPr>
          <a:xfrm>
            <a:off x="7852320" y="4572000"/>
            <a:ext cx="150768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687" name="Line 5"/>
          <p:cNvSpPr/>
          <p:nvPr/>
        </p:nvSpPr>
        <p:spPr>
          <a:xfrm>
            <a:off x="1474560" y="3924000"/>
            <a:ext cx="63093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TextShape 6"/>
          <p:cNvSpPr txBox="1"/>
          <p:nvPr/>
        </p:nvSpPr>
        <p:spPr>
          <a:xfrm>
            <a:off x="7852320" y="3708360"/>
            <a:ext cx="15076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689" name="CustomShape 7"/>
          <p:cNvSpPr/>
          <p:nvPr/>
        </p:nvSpPr>
        <p:spPr>
          <a:xfrm>
            <a:off x="7715880" y="554868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0" name="CustomShape 8"/>
          <p:cNvSpPr/>
          <p:nvPr/>
        </p:nvSpPr>
        <p:spPr>
          <a:xfrm>
            <a:off x="7680240" y="554904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1" name="CustomShape 9"/>
          <p:cNvSpPr/>
          <p:nvPr/>
        </p:nvSpPr>
        <p:spPr>
          <a:xfrm>
            <a:off x="1560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2" name="CustomShape 10"/>
          <p:cNvSpPr/>
          <p:nvPr/>
        </p:nvSpPr>
        <p:spPr>
          <a:xfrm>
            <a:off x="1380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3" name="CustomShape 11"/>
          <p:cNvSpPr/>
          <p:nvPr/>
        </p:nvSpPr>
        <p:spPr>
          <a:xfrm>
            <a:off x="4656240" y="5549040"/>
            <a:ext cx="274320" cy="2743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CustomShape 12"/>
          <p:cNvSpPr/>
          <p:nvPr/>
        </p:nvSpPr>
        <p:spPr>
          <a:xfrm>
            <a:off x="4548600" y="5549400"/>
            <a:ext cx="274320" cy="27432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9" dur="indefinite" restart="never" nodeType="tmRoot">
          <p:childTnLst>
            <p:seq>
              <p:cTn id="2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TextShape 1"/>
          <p:cNvSpPr txBox="1"/>
          <p:nvPr/>
        </p:nvSpPr>
        <p:spPr>
          <a:xfrm>
            <a:off x="503280" y="-240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1.0-1.5 GeV/c </a:t>
            </a:r>
            <a:endParaRPr/>
          </a:p>
        </p:txBody>
      </p:sp>
      <p:pic>
        <p:nvPicPr>
          <p:cNvPr id="696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97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8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99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700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701" name="CustomShape 5"/>
          <p:cNvSpPr/>
          <p:nvPr/>
        </p:nvSpPr>
        <p:spPr>
          <a:xfrm>
            <a:off x="2400480" y="6603840"/>
            <a:ext cx="6651360" cy="61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Uncertainties dominated by statistics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pic>
        <p:nvPicPr>
          <p:cNvPr id="702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1" dur="indefinite" restart="never" nodeType="tmRoot">
          <p:childTnLst>
            <p:seq>
              <p:cTn id="2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704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5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706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707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708" name="CustomShape 4"/>
          <p:cNvSpPr/>
          <p:nvPr/>
        </p:nvSpPr>
        <p:spPr>
          <a:xfrm>
            <a:off x="2400480" y="6603840"/>
            <a:ext cx="665136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3 </a:t>
            </a:r>
            <a:r>
              <a:rPr lang="en-US" sz="1800" spc="-1">
                <a:latin typeface="Arial"/>
              </a:rPr>
              <a:t>and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4 </a:t>
            </a:r>
            <a:r>
              <a:rPr lang="en-US" sz="1800" spc="-1">
                <a:latin typeface="Arial"/>
              </a:rPr>
              <a:t>components important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sp>
        <p:nvSpPr>
          <p:cNvPr id="709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1.5-2.0 GeV/c </a:t>
            </a:r>
            <a:endParaRPr/>
          </a:p>
        </p:txBody>
      </p:sp>
      <p:sp>
        <p:nvSpPr>
          <p:cNvPr id="710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1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3" dur="indefinite" restart="never" nodeType="tmRoot">
          <p:childTnLst>
            <p:seq>
              <p:cTn id="2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713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4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715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716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717" name="CustomShape 4"/>
          <p:cNvSpPr/>
          <p:nvPr/>
        </p:nvSpPr>
        <p:spPr>
          <a:xfrm>
            <a:off x="3305160" y="6699240"/>
            <a:ext cx="3111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level negligible</a:t>
            </a:r>
            <a:endParaRPr/>
          </a:p>
        </p:txBody>
      </p:sp>
      <p:sp>
        <p:nvSpPr>
          <p:cNvPr id="718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4.0-5.0 GeV/c </a:t>
            </a:r>
            <a:endParaRPr/>
          </a:p>
        </p:txBody>
      </p:sp>
      <p:sp>
        <p:nvSpPr>
          <p:cNvPr id="719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20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5" dur="indefinite" restart="never" nodeType="tmRoot">
          <p:childTnLst>
            <p:seq>
              <p:cTn id="2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TextShape 1"/>
          <p:cNvSpPr txBox="1"/>
          <p:nvPr/>
        </p:nvSpPr>
        <p:spPr>
          <a:xfrm>
            <a:off x="503280" y="-132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Near-side jet yields vs EP</a:t>
            </a:r>
            <a:endParaRPr/>
          </a:p>
        </p:txBody>
      </p:sp>
      <p:sp>
        <p:nvSpPr>
          <p:cNvPr id="722" name="CustomShape 2"/>
          <p:cNvSpPr/>
          <p:nvPr/>
        </p:nvSpPr>
        <p:spPr>
          <a:xfrm>
            <a:off x="3638520" y="738360"/>
            <a:ext cx="37735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Jets 20-40 GeV/c, 30-50% centrality</a:t>
            </a:r>
            <a:endParaRPr/>
          </a:p>
        </p:txBody>
      </p:sp>
      <p:pic>
        <p:nvPicPr>
          <p:cNvPr id="723" name="" descr=""/>
          <p:cNvPicPr/>
          <p:nvPr/>
        </p:nvPicPr>
        <p:blipFill>
          <a:blip r:embed="rId1"/>
          <a:stretch/>
        </p:blipFill>
        <p:spPr>
          <a:xfrm>
            <a:off x="9360" y="1089000"/>
            <a:ext cx="7601040" cy="5467320"/>
          </a:xfrm>
          <a:prstGeom prst="rect">
            <a:avLst/>
          </a:prstGeom>
          <a:ln>
            <a:noFill/>
          </a:ln>
        </p:spPr>
      </p:pic>
      <p:sp>
        <p:nvSpPr>
          <p:cNvPr id="724" name="CustomShape 3"/>
          <p:cNvSpPr/>
          <p:nvPr/>
        </p:nvSpPr>
        <p:spPr>
          <a:xfrm>
            <a:off x="7651800" y="3860640"/>
            <a:ext cx="232560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Competing effects  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1) Quenching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Bremsstrahlung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3) etc</a:t>
            </a:r>
            <a:endParaRPr/>
          </a:p>
        </p:txBody>
      </p:sp>
      <p:sp>
        <p:nvSpPr>
          <p:cNvPr id="725" name="CustomShape 4"/>
          <p:cNvSpPr/>
          <p:nvPr/>
        </p:nvSpPr>
        <p:spPr>
          <a:xfrm>
            <a:off x="7488360" y="2062080"/>
            <a:ext cx="1191960" cy="119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Within uncertainties of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current statistics, no 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event plane ordering</a:t>
            </a:r>
            <a:endParaRPr/>
          </a:p>
          <a:p>
            <a:pPr marL="218880" indent="-218880">
              <a:buBlip>
                <a:blip r:embed="rId2"/>
              </a:buBlip>
            </a:pPr>
            <a:r>
              <a:rPr lang="en-US" sz="1800" spc="-1">
                <a:latin typeface="Arial"/>
              </a:rPr>
              <a:t>Different effects in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different </a:t>
            </a:r>
            <a:r>
              <a:rPr i="1" lang="en-US" sz="1800" spc="-1">
                <a:latin typeface="Arial"/>
              </a:rPr>
              <a:t>p</a:t>
            </a:r>
            <a:r>
              <a:rPr lang="en-US" sz="1800" spc="-1" baseline="-33000">
                <a:latin typeface="Arial"/>
              </a:rPr>
              <a:t>T</a:t>
            </a:r>
            <a:r>
              <a:rPr lang="en-US" sz="1800" spc="-1">
                <a:latin typeface="Arial"/>
              </a:rPr>
              <a:t> associated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bins</a:t>
            </a:r>
            <a:endParaRPr/>
          </a:p>
        </p:txBody>
      </p:sp>
    </p:spTree>
  </p:cSld>
  <p:timing>
    <p:tnLst>
      <p:par>
        <p:cTn id="267" dur="indefinite" restart="never" nodeType="tmRoot">
          <p:childTnLst>
            <p:seq>
              <p:cTn id="2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504000" y="13320"/>
            <a:ext cx="9071640" cy="8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  <p:pic>
        <p:nvPicPr>
          <p:cNvPr id="727" name="" descr=""/>
          <p:cNvPicPr/>
          <p:nvPr/>
        </p:nvPicPr>
        <p:blipFill>
          <a:blip r:embed="rId1"/>
          <a:stretch/>
        </p:blipFill>
        <p:spPr>
          <a:xfrm>
            <a:off x="325080" y="985320"/>
            <a:ext cx="9144000" cy="5193720"/>
          </a:xfrm>
          <a:prstGeom prst="rect">
            <a:avLst/>
          </a:prstGeom>
          <a:ln>
            <a:noFill/>
          </a:ln>
        </p:spPr>
      </p:pic>
      <p:sp>
        <p:nvSpPr>
          <p:cNvPr id="728" name="TextShape 2"/>
          <p:cNvSpPr txBox="1"/>
          <p:nvPr/>
        </p:nvSpPr>
        <p:spPr>
          <a:xfrm>
            <a:off x="5835240" y="4083120"/>
            <a:ext cx="3540960" cy="6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800" spc="-1">
                <a:latin typeface="Arial"/>
              </a:rPr>
              <a:t>Kolja Kauder, RHIC/AGS User's Meeting 2016</a:t>
            </a:r>
            <a:endParaRPr/>
          </a:p>
        </p:txBody>
      </p:sp>
      <p:sp>
        <p:nvSpPr>
          <p:cNvPr id="729" name="TextShape 3"/>
          <p:cNvSpPr txBox="1"/>
          <p:nvPr/>
        </p:nvSpPr>
        <p:spPr>
          <a:xfrm>
            <a:off x="901800" y="6332760"/>
            <a:ext cx="8449920" cy="74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Au+Au di-jets more imbalanced than p+p for p</a:t>
            </a:r>
            <a:r>
              <a:rPr lang="en-US" sz="145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Tcut</a:t>
            </a:r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&gt;2 GeV/c</a:t>
            </a:r>
            <a:endParaRPr/>
          </a:p>
          <a:p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Au+Au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~ p+p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for matched di-jets (R=0.4)</a:t>
            </a:r>
            <a:endParaRPr/>
          </a:p>
        </p:txBody>
      </p:sp>
      <p:sp>
        <p:nvSpPr>
          <p:cNvPr id="730" name="TextShape 4"/>
          <p:cNvSpPr txBox="1"/>
          <p:nvPr/>
        </p:nvSpPr>
        <p:spPr>
          <a:xfrm>
            <a:off x="7585920" y="4270320"/>
            <a:ext cx="172584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2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269" dur="indefinite" restart="never" nodeType="tmRoot">
          <p:childTnLst>
            <p:seq>
              <p:cTn id="2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TextShape 1"/>
          <p:cNvSpPr txBox="1"/>
          <p:nvPr/>
        </p:nvSpPr>
        <p:spPr>
          <a:xfrm>
            <a:off x="504000" y="301320"/>
            <a:ext cx="9071640" cy="77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Fragmentation functions</a:t>
            </a:r>
            <a:endParaRPr/>
          </a:p>
        </p:txBody>
      </p:sp>
      <p:pic>
        <p:nvPicPr>
          <p:cNvPr id="732" name="" descr=""/>
          <p:cNvPicPr/>
          <p:nvPr/>
        </p:nvPicPr>
        <p:blipFill>
          <a:blip r:embed="rId1"/>
          <a:stretch/>
        </p:blipFill>
        <p:spPr>
          <a:xfrm>
            <a:off x="488520" y="1246320"/>
            <a:ext cx="9144000" cy="4709160"/>
          </a:xfrm>
          <a:prstGeom prst="rect">
            <a:avLst/>
          </a:prstGeom>
          <a:ln>
            <a:noFill/>
          </a:ln>
        </p:spPr>
      </p:pic>
      <p:sp>
        <p:nvSpPr>
          <p:cNvPr id="733" name="TextShape 2"/>
          <p:cNvSpPr txBox="1"/>
          <p:nvPr/>
        </p:nvSpPr>
        <p:spPr>
          <a:xfrm>
            <a:off x="1023840" y="4764600"/>
            <a:ext cx="3017520" cy="73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CMS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PRC 90 (2014) 024908</a:t>
            </a:r>
            <a:endParaRPr/>
          </a:p>
        </p:txBody>
      </p:sp>
      <p:sp>
        <p:nvSpPr>
          <p:cNvPr id="734" name="TextShape 3"/>
          <p:cNvSpPr txBox="1"/>
          <p:nvPr/>
        </p:nvSpPr>
        <p:spPr>
          <a:xfrm>
            <a:off x="1081800" y="341460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735" name="Line 4"/>
          <p:cNvSpPr/>
          <p:nvPr/>
        </p:nvSpPr>
        <p:spPr>
          <a:xfrm flipH="1" flipV="1">
            <a:off x="5004360" y="5684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TextShape 5"/>
          <p:cNvSpPr txBox="1"/>
          <p:nvPr/>
        </p:nvSpPr>
        <p:spPr>
          <a:xfrm>
            <a:off x="6183720" y="6274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737" name="TextShape 6"/>
          <p:cNvSpPr txBox="1"/>
          <p:nvPr/>
        </p:nvSpPr>
        <p:spPr>
          <a:xfrm>
            <a:off x="1673640" y="6372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738" name="Line 7"/>
          <p:cNvSpPr/>
          <p:nvPr/>
        </p:nvSpPr>
        <p:spPr>
          <a:xfrm flipV="1">
            <a:off x="2600280" y="5615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1" dur="indefinite" restart="never" nodeType="tmRoot">
          <p:childTnLst>
            <p:seq>
              <p:cTn id="2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740" name="" descr=""/>
          <p:cNvPicPr/>
          <p:nvPr/>
        </p:nvPicPr>
        <p:blipFill>
          <a:blip r:embed="rId1"/>
          <a:stretch/>
        </p:blipFill>
        <p:spPr>
          <a:xfrm>
            <a:off x="512280" y="1629720"/>
            <a:ext cx="8768520" cy="5554080"/>
          </a:xfrm>
          <a:prstGeom prst="rect">
            <a:avLst/>
          </a:prstGeom>
          <a:ln>
            <a:noFill/>
          </a:ln>
        </p:spPr>
      </p:pic>
      <p:sp>
        <p:nvSpPr>
          <p:cNvPr id="741" name="TextShape 2"/>
          <p:cNvSpPr txBox="1"/>
          <p:nvPr/>
        </p:nvSpPr>
        <p:spPr>
          <a:xfrm>
            <a:off x="5911200" y="4687920"/>
            <a:ext cx="3412080" cy="1267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742" name="" descr=""/>
          <p:cNvPicPr/>
          <p:nvPr/>
        </p:nvPicPr>
        <p:blipFill>
          <a:blip r:embed="rId2"/>
          <a:srcRect l="0" t="56478" r="11917" b="0"/>
          <a:stretch/>
        </p:blipFill>
        <p:spPr>
          <a:xfrm>
            <a:off x="5261400" y="2057760"/>
            <a:ext cx="3934080" cy="2943000"/>
          </a:xfrm>
          <a:prstGeom prst="rect">
            <a:avLst/>
          </a:prstGeom>
          <a:ln>
            <a:noFill/>
          </a:ln>
        </p:spPr>
      </p:pic>
      <p:sp>
        <p:nvSpPr>
          <p:cNvPr id="743" name="TextShape 3"/>
          <p:cNvSpPr txBox="1"/>
          <p:nvPr/>
        </p:nvSpPr>
        <p:spPr>
          <a:xfrm>
            <a:off x="5832360" y="4221720"/>
            <a:ext cx="256572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sp>
        <p:nvSpPr>
          <p:cNvPr id="744" name="Line 4"/>
          <p:cNvSpPr/>
          <p:nvPr/>
        </p:nvSpPr>
        <p:spPr>
          <a:xfrm>
            <a:off x="5291640" y="222156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Line 5"/>
          <p:cNvSpPr/>
          <p:nvPr/>
        </p:nvSpPr>
        <p:spPr>
          <a:xfrm flipH="1">
            <a:off x="5327640" y="210456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46" name="" descr=""/>
          <p:cNvPicPr/>
          <p:nvPr/>
        </p:nvPicPr>
        <p:blipFill>
          <a:blip r:embed="rId3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747" name="" descr=""/>
          <p:cNvPicPr/>
          <p:nvPr/>
        </p:nvPicPr>
        <p:blipFill>
          <a:blip r:embed="rId4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748" name="" descr=""/>
          <p:cNvPicPr/>
          <p:nvPr/>
        </p:nvPicPr>
        <p:blipFill>
          <a:blip r:embed="rId5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749" name="" descr=""/>
          <p:cNvPicPr/>
          <p:nvPr/>
        </p:nvPicPr>
        <p:blipFill>
          <a:blip r:embed="rId6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750" name="" descr=""/>
          <p:cNvPicPr/>
          <p:nvPr/>
        </p:nvPicPr>
        <p:blipFill>
          <a:blip r:embed="rId7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751" name="" descr=""/>
          <p:cNvPicPr/>
          <p:nvPr/>
        </p:nvPicPr>
        <p:blipFill>
          <a:blip r:embed="rId8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752" name="TextShape 6"/>
          <p:cNvSpPr txBox="1"/>
          <p:nvPr/>
        </p:nvSpPr>
        <p:spPr>
          <a:xfrm>
            <a:off x="1317600" y="3347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>
                <a:solidFill>
                  <a:srgbClr val="ff0000"/>
                </a:solidFill>
                <a:latin typeface="Arial"/>
              </a:rPr>
              <a:t>&lt;6.0 GeV/c</a:t>
            </a:r>
            <a:endParaRPr/>
          </a:p>
        </p:txBody>
      </p:sp>
    </p:spTree>
  </p:cSld>
  <p:timing>
    <p:tnLst>
      <p:par>
        <p:cTn id="273" dur="indefinite" restart="never" nodeType="tmRoot">
          <p:childTnLst>
            <p:seq>
              <p:cTn id="274" nodeType="mainSeq">
                <p:childTnLst>
                  <p:par>
                    <p:cTn id="275" fill="freeze">
                      <p:stCondLst>
                        <p:cond delay="indefinite"/>
                      </p:stCondLst>
                      <p:childTnLst>
                        <p:par>
                          <p:cTn id="276" fill="freeze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312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313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314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315" name="CustomShape 4"/>
          <p:cNvSpPr/>
          <p:nvPr/>
        </p:nvSpPr>
        <p:spPr>
          <a:xfrm>
            <a:off x="3572640" y="734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316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317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318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319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320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321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322" name="" descr=""/>
          <p:cNvPicPr/>
          <p:nvPr/>
        </p:nvPicPr>
        <p:blipFill>
          <a:blip r:embed=""/>
          <a:stretch/>
        </p:blipFill>
        <p:spPr>
          <a:xfrm>
            <a:off x="1130040" y="1385640"/>
            <a:ext cx="914400" cy="713160"/>
          </a:xfrm>
          <a:prstGeom prst="rect">
            <a:avLst/>
          </a:prstGeom>
          <a:ln>
            <a:noFill/>
          </a:ln>
        </p:spPr>
      </p:pic>
      <p:sp>
        <p:nvSpPr>
          <p:cNvPr id="323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Relativistic Heavy Ion Collider</a:t>
            </a:r>
            <a:endParaRPr/>
          </a:p>
        </p:txBody>
      </p:sp>
      <p:pic>
        <p:nvPicPr>
          <p:cNvPr id="324" name="" descr=""/>
          <p:cNvPicPr/>
          <p:nvPr/>
        </p:nvPicPr>
        <p:blipFill>
          <a:blip r:embed="rId8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325" name="" descr=""/>
          <p:cNvPicPr/>
          <p:nvPr/>
        </p:nvPicPr>
        <p:blipFill>
          <a:blip r:embed="rId9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326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327" name="" descr=""/>
          <p:cNvPicPr/>
          <p:nvPr/>
        </p:nvPicPr>
        <p:blipFill>
          <a:blip r:embed="rId10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328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329" name="" descr=""/>
          <p:cNvPicPr/>
          <p:nvPr/>
        </p:nvPicPr>
        <p:blipFill>
          <a:blip r:embed="rId11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330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331" name="" descr=""/>
          <p:cNvPicPr/>
          <p:nvPr/>
        </p:nvPicPr>
        <p:blipFill>
          <a:blip r:embed="rId12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332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333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Large Hadron Collider</a:t>
            </a:r>
            <a:endParaRPr/>
          </a:p>
        </p:txBody>
      </p:sp>
      <p:sp>
        <p:nvSpPr>
          <p:cNvPr id="334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335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336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339" name="" descr=""/>
          <p:cNvPicPr/>
          <p:nvPr/>
        </p:nvPicPr>
        <p:blipFill>
          <a:blip r:embed="rId13"/>
          <a:stretch/>
        </p:blipFill>
        <p:spPr>
          <a:xfrm>
            <a:off x="2790360" y="5315400"/>
            <a:ext cx="3625560" cy="1770840"/>
          </a:xfrm>
          <a:prstGeom prst="rect">
            <a:avLst/>
          </a:prstGeom>
          <a:ln>
            <a:noFill/>
          </a:ln>
        </p:spPr>
      </p:pic>
      <p:pic>
        <p:nvPicPr>
          <p:cNvPr id="340" name="" descr=""/>
          <p:cNvPicPr/>
          <p:nvPr/>
        </p:nvPicPr>
        <p:blipFill>
          <a:blip r:embed="rId14"/>
          <a:stretch/>
        </p:blipFill>
        <p:spPr>
          <a:xfrm>
            <a:off x="3682800" y="6164640"/>
            <a:ext cx="457200" cy="347400"/>
          </a:xfrm>
          <a:prstGeom prst="rect">
            <a:avLst/>
          </a:prstGeom>
          <a:ln>
            <a:noFill/>
          </a:ln>
        </p:spPr>
      </p:pic>
      <p:pic>
        <p:nvPicPr>
          <p:cNvPr id="341" name="" descr=""/>
          <p:cNvPicPr/>
          <p:nvPr/>
        </p:nvPicPr>
        <p:blipFill>
          <a:blip r:embed="rId15"/>
          <a:stretch/>
        </p:blipFill>
        <p:spPr>
          <a:xfrm>
            <a:off x="3837240" y="5329440"/>
            <a:ext cx="457200" cy="347400"/>
          </a:xfrm>
          <a:prstGeom prst="rect">
            <a:avLst/>
          </a:prstGeom>
          <a:ln>
            <a:noFill/>
          </a:ln>
        </p:spPr>
      </p:pic>
      <p:sp>
        <p:nvSpPr>
          <p:cNvPr id="342" name="TextShape 16"/>
          <p:cNvSpPr txBox="1"/>
          <p:nvPr/>
        </p:nvSpPr>
        <p:spPr>
          <a:xfrm>
            <a:off x="3359160" y="5686920"/>
            <a:ext cx="1368360" cy="23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000" spc="-1">
                <a:solidFill>
                  <a:srgbClr val="800000"/>
                </a:solidFill>
                <a:latin typeface="Times New Roman"/>
              </a:rPr>
              <a:t>Quark Gluon Plasma</a:t>
            </a:r>
            <a:endParaRPr/>
          </a:p>
        </p:txBody>
      </p:sp>
      <p:pic>
        <p:nvPicPr>
          <p:cNvPr id="343" name="" descr=""/>
          <p:cNvPicPr/>
          <p:nvPr/>
        </p:nvPicPr>
        <p:blipFill>
          <a:blip r:embed="rId16"/>
          <a:stretch/>
        </p:blipFill>
        <p:spPr>
          <a:xfrm>
            <a:off x="6085800" y="6346080"/>
            <a:ext cx="253800" cy="232200"/>
          </a:xfrm>
          <a:prstGeom prst="rect">
            <a:avLst/>
          </a:prstGeom>
          <a:ln>
            <a:noFill/>
          </a:ln>
        </p:spPr>
      </p:pic>
      <p:sp>
        <p:nvSpPr>
          <p:cNvPr id="344" name="TextShape 17"/>
          <p:cNvSpPr txBox="1"/>
          <p:nvPr/>
        </p:nvSpPr>
        <p:spPr>
          <a:xfrm>
            <a:off x="5549040" y="6535440"/>
            <a:ext cx="1440360" cy="233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Core of neutron stars?</a:t>
            </a:r>
            <a:endParaRPr/>
          </a:p>
        </p:txBody>
      </p:sp>
      <p:pic>
        <p:nvPicPr>
          <p:cNvPr id="345" name="" descr=""/>
          <p:cNvPicPr/>
          <p:nvPr/>
        </p:nvPicPr>
        <p:blipFill>
          <a:blip r:embed="rId17"/>
          <a:stretch/>
        </p:blipFill>
        <p:spPr>
          <a:xfrm>
            <a:off x="4255200" y="6426720"/>
            <a:ext cx="217440" cy="217800"/>
          </a:xfrm>
          <a:prstGeom prst="rect">
            <a:avLst/>
          </a:prstGeom>
          <a:ln>
            <a:noFill/>
          </a:ln>
        </p:spPr>
      </p:pic>
      <p:sp>
        <p:nvSpPr>
          <p:cNvPr id="346" name="Freeform 18"/>
          <p:cNvSpPr/>
          <p:nvPr/>
        </p:nvSpPr>
        <p:spPr>
          <a:xfrm>
            <a:off x="3200040" y="5486040"/>
            <a:ext cx="686160" cy="914760"/>
          </a:xfrm>
          <a:custGeom>
            <a:avLst/>
            <a:gdLst/>
            <a:ahLst/>
            <a:rect l="0" t="0" r="r" b="b"/>
            <a:pathLst>
              <a:path w="1906" h="2541">
                <a:moveTo>
                  <a:pt x="0" y="0"/>
                </a:moveTo>
                <a:cubicBezTo>
                  <a:pt x="1905" y="1271"/>
                  <a:pt x="1905" y="2540"/>
                  <a:pt x="1905" y="2540"/>
                </a:cubicBezTo>
              </a:path>
            </a:pathLst>
          </a:custGeom>
          <a:ln w="27360">
            <a:solidFill>
              <a:srgbClr val="47b8b8"/>
            </a:solidFill>
            <a:round/>
          </a:ln>
        </p:spPr>
      </p:sp>
      <p:sp>
        <p:nvSpPr>
          <p:cNvPr id="347" name="TextShape 19"/>
          <p:cNvSpPr txBox="1"/>
          <p:nvPr/>
        </p:nvSpPr>
        <p:spPr>
          <a:xfrm>
            <a:off x="3813840" y="587124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348" name="CustomShape 20"/>
          <p:cNvSpPr/>
          <p:nvPr/>
        </p:nvSpPr>
        <p:spPr>
          <a:xfrm>
            <a:off x="3151440" y="4967640"/>
            <a:ext cx="109800" cy="320040"/>
          </a:xfrm>
          <a:prstGeom prst="ellipse">
            <a:avLst/>
          </a:prstGeom>
          <a:solidFill>
            <a:srgbClr val="e6e64c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TextShape 21"/>
          <p:cNvSpPr txBox="1"/>
          <p:nvPr/>
        </p:nvSpPr>
        <p:spPr>
          <a:xfrm>
            <a:off x="3428640" y="5028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e6e64c"/>
                </a:solidFill>
                <a:latin typeface="Arial"/>
              </a:rPr>
              <a:t>LHC</a:t>
            </a:r>
            <a:endParaRPr/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>
                <p:childTnLst>
                  <p:par>
                    <p:cTn id="53" fill="freeze">
                      <p:stCondLst>
                        <p:cond delay="indefinite"/>
                      </p:stCondLst>
                      <p:childTnLst>
                        <p:par>
                          <p:cTn id="54" fill="freeze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CustomShape 1"/>
          <p:cNvSpPr/>
          <p:nvPr/>
        </p:nvSpPr>
        <p:spPr>
          <a:xfrm>
            <a:off x="507960" y="71280"/>
            <a:ext cx="907092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400" spc="-1">
                <a:latin typeface="Arial"/>
              </a:rPr>
              <a:t>Reaction plane fit (RPF) method</a:t>
            </a:r>
            <a:endParaRPr/>
          </a:p>
          <a:p>
            <a:pPr>
              <a:lnSpc>
                <a:spcPct val="100000"/>
              </a:lnSpc>
            </a:pPr>
            <a:r>
              <a:rPr lang="en-US" sz="4400" spc="-1">
                <a:latin typeface="Arial"/>
              </a:rPr>
              <a:t> </a:t>
            </a:r>
            <a:endParaRPr/>
          </a:p>
        </p:txBody>
      </p:sp>
      <p:sp>
        <p:nvSpPr>
          <p:cNvPr id="754" name="CustomShape 2"/>
          <p:cNvSpPr/>
          <p:nvPr/>
        </p:nvSpPr>
        <p:spPr>
          <a:xfrm>
            <a:off x="6276960" y="2452680"/>
            <a:ext cx="1504800" cy="2133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5" name="CustomShape 3"/>
          <p:cNvSpPr/>
          <p:nvPr/>
        </p:nvSpPr>
        <p:spPr>
          <a:xfrm>
            <a:off x="158760" y="5137200"/>
            <a:ext cx="9991800" cy="938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3960" indent="-183960">
              <a:lnSpc>
                <a:spcPct val="100000"/>
              </a:lnSpc>
              <a:buBlip>
                <a:blip r:embed="rId1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</a:rPr>
              <a:t>Project signal+background over</a:t>
            </a:r>
            <a:r>
              <a:rPr lang="en-US" sz="1800" spc="-1">
                <a:solidFill>
                  <a:srgbClr val="000000"/>
                </a:solidFill>
                <a:latin typeface="Times New Roman"/>
              </a:rPr>
              <a:t> 0.8 &lt; |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Δη| &lt; 1.2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2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 background in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 |Δφ| &lt; π/2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Fitting till 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th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order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term, total 6 fit parameters: B,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×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and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endParaRPr/>
          </a:p>
        </p:txBody>
      </p:sp>
      <p:sp>
        <p:nvSpPr>
          <p:cNvPr id="756" name="CustomShape 4"/>
          <p:cNvSpPr/>
          <p:nvPr/>
        </p:nvSpPr>
        <p:spPr>
          <a:xfrm>
            <a:off x="6272280" y="1728720"/>
            <a:ext cx="2998800" cy="2859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CustomShape 5"/>
          <p:cNvSpPr/>
          <p:nvPr/>
        </p:nvSpPr>
        <p:spPr>
          <a:xfrm>
            <a:off x="6265800" y="2449440"/>
            <a:ext cx="1505160" cy="21290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CustomShape 6"/>
          <p:cNvSpPr/>
          <p:nvPr/>
        </p:nvSpPr>
        <p:spPr>
          <a:xfrm>
            <a:off x="6276960" y="1717560"/>
            <a:ext cx="3009960" cy="28609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7"/>
          <p:cNvSpPr/>
          <p:nvPr/>
        </p:nvSpPr>
        <p:spPr>
          <a:xfrm>
            <a:off x="5237280" y="6769080"/>
            <a:ext cx="3359160" cy="3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8"/>
          <p:cNvSpPr/>
          <p:nvPr/>
        </p:nvSpPr>
        <p:spPr>
          <a:xfrm>
            <a:off x="123840" y="985680"/>
            <a:ext cx="56178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185400" indent="-185400">
              <a:lnSpc>
                <a:spcPct val="100000"/>
              </a:lnSpc>
              <a:buBlip>
                <a:blip r:embed="rId4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Signal is negligible at large Δη and small ΔΦ region.</a:t>
            </a:r>
            <a:endParaRPr/>
          </a:p>
        </p:txBody>
      </p:sp>
      <p:pic>
        <p:nvPicPr>
          <p:cNvPr id="761" name="" descr=""/>
          <p:cNvPicPr/>
          <p:nvPr/>
        </p:nvPicPr>
        <p:blipFill>
          <a:blip r:embed="rId5"/>
          <a:stretch/>
        </p:blipFill>
        <p:spPr>
          <a:xfrm>
            <a:off x="387360" y="1425600"/>
            <a:ext cx="5029200" cy="3611520"/>
          </a:xfrm>
          <a:prstGeom prst="rect">
            <a:avLst/>
          </a:prstGeom>
          <a:ln>
            <a:noFill/>
          </a:ln>
        </p:spPr>
      </p:pic>
      <p:pic>
        <p:nvPicPr>
          <p:cNvPr id="762" name="" descr=""/>
          <p:cNvPicPr/>
          <p:nvPr/>
        </p:nvPicPr>
        <p:blipFill>
          <a:blip r:embed="rId6"/>
          <a:stretch/>
        </p:blipFill>
        <p:spPr>
          <a:xfrm>
            <a:off x="3475080" y="1243080"/>
            <a:ext cx="6354720" cy="4462560"/>
          </a:xfrm>
          <a:prstGeom prst="rect">
            <a:avLst/>
          </a:prstGeom>
          <a:ln>
            <a:noFill/>
          </a:ln>
        </p:spPr>
      </p:pic>
      <p:sp>
        <p:nvSpPr>
          <p:cNvPr id="763" name="CustomShape 9"/>
          <p:cNvSpPr/>
          <p:nvPr/>
        </p:nvSpPr>
        <p:spPr>
          <a:xfrm>
            <a:off x="5975280" y="2344680"/>
            <a:ext cx="1803600" cy="25956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CustomShape 10"/>
          <p:cNvSpPr/>
          <p:nvPr/>
        </p:nvSpPr>
        <p:spPr>
          <a:xfrm>
            <a:off x="6516720" y="3584520"/>
            <a:ext cx="733320" cy="4557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765" name="CustomShape 11"/>
          <p:cNvSpPr/>
          <p:nvPr/>
        </p:nvSpPr>
        <p:spPr>
          <a:xfrm>
            <a:off x="7897680" y="3738600"/>
            <a:ext cx="1833840" cy="6318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2000" spc="-1">
                <a:latin typeface="Arial"/>
              </a:rPr>
              <a:t>extrapolation</a:t>
            </a:r>
            <a:endParaRPr/>
          </a:p>
        </p:txBody>
      </p:sp>
      <p:sp>
        <p:nvSpPr>
          <p:cNvPr id="766" name="CustomShape 12"/>
          <p:cNvSpPr/>
          <p:nvPr/>
        </p:nvSpPr>
        <p:spPr>
          <a:xfrm>
            <a:off x="3957480" y="1860480"/>
            <a:ext cx="1462320" cy="11034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67" name="CustomShape 13"/>
          <p:cNvSpPr/>
          <p:nvPr/>
        </p:nvSpPr>
        <p:spPr>
          <a:xfrm>
            <a:off x="5958000" y="1457280"/>
            <a:ext cx="3663720" cy="34844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CustomShape 14"/>
          <p:cNvSpPr/>
          <p:nvPr/>
        </p:nvSpPr>
        <p:spPr>
          <a:xfrm>
            <a:off x="5962680" y="2266920"/>
            <a:ext cx="1792080" cy="2670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15"/>
          <p:cNvSpPr/>
          <p:nvPr/>
        </p:nvSpPr>
        <p:spPr>
          <a:xfrm>
            <a:off x="5973840" y="2247840"/>
            <a:ext cx="1700280" cy="2689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16"/>
          <p:cNvSpPr/>
          <p:nvPr/>
        </p:nvSpPr>
        <p:spPr>
          <a:xfrm>
            <a:off x="5973840" y="2305080"/>
            <a:ext cx="1809720" cy="1755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17"/>
          <p:cNvSpPr/>
          <p:nvPr/>
        </p:nvSpPr>
        <p:spPr>
          <a:xfrm>
            <a:off x="5975280" y="2320920"/>
            <a:ext cx="1808280" cy="261936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2" name="Line 18"/>
          <p:cNvSpPr/>
          <p:nvPr/>
        </p:nvSpPr>
        <p:spPr>
          <a:xfrm flipV="1">
            <a:off x="1720800" y="3177720"/>
            <a:ext cx="4432320" cy="3812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3" name="Line 19"/>
          <p:cNvSpPr/>
          <p:nvPr/>
        </p:nvSpPr>
        <p:spPr>
          <a:xfrm flipV="1">
            <a:off x="3002040" y="3819240"/>
            <a:ext cx="3281400" cy="10476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20"/>
          <p:cNvSpPr/>
          <p:nvPr/>
        </p:nvSpPr>
        <p:spPr>
          <a:xfrm>
            <a:off x="1422360" y="614844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  <p:sp>
        <p:nvSpPr>
          <p:cNvPr id="775" name="CustomShape 21"/>
          <p:cNvSpPr/>
          <p:nvPr/>
        </p:nvSpPr>
        <p:spPr>
          <a:xfrm>
            <a:off x="504720" y="6478560"/>
            <a:ext cx="9180720" cy="3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lang="en-US" sz="2000" spc="-1">
                <a:latin typeface="Arial"/>
                <a:ea typeface="DejaVu Sans"/>
              </a:rPr>
              <a:t>Nattrass, Sharma, Mazer, Stuart, and Bejnood: </a:t>
            </a:r>
            <a:r>
              <a:rPr lang="en-US" sz="2000" spc="-1">
                <a:solidFill>
                  <a:srgbClr val="0000ff"/>
                </a:solidFill>
                <a:latin typeface="Arial"/>
                <a:ea typeface="DejaVu Sans"/>
              </a:rPr>
              <a:t>(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Phys. Rev. C 94, 011901(R) 2016)</a:t>
            </a:r>
            <a:endParaRPr/>
          </a:p>
        </p:txBody>
      </p:sp>
      <p:sp>
        <p:nvSpPr>
          <p:cNvPr id="776" name="CustomShape 22"/>
          <p:cNvSpPr/>
          <p:nvPr/>
        </p:nvSpPr>
        <p:spPr>
          <a:xfrm>
            <a:off x="4081320" y="614520"/>
            <a:ext cx="15368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777" name="CustomShape 23"/>
          <p:cNvSpPr/>
          <p:nvPr/>
        </p:nvSpPr>
        <p:spPr>
          <a:xfrm>
            <a:off x="8099280" y="1133640"/>
            <a:ext cx="14623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latin typeface="Arial"/>
              </a:rPr>
              <a:t>NSF method</a:t>
            </a:r>
            <a:endParaRPr/>
          </a:p>
        </p:txBody>
      </p:sp>
    </p:spTree>
  </p:cSld>
  <p:timing>
    <p:tnLst>
      <p:par>
        <p:cTn id="279" dur="indefinite" restart="never" nodeType="tmRoot">
          <p:childTnLst>
            <p:seq>
              <p:cTn id="2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" descr=""/>
          <p:cNvPicPr/>
          <p:nvPr/>
        </p:nvPicPr>
        <p:blipFill>
          <a:blip r:embed="rId1"/>
          <a:stretch/>
        </p:blipFill>
        <p:spPr>
          <a:xfrm>
            <a:off x="7642080" y="61920"/>
            <a:ext cx="2441880" cy="1828800"/>
          </a:xfrm>
          <a:prstGeom prst="rect">
            <a:avLst/>
          </a:prstGeom>
          <a:ln>
            <a:noFill/>
          </a:ln>
        </p:spPr>
      </p:pic>
      <p:sp>
        <p:nvSpPr>
          <p:cNvPr id="779" name="CustomShape 1"/>
          <p:cNvSpPr/>
          <p:nvPr/>
        </p:nvSpPr>
        <p:spPr>
          <a:xfrm>
            <a:off x="209520" y="-162000"/>
            <a:ext cx="810576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</a:rPr>
              <a:t>Reaction plane fit (RPF) method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500" spc="-1">
                <a:solidFill>
                  <a:srgbClr val="000000"/>
                </a:solidFill>
                <a:latin typeface="Arial"/>
              </a:rPr>
              <a:t>30-40% central (simulation)</a:t>
            </a:r>
            <a:endParaRPr/>
          </a:p>
        </p:txBody>
      </p:sp>
      <p:sp>
        <p:nvSpPr>
          <p:cNvPr id="780" name="CustomShape 2"/>
          <p:cNvSpPr/>
          <p:nvPr/>
        </p:nvSpPr>
        <p:spPr>
          <a:xfrm>
            <a:off x="97164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3"/>
          <p:cNvSpPr/>
          <p:nvPr/>
        </p:nvSpPr>
        <p:spPr>
          <a:xfrm>
            <a:off x="314640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4"/>
          <p:cNvSpPr/>
          <p:nvPr/>
        </p:nvSpPr>
        <p:spPr>
          <a:xfrm>
            <a:off x="54259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5"/>
          <p:cNvSpPr/>
          <p:nvPr/>
        </p:nvSpPr>
        <p:spPr>
          <a:xfrm>
            <a:off x="77407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6"/>
          <p:cNvSpPr/>
          <p:nvPr/>
        </p:nvSpPr>
        <p:spPr>
          <a:xfrm>
            <a:off x="458640" y="6127920"/>
            <a:ext cx="9236160" cy="13348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98360" indent="-176400">
              <a:lnSpc>
                <a:spcPct val="100000"/>
              </a:lnSpc>
            </a:pPr>
            <a:r>
              <a:rPr i="1" lang="en-US" sz="2400" spc="-1">
                <a:solidFill>
                  <a:srgbClr val="000000"/>
                </a:solidFill>
                <a:latin typeface="Times New Roman"/>
                <a:ea typeface="Arial"/>
              </a:rPr>
              <a:t>Project signal+background over 0.8&lt;|Δη|&lt;1.2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2"/>
              </a:buBlip>
            </a:pP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33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and B extracted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Fewer assumptions and bias than ZYAM while having much smaller errors</a:t>
            </a:r>
            <a:endParaRPr/>
          </a:p>
        </p:txBody>
      </p:sp>
      <p:sp>
        <p:nvSpPr>
          <p:cNvPr id="785" name="CustomShape 7"/>
          <p:cNvSpPr/>
          <p:nvPr/>
        </p:nvSpPr>
        <p:spPr>
          <a:xfrm>
            <a:off x="1182600" y="2303640"/>
            <a:ext cx="62856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8"/>
          <p:cNvSpPr/>
          <p:nvPr/>
        </p:nvSpPr>
        <p:spPr>
          <a:xfrm>
            <a:off x="327348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9"/>
          <p:cNvSpPr/>
          <p:nvPr/>
        </p:nvSpPr>
        <p:spPr>
          <a:xfrm>
            <a:off x="55022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10"/>
          <p:cNvSpPr/>
          <p:nvPr/>
        </p:nvSpPr>
        <p:spPr>
          <a:xfrm>
            <a:off x="78008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89" name="" descr=""/>
          <p:cNvPicPr/>
          <p:nvPr/>
        </p:nvPicPr>
        <p:blipFill>
          <a:blip r:embed="rId4"/>
          <a:stretch/>
        </p:blipFill>
        <p:spPr>
          <a:xfrm>
            <a:off x="39600" y="2112840"/>
            <a:ext cx="9975960" cy="4114800"/>
          </a:xfrm>
          <a:prstGeom prst="rect">
            <a:avLst/>
          </a:prstGeom>
          <a:ln>
            <a:noFill/>
          </a:ln>
        </p:spPr>
      </p:pic>
      <p:sp>
        <p:nvSpPr>
          <p:cNvPr id="790" name="CustomShape 11"/>
          <p:cNvSpPr/>
          <p:nvPr/>
        </p:nvSpPr>
        <p:spPr>
          <a:xfrm>
            <a:off x="10731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1" name="CustomShape 12"/>
          <p:cNvSpPr/>
          <p:nvPr/>
        </p:nvSpPr>
        <p:spPr>
          <a:xfrm>
            <a:off x="32097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13"/>
          <p:cNvSpPr/>
          <p:nvPr/>
        </p:nvSpPr>
        <p:spPr>
          <a:xfrm>
            <a:off x="549108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CustomShape 14"/>
          <p:cNvSpPr/>
          <p:nvPr/>
        </p:nvSpPr>
        <p:spPr>
          <a:xfrm>
            <a:off x="784224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15"/>
          <p:cNvSpPr/>
          <p:nvPr/>
        </p:nvSpPr>
        <p:spPr>
          <a:xfrm>
            <a:off x="7858080" y="3905280"/>
            <a:ext cx="1629000" cy="1093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95" name="CustomShape 16"/>
          <p:cNvSpPr/>
          <p:nvPr/>
        </p:nvSpPr>
        <p:spPr>
          <a:xfrm>
            <a:off x="95400" y="1149480"/>
            <a:ext cx="79704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210960" indent="-210960">
              <a:lnSpc>
                <a:spcPct val="100000"/>
              </a:lnSpc>
              <a:buBlip>
                <a:blip r:embed="rId5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Each orientation has different functional form, but require same parameters</a:t>
            </a:r>
            <a:endParaRPr/>
          </a:p>
          <a:p>
            <a:pPr marL="210960" indent="-210960">
              <a:lnSpc>
                <a:spcPct val="100000"/>
              </a:lnSpc>
              <a:buBlip>
                <a:blip r:embed="rId6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More robust method, now have a higher constrained background </a:t>
            </a:r>
            <a:endParaRPr/>
          </a:p>
          <a:p>
            <a:pPr marL="466560" indent="-455760">
              <a:lnSpc>
                <a:spcPct val="100000"/>
              </a:lnSpc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with more information going into fit</a:t>
            </a:r>
            <a:endParaRPr/>
          </a:p>
        </p:txBody>
      </p:sp>
      <p:sp>
        <p:nvSpPr>
          <p:cNvPr id="796" name="CustomShape 17"/>
          <p:cNvSpPr/>
          <p:nvPr/>
        </p:nvSpPr>
        <p:spPr>
          <a:xfrm>
            <a:off x="1062000" y="2255760"/>
            <a:ext cx="6476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7" name="CustomShape 18"/>
          <p:cNvSpPr/>
          <p:nvPr/>
        </p:nvSpPr>
        <p:spPr>
          <a:xfrm>
            <a:off x="313704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8" name="CustomShape 19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20"/>
          <p:cNvSpPr/>
          <p:nvPr/>
        </p:nvSpPr>
        <p:spPr>
          <a:xfrm>
            <a:off x="7728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0" name="CustomShape 21"/>
          <p:cNvSpPr/>
          <p:nvPr/>
        </p:nvSpPr>
        <p:spPr>
          <a:xfrm>
            <a:off x="1054080" y="2273400"/>
            <a:ext cx="649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1" name="CustomShape 22"/>
          <p:cNvSpPr/>
          <p:nvPr/>
        </p:nvSpPr>
        <p:spPr>
          <a:xfrm>
            <a:off x="3156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23"/>
          <p:cNvSpPr/>
          <p:nvPr/>
        </p:nvSpPr>
        <p:spPr>
          <a:xfrm>
            <a:off x="5442120" y="2273400"/>
            <a:ext cx="73152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3" name="CustomShape 24"/>
          <p:cNvSpPr/>
          <p:nvPr/>
        </p:nvSpPr>
        <p:spPr>
          <a:xfrm>
            <a:off x="7728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4" name="CustomShape 25"/>
          <p:cNvSpPr/>
          <p:nvPr/>
        </p:nvSpPr>
        <p:spPr>
          <a:xfrm>
            <a:off x="1054080" y="2255760"/>
            <a:ext cx="649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26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6" name="CustomShape 27"/>
          <p:cNvSpPr/>
          <p:nvPr/>
        </p:nvSpPr>
        <p:spPr>
          <a:xfrm>
            <a:off x="5442120" y="2255760"/>
            <a:ext cx="72216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CustomShape 28"/>
          <p:cNvSpPr/>
          <p:nvPr/>
        </p:nvSpPr>
        <p:spPr>
          <a:xfrm>
            <a:off x="1052640" y="2255760"/>
            <a:ext cx="64908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8" name="CustomShape 29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9" name="CustomShape 30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31"/>
          <p:cNvSpPr/>
          <p:nvPr/>
        </p:nvSpPr>
        <p:spPr>
          <a:xfrm>
            <a:off x="1046160" y="2182680"/>
            <a:ext cx="6634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32"/>
          <p:cNvSpPr/>
          <p:nvPr/>
        </p:nvSpPr>
        <p:spPr>
          <a:xfrm>
            <a:off x="6215040" y="660240"/>
            <a:ext cx="153684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812" name="CustomShape 33"/>
          <p:cNvSpPr/>
          <p:nvPr/>
        </p:nvSpPr>
        <p:spPr>
          <a:xfrm>
            <a:off x="3137040" y="2182680"/>
            <a:ext cx="7156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34"/>
          <p:cNvSpPr/>
          <p:nvPr/>
        </p:nvSpPr>
        <p:spPr>
          <a:xfrm>
            <a:off x="5438880" y="2182680"/>
            <a:ext cx="72072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814" name="" descr=""/>
          <p:cNvPicPr/>
          <p:nvPr/>
        </p:nvPicPr>
        <p:blipFill>
          <a:blip r:embed="rId7"/>
          <a:stretch/>
        </p:blipFill>
        <p:spPr>
          <a:xfrm>
            <a:off x="4216320" y="2325600"/>
            <a:ext cx="2103480" cy="1500120"/>
          </a:xfrm>
          <a:prstGeom prst="rect">
            <a:avLst/>
          </a:prstGeom>
          <a:ln>
            <a:noFill/>
          </a:ln>
        </p:spPr>
      </p:pic>
      <p:sp>
        <p:nvSpPr>
          <p:cNvPr id="815" name="Line 35"/>
          <p:cNvSpPr/>
          <p:nvPr/>
        </p:nvSpPr>
        <p:spPr>
          <a:xfrm flipH="1">
            <a:off x="3387240" y="3232080"/>
            <a:ext cx="1413000" cy="1810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Line 36"/>
          <p:cNvSpPr/>
          <p:nvPr/>
        </p:nvSpPr>
        <p:spPr>
          <a:xfrm flipH="1">
            <a:off x="3479760" y="3462480"/>
            <a:ext cx="1851120" cy="1792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CustomShape 37"/>
          <p:cNvSpPr/>
          <p:nvPr/>
        </p:nvSpPr>
        <p:spPr>
          <a:xfrm>
            <a:off x="1057320" y="4319640"/>
            <a:ext cx="814320" cy="5079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</p:spTree>
  </p:cSld>
  <p:timing>
    <p:tnLst>
      <p:par>
        <p:cTn id="281" dur="indefinite" restart="never" nodeType="tmRoot">
          <p:childTnLst>
            <p:seq>
              <p:cTn id="2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Times New Roman"/>
              </a:rPr>
              <a:t>Comparison of colliders</a:t>
            </a:r>
            <a:endParaRPr/>
          </a:p>
        </p:txBody>
      </p:sp>
      <p:graphicFrame>
        <p:nvGraphicFramePr>
          <p:cNvPr id="351" name="Table 2"/>
          <p:cNvGraphicFramePr/>
          <p:nvPr/>
        </p:nvGraphicFramePr>
        <p:xfrm>
          <a:off x="2039760" y="1660680"/>
          <a:ext cx="6704280" cy="239724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4440">
                <a:tc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 sz="1800" spc="-1">
                          <a:latin typeface="Times New Roman"/>
                        </a:rPr>
                        <a:t>s</a:t>
                      </a:r>
                      <a:r>
                        <a:rPr lang="en-US" sz="1800" spc="-1" baseline="-101000">
                          <a:latin typeface="Times New Roman"/>
                        </a:rPr>
                        <a:t>NN</a:t>
                      </a:r>
                      <a:r>
                        <a:rPr lang="en-US" sz="1800" spc="-1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dN</a:t>
                      </a:r>
                      <a:r>
                        <a:rPr lang="en-US" sz="1800" spc="-1" baseline="-101000">
                          <a:latin typeface="Times New Roman"/>
                        </a:rPr>
                        <a:t>ch</a:t>
                      </a:r>
                      <a:r>
                        <a:rPr lang="en-US" sz="1800" spc="-1">
                          <a:latin typeface="Times New Roman"/>
                        </a:rPr>
                        <a:t>/d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T/T</a:t>
                      </a:r>
                      <a:r>
                        <a:rPr lang="en-US" sz="1800" spc="-1" baseline="-101000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36756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spc="-1">
                          <a:latin typeface="Times New Roman"/>
                        </a:rPr>
                        <a:t>(GeV/fm</a:t>
                      </a:r>
                      <a:r>
                        <a:rPr lang="en-US" sz="1800" spc="-1" baseline="101000">
                          <a:latin typeface="Times New Roman"/>
                        </a:rPr>
                        <a:t>3</a:t>
                      </a:r>
                      <a:r>
                        <a:rPr lang="en-US" sz="1800" spc="-1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12, 16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 sz="1800" spc="-1" baseline="-101000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</a:tbl>
          </a:graphicData>
        </a:graphic>
      </p:graphicFrame>
      <p:sp>
        <p:nvSpPr>
          <p:cNvPr id="352" name="TextShape 3"/>
          <p:cNvSpPr txBox="1"/>
          <p:nvPr/>
        </p:nvSpPr>
        <p:spPr>
          <a:xfrm>
            <a:off x="228240" y="4800240"/>
            <a:ext cx="9714240" cy="125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Cover 2 –3 decades of energy (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YEISWR+SymbolMT"/>
              </a:rPr>
              <a:t>√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s</a:t>
            </a:r>
            <a:r>
              <a:rPr lang="en-US" sz="25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NN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= 9 GeV –5 TeV)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
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id="61" dur="indefinite" restart="never" nodeType="tmRoot">
          <p:childTnLst>
            <p:seq>
              <p:cTn id="62" nodeType="mainSeq">
                <p:childTnLst>
                  <p:par>
                    <p:cTn id="63" fill="freeze">
                      <p:stCondLst>
                        <p:cond delay="indefinite"/>
                      </p:stCondLst>
                      <p:childTnLst>
                        <p:par>
                          <p:cTn id="64" fill="freeze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Interesting observables</a:t>
            </a:r>
            <a:endParaRPr/>
          </a:p>
        </p:txBody>
      </p:sp>
      <p:sp>
        <p:nvSpPr>
          <p:cNvPr id="354" name="TextShape 2"/>
          <p:cNvSpPr txBox="1"/>
          <p:nvPr/>
        </p:nvSpPr>
        <p:spPr>
          <a:xfrm>
            <a:off x="91080" y="1768680"/>
            <a:ext cx="9875520" cy="5637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Different hadronization mechanisms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Times New Roman"/>
              </a:rPr>
              <a:t> Identify particle types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Collective motion of particles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Times New Roman"/>
              </a:rPr>
              <a:t> Low momentum acceptance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Even common processes are not well understood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Times New Roman"/>
              </a:rPr>
              <a:t> Do not need 4</a:t>
            </a:r>
            <a:r>
              <a:rPr lang="en-US" sz="3200" spc="-1">
                <a:latin typeface="Arial"/>
                <a:ea typeface="Arial"/>
              </a:rPr>
              <a:t>π</a:t>
            </a:r>
            <a:r>
              <a:rPr lang="en-US" sz="3200" spc="-1">
                <a:latin typeface="Times New Roman"/>
              </a:rPr>
              <a:t> acceptance or high rates</a:t>
            </a:r>
            <a:endParaRPr/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" descr=""/>
          <p:cNvPicPr/>
          <p:nvPr/>
        </p:nvPicPr>
        <p:blipFill>
          <a:blip r:embed="rId1"/>
          <a:stretch/>
        </p:blipFill>
        <p:spPr>
          <a:xfrm>
            <a:off x="6309360" y="4052880"/>
            <a:ext cx="3200400" cy="2560320"/>
          </a:xfrm>
          <a:prstGeom prst="rect">
            <a:avLst/>
          </a:prstGeom>
          <a:ln>
            <a:noFill/>
          </a:ln>
        </p:spPr>
      </p:pic>
      <p:pic>
        <p:nvPicPr>
          <p:cNvPr id="356" name="" descr=""/>
          <p:cNvPicPr/>
          <p:nvPr/>
        </p:nvPicPr>
        <p:blipFill>
          <a:blip r:embed="rId2"/>
          <a:stretch/>
        </p:blipFill>
        <p:spPr>
          <a:xfrm>
            <a:off x="91440" y="3668760"/>
            <a:ext cx="3657600" cy="285300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1280160" y="6430320"/>
            <a:ext cx="174312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358" name="CustomShape 2"/>
          <p:cNvSpPr/>
          <p:nvPr/>
        </p:nvSpPr>
        <p:spPr>
          <a:xfrm>
            <a:off x="6949440" y="6436080"/>
            <a:ext cx="2286000" cy="660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4000" spc="-1">
                <a:solidFill>
                  <a:srgbClr val="ff0000"/>
                </a:solidFill>
                <a:latin typeface="Arial"/>
              </a:rPr>
              <a:t>PHENIX</a:t>
            </a:r>
            <a:endParaRPr/>
          </a:p>
        </p:txBody>
      </p:sp>
      <p:pic>
        <p:nvPicPr>
          <p:cNvPr id="359" name="" descr=""/>
          <p:cNvPicPr/>
          <p:nvPr/>
        </p:nvPicPr>
        <p:blipFill>
          <a:blip r:embed="rId3"/>
          <a:stretch/>
        </p:blipFill>
        <p:spPr>
          <a:xfrm>
            <a:off x="457200" y="225720"/>
            <a:ext cx="3181320" cy="1933920"/>
          </a:xfrm>
          <a:prstGeom prst="rect">
            <a:avLst/>
          </a:prstGeom>
          <a:ln>
            <a:noFill/>
          </a:ln>
        </p:spPr>
      </p:pic>
      <p:sp>
        <p:nvSpPr>
          <p:cNvPr id="360" name="TextShape 3"/>
          <p:cNvSpPr txBox="1"/>
          <p:nvPr/>
        </p:nvSpPr>
        <p:spPr>
          <a:xfrm>
            <a:off x="764280" y="1917000"/>
            <a:ext cx="3350520" cy="1070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361" name="" descr=""/>
          <p:cNvPicPr/>
          <p:nvPr/>
        </p:nvPicPr>
        <p:blipFill>
          <a:blip r:embed="rId4"/>
          <a:stretch/>
        </p:blipFill>
        <p:spPr>
          <a:xfrm>
            <a:off x="3383280" y="1765440"/>
            <a:ext cx="3657600" cy="2587680"/>
          </a:xfrm>
          <a:prstGeom prst="rect">
            <a:avLst/>
          </a:prstGeom>
          <a:ln>
            <a:noFill/>
          </a:ln>
        </p:spPr>
      </p:pic>
      <p:sp>
        <p:nvSpPr>
          <p:cNvPr id="362" name="TextShape 4"/>
          <p:cNvSpPr txBox="1"/>
          <p:nvPr/>
        </p:nvSpPr>
        <p:spPr>
          <a:xfrm>
            <a:off x="4389120" y="4061520"/>
            <a:ext cx="2305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4000" spc="-1">
                <a:solidFill>
                  <a:srgbClr val="ff00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363" name="" descr=""/>
          <p:cNvPicPr/>
          <p:nvPr/>
        </p:nvPicPr>
        <p:blipFill>
          <a:blip r:embed="rId5"/>
          <a:stretch/>
        </p:blipFill>
        <p:spPr>
          <a:xfrm>
            <a:off x="6217920" y="-30456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364" name="TextShape 5"/>
          <p:cNvSpPr txBox="1"/>
          <p:nvPr/>
        </p:nvSpPr>
        <p:spPr>
          <a:xfrm>
            <a:off x="7085520" y="1986480"/>
            <a:ext cx="214992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4000" spc="-1">
                <a:solidFill>
                  <a:srgbClr val="ff0000"/>
                </a:solidFill>
                <a:latin typeface="Arial"/>
              </a:rPr>
              <a:t>ATLAS</a:t>
            </a:r>
            <a:endParaRPr/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11193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language>en-US</dc:language>
  <cp:lastModifiedBy>Christine Nattrass</cp:lastModifiedBy>
  <dcterms:modified xsi:type="dcterms:W3CDTF">2016-10-25T16:26:32Z</dcterms:modified>
  <cp:revision>209</cp:revision>
</cp:coreProperties>
</file>