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5.png" ContentType="image/png"/>
  <Override PartName="/ppt/media/image4.png" ContentType="image/png"/>
  <Override PartName="/ppt/media/image1.png" ContentType="image/png"/>
  <Override PartName="/ppt/media/image8.png" ContentType="image/png"/>
  <Override PartName="/ppt/media/image6.gif" ContentType="image/gif"/>
  <Override PartName="/ppt/media/image7.gif" ContentType="image/gif"/>
  <Override PartName="/ppt/media/image9.gif" ContentType="image/gif"/>
  <Override PartName="/ppt/media/image10.gif" ContentType="image/gif"/>
  <Override PartName="/ppt/media/image11.gif" ContentType="image/gif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3.jpeg" ContentType="image/jpeg"/>
  <Override PartName="/ppt/media/image15.png" ContentType="image/png"/>
  <Override PartName="/ppt/media/image2.jpeg" ContentType="image/jpeg"/>
  <Override PartName="/ppt/media/image13.png" ContentType="image/png"/>
  <Override PartName="/ppt/media/image14.png" ContentType="image/png"/>
  <Override PartName="/ppt/media/image12.png" ContentType="image/png"/>
  <Override PartName="/ppt/media/image1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Click to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edit the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title text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format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58595b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58595b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539920" y="5417640"/>
            <a:ext cx="1528920" cy="252360"/>
          </a:xfrm>
          <a:prstGeom prst="rect">
            <a:avLst/>
          </a:prstGeom>
        </p:spPr>
        <p:txBody>
          <a:bodyPr lIns="0" rIns="0" tIns="0" bIns="0"/>
          <a:p>
            <a:pPr algn="r"/>
            <a:fld id="{D6A6E291-4E2E-48B3-9DC9-FB6248D5D515}" type="slidenum">
              <a:rPr b="1" lang="en-US" sz="1400" spc="-1" strike="noStrike">
                <a:solidFill>
                  <a:srgbClr val="58595b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TextShape 6"/>
          <p:cNvSpPr txBox="1"/>
          <p:nvPr/>
        </p:nvSpPr>
        <p:spPr>
          <a:xfrm>
            <a:off x="-52560" y="5378400"/>
            <a:ext cx="7113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1800" spc="-1" strike="noStrike">
                <a:solidFill>
                  <a:srgbClr val="58595b"/>
                </a:solidFill>
                <a:latin typeface="Arial"/>
              </a:rPr>
              <a:t>Christine Nattrass, University </a:t>
            </a:r>
            <a:r>
              <a:rPr b="0" i="1" lang="en-US" sz="1800" spc="-1" strike="noStrike">
                <a:solidFill>
                  <a:srgbClr val="58595b"/>
                </a:solidFill>
                <a:latin typeface="Arial"/>
              </a:rPr>
              <a:t>of Tennessee, Knoxville, 19 </a:t>
            </a:r>
            <a:r>
              <a:rPr b="0" i="1" lang="en-US" sz="1800" spc="-1" strike="noStrike">
                <a:solidFill>
                  <a:srgbClr val="58595b"/>
                </a:solidFill>
                <a:latin typeface="Arial"/>
              </a:rPr>
              <a:t>April 2020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" name="Line 7"/>
          <p:cNvSpPr/>
          <p:nvPr/>
        </p:nvSpPr>
        <p:spPr>
          <a:xfrm flipV="1">
            <a:off x="0" y="5414400"/>
            <a:ext cx="6949440" cy="16560"/>
          </a:xfrm>
          <a:prstGeom prst="line">
            <a:avLst/>
          </a:prstGeom>
          <a:ln w="12600">
            <a:solidFill>
              <a:srgbClr val="ff82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Line 8"/>
          <p:cNvSpPr/>
          <p:nvPr/>
        </p:nvSpPr>
        <p:spPr>
          <a:xfrm flipV="1">
            <a:off x="0" y="5378400"/>
            <a:ext cx="7060680" cy="16560"/>
          </a:xfrm>
          <a:prstGeom prst="line">
            <a:avLst/>
          </a:prstGeom>
          <a:ln w="12600">
            <a:solidFill>
              <a:srgbClr val="58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TextShape 9"/>
          <p:cNvSpPr txBox="1"/>
          <p:nvPr/>
        </p:nvSpPr>
        <p:spPr>
          <a:xfrm>
            <a:off x="8787960" y="5350320"/>
            <a:ext cx="128700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fld id="{B06303C8-E9B9-47CB-95E7-1A9B2B2A86F3}" type="slidenum">
              <a:rPr b="1" lang="en-US" sz="1800" spc="-1" strike="noStrike">
                <a:solidFill>
                  <a:srgbClr val="58595b"/>
                </a:solidFill>
                <a:latin typeface="Arial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www.sciencedirect.com/science/article/abs/pii/S0370269300013253" TargetMode="External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hyperlink" Target="http://dx.doi.org/10.1007/JHEP03(2012)053" TargetMode="External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hyperlink" Target="http://dx.doi.org/10.1007/JHEP03(2012)053" TargetMode="External"/><Relationship Id="rId4" Type="http://schemas.openxmlformats.org/officeDocument/2006/relationships/image" Target="../media/image6.gif"/><Relationship Id="rId5" Type="http://schemas.openxmlformats.org/officeDocument/2006/relationships/image" Target="../media/image7.gif"/><Relationship Id="rId6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gif"/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hyperlink" Target="http://arxiv.org/abs/arXiv:1303.0737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arxiv.org/abs/1208.2711" TargetMode="External"/><Relationship Id="rId8" Type="http://schemas.openxmlformats.org/officeDocument/2006/relationships/image" Target="../media/image13.png"/><Relationship Id="rId9" Type="http://schemas.openxmlformats.org/officeDocument/2006/relationships/hyperlink" Target="https://arxiv.org/abs/1606.06057" TargetMode="External"/><Relationship Id="rId10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arxiv.org/abs/hep-ph/0603175" TargetMode="External"/><Relationship Id="rId2" Type="http://schemas.openxmlformats.org/officeDocument/2006/relationships/hyperlink" Target="https://www.sciencedirect.com/science/article/pii/S0010465508000441" TargetMode="External"/><Relationship Id="rId3" Type="http://schemas.openxmlformats.org/officeDocument/2006/relationships/hyperlink" Target="https://arxiv.org/abs/1806.10820" TargetMode="External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hyperlink" Target="https://arxiv.org/abs/hep-ph/0512210" TargetMode="External"/><Relationship Id="rId3" Type="http://schemas.openxmlformats.org/officeDocument/2006/relationships/hyperlink" Target="https://arxiv.org/abs/0707.1378" TargetMode="External"/><Relationship Id="rId4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hyperlink" Target="http://dx.doi.org/10.1007/JHEP03(2012)053" TargetMode="External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sciencedirect.com/science/article/abs/pii/S0370269300013253" TargetMode="External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182880" y="4937760"/>
            <a:ext cx="10332720" cy="82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489120" y="1180800"/>
            <a:ext cx="3505680" cy="3627360"/>
          </a:xfrm>
          <a:prstGeom prst="rect">
            <a:avLst/>
          </a:prstGeom>
          <a:ln>
            <a:noFill/>
          </a:ln>
        </p:spPr>
      </p:pic>
      <p:sp>
        <p:nvSpPr>
          <p:cNvPr id="47" name="TextShape 2"/>
          <p:cNvSpPr txBox="1"/>
          <p:nvPr/>
        </p:nvSpPr>
        <p:spPr>
          <a:xfrm>
            <a:off x="504000" y="202320"/>
            <a:ext cx="7634160" cy="993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3500" spc="-1" strike="noStrike">
                <a:solidFill>
                  <a:srgbClr val="58595b"/>
                </a:solidFill>
                <a:latin typeface="Arial"/>
              </a:rPr>
              <a:t>Background fluctuations in jet studies in heavy ion collisions</a:t>
            </a:r>
            <a:endParaRPr b="0" lang="en-US" sz="35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8" name="TextShape 3"/>
          <p:cNvSpPr txBox="1"/>
          <p:nvPr/>
        </p:nvSpPr>
        <p:spPr>
          <a:xfrm>
            <a:off x="1799280" y="4846320"/>
            <a:ext cx="648144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800" spc="-1" strike="noStrike">
                <a:solidFill>
                  <a:srgbClr val="58595b"/>
                </a:solidFill>
                <a:latin typeface="Arial"/>
              </a:rPr>
              <a:t>Antonio Da Silva, Charles Hughes, Christine Nattrass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1" lang="en-US" sz="1800" spc="-1" strike="noStrike">
                <a:solidFill>
                  <a:srgbClr val="ff8200"/>
                </a:solidFill>
                <a:latin typeface="Arial"/>
              </a:rPr>
              <a:t>University of Tennessee, Knoxville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7196400" y="1737360"/>
            <a:ext cx="2313360" cy="228600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3"/>
          <a:stretch/>
        </p:blipFill>
        <p:spPr>
          <a:xfrm>
            <a:off x="540360" y="1753920"/>
            <a:ext cx="1993320" cy="2313360"/>
          </a:xfrm>
          <a:prstGeom prst="rect">
            <a:avLst/>
          </a:prstGeom>
          <a:ln>
            <a:noFill/>
          </a:ln>
        </p:spPr>
      </p:pic>
      <p:sp>
        <p:nvSpPr>
          <p:cNvPr id="51" name="TextShape 4"/>
          <p:cNvSpPr txBox="1"/>
          <p:nvPr/>
        </p:nvSpPr>
        <p:spPr>
          <a:xfrm>
            <a:off x="507240" y="4008240"/>
            <a:ext cx="19987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58595b"/>
                </a:solidFill>
                <a:latin typeface="Arial"/>
              </a:rPr>
              <a:t>Antonio Da </a:t>
            </a:r>
            <a:r>
              <a:rPr b="1" lang="en-US" sz="1800" spc="-1" strike="noStrike">
                <a:solidFill>
                  <a:srgbClr val="58595b"/>
                </a:solidFill>
                <a:latin typeface="Arial"/>
              </a:rPr>
              <a:t>Silva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" name="TextShape 5"/>
          <p:cNvSpPr txBox="1"/>
          <p:nvPr/>
        </p:nvSpPr>
        <p:spPr>
          <a:xfrm>
            <a:off x="7386840" y="4008240"/>
            <a:ext cx="19195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58595b"/>
                </a:solidFill>
                <a:latin typeface="Arial"/>
              </a:rPr>
              <a:t>Charles Hughes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504000" y="226080"/>
            <a:ext cx="9071640" cy="779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Width vs multiplicity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299" name="" descr=""/>
          <p:cNvPicPr/>
          <p:nvPr/>
        </p:nvPicPr>
        <p:blipFill>
          <a:blip r:embed="rId1"/>
          <a:stretch/>
        </p:blipFill>
        <p:spPr>
          <a:xfrm>
            <a:off x="671040" y="1191600"/>
            <a:ext cx="3626640" cy="3691800"/>
          </a:xfrm>
          <a:prstGeom prst="rect">
            <a:avLst/>
          </a:prstGeom>
          <a:ln>
            <a:noFill/>
          </a:ln>
        </p:spPr>
      </p:pic>
      <p:sp>
        <p:nvSpPr>
          <p:cNvPr id="300" name="TextShape 2"/>
          <p:cNvSpPr txBox="1"/>
          <p:nvPr/>
        </p:nvSpPr>
        <p:spPr>
          <a:xfrm>
            <a:off x="1427040" y="3967920"/>
            <a:ext cx="1463040" cy="5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 strike="noStrike">
                <a:solidFill>
                  <a:srgbClr val="ce181e"/>
                </a:solidFill>
                <a:latin typeface="Arial"/>
              </a:rPr>
              <a:t>ALICE</a:t>
            </a:r>
            <a:endParaRPr b="0" lang="en-US" sz="3000" spc="-1" strike="noStrike">
              <a:latin typeface="Arial"/>
            </a:endParaRPr>
          </a:p>
        </p:txBody>
      </p:sp>
      <p:grpSp>
        <p:nvGrpSpPr>
          <p:cNvPr id="301" name="Group 3"/>
          <p:cNvGrpSpPr/>
          <p:nvPr/>
        </p:nvGrpSpPr>
        <p:grpSpPr>
          <a:xfrm>
            <a:off x="4943520" y="910440"/>
            <a:ext cx="4383360" cy="4245480"/>
            <a:chOff x="4943520" y="910440"/>
            <a:chExt cx="4383360" cy="4245480"/>
          </a:xfrm>
        </p:grpSpPr>
        <p:pic>
          <p:nvPicPr>
            <p:cNvPr id="302" name="" descr=""/>
            <p:cNvPicPr/>
            <p:nvPr/>
          </p:nvPicPr>
          <p:blipFill>
            <a:blip r:embed="rId2"/>
            <a:stretch/>
          </p:blipFill>
          <p:spPr>
            <a:xfrm>
              <a:off x="4943520" y="910440"/>
              <a:ext cx="4383360" cy="424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3" name="TextShape 4"/>
            <p:cNvSpPr txBox="1"/>
            <p:nvPr/>
          </p:nvSpPr>
          <p:spPr>
            <a:xfrm>
              <a:off x="6766560" y="3017520"/>
              <a:ext cx="2377440" cy="5155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lang="en-US" sz="3000" spc="-1" strike="noStrike">
                  <a:solidFill>
                    <a:srgbClr val="ce181e"/>
                  </a:solidFill>
                  <a:latin typeface="Arial"/>
                </a:rPr>
                <a:t>Angantyr</a:t>
              </a:r>
              <a:endParaRPr b="0" lang="en-US" sz="3000" spc="-1" strike="noStrike">
                <a:solidFill>
                  <a:srgbClr val="ce181e"/>
                </a:solidFill>
                <a:latin typeface="Arial"/>
              </a:endParaRPr>
            </a:p>
          </p:txBody>
        </p:sp>
      </p:grpSp>
      <p:sp>
        <p:nvSpPr>
          <p:cNvPr id="304" name="TextShape 5"/>
          <p:cNvSpPr txBox="1"/>
          <p:nvPr/>
        </p:nvSpPr>
        <p:spPr>
          <a:xfrm>
            <a:off x="4389120" y="4937760"/>
            <a:ext cx="4572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ce181e"/>
                </a:solidFill>
                <a:latin typeface="Arial"/>
              </a:rPr>
              <a:t>Discrepancy not from an excess of jets!</a:t>
            </a:r>
            <a:endParaRPr b="1" lang="en-US" sz="1800" spc="-1" strike="noStrike">
              <a:solidFill>
                <a:srgbClr val="ce181e"/>
              </a:solid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504000" y="226080"/>
            <a:ext cx="9071640" cy="779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Width vs multiplicity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306" name="" descr=""/>
          <p:cNvPicPr/>
          <p:nvPr/>
        </p:nvPicPr>
        <p:blipFill>
          <a:blip r:embed="rId1"/>
          <a:stretch/>
        </p:blipFill>
        <p:spPr>
          <a:xfrm>
            <a:off x="671040" y="1191600"/>
            <a:ext cx="3626640" cy="3691800"/>
          </a:xfrm>
          <a:prstGeom prst="rect">
            <a:avLst/>
          </a:prstGeom>
          <a:ln>
            <a:noFill/>
          </a:ln>
        </p:spPr>
      </p:pic>
      <p:sp>
        <p:nvSpPr>
          <p:cNvPr id="307" name="TextShape 2"/>
          <p:cNvSpPr txBox="1"/>
          <p:nvPr/>
        </p:nvSpPr>
        <p:spPr>
          <a:xfrm>
            <a:off x="1427040" y="3967920"/>
            <a:ext cx="1463040" cy="5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 strike="noStrike">
                <a:solidFill>
                  <a:srgbClr val="ce181e"/>
                </a:solidFill>
                <a:latin typeface="Arial"/>
              </a:rPr>
              <a:t>ALICE</a:t>
            </a:r>
            <a:endParaRPr b="0" lang="en-US" sz="3000" spc="-1" strike="noStrike">
              <a:latin typeface="Arial"/>
            </a:endParaRPr>
          </a:p>
        </p:txBody>
      </p:sp>
      <p:grpSp>
        <p:nvGrpSpPr>
          <p:cNvPr id="308" name="Group 3"/>
          <p:cNvGrpSpPr/>
          <p:nvPr/>
        </p:nvGrpSpPr>
        <p:grpSpPr>
          <a:xfrm>
            <a:off x="4885200" y="919800"/>
            <a:ext cx="4380120" cy="4242960"/>
            <a:chOff x="4885200" y="919800"/>
            <a:chExt cx="4380120" cy="4242960"/>
          </a:xfrm>
        </p:grpSpPr>
        <p:pic>
          <p:nvPicPr>
            <p:cNvPr id="309" name="" descr=""/>
            <p:cNvPicPr/>
            <p:nvPr/>
          </p:nvPicPr>
          <p:blipFill>
            <a:blip r:embed="rId2"/>
            <a:stretch/>
          </p:blipFill>
          <p:spPr>
            <a:xfrm>
              <a:off x="4885200" y="919800"/>
              <a:ext cx="4380120" cy="4242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0" name="TextShape 4"/>
            <p:cNvSpPr txBox="1"/>
            <p:nvPr/>
          </p:nvSpPr>
          <p:spPr>
            <a:xfrm>
              <a:off x="6766560" y="3017520"/>
              <a:ext cx="2377440" cy="5155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lang="en-US" sz="3000" spc="-1" strike="noStrike">
                  <a:solidFill>
                    <a:srgbClr val="ce181e"/>
                  </a:solidFill>
                  <a:latin typeface="Arial"/>
                </a:rPr>
                <a:t>Angantyr</a:t>
              </a:r>
              <a:endParaRPr b="0" lang="en-US" sz="3000" spc="-1" strike="noStrike">
                <a:solidFill>
                  <a:srgbClr val="ce181e"/>
                </a:solidFill>
                <a:latin typeface="Arial"/>
              </a:endParaRPr>
            </a:p>
          </p:txBody>
        </p:sp>
      </p:grpSp>
      <p:sp>
        <p:nvSpPr>
          <p:cNvPr id="311" name="TextShape 5"/>
          <p:cNvSpPr txBox="1"/>
          <p:nvPr/>
        </p:nvSpPr>
        <p:spPr>
          <a:xfrm>
            <a:off x="4389120" y="4937760"/>
            <a:ext cx="56908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ce181e"/>
                </a:solidFill>
                <a:latin typeface="Arial"/>
              </a:rPr>
              <a:t>Doesn’t go away with random track orientation!</a:t>
            </a:r>
            <a:endParaRPr b="1" lang="en-US" sz="1800" spc="-1" strike="noStrike">
              <a:solidFill>
                <a:srgbClr val="ce181e"/>
              </a:solid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 rot="4114800">
            <a:off x="6238080" y="3040920"/>
            <a:ext cx="368640" cy="1501560"/>
          </a:xfrm>
          <a:custGeom>
            <a:avLst/>
            <a:gdLst/>
            <a:ahLst/>
            <a:rect l="0" t="0" r="r" b="b"/>
            <a:pathLst>
              <a:path w="1026" h="4172">
                <a:moveTo>
                  <a:pt x="255" y="0"/>
                </a:moveTo>
                <a:lnTo>
                  <a:pt x="257" y="3128"/>
                </a:lnTo>
                <a:lnTo>
                  <a:pt x="0" y="3128"/>
                </a:lnTo>
                <a:lnTo>
                  <a:pt x="513" y="4171"/>
                </a:lnTo>
                <a:lnTo>
                  <a:pt x="1025" y="3128"/>
                </a:lnTo>
                <a:lnTo>
                  <a:pt x="769" y="3128"/>
                </a:lnTo>
                <a:lnTo>
                  <a:pt x="768" y="0"/>
                </a:lnTo>
                <a:lnTo>
                  <a:pt x="255" y="0"/>
                </a:lnTo>
              </a:path>
            </a:pathLst>
          </a:custGeom>
          <a:solidFill>
            <a:srgbClr val="58595b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TextShape 2"/>
          <p:cNvSpPr txBox="1"/>
          <p:nvPr/>
        </p:nvSpPr>
        <p:spPr>
          <a:xfrm>
            <a:off x="-360000" y="-39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Shape of width of the distribution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314" name="Group 3"/>
          <p:cNvGrpSpPr/>
          <p:nvPr/>
        </p:nvGrpSpPr>
        <p:grpSpPr>
          <a:xfrm>
            <a:off x="172080" y="801360"/>
            <a:ext cx="3857040" cy="2531880"/>
            <a:chOff x="172080" y="801360"/>
            <a:chExt cx="3857040" cy="2531880"/>
          </a:xfrm>
        </p:grpSpPr>
        <p:sp>
          <p:nvSpPr>
            <p:cNvPr id="315" name="CustomShape 4"/>
            <p:cNvSpPr/>
            <p:nvPr/>
          </p:nvSpPr>
          <p:spPr>
            <a:xfrm>
              <a:off x="172080" y="801360"/>
              <a:ext cx="3657600" cy="2476800"/>
            </a:xfrm>
            <a:custGeom>
              <a:avLst/>
              <a:gdLst/>
              <a:ahLst/>
              <a:rect l="0" t="0" r="r" b="b"/>
              <a:pathLst>
                <a:path w="10162" h="6882">
                  <a:moveTo>
                    <a:pt x="1146" y="0"/>
                  </a:moveTo>
                  <a:cubicBezTo>
                    <a:pt x="573" y="0"/>
                    <a:pt x="0" y="573"/>
                    <a:pt x="0" y="1146"/>
                  </a:cubicBezTo>
                  <a:lnTo>
                    <a:pt x="0" y="5734"/>
                  </a:lnTo>
                  <a:cubicBezTo>
                    <a:pt x="0" y="6307"/>
                    <a:pt x="573" y="6881"/>
                    <a:pt x="1146" y="6881"/>
                  </a:cubicBezTo>
                  <a:lnTo>
                    <a:pt x="9014" y="6881"/>
                  </a:lnTo>
                  <a:cubicBezTo>
                    <a:pt x="9587" y="6881"/>
                    <a:pt x="10161" y="6307"/>
                    <a:pt x="10161" y="5734"/>
                  </a:cubicBezTo>
                  <a:lnTo>
                    <a:pt x="10161" y="1146"/>
                  </a:lnTo>
                  <a:cubicBezTo>
                    <a:pt x="10161" y="573"/>
                    <a:pt x="9587" y="0"/>
                    <a:pt x="9014" y="0"/>
                  </a:cubicBezTo>
                  <a:lnTo>
                    <a:pt x="1146" y="0"/>
                  </a:lnTo>
                </a:path>
              </a:pathLst>
            </a:custGeom>
            <a:solidFill>
              <a:srgbClr val="729fcf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mc:AlternateContent>
          <mc:Choice xmlns:a14="http://schemas.microsoft.com/office/drawing/2010/main" Requires="a14">
            <p:sp>
              <p:nvSpPr>
                <p:cNvPr id="316" name="Formula 5"/>
                <p:cNvSpPr txBox="1"/>
                <p:nvPr/>
              </p:nvSpPr>
              <p:spPr>
                <a:xfrm>
                  <a:off x="371520" y="1194120"/>
                  <a:ext cx="3442680" cy="6242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f</m:t>
                          </m:r>
                        </m:e>
                        <m:sub>
                          <m:r>
                            <m:t xml:space="preserve">Γ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  <m:r>
                            <m:t xml:space="preserve">,</m:t>
                          </m:r>
                          <m:r>
                            <m:t xml:space="preserve">p</m:t>
                          </m:r>
                          <m:r>
                            <m:t xml:space="preserve">,</m:t>
                          </m:r>
                          <m:r>
                            <m:t xml:space="preserve">b</m:t>
                          </m:r>
                        </m:e>
                      </m:d>
                      <m:r>
                        <m:t xml:space="preserve">=</m:t>
                      </m:r>
                      <m:f>
                        <m:num>
                          <m:r>
                            <m:t xml:space="preserve">b</m:t>
                          </m:r>
                        </m:num>
                        <m:den>
                          <m:r>
                            <m:t xml:space="preserve">Γ</m:t>
                          </m:r>
                          <m:d>
                            <m:dPr>
                              <m:begChr m:val="("/>
                              <m:endChr m:val=")"/>
                            </m:dPr>
                            <m:e>
                              <m:r>
                                <m:t xml:space="preserve">p</m:t>
                              </m:r>
                            </m:e>
                          </m:d>
                        </m:den>
                      </m:f>
                      <m:sSup>
                        <m:e>
                          <m:d>
                            <m:dPr>
                              <m:begChr m:val="("/>
                              <m:endChr m:val=")"/>
                            </m:dPr>
                            <m:e>
                              <m:r>
                                <m:t xml:space="preserve">b</m:t>
                              </m:r>
                              <m:sSub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t xml:space="preserve">p</m:t>
                          </m:r>
                          <m:r>
                            <m:t xml:space="preserve">−</m:t>
                          </m:r>
                          <m:r>
                            <m:t xml:space="preserve">1</m:t>
                          </m:r>
                        </m:sup>
                      </m:sSup>
                      <m:sSup>
                        <m:e>
                          <m:r>
                            <m:t xml:space="preserve">e</m:t>
                          </m:r>
                        </m:e>
                        <m:sup>
                          <m:r>
                            <m:t xml:space="preserve">−</m:t>
                          </m:r>
                          <m:r>
                            <m:t xml:space="preserve">bx</m:t>
                          </m:r>
                        </m:sup>
                      </m:sSup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317" name="Formula 6"/>
                <p:cNvSpPr txBox="1"/>
                <p:nvPr/>
              </p:nvSpPr>
              <p:spPr>
                <a:xfrm>
                  <a:off x="554400" y="1818360"/>
                  <a:ext cx="3094560" cy="5986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f>
                        <m:num>
                          <m:r>
                            <m:t xml:space="preserve">dN</m:t>
                          </m:r>
                        </m:num>
                        <m:den>
                          <m:r>
                            <m:t xml:space="preserve">dy</m:t>
                          </m:r>
                        </m:den>
                      </m:f>
                      <m:r>
                        <m:t xml:space="preserve">∝</m:t>
                      </m:r>
                      <m:sSub>
                        <m:e>
                          <m:r>
                            <m:t xml:space="preserve">f</m:t>
                          </m:r>
                        </m:e>
                        <m:sub>
                          <m:r>
                            <m:t xml:space="preserve">Γ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  <m:r>
                            <m:t xml:space="preserve">,</m:t>
                          </m:r>
                          <m:r>
                            <m:t xml:space="preserve">2</m:t>
                          </m:r>
                          <m:r>
                            <m:t xml:space="preserve">,</m:t>
                          </m:r>
                          <m:r>
                            <m:t xml:space="preserve">b</m:t>
                          </m:r>
                        </m:e>
                      </m:d>
                      <m:r>
                        <m:t xml:space="preserve">=</m:t>
                      </m:r>
                      <m:sSup>
                        <m:e>
                          <m:r>
                            <m:t xml:space="preserve">b</m:t>
                          </m:r>
                        </m:e>
                        <m:sup>
                          <m:r>
                            <m:t xml:space="preserve">2</m:t>
                          </m:r>
                        </m:sup>
                      </m:sSup>
                      <m:sSub>
                        <m:e>
                          <m:r>
                            <m:t xml:space="preserve">p</m:t>
                          </m:r>
                        </m:e>
                        <m:sub>
                          <m:r>
                            <m:t xml:space="preserve">T</m:t>
                          </m:r>
                        </m:sub>
                      </m:sSub>
                      <m:sSup>
                        <m:e>
                          <m:r>
                            <m:t xml:space="preserve">e</m:t>
                          </m:r>
                        </m:e>
                        <m:sup>
                          <m:r>
                            <m:t xml:space="preserve">−</m:t>
                          </m:r>
                          <m:r>
                            <m:t xml:space="preserve">k</m:t>
                          </m:r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sup>
                      </m:sSup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318" name="Formula 7"/>
                <p:cNvSpPr txBox="1"/>
                <p:nvPr/>
              </p:nvSpPr>
              <p:spPr>
                <a:xfrm>
                  <a:off x="966240" y="2338560"/>
                  <a:ext cx="1830600" cy="6206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μ</m:t>
                          </m:r>
                        </m:e>
                        <m:sub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sub>
                      </m:sSub>
                      <m:r>
                        <m:t xml:space="preserve">=</m:t>
                      </m:r>
                      <m:f>
                        <m:num>
                          <m:r>
                            <m:t xml:space="preserve">p</m:t>
                          </m:r>
                        </m:num>
                        <m:den>
                          <m:r>
                            <m:t xml:space="preserve">b</m:t>
                          </m:r>
                        </m:den>
                      </m:f>
                      <m:r>
                        <m:t xml:space="preserve">,</m:t>
                      </m:r>
                      <m:sSub>
                        <m:e>
                          <m:r>
                            <m:t xml:space="preserve">σ</m:t>
                          </m:r>
                        </m:e>
                        <m:sub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sub>
                      </m:sSub>
                      <m:r>
                        <m:t xml:space="preserve">=</m:t>
                      </m:r>
                      <m:f>
                        <m:num>
                          <m:rad>
                            <m:radPr>
                              <m:degHide m:val="1"/>
                            </m:radPr>
                            <m:deg/>
                            <m:e>
                              <m:r>
                                <m:t xml:space="preserve">p</m:t>
                              </m:r>
                            </m:e>
                          </m:rad>
                        </m:num>
                        <m:den>
                          <m:r>
                            <m:t xml:space="preserve">b</m:t>
                          </m:r>
                        </m:den>
                      </m:f>
                    </m:oMath>
                  </a14:m>
                </a:p>
              </p:txBody>
            </p:sp>
          </mc:Choice>
          <mc:Fallback/>
        </mc:AlternateContent>
        <p:sp>
          <p:nvSpPr>
            <p:cNvPr id="319" name="TextShape 8"/>
            <p:cNvSpPr txBox="1"/>
            <p:nvPr/>
          </p:nvSpPr>
          <p:spPr>
            <a:xfrm>
              <a:off x="371520" y="837360"/>
              <a:ext cx="3657600" cy="4028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lang="en-US" sz="2200" spc="-1" strike="noStrike">
                  <a:solidFill>
                    <a:srgbClr val="58595b"/>
                  </a:solidFill>
                  <a:latin typeface="Arial"/>
                </a:rPr>
                <a:t>Single particle spectra</a:t>
              </a:r>
              <a:endParaRPr b="1" lang="en-US" sz="2200" spc="-1" strike="noStrike">
                <a:solidFill>
                  <a:srgbClr val="58595b"/>
                </a:solidFill>
                <a:latin typeface="Arial"/>
              </a:endParaRPr>
            </a:p>
          </p:txBody>
        </p:sp>
        <p:sp>
          <p:nvSpPr>
            <p:cNvPr id="320" name="TextShape 9"/>
            <p:cNvSpPr txBox="1"/>
            <p:nvPr/>
          </p:nvSpPr>
          <p:spPr>
            <a:xfrm>
              <a:off x="371520" y="2959200"/>
              <a:ext cx="2834640" cy="37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000" spc="-1" strike="noStrike">
                  <a:latin typeface="Arial"/>
                </a:rPr>
                <a:t>Tannenbaum, </a:t>
              </a:r>
              <a:r>
                <a:rPr b="0" lang="en-US" sz="1000" spc="-1" strike="noStrike">
                  <a:latin typeface="Arial"/>
                  <a:hlinkClick r:id="rId1"/>
                </a:rPr>
                <a:t>PLB(498),1–2,Pg.29-34(2001)</a:t>
              </a:r>
              <a:endParaRPr b="0" lang="en-US" sz="1000" spc="-1" strike="noStrike">
                <a:latin typeface="Arial"/>
              </a:endParaRPr>
            </a:p>
            <a:p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321" name="Group 10"/>
          <p:cNvGrpSpPr/>
          <p:nvPr/>
        </p:nvGrpSpPr>
        <p:grpSpPr>
          <a:xfrm>
            <a:off x="4117680" y="1161360"/>
            <a:ext cx="5760720" cy="1664640"/>
            <a:chOff x="4117680" y="1161360"/>
            <a:chExt cx="5760720" cy="1664640"/>
          </a:xfrm>
        </p:grpSpPr>
        <p:sp>
          <p:nvSpPr>
            <p:cNvPr id="322" name="CustomShape 11"/>
            <p:cNvSpPr/>
            <p:nvPr/>
          </p:nvSpPr>
          <p:spPr>
            <a:xfrm>
              <a:off x="4117680" y="1161360"/>
              <a:ext cx="5760720" cy="1664640"/>
            </a:xfrm>
            <a:custGeom>
              <a:avLst/>
              <a:gdLst/>
              <a:ahLst/>
              <a:rect l="0" t="0" r="r" b="b"/>
              <a:pathLst>
                <a:path w="16003" h="4626">
                  <a:moveTo>
                    <a:pt x="770" y="0"/>
                  </a:moveTo>
                  <a:cubicBezTo>
                    <a:pt x="385" y="0"/>
                    <a:pt x="0" y="385"/>
                    <a:pt x="0" y="770"/>
                  </a:cubicBezTo>
                  <a:lnTo>
                    <a:pt x="0" y="3854"/>
                  </a:lnTo>
                  <a:cubicBezTo>
                    <a:pt x="0" y="4239"/>
                    <a:pt x="385" y="4625"/>
                    <a:pt x="770" y="4625"/>
                  </a:cubicBezTo>
                  <a:lnTo>
                    <a:pt x="15232" y="4625"/>
                  </a:lnTo>
                  <a:cubicBezTo>
                    <a:pt x="15617" y="4625"/>
                    <a:pt x="16002" y="4239"/>
                    <a:pt x="16002" y="3854"/>
                  </a:cubicBezTo>
                  <a:lnTo>
                    <a:pt x="16002" y="770"/>
                  </a:lnTo>
                  <a:cubicBezTo>
                    <a:pt x="16002" y="385"/>
                    <a:pt x="15617" y="0"/>
                    <a:pt x="15232" y="0"/>
                  </a:cubicBezTo>
                  <a:lnTo>
                    <a:pt x="770" y="0"/>
                  </a:lnTo>
                </a:path>
              </a:pathLst>
            </a:custGeom>
            <a:solidFill>
              <a:srgbClr val="729fcf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TextShape 12"/>
            <p:cNvSpPr txBox="1"/>
            <p:nvPr/>
          </p:nvSpPr>
          <p:spPr>
            <a:xfrm>
              <a:off x="4430880" y="1188360"/>
              <a:ext cx="5325120" cy="4698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lang="en-US" sz="2200" spc="-1" strike="noStrike">
                  <a:latin typeface="Arial"/>
                  <a:ea typeface="Arial"/>
                </a:rPr>
                <a:t>Σ</a:t>
              </a:r>
              <a:r>
                <a:rPr b="1" lang="en-US" sz="2200" spc="-1" strike="noStrike">
                  <a:latin typeface="Arial"/>
                </a:rPr>
                <a:t>p</a:t>
              </a:r>
              <a:r>
                <a:rPr b="1" lang="en-US" sz="2200" spc="-1" strike="noStrike" baseline="-33000">
                  <a:latin typeface="Arial"/>
                </a:rPr>
                <a:t>T</a:t>
              </a:r>
              <a:r>
                <a:rPr b="1" lang="en-US" sz="2200" spc="-1" strike="noStrike">
                  <a:latin typeface="Arial"/>
                </a:rPr>
                <a:t> of N particles</a:t>
              </a:r>
              <a:r>
                <a:rPr b="1" lang="en-US" sz="2200" spc="-1" strike="noStrike">
                  <a:latin typeface="Arial"/>
                  <a:ea typeface="Arial"/>
                </a:rPr>
                <a:t>→N</a:t>
              </a:r>
              <a:r>
                <a:rPr b="1" lang="en-US" sz="2200" spc="-1" strike="noStrike">
                  <a:latin typeface="Arial"/>
                </a:rPr>
                <a:t>-fold convolution:</a:t>
              </a:r>
              <a:endParaRPr b="1" lang="en-US" sz="22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324" name="Formula 13"/>
                <p:cNvSpPr txBox="1"/>
                <p:nvPr/>
              </p:nvSpPr>
              <p:spPr>
                <a:xfrm>
                  <a:off x="7373520" y="1545840"/>
                  <a:ext cx="2468160" cy="63396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f>
                        <m:num>
                          <m:sSup>
                            <m:e>
                              <m:r>
                                <m:t xml:space="preserve">dpT</m:t>
                              </m:r>
                            </m:e>
                            <m:sup>
                              <m:r>
                                <m:t xml:space="preserve">total</m:t>
                              </m:r>
                            </m:sup>
                          </m:sSup>
                        </m:num>
                        <m:den>
                          <m:r>
                            <m:t xml:space="preserve">dy</m:t>
                          </m:r>
                        </m:den>
                      </m:f>
                      <m:r>
                        <m:t xml:space="preserve">∝</m:t>
                      </m:r>
                      <m:sSub>
                        <m:e>
                          <m:r>
                            <m:t xml:space="preserve">f</m:t>
                          </m:r>
                        </m:e>
                        <m:sub>
                          <m:r>
                            <m:t xml:space="preserve">N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  <m:r>
                            <m:t xml:space="preserve">,</m:t>
                          </m:r>
                          <m:r>
                            <m:t xml:space="preserve">Np</m:t>
                          </m:r>
                          <m:r>
                            <m:t xml:space="preserve">,</m:t>
                          </m:r>
                          <m:r>
                            <m:t xml:space="preserve">b</m:t>
                          </m:r>
                        </m:e>
                      </m:d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325" name="Formula 14"/>
                <p:cNvSpPr txBox="1"/>
                <p:nvPr/>
              </p:nvSpPr>
              <p:spPr>
                <a:xfrm>
                  <a:off x="4140360" y="1704600"/>
                  <a:ext cx="2924280" cy="32256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f</m:t>
                          </m:r>
                        </m:e>
                        <m:sub>
                          <m:r>
                            <m:t xml:space="preserve">N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  <m:r>
                            <m:t xml:space="preserve">,</m:t>
                          </m:r>
                          <m:r>
                            <m:t xml:space="preserve">p</m:t>
                          </m:r>
                          <m:r>
                            <m:t xml:space="preserve">,</m:t>
                          </m:r>
                          <m:r>
                            <m:t xml:space="preserve">b</m:t>
                          </m:r>
                        </m:e>
                      </m:d>
                      <m:r>
                        <m:t xml:space="preserve">=</m:t>
                      </m:r>
                      <m:sSub>
                        <m:e>
                          <m:r>
                            <m:t xml:space="preserve">f</m:t>
                          </m:r>
                        </m:e>
                        <m:sub>
                          <m:r>
                            <m:t xml:space="preserve">Γ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  <m:r>
                            <m:t xml:space="preserve">,</m:t>
                          </m:r>
                          <m:r>
                            <m:t xml:space="preserve">Np</m:t>
                          </m:r>
                          <m:r>
                            <m:t xml:space="preserve">,</m:t>
                          </m:r>
                          <m:r>
                            <m:t xml:space="preserve">b</m:t>
                          </m:r>
                        </m:e>
                      </m:d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326" name="Formula 15"/>
                <p:cNvSpPr txBox="1"/>
                <p:nvPr/>
              </p:nvSpPr>
              <p:spPr>
                <a:xfrm>
                  <a:off x="5754960" y="2074680"/>
                  <a:ext cx="4087080" cy="6206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μ</m:t>
                          </m:r>
                        </m:e>
                        <m:sub>
                          <m:r>
                            <m:t xml:space="preserve">total</m:t>
                          </m:r>
                        </m:sub>
                      </m:sSub>
                      <m:r>
                        <m:t xml:space="preserve">=</m:t>
                      </m:r>
                      <m:f>
                        <m:num>
                          <m:r>
                            <m:t xml:space="preserve">Np</m:t>
                          </m:r>
                        </m:num>
                        <m:den>
                          <m:r>
                            <m:t xml:space="preserve">b</m:t>
                          </m:r>
                        </m:den>
                      </m:f>
                      <m:r>
                        <m:t xml:space="preserve">=</m:t>
                      </m:r>
                      <m:r>
                        <m:t xml:space="preserve">N</m:t>
                      </m:r>
                      <m:sSub>
                        <m:e>
                          <m:r>
                            <m:t xml:space="preserve">μ</m:t>
                          </m:r>
                        </m:e>
                        <m:sub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sub>
                      </m:sSub>
                      <m:r>
                        <m:t xml:space="preserve">,</m:t>
                      </m:r>
                      <m:sSub>
                        <m:e>
                          <m:r>
                            <m:t xml:space="preserve">σ</m:t>
                          </m:r>
                        </m:e>
                        <m:sub>
                          <m:r>
                            <m:t xml:space="preserve">total</m:t>
                          </m:r>
                        </m:sub>
                      </m:sSub>
                      <m:r>
                        <m:t xml:space="preserve">=</m:t>
                      </m:r>
                      <m:f>
                        <m:num>
                          <m:rad>
                            <m:radPr>
                              <m:degHide m:val="1"/>
                            </m:radPr>
                            <m:deg/>
                            <m:e>
                              <m:r>
                                <m:t xml:space="preserve">Np</m:t>
                              </m:r>
                            </m:e>
                          </m:rad>
                        </m:num>
                        <m:den>
                          <m:r>
                            <m:t xml:space="preserve">b</m:t>
                          </m:r>
                        </m:den>
                      </m:f>
                      <m:r>
                        <m:t xml:space="preserve">=</m:t>
                      </m:r>
                      <m:rad>
                        <m:radPr>
                          <m:degHide m:val="1"/>
                        </m:radPr>
                        <m:deg/>
                        <m:e>
                          <m:r>
                            <m:t xml:space="preserve">N</m:t>
                          </m:r>
                        </m:e>
                      </m:rad>
                      <m:sSub>
                        <m:e>
                          <m:r>
                            <m:t xml:space="preserve">σ</m:t>
                          </m:r>
                        </m:e>
                        <m:sub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sub>
                      </m:sSub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327" name="Formula 16"/>
                <p:cNvSpPr txBox="1"/>
                <p:nvPr/>
              </p:nvSpPr>
              <p:spPr>
                <a:xfrm>
                  <a:off x="4153680" y="2047680"/>
                  <a:ext cx="1501200" cy="66996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N</m:t>
                      </m:r>
                      <m:r>
                        <m:t xml:space="preserve">=</m:t>
                      </m:r>
                      <m:f>
                        <m:num>
                          <m:sSub>
                            <m:e>
                              <m:r>
                                <m:t xml:space="preserve">N</m:t>
                              </m:r>
                            </m:e>
                            <m:sub>
                              <m:r>
                                <m:t xml:space="preserve">total</m:t>
                              </m:r>
                            </m:sub>
                          </m:sSub>
                        </m:num>
                        <m:den>
                          <m:sSub>
                            <m:e>
                              <m:r>
                                <m:t xml:space="preserve">A</m:t>
                              </m:r>
                            </m:e>
                            <m:sub>
                              <m:r>
                                <m:t xml:space="preserve">total</m:t>
                              </m:r>
                            </m:sub>
                          </m:sSub>
                        </m:den>
                      </m:f>
                      <m:r>
                        <m:t xml:space="preserve">π</m:t>
                      </m:r>
                      <m:sSup>
                        <m:e>
                          <m:r>
                            <m:t xml:space="preserve">R</m:t>
                          </m:r>
                        </m:e>
                        <m:sup>
                          <m:r>
                            <m:t xml:space="preserve">2</m:t>
                          </m:r>
                        </m:sup>
                      </m:sSup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328" name="Group 17"/>
          <p:cNvGrpSpPr/>
          <p:nvPr/>
        </p:nvGrpSpPr>
        <p:grpSpPr>
          <a:xfrm>
            <a:off x="4154040" y="3105720"/>
            <a:ext cx="5766120" cy="652680"/>
            <a:chOff x="4154040" y="3105720"/>
            <a:chExt cx="5766120" cy="652680"/>
          </a:xfrm>
        </p:grpSpPr>
        <p:sp>
          <p:nvSpPr>
            <p:cNvPr id="329" name="CustomShape 18"/>
            <p:cNvSpPr/>
            <p:nvPr/>
          </p:nvSpPr>
          <p:spPr>
            <a:xfrm>
              <a:off x="4154040" y="3105720"/>
              <a:ext cx="5766120" cy="430200"/>
            </a:xfrm>
            <a:custGeom>
              <a:avLst/>
              <a:gdLst/>
              <a:ahLst/>
              <a:rect l="0" t="0" r="r" b="b"/>
              <a:pathLst>
                <a:path w="16018" h="1197">
                  <a:moveTo>
                    <a:pt x="199" y="0"/>
                  </a:moveTo>
                  <a:cubicBezTo>
                    <a:pt x="99" y="0"/>
                    <a:pt x="0" y="99"/>
                    <a:pt x="0" y="199"/>
                  </a:cubicBezTo>
                  <a:lnTo>
                    <a:pt x="0" y="996"/>
                  </a:lnTo>
                  <a:cubicBezTo>
                    <a:pt x="0" y="1096"/>
                    <a:pt x="99" y="1196"/>
                    <a:pt x="199" y="1196"/>
                  </a:cubicBezTo>
                  <a:lnTo>
                    <a:pt x="15818" y="1196"/>
                  </a:lnTo>
                  <a:cubicBezTo>
                    <a:pt x="15917" y="1196"/>
                    <a:pt x="16017" y="1096"/>
                    <a:pt x="16017" y="996"/>
                  </a:cubicBezTo>
                  <a:lnTo>
                    <a:pt x="16017" y="199"/>
                  </a:lnTo>
                  <a:cubicBezTo>
                    <a:pt x="16017" y="99"/>
                    <a:pt x="15917" y="0"/>
                    <a:pt x="15818" y="0"/>
                  </a:cubicBezTo>
                  <a:lnTo>
                    <a:pt x="199" y="0"/>
                  </a:lnTo>
                </a:path>
              </a:pathLst>
            </a:custGeom>
            <a:solidFill>
              <a:srgbClr val="729fcf">
                <a:alpha val="50000"/>
              </a:srgbClr>
            </a:solidFill>
            <a:ln w="29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TextShape 19"/>
            <p:cNvSpPr txBox="1"/>
            <p:nvPr/>
          </p:nvSpPr>
          <p:spPr>
            <a:xfrm>
              <a:off x="4182840" y="3156120"/>
              <a:ext cx="3634200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Add Poissonian fluctuations in N:</a:t>
              </a:r>
              <a:endParaRPr b="0" lang="en-US" sz="18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331" name="Formula 20"/>
                <p:cNvSpPr txBox="1"/>
                <p:nvPr/>
              </p:nvSpPr>
              <p:spPr>
                <a:xfrm>
                  <a:off x="7673400" y="3123000"/>
                  <a:ext cx="2173680" cy="40212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σ</m:t>
                          </m:r>
                        </m:e>
                        <m:sub>
                          <m:r>
                            <m:t xml:space="preserve">total</m:t>
                          </m:r>
                        </m:sub>
                      </m:sSub>
                      <m:r>
                        <m:t xml:space="preserve">=</m:t>
                      </m:r>
                      <m:rad>
                        <m:radPr>
                          <m:degHide m:val="1"/>
                        </m:radPr>
                        <m:deg/>
                        <m:e>
                          <m:r>
                            <m:t xml:space="preserve">N</m:t>
                          </m:r>
                          <m:sSubSup>
                            <m:e>
                              <m:r>
                                <m:t xml:space="preserve">σ</m:t>
                              </m:r>
                            </m:e>
                            <m:sub>
                              <m:sSub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</m:sSub>
                            </m:sub>
                            <m:sup>
                              <m:r>
                                <m:t xml:space="preserve">2</m:t>
                              </m:r>
                            </m:sup>
                          </m:sSubSup>
                          <m:r>
                            <m:t xml:space="preserve">+</m:t>
                          </m:r>
                          <m:r>
                            <m:t xml:space="preserve">N</m:t>
                          </m:r>
                          <m:sSubSup>
                            <m:e>
                              <m:r>
                                <m:t xml:space="preserve">μ</m:t>
                              </m:r>
                            </m:e>
                            <m:sub>
                              <m:sSub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</m:sSub>
                            </m:sub>
                            <m:sup>
                              <m:r>
                                <m:t xml:space="preserve">2</m:t>
                              </m:r>
                            </m:sup>
                          </m:sSubSup>
                        </m:e>
                      </m:rad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332" name="Group 21"/>
          <p:cNvGrpSpPr/>
          <p:nvPr/>
        </p:nvGrpSpPr>
        <p:grpSpPr>
          <a:xfrm>
            <a:off x="2228760" y="4077720"/>
            <a:ext cx="5622840" cy="1089720"/>
            <a:chOff x="2228760" y="4077720"/>
            <a:chExt cx="5622840" cy="1089720"/>
          </a:xfrm>
        </p:grpSpPr>
        <p:sp>
          <p:nvSpPr>
            <p:cNvPr id="333" name="CustomShape 22"/>
            <p:cNvSpPr/>
            <p:nvPr/>
          </p:nvSpPr>
          <p:spPr>
            <a:xfrm>
              <a:off x="2228760" y="4077720"/>
              <a:ext cx="5622840" cy="1089720"/>
            </a:xfrm>
            <a:custGeom>
              <a:avLst/>
              <a:gdLst/>
              <a:ahLst/>
              <a:rect l="0" t="0" r="r" b="b"/>
              <a:pathLst>
                <a:path w="15620" h="3029">
                  <a:moveTo>
                    <a:pt x="504" y="0"/>
                  </a:moveTo>
                  <a:cubicBezTo>
                    <a:pt x="252" y="0"/>
                    <a:pt x="0" y="252"/>
                    <a:pt x="0" y="504"/>
                  </a:cubicBezTo>
                  <a:lnTo>
                    <a:pt x="0" y="2523"/>
                  </a:lnTo>
                  <a:cubicBezTo>
                    <a:pt x="0" y="2775"/>
                    <a:pt x="252" y="3028"/>
                    <a:pt x="504" y="3028"/>
                  </a:cubicBezTo>
                  <a:lnTo>
                    <a:pt x="15115" y="3028"/>
                  </a:lnTo>
                  <a:cubicBezTo>
                    <a:pt x="15367" y="3028"/>
                    <a:pt x="15619" y="2775"/>
                    <a:pt x="15619" y="2523"/>
                  </a:cubicBezTo>
                  <a:lnTo>
                    <a:pt x="15619" y="504"/>
                  </a:lnTo>
                  <a:cubicBezTo>
                    <a:pt x="15619" y="252"/>
                    <a:pt x="15367" y="0"/>
                    <a:pt x="15115" y="0"/>
                  </a:cubicBezTo>
                  <a:lnTo>
                    <a:pt x="504" y="0"/>
                  </a:lnTo>
                </a:path>
              </a:pathLst>
            </a:custGeom>
            <a:solidFill>
              <a:srgbClr val="729fcf">
                <a:alpha val="50000"/>
              </a:srgbClr>
            </a:solidFill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" name="TextShape 23"/>
            <p:cNvSpPr txBox="1"/>
            <p:nvPr/>
          </p:nvSpPr>
          <p:spPr>
            <a:xfrm>
              <a:off x="2503080" y="4161600"/>
              <a:ext cx="50742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Add non-Poissonian fluctuations in N due to flow</a:t>
              </a:r>
              <a:endParaRPr b="0" lang="en-US" sz="18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335" name="Formula 24"/>
                <p:cNvSpPr txBox="1"/>
                <p:nvPr/>
              </p:nvSpPr>
              <p:spPr>
                <a:xfrm>
                  <a:off x="3215520" y="4618800"/>
                  <a:ext cx="3317760" cy="4298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σ</m:t>
                          </m:r>
                        </m:e>
                        <m:sub>
                          <m:r>
                            <m:t xml:space="preserve">total</m:t>
                          </m:r>
                        </m:sub>
                      </m:sSub>
                      <m:r>
                        <m:t xml:space="preserve">=</m:t>
                      </m:r>
                      <m:rad>
                        <m:radPr>
                          <m:degHide m:val="1"/>
                        </m:radPr>
                        <m:deg/>
                        <m:e>
                          <m:r>
                            <m:t xml:space="preserve">N</m:t>
                          </m:r>
                          <m:sSubSup>
                            <m:e>
                              <m:r>
                                <m:t xml:space="preserve">σ</m:t>
                              </m:r>
                            </m:e>
                            <m:sub>
                              <m:sSub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</m:sSub>
                            </m:sub>
                            <m:sup>
                              <m:r>
                                <m:t xml:space="preserve">2</m:t>
                              </m:r>
                            </m:sup>
                          </m:sSubSup>
                          <m:r>
                            <m:t xml:space="preserve">+</m:t>
                          </m:r>
                          <m:d>
                            <m:dPr>
                              <m:begChr m:val="("/>
                              <m:endChr m:val=")"/>
                            </m:dPr>
                            <m:e>
                              <m:r>
                                <m:t xml:space="preserve">N</m:t>
                              </m:r>
                              <m:r>
                                <m:t xml:space="preserve">+</m:t>
                              </m:r>
                              <m:r>
                                <m:t xml:space="preserve">2</m:t>
                              </m:r>
                              <m:nary>
                                <m:naryPr>
                                  <m:chr m:val="∑"/>
                                  <m:subHide m:val="1"/>
                                  <m:supHide m:val="1"/>
                                </m:naryPr>
                                <m:sub/>
                                <m:sup/>
                                <m:e>
                                  <m:sSubSup>
                                    <m:e>
                                      <m:r>
                                        <m:t xml:space="preserve">v</m:t>
                                      </m:r>
                                    </m:e>
                                    <m:sub>
                                      <m:r>
                                        <m:t xml:space="preserve">n</m:t>
                                      </m:r>
                                    </m:sub>
                                    <m:sup>
                                      <m:r>
                                        <m:t xml:space="preserve"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sSubSup>
                            <m:e>
                              <m:r>
                                <m:t xml:space="preserve">μ</m:t>
                              </m:r>
                            </m:e>
                            <m:sub>
                              <m:sSub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</m:sSub>
                            </m:sub>
                            <m:sup>
                              <m:r>
                                <m:t xml:space="preserve">2</m:t>
                              </m:r>
                            </m:sup>
                          </m:sSubSup>
                        </m:e>
                      </m:rad>
                    </m:oMath>
                  </a14:m>
                </a:p>
              </p:txBody>
            </p:sp>
          </mc:Choice>
          <mc:Fallback/>
        </mc:AlternateContent>
      </p:grpSp>
      <p:sp>
        <p:nvSpPr>
          <p:cNvPr id="336" name="CustomShape 25"/>
          <p:cNvSpPr/>
          <p:nvPr/>
        </p:nvSpPr>
        <p:spPr>
          <a:xfrm rot="16200000">
            <a:off x="3792960" y="1884960"/>
            <a:ext cx="368640" cy="271440"/>
          </a:xfrm>
          <a:custGeom>
            <a:avLst/>
            <a:gdLst/>
            <a:ahLst/>
            <a:rect l="0" t="0" r="r" b="b"/>
            <a:pathLst>
              <a:path w="1026" h="756">
                <a:moveTo>
                  <a:pt x="256" y="0"/>
                </a:moveTo>
                <a:lnTo>
                  <a:pt x="256" y="566"/>
                </a:lnTo>
                <a:lnTo>
                  <a:pt x="0" y="566"/>
                </a:lnTo>
                <a:lnTo>
                  <a:pt x="512" y="755"/>
                </a:lnTo>
                <a:lnTo>
                  <a:pt x="1025" y="566"/>
                </a:lnTo>
                <a:lnTo>
                  <a:pt x="768" y="566"/>
                </a:lnTo>
                <a:lnTo>
                  <a:pt x="768" y="0"/>
                </a:lnTo>
                <a:lnTo>
                  <a:pt x="256" y="0"/>
                </a:lnTo>
              </a:path>
            </a:pathLst>
          </a:custGeom>
          <a:solidFill>
            <a:srgbClr val="58595b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26"/>
          <p:cNvSpPr/>
          <p:nvPr/>
        </p:nvSpPr>
        <p:spPr>
          <a:xfrm>
            <a:off x="6850080" y="2817720"/>
            <a:ext cx="368640" cy="271440"/>
          </a:xfrm>
          <a:custGeom>
            <a:avLst/>
            <a:gdLst/>
            <a:ahLst/>
            <a:rect l="0" t="0" r="r" b="b"/>
            <a:pathLst>
              <a:path w="1026" h="756">
                <a:moveTo>
                  <a:pt x="256" y="0"/>
                </a:moveTo>
                <a:lnTo>
                  <a:pt x="256" y="566"/>
                </a:lnTo>
                <a:lnTo>
                  <a:pt x="0" y="566"/>
                </a:lnTo>
                <a:lnTo>
                  <a:pt x="512" y="755"/>
                </a:lnTo>
                <a:lnTo>
                  <a:pt x="1025" y="566"/>
                </a:lnTo>
                <a:lnTo>
                  <a:pt x="768" y="566"/>
                </a:lnTo>
                <a:lnTo>
                  <a:pt x="768" y="0"/>
                </a:lnTo>
                <a:lnTo>
                  <a:pt x="256" y="0"/>
                </a:lnTo>
              </a:path>
            </a:pathLst>
          </a:custGeom>
          <a:solidFill>
            <a:srgbClr val="58595b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338" name="Group 27"/>
          <p:cNvGrpSpPr/>
          <p:nvPr/>
        </p:nvGrpSpPr>
        <p:grpSpPr>
          <a:xfrm>
            <a:off x="2228760" y="4077720"/>
            <a:ext cx="7543080" cy="1134360"/>
            <a:chOff x="2228760" y="4077720"/>
            <a:chExt cx="7543080" cy="1134360"/>
          </a:xfrm>
        </p:grpSpPr>
        <p:sp>
          <p:nvSpPr>
            <p:cNvPr id="339" name="CustomShape 28"/>
            <p:cNvSpPr/>
            <p:nvPr/>
          </p:nvSpPr>
          <p:spPr>
            <a:xfrm>
              <a:off x="2228760" y="4077720"/>
              <a:ext cx="5623560" cy="1088280"/>
            </a:xfrm>
            <a:custGeom>
              <a:avLst/>
              <a:gdLst/>
              <a:ahLst/>
              <a:rect l="0" t="0" r="r" b="b"/>
              <a:pathLst>
                <a:path w="15622" h="3025">
                  <a:moveTo>
                    <a:pt x="503" y="0"/>
                  </a:moveTo>
                  <a:cubicBezTo>
                    <a:pt x="251" y="0"/>
                    <a:pt x="0" y="252"/>
                    <a:pt x="0" y="504"/>
                  </a:cubicBezTo>
                  <a:lnTo>
                    <a:pt x="0" y="2520"/>
                  </a:lnTo>
                  <a:cubicBezTo>
                    <a:pt x="0" y="2772"/>
                    <a:pt x="251" y="3024"/>
                    <a:pt x="503" y="3024"/>
                  </a:cubicBezTo>
                  <a:lnTo>
                    <a:pt x="15117" y="3024"/>
                  </a:lnTo>
                  <a:cubicBezTo>
                    <a:pt x="15369" y="3024"/>
                    <a:pt x="15621" y="2772"/>
                    <a:pt x="15621" y="2520"/>
                  </a:cubicBezTo>
                  <a:lnTo>
                    <a:pt x="15621" y="504"/>
                  </a:lnTo>
                  <a:cubicBezTo>
                    <a:pt x="15621" y="252"/>
                    <a:pt x="15369" y="0"/>
                    <a:pt x="15117" y="0"/>
                  </a:cubicBezTo>
                  <a:lnTo>
                    <a:pt x="503" y="0"/>
                  </a:lnTo>
                </a:path>
              </a:pathLst>
            </a:custGeom>
            <a:noFill/>
            <a:ln w="38160">
              <a:solidFill>
                <a:srgbClr val="ed1c2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CustomShape 29"/>
            <p:cNvSpPr/>
            <p:nvPr/>
          </p:nvSpPr>
          <p:spPr>
            <a:xfrm>
              <a:off x="5248080" y="4618800"/>
              <a:ext cx="914400" cy="429840"/>
            </a:xfrm>
            <a:custGeom>
              <a:avLst/>
              <a:gdLst/>
              <a:ahLst/>
              <a:rect l="0" t="0" r="r" b="b"/>
              <a:pathLst>
                <a:path w="2541" h="1196">
                  <a:moveTo>
                    <a:pt x="199" y="0"/>
                  </a:moveTo>
                  <a:cubicBezTo>
                    <a:pt x="99" y="0"/>
                    <a:pt x="0" y="99"/>
                    <a:pt x="0" y="199"/>
                  </a:cubicBezTo>
                  <a:lnTo>
                    <a:pt x="0" y="995"/>
                  </a:lnTo>
                  <a:cubicBezTo>
                    <a:pt x="0" y="1095"/>
                    <a:pt x="99" y="1195"/>
                    <a:pt x="199" y="1195"/>
                  </a:cubicBezTo>
                  <a:lnTo>
                    <a:pt x="2341" y="1195"/>
                  </a:lnTo>
                  <a:cubicBezTo>
                    <a:pt x="2440" y="1195"/>
                    <a:pt x="2540" y="1095"/>
                    <a:pt x="2540" y="995"/>
                  </a:cubicBezTo>
                  <a:lnTo>
                    <a:pt x="2540" y="199"/>
                  </a:lnTo>
                  <a:cubicBezTo>
                    <a:pt x="2540" y="99"/>
                    <a:pt x="2440" y="0"/>
                    <a:pt x="2341" y="0"/>
                  </a:cubicBezTo>
                  <a:lnTo>
                    <a:pt x="199" y="0"/>
                  </a:lnTo>
                </a:path>
              </a:pathLst>
            </a:custGeom>
            <a:noFill/>
            <a:ln w="38160">
              <a:solidFill>
                <a:srgbClr val="ed1c2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TextShape 30"/>
            <p:cNvSpPr txBox="1"/>
            <p:nvPr/>
          </p:nvSpPr>
          <p:spPr>
            <a:xfrm>
              <a:off x="7851600" y="4097880"/>
              <a:ext cx="1920240" cy="1114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pPr algn="ctr"/>
              <a:r>
                <a:rPr b="1" lang="en-US" sz="1800" spc="-1" strike="noStrike">
                  <a:solidFill>
                    <a:srgbClr val="ce181e"/>
                  </a:solidFill>
                  <a:latin typeface="Arial"/>
                </a:rPr>
                <a:t>Assumes uncorrelated number fluctuations</a:t>
              </a:r>
              <a:endParaRPr b="1" lang="en-US" sz="1800" spc="-1" strike="noStrike">
                <a:solidFill>
                  <a:srgbClr val="ce181e"/>
                </a:solidFill>
                <a:latin typeface="Arial"/>
              </a:endParaRPr>
            </a:p>
          </p:txBody>
        </p:sp>
      </p:grpSp>
      <p:sp>
        <p:nvSpPr>
          <p:cNvPr id="342" name="CustomShape 31"/>
          <p:cNvSpPr/>
          <p:nvPr/>
        </p:nvSpPr>
        <p:spPr>
          <a:xfrm>
            <a:off x="4154040" y="3105720"/>
            <a:ext cx="5786280" cy="430200"/>
          </a:xfrm>
          <a:custGeom>
            <a:avLst/>
            <a:gdLst/>
            <a:ahLst/>
            <a:rect l="0" t="0" r="r" b="b"/>
            <a:pathLst>
              <a:path w="16074" h="1197">
                <a:moveTo>
                  <a:pt x="199" y="0"/>
                </a:moveTo>
                <a:cubicBezTo>
                  <a:pt x="99" y="0"/>
                  <a:pt x="0" y="99"/>
                  <a:pt x="0" y="199"/>
                </a:cubicBezTo>
                <a:lnTo>
                  <a:pt x="0" y="996"/>
                </a:lnTo>
                <a:cubicBezTo>
                  <a:pt x="0" y="1096"/>
                  <a:pt x="99" y="1196"/>
                  <a:pt x="199" y="1196"/>
                </a:cubicBezTo>
                <a:lnTo>
                  <a:pt x="15874" y="1196"/>
                </a:lnTo>
                <a:cubicBezTo>
                  <a:pt x="15973" y="1196"/>
                  <a:pt x="16073" y="1096"/>
                  <a:pt x="16073" y="996"/>
                </a:cubicBezTo>
                <a:lnTo>
                  <a:pt x="16073" y="199"/>
                </a:lnTo>
                <a:cubicBezTo>
                  <a:pt x="16073" y="99"/>
                  <a:pt x="15973" y="0"/>
                  <a:pt x="15874" y="0"/>
                </a:cubicBezTo>
                <a:lnTo>
                  <a:pt x="199" y="0"/>
                </a:lnTo>
              </a:path>
            </a:pathLst>
          </a:custGeom>
          <a:noFill/>
          <a:ln w="381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32"/>
          <p:cNvSpPr/>
          <p:nvPr/>
        </p:nvSpPr>
        <p:spPr>
          <a:xfrm>
            <a:off x="532440" y="1775160"/>
            <a:ext cx="3216600" cy="693720"/>
          </a:xfrm>
          <a:custGeom>
            <a:avLst/>
            <a:gdLst/>
            <a:ahLst/>
            <a:rect l="0" t="0" r="r" b="b"/>
            <a:pathLst>
              <a:path w="8937" h="1929">
                <a:moveTo>
                  <a:pt x="321" y="0"/>
                </a:moveTo>
                <a:cubicBezTo>
                  <a:pt x="160" y="0"/>
                  <a:pt x="0" y="160"/>
                  <a:pt x="0" y="321"/>
                </a:cubicBezTo>
                <a:lnTo>
                  <a:pt x="0" y="1606"/>
                </a:lnTo>
                <a:cubicBezTo>
                  <a:pt x="0" y="1767"/>
                  <a:pt x="160" y="1928"/>
                  <a:pt x="321" y="1928"/>
                </a:cubicBezTo>
                <a:lnTo>
                  <a:pt x="8614" y="1928"/>
                </a:lnTo>
                <a:cubicBezTo>
                  <a:pt x="8775" y="1928"/>
                  <a:pt x="8936" y="1767"/>
                  <a:pt x="8936" y="1606"/>
                </a:cubicBezTo>
                <a:lnTo>
                  <a:pt x="8936" y="321"/>
                </a:lnTo>
                <a:cubicBezTo>
                  <a:pt x="8936" y="160"/>
                  <a:pt x="8775" y="0"/>
                  <a:pt x="8614" y="0"/>
                </a:cubicBezTo>
                <a:lnTo>
                  <a:pt x="321" y="0"/>
                </a:lnTo>
              </a:path>
            </a:pathLst>
          </a:custGeom>
          <a:noFill/>
          <a:ln w="381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TextShape 33"/>
          <p:cNvSpPr txBox="1"/>
          <p:nvPr/>
        </p:nvSpPr>
        <p:spPr>
          <a:xfrm>
            <a:off x="2129400" y="3258720"/>
            <a:ext cx="25383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ce181e"/>
                </a:solidFill>
                <a:latin typeface="Arial"/>
              </a:rPr>
              <a:t>Assumes shape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Conclusions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Comparisons with </a:t>
            </a:r>
            <a:r>
              <a:rPr b="1" i="1" lang="en-US" sz="3200" spc="-1" strike="noStrike">
                <a:solidFill>
                  <a:srgbClr val="ff8200"/>
                </a:solidFill>
                <a:latin typeface="Arial"/>
              </a:rPr>
              <a:t>TennGen</a:t>
            </a:r>
            <a:r>
              <a:rPr b="0" i="1" lang="en-US" sz="3200" spc="-1" strike="noStrike">
                <a:solidFill>
                  <a:srgbClr val="58595b"/>
                </a:solidFill>
                <a:latin typeface="Arial"/>
              </a:rPr>
              <a:t>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and Angantyr broadly support ALICE conclusions: random background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Both studies indicate sensitivity to shape of spectrum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i="1" lang="en-US" sz="2800" spc="-1" strike="noStrike">
                <a:solidFill>
                  <a:srgbClr val="ff8200"/>
                </a:solidFill>
                <a:latin typeface="Arial"/>
              </a:rPr>
              <a:t>TennGen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 studies indicate trivial flow correlations also import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Important for model studies to treat background the same way as data!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Rivet 3.0 heavy ion capable!!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504000" y="226080"/>
            <a:ext cx="9071640" cy="779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Width vs multiplicity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348" name="" descr=""/>
          <p:cNvPicPr/>
          <p:nvPr/>
        </p:nvPicPr>
        <p:blipFill>
          <a:blip r:embed="rId1"/>
          <a:stretch/>
        </p:blipFill>
        <p:spPr>
          <a:xfrm>
            <a:off x="671040" y="1191600"/>
            <a:ext cx="3626640" cy="3691800"/>
          </a:xfrm>
          <a:prstGeom prst="rect">
            <a:avLst/>
          </a:prstGeom>
          <a:ln>
            <a:noFill/>
          </a:ln>
        </p:spPr>
      </p:pic>
      <p:sp>
        <p:nvSpPr>
          <p:cNvPr id="349" name="TextShape 2"/>
          <p:cNvSpPr txBox="1"/>
          <p:nvPr/>
        </p:nvSpPr>
        <p:spPr>
          <a:xfrm>
            <a:off x="1427040" y="3967920"/>
            <a:ext cx="1463040" cy="5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 strike="noStrike">
                <a:solidFill>
                  <a:srgbClr val="ce181e"/>
                </a:solidFill>
                <a:latin typeface="Arial"/>
              </a:rPr>
              <a:t>ALICE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350" name="TextShape 3"/>
          <p:cNvSpPr txBox="1"/>
          <p:nvPr/>
        </p:nvSpPr>
        <p:spPr>
          <a:xfrm>
            <a:off x="515304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Consistent with random fluctuations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Slight deviations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Other sources of correlations...?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Background density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Arial"/>
              </a:rPr>
              <a:t>ρ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5029200" y="1280160"/>
            <a:ext cx="4590360" cy="3657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`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53" name="" descr=""/>
          <p:cNvPicPr/>
          <p:nvPr/>
        </p:nvPicPr>
        <p:blipFill>
          <a:blip r:embed="rId2"/>
          <a:stretch/>
        </p:blipFill>
        <p:spPr>
          <a:xfrm>
            <a:off x="257760" y="1352520"/>
            <a:ext cx="4443840" cy="3657600"/>
          </a:xfrm>
          <a:prstGeom prst="rect">
            <a:avLst/>
          </a:prstGeom>
          <a:ln>
            <a:noFill/>
          </a:ln>
        </p:spPr>
      </p:pic>
      <p:sp>
        <p:nvSpPr>
          <p:cNvPr id="354" name="TextShape 3"/>
          <p:cNvSpPr txBox="1"/>
          <p:nvPr/>
        </p:nvSpPr>
        <p:spPr>
          <a:xfrm>
            <a:off x="1679040" y="1807920"/>
            <a:ext cx="1463040" cy="5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 strike="noStrike">
                <a:solidFill>
                  <a:srgbClr val="ce181e"/>
                </a:solidFill>
                <a:latin typeface="Arial"/>
              </a:rPr>
              <a:t>ALICE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355" name="TextShape 4"/>
          <p:cNvSpPr txBox="1"/>
          <p:nvPr/>
        </p:nvSpPr>
        <p:spPr>
          <a:xfrm>
            <a:off x="7089840" y="3931920"/>
            <a:ext cx="2377440" cy="5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 strike="noStrike">
                <a:solidFill>
                  <a:srgbClr val="ce181e"/>
                </a:solidFill>
                <a:latin typeface="Arial"/>
              </a:rPr>
              <a:t>This work</a:t>
            </a:r>
            <a:endParaRPr b="0" lang="en-US" sz="3000" spc="-1" strike="noStrike"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Random cones in ALICE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357" name="Group 2"/>
          <p:cNvGrpSpPr/>
          <p:nvPr/>
        </p:nvGrpSpPr>
        <p:grpSpPr>
          <a:xfrm>
            <a:off x="5232240" y="1294200"/>
            <a:ext cx="4094640" cy="3917880"/>
            <a:chOff x="5232240" y="1294200"/>
            <a:chExt cx="4094640" cy="3917880"/>
          </a:xfrm>
        </p:grpSpPr>
        <p:pic>
          <p:nvPicPr>
            <p:cNvPr id="358" name="" descr=""/>
            <p:cNvPicPr/>
            <p:nvPr/>
          </p:nvPicPr>
          <p:blipFill>
            <a:blip r:embed="rId1"/>
            <a:stretch/>
          </p:blipFill>
          <p:spPr>
            <a:xfrm>
              <a:off x="5232240" y="1294200"/>
              <a:ext cx="4094640" cy="3917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9" name="TextShape 3"/>
            <p:cNvSpPr txBox="1"/>
            <p:nvPr/>
          </p:nvSpPr>
          <p:spPr>
            <a:xfrm>
              <a:off x="6050520" y="2110320"/>
              <a:ext cx="1323720" cy="2325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000" spc="-1" strike="noStrike">
                  <a:latin typeface="Arial"/>
                  <a:hlinkClick r:id="rId2"/>
                </a:rPr>
                <a:t>JHEP 03 (2012) 053</a:t>
              </a:r>
              <a:endParaRPr b="0" lang="en-US" sz="1000" spc="-1" strike="noStrike">
                <a:latin typeface="Arial"/>
              </a:endParaRPr>
            </a:p>
          </p:txBody>
        </p:sp>
      </p:grpSp>
      <p:sp>
        <p:nvSpPr>
          <p:cNvPr id="360" name="TextShape 4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Estimate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  <a:ea typeface="Arial"/>
              </a:rPr>
              <a:t>ρ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ea typeface="Arial"/>
              </a:rPr>
              <a:t>k</a:t>
            </a:r>
            <a:r>
              <a:rPr b="0" lang="en-US" sz="2800" spc="-1" strike="noStrike" baseline="-33000">
                <a:solidFill>
                  <a:srgbClr val="58595b"/>
                </a:solidFill>
                <a:latin typeface="Arial"/>
                <a:ea typeface="Arial"/>
              </a:rPr>
              <a:t>T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ea typeface="Arial"/>
              </a:rPr>
              <a:t> jet finder→jet candidates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ea typeface="Arial"/>
              </a:rPr>
              <a:t>ρ = Median(p</a:t>
            </a:r>
            <a:r>
              <a:rPr b="0" lang="en-US" sz="2800" spc="-1" strike="noStrike" baseline="-33000">
                <a:solidFill>
                  <a:srgbClr val="58595b"/>
                </a:solidFill>
                <a:latin typeface="Arial"/>
                <a:ea typeface="Arial"/>
              </a:rPr>
              <a:t>T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ea typeface="Arial"/>
              </a:rPr>
              <a:t>/A)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  <a:ea typeface="Arial"/>
              </a:rPr>
              <a:t>Draw Random cone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  <a:ea typeface="Arial"/>
              </a:rPr>
              <a:t> 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61" name="Formula 5"/>
              <p:cNvSpPr txBox="1"/>
              <p:nvPr/>
            </p:nvSpPr>
            <p:spPr>
              <a:xfrm>
                <a:off x="914400" y="4039920"/>
                <a:ext cx="2683800" cy="565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δ</m:t>
                    </m:r>
                    <m:sSub>
                      <m:e>
                        <m:r>
                          <m:t xml:space="preserve">p</m:t>
                        </m:r>
                      </m:e>
                      <m:sub>
                        <m:r>
                          <m:t xml:space="preserve">T</m:t>
                        </m:r>
                      </m:sub>
                    </m:sSub>
                    <m:r>
                      <m:t xml:space="preserve">=</m:t>
                    </m:r>
                    <m:sSubSup>
                      <m:e>
                        <m:r>
                          <m:t xml:space="preserve">p</m:t>
                        </m:r>
                      </m:e>
                      <m:sub>
                        <m:r>
                          <m:t xml:space="preserve">T</m:t>
                        </m:r>
                      </m:sub>
                      <m:sup>
                        <m:r>
                          <m:t xml:space="preserve">reco</m:t>
                        </m:r>
                      </m:sup>
                    </m:sSubSup>
                    <m:r>
                      <m:t xml:space="preserve">−</m:t>
                    </m:r>
                    <m:r>
                      <m:t xml:space="preserve">ρ</m:t>
                    </m:r>
                    <m:r>
                      <m:t xml:space="preserve">A</m:t>
                    </m:r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504000" y="226080"/>
            <a:ext cx="9071640" cy="779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Width vs multiplicity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671040" y="1191600"/>
            <a:ext cx="3626640" cy="3691800"/>
          </a:xfrm>
          <a:prstGeom prst="rect">
            <a:avLst/>
          </a:prstGeom>
          <a:ln>
            <a:noFill/>
          </a:ln>
        </p:spPr>
      </p:pic>
      <p:sp>
        <p:nvSpPr>
          <p:cNvPr id="364" name="TextShape 2"/>
          <p:cNvSpPr txBox="1"/>
          <p:nvPr/>
        </p:nvSpPr>
        <p:spPr>
          <a:xfrm>
            <a:off x="1427040" y="3967920"/>
            <a:ext cx="1463040" cy="5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 strike="noStrike">
                <a:solidFill>
                  <a:srgbClr val="ce181e"/>
                </a:solidFill>
                <a:latin typeface="Arial"/>
              </a:rPr>
              <a:t>ALICE</a:t>
            </a:r>
            <a:endParaRPr b="0" lang="en-US" sz="3000" spc="-1" strike="noStrike">
              <a:latin typeface="Arial"/>
            </a:endParaRPr>
          </a:p>
        </p:txBody>
      </p:sp>
      <p:grpSp>
        <p:nvGrpSpPr>
          <p:cNvPr id="365" name="Group 3"/>
          <p:cNvGrpSpPr/>
          <p:nvPr/>
        </p:nvGrpSpPr>
        <p:grpSpPr>
          <a:xfrm>
            <a:off x="4929120" y="897480"/>
            <a:ext cx="4380120" cy="4242960"/>
            <a:chOff x="4929120" y="897480"/>
            <a:chExt cx="4380120" cy="4242960"/>
          </a:xfrm>
        </p:grpSpPr>
        <p:pic>
          <p:nvPicPr>
            <p:cNvPr id="366" name="" descr=""/>
            <p:cNvPicPr/>
            <p:nvPr/>
          </p:nvPicPr>
          <p:blipFill>
            <a:blip r:embed="rId2"/>
            <a:stretch/>
          </p:blipFill>
          <p:spPr>
            <a:xfrm>
              <a:off x="4929120" y="897480"/>
              <a:ext cx="4380120" cy="4242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7" name="TextShape 4"/>
            <p:cNvSpPr txBox="1"/>
            <p:nvPr/>
          </p:nvSpPr>
          <p:spPr>
            <a:xfrm>
              <a:off x="6766560" y="3017520"/>
              <a:ext cx="2377440" cy="5155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lang="en-US" sz="3000" spc="-1" strike="noStrike">
                  <a:solidFill>
                    <a:srgbClr val="ce181e"/>
                  </a:solidFill>
                  <a:latin typeface="Arial"/>
                </a:rPr>
                <a:t>Angantyr</a:t>
              </a:r>
              <a:endParaRPr b="0" lang="en-US" sz="3000" spc="-1" strike="noStrike">
                <a:solidFill>
                  <a:srgbClr val="ce181e"/>
                </a:solidFill>
                <a:latin typeface="Arial"/>
              </a:endParaRPr>
            </a:p>
          </p:txBody>
        </p:sp>
      </p:grpSp>
      <p:sp>
        <p:nvSpPr>
          <p:cNvPr id="368" name="TextShape 5"/>
          <p:cNvSpPr txBox="1"/>
          <p:nvPr/>
        </p:nvSpPr>
        <p:spPr>
          <a:xfrm>
            <a:off x="4389120" y="4937760"/>
            <a:ext cx="4572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ce181e"/>
                </a:solidFill>
                <a:latin typeface="Arial"/>
              </a:rPr>
              <a:t>Little difference with collision energy!</a:t>
            </a:r>
            <a:endParaRPr b="1" lang="en-US" sz="1800" spc="-1" strike="noStrike">
              <a:solidFill>
                <a:srgbClr val="ce181e"/>
              </a:solid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0" y="-123840"/>
            <a:ext cx="10047960" cy="107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800" spc="-1" strike="noStrike">
                <a:solidFill>
                  <a:srgbClr val="58595b"/>
                </a:solidFill>
                <a:latin typeface="Arial"/>
              </a:rPr>
              <a:t>Signal vs Background: the standard paradigm</a:t>
            </a:r>
            <a:endParaRPr b="0" lang="en-US" sz="38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70" name="TextShape 2"/>
          <p:cNvSpPr txBox="1"/>
          <p:nvPr/>
        </p:nvSpPr>
        <p:spPr>
          <a:xfrm>
            <a:off x="731520" y="1280160"/>
            <a:ext cx="2834640" cy="62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500" spc="-1" strike="noStrike">
                <a:solidFill>
                  <a:srgbClr val="0066b3"/>
                </a:solidFill>
                <a:latin typeface="Arial"/>
              </a:rPr>
              <a:t>Background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371" name="TextShape 3"/>
          <p:cNvSpPr txBox="1"/>
          <p:nvPr/>
        </p:nvSpPr>
        <p:spPr>
          <a:xfrm>
            <a:off x="7040880" y="3768120"/>
            <a:ext cx="2322360" cy="62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500" spc="-1" strike="noStrike">
                <a:solidFill>
                  <a:srgbClr val="ce181e"/>
                </a:solidFill>
                <a:latin typeface="Arial"/>
              </a:rPr>
              <a:t>Signal</a:t>
            </a:r>
            <a:endParaRPr b="0" lang="en-US" sz="3500" spc="-1" strike="noStrike">
              <a:latin typeface="Arial"/>
            </a:endParaRPr>
          </a:p>
        </p:txBody>
      </p:sp>
      <p:grpSp>
        <p:nvGrpSpPr>
          <p:cNvPr id="372" name="Group 4"/>
          <p:cNvGrpSpPr/>
          <p:nvPr/>
        </p:nvGrpSpPr>
        <p:grpSpPr>
          <a:xfrm>
            <a:off x="2926080" y="915120"/>
            <a:ext cx="4220280" cy="4252680"/>
            <a:chOff x="2926080" y="915120"/>
            <a:chExt cx="4220280" cy="4252680"/>
          </a:xfrm>
        </p:grpSpPr>
        <p:grpSp>
          <p:nvGrpSpPr>
            <p:cNvPr id="373" name="Group 5"/>
            <p:cNvGrpSpPr/>
            <p:nvPr/>
          </p:nvGrpSpPr>
          <p:grpSpPr>
            <a:xfrm>
              <a:off x="4892760" y="1341000"/>
              <a:ext cx="1904760" cy="3826800"/>
              <a:chOff x="4892760" y="1341000"/>
              <a:chExt cx="1904760" cy="3826800"/>
            </a:xfrm>
          </p:grpSpPr>
          <p:grpSp>
            <p:nvGrpSpPr>
              <p:cNvPr id="374" name="Group 6"/>
              <p:cNvGrpSpPr/>
              <p:nvPr/>
            </p:nvGrpSpPr>
            <p:grpSpPr>
              <a:xfrm>
                <a:off x="4892760" y="1341000"/>
                <a:ext cx="1616760" cy="1484640"/>
                <a:chOff x="4892760" y="1341000"/>
                <a:chExt cx="1616760" cy="1484640"/>
              </a:xfrm>
            </p:grpSpPr>
            <p:sp>
              <p:nvSpPr>
                <p:cNvPr id="375" name="Line 7"/>
                <p:cNvSpPr/>
                <p:nvPr/>
              </p:nvSpPr>
              <p:spPr>
                <a:xfrm flipV="1">
                  <a:off x="5576040" y="1928520"/>
                  <a:ext cx="488520" cy="5302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6" name="Line 8"/>
                <p:cNvSpPr/>
                <p:nvPr/>
              </p:nvSpPr>
              <p:spPr>
                <a:xfrm flipV="1">
                  <a:off x="5643360" y="1964520"/>
                  <a:ext cx="544320" cy="572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7" name="Line 9"/>
                <p:cNvSpPr/>
                <p:nvPr/>
              </p:nvSpPr>
              <p:spPr>
                <a:xfrm flipV="1">
                  <a:off x="5715720" y="2097360"/>
                  <a:ext cx="612000" cy="5594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8" name="Line 10"/>
                <p:cNvSpPr/>
                <p:nvPr/>
              </p:nvSpPr>
              <p:spPr>
                <a:xfrm flipV="1">
                  <a:off x="5812200" y="2210040"/>
                  <a:ext cx="627840" cy="519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9" name="Line 11"/>
                <p:cNvSpPr/>
                <p:nvPr/>
              </p:nvSpPr>
              <p:spPr>
                <a:xfrm flipV="1">
                  <a:off x="5884920" y="2366280"/>
                  <a:ext cx="624600" cy="4593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0" name="Line 12"/>
                <p:cNvSpPr/>
                <p:nvPr/>
              </p:nvSpPr>
              <p:spPr>
                <a:xfrm flipV="1">
                  <a:off x="5450040" y="1809720"/>
                  <a:ext cx="501480" cy="582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1" name="Line 13"/>
                <p:cNvSpPr/>
                <p:nvPr/>
              </p:nvSpPr>
              <p:spPr>
                <a:xfrm flipV="1">
                  <a:off x="5329440" y="1641240"/>
                  <a:ext cx="378360" cy="654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2" name="Line 14"/>
                <p:cNvSpPr/>
                <p:nvPr/>
              </p:nvSpPr>
              <p:spPr>
                <a:xfrm flipV="1">
                  <a:off x="5160240" y="1459800"/>
                  <a:ext cx="284040" cy="7873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3" name="Line 15"/>
                <p:cNvSpPr/>
                <p:nvPr/>
              </p:nvSpPr>
              <p:spPr>
                <a:xfrm flipV="1">
                  <a:off x="5063760" y="1347120"/>
                  <a:ext cx="92520" cy="8035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4" name="Line 16"/>
                <p:cNvSpPr/>
                <p:nvPr/>
              </p:nvSpPr>
              <p:spPr>
                <a:xfrm flipH="1" flipV="1">
                  <a:off x="4892760" y="1341000"/>
                  <a:ext cx="10080" cy="815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85" name="Group 17"/>
              <p:cNvGrpSpPr/>
              <p:nvPr/>
            </p:nvGrpSpPr>
            <p:grpSpPr>
              <a:xfrm>
                <a:off x="4961880" y="3689640"/>
                <a:ext cx="1445760" cy="1478160"/>
                <a:chOff x="4961880" y="3689640"/>
                <a:chExt cx="1445760" cy="1478160"/>
              </a:xfrm>
            </p:grpSpPr>
            <p:sp>
              <p:nvSpPr>
                <p:cNvPr id="386" name="Line 18"/>
                <p:cNvSpPr/>
                <p:nvPr/>
              </p:nvSpPr>
              <p:spPr>
                <a:xfrm>
                  <a:off x="5474160" y="4056120"/>
                  <a:ext cx="488520" cy="5302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7" name="Line 19"/>
                <p:cNvSpPr/>
                <p:nvPr/>
              </p:nvSpPr>
              <p:spPr>
                <a:xfrm>
                  <a:off x="5541480" y="3978720"/>
                  <a:ext cx="544320" cy="572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8" name="Line 20"/>
                <p:cNvSpPr/>
                <p:nvPr/>
              </p:nvSpPr>
              <p:spPr>
                <a:xfrm>
                  <a:off x="5614200" y="3858120"/>
                  <a:ext cx="612000" cy="5594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9" name="Line 21"/>
                <p:cNvSpPr/>
                <p:nvPr/>
              </p:nvSpPr>
              <p:spPr>
                <a:xfrm>
                  <a:off x="5710680" y="3785760"/>
                  <a:ext cx="627840" cy="519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0" name="Line 22"/>
                <p:cNvSpPr/>
                <p:nvPr/>
              </p:nvSpPr>
              <p:spPr>
                <a:xfrm>
                  <a:off x="5783040" y="3689640"/>
                  <a:ext cx="624600" cy="4593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1" name="Line 23"/>
                <p:cNvSpPr/>
                <p:nvPr/>
              </p:nvSpPr>
              <p:spPr>
                <a:xfrm>
                  <a:off x="5348520" y="4123080"/>
                  <a:ext cx="501480" cy="582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2" name="Line 24"/>
                <p:cNvSpPr/>
                <p:nvPr/>
              </p:nvSpPr>
              <p:spPr>
                <a:xfrm>
                  <a:off x="5227560" y="4219560"/>
                  <a:ext cx="378360" cy="6541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3" name="Line 25"/>
                <p:cNvSpPr/>
                <p:nvPr/>
              </p:nvSpPr>
              <p:spPr>
                <a:xfrm>
                  <a:off x="5058720" y="4267800"/>
                  <a:ext cx="284040" cy="7873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4" name="Line 26"/>
                <p:cNvSpPr/>
                <p:nvPr/>
              </p:nvSpPr>
              <p:spPr>
                <a:xfrm>
                  <a:off x="4961880" y="4364280"/>
                  <a:ext cx="92520" cy="8035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95" name="Group 27"/>
              <p:cNvGrpSpPr/>
              <p:nvPr/>
            </p:nvGrpSpPr>
            <p:grpSpPr>
              <a:xfrm>
                <a:off x="5888160" y="2597400"/>
                <a:ext cx="909360" cy="1535400"/>
                <a:chOff x="5888160" y="2597400"/>
                <a:chExt cx="909360" cy="1535400"/>
              </a:xfrm>
            </p:grpSpPr>
            <p:sp>
              <p:nvSpPr>
                <p:cNvPr id="396" name="Line 28"/>
                <p:cNvSpPr/>
                <p:nvPr/>
              </p:nvSpPr>
              <p:spPr>
                <a:xfrm>
                  <a:off x="5926680" y="3241440"/>
                  <a:ext cx="870840" cy="10008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7" name="Line 29"/>
                <p:cNvSpPr/>
                <p:nvPr/>
              </p:nvSpPr>
              <p:spPr>
                <a:xfrm>
                  <a:off x="5995800" y="3347640"/>
                  <a:ext cx="776880" cy="1562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8" name="Line 30"/>
                <p:cNvSpPr/>
                <p:nvPr/>
              </p:nvSpPr>
              <p:spPr>
                <a:xfrm>
                  <a:off x="6005160" y="3439440"/>
                  <a:ext cx="773280" cy="3704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9" name="Line 31"/>
                <p:cNvSpPr/>
                <p:nvPr/>
              </p:nvSpPr>
              <p:spPr>
                <a:xfrm>
                  <a:off x="6002280" y="3524400"/>
                  <a:ext cx="688680" cy="4982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0" name="Line 32"/>
                <p:cNvSpPr/>
                <p:nvPr/>
              </p:nvSpPr>
              <p:spPr>
                <a:xfrm>
                  <a:off x="5970240" y="3614760"/>
                  <a:ext cx="576360" cy="51804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1" name="Line 33"/>
                <p:cNvSpPr/>
                <p:nvPr/>
              </p:nvSpPr>
              <p:spPr>
                <a:xfrm>
                  <a:off x="5901840" y="3147480"/>
                  <a:ext cx="883080" cy="1872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2" name="Line 34"/>
                <p:cNvSpPr/>
                <p:nvPr/>
              </p:nvSpPr>
              <p:spPr>
                <a:xfrm flipV="1">
                  <a:off x="5944320" y="3028680"/>
                  <a:ext cx="796680" cy="900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3" name="Line 35"/>
                <p:cNvSpPr/>
                <p:nvPr/>
              </p:nvSpPr>
              <p:spPr>
                <a:xfrm flipV="1">
                  <a:off x="5933880" y="2866320"/>
                  <a:ext cx="851040" cy="6876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04" name="Line 36"/>
                <p:cNvSpPr/>
                <p:nvPr/>
              </p:nvSpPr>
              <p:spPr>
                <a:xfrm flipV="1">
                  <a:off x="5888160" y="2597400"/>
                  <a:ext cx="821520" cy="271800"/>
                </a:xfrm>
                <a:prstGeom prst="line">
                  <a:avLst/>
                </a:prstGeom>
                <a:ln w="29160">
                  <a:solidFill>
                    <a:srgbClr val="0066b3"/>
                  </a:solidFill>
                  <a:round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405" name="Group 37"/>
            <p:cNvGrpSpPr/>
            <p:nvPr/>
          </p:nvGrpSpPr>
          <p:grpSpPr>
            <a:xfrm>
              <a:off x="2934000" y="915120"/>
              <a:ext cx="4212360" cy="4252320"/>
              <a:chOff x="2934000" y="915120"/>
              <a:chExt cx="4212360" cy="4252320"/>
            </a:xfrm>
          </p:grpSpPr>
          <p:grpSp>
            <p:nvGrpSpPr>
              <p:cNvPr id="406" name="Group 38"/>
              <p:cNvGrpSpPr/>
              <p:nvPr/>
            </p:nvGrpSpPr>
            <p:grpSpPr>
              <a:xfrm>
                <a:off x="2934000" y="1318680"/>
                <a:ext cx="1845000" cy="3848760"/>
                <a:chOff x="2934000" y="1318680"/>
                <a:chExt cx="1845000" cy="3848760"/>
              </a:xfrm>
            </p:grpSpPr>
            <p:grpSp>
              <p:nvGrpSpPr>
                <p:cNvPr id="407" name="Group 39"/>
                <p:cNvGrpSpPr/>
                <p:nvPr/>
              </p:nvGrpSpPr>
              <p:grpSpPr>
                <a:xfrm>
                  <a:off x="3223440" y="1318680"/>
                  <a:ext cx="1453320" cy="1488960"/>
                  <a:chOff x="3223440" y="1318680"/>
                  <a:chExt cx="1453320" cy="1488960"/>
                </a:xfrm>
              </p:grpSpPr>
              <p:sp>
                <p:nvSpPr>
                  <p:cNvPr id="408" name="Line 40"/>
                  <p:cNvSpPr/>
                  <p:nvPr/>
                </p:nvSpPr>
                <p:spPr>
                  <a:xfrm flipH="1" flipV="1">
                    <a:off x="3670560" y="1904400"/>
                    <a:ext cx="491040" cy="5342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09" name="Line 41"/>
                  <p:cNvSpPr/>
                  <p:nvPr/>
                </p:nvSpPr>
                <p:spPr>
                  <a:xfrm flipH="1" flipV="1">
                    <a:off x="3547080" y="1940400"/>
                    <a:ext cx="547200" cy="5763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0" name="Line 42"/>
                  <p:cNvSpPr/>
                  <p:nvPr/>
                </p:nvSpPr>
                <p:spPr>
                  <a:xfrm flipH="1" flipV="1">
                    <a:off x="3405960" y="2074320"/>
                    <a:ext cx="615240" cy="5637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1" name="Line 43"/>
                  <p:cNvSpPr/>
                  <p:nvPr/>
                </p:nvSpPr>
                <p:spPr>
                  <a:xfrm flipH="1" flipV="1">
                    <a:off x="3292920" y="2187720"/>
                    <a:ext cx="631080" cy="523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2" name="Line 44"/>
                  <p:cNvSpPr/>
                  <p:nvPr/>
                </p:nvSpPr>
                <p:spPr>
                  <a:xfrm flipH="1" flipV="1">
                    <a:off x="3223440" y="2345040"/>
                    <a:ext cx="627840" cy="4626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3" name="Line 45"/>
                  <p:cNvSpPr/>
                  <p:nvPr/>
                </p:nvSpPr>
                <p:spPr>
                  <a:xfrm flipH="1" flipV="1">
                    <a:off x="3783960" y="1784520"/>
                    <a:ext cx="504360" cy="586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4" name="Line 46"/>
                  <p:cNvSpPr/>
                  <p:nvPr/>
                </p:nvSpPr>
                <p:spPr>
                  <a:xfrm flipH="1" flipV="1">
                    <a:off x="4029480" y="1614600"/>
                    <a:ext cx="380160" cy="6591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5" name="Line 47"/>
                  <p:cNvSpPr/>
                  <p:nvPr/>
                </p:nvSpPr>
                <p:spPr>
                  <a:xfrm flipH="1" flipV="1">
                    <a:off x="4294080" y="1432080"/>
                    <a:ext cx="285480" cy="793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6" name="Line 48"/>
                  <p:cNvSpPr/>
                  <p:nvPr/>
                </p:nvSpPr>
                <p:spPr>
                  <a:xfrm flipH="1" flipV="1">
                    <a:off x="4583880" y="1318680"/>
                    <a:ext cx="92880" cy="8096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417" name="Group 49"/>
                <p:cNvGrpSpPr/>
                <p:nvPr/>
              </p:nvGrpSpPr>
              <p:grpSpPr>
                <a:xfrm>
                  <a:off x="3325680" y="3678120"/>
                  <a:ext cx="1453320" cy="1489320"/>
                  <a:chOff x="3325680" y="3678120"/>
                  <a:chExt cx="1453320" cy="1489320"/>
                </a:xfrm>
              </p:grpSpPr>
              <p:sp>
                <p:nvSpPr>
                  <p:cNvPr id="418" name="Line 50"/>
                  <p:cNvSpPr/>
                  <p:nvPr/>
                </p:nvSpPr>
                <p:spPr>
                  <a:xfrm flipH="1">
                    <a:off x="3772800" y="4047480"/>
                    <a:ext cx="491040" cy="5342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19" name="Line 51"/>
                  <p:cNvSpPr/>
                  <p:nvPr/>
                </p:nvSpPr>
                <p:spPr>
                  <a:xfrm flipH="1">
                    <a:off x="3648960" y="3969360"/>
                    <a:ext cx="547200" cy="5763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0" name="Line 52"/>
                  <p:cNvSpPr/>
                  <p:nvPr/>
                </p:nvSpPr>
                <p:spPr>
                  <a:xfrm flipH="1">
                    <a:off x="3508200" y="3848040"/>
                    <a:ext cx="615240" cy="5637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1" name="Line 53"/>
                  <p:cNvSpPr/>
                  <p:nvPr/>
                </p:nvSpPr>
                <p:spPr>
                  <a:xfrm flipH="1">
                    <a:off x="3395160" y="3775320"/>
                    <a:ext cx="631080" cy="523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2" name="Line 54"/>
                  <p:cNvSpPr/>
                  <p:nvPr/>
                </p:nvSpPr>
                <p:spPr>
                  <a:xfrm flipH="1">
                    <a:off x="3325680" y="3678120"/>
                    <a:ext cx="627840" cy="4626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3" name="Line 55"/>
                  <p:cNvSpPr/>
                  <p:nvPr/>
                </p:nvSpPr>
                <p:spPr>
                  <a:xfrm flipH="1">
                    <a:off x="3886200" y="4115160"/>
                    <a:ext cx="504360" cy="586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4" name="Line 56"/>
                  <p:cNvSpPr/>
                  <p:nvPr/>
                </p:nvSpPr>
                <p:spPr>
                  <a:xfrm flipH="1">
                    <a:off x="4131720" y="4212360"/>
                    <a:ext cx="380160" cy="6591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5" name="Line 57"/>
                  <p:cNvSpPr/>
                  <p:nvPr/>
                </p:nvSpPr>
                <p:spPr>
                  <a:xfrm flipH="1">
                    <a:off x="4396320" y="4260960"/>
                    <a:ext cx="285480" cy="7934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6" name="Line 58"/>
                  <p:cNvSpPr/>
                  <p:nvPr/>
                </p:nvSpPr>
                <p:spPr>
                  <a:xfrm flipH="1">
                    <a:off x="4686120" y="4357800"/>
                    <a:ext cx="92880" cy="80964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427" name="Group 59"/>
                <p:cNvGrpSpPr/>
                <p:nvPr/>
              </p:nvGrpSpPr>
              <p:grpSpPr>
                <a:xfrm>
                  <a:off x="2934000" y="2577960"/>
                  <a:ext cx="914040" cy="1546920"/>
                  <a:chOff x="2934000" y="2577960"/>
                  <a:chExt cx="914040" cy="1546920"/>
                </a:xfrm>
              </p:grpSpPr>
              <p:sp>
                <p:nvSpPr>
                  <p:cNvPr id="428" name="Line 60"/>
                  <p:cNvSpPr/>
                  <p:nvPr/>
                </p:nvSpPr>
                <p:spPr>
                  <a:xfrm flipH="1">
                    <a:off x="2934000" y="3226680"/>
                    <a:ext cx="875520" cy="1008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29" name="Line 61"/>
                  <p:cNvSpPr/>
                  <p:nvPr/>
                </p:nvSpPr>
                <p:spPr>
                  <a:xfrm flipH="1">
                    <a:off x="2959200" y="3333600"/>
                    <a:ext cx="780840" cy="1576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0" name="Line 62"/>
                  <p:cNvSpPr/>
                  <p:nvPr/>
                </p:nvSpPr>
                <p:spPr>
                  <a:xfrm flipH="1">
                    <a:off x="2952720" y="3426480"/>
                    <a:ext cx="777240" cy="37332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1" name="Line 63"/>
                  <p:cNvSpPr/>
                  <p:nvPr/>
                </p:nvSpPr>
                <p:spPr>
                  <a:xfrm flipH="1">
                    <a:off x="3040920" y="3511800"/>
                    <a:ext cx="692280" cy="5022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2" name="Line 64"/>
                  <p:cNvSpPr/>
                  <p:nvPr/>
                </p:nvSpPr>
                <p:spPr>
                  <a:xfrm flipH="1">
                    <a:off x="3186000" y="3602880"/>
                    <a:ext cx="579600" cy="5220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3" name="Line 65"/>
                  <p:cNvSpPr/>
                  <p:nvPr/>
                </p:nvSpPr>
                <p:spPr>
                  <a:xfrm flipH="1">
                    <a:off x="2946600" y="3132360"/>
                    <a:ext cx="887760" cy="1908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4" name="Line 66"/>
                  <p:cNvSpPr/>
                  <p:nvPr/>
                </p:nvSpPr>
                <p:spPr>
                  <a:xfrm flipH="1" flipV="1">
                    <a:off x="2990520" y="3012480"/>
                    <a:ext cx="801000" cy="900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5" name="Line 67"/>
                  <p:cNvSpPr/>
                  <p:nvPr/>
                </p:nvSpPr>
                <p:spPr>
                  <a:xfrm flipH="1" flipV="1">
                    <a:off x="2946600" y="2849040"/>
                    <a:ext cx="855360" cy="6912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36" name="Line 68"/>
                  <p:cNvSpPr/>
                  <p:nvPr/>
                </p:nvSpPr>
                <p:spPr>
                  <a:xfrm flipH="1" flipV="1">
                    <a:off x="3022200" y="2577960"/>
                    <a:ext cx="825840" cy="273960"/>
                  </a:xfrm>
                  <a:prstGeom prst="line">
                    <a:avLst/>
                  </a:prstGeom>
                  <a:ln w="29160">
                    <a:solidFill>
                      <a:srgbClr val="0066b3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grpSp>
            <p:nvGrpSpPr>
              <p:cNvPr id="437" name="Group 69"/>
              <p:cNvGrpSpPr/>
              <p:nvPr/>
            </p:nvGrpSpPr>
            <p:grpSpPr>
              <a:xfrm>
                <a:off x="3547080" y="915120"/>
                <a:ext cx="3599280" cy="3548160"/>
                <a:chOff x="3547080" y="915120"/>
                <a:chExt cx="3599280" cy="3548160"/>
              </a:xfrm>
            </p:grpSpPr>
            <p:pic>
              <p:nvPicPr>
                <p:cNvPr id="438" name="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3547080" y="1940400"/>
                  <a:ext cx="2870640" cy="2522880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439" name="Group 70"/>
                <p:cNvGrpSpPr/>
                <p:nvPr/>
              </p:nvGrpSpPr>
              <p:grpSpPr>
                <a:xfrm>
                  <a:off x="5459400" y="3226680"/>
                  <a:ext cx="1686960" cy="1140120"/>
                  <a:chOff x="5459400" y="3226680"/>
                  <a:chExt cx="1686960" cy="1140120"/>
                </a:xfrm>
              </p:grpSpPr>
              <p:sp>
                <p:nvSpPr>
                  <p:cNvPr id="440" name="Line 71"/>
                  <p:cNvSpPr/>
                  <p:nvPr/>
                </p:nvSpPr>
                <p:spPr>
                  <a:xfrm>
                    <a:off x="5603760" y="3314880"/>
                    <a:ext cx="1259280" cy="35280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41" name="Line 72"/>
                  <p:cNvSpPr/>
                  <p:nvPr/>
                </p:nvSpPr>
                <p:spPr>
                  <a:xfrm>
                    <a:off x="5603760" y="3314880"/>
                    <a:ext cx="1436040" cy="1828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42" name="Line 73"/>
                  <p:cNvSpPr/>
                  <p:nvPr/>
                </p:nvSpPr>
                <p:spPr>
                  <a:xfrm>
                    <a:off x="5603760" y="3314880"/>
                    <a:ext cx="1429560" cy="45360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43" name="Line 74"/>
                  <p:cNvSpPr/>
                  <p:nvPr/>
                </p:nvSpPr>
                <p:spPr>
                  <a:xfrm>
                    <a:off x="5566320" y="3327480"/>
                    <a:ext cx="1322280" cy="6422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44" name="Line 75"/>
                  <p:cNvSpPr/>
                  <p:nvPr/>
                </p:nvSpPr>
                <p:spPr>
                  <a:xfrm>
                    <a:off x="5547240" y="3277080"/>
                    <a:ext cx="1120680" cy="8438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45" name="CustomShape 76"/>
                  <p:cNvSpPr/>
                  <p:nvPr/>
                </p:nvSpPr>
                <p:spPr>
                  <a:xfrm rot="1800000">
                    <a:off x="6598800" y="3341520"/>
                    <a:ext cx="315000" cy="1013760"/>
                  </a:xfrm>
                  <a:prstGeom prst="ellipse">
                    <a:avLst/>
                  </a:prstGeom>
                  <a:solidFill>
                    <a:srgbClr val="ce181e">
                      <a:alpha val="50000"/>
                    </a:srgbClr>
                  </a:solidFill>
                  <a:ln>
                    <a:solidFill>
                      <a:srgbClr val="3465a4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cxnSp>
                <p:nvCxnSpPr>
                  <p:cNvPr id="446" name="Line 77"/>
                  <p:cNvCxnSpPr>
                    <a:stCxn id="445" idx="0"/>
                  </p:cNvCxnSpPr>
                  <p:nvPr/>
                </p:nvCxnSpPr>
                <p:spPr>
                  <a:xfrm flipH="1" flipV="1">
                    <a:off x="5459400" y="3226680"/>
                    <a:ext cx="1551600" cy="18288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  <p:cxnSp>
                <p:nvCxnSpPr>
                  <p:cNvPr id="447" name="Line 78"/>
                  <p:cNvCxnSpPr>
                    <a:stCxn id="445" idx="4"/>
                    <a:endCxn id="446" idx="1"/>
                  </p:cNvCxnSpPr>
                  <p:nvPr/>
                </p:nvCxnSpPr>
                <p:spPr>
                  <a:xfrm flipH="1" flipV="1">
                    <a:off x="5459400" y="3226680"/>
                    <a:ext cx="1045440" cy="106128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</p:grpSp>
            <p:grpSp>
              <p:nvGrpSpPr>
                <p:cNvPr id="448" name="Group 79"/>
                <p:cNvGrpSpPr/>
                <p:nvPr/>
              </p:nvGrpSpPr>
              <p:grpSpPr>
                <a:xfrm>
                  <a:off x="4322880" y="915120"/>
                  <a:ext cx="1046520" cy="1629720"/>
                  <a:chOff x="4322880" y="915120"/>
                  <a:chExt cx="1046520" cy="1629720"/>
                </a:xfrm>
              </p:grpSpPr>
              <p:sp>
                <p:nvSpPr>
                  <p:cNvPr id="449" name="Line 80"/>
                  <p:cNvSpPr/>
                  <p:nvPr/>
                </p:nvSpPr>
                <p:spPr>
                  <a:xfrm flipH="1" flipV="1">
                    <a:off x="4637520" y="1163520"/>
                    <a:ext cx="489960" cy="12124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50" name="Line 81"/>
                  <p:cNvSpPr/>
                  <p:nvPr/>
                </p:nvSpPr>
                <p:spPr>
                  <a:xfrm flipH="1" flipV="1">
                    <a:off x="4395240" y="1127880"/>
                    <a:ext cx="732240" cy="12484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51" name="Line 82"/>
                  <p:cNvSpPr/>
                  <p:nvPr/>
                </p:nvSpPr>
                <p:spPr>
                  <a:xfrm flipH="1" flipV="1">
                    <a:off x="4613040" y="967680"/>
                    <a:ext cx="514080" cy="140904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52" name="Line 83"/>
                  <p:cNvSpPr/>
                  <p:nvPr/>
                </p:nvSpPr>
                <p:spPr>
                  <a:xfrm flipH="1" flipV="1">
                    <a:off x="4861080" y="959040"/>
                    <a:ext cx="299160" cy="143928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53" name="Line 84"/>
                  <p:cNvSpPr/>
                  <p:nvPr/>
                </p:nvSpPr>
                <p:spPr>
                  <a:xfrm flipH="1" flipV="1">
                    <a:off x="5115600" y="1041480"/>
                    <a:ext cx="16560" cy="1402920"/>
                  </a:xfrm>
                  <a:prstGeom prst="line">
                    <a:avLst/>
                  </a:prstGeom>
                  <a:ln w="38160">
                    <a:solidFill>
                      <a:srgbClr val="ce181e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454" name="CustomShape 85"/>
                  <p:cNvSpPr/>
                  <p:nvPr/>
                </p:nvSpPr>
                <p:spPr>
                  <a:xfrm rot="15741000">
                    <a:off x="4688640" y="630720"/>
                    <a:ext cx="314640" cy="1013760"/>
                  </a:xfrm>
                  <a:prstGeom prst="ellipse">
                    <a:avLst/>
                  </a:prstGeom>
                  <a:solidFill>
                    <a:srgbClr val="ce181e">
                      <a:alpha val="50000"/>
                    </a:srgbClr>
                  </a:solidFill>
                  <a:ln>
                    <a:solidFill>
                      <a:srgbClr val="3465a4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cxnSp>
                <p:nvCxnSpPr>
                  <p:cNvPr id="455" name="Line 86"/>
                  <p:cNvCxnSpPr>
                    <a:stCxn id="454" idx="0"/>
                  </p:cNvCxnSpPr>
                  <p:nvPr/>
                </p:nvCxnSpPr>
                <p:spPr>
                  <a:xfrm>
                    <a:off x="4343760" y="1204560"/>
                    <a:ext cx="802800" cy="134064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  <p:cxnSp>
                <p:nvCxnSpPr>
                  <p:cNvPr id="456" name="Line 87"/>
                  <p:cNvCxnSpPr>
                    <a:stCxn id="454" idx="4"/>
                    <a:endCxn id="455" idx="2"/>
                  </p:cNvCxnSpPr>
                  <p:nvPr/>
                </p:nvCxnSpPr>
                <p:spPr>
                  <a:xfrm flipH="1">
                    <a:off x="5146200" y="1070640"/>
                    <a:ext cx="203040" cy="1474560"/>
                  </a:xfrm>
                  <a:prstGeom prst="straightConnector1">
                    <a:avLst/>
                  </a:prstGeom>
                  <a:ln w="38160">
                    <a:solidFill>
                      <a:srgbClr val="ce181e"/>
                    </a:solidFill>
                    <a:round/>
                  </a:ln>
                </p:spPr>
              </p:cxnSp>
            </p:grpSp>
          </p:grpSp>
        </p:grpSp>
        <p:pic>
          <p:nvPicPr>
            <p:cNvPr id="457" name="" descr=""/>
            <p:cNvPicPr/>
            <p:nvPr/>
          </p:nvPicPr>
          <p:blipFill>
            <a:blip r:embed="rId2"/>
            <a:stretch/>
          </p:blipFill>
          <p:spPr>
            <a:xfrm rot="19800000">
              <a:off x="4099320" y="2323800"/>
              <a:ext cx="1585080" cy="1621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58" name="CustomShape 88"/>
            <p:cNvSpPr/>
            <p:nvPr/>
          </p:nvSpPr>
          <p:spPr>
            <a:xfrm rot="8880000">
              <a:off x="3170160" y="3432960"/>
              <a:ext cx="314640" cy="1013760"/>
            </a:xfrm>
            <a:prstGeom prst="ellipse">
              <a:avLst/>
            </a:prstGeom>
            <a:solidFill>
              <a:srgbClr val="0066b3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cxnSp>
          <p:nvCxnSpPr>
            <p:cNvPr id="459" name="Line 89"/>
            <p:cNvCxnSpPr>
              <a:stCxn id="458" idx="4"/>
              <a:endCxn id="457" idx="1"/>
            </p:cNvCxnSpPr>
            <p:nvPr/>
          </p:nvCxnSpPr>
          <p:spPr>
            <a:xfrm>
              <a:off x="3059640" y="3509640"/>
              <a:ext cx="1146240" cy="21600"/>
            </a:xfrm>
            <a:prstGeom prst="straightConnector1">
              <a:avLst/>
            </a:prstGeom>
            <a:ln w="29160">
              <a:solidFill>
                <a:srgbClr val="0066b3"/>
              </a:solidFill>
              <a:round/>
            </a:ln>
          </p:spPr>
        </p:cxnSp>
        <p:cxnSp>
          <p:nvCxnSpPr>
            <p:cNvPr id="460" name="Line 90"/>
            <p:cNvCxnSpPr>
              <a:stCxn id="457" idx="1"/>
              <a:endCxn id="458" idx="0"/>
            </p:cNvCxnSpPr>
            <p:nvPr/>
          </p:nvCxnSpPr>
          <p:spPr>
            <a:xfrm flipH="1">
              <a:off x="3596040" y="3530880"/>
              <a:ext cx="609840" cy="839520"/>
            </a:xfrm>
            <a:prstGeom prst="straightConnector1">
              <a:avLst/>
            </a:prstGeom>
            <a:ln w="29160">
              <a:solidFill>
                <a:srgbClr val="0066b3"/>
              </a:solidFill>
              <a:round/>
            </a:ln>
          </p:spPr>
        </p:cxnSp>
      </p:grpSp>
      <p:sp>
        <p:nvSpPr>
          <p:cNvPr id="461" name="TextShape 91"/>
          <p:cNvSpPr txBox="1"/>
          <p:nvPr/>
        </p:nvSpPr>
        <p:spPr>
          <a:xfrm>
            <a:off x="-257760" y="3728520"/>
            <a:ext cx="3571920" cy="108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i="1" lang="en-US" sz="2500" spc="-1" strike="noStrike">
                <a:solidFill>
                  <a:srgbClr val="0066b3"/>
                </a:solidFill>
                <a:latin typeface="Arial"/>
              </a:rPr>
              <a:t>Combinatorial jet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462" name="CustomShape 92"/>
          <p:cNvSpPr/>
          <p:nvPr/>
        </p:nvSpPr>
        <p:spPr>
          <a:xfrm>
            <a:off x="8321040" y="0"/>
            <a:ext cx="1758960" cy="10058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/>
          <p:cNvGrpSpPr/>
          <p:nvPr/>
        </p:nvGrpSpPr>
        <p:grpSpPr>
          <a:xfrm>
            <a:off x="4842360" y="1341000"/>
            <a:ext cx="1904760" cy="3826800"/>
            <a:chOff x="4842360" y="1341000"/>
            <a:chExt cx="1904760" cy="3826800"/>
          </a:xfrm>
        </p:grpSpPr>
        <p:grpSp>
          <p:nvGrpSpPr>
            <p:cNvPr id="54" name="Group 2"/>
            <p:cNvGrpSpPr/>
            <p:nvPr/>
          </p:nvGrpSpPr>
          <p:grpSpPr>
            <a:xfrm>
              <a:off x="4842360" y="1341000"/>
              <a:ext cx="1616760" cy="1484640"/>
              <a:chOff x="4842360" y="1341000"/>
              <a:chExt cx="1616760" cy="1484640"/>
            </a:xfrm>
          </p:grpSpPr>
          <p:sp>
            <p:nvSpPr>
              <p:cNvPr id="55" name="Line 3"/>
              <p:cNvSpPr/>
              <p:nvPr/>
            </p:nvSpPr>
            <p:spPr>
              <a:xfrm flipV="1">
                <a:off x="5525640" y="1928520"/>
                <a:ext cx="488520" cy="53028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" name="Line 4"/>
              <p:cNvSpPr/>
              <p:nvPr/>
            </p:nvSpPr>
            <p:spPr>
              <a:xfrm flipV="1">
                <a:off x="5592960" y="1964520"/>
                <a:ext cx="544320" cy="5720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" name="Line 5"/>
              <p:cNvSpPr/>
              <p:nvPr/>
            </p:nvSpPr>
            <p:spPr>
              <a:xfrm flipV="1">
                <a:off x="5665320" y="2097360"/>
                <a:ext cx="612000" cy="5594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" name="Line 6"/>
              <p:cNvSpPr/>
              <p:nvPr/>
            </p:nvSpPr>
            <p:spPr>
              <a:xfrm flipV="1">
                <a:off x="5761800" y="2210040"/>
                <a:ext cx="627840" cy="5191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" name="Line 7"/>
              <p:cNvSpPr/>
              <p:nvPr/>
            </p:nvSpPr>
            <p:spPr>
              <a:xfrm flipV="1">
                <a:off x="5834520" y="2366280"/>
                <a:ext cx="624600" cy="45936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" name="Line 8"/>
              <p:cNvSpPr/>
              <p:nvPr/>
            </p:nvSpPr>
            <p:spPr>
              <a:xfrm flipV="1">
                <a:off x="5399640" y="1809720"/>
                <a:ext cx="501480" cy="5821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" name="Line 9"/>
              <p:cNvSpPr/>
              <p:nvPr/>
            </p:nvSpPr>
            <p:spPr>
              <a:xfrm flipV="1">
                <a:off x="5279040" y="1641240"/>
                <a:ext cx="378360" cy="6541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" name="Line 10"/>
              <p:cNvSpPr/>
              <p:nvPr/>
            </p:nvSpPr>
            <p:spPr>
              <a:xfrm flipV="1">
                <a:off x="5109840" y="1459800"/>
                <a:ext cx="284040" cy="7873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" name="Line 11"/>
              <p:cNvSpPr/>
              <p:nvPr/>
            </p:nvSpPr>
            <p:spPr>
              <a:xfrm flipV="1">
                <a:off x="5013360" y="1347120"/>
                <a:ext cx="92520" cy="8035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" name="Line 12"/>
              <p:cNvSpPr/>
              <p:nvPr/>
            </p:nvSpPr>
            <p:spPr>
              <a:xfrm flipH="1" flipV="1">
                <a:off x="4842360" y="1341000"/>
                <a:ext cx="10080" cy="8150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5" name="Group 13"/>
            <p:cNvGrpSpPr/>
            <p:nvPr/>
          </p:nvGrpSpPr>
          <p:grpSpPr>
            <a:xfrm>
              <a:off x="4911480" y="3689640"/>
              <a:ext cx="1445760" cy="1478160"/>
              <a:chOff x="4911480" y="3689640"/>
              <a:chExt cx="1445760" cy="1478160"/>
            </a:xfrm>
          </p:grpSpPr>
          <p:sp>
            <p:nvSpPr>
              <p:cNvPr id="66" name="Line 14"/>
              <p:cNvSpPr/>
              <p:nvPr/>
            </p:nvSpPr>
            <p:spPr>
              <a:xfrm>
                <a:off x="5423760" y="4056120"/>
                <a:ext cx="488520" cy="53028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" name="Line 15"/>
              <p:cNvSpPr/>
              <p:nvPr/>
            </p:nvSpPr>
            <p:spPr>
              <a:xfrm>
                <a:off x="5491080" y="3978720"/>
                <a:ext cx="544320" cy="5720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" name="Line 16"/>
              <p:cNvSpPr/>
              <p:nvPr/>
            </p:nvSpPr>
            <p:spPr>
              <a:xfrm>
                <a:off x="5563800" y="3858120"/>
                <a:ext cx="612000" cy="5594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" name="Line 17"/>
              <p:cNvSpPr/>
              <p:nvPr/>
            </p:nvSpPr>
            <p:spPr>
              <a:xfrm>
                <a:off x="5660280" y="3785760"/>
                <a:ext cx="627840" cy="5191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" name="Line 18"/>
              <p:cNvSpPr/>
              <p:nvPr/>
            </p:nvSpPr>
            <p:spPr>
              <a:xfrm>
                <a:off x="5732640" y="3689640"/>
                <a:ext cx="624600" cy="45936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" name="Line 19"/>
              <p:cNvSpPr/>
              <p:nvPr/>
            </p:nvSpPr>
            <p:spPr>
              <a:xfrm>
                <a:off x="5298120" y="4123080"/>
                <a:ext cx="501480" cy="5821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" name="Line 20"/>
              <p:cNvSpPr/>
              <p:nvPr/>
            </p:nvSpPr>
            <p:spPr>
              <a:xfrm>
                <a:off x="5177160" y="4219560"/>
                <a:ext cx="378360" cy="6541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" name="Line 21"/>
              <p:cNvSpPr/>
              <p:nvPr/>
            </p:nvSpPr>
            <p:spPr>
              <a:xfrm>
                <a:off x="5008320" y="4267800"/>
                <a:ext cx="284040" cy="7873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" name="Line 22"/>
              <p:cNvSpPr/>
              <p:nvPr/>
            </p:nvSpPr>
            <p:spPr>
              <a:xfrm>
                <a:off x="4911480" y="4364280"/>
                <a:ext cx="92520" cy="8035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75" name="Group 23"/>
            <p:cNvGrpSpPr/>
            <p:nvPr/>
          </p:nvGrpSpPr>
          <p:grpSpPr>
            <a:xfrm>
              <a:off x="5837760" y="2597400"/>
              <a:ext cx="909360" cy="1535400"/>
              <a:chOff x="5837760" y="2597400"/>
              <a:chExt cx="909360" cy="1535400"/>
            </a:xfrm>
          </p:grpSpPr>
          <p:sp>
            <p:nvSpPr>
              <p:cNvPr id="76" name="Line 24"/>
              <p:cNvSpPr/>
              <p:nvPr/>
            </p:nvSpPr>
            <p:spPr>
              <a:xfrm>
                <a:off x="5876280" y="3241440"/>
                <a:ext cx="870840" cy="10008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" name="Line 25"/>
              <p:cNvSpPr/>
              <p:nvPr/>
            </p:nvSpPr>
            <p:spPr>
              <a:xfrm>
                <a:off x="5945400" y="3347640"/>
                <a:ext cx="776880" cy="1562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" name="Line 26"/>
              <p:cNvSpPr/>
              <p:nvPr/>
            </p:nvSpPr>
            <p:spPr>
              <a:xfrm>
                <a:off x="5954760" y="3439440"/>
                <a:ext cx="773280" cy="3704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" name="Line 27"/>
              <p:cNvSpPr/>
              <p:nvPr/>
            </p:nvSpPr>
            <p:spPr>
              <a:xfrm>
                <a:off x="5951880" y="3524400"/>
                <a:ext cx="688680" cy="4982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" name="Line 28"/>
              <p:cNvSpPr/>
              <p:nvPr/>
            </p:nvSpPr>
            <p:spPr>
              <a:xfrm>
                <a:off x="5919840" y="3614760"/>
                <a:ext cx="576360" cy="5180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" name="Line 29"/>
              <p:cNvSpPr/>
              <p:nvPr/>
            </p:nvSpPr>
            <p:spPr>
              <a:xfrm>
                <a:off x="5851440" y="3147480"/>
                <a:ext cx="883080" cy="187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2" name="Line 30"/>
              <p:cNvSpPr/>
              <p:nvPr/>
            </p:nvSpPr>
            <p:spPr>
              <a:xfrm flipV="1">
                <a:off x="5893920" y="3028680"/>
                <a:ext cx="796680" cy="900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3" name="Line 31"/>
              <p:cNvSpPr/>
              <p:nvPr/>
            </p:nvSpPr>
            <p:spPr>
              <a:xfrm flipV="1">
                <a:off x="5883480" y="2866320"/>
                <a:ext cx="851040" cy="6876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4" name="Line 32"/>
              <p:cNvSpPr/>
              <p:nvPr/>
            </p:nvSpPr>
            <p:spPr>
              <a:xfrm flipV="1">
                <a:off x="5837760" y="2597400"/>
                <a:ext cx="821520" cy="27180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85" name="Group 33"/>
          <p:cNvGrpSpPr/>
          <p:nvPr/>
        </p:nvGrpSpPr>
        <p:grpSpPr>
          <a:xfrm>
            <a:off x="2883600" y="1318680"/>
            <a:ext cx="1845000" cy="3848760"/>
            <a:chOff x="2883600" y="1318680"/>
            <a:chExt cx="1845000" cy="3848760"/>
          </a:xfrm>
        </p:grpSpPr>
        <p:grpSp>
          <p:nvGrpSpPr>
            <p:cNvPr id="86" name="Group 34"/>
            <p:cNvGrpSpPr/>
            <p:nvPr/>
          </p:nvGrpSpPr>
          <p:grpSpPr>
            <a:xfrm>
              <a:off x="3173040" y="1318680"/>
              <a:ext cx="1453320" cy="1488960"/>
              <a:chOff x="3173040" y="1318680"/>
              <a:chExt cx="1453320" cy="1488960"/>
            </a:xfrm>
          </p:grpSpPr>
          <p:sp>
            <p:nvSpPr>
              <p:cNvPr id="87" name="Line 35"/>
              <p:cNvSpPr/>
              <p:nvPr/>
            </p:nvSpPr>
            <p:spPr>
              <a:xfrm flipH="1" flipV="1">
                <a:off x="3620160" y="1904400"/>
                <a:ext cx="491040" cy="5342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8" name="Line 36"/>
              <p:cNvSpPr/>
              <p:nvPr/>
            </p:nvSpPr>
            <p:spPr>
              <a:xfrm flipH="1" flipV="1">
                <a:off x="3496680" y="1940400"/>
                <a:ext cx="547200" cy="57636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9" name="Line 37"/>
              <p:cNvSpPr/>
              <p:nvPr/>
            </p:nvSpPr>
            <p:spPr>
              <a:xfrm flipH="1" flipV="1">
                <a:off x="3355560" y="2074320"/>
                <a:ext cx="615240" cy="56376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" name="Line 38"/>
              <p:cNvSpPr/>
              <p:nvPr/>
            </p:nvSpPr>
            <p:spPr>
              <a:xfrm flipH="1" flipV="1">
                <a:off x="3242520" y="2187720"/>
                <a:ext cx="631080" cy="52308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" name="Line 39"/>
              <p:cNvSpPr/>
              <p:nvPr/>
            </p:nvSpPr>
            <p:spPr>
              <a:xfrm flipH="1" flipV="1">
                <a:off x="3173040" y="2345040"/>
                <a:ext cx="627840" cy="46260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" name="Line 40"/>
              <p:cNvSpPr/>
              <p:nvPr/>
            </p:nvSpPr>
            <p:spPr>
              <a:xfrm flipH="1" flipV="1">
                <a:off x="3733560" y="1784520"/>
                <a:ext cx="504360" cy="5864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" name="Line 41"/>
              <p:cNvSpPr/>
              <p:nvPr/>
            </p:nvSpPr>
            <p:spPr>
              <a:xfrm flipH="1" flipV="1">
                <a:off x="3979080" y="1614600"/>
                <a:ext cx="380160" cy="65916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" name="Line 42"/>
              <p:cNvSpPr/>
              <p:nvPr/>
            </p:nvSpPr>
            <p:spPr>
              <a:xfrm flipH="1" flipV="1">
                <a:off x="4243680" y="1432080"/>
                <a:ext cx="285480" cy="7934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" name="Line 43"/>
              <p:cNvSpPr/>
              <p:nvPr/>
            </p:nvSpPr>
            <p:spPr>
              <a:xfrm flipH="1" flipV="1">
                <a:off x="4533480" y="1318680"/>
                <a:ext cx="92880" cy="8096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6" name="Group 44"/>
            <p:cNvGrpSpPr/>
            <p:nvPr/>
          </p:nvGrpSpPr>
          <p:grpSpPr>
            <a:xfrm>
              <a:off x="3275280" y="3678120"/>
              <a:ext cx="1453320" cy="1489320"/>
              <a:chOff x="3275280" y="3678120"/>
              <a:chExt cx="1453320" cy="1489320"/>
            </a:xfrm>
          </p:grpSpPr>
          <p:sp>
            <p:nvSpPr>
              <p:cNvPr id="97" name="Line 45"/>
              <p:cNvSpPr/>
              <p:nvPr/>
            </p:nvSpPr>
            <p:spPr>
              <a:xfrm flipH="1">
                <a:off x="3722400" y="4047480"/>
                <a:ext cx="491040" cy="5342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" name="Line 46"/>
              <p:cNvSpPr/>
              <p:nvPr/>
            </p:nvSpPr>
            <p:spPr>
              <a:xfrm flipH="1">
                <a:off x="3598560" y="3969360"/>
                <a:ext cx="547200" cy="57636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" name="Line 47"/>
              <p:cNvSpPr/>
              <p:nvPr/>
            </p:nvSpPr>
            <p:spPr>
              <a:xfrm flipH="1">
                <a:off x="3457800" y="3848040"/>
                <a:ext cx="615240" cy="56376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0" name="Line 48"/>
              <p:cNvSpPr/>
              <p:nvPr/>
            </p:nvSpPr>
            <p:spPr>
              <a:xfrm flipH="1">
                <a:off x="3344760" y="3775320"/>
                <a:ext cx="631080" cy="52308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1" name="Line 49"/>
              <p:cNvSpPr/>
              <p:nvPr/>
            </p:nvSpPr>
            <p:spPr>
              <a:xfrm flipH="1">
                <a:off x="3275280" y="3678120"/>
                <a:ext cx="627840" cy="46260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2" name="Line 50"/>
              <p:cNvSpPr/>
              <p:nvPr/>
            </p:nvSpPr>
            <p:spPr>
              <a:xfrm flipH="1">
                <a:off x="3835800" y="4115160"/>
                <a:ext cx="504360" cy="5864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" name="Line 51"/>
              <p:cNvSpPr/>
              <p:nvPr/>
            </p:nvSpPr>
            <p:spPr>
              <a:xfrm flipH="1">
                <a:off x="4081320" y="4212360"/>
                <a:ext cx="380160" cy="65916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" name="Line 52"/>
              <p:cNvSpPr/>
              <p:nvPr/>
            </p:nvSpPr>
            <p:spPr>
              <a:xfrm flipH="1">
                <a:off x="4345920" y="4260960"/>
                <a:ext cx="285480" cy="7934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" name="Line 53"/>
              <p:cNvSpPr/>
              <p:nvPr/>
            </p:nvSpPr>
            <p:spPr>
              <a:xfrm flipH="1">
                <a:off x="4635720" y="4357800"/>
                <a:ext cx="92880" cy="80964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06" name="Group 54"/>
            <p:cNvGrpSpPr/>
            <p:nvPr/>
          </p:nvGrpSpPr>
          <p:grpSpPr>
            <a:xfrm>
              <a:off x="2883600" y="2577960"/>
              <a:ext cx="914040" cy="1546920"/>
              <a:chOff x="2883600" y="2577960"/>
              <a:chExt cx="914040" cy="1546920"/>
            </a:xfrm>
          </p:grpSpPr>
          <p:sp>
            <p:nvSpPr>
              <p:cNvPr id="107" name="Line 55"/>
              <p:cNvSpPr/>
              <p:nvPr/>
            </p:nvSpPr>
            <p:spPr>
              <a:xfrm flipH="1">
                <a:off x="2883600" y="3226680"/>
                <a:ext cx="875520" cy="10080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" name="Line 56"/>
              <p:cNvSpPr/>
              <p:nvPr/>
            </p:nvSpPr>
            <p:spPr>
              <a:xfrm flipH="1">
                <a:off x="2908800" y="3333600"/>
                <a:ext cx="780840" cy="15768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" name="Line 57"/>
              <p:cNvSpPr/>
              <p:nvPr/>
            </p:nvSpPr>
            <p:spPr>
              <a:xfrm flipH="1">
                <a:off x="2902320" y="3426480"/>
                <a:ext cx="777240" cy="3733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0" name="Line 58"/>
              <p:cNvSpPr/>
              <p:nvPr/>
            </p:nvSpPr>
            <p:spPr>
              <a:xfrm flipH="1">
                <a:off x="2990520" y="3511800"/>
                <a:ext cx="692280" cy="50220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" name="Line 59"/>
              <p:cNvSpPr/>
              <p:nvPr/>
            </p:nvSpPr>
            <p:spPr>
              <a:xfrm flipH="1">
                <a:off x="3135600" y="3602880"/>
                <a:ext cx="579600" cy="52200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" name="Line 60"/>
              <p:cNvSpPr/>
              <p:nvPr/>
            </p:nvSpPr>
            <p:spPr>
              <a:xfrm flipH="1">
                <a:off x="2896200" y="3132360"/>
                <a:ext cx="887760" cy="1908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" name="Line 61"/>
              <p:cNvSpPr/>
              <p:nvPr/>
            </p:nvSpPr>
            <p:spPr>
              <a:xfrm flipH="1" flipV="1">
                <a:off x="2940120" y="3012480"/>
                <a:ext cx="801000" cy="900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" name="Line 62"/>
              <p:cNvSpPr/>
              <p:nvPr/>
            </p:nvSpPr>
            <p:spPr>
              <a:xfrm flipH="1" flipV="1">
                <a:off x="2896200" y="2849040"/>
                <a:ext cx="855360" cy="6912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5" name="Line 63"/>
              <p:cNvSpPr/>
              <p:nvPr/>
            </p:nvSpPr>
            <p:spPr>
              <a:xfrm flipH="1" flipV="1">
                <a:off x="2971800" y="2577960"/>
                <a:ext cx="825840" cy="273960"/>
              </a:xfrm>
              <a:prstGeom prst="line">
                <a:avLst/>
              </a:prstGeom>
              <a:ln w="2916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3496680" y="1940400"/>
            <a:ext cx="2870640" cy="2522880"/>
          </a:xfrm>
          <a:prstGeom prst="rect">
            <a:avLst/>
          </a:prstGeom>
          <a:ln>
            <a:noFill/>
          </a:ln>
        </p:spPr>
      </p:pic>
      <p:grpSp>
        <p:nvGrpSpPr>
          <p:cNvPr id="117" name="Group 64"/>
          <p:cNvGrpSpPr/>
          <p:nvPr/>
        </p:nvGrpSpPr>
        <p:grpSpPr>
          <a:xfrm>
            <a:off x="5409000" y="3226680"/>
            <a:ext cx="1686960" cy="1140120"/>
            <a:chOff x="5409000" y="3226680"/>
            <a:chExt cx="1686960" cy="1140120"/>
          </a:xfrm>
        </p:grpSpPr>
        <p:sp>
          <p:nvSpPr>
            <p:cNvPr id="118" name="Line 65"/>
            <p:cNvSpPr/>
            <p:nvPr/>
          </p:nvSpPr>
          <p:spPr>
            <a:xfrm>
              <a:off x="5553360" y="3314880"/>
              <a:ext cx="1259280" cy="352800"/>
            </a:xfrm>
            <a:prstGeom prst="line">
              <a:avLst/>
            </a:prstGeom>
            <a:ln w="38160">
              <a:solidFill>
                <a:srgbClr val="ce18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Line 66"/>
            <p:cNvSpPr/>
            <p:nvPr/>
          </p:nvSpPr>
          <p:spPr>
            <a:xfrm>
              <a:off x="5553360" y="3314880"/>
              <a:ext cx="1436040" cy="182880"/>
            </a:xfrm>
            <a:prstGeom prst="line">
              <a:avLst/>
            </a:prstGeom>
            <a:ln w="38160">
              <a:solidFill>
                <a:srgbClr val="ce18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Line 67"/>
            <p:cNvSpPr/>
            <p:nvPr/>
          </p:nvSpPr>
          <p:spPr>
            <a:xfrm>
              <a:off x="5553360" y="3314880"/>
              <a:ext cx="1429560" cy="453600"/>
            </a:xfrm>
            <a:prstGeom prst="line">
              <a:avLst/>
            </a:prstGeom>
            <a:ln w="38160">
              <a:solidFill>
                <a:srgbClr val="ce18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Line 68"/>
            <p:cNvSpPr/>
            <p:nvPr/>
          </p:nvSpPr>
          <p:spPr>
            <a:xfrm>
              <a:off x="5515920" y="3327480"/>
              <a:ext cx="1322280" cy="642240"/>
            </a:xfrm>
            <a:prstGeom prst="line">
              <a:avLst/>
            </a:prstGeom>
            <a:ln w="38160">
              <a:solidFill>
                <a:srgbClr val="ce18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Line 69"/>
            <p:cNvSpPr/>
            <p:nvPr/>
          </p:nvSpPr>
          <p:spPr>
            <a:xfrm>
              <a:off x="5496840" y="3277080"/>
              <a:ext cx="1120680" cy="843840"/>
            </a:xfrm>
            <a:prstGeom prst="line">
              <a:avLst/>
            </a:prstGeom>
            <a:ln w="38160">
              <a:solidFill>
                <a:srgbClr val="ce18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CustomShape 70"/>
            <p:cNvSpPr/>
            <p:nvPr/>
          </p:nvSpPr>
          <p:spPr>
            <a:xfrm rot="1800000">
              <a:off x="6548400" y="3341520"/>
              <a:ext cx="315000" cy="1013760"/>
            </a:xfrm>
            <a:prstGeom prst="ellipse">
              <a:avLst/>
            </a:prstGeom>
            <a:solidFill>
              <a:srgbClr val="ce181e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cxnSp>
          <p:nvCxnSpPr>
            <p:cNvPr id="124" name="Line 71"/>
            <p:cNvCxnSpPr>
              <a:stCxn id="123" idx="0"/>
            </p:cNvCxnSpPr>
            <p:nvPr/>
          </p:nvCxnSpPr>
          <p:spPr>
            <a:xfrm flipH="1" flipV="1">
              <a:off x="5409000" y="3226680"/>
              <a:ext cx="1551600" cy="182880"/>
            </a:xfrm>
            <a:prstGeom prst="straightConnector1">
              <a:avLst/>
            </a:prstGeom>
            <a:ln w="38160">
              <a:solidFill>
                <a:srgbClr val="ce181e"/>
              </a:solidFill>
              <a:round/>
            </a:ln>
          </p:spPr>
        </p:cxnSp>
        <p:cxnSp>
          <p:nvCxnSpPr>
            <p:cNvPr id="125" name="Line 72"/>
            <p:cNvCxnSpPr>
              <a:stCxn id="123" idx="4"/>
              <a:endCxn id="124" idx="1"/>
            </p:cNvCxnSpPr>
            <p:nvPr/>
          </p:nvCxnSpPr>
          <p:spPr>
            <a:xfrm flipH="1" flipV="1">
              <a:off x="5409000" y="3226680"/>
              <a:ext cx="1045440" cy="1061280"/>
            </a:xfrm>
            <a:prstGeom prst="straightConnector1">
              <a:avLst/>
            </a:prstGeom>
            <a:ln w="38160">
              <a:solidFill>
                <a:srgbClr val="ce181e"/>
              </a:solidFill>
              <a:round/>
            </a:ln>
          </p:spPr>
        </p:cxnSp>
      </p:grpSp>
      <p:grpSp>
        <p:nvGrpSpPr>
          <p:cNvPr id="126" name="Group 73"/>
          <p:cNvGrpSpPr/>
          <p:nvPr/>
        </p:nvGrpSpPr>
        <p:grpSpPr>
          <a:xfrm>
            <a:off x="4272480" y="915120"/>
            <a:ext cx="1046520" cy="1629720"/>
            <a:chOff x="4272480" y="915120"/>
            <a:chExt cx="1046520" cy="1629720"/>
          </a:xfrm>
        </p:grpSpPr>
        <p:sp>
          <p:nvSpPr>
            <p:cNvPr id="127" name="Line 74"/>
            <p:cNvSpPr/>
            <p:nvPr/>
          </p:nvSpPr>
          <p:spPr>
            <a:xfrm flipH="1" flipV="1">
              <a:off x="4587120" y="1163520"/>
              <a:ext cx="489960" cy="1212480"/>
            </a:xfrm>
            <a:prstGeom prst="line">
              <a:avLst/>
            </a:prstGeom>
            <a:ln w="38160">
              <a:solidFill>
                <a:srgbClr val="ce18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" name="Line 75"/>
            <p:cNvSpPr/>
            <p:nvPr/>
          </p:nvSpPr>
          <p:spPr>
            <a:xfrm flipH="1" flipV="1">
              <a:off x="4344840" y="1127880"/>
              <a:ext cx="732240" cy="1248480"/>
            </a:xfrm>
            <a:prstGeom prst="line">
              <a:avLst/>
            </a:prstGeom>
            <a:ln w="38160">
              <a:solidFill>
                <a:srgbClr val="ce18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Line 76"/>
            <p:cNvSpPr/>
            <p:nvPr/>
          </p:nvSpPr>
          <p:spPr>
            <a:xfrm flipH="1" flipV="1">
              <a:off x="4562640" y="967680"/>
              <a:ext cx="514080" cy="1409040"/>
            </a:xfrm>
            <a:prstGeom prst="line">
              <a:avLst/>
            </a:prstGeom>
            <a:ln w="38160">
              <a:solidFill>
                <a:srgbClr val="ce18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" name="Line 77"/>
            <p:cNvSpPr/>
            <p:nvPr/>
          </p:nvSpPr>
          <p:spPr>
            <a:xfrm flipH="1" flipV="1">
              <a:off x="4810680" y="959040"/>
              <a:ext cx="299160" cy="1439280"/>
            </a:xfrm>
            <a:prstGeom prst="line">
              <a:avLst/>
            </a:prstGeom>
            <a:ln w="38160">
              <a:solidFill>
                <a:srgbClr val="ce18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Line 78"/>
            <p:cNvSpPr/>
            <p:nvPr/>
          </p:nvSpPr>
          <p:spPr>
            <a:xfrm flipH="1" flipV="1">
              <a:off x="5065200" y="1041480"/>
              <a:ext cx="16560" cy="1402920"/>
            </a:xfrm>
            <a:prstGeom prst="line">
              <a:avLst/>
            </a:prstGeom>
            <a:ln w="38160">
              <a:solidFill>
                <a:srgbClr val="ce18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79"/>
            <p:cNvSpPr/>
            <p:nvPr/>
          </p:nvSpPr>
          <p:spPr>
            <a:xfrm rot="15741000">
              <a:off x="4638240" y="630720"/>
              <a:ext cx="314640" cy="1013760"/>
            </a:xfrm>
            <a:prstGeom prst="ellipse">
              <a:avLst/>
            </a:prstGeom>
            <a:solidFill>
              <a:srgbClr val="ce181e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cxnSp>
          <p:nvCxnSpPr>
            <p:cNvPr id="133" name="Line 80"/>
            <p:cNvCxnSpPr>
              <a:stCxn id="132" idx="0"/>
            </p:cNvCxnSpPr>
            <p:nvPr/>
          </p:nvCxnSpPr>
          <p:spPr>
            <a:xfrm>
              <a:off x="4293360" y="1204560"/>
              <a:ext cx="802800" cy="1340640"/>
            </a:xfrm>
            <a:prstGeom prst="straightConnector1">
              <a:avLst/>
            </a:prstGeom>
            <a:ln w="38160">
              <a:solidFill>
                <a:srgbClr val="ce181e"/>
              </a:solidFill>
              <a:round/>
            </a:ln>
          </p:spPr>
        </p:cxnSp>
        <p:cxnSp>
          <p:nvCxnSpPr>
            <p:cNvPr id="134" name="Line 81"/>
            <p:cNvCxnSpPr>
              <a:stCxn id="132" idx="4"/>
              <a:endCxn id="133" idx="2"/>
            </p:cNvCxnSpPr>
            <p:nvPr/>
          </p:nvCxnSpPr>
          <p:spPr>
            <a:xfrm flipH="1">
              <a:off x="5095800" y="1070640"/>
              <a:ext cx="203040" cy="1474560"/>
            </a:xfrm>
            <a:prstGeom prst="straightConnector1">
              <a:avLst/>
            </a:prstGeom>
            <a:ln w="38160">
              <a:solidFill>
                <a:srgbClr val="ce181e"/>
              </a:solidFill>
              <a:round/>
            </a:ln>
          </p:spPr>
        </p:cxnSp>
      </p:grpSp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 rot="19800000">
            <a:off x="4048920" y="2323800"/>
            <a:ext cx="1585080" cy="1621800"/>
          </a:xfrm>
          <a:prstGeom prst="rect">
            <a:avLst/>
          </a:prstGeom>
          <a:ln>
            <a:noFill/>
          </a:ln>
        </p:spPr>
      </p:pic>
      <p:sp>
        <p:nvSpPr>
          <p:cNvPr id="136" name="TextShape 82"/>
          <p:cNvSpPr txBox="1"/>
          <p:nvPr/>
        </p:nvSpPr>
        <p:spPr>
          <a:xfrm>
            <a:off x="504000" y="21204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Motivation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7" name="TextShape 83"/>
          <p:cNvSpPr txBox="1"/>
          <p:nvPr/>
        </p:nvSpPr>
        <p:spPr>
          <a:xfrm>
            <a:off x="182880" y="1097280"/>
            <a:ext cx="3108960" cy="79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500" spc="-1" strike="noStrike">
                <a:latin typeface="Arial"/>
              </a:rPr>
              <a:t>Want to study </a:t>
            </a:r>
            <a:r>
              <a:rPr b="1" lang="en-US" sz="2500" spc="-1" strike="noStrike">
                <a:solidFill>
                  <a:srgbClr val="ce181e"/>
                </a:solidFill>
                <a:latin typeface="Arial"/>
              </a:rPr>
              <a:t>jets</a:t>
            </a:r>
            <a:r>
              <a:rPr b="0" lang="en-US" sz="2500" spc="-1" strike="noStrike">
                <a:solidFill>
                  <a:srgbClr val="ce181e"/>
                </a:solidFill>
                <a:latin typeface="Arial"/>
              </a:rPr>
              <a:t> </a:t>
            </a:r>
            <a:r>
              <a:rPr b="0" lang="en-US" sz="2500" spc="-1" strike="noStrike">
                <a:latin typeface="Arial"/>
              </a:rPr>
              <a:t>in heavy ion collisions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38" name="TextShape 84"/>
          <p:cNvSpPr txBox="1"/>
          <p:nvPr/>
        </p:nvSpPr>
        <p:spPr>
          <a:xfrm>
            <a:off x="6734880" y="1745640"/>
            <a:ext cx="3108960" cy="79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500" spc="-1" strike="noStrike">
                <a:latin typeface="Arial"/>
              </a:rPr>
              <a:t>But there’s a large </a:t>
            </a:r>
            <a:r>
              <a:rPr b="1" lang="en-US" sz="2500" spc="-1" strike="noStrike">
                <a:solidFill>
                  <a:srgbClr val="0066b3"/>
                </a:solidFill>
                <a:latin typeface="Arial"/>
              </a:rPr>
              <a:t>background</a:t>
            </a:r>
            <a:r>
              <a:rPr b="0" lang="en-US" sz="2500" spc="-1" strike="noStrike">
                <a:latin typeface="Arial"/>
              </a:rPr>
              <a:t>.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39" name="TextShape 85"/>
          <p:cNvSpPr txBox="1"/>
          <p:nvPr/>
        </p:nvSpPr>
        <p:spPr>
          <a:xfrm>
            <a:off x="6734880" y="2466000"/>
            <a:ext cx="3108960" cy="79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500" spc="-1" strike="noStrike">
                <a:latin typeface="Arial"/>
              </a:rPr>
              <a:t>We need to understand it.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40" name="TextShape 86"/>
          <p:cNvSpPr txBox="1"/>
          <p:nvPr/>
        </p:nvSpPr>
        <p:spPr>
          <a:xfrm>
            <a:off x="146880" y="2106000"/>
            <a:ext cx="3108960" cy="115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500" spc="-1" strike="noStrike">
                <a:latin typeface="Arial"/>
              </a:rPr>
              <a:t>ALICE Random cones</a:t>
            </a:r>
            <a:br/>
            <a:endParaRPr b="0" lang="en-US" sz="2500" spc="-1" strike="noStrike">
              <a:latin typeface="Arial"/>
            </a:endParaRPr>
          </a:p>
        </p:txBody>
      </p:sp>
      <p:sp>
        <p:nvSpPr>
          <p:cNvPr id="141" name="TextShape 87"/>
          <p:cNvSpPr txBox="1"/>
          <p:nvPr/>
        </p:nvSpPr>
        <p:spPr>
          <a:xfrm>
            <a:off x="1145160" y="2602080"/>
            <a:ext cx="1323720" cy="232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000" spc="-1" strike="noStrike">
                <a:latin typeface="Arial"/>
                <a:hlinkClick r:id="rId3"/>
              </a:rPr>
              <a:t>JHEP 03 (2012) 053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42" name="TextShape 88"/>
          <p:cNvSpPr txBox="1"/>
          <p:nvPr/>
        </p:nvSpPr>
        <p:spPr>
          <a:xfrm>
            <a:off x="91440" y="2854080"/>
            <a:ext cx="3108960" cy="185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500" spc="-1" strike="noStrike">
                <a:latin typeface="Arial"/>
              </a:rPr>
              <a:t>compared to </a:t>
            </a:r>
            <a:endParaRPr b="0" lang="en-US" sz="2500" spc="-1" strike="noStrike">
              <a:latin typeface="Arial"/>
            </a:endParaRPr>
          </a:p>
          <a:p>
            <a:pPr marL="219600" indent="-219600">
              <a:buBlip>
                <a:blip r:embed="rId4"/>
              </a:buBlip>
            </a:pPr>
            <a:r>
              <a:rPr b="0" i="1" lang="en-US" sz="2500" spc="-1" strike="noStrike">
                <a:solidFill>
                  <a:srgbClr val="ff8200"/>
                </a:solidFill>
                <a:latin typeface="Arial"/>
              </a:rPr>
              <a:t>TennGen</a:t>
            </a:r>
            <a:r>
              <a:rPr b="0" lang="en-US" sz="2500" spc="-1" strike="noStrike">
                <a:latin typeface="Arial"/>
              </a:rPr>
              <a:t> background generator</a:t>
            </a:r>
            <a:endParaRPr b="0" lang="en-US" sz="2500" spc="-1" strike="noStrike">
              <a:latin typeface="Arial"/>
            </a:endParaRPr>
          </a:p>
          <a:p>
            <a:pPr marL="219600" indent="-219600">
              <a:buBlip>
                <a:blip r:embed="rId5"/>
              </a:buBlip>
            </a:pPr>
            <a:r>
              <a:rPr b="0" lang="en-US" sz="2500" spc="-1" strike="noStrike">
                <a:latin typeface="Arial"/>
              </a:rPr>
              <a:t>PYTHIA Angantyr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43" name="TextShape 89"/>
          <p:cNvSpPr txBox="1"/>
          <p:nvPr/>
        </p:nvSpPr>
        <p:spPr>
          <a:xfrm>
            <a:off x="7041240" y="3768120"/>
            <a:ext cx="2322360" cy="62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500" spc="-1" strike="noStrike">
                <a:solidFill>
                  <a:srgbClr val="ce181e"/>
                </a:solidFill>
                <a:latin typeface="Arial"/>
              </a:rPr>
              <a:t>Signal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144" name="TextShape 90"/>
          <p:cNvSpPr txBox="1"/>
          <p:nvPr/>
        </p:nvSpPr>
        <p:spPr>
          <a:xfrm>
            <a:off x="5735520" y="4628520"/>
            <a:ext cx="2834640" cy="62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500" spc="-1" strike="noStrike">
                <a:solidFill>
                  <a:srgbClr val="0066b3"/>
                </a:solidFill>
                <a:latin typeface="Arial"/>
              </a:rPr>
              <a:t>Background</a:t>
            </a:r>
            <a:endParaRPr b="0" lang="en-US" sz="35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0" y="123120"/>
            <a:ext cx="8321040" cy="56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i="1" lang="en-US" sz="4000" spc="-1" strike="noStrike">
                <a:solidFill>
                  <a:srgbClr val="ff8200"/>
                </a:solidFill>
                <a:latin typeface="Arial"/>
              </a:rPr>
              <a:t>TennGen</a:t>
            </a:r>
            <a:r>
              <a:rPr b="1" i="1" lang="en-US" sz="4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4000" spc="-1" strike="noStrike">
                <a:solidFill>
                  <a:srgbClr val="58595b"/>
                </a:solidFill>
                <a:latin typeface="Arial"/>
              </a:rPr>
              <a:t>background generator</a:t>
            </a:r>
            <a:endParaRPr b="0" lang="en-US" sz="40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146" name="Group 2"/>
          <p:cNvGrpSpPr/>
          <p:nvPr/>
        </p:nvGrpSpPr>
        <p:grpSpPr>
          <a:xfrm>
            <a:off x="601200" y="789840"/>
            <a:ext cx="3017520" cy="3657600"/>
            <a:chOff x="601200" y="789840"/>
            <a:chExt cx="3017520" cy="3657600"/>
          </a:xfrm>
        </p:grpSpPr>
        <p:sp>
          <p:nvSpPr>
            <p:cNvPr id="147" name="CustomShape 3"/>
            <p:cNvSpPr/>
            <p:nvPr/>
          </p:nvSpPr>
          <p:spPr>
            <a:xfrm>
              <a:off x="601200" y="789840"/>
              <a:ext cx="3017520" cy="3657600"/>
            </a:xfrm>
            <a:custGeom>
              <a:avLst/>
              <a:gdLst/>
              <a:ahLst/>
              <a:rect l="0" t="0" r="r" b="b"/>
              <a:pathLst>
                <a:path w="8384" h="10161">
                  <a:moveTo>
                    <a:pt x="1397" y="0"/>
                  </a:moveTo>
                  <a:cubicBezTo>
                    <a:pt x="698" y="0"/>
                    <a:pt x="0" y="698"/>
                    <a:pt x="0" y="1397"/>
                  </a:cubicBezTo>
                  <a:lnTo>
                    <a:pt x="0" y="8763"/>
                  </a:lnTo>
                  <a:cubicBezTo>
                    <a:pt x="0" y="9461"/>
                    <a:pt x="698" y="10160"/>
                    <a:pt x="1397" y="10160"/>
                  </a:cubicBezTo>
                  <a:lnTo>
                    <a:pt x="6985" y="10160"/>
                  </a:lnTo>
                  <a:cubicBezTo>
                    <a:pt x="7684" y="10160"/>
                    <a:pt x="8383" y="9461"/>
                    <a:pt x="8383" y="8763"/>
                  </a:cubicBezTo>
                  <a:lnTo>
                    <a:pt x="8383" y="1397"/>
                  </a:lnTo>
                  <a:cubicBezTo>
                    <a:pt x="8383" y="698"/>
                    <a:pt x="7684" y="0"/>
                    <a:pt x="6985" y="0"/>
                  </a:cubicBezTo>
                  <a:lnTo>
                    <a:pt x="1397" y="0"/>
                  </a:lnTo>
                </a:path>
              </a:pathLst>
            </a:custGeom>
            <a:solidFill>
              <a:srgbClr val="58595b">
                <a:alpha val="50000"/>
              </a:srgbClr>
            </a:solidFill>
            <a:ln>
              <a:solidFill>
                <a:srgbClr val="58595b"/>
              </a:solidFill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48" name="Group 4"/>
            <p:cNvGrpSpPr/>
            <p:nvPr/>
          </p:nvGrpSpPr>
          <p:grpSpPr>
            <a:xfrm>
              <a:off x="908640" y="1159200"/>
              <a:ext cx="2651760" cy="2141280"/>
              <a:chOff x="908640" y="1159200"/>
              <a:chExt cx="2651760" cy="2141280"/>
            </a:xfrm>
          </p:grpSpPr>
          <p:pic>
            <p:nvPicPr>
              <p:cNvPr id="149" name="" descr=""/>
              <p:cNvPicPr/>
              <p:nvPr/>
            </p:nvPicPr>
            <p:blipFill>
              <a:blip r:embed="rId1"/>
              <a:stretch/>
            </p:blipFill>
            <p:spPr>
              <a:xfrm rot="5317200">
                <a:off x="813600" y="1443600"/>
                <a:ext cx="1954440" cy="17175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0" name="Line 5"/>
              <p:cNvSpPr/>
              <p:nvPr/>
            </p:nvSpPr>
            <p:spPr>
              <a:xfrm>
                <a:off x="1731600" y="2203200"/>
                <a:ext cx="1097280" cy="0"/>
              </a:xfrm>
              <a:prstGeom prst="line">
                <a:avLst/>
              </a:prstGeom>
              <a:ln w="38160">
                <a:solidFill>
                  <a:srgbClr val="ed1c24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" name="TextShape 6"/>
              <p:cNvSpPr txBox="1"/>
              <p:nvPr/>
            </p:nvSpPr>
            <p:spPr>
              <a:xfrm>
                <a:off x="2371680" y="2167200"/>
                <a:ext cx="118872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r>
                  <a:rPr b="1" lang="en-US" sz="1800" spc="-1" strike="noStrike">
                    <a:solidFill>
                      <a:srgbClr val="ce181e"/>
                    </a:solidFill>
                    <a:latin typeface="Arial"/>
                    <a:ea typeface="Arial"/>
                  </a:rPr>
                  <a:t>ε</a:t>
                </a:r>
                <a:r>
                  <a:rPr b="1" lang="en-US" sz="1800" spc="-1" strike="noStrike" baseline="-33000">
                    <a:solidFill>
                      <a:srgbClr val="ce181e"/>
                    </a:solidFill>
                    <a:latin typeface="Arial"/>
                    <a:ea typeface="Arial"/>
                  </a:rPr>
                  <a:t>2</a:t>
                </a:r>
                <a:r>
                  <a:rPr b="1" lang="en-US" sz="1800" spc="-1" strike="noStrike">
                    <a:solidFill>
                      <a:srgbClr val="ce181e"/>
                    </a:solidFill>
                    <a:latin typeface="Arial"/>
                    <a:ea typeface="Arial"/>
                  </a:rPr>
                  <a:t>, </a:t>
                </a:r>
                <a:r>
                  <a:rPr b="1" lang="en-US" sz="1800" spc="-1" strike="noStrike">
                    <a:solidFill>
                      <a:srgbClr val="ce181e"/>
                    </a:solidFill>
                    <a:latin typeface="Arial"/>
                    <a:ea typeface="Arial"/>
                  </a:rPr>
                  <a:t>ε</a:t>
                </a:r>
                <a:r>
                  <a:rPr b="1" lang="en-US" sz="1800" spc="-1" strike="noStrike" baseline="-33000">
                    <a:solidFill>
                      <a:srgbClr val="ce181e"/>
                    </a:solidFill>
                    <a:latin typeface="Arial"/>
                    <a:ea typeface="Arial"/>
                  </a:rPr>
                  <a:t>4</a:t>
                </a:r>
                <a:r>
                  <a:rPr b="1" lang="en-US" sz="1800" spc="-1" strike="noStrike">
                    <a:solidFill>
                      <a:srgbClr val="ce181e"/>
                    </a:solidFill>
                    <a:latin typeface="Arial"/>
                    <a:ea typeface="Arial"/>
                  </a:rPr>
                  <a:t>, </a:t>
                </a:r>
                <a:r>
                  <a:rPr b="1" lang="en-US" sz="1800" spc="-1" strike="noStrike">
                    <a:solidFill>
                      <a:srgbClr val="ce181e"/>
                    </a:solidFill>
                    <a:latin typeface="Arial"/>
                    <a:ea typeface="Arial"/>
                  </a:rPr>
                  <a:t>ε</a:t>
                </a:r>
                <a:r>
                  <a:rPr b="1" lang="en-US" sz="1800" spc="-1" strike="noStrike" baseline="-33000">
                    <a:solidFill>
                      <a:srgbClr val="ce181e"/>
                    </a:solidFill>
                    <a:latin typeface="Arial"/>
                    <a:ea typeface="Arial"/>
                  </a:rPr>
                  <a:t>6</a:t>
                </a:r>
                <a:endParaRPr b="1" lang="en-US" sz="1800" spc="-1" strike="noStrike">
                  <a:solidFill>
                    <a:srgbClr val="ce181e"/>
                  </a:solidFill>
                  <a:latin typeface="Arial"/>
                </a:endParaRPr>
              </a:p>
            </p:txBody>
          </p:sp>
          <p:sp>
            <p:nvSpPr>
              <p:cNvPr id="152" name="Line 7"/>
              <p:cNvSpPr/>
              <p:nvPr/>
            </p:nvSpPr>
            <p:spPr>
              <a:xfrm flipH="1" flipV="1">
                <a:off x="1091520" y="1380240"/>
                <a:ext cx="630720" cy="822960"/>
              </a:xfrm>
              <a:prstGeom prst="line">
                <a:avLst/>
              </a:prstGeom>
              <a:ln w="38160">
                <a:solidFill>
                  <a:srgbClr val="ed1c24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" name="TextShape 8"/>
              <p:cNvSpPr txBox="1"/>
              <p:nvPr/>
            </p:nvSpPr>
            <p:spPr>
              <a:xfrm>
                <a:off x="1219680" y="1159200"/>
                <a:ext cx="43056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r>
                  <a:rPr b="1" lang="en-US" sz="1800" spc="-1" strike="noStrike">
                    <a:solidFill>
                      <a:srgbClr val="ce181e"/>
                    </a:solidFill>
                    <a:latin typeface="Arial"/>
                    <a:ea typeface="Arial"/>
                  </a:rPr>
                  <a:t>ε</a:t>
                </a:r>
                <a:r>
                  <a:rPr b="1" lang="en-US" sz="1800" spc="-1" strike="noStrike" baseline="-33000">
                    <a:solidFill>
                      <a:srgbClr val="ce181e"/>
                    </a:solidFill>
                    <a:latin typeface="Arial"/>
                    <a:ea typeface="Arial"/>
                  </a:rPr>
                  <a:t>1</a:t>
                </a:r>
                <a:endParaRPr b="1" lang="en-US" sz="1800" spc="-1" strike="noStrike">
                  <a:solidFill>
                    <a:srgbClr val="ce181e"/>
                  </a:solidFill>
                  <a:latin typeface="Arial"/>
                </a:endParaRPr>
              </a:p>
            </p:txBody>
          </p:sp>
          <p:sp>
            <p:nvSpPr>
              <p:cNvPr id="154" name="Line 9"/>
              <p:cNvSpPr/>
              <p:nvPr/>
            </p:nvSpPr>
            <p:spPr>
              <a:xfrm flipV="1">
                <a:off x="1731960" y="1380240"/>
                <a:ext cx="639720" cy="832680"/>
              </a:xfrm>
              <a:prstGeom prst="line">
                <a:avLst/>
              </a:prstGeom>
              <a:ln w="38160">
                <a:solidFill>
                  <a:srgbClr val="ed1c24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" name="TextShape 10"/>
              <p:cNvSpPr txBox="1"/>
              <p:nvPr/>
            </p:nvSpPr>
            <p:spPr>
              <a:xfrm>
                <a:off x="2299680" y="1195200"/>
                <a:ext cx="43056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r>
                  <a:rPr b="1" lang="en-US" sz="1800" spc="-1" strike="noStrike">
                    <a:solidFill>
                      <a:srgbClr val="ce181e"/>
                    </a:solidFill>
                    <a:latin typeface="Arial"/>
                    <a:ea typeface="Arial"/>
                  </a:rPr>
                  <a:t>ε</a:t>
                </a:r>
                <a:r>
                  <a:rPr b="1" lang="en-US" sz="1800" spc="-1" strike="noStrike" baseline="-33000">
                    <a:solidFill>
                      <a:srgbClr val="ce181e"/>
                    </a:solidFill>
                    <a:latin typeface="Arial"/>
                    <a:ea typeface="Arial"/>
                  </a:rPr>
                  <a:t>3</a:t>
                </a:r>
                <a:endParaRPr b="1" lang="en-US" sz="1800" spc="-1" strike="noStrike">
                  <a:solidFill>
                    <a:srgbClr val="ce181e"/>
                  </a:solidFill>
                  <a:latin typeface="Arial"/>
                </a:endParaRPr>
              </a:p>
            </p:txBody>
          </p:sp>
          <p:sp>
            <p:nvSpPr>
              <p:cNvPr id="156" name="Line 11"/>
              <p:cNvSpPr/>
              <p:nvPr/>
            </p:nvSpPr>
            <p:spPr>
              <a:xfrm flipH="1">
                <a:off x="1365840" y="2222640"/>
                <a:ext cx="356760" cy="986400"/>
              </a:xfrm>
              <a:prstGeom prst="line">
                <a:avLst/>
              </a:prstGeom>
              <a:ln w="38160">
                <a:solidFill>
                  <a:srgbClr val="ed1c24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" name="TextShape 12"/>
              <p:cNvSpPr txBox="1"/>
              <p:nvPr/>
            </p:nvSpPr>
            <p:spPr>
              <a:xfrm>
                <a:off x="1075680" y="2671200"/>
                <a:ext cx="43056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r>
                  <a:rPr b="1" lang="en-US" sz="1800" spc="-1" strike="noStrike">
                    <a:solidFill>
                      <a:srgbClr val="ce181e"/>
                    </a:solidFill>
                    <a:latin typeface="Arial"/>
                    <a:ea typeface="Arial"/>
                  </a:rPr>
                  <a:t>ε</a:t>
                </a:r>
                <a:r>
                  <a:rPr b="1" lang="en-US" sz="1800" spc="-1" strike="noStrike" baseline="-33000">
                    <a:solidFill>
                      <a:srgbClr val="ce181e"/>
                    </a:solidFill>
                    <a:latin typeface="Arial"/>
                    <a:ea typeface="Arial"/>
                  </a:rPr>
                  <a:t>5</a:t>
                </a:r>
                <a:endParaRPr b="1" lang="en-US" sz="1800" spc="-1" strike="noStrike">
                  <a:solidFill>
                    <a:srgbClr val="ce181e"/>
                  </a:solidFill>
                  <a:latin typeface="Arial"/>
                </a:endParaRPr>
              </a:p>
            </p:txBody>
          </p:sp>
        </p:grpSp>
        <p:sp>
          <p:nvSpPr>
            <p:cNvPr id="158" name="TextShape 13"/>
            <p:cNvSpPr txBox="1"/>
            <p:nvPr/>
          </p:nvSpPr>
          <p:spPr>
            <a:xfrm>
              <a:off x="820080" y="845280"/>
              <a:ext cx="237744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pPr algn="ctr"/>
              <a:r>
                <a:rPr b="1" lang="en-US" sz="1800" spc="-1" strike="noStrike">
                  <a:solidFill>
                    <a:srgbClr val="58595b"/>
                  </a:solidFill>
                  <a:latin typeface="Arial"/>
                </a:rPr>
                <a:t>Event properties</a:t>
              </a:r>
              <a:endParaRPr b="1" lang="en-US" sz="1800" spc="-1" strike="noStrike">
                <a:solidFill>
                  <a:srgbClr val="58595b"/>
                </a:solidFill>
                <a:latin typeface="Arial"/>
              </a:endParaRPr>
            </a:p>
          </p:txBody>
        </p:sp>
        <p:sp>
          <p:nvSpPr>
            <p:cNvPr id="159" name="TextShape 14"/>
            <p:cNvSpPr txBox="1"/>
            <p:nvPr/>
          </p:nvSpPr>
          <p:spPr>
            <a:xfrm>
              <a:off x="784080" y="3149280"/>
              <a:ext cx="2651760" cy="12189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pPr marL="219600" indent="-219600">
                <a:buBlip>
                  <a:blip r:embed="rId2"/>
                </a:buBlip>
              </a:pPr>
              <a:r>
                <a:rPr b="0" lang="en-US" sz="1600" spc="-1" strike="noStrike">
                  <a:solidFill>
                    <a:srgbClr val="58595b"/>
                  </a:solidFill>
                  <a:latin typeface="Arial"/>
                </a:rPr>
                <a:t>Even event planes fixed at </a:t>
              </a:r>
              <a:r>
                <a:rPr b="0" lang="en-US" sz="1600" spc="-1" strike="noStrike">
                  <a:solidFill>
                    <a:srgbClr val="58595b"/>
                  </a:solidFill>
                  <a:latin typeface="Arial"/>
                  <a:ea typeface="Arial"/>
                </a:rPr>
                <a:t>Ψ</a:t>
              </a:r>
              <a:r>
                <a:rPr b="0" lang="en-US" sz="1600" spc="-1" strike="noStrike">
                  <a:solidFill>
                    <a:srgbClr val="58595b"/>
                  </a:solidFill>
                  <a:latin typeface="Arial"/>
                  <a:ea typeface="Arial"/>
                </a:rPr>
                <a:t>=0</a:t>
              </a:r>
              <a:endParaRPr b="0" lang="en-US" sz="1600" spc="-1" strike="noStrike">
                <a:solidFill>
                  <a:srgbClr val="58595b"/>
                </a:solidFill>
                <a:latin typeface="Arial"/>
              </a:endParaRPr>
            </a:p>
            <a:p>
              <a:pPr marL="219600" indent="-219600">
                <a:buBlip>
                  <a:blip r:embed="rId3"/>
                </a:buBlip>
              </a:pPr>
              <a:r>
                <a:rPr b="0" lang="en-US" sz="1600" spc="-1" strike="noStrike">
                  <a:solidFill>
                    <a:srgbClr val="58595b"/>
                  </a:solidFill>
                  <a:latin typeface="Arial"/>
                  <a:ea typeface="Arial"/>
                </a:rPr>
                <a:t>Odd planes at random </a:t>
              </a:r>
              <a:r>
                <a:rPr b="0" lang="en-US" sz="1600" spc="-1" strike="noStrike">
                  <a:solidFill>
                    <a:srgbClr val="58595b"/>
                  </a:solidFill>
                  <a:latin typeface="Arial"/>
                  <a:ea typeface="Arial"/>
                </a:rPr>
                <a:t>φ</a:t>
              </a:r>
              <a:endParaRPr b="0" lang="en-US" sz="1600" spc="-1" strike="noStrike">
                <a:solidFill>
                  <a:srgbClr val="58595b"/>
                </a:solidFill>
                <a:latin typeface="Arial"/>
              </a:endParaRPr>
            </a:p>
            <a:p>
              <a:pPr marL="219600" indent="-219600">
                <a:buBlip>
                  <a:blip r:embed="rId4"/>
                </a:buBlip>
              </a:pPr>
              <a:r>
                <a:rPr b="0" lang="en-US" sz="1600" spc="-1" strike="noStrike">
                  <a:solidFill>
                    <a:srgbClr val="58595b"/>
                  </a:solidFill>
                  <a:latin typeface="Arial"/>
                  <a:ea typeface="Arial"/>
                </a:rPr>
                <a:t>Multiplies from ALICE </a:t>
              </a:r>
              <a:r>
                <a:rPr b="0" lang="en-US" sz="1600" spc="-1" strike="noStrike">
                  <a:solidFill>
                    <a:srgbClr val="58595b"/>
                  </a:solidFill>
                  <a:latin typeface="Arial"/>
                  <a:ea typeface="Arial"/>
                  <a:hlinkClick r:id="rId5"/>
                </a:rPr>
                <a:t>PRC88 (2013) 044910</a:t>
              </a:r>
              <a:endParaRPr b="0" lang="en-US" sz="1600" spc="-1" strike="noStrike">
                <a:solidFill>
                  <a:srgbClr val="58595b"/>
                </a:solidFill>
                <a:latin typeface="Arial"/>
              </a:endParaRPr>
            </a:p>
          </p:txBody>
        </p:sp>
      </p:grpSp>
      <p:grpSp>
        <p:nvGrpSpPr>
          <p:cNvPr id="160" name="Group 15"/>
          <p:cNvGrpSpPr/>
          <p:nvPr/>
        </p:nvGrpSpPr>
        <p:grpSpPr>
          <a:xfrm>
            <a:off x="4098240" y="790200"/>
            <a:ext cx="5486400" cy="4280760"/>
            <a:chOff x="4098240" y="790200"/>
            <a:chExt cx="5486400" cy="4280760"/>
          </a:xfrm>
        </p:grpSpPr>
        <p:sp>
          <p:nvSpPr>
            <p:cNvPr id="161" name="CustomShape 16"/>
            <p:cNvSpPr/>
            <p:nvPr/>
          </p:nvSpPr>
          <p:spPr>
            <a:xfrm>
              <a:off x="4098240" y="790200"/>
              <a:ext cx="5486400" cy="4280760"/>
            </a:xfrm>
            <a:custGeom>
              <a:avLst/>
              <a:gdLst/>
              <a:ahLst/>
              <a:rect l="0" t="0" r="r" b="b"/>
              <a:pathLst>
                <a:path w="15242" h="11893">
                  <a:moveTo>
                    <a:pt x="1982" y="0"/>
                  </a:moveTo>
                  <a:cubicBezTo>
                    <a:pt x="991" y="0"/>
                    <a:pt x="0" y="991"/>
                    <a:pt x="0" y="1982"/>
                  </a:cubicBezTo>
                  <a:lnTo>
                    <a:pt x="0" y="9910"/>
                  </a:lnTo>
                  <a:cubicBezTo>
                    <a:pt x="0" y="10901"/>
                    <a:pt x="991" y="11892"/>
                    <a:pt x="1982" y="11892"/>
                  </a:cubicBezTo>
                  <a:lnTo>
                    <a:pt x="13259" y="11892"/>
                  </a:lnTo>
                  <a:cubicBezTo>
                    <a:pt x="14250" y="11892"/>
                    <a:pt x="15241" y="10901"/>
                    <a:pt x="15241" y="9910"/>
                  </a:cubicBezTo>
                  <a:lnTo>
                    <a:pt x="15241" y="1982"/>
                  </a:lnTo>
                  <a:cubicBezTo>
                    <a:pt x="15241" y="991"/>
                    <a:pt x="14250" y="0"/>
                    <a:pt x="13259" y="0"/>
                  </a:cubicBezTo>
                  <a:lnTo>
                    <a:pt x="1982" y="0"/>
                  </a:lnTo>
                </a:path>
              </a:pathLst>
            </a:custGeom>
            <a:solidFill>
              <a:srgbClr val="58595b">
                <a:alpha val="50000"/>
              </a:srgbClr>
            </a:solidFill>
            <a:ln>
              <a:solidFill>
                <a:srgbClr val="58595b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TextShape 17"/>
            <p:cNvSpPr txBox="1"/>
            <p:nvPr/>
          </p:nvSpPr>
          <p:spPr>
            <a:xfrm>
              <a:off x="4738320" y="792360"/>
              <a:ext cx="4206240" cy="443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pPr algn="ctr"/>
              <a:r>
                <a:rPr b="1" lang="en-US" sz="2500" spc="-1" strike="noStrike">
                  <a:solidFill>
                    <a:srgbClr val="58595b"/>
                  </a:solidFill>
                  <a:latin typeface="Arial"/>
                </a:rPr>
                <a:t>Track properties</a:t>
              </a:r>
              <a:endParaRPr b="0" lang="en-US" sz="2500" spc="-1" strike="noStrike">
                <a:latin typeface="Arial"/>
              </a:endParaRPr>
            </a:p>
          </p:txBody>
        </p:sp>
        <p:grpSp>
          <p:nvGrpSpPr>
            <p:cNvPr id="163" name="Group 18"/>
            <p:cNvGrpSpPr/>
            <p:nvPr/>
          </p:nvGrpSpPr>
          <p:grpSpPr>
            <a:xfrm>
              <a:off x="4424760" y="1210680"/>
              <a:ext cx="4777560" cy="1852200"/>
              <a:chOff x="4424760" y="1210680"/>
              <a:chExt cx="4777560" cy="1852200"/>
            </a:xfrm>
          </p:grpSpPr>
          <p:grpSp>
            <p:nvGrpSpPr>
              <p:cNvPr id="164" name="Group 19"/>
              <p:cNvGrpSpPr/>
              <p:nvPr/>
            </p:nvGrpSpPr>
            <p:grpSpPr>
              <a:xfrm>
                <a:off x="4424760" y="1210680"/>
                <a:ext cx="2912760" cy="1852200"/>
                <a:chOff x="4424760" y="1210680"/>
                <a:chExt cx="2912760" cy="1852200"/>
              </a:xfrm>
            </p:grpSpPr>
            <p:grpSp>
              <p:nvGrpSpPr>
                <p:cNvPr id="165" name="Group 20"/>
                <p:cNvGrpSpPr/>
                <p:nvPr/>
              </p:nvGrpSpPr>
              <p:grpSpPr>
                <a:xfrm>
                  <a:off x="4424760" y="1210680"/>
                  <a:ext cx="2912760" cy="1852200"/>
                  <a:chOff x="4424760" y="1210680"/>
                  <a:chExt cx="2912760" cy="1852200"/>
                </a:xfrm>
              </p:grpSpPr>
              <p:sp>
                <p:nvSpPr>
                  <p:cNvPr id="166" name="CustomShape 21"/>
                  <p:cNvSpPr/>
                  <p:nvPr/>
                </p:nvSpPr>
                <p:spPr>
                  <a:xfrm flipH="1">
                    <a:off x="4483440" y="1210680"/>
                    <a:ext cx="2854080" cy="18054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pic>
                <p:nvPicPr>
                  <p:cNvPr id="167" name="Picture 19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502880" y="1389600"/>
                    <a:ext cx="2743200" cy="15177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168" name="TextShape 22"/>
                  <p:cNvSpPr txBox="1"/>
                  <p:nvPr/>
                </p:nvSpPr>
                <p:spPr>
                  <a:xfrm>
                    <a:off x="5043600" y="1351440"/>
                    <a:ext cx="2194560" cy="3463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/>
                  <a:p>
                    <a:r>
                      <a:rPr b="0" lang="en-US" sz="1800" spc="-1" strike="noStrike">
                        <a:solidFill>
                          <a:srgbClr val="ff8200"/>
                        </a:solidFill>
                        <a:latin typeface="Arial"/>
                      </a:rPr>
                      <a:t>Momentum spectra</a:t>
                    </a:r>
                    <a:endParaRPr b="0" lang="en-US" sz="1800" spc="-1" strike="noStrike">
                      <a:solidFill>
                        <a:srgbClr val="ff82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69" name="CustomShape 23"/>
                  <p:cNvSpPr/>
                  <p:nvPr/>
                </p:nvSpPr>
                <p:spPr>
                  <a:xfrm>
                    <a:off x="4685760" y="2763360"/>
                    <a:ext cx="2651760" cy="1281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0" name="CustomShape 24"/>
                  <p:cNvSpPr/>
                  <p:nvPr/>
                </p:nvSpPr>
                <p:spPr>
                  <a:xfrm flipH="1">
                    <a:off x="4483440" y="1298160"/>
                    <a:ext cx="238320" cy="1593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71" name="TextShape 25"/>
                  <p:cNvSpPr txBox="1"/>
                  <p:nvPr/>
                </p:nvSpPr>
                <p:spPr>
                  <a:xfrm>
                    <a:off x="5783040" y="2661840"/>
                    <a:ext cx="387720" cy="4010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/>
                  <a:p>
                    <a:r>
                      <a:rPr b="0" lang="en-US" sz="1800" spc="-1" strike="noStrike">
                        <a:latin typeface="Arial"/>
                      </a:rPr>
                      <a:t>p</a:t>
                    </a:r>
                    <a:r>
                      <a:rPr b="0" lang="en-US" sz="1800" spc="-1" strike="noStrike" baseline="-33000">
                        <a:latin typeface="Arial"/>
                      </a:rPr>
                      <a:t>T</a:t>
                    </a:r>
                    <a:endParaRPr b="0" lang="en-US" sz="1800" spc="-1" strike="noStrike">
                      <a:latin typeface="Arial"/>
                    </a:endParaRPr>
                  </a:p>
                </p:txBody>
              </p:sp>
              <p:sp>
                <p:nvSpPr>
                  <p:cNvPr id="172" name="TextShape 26"/>
                  <p:cNvSpPr txBox="1"/>
                  <p:nvPr/>
                </p:nvSpPr>
                <p:spPr>
                  <a:xfrm rot="16200000">
                    <a:off x="4209480" y="1913040"/>
                    <a:ext cx="776520" cy="3463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/>
                  <a:p>
                    <a:r>
                      <a:rPr b="0" lang="en-US" sz="1800" spc="-1" strike="noStrike">
                        <a:latin typeface="Arial"/>
                      </a:rPr>
                      <a:t>dN/dy</a:t>
                    </a:r>
                    <a:endParaRPr b="0" lang="en-US" sz="1800" spc="-1" strike="noStrike">
                      <a:latin typeface="Arial"/>
                    </a:endParaRPr>
                  </a:p>
                </p:txBody>
              </p:sp>
              <p:sp>
                <p:nvSpPr>
                  <p:cNvPr id="173" name="TextShape 27"/>
                  <p:cNvSpPr txBox="1"/>
                  <p:nvPr/>
                </p:nvSpPr>
                <p:spPr>
                  <a:xfrm>
                    <a:off x="5375160" y="2502000"/>
                    <a:ext cx="1831320" cy="2325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/>
                  <a:p>
                    <a:r>
                      <a:rPr b="1" lang="en-US" sz="1000" spc="-1" strike="noStrike">
                        <a:latin typeface="Arial"/>
                      </a:rPr>
                      <a:t>ALICE</a:t>
                    </a:r>
                    <a:r>
                      <a:rPr b="0" lang="en-US" sz="1000" spc="-1" strike="noStrike">
                        <a:latin typeface="Arial"/>
                      </a:rPr>
                      <a:t> </a:t>
                    </a:r>
                    <a:r>
                      <a:rPr b="0" lang="en-US" sz="1000" spc="-1" strike="noStrike">
                        <a:latin typeface="Arial"/>
                        <a:hlinkClick r:id="rId7"/>
                      </a:rPr>
                      <a:t>PLB720 (2013) 52-62</a:t>
                    </a:r>
                    <a:endParaRPr b="0" lang="en-US" sz="1000" spc="-1" strike="noStrike">
                      <a:latin typeface="Arial"/>
                    </a:endParaRPr>
                  </a:p>
                </p:txBody>
              </p:sp>
            </p:grpSp>
            <p:grpSp>
              <p:nvGrpSpPr>
                <p:cNvPr id="174" name="Group 28"/>
                <p:cNvGrpSpPr/>
                <p:nvPr/>
              </p:nvGrpSpPr>
              <p:grpSpPr>
                <a:xfrm>
                  <a:off x="5711040" y="1710720"/>
                  <a:ext cx="1421280" cy="1114200"/>
                  <a:chOff x="5711040" y="1710720"/>
                  <a:chExt cx="1421280" cy="1114200"/>
                </a:xfrm>
              </p:grpSpPr>
              <p:sp>
                <p:nvSpPr>
                  <p:cNvPr id="175" name="TextShape 29"/>
                  <p:cNvSpPr txBox="1"/>
                  <p:nvPr/>
                </p:nvSpPr>
                <p:spPr>
                  <a:xfrm>
                    <a:off x="6057360" y="1710720"/>
                    <a:ext cx="1074960" cy="1114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/>
                  <a:p>
                    <a:r>
                      <a:rPr b="1" lang="en-US" sz="1800" spc="-1" strike="noStrike">
                        <a:solidFill>
                          <a:srgbClr val="58595b"/>
                        </a:solidFill>
                        <a:latin typeface="Arial"/>
                      </a:rPr>
                      <a:t>Blast Wave Fit</a:t>
                    </a:r>
                    <a:endParaRPr b="1" lang="en-US" sz="1800" spc="-1" strike="noStrike">
                      <a:solidFill>
                        <a:srgbClr val="58595b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76" name="Line 30"/>
                  <p:cNvSpPr/>
                  <p:nvPr/>
                </p:nvSpPr>
                <p:spPr>
                  <a:xfrm flipH="1">
                    <a:off x="5711040" y="1893600"/>
                    <a:ext cx="365760" cy="0"/>
                  </a:xfrm>
                  <a:prstGeom prst="line">
                    <a:avLst/>
                  </a:prstGeom>
                  <a:ln w="57240">
                    <a:solidFill>
                      <a:srgbClr val="58595b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sp>
            <p:nvSpPr>
              <p:cNvPr id="177" name="Line 31"/>
              <p:cNvSpPr/>
              <p:nvPr/>
            </p:nvSpPr>
            <p:spPr>
              <a:xfrm>
                <a:off x="7439760" y="2032200"/>
                <a:ext cx="367560" cy="0"/>
              </a:xfrm>
              <a:prstGeom prst="line">
                <a:avLst/>
              </a:prstGeom>
              <a:ln w="57240">
                <a:solidFill>
                  <a:srgbClr val="58595b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8" name="TextShape 32"/>
              <p:cNvSpPr txBox="1"/>
              <p:nvPr/>
            </p:nvSpPr>
            <p:spPr>
              <a:xfrm>
                <a:off x="7729920" y="1845000"/>
                <a:ext cx="147240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r>
                  <a:rPr b="1" lang="en-US" sz="1800" spc="-1" strike="noStrike">
                    <a:solidFill>
                      <a:srgbClr val="58595b"/>
                    </a:solidFill>
                    <a:latin typeface="Arial"/>
                  </a:rPr>
                  <a:t>Random p</a:t>
                </a:r>
                <a:r>
                  <a:rPr b="1" lang="en-US" sz="1800" spc="-1" strike="noStrike" baseline="-33000">
                    <a:solidFill>
                      <a:srgbClr val="58595b"/>
                    </a:solidFill>
                    <a:latin typeface="Arial"/>
                  </a:rPr>
                  <a:t>T</a:t>
                </a:r>
                <a:endParaRPr b="1" lang="en-US" sz="1800" spc="-1" strike="noStrike">
                  <a:solidFill>
                    <a:srgbClr val="58595b"/>
                  </a:solidFill>
                  <a:latin typeface="Arial"/>
                </a:endParaRPr>
              </a:p>
            </p:txBody>
          </p:sp>
        </p:grpSp>
        <p:grpSp>
          <p:nvGrpSpPr>
            <p:cNvPr id="179" name="Group 33"/>
            <p:cNvGrpSpPr/>
            <p:nvPr/>
          </p:nvGrpSpPr>
          <p:grpSpPr>
            <a:xfrm>
              <a:off x="4460760" y="3096720"/>
              <a:ext cx="4957560" cy="1895760"/>
              <a:chOff x="4460760" y="3096720"/>
              <a:chExt cx="4957560" cy="1895760"/>
            </a:xfrm>
          </p:grpSpPr>
          <p:grpSp>
            <p:nvGrpSpPr>
              <p:cNvPr id="180" name="Group 34"/>
              <p:cNvGrpSpPr/>
              <p:nvPr/>
            </p:nvGrpSpPr>
            <p:grpSpPr>
              <a:xfrm>
                <a:off x="4460760" y="3096720"/>
                <a:ext cx="3148200" cy="1895760"/>
                <a:chOff x="4460760" y="3096720"/>
                <a:chExt cx="3148200" cy="1895760"/>
              </a:xfrm>
            </p:grpSpPr>
            <p:grpSp>
              <p:nvGrpSpPr>
                <p:cNvPr id="181" name="Group 35"/>
                <p:cNvGrpSpPr/>
                <p:nvPr/>
              </p:nvGrpSpPr>
              <p:grpSpPr>
                <a:xfrm>
                  <a:off x="4460760" y="3096720"/>
                  <a:ext cx="3148200" cy="1895760"/>
                  <a:chOff x="4460760" y="3096720"/>
                  <a:chExt cx="3148200" cy="1895760"/>
                </a:xfrm>
              </p:grpSpPr>
              <p:sp>
                <p:nvSpPr>
                  <p:cNvPr id="182" name="CustomShape 36"/>
                  <p:cNvSpPr/>
                  <p:nvPr/>
                </p:nvSpPr>
                <p:spPr>
                  <a:xfrm>
                    <a:off x="4500000" y="3096720"/>
                    <a:ext cx="3030480" cy="18540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pic>
                <p:nvPicPr>
                  <p:cNvPr id="183" name="Picture 12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555800" y="3127680"/>
                    <a:ext cx="2938680" cy="16830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184" name="CustomShape 37"/>
                  <p:cNvSpPr/>
                  <p:nvPr/>
                </p:nvSpPr>
                <p:spPr>
                  <a:xfrm>
                    <a:off x="4759200" y="4679640"/>
                    <a:ext cx="2663280" cy="1310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5" name="CustomShape 38"/>
                  <p:cNvSpPr/>
                  <p:nvPr/>
                </p:nvSpPr>
                <p:spPr>
                  <a:xfrm flipH="1">
                    <a:off x="4519440" y="3181320"/>
                    <a:ext cx="239400" cy="1629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6" name="CustomShape 39"/>
                  <p:cNvSpPr/>
                  <p:nvPr/>
                </p:nvSpPr>
                <p:spPr>
                  <a:xfrm>
                    <a:off x="4759200" y="3096720"/>
                    <a:ext cx="2663280" cy="1310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87" name="TextShape 40"/>
                  <p:cNvSpPr txBox="1"/>
                  <p:nvPr/>
                </p:nvSpPr>
                <p:spPr>
                  <a:xfrm>
                    <a:off x="5897880" y="4575600"/>
                    <a:ext cx="403920" cy="416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/>
                  <a:p>
                    <a:r>
                      <a:rPr b="0" lang="en-US" sz="1800" spc="-1" strike="noStrike">
                        <a:latin typeface="Arial"/>
                      </a:rPr>
                      <a:t>p</a:t>
                    </a:r>
                    <a:r>
                      <a:rPr b="0" lang="en-US" sz="1800" spc="-1" strike="noStrike" baseline="-33000">
                        <a:latin typeface="Arial"/>
                      </a:rPr>
                      <a:t>T</a:t>
                    </a:r>
                    <a:endParaRPr b="0" lang="en-US" sz="1800" spc="-1" strike="noStrike">
                      <a:latin typeface="Arial"/>
                    </a:endParaRPr>
                  </a:p>
                </p:txBody>
              </p:sp>
              <p:sp>
                <p:nvSpPr>
                  <p:cNvPr id="188" name="TextShape 41"/>
                  <p:cNvSpPr txBox="1"/>
                  <p:nvPr/>
                </p:nvSpPr>
                <p:spPr>
                  <a:xfrm rot="16200000">
                    <a:off x="4272480" y="3778560"/>
                    <a:ext cx="794160" cy="4179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/>
                  <a:p>
                    <a:r>
                      <a:rPr b="0" lang="en-US" sz="1800" spc="-1" strike="noStrike">
                        <a:latin typeface="Arial"/>
                      </a:rPr>
                      <a:t>v</a:t>
                    </a:r>
                    <a:r>
                      <a:rPr b="0" lang="en-US" sz="1800" spc="-1" strike="noStrike" baseline="-33000">
                        <a:latin typeface="Arial"/>
                      </a:rPr>
                      <a:t>n</a:t>
                    </a:r>
                    <a:endParaRPr b="0" lang="en-US" sz="1800" spc="-1" strike="noStrike">
                      <a:latin typeface="Arial"/>
                    </a:endParaRPr>
                  </a:p>
                </p:txBody>
              </p:sp>
              <p:sp>
                <p:nvSpPr>
                  <p:cNvPr id="189" name="TextShape 42"/>
                  <p:cNvSpPr txBox="1"/>
                  <p:nvPr/>
                </p:nvSpPr>
                <p:spPr>
                  <a:xfrm>
                    <a:off x="4901760" y="4340160"/>
                    <a:ext cx="2707200" cy="360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/>
                  <a:p>
                    <a:r>
                      <a:rPr b="0" lang="en-US" sz="1800" spc="-1" strike="noStrike">
                        <a:solidFill>
                          <a:srgbClr val="ff8200"/>
                        </a:solidFill>
                        <a:latin typeface="Arial"/>
                      </a:rPr>
                      <a:t>Azimuthal asymmetries</a:t>
                    </a:r>
                    <a:endParaRPr b="0" lang="en-US" sz="1800" spc="-1" strike="noStrike">
                      <a:solidFill>
                        <a:srgbClr val="ff82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90" name="TextShape 43"/>
                  <p:cNvSpPr txBox="1"/>
                  <p:nvPr/>
                </p:nvSpPr>
                <p:spPr>
                  <a:xfrm>
                    <a:off x="5455080" y="4191120"/>
                    <a:ext cx="1983240" cy="2415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/>
                  <a:p>
                    <a:pPr algn="r">
                      <a:spcBef>
                        <a:spcPts val="1191"/>
                      </a:spcBef>
                      <a:spcAft>
                        <a:spcPts val="992"/>
                      </a:spcAft>
                    </a:pPr>
                    <a:r>
                      <a:rPr b="1" lang="en-US" sz="1000" spc="-1" strike="noStrike">
                        <a:latin typeface="Arial"/>
                      </a:rPr>
                      <a:t>ALICE</a:t>
                    </a:r>
                    <a:r>
                      <a:rPr b="0" lang="en-US" sz="1000" spc="-1" strike="noStrike">
                        <a:latin typeface="Arial"/>
                      </a:rPr>
                      <a:t> </a:t>
                    </a:r>
                    <a:r>
                      <a:rPr b="0" lang="en-US" sz="1000" spc="-1" strike="noStrike">
                        <a:latin typeface="Arial"/>
                        <a:hlinkClick r:id="rId9"/>
                      </a:rPr>
                      <a:t>JHEP 1609 (2016) 164</a:t>
                    </a:r>
                    <a:endParaRPr b="0" lang="en-US" sz="1000" spc="-1" strike="noStrike">
                      <a:latin typeface="Arial"/>
                    </a:endParaRPr>
                  </a:p>
                </p:txBody>
              </p:sp>
            </p:grpSp>
            <p:grpSp>
              <p:nvGrpSpPr>
                <p:cNvPr id="191" name="Group 44"/>
                <p:cNvGrpSpPr/>
                <p:nvPr/>
              </p:nvGrpSpPr>
              <p:grpSpPr>
                <a:xfrm>
                  <a:off x="5474160" y="3609000"/>
                  <a:ext cx="2056320" cy="858240"/>
                  <a:chOff x="5474160" y="3609000"/>
                  <a:chExt cx="2056320" cy="858240"/>
                </a:xfrm>
              </p:grpSpPr>
              <p:sp>
                <p:nvSpPr>
                  <p:cNvPr id="192" name="TextShape 45"/>
                  <p:cNvSpPr txBox="1"/>
                  <p:nvPr/>
                </p:nvSpPr>
                <p:spPr>
                  <a:xfrm>
                    <a:off x="5821920" y="3609000"/>
                    <a:ext cx="1708560" cy="8582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/>
                  <a:p>
                    <a:r>
                      <a:rPr b="1" lang="en-US" sz="1800" spc="-1" strike="noStrike">
                        <a:solidFill>
                          <a:srgbClr val="58595b"/>
                        </a:solidFill>
                        <a:latin typeface="Arial"/>
                      </a:rPr>
                      <a:t>Polynomial Fit</a:t>
                    </a:r>
                    <a:endParaRPr b="1" lang="en-US" sz="1800" spc="-1" strike="noStrike">
                      <a:solidFill>
                        <a:srgbClr val="58595b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93" name="Line 46"/>
                  <p:cNvSpPr/>
                  <p:nvPr/>
                </p:nvSpPr>
                <p:spPr>
                  <a:xfrm flipH="1">
                    <a:off x="5474160" y="3796200"/>
                    <a:ext cx="367560" cy="0"/>
                  </a:xfrm>
                  <a:prstGeom prst="line">
                    <a:avLst/>
                  </a:prstGeom>
                  <a:ln w="57240">
                    <a:solidFill>
                      <a:srgbClr val="58595b"/>
                    </a:solidFill>
                    <a:round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p:sp>
            <p:nvSpPr>
              <p:cNvPr id="194" name="TextShape 47"/>
              <p:cNvSpPr txBox="1"/>
              <p:nvPr/>
            </p:nvSpPr>
            <p:spPr>
              <a:xfrm>
                <a:off x="7945920" y="3753000"/>
                <a:ext cx="46656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r>
                  <a:rPr b="1" lang="en-US" sz="1800" spc="-1" strike="noStrike">
                    <a:solidFill>
                      <a:srgbClr val="58595b"/>
                    </a:solidFill>
                    <a:latin typeface="Arial"/>
                  </a:rPr>
                  <a:t>v</a:t>
                </a:r>
                <a:r>
                  <a:rPr b="1" lang="en-US" sz="1800" spc="-1" strike="noStrike" baseline="-33000">
                    <a:solidFill>
                      <a:srgbClr val="58595b"/>
                    </a:solidFill>
                    <a:latin typeface="Arial"/>
                  </a:rPr>
                  <a:t>n</a:t>
                </a:r>
                <a:endParaRPr b="1" lang="en-US" sz="1800" spc="-1" strike="noStrike">
                  <a:solidFill>
                    <a:srgbClr val="58595b"/>
                  </a:solidFill>
                  <a:latin typeface="Arial"/>
                </a:endParaRPr>
              </a:p>
            </p:txBody>
          </p:sp>
          <p:sp>
            <p:nvSpPr>
              <p:cNvPr id="195" name="Line 48"/>
              <p:cNvSpPr/>
              <p:nvPr/>
            </p:nvSpPr>
            <p:spPr>
              <a:xfrm>
                <a:off x="7561800" y="3940200"/>
                <a:ext cx="367560" cy="0"/>
              </a:xfrm>
              <a:prstGeom prst="line">
                <a:avLst/>
              </a:prstGeom>
              <a:ln w="57240">
                <a:solidFill>
                  <a:srgbClr val="58595b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" name="Line 49"/>
              <p:cNvSpPr/>
              <p:nvPr/>
            </p:nvSpPr>
            <p:spPr>
              <a:xfrm>
                <a:off x="8321040" y="3931920"/>
                <a:ext cx="257760" cy="522720"/>
              </a:xfrm>
              <a:prstGeom prst="line">
                <a:avLst/>
              </a:prstGeom>
              <a:ln w="57240">
                <a:solidFill>
                  <a:srgbClr val="58595b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7" name="TextShape 50"/>
              <p:cNvSpPr txBox="1"/>
              <p:nvPr/>
            </p:nvSpPr>
            <p:spPr>
              <a:xfrm>
                <a:off x="7945920" y="4437000"/>
                <a:ext cx="1472400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r>
                  <a:rPr b="1" lang="en-US" sz="1800" spc="-1" strike="noStrike">
                    <a:solidFill>
                      <a:srgbClr val="58595b"/>
                    </a:solidFill>
                    <a:latin typeface="Arial"/>
                  </a:rPr>
                  <a:t>Random </a:t>
                </a:r>
                <a:r>
                  <a:rPr b="1" lang="en-US" sz="1800" spc="-1" strike="noStrike">
                    <a:solidFill>
                      <a:srgbClr val="58595b"/>
                    </a:solidFill>
                    <a:latin typeface="Arial"/>
                    <a:ea typeface="Arial"/>
                  </a:rPr>
                  <a:t>φ</a:t>
                </a:r>
                <a:endParaRPr b="1" lang="en-US" sz="1800" spc="-1" strike="noStrike">
                  <a:solidFill>
                    <a:srgbClr val="58595b"/>
                  </a:solidFill>
                  <a:latin typeface="Arial"/>
                </a:endParaRPr>
              </a:p>
            </p:txBody>
          </p:sp>
        </p:grpSp>
      </p:grpSp>
      <p:grpSp>
        <p:nvGrpSpPr>
          <p:cNvPr id="198" name="Group 51"/>
          <p:cNvGrpSpPr/>
          <p:nvPr/>
        </p:nvGrpSpPr>
        <p:grpSpPr>
          <a:xfrm>
            <a:off x="254880" y="4591440"/>
            <a:ext cx="3804480" cy="731520"/>
            <a:chOff x="254880" y="4591440"/>
            <a:chExt cx="3804480" cy="731520"/>
          </a:xfrm>
        </p:grpSpPr>
        <p:sp>
          <p:nvSpPr>
            <p:cNvPr id="199" name="CustomShape 52"/>
            <p:cNvSpPr/>
            <p:nvPr/>
          </p:nvSpPr>
          <p:spPr>
            <a:xfrm>
              <a:off x="254880" y="4591440"/>
              <a:ext cx="3749040" cy="731520"/>
            </a:xfrm>
            <a:custGeom>
              <a:avLst/>
              <a:gdLst/>
              <a:ahLst/>
              <a:rect l="0" t="0" r="r" b="b"/>
              <a:pathLst>
                <a:path w="10416" h="2034">
                  <a:moveTo>
                    <a:pt x="338" y="0"/>
                  </a:moveTo>
                  <a:cubicBezTo>
                    <a:pt x="169" y="0"/>
                    <a:pt x="0" y="169"/>
                    <a:pt x="0" y="338"/>
                  </a:cubicBezTo>
                  <a:lnTo>
                    <a:pt x="0" y="1694"/>
                  </a:lnTo>
                  <a:cubicBezTo>
                    <a:pt x="0" y="1863"/>
                    <a:pt x="169" y="2033"/>
                    <a:pt x="338" y="2033"/>
                  </a:cubicBezTo>
                  <a:lnTo>
                    <a:pt x="10076" y="2033"/>
                  </a:lnTo>
                  <a:cubicBezTo>
                    <a:pt x="10245" y="2033"/>
                    <a:pt x="10415" y="1863"/>
                    <a:pt x="10415" y="1694"/>
                  </a:cubicBezTo>
                  <a:lnTo>
                    <a:pt x="10415" y="338"/>
                  </a:lnTo>
                  <a:cubicBezTo>
                    <a:pt x="10415" y="169"/>
                    <a:pt x="10245" y="0"/>
                    <a:pt x="10076" y="0"/>
                  </a:cubicBezTo>
                  <a:lnTo>
                    <a:pt x="338" y="0"/>
                  </a:lnTo>
                </a:path>
              </a:pathLst>
            </a:custGeom>
            <a:solidFill>
              <a:srgbClr val="ed1c24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TextShape 53"/>
            <p:cNvSpPr txBox="1"/>
            <p:nvPr/>
          </p:nvSpPr>
          <p:spPr>
            <a:xfrm>
              <a:off x="310320" y="4627440"/>
              <a:ext cx="374904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lang="en-US" sz="2000" spc="-1" strike="noStrike">
                  <a:latin typeface="Arial"/>
                </a:rPr>
                <a:t>No jets! No resonances</a:t>
              </a:r>
              <a:endParaRPr b="1" lang="en-US" sz="2000" spc="-1" strike="noStrike">
                <a:latin typeface="Arial"/>
              </a:endParaRPr>
            </a:p>
            <a:p>
              <a:r>
                <a:rPr b="1" lang="en-US" sz="2000" spc="-1" strike="noStrike">
                  <a:latin typeface="Arial"/>
                </a:rPr>
                <a:t>Emulates hydro correlations </a:t>
              </a:r>
              <a:endParaRPr b="1" lang="en-US" sz="2000" spc="-1" strike="noStrike">
                <a:latin typeface="Arial"/>
              </a:endParaRPr>
            </a:p>
          </p:txBody>
        </p:sp>
      </p:grp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PYTHIA Angantyr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324000" y="1290600"/>
            <a:ext cx="50738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Based on PYTHIA 8</a:t>
            </a:r>
            <a:br/>
            <a:r>
              <a:rPr b="0" lang="en-US" sz="1000" spc="-1" strike="noStrike">
                <a:solidFill>
                  <a:srgbClr val="58595b"/>
                </a:solidFill>
                <a:latin typeface="Arial"/>
              </a:rPr>
              <a:t>Sjöstrand, Mrenna &amp; Skands, </a:t>
            </a:r>
            <a:br/>
            <a:r>
              <a:rPr b="0" lang="en-US" sz="1000" spc="-1" strike="noStrike">
                <a:solidFill>
                  <a:srgbClr val="58595b"/>
                </a:solidFill>
                <a:latin typeface="Arial"/>
                <a:hlinkClick r:id="rId1"/>
              </a:rPr>
              <a:t>JHEP05 (2006) 026</a:t>
            </a:r>
            <a:br/>
            <a:r>
              <a:rPr b="0" lang="en-US" sz="1000" spc="-1" strike="noStrike">
                <a:solidFill>
                  <a:srgbClr val="58595b"/>
                </a:solidFill>
                <a:latin typeface="Arial"/>
                <a:hlinkClick r:id="rId2"/>
              </a:rPr>
              <a:t>Comput. Phys. Comm. 178 (2008) 852.</a:t>
            </a:r>
            <a:endParaRPr b="0" lang="en-US" sz="10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Based on Fritiof &amp; wounded nucleons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N-N collisions w/fluctuating radii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  <a:ea typeface="Arial"/>
              </a:rPr>
              <a:t>→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 fluctuating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  <a:ea typeface="Arial"/>
              </a:rPr>
              <a:t>σ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3577680" y="975600"/>
            <a:ext cx="232956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b="0" lang="en-US" sz="1400" spc="-1" strike="noStrike">
                <a:latin typeface="Arial"/>
                <a:hlinkClick r:id="rId3"/>
              </a:rPr>
              <a:t>JHEP (2018) 2018: 134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4"/>
          <a:srcRect l="0" t="6490" r="51870" b="16506"/>
          <a:stretch/>
        </p:blipFill>
        <p:spPr>
          <a:xfrm>
            <a:off x="5577840" y="1371600"/>
            <a:ext cx="4206240" cy="3569400"/>
          </a:xfrm>
          <a:prstGeom prst="rect">
            <a:avLst/>
          </a:prstGeom>
          <a:ln>
            <a:noFill/>
          </a:ln>
        </p:spPr>
      </p:pic>
      <p:grpSp>
        <p:nvGrpSpPr>
          <p:cNvPr id="205" name="Group 4"/>
          <p:cNvGrpSpPr/>
          <p:nvPr/>
        </p:nvGrpSpPr>
        <p:grpSpPr>
          <a:xfrm>
            <a:off x="254880" y="4591800"/>
            <a:ext cx="4774320" cy="731520"/>
            <a:chOff x="254880" y="4591800"/>
            <a:chExt cx="4774320" cy="731520"/>
          </a:xfrm>
        </p:grpSpPr>
        <p:sp>
          <p:nvSpPr>
            <p:cNvPr id="206" name="CustomShape 5"/>
            <p:cNvSpPr/>
            <p:nvPr/>
          </p:nvSpPr>
          <p:spPr>
            <a:xfrm>
              <a:off x="254880" y="4591800"/>
              <a:ext cx="4682880" cy="731520"/>
            </a:xfrm>
            <a:custGeom>
              <a:avLst/>
              <a:gdLst/>
              <a:ahLst/>
              <a:rect l="0" t="0" r="r" b="b"/>
              <a:pathLst>
                <a:path w="13010" h="2034">
                  <a:moveTo>
                    <a:pt x="338" y="0"/>
                  </a:moveTo>
                  <a:cubicBezTo>
                    <a:pt x="169" y="0"/>
                    <a:pt x="0" y="169"/>
                    <a:pt x="0" y="338"/>
                  </a:cubicBezTo>
                  <a:lnTo>
                    <a:pt x="0" y="1694"/>
                  </a:lnTo>
                  <a:cubicBezTo>
                    <a:pt x="0" y="1863"/>
                    <a:pt x="169" y="2033"/>
                    <a:pt x="338" y="2033"/>
                  </a:cubicBezTo>
                  <a:lnTo>
                    <a:pt x="12670" y="2033"/>
                  </a:lnTo>
                  <a:cubicBezTo>
                    <a:pt x="12839" y="2033"/>
                    <a:pt x="13009" y="1863"/>
                    <a:pt x="13009" y="1694"/>
                  </a:cubicBezTo>
                  <a:lnTo>
                    <a:pt x="13009" y="338"/>
                  </a:lnTo>
                  <a:cubicBezTo>
                    <a:pt x="13009" y="169"/>
                    <a:pt x="12839" y="0"/>
                    <a:pt x="12670" y="0"/>
                  </a:cubicBezTo>
                  <a:lnTo>
                    <a:pt x="338" y="0"/>
                  </a:lnTo>
                </a:path>
              </a:pathLst>
            </a:custGeom>
            <a:solidFill>
              <a:srgbClr val="ed1c24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TextShape 6"/>
            <p:cNvSpPr txBox="1"/>
            <p:nvPr/>
          </p:nvSpPr>
          <p:spPr>
            <a:xfrm>
              <a:off x="310320" y="4627800"/>
              <a:ext cx="4718880" cy="6757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lang="en-US" sz="2000" spc="-1" strike="noStrike">
                  <a:latin typeface="Arial"/>
                </a:rPr>
                <a:t>Lots of jets! And resonances!</a:t>
              </a:r>
              <a:endParaRPr b="1" lang="en-US" sz="2000" spc="-1" strike="noStrike">
                <a:latin typeface="Arial"/>
              </a:endParaRPr>
            </a:p>
            <a:p>
              <a:r>
                <a:rPr b="1" lang="en-US" sz="2000" spc="-1" strike="noStrike">
                  <a:latin typeface="Arial"/>
                </a:rPr>
                <a:t>No hydrodynamics, no jet quenching</a:t>
              </a:r>
              <a:endParaRPr b="1" lang="en-US" sz="2000" spc="-1" strike="noStrike">
                <a:latin typeface="Arial"/>
              </a:endParaRPr>
            </a:p>
          </p:txBody>
        </p:sp>
      </p:grp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0" y="82080"/>
            <a:ext cx="7772400" cy="68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700" spc="-1" strike="noStrike">
                <a:solidFill>
                  <a:srgbClr val="58595b"/>
                </a:solidFill>
                <a:latin typeface="Arial"/>
              </a:rPr>
              <a:t>Area-based background subtraction</a:t>
            </a:r>
            <a:endParaRPr b="0" lang="en-US" sz="37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209" name="Group 2"/>
          <p:cNvGrpSpPr/>
          <p:nvPr/>
        </p:nvGrpSpPr>
        <p:grpSpPr>
          <a:xfrm>
            <a:off x="4610880" y="1280160"/>
            <a:ext cx="5120640" cy="3475440"/>
            <a:chOff x="4610880" y="1280160"/>
            <a:chExt cx="5120640" cy="3475440"/>
          </a:xfrm>
        </p:grpSpPr>
        <p:pic>
          <p:nvPicPr>
            <p:cNvPr id="210" name="" descr=""/>
            <p:cNvPicPr/>
            <p:nvPr/>
          </p:nvPicPr>
          <p:blipFill>
            <a:blip r:embed="rId1"/>
            <a:stretch/>
          </p:blipFill>
          <p:spPr>
            <a:xfrm>
              <a:off x="4961520" y="1280160"/>
              <a:ext cx="4770000" cy="3344400"/>
            </a:xfrm>
            <a:prstGeom prst="rect">
              <a:avLst/>
            </a:prstGeom>
            <a:ln>
              <a:noFill/>
            </a:ln>
          </p:spPr>
        </p:pic>
        <mc:AlternateContent>
          <mc:Choice xmlns:a14="http://schemas.microsoft.com/office/drawing/2010/main" Requires="a14">
            <p:sp>
              <p:nvSpPr>
                <p:cNvPr id="211" name="Formula 3"/>
                <p:cNvSpPr txBox="1"/>
                <p:nvPr/>
              </p:nvSpPr>
              <p:spPr>
                <a:xfrm rot="20555400">
                  <a:off x="5169600" y="3858480"/>
                  <a:ext cx="288000" cy="3610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ϕ</m:t>
                      </m:r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212" name="Formula 4"/>
                <p:cNvSpPr txBox="1"/>
                <p:nvPr/>
              </p:nvSpPr>
              <p:spPr>
                <a:xfrm>
                  <a:off x="7659000" y="4469400"/>
                  <a:ext cx="316080" cy="28620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η</m:t>
                      </m:r>
                    </m:oMath>
                  </a14:m>
                </a:p>
              </p:txBody>
            </p:sp>
          </mc:Choice>
          <mc:Fallback/>
        </mc:AlternateContent>
        <p:sp>
          <p:nvSpPr>
            <p:cNvPr id="213" name="TextShape 5"/>
            <p:cNvSpPr txBox="1"/>
            <p:nvPr/>
          </p:nvSpPr>
          <p:spPr>
            <a:xfrm rot="16200000">
              <a:off x="3754800" y="2410200"/>
              <a:ext cx="205812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Energy (arb. units)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14" name="TextShape 6"/>
            <p:cNvSpPr txBox="1"/>
            <p:nvPr/>
          </p:nvSpPr>
          <p:spPr>
            <a:xfrm>
              <a:off x="5205600" y="2624040"/>
              <a:ext cx="1710720" cy="37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000" spc="-1" strike="noStrike">
                  <a:latin typeface="Arial"/>
                </a:rPr>
                <a:t>Cacciari &amp; Salam</a:t>
              </a:r>
              <a:br/>
              <a:r>
                <a:rPr b="0" lang="en-US" sz="1000" spc="-1" strike="noStrike">
                  <a:latin typeface="Arial"/>
                  <a:hlinkClick r:id="rId2"/>
                </a:rPr>
                <a:t>Phys.Lett.B641:57-61,2006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215" name="TextShape 7"/>
            <p:cNvSpPr txBox="1"/>
            <p:nvPr/>
          </p:nvSpPr>
          <p:spPr>
            <a:xfrm>
              <a:off x="8451360" y="1482480"/>
              <a:ext cx="1280160" cy="4316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pPr algn="r"/>
              <a:r>
                <a:rPr b="1" lang="en-US" sz="1200" spc="-1" strike="noStrike">
                  <a:latin typeface="Arial"/>
                </a:rPr>
                <a:t>Cacciari DIS 2006</a:t>
              </a:r>
              <a:endParaRPr b="0" lang="en-US" sz="1200" spc="-1" strike="noStrike">
                <a:latin typeface="Arial"/>
              </a:endParaRPr>
            </a:p>
          </p:txBody>
        </p:sp>
      </p:grpSp>
      <p:grpSp>
        <p:nvGrpSpPr>
          <p:cNvPr id="216" name="Group 8"/>
          <p:cNvGrpSpPr/>
          <p:nvPr/>
        </p:nvGrpSpPr>
        <p:grpSpPr>
          <a:xfrm>
            <a:off x="817200" y="828720"/>
            <a:ext cx="3017520" cy="4425120"/>
            <a:chOff x="817200" y="828720"/>
            <a:chExt cx="3017520" cy="4425120"/>
          </a:xfrm>
        </p:grpSpPr>
        <p:grpSp>
          <p:nvGrpSpPr>
            <p:cNvPr id="217" name="Group 9"/>
            <p:cNvGrpSpPr/>
            <p:nvPr/>
          </p:nvGrpSpPr>
          <p:grpSpPr>
            <a:xfrm>
              <a:off x="817200" y="1471680"/>
              <a:ext cx="3017520" cy="2139120"/>
              <a:chOff x="817200" y="1471680"/>
              <a:chExt cx="3017520" cy="2139120"/>
            </a:xfrm>
          </p:grpSpPr>
          <p:sp>
            <p:nvSpPr>
              <p:cNvPr id="218" name="CustomShape 10"/>
              <p:cNvSpPr/>
              <p:nvPr/>
            </p:nvSpPr>
            <p:spPr>
              <a:xfrm>
                <a:off x="817200" y="1506960"/>
                <a:ext cx="2926080" cy="2103840"/>
              </a:xfrm>
              <a:custGeom>
                <a:avLst/>
                <a:gdLst/>
                <a:ahLst/>
                <a:rect l="0" t="0" r="r" b="b"/>
                <a:pathLst>
                  <a:path w="8130" h="5846">
                    <a:moveTo>
                      <a:pt x="974" y="0"/>
                    </a:moveTo>
                    <a:cubicBezTo>
                      <a:pt x="487" y="0"/>
                      <a:pt x="0" y="487"/>
                      <a:pt x="0" y="974"/>
                    </a:cubicBezTo>
                    <a:lnTo>
                      <a:pt x="0" y="4870"/>
                    </a:lnTo>
                    <a:cubicBezTo>
                      <a:pt x="0" y="5357"/>
                      <a:pt x="487" y="5845"/>
                      <a:pt x="974" y="5845"/>
                    </a:cubicBezTo>
                    <a:lnTo>
                      <a:pt x="7154" y="5845"/>
                    </a:lnTo>
                    <a:cubicBezTo>
                      <a:pt x="7641" y="5845"/>
                      <a:pt x="8129" y="5357"/>
                      <a:pt x="8129" y="4870"/>
                    </a:cubicBezTo>
                    <a:lnTo>
                      <a:pt x="8129" y="974"/>
                    </a:lnTo>
                    <a:cubicBezTo>
                      <a:pt x="8129" y="487"/>
                      <a:pt x="7641" y="0"/>
                      <a:pt x="7154" y="0"/>
                    </a:cubicBezTo>
                    <a:lnTo>
                      <a:pt x="974" y="0"/>
                    </a:lnTo>
                  </a:path>
                </a:pathLst>
              </a:custGeom>
              <a:solidFill>
                <a:srgbClr val="0066b3">
                  <a:alpha val="50000"/>
                </a:srgbClr>
              </a:solidFill>
              <a:ln w="38160">
                <a:solidFill>
                  <a:srgbClr val="58595b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9" name="TextShape 11"/>
              <p:cNvSpPr txBox="1"/>
              <p:nvPr/>
            </p:nvSpPr>
            <p:spPr>
              <a:xfrm>
                <a:off x="908640" y="2068200"/>
                <a:ext cx="2926080" cy="154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pPr marL="216000" indent="-216000"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b="0" lang="en-US" sz="1600" spc="-1" strike="noStrike">
                    <a:solidFill>
                      <a:srgbClr val="000000"/>
                    </a:solidFill>
                    <a:latin typeface="Arial"/>
                  </a:rPr>
                  <a:t>For all </a:t>
                </a:r>
                <a:r>
                  <a:rPr b="0" i="1" lang="en-US" sz="1600" spc="-1" strike="noStrike">
                    <a:solidFill>
                      <a:srgbClr val="000000"/>
                    </a:solidFill>
                    <a:latin typeface="Arial"/>
                  </a:rPr>
                  <a:t>i,j</a:t>
                </a:r>
                <a:r>
                  <a:rPr b="0" lang="en-US" sz="1600" spc="-1" strike="noStrike">
                    <a:solidFill>
                      <a:srgbClr val="000000"/>
                    </a:solidFill>
                    <a:latin typeface="Arial"/>
                  </a:rPr>
                  <a:t> calculate:</a:t>
                </a:r>
                <a:br/>
                <a:br/>
                <a:r>
                  <a:rPr b="0" lang="en-US" sz="1600" spc="-1" strike="noStrike">
                    <a:solidFill>
                      <a:srgbClr val="000000"/>
                    </a:solidFill>
                    <a:latin typeface="Arial"/>
                  </a:rPr>
                  <a:t> </a:t>
                </a:r>
                <a:endParaRPr b="0" lang="en-US" sz="1600" spc="-1" strike="noStrike">
                  <a:latin typeface="Arial"/>
                </a:endParaRPr>
              </a:p>
              <a:p>
                <a:pPr marL="216000" indent="-216000"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b="0" lang="en-US" sz="1600" spc="-1" strike="noStrike">
                    <a:solidFill>
                      <a:srgbClr val="000000"/>
                    </a:solidFill>
                    <a:latin typeface="Arial"/>
                  </a:rPr>
                  <a:t>Combine smallest d</a:t>
                </a:r>
                <a:r>
                  <a:rPr b="0" lang="en-US" sz="1600" spc="-1" strike="noStrike" baseline="-33000">
                    <a:solidFill>
                      <a:srgbClr val="000000"/>
                    </a:solidFill>
                    <a:latin typeface="Arial"/>
                  </a:rPr>
                  <a:t>ij</a:t>
                </a:r>
                <a:r>
                  <a:rPr b="0" lang="en-US" sz="1600" spc="-1" strike="noStrike">
                    <a:solidFill>
                      <a:srgbClr val="000000"/>
                    </a:solidFill>
                    <a:latin typeface="Arial"/>
                  </a:rPr>
                  <a:t>.</a:t>
                </a:r>
                <a:br/>
                <a:r>
                  <a:rPr b="0" lang="en-US" sz="1600" spc="-1" strike="noStrike">
                    <a:solidFill>
                      <a:srgbClr val="000000"/>
                    </a:solidFill>
                    <a:latin typeface="Arial"/>
                  </a:rPr>
                  <a:t>If d</a:t>
                </a:r>
                <a:r>
                  <a:rPr b="0" lang="en-US" sz="1600" spc="-1" strike="noStrike" baseline="-33000">
                    <a:solidFill>
                      <a:srgbClr val="000000"/>
                    </a:solidFill>
                    <a:latin typeface="Arial"/>
                  </a:rPr>
                  <a:t>iB</a:t>
                </a:r>
                <a:r>
                  <a:rPr b="0" lang="en-US" sz="1600" spc="-1" strike="noStrike">
                    <a:solidFill>
                      <a:srgbClr val="000000"/>
                    </a:solidFill>
                    <a:latin typeface="Arial"/>
                  </a:rPr>
                  <a:t> smallest, d</a:t>
                </a:r>
                <a:r>
                  <a:rPr b="0" lang="en-US" sz="1600" spc="-1" strike="noStrike" baseline="-33000">
                    <a:solidFill>
                      <a:srgbClr val="000000"/>
                    </a:solidFill>
                    <a:latin typeface="Arial"/>
                  </a:rPr>
                  <a:t>iB</a:t>
                </a:r>
                <a:r>
                  <a:rPr b="0" lang="en-US" sz="1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→</a:t>
                </a:r>
                <a:r>
                  <a:rPr b="0" lang="en-US" sz="1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 jet</a:t>
                </a:r>
                <a:endParaRPr b="0" lang="en-US" sz="1600" spc="-1" strike="noStrike">
                  <a:latin typeface="Arial"/>
                </a:endParaRPr>
              </a:p>
              <a:p>
                <a:r>
                  <a:rPr b="0" lang="en-US" sz="1600" spc="-1" strike="noStrike">
                    <a:solidFill>
                      <a:srgbClr val="000000"/>
                    </a:solidFill>
                    <a:latin typeface="Arial"/>
                  </a:rPr>
                  <a:t>Repeat until no particles left</a:t>
                </a:r>
                <a:endParaRPr b="0" lang="en-US" sz="1600" spc="-1" strike="noStrike">
                  <a:latin typeface="Arial"/>
                </a:endParaRPr>
              </a:p>
            </p:txBody>
          </p:sp>
          <mc:AlternateContent>
            <mc:Choice xmlns:a14="http://schemas.microsoft.com/office/drawing/2010/main" Requires="a14">
              <p:sp>
                <p:nvSpPr>
                  <p:cNvPr id="220" name="Formula 12"/>
                  <p:cNvSpPr txBox="1"/>
                  <p:nvPr/>
                </p:nvSpPr>
                <p:spPr>
                  <a:xfrm>
                    <a:off x="1514520" y="2298240"/>
                    <a:ext cx="2023920" cy="28332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b>
                          <m:e>
                            <m:r>
                              <m:t xml:space="preserve">d</m:t>
                            </m:r>
                          </m:e>
                          <m:sub>
                            <m:r>
                              <m:t xml:space="preserve">ij</m:t>
                            </m:r>
                          </m:sub>
                        </m:sSub>
                        <m:r>
                          <m:t xml:space="preserve">=</m:t>
                        </m:r>
                        <m:r>
                          <m:t xml:space="preserve">min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sSubSup>
                              <m:e>
                                <m:r>
                                  <m:t xml:space="preserve">p</m:t>
                                </m:r>
                              </m:e>
                              <m:sub>
                                <m:r>
                                  <m:t xml:space="preserve">T</m:t>
                                </m:r>
                                <m:r>
                                  <m:t xml:space="preserve">,</m:t>
                                </m:r>
                                <m:r>
                                  <m:t xml:space="preserve">i</m:t>
                                </m:r>
                              </m:sub>
                              <m:sup>
                                <m:r>
                                  <m:t xml:space="preserve">2</m:t>
                                </m:r>
                              </m:sup>
                            </m:sSubSup>
                            <m:r>
                              <m:t xml:space="preserve">,</m:t>
                            </m:r>
                            <m:sSubSup>
                              <m:e>
                                <m:r>
                                  <m:t xml:space="preserve">p</m:t>
                                </m:r>
                              </m:e>
                              <m:sub>
                                <m:r>
                                  <m:t xml:space="preserve">T</m:t>
                                </m:r>
                                <m:r>
                                  <m:t xml:space="preserve">,</m:t>
                                </m:r>
                                <m:r>
                                  <m:t xml:space="preserve">j</m:t>
                                </m:r>
                              </m:sub>
                              <m:sup>
                                <m:r>
                                  <m:t xml:space="preserve">2</m:t>
                                </m:r>
                              </m:sup>
                            </m:sSubSup>
                          </m:e>
                        </m:d>
                        <m:r>
                          <m:t xml:space="preserve">Δ</m:t>
                        </m:r>
                        <m:sSubSup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ij</m:t>
                            </m:r>
                          </m:sub>
                          <m:sup>
                            <m:r>
                              <m:t xml:space="preserve">2</m:t>
                            </m:r>
                          </m:sup>
                        </m:sSubSup>
                      </m:oMath>
                    </a14:m>
                  </a:p>
                </p:txBody>
              </p:sp>
            </mc:Choice>
            <mc:Fallback/>
          </mc:AlternateContent>
          <mc:AlternateContent>
            <mc:Choice xmlns:a14="http://schemas.microsoft.com/office/drawing/2010/main" Requires="a14">
              <p:sp>
                <p:nvSpPr>
                  <p:cNvPr id="221" name="Formula 13"/>
                  <p:cNvSpPr txBox="1"/>
                  <p:nvPr/>
                </p:nvSpPr>
                <p:spPr>
                  <a:xfrm>
                    <a:off x="1000080" y="1781280"/>
                    <a:ext cx="2603880" cy="26604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b>
                          <m:e>
                            <m:r>
                              <m:t xml:space="preserve">k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  <m:r>
                          <m:t xml:space="preserve">=</m:t>
                        </m:r>
                        <m:sSub>
                          <m:e>
                            <m:r>
                              <m:t xml:space="preserve">p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  <m:r>
                          <m:t xml:space="preserve">,</m:t>
                        </m:r>
                        <m:r>
                          <m:t xml:space="preserve">Δ</m:t>
                        </m:r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ij</m:t>
                            </m:r>
                          </m:sub>
                        </m:sSub>
                        <m:r>
                          <m:t xml:space="preserve">=</m:t>
                        </m:r>
                        <m:rad>
                          <m:radPr>
                            <m:degHide m:val="1"/>
                          </m:radPr>
                          <m:deg/>
                          <m:e>
                            <m:sSup>
                              <m:e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sSub>
                                      <m:e>
                                        <m:r>
                                          <m:t xml:space="preserve">η</m:t>
                                        </m:r>
                                      </m:e>
                                      <m:sub>
                                        <m:r>
                                          <m:t xml:space="preserve">i</m:t>
                                        </m:r>
                                      </m:sub>
                                    </m:sSub>
                                    <m:r>
                                      <m:t xml:space="preserve">−</m:t>
                                    </m:r>
                                    <m:sSub>
                                      <m:e>
                                        <m:r>
                                          <m:t xml:space="preserve">η</m:t>
                                        </m:r>
                                      </m:e>
                                      <m:sub>
                                        <m:r>
                                          <m:t xml:space="preserve">j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  <m:r>
                              <m:t xml:space="preserve">+</m:t>
                            </m:r>
                            <m:sSup>
                              <m:e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sSub>
                                      <m:e>
                                        <m:r>
                                          <m:t xml:space="preserve">ϕ</m:t>
                                        </m:r>
                                      </m:e>
                                      <m:sub>
                                        <m:r>
                                          <m:t xml:space="preserve">i</m:t>
                                        </m:r>
                                      </m:sub>
                                    </m:sSub>
                                    <m:r>
                                      <m:t xml:space="preserve">−</m:t>
                                    </m:r>
                                    <m:sSub>
                                      <m:e>
                                        <m:r>
                                          <m:t xml:space="preserve">ϕ</m:t>
                                        </m:r>
                                      </m:e>
                                      <m:sub>
                                        <m:r>
                                          <m:t xml:space="preserve">j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rad>
                      </m:oMath>
                    </a14:m>
                  </a:p>
                </p:txBody>
              </p:sp>
            </mc:Choice>
            <mc:Fallback/>
          </mc:AlternateContent>
          <mc:AlternateContent>
            <mc:Choice xmlns:a14="http://schemas.microsoft.com/office/drawing/2010/main" Requires="a14">
              <p:sp>
                <p:nvSpPr>
                  <p:cNvPr id="222" name="Formula 14"/>
                  <p:cNvSpPr txBox="1"/>
                  <p:nvPr/>
                </p:nvSpPr>
                <p:spPr>
                  <a:xfrm>
                    <a:off x="1503000" y="2581560"/>
                    <a:ext cx="777240" cy="25524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b>
                          <m:e>
                            <m:r>
                              <m:t xml:space="preserve">d</m:t>
                            </m:r>
                          </m:e>
                          <m:sub>
                            <m:r>
                              <m:t xml:space="preserve">iB</m:t>
                            </m:r>
                          </m:sub>
                        </m:sSub>
                        <m:r>
                          <m:t xml:space="preserve">=</m:t>
                        </m:r>
                        <m:sSub>
                          <m:e>
                            <m:r>
                              <m:t xml:space="preserve">p</m:t>
                            </m:r>
                          </m:e>
                          <m:sub>
                            <m:r>
                              <m:t xml:space="preserve">T</m:t>
                            </m:r>
                            <m:r>
                              <m:t xml:space="preserve">,</m:t>
                            </m:r>
                            <m:r>
                              <m:t xml:space="preserve">i</m:t>
                            </m:r>
                          </m:sub>
                        </m:sSub>
                      </m:oMath>
                    </a14:m>
                  </a:p>
                </p:txBody>
              </p:sp>
            </mc:Choice>
            <mc:Fallback/>
          </mc:AlternateContent>
          <p:sp>
            <p:nvSpPr>
              <p:cNvPr id="223" name="TextShape 15"/>
              <p:cNvSpPr txBox="1"/>
              <p:nvPr/>
            </p:nvSpPr>
            <p:spPr>
              <a:xfrm>
                <a:off x="1457280" y="1471680"/>
                <a:ext cx="179784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r>
                  <a:rPr b="1" lang="en-US" sz="1800" spc="-1" strike="noStrike">
                    <a:solidFill>
                      <a:srgbClr val="000000"/>
                    </a:solidFill>
                    <a:latin typeface="Arial"/>
                  </a:rPr>
                  <a:t>k</a:t>
                </a:r>
                <a:r>
                  <a:rPr b="1" lang="en-US" sz="1800" spc="-1" strike="noStrike" baseline="-33000">
                    <a:solidFill>
                      <a:srgbClr val="000000"/>
                    </a:solidFill>
                    <a:latin typeface="Arial"/>
                  </a:rPr>
                  <a:t>T</a:t>
                </a:r>
                <a:r>
                  <a:rPr b="1" lang="en-US" sz="1800" spc="-1" strike="noStrike">
                    <a:solidFill>
                      <a:srgbClr val="000000"/>
                    </a:solidFill>
                    <a:latin typeface="Arial"/>
                  </a:rPr>
                  <a:t> algorithm</a:t>
                </a:r>
                <a:endParaRPr b="0" lang="en-US" sz="1800" spc="-1" strike="noStrike">
                  <a:latin typeface="Arial"/>
                </a:endParaRPr>
              </a:p>
            </p:txBody>
          </p:sp>
        </p:grpSp>
        <p:sp>
          <p:nvSpPr>
            <p:cNvPr id="224" name="CustomShape 16"/>
            <p:cNvSpPr/>
            <p:nvPr/>
          </p:nvSpPr>
          <p:spPr>
            <a:xfrm>
              <a:off x="2136240" y="1197360"/>
              <a:ext cx="368640" cy="271440"/>
            </a:xfrm>
            <a:custGeom>
              <a:avLst/>
              <a:gdLst/>
              <a:ahLst/>
              <a:rect l="0" t="0" r="r" b="b"/>
              <a:pathLst>
                <a:path w="1026" h="756">
                  <a:moveTo>
                    <a:pt x="256" y="0"/>
                  </a:moveTo>
                  <a:lnTo>
                    <a:pt x="256" y="566"/>
                  </a:lnTo>
                  <a:lnTo>
                    <a:pt x="0" y="566"/>
                  </a:lnTo>
                  <a:lnTo>
                    <a:pt x="512" y="755"/>
                  </a:lnTo>
                  <a:lnTo>
                    <a:pt x="1025" y="566"/>
                  </a:lnTo>
                  <a:lnTo>
                    <a:pt x="768" y="566"/>
                  </a:lnTo>
                  <a:lnTo>
                    <a:pt x="768" y="0"/>
                  </a:lnTo>
                  <a:lnTo>
                    <a:pt x="256" y="0"/>
                  </a:lnTo>
                </a:path>
              </a:pathLst>
            </a:custGeom>
            <a:solidFill>
              <a:srgbClr val="58595b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25" name="Group 17"/>
            <p:cNvGrpSpPr/>
            <p:nvPr/>
          </p:nvGrpSpPr>
          <p:grpSpPr>
            <a:xfrm>
              <a:off x="1310400" y="828720"/>
              <a:ext cx="2022480" cy="365760"/>
              <a:chOff x="1310400" y="828720"/>
              <a:chExt cx="2022480" cy="365760"/>
            </a:xfrm>
          </p:grpSpPr>
          <p:sp>
            <p:nvSpPr>
              <p:cNvPr id="226" name="CustomShape 18"/>
              <p:cNvSpPr/>
              <p:nvPr/>
            </p:nvSpPr>
            <p:spPr>
              <a:xfrm>
                <a:off x="1310400" y="828720"/>
                <a:ext cx="2011680" cy="365760"/>
              </a:xfrm>
              <a:custGeom>
                <a:avLst/>
                <a:gdLst/>
                <a:ahLst/>
                <a:rect l="0" t="0" r="r" b="b"/>
                <a:pathLst>
                  <a:path w="5590" h="1018">
                    <a:moveTo>
                      <a:pt x="169" y="0"/>
                    </a:moveTo>
                    <a:cubicBezTo>
                      <a:pt x="84" y="0"/>
                      <a:pt x="0" y="84"/>
                      <a:pt x="0" y="169"/>
                    </a:cubicBezTo>
                    <a:lnTo>
                      <a:pt x="0" y="847"/>
                    </a:lnTo>
                    <a:cubicBezTo>
                      <a:pt x="0" y="932"/>
                      <a:pt x="84" y="1017"/>
                      <a:pt x="169" y="1017"/>
                    </a:cubicBezTo>
                    <a:lnTo>
                      <a:pt x="5419" y="1017"/>
                    </a:lnTo>
                    <a:cubicBezTo>
                      <a:pt x="5504" y="1017"/>
                      <a:pt x="5589" y="932"/>
                      <a:pt x="5589" y="847"/>
                    </a:cubicBezTo>
                    <a:lnTo>
                      <a:pt x="5589" y="169"/>
                    </a:lnTo>
                    <a:cubicBezTo>
                      <a:pt x="5589" y="84"/>
                      <a:pt x="5504" y="0"/>
                      <a:pt x="5419" y="0"/>
                    </a:cubicBezTo>
                    <a:lnTo>
                      <a:pt x="169" y="0"/>
                    </a:lnTo>
                  </a:path>
                </a:pathLst>
              </a:custGeom>
              <a:noFill/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7" name="TextShape 19"/>
              <p:cNvSpPr txBox="1"/>
              <p:nvPr/>
            </p:nvSpPr>
            <p:spPr>
              <a:xfrm>
                <a:off x="1321200" y="828720"/>
                <a:ext cx="2011680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pPr algn="ctr"/>
                <a:r>
                  <a:rPr b="0" lang="en-US" sz="1800" spc="-1" strike="noStrike">
                    <a:latin typeface="Arial"/>
                  </a:rPr>
                  <a:t>Particles, clusters</a:t>
                </a:r>
                <a:endParaRPr b="0" lang="en-US" sz="1800" spc="-1" strike="noStrike">
                  <a:latin typeface="Arial"/>
                </a:endParaRPr>
              </a:p>
            </p:txBody>
          </p:sp>
        </p:grpSp>
        <p:grpSp>
          <p:nvGrpSpPr>
            <p:cNvPr id="228" name="Group 20"/>
            <p:cNvGrpSpPr/>
            <p:nvPr/>
          </p:nvGrpSpPr>
          <p:grpSpPr>
            <a:xfrm>
              <a:off x="1305360" y="3889080"/>
              <a:ext cx="2022480" cy="365760"/>
              <a:chOff x="1305360" y="3889080"/>
              <a:chExt cx="2022480" cy="365760"/>
            </a:xfrm>
          </p:grpSpPr>
          <p:sp>
            <p:nvSpPr>
              <p:cNvPr id="229" name="CustomShape 21"/>
              <p:cNvSpPr/>
              <p:nvPr/>
            </p:nvSpPr>
            <p:spPr>
              <a:xfrm>
                <a:off x="1305360" y="3889080"/>
                <a:ext cx="2011680" cy="365760"/>
              </a:xfrm>
              <a:custGeom>
                <a:avLst/>
                <a:gdLst/>
                <a:ahLst/>
                <a:rect l="0" t="0" r="r" b="b"/>
                <a:pathLst>
                  <a:path w="5590" h="1018">
                    <a:moveTo>
                      <a:pt x="169" y="0"/>
                    </a:moveTo>
                    <a:cubicBezTo>
                      <a:pt x="84" y="0"/>
                      <a:pt x="0" y="84"/>
                      <a:pt x="0" y="169"/>
                    </a:cubicBezTo>
                    <a:lnTo>
                      <a:pt x="0" y="847"/>
                    </a:lnTo>
                    <a:cubicBezTo>
                      <a:pt x="0" y="932"/>
                      <a:pt x="84" y="1017"/>
                      <a:pt x="169" y="1017"/>
                    </a:cubicBezTo>
                    <a:lnTo>
                      <a:pt x="5419" y="1017"/>
                    </a:lnTo>
                    <a:cubicBezTo>
                      <a:pt x="5504" y="1017"/>
                      <a:pt x="5589" y="932"/>
                      <a:pt x="5589" y="847"/>
                    </a:cubicBezTo>
                    <a:lnTo>
                      <a:pt x="5589" y="169"/>
                    </a:lnTo>
                    <a:cubicBezTo>
                      <a:pt x="5589" y="84"/>
                      <a:pt x="5504" y="0"/>
                      <a:pt x="5419" y="0"/>
                    </a:cubicBezTo>
                    <a:lnTo>
                      <a:pt x="169" y="0"/>
                    </a:lnTo>
                  </a:path>
                </a:pathLst>
              </a:custGeom>
              <a:solidFill>
                <a:srgbClr val="5c2d91">
                  <a:alpha val="30000"/>
                </a:srgbClr>
              </a:solidFill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0" name="TextShape 22"/>
              <p:cNvSpPr txBox="1"/>
              <p:nvPr/>
            </p:nvSpPr>
            <p:spPr>
              <a:xfrm>
                <a:off x="1316160" y="3889080"/>
                <a:ext cx="2011680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pPr algn="ctr"/>
                <a:r>
                  <a:rPr b="0" lang="en-US" sz="1800" spc="-1" strike="noStrike">
                    <a:latin typeface="Arial"/>
                  </a:rPr>
                  <a:t>Jet candidates</a:t>
                </a:r>
                <a:endParaRPr b="0" lang="en-US" sz="1800" spc="-1" strike="noStrike">
                  <a:latin typeface="Arial"/>
                </a:endParaRPr>
              </a:p>
            </p:txBody>
          </p:sp>
        </p:grpSp>
        <p:sp>
          <p:nvSpPr>
            <p:cNvPr id="231" name="CustomShape 23"/>
            <p:cNvSpPr/>
            <p:nvPr/>
          </p:nvSpPr>
          <p:spPr>
            <a:xfrm>
              <a:off x="2136600" y="3609720"/>
              <a:ext cx="368640" cy="271440"/>
            </a:xfrm>
            <a:custGeom>
              <a:avLst/>
              <a:gdLst/>
              <a:ahLst/>
              <a:rect l="0" t="0" r="r" b="b"/>
              <a:pathLst>
                <a:path w="1026" h="756">
                  <a:moveTo>
                    <a:pt x="256" y="0"/>
                  </a:moveTo>
                  <a:lnTo>
                    <a:pt x="256" y="566"/>
                  </a:lnTo>
                  <a:lnTo>
                    <a:pt x="0" y="566"/>
                  </a:lnTo>
                  <a:lnTo>
                    <a:pt x="512" y="755"/>
                  </a:lnTo>
                  <a:lnTo>
                    <a:pt x="1025" y="566"/>
                  </a:lnTo>
                  <a:lnTo>
                    <a:pt x="768" y="566"/>
                  </a:lnTo>
                  <a:lnTo>
                    <a:pt x="768" y="0"/>
                  </a:lnTo>
                  <a:lnTo>
                    <a:pt x="256" y="0"/>
                  </a:lnTo>
                </a:path>
              </a:pathLst>
            </a:custGeom>
            <a:solidFill>
              <a:srgbClr val="58595b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CustomShape 24"/>
            <p:cNvSpPr/>
            <p:nvPr/>
          </p:nvSpPr>
          <p:spPr>
            <a:xfrm>
              <a:off x="2136960" y="4258080"/>
              <a:ext cx="368640" cy="271440"/>
            </a:xfrm>
            <a:custGeom>
              <a:avLst/>
              <a:gdLst/>
              <a:ahLst/>
              <a:rect l="0" t="0" r="r" b="b"/>
              <a:pathLst>
                <a:path w="1026" h="756">
                  <a:moveTo>
                    <a:pt x="256" y="0"/>
                  </a:moveTo>
                  <a:lnTo>
                    <a:pt x="256" y="566"/>
                  </a:lnTo>
                  <a:lnTo>
                    <a:pt x="0" y="566"/>
                  </a:lnTo>
                  <a:lnTo>
                    <a:pt x="512" y="755"/>
                  </a:lnTo>
                  <a:lnTo>
                    <a:pt x="1025" y="566"/>
                  </a:lnTo>
                  <a:lnTo>
                    <a:pt x="768" y="566"/>
                  </a:lnTo>
                  <a:lnTo>
                    <a:pt x="768" y="0"/>
                  </a:lnTo>
                  <a:lnTo>
                    <a:pt x="256" y="0"/>
                  </a:lnTo>
                </a:path>
              </a:pathLst>
            </a:custGeom>
            <a:solidFill>
              <a:srgbClr val="58595b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33" name="Group 25"/>
            <p:cNvGrpSpPr/>
            <p:nvPr/>
          </p:nvGrpSpPr>
          <p:grpSpPr>
            <a:xfrm>
              <a:off x="1299960" y="4537440"/>
              <a:ext cx="2022480" cy="716400"/>
              <a:chOff x="1299960" y="4537440"/>
              <a:chExt cx="2022480" cy="716400"/>
            </a:xfrm>
          </p:grpSpPr>
          <p:sp>
            <p:nvSpPr>
              <p:cNvPr id="234" name="CustomShape 26"/>
              <p:cNvSpPr/>
              <p:nvPr/>
            </p:nvSpPr>
            <p:spPr>
              <a:xfrm>
                <a:off x="1299960" y="4537440"/>
                <a:ext cx="2011680" cy="716400"/>
              </a:xfrm>
              <a:custGeom>
                <a:avLst/>
                <a:gdLst/>
                <a:ahLst/>
                <a:rect l="0" t="0" r="r" b="b"/>
                <a:pathLst>
                  <a:path w="5590" h="1992">
                    <a:moveTo>
                      <a:pt x="331" y="0"/>
                    </a:moveTo>
                    <a:cubicBezTo>
                      <a:pt x="165" y="0"/>
                      <a:pt x="0" y="165"/>
                      <a:pt x="0" y="331"/>
                    </a:cubicBezTo>
                    <a:lnTo>
                      <a:pt x="0" y="1659"/>
                    </a:lnTo>
                    <a:cubicBezTo>
                      <a:pt x="0" y="1825"/>
                      <a:pt x="165" y="1991"/>
                      <a:pt x="331" y="1991"/>
                    </a:cubicBezTo>
                    <a:lnTo>
                      <a:pt x="5257" y="1991"/>
                    </a:lnTo>
                    <a:cubicBezTo>
                      <a:pt x="5423" y="1991"/>
                      <a:pt x="5589" y="1825"/>
                      <a:pt x="5589" y="1659"/>
                    </a:cubicBezTo>
                    <a:lnTo>
                      <a:pt x="5589" y="331"/>
                    </a:lnTo>
                    <a:cubicBezTo>
                      <a:pt x="5589" y="165"/>
                      <a:pt x="5423" y="0"/>
                      <a:pt x="5257" y="0"/>
                    </a:cubicBezTo>
                    <a:lnTo>
                      <a:pt x="331" y="0"/>
                    </a:lnTo>
                  </a:path>
                </a:pathLst>
              </a:custGeom>
              <a:solidFill>
                <a:srgbClr val="5c2d91">
                  <a:alpha val="30000"/>
                </a:srgbClr>
              </a:solidFill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5" name="TextShape 27"/>
              <p:cNvSpPr txBox="1"/>
              <p:nvPr/>
            </p:nvSpPr>
            <p:spPr>
              <a:xfrm>
                <a:off x="1310760" y="4537440"/>
                <a:ext cx="201168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/>
              <a:p>
                <a:pPr algn="ctr"/>
                <a:r>
                  <a:rPr b="0" lang="en-US" sz="1800" spc="-1" strike="noStrike">
                    <a:latin typeface="Arial"/>
                  </a:rPr>
                  <a:t>Median </a:t>
                </a:r>
                <a:r>
                  <a:rPr b="0" lang="en-US" sz="1800" spc="-1" strike="noStrike">
                    <a:latin typeface="Arial"/>
                    <a:ea typeface="Arial"/>
                  </a:rPr>
                  <a:t>ρ=p</a:t>
                </a:r>
                <a:r>
                  <a:rPr b="0" lang="en-US" sz="1800" spc="-1" strike="noStrike" baseline="-33000">
                    <a:latin typeface="Arial"/>
                    <a:ea typeface="Arial"/>
                  </a:rPr>
                  <a:t>T</a:t>
                </a:r>
                <a:r>
                  <a:rPr b="0" lang="en-US" sz="1800" spc="-1" strike="noStrike">
                    <a:latin typeface="Arial"/>
                    <a:ea typeface="Arial"/>
                  </a:rPr>
                  <a:t>/A</a:t>
                </a:r>
                <a:endParaRPr b="0" lang="en-US" sz="1800" spc="-1" strike="noStrike">
                  <a:latin typeface="Arial"/>
                </a:endParaRPr>
              </a:p>
            </p:txBody>
          </p:sp>
          <mc:AlternateContent>
            <mc:Choice xmlns:a14="http://schemas.microsoft.com/office/drawing/2010/main" Requires="a14">
              <p:sp>
                <p:nvSpPr>
                  <p:cNvPr id="236" name="Formula 28"/>
                  <p:cNvSpPr txBox="1"/>
                  <p:nvPr/>
                </p:nvSpPr>
                <p:spPr>
                  <a:xfrm>
                    <a:off x="1371600" y="4865760"/>
                    <a:ext cx="1842120" cy="28332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bSup>
                          <m:e>
                            <m:r>
                              <m:t xml:space="preserve">p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  <m:sup>
                            <m:r>
                              <m:t xml:space="preserve">jet</m:t>
                            </m:r>
                          </m:sup>
                        </m:sSubSup>
                        <m:r>
                          <m:t xml:space="preserve">=</m:t>
                        </m:r>
                        <m:sSubSup>
                          <m:e>
                            <m:r>
                              <m:t xml:space="preserve">p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  <m:sup>
                            <m:r>
                              <m:t xml:space="preserve">reco</m:t>
                            </m:r>
                          </m:sup>
                        </m:sSubSup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ρ</m:t>
                            </m:r>
                          </m:e>
                          <m:sub>
                            <m:r>
                              <m:t xml:space="preserve">median</m:t>
                            </m:r>
                          </m:sub>
                        </m:sSub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r>
                              <m:t xml:space="preserve">jet</m:t>
                            </m:r>
                          </m:sup>
                        </m:sSup>
                      </m:oMath>
                    </a14:m>
                  </a:p>
                </p:txBody>
              </p:sp>
            </mc:Choice>
            <mc:Fallback/>
          </mc:AlternateContent>
        </p:grpSp>
      </p:grpSp>
      <p:sp>
        <p:nvSpPr>
          <p:cNvPr id="237" name="TextShape 29"/>
          <p:cNvSpPr txBox="1"/>
          <p:nvPr/>
        </p:nvSpPr>
        <p:spPr>
          <a:xfrm>
            <a:off x="3483000" y="688320"/>
            <a:ext cx="328356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200" spc="-1" strike="noStrike">
                <a:latin typeface="Arial"/>
              </a:rPr>
              <a:t>Cacciari &amp; Salam, </a:t>
            </a:r>
            <a:r>
              <a:rPr b="0" lang="en-US" sz="1200" spc="-1" strike="noStrike">
                <a:latin typeface="Arial"/>
                <a:hlinkClick r:id="rId3"/>
              </a:rPr>
              <a:t>PLB659:119–126,2008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731520" y="1280160"/>
            <a:ext cx="8686800" cy="3383280"/>
          </a:xfrm>
          <a:prstGeom prst="rect">
            <a:avLst/>
          </a:prstGeom>
          <a:solidFill>
            <a:srgbClr val="ffffff"/>
          </a:solidFill>
          <a:ln w="38160">
            <a:solidFill>
              <a:srgbClr val="58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TextShape 2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Random cones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0" name="Formula 3"/>
              <p:cNvSpPr txBox="1"/>
              <p:nvPr/>
            </p:nvSpPr>
            <p:spPr>
              <a:xfrm rot="16200000">
                <a:off x="190440" y="2718360"/>
                <a:ext cx="358560" cy="482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ϕ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1" name="Formula 4"/>
              <p:cNvSpPr txBox="1"/>
              <p:nvPr/>
            </p:nvSpPr>
            <p:spPr>
              <a:xfrm>
                <a:off x="4706640" y="4793400"/>
                <a:ext cx="397080" cy="381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η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42" name="CustomShape 5"/>
          <p:cNvSpPr/>
          <p:nvPr/>
        </p:nvSpPr>
        <p:spPr>
          <a:xfrm>
            <a:off x="2377440" y="2651760"/>
            <a:ext cx="914400" cy="914400"/>
          </a:xfrm>
          <a:prstGeom prst="ellipse">
            <a:avLst/>
          </a:prstGeom>
          <a:solidFill>
            <a:srgbClr val="0066b3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6"/>
          <p:cNvSpPr/>
          <p:nvPr/>
        </p:nvSpPr>
        <p:spPr>
          <a:xfrm>
            <a:off x="4897800" y="1572120"/>
            <a:ext cx="914400" cy="914400"/>
          </a:xfrm>
          <a:prstGeom prst="ellipse">
            <a:avLst/>
          </a:prstGeom>
          <a:solidFill>
            <a:srgbClr val="0066b3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7"/>
          <p:cNvSpPr/>
          <p:nvPr/>
        </p:nvSpPr>
        <p:spPr>
          <a:xfrm>
            <a:off x="6337800" y="3120120"/>
            <a:ext cx="914400" cy="914400"/>
          </a:xfrm>
          <a:prstGeom prst="ellipse">
            <a:avLst/>
          </a:prstGeom>
          <a:solidFill>
            <a:srgbClr val="0066b3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8"/>
          <p:cNvSpPr/>
          <p:nvPr/>
        </p:nvSpPr>
        <p:spPr>
          <a:xfrm>
            <a:off x="3890160" y="3108960"/>
            <a:ext cx="1463040" cy="1463040"/>
          </a:xfrm>
          <a:prstGeom prst="rect">
            <a:avLst/>
          </a:prstGeom>
          <a:solidFill>
            <a:srgbClr val="58595b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9"/>
          <p:cNvSpPr/>
          <p:nvPr/>
        </p:nvSpPr>
        <p:spPr>
          <a:xfrm>
            <a:off x="4177800" y="3372120"/>
            <a:ext cx="914400" cy="914400"/>
          </a:xfrm>
          <a:prstGeom prst="ellipse">
            <a:avLst/>
          </a:prstGeom>
          <a:solidFill>
            <a:srgbClr val="ed1c24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10"/>
          <p:cNvSpPr/>
          <p:nvPr/>
        </p:nvSpPr>
        <p:spPr>
          <a:xfrm>
            <a:off x="7130160" y="1308960"/>
            <a:ext cx="1463040" cy="1463040"/>
          </a:xfrm>
          <a:prstGeom prst="rect">
            <a:avLst/>
          </a:prstGeom>
          <a:solidFill>
            <a:srgbClr val="58595b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11"/>
          <p:cNvSpPr/>
          <p:nvPr/>
        </p:nvSpPr>
        <p:spPr>
          <a:xfrm>
            <a:off x="7418160" y="1536480"/>
            <a:ext cx="914400" cy="914400"/>
          </a:xfrm>
          <a:prstGeom prst="ellipse">
            <a:avLst/>
          </a:prstGeom>
          <a:solidFill>
            <a:srgbClr val="ed1c24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TextShape 12"/>
          <p:cNvSpPr txBox="1"/>
          <p:nvPr/>
        </p:nvSpPr>
        <p:spPr>
          <a:xfrm>
            <a:off x="2194560" y="3931920"/>
            <a:ext cx="1188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ed1c24"/>
                </a:solidFill>
                <a:latin typeface="Arial"/>
              </a:rPr>
              <a:t>Real jets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0" name="TextShape 13"/>
          <p:cNvSpPr txBox="1"/>
          <p:nvPr/>
        </p:nvSpPr>
        <p:spPr>
          <a:xfrm>
            <a:off x="1532160" y="2945520"/>
            <a:ext cx="914400" cy="36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0066b3"/>
                </a:solidFill>
                <a:latin typeface="Arial"/>
              </a:rPr>
              <a:t>R=0.4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1" name="TextShape 14"/>
          <p:cNvSpPr txBox="1"/>
          <p:nvPr/>
        </p:nvSpPr>
        <p:spPr>
          <a:xfrm>
            <a:off x="4059360" y="426168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58595b"/>
                </a:solidFill>
                <a:latin typeface="Arial"/>
              </a:rPr>
              <a:t>Excluded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2" name="TextShape 15"/>
          <p:cNvSpPr txBox="1"/>
          <p:nvPr/>
        </p:nvSpPr>
        <p:spPr>
          <a:xfrm>
            <a:off x="7299360" y="2461680"/>
            <a:ext cx="1280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58595b"/>
                </a:solidFill>
                <a:latin typeface="Arial"/>
              </a:rPr>
              <a:t>Excluded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3" name="CustomShape 16"/>
          <p:cNvSpPr/>
          <p:nvPr/>
        </p:nvSpPr>
        <p:spPr>
          <a:xfrm>
            <a:off x="8462160" y="1320480"/>
            <a:ext cx="914400" cy="914400"/>
          </a:xfrm>
          <a:prstGeom prst="ellipse">
            <a:avLst/>
          </a:prstGeom>
          <a:solidFill>
            <a:srgbClr val="0066b3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TextShape 17"/>
          <p:cNvSpPr txBox="1"/>
          <p:nvPr/>
        </p:nvSpPr>
        <p:spPr>
          <a:xfrm>
            <a:off x="8645040" y="1415520"/>
            <a:ext cx="773280" cy="799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5000" spc="-1" strike="noStrike">
                <a:latin typeface="Arial"/>
              </a:rPr>
              <a:t>X</a:t>
            </a:r>
            <a:endParaRPr b="0" lang="en-US" sz="5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Random cones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256" name="Group 2"/>
          <p:cNvGrpSpPr/>
          <p:nvPr/>
        </p:nvGrpSpPr>
        <p:grpSpPr>
          <a:xfrm>
            <a:off x="91440" y="1172520"/>
            <a:ext cx="4094640" cy="3917880"/>
            <a:chOff x="91440" y="1172520"/>
            <a:chExt cx="4094640" cy="3917880"/>
          </a:xfrm>
        </p:grpSpPr>
        <p:pic>
          <p:nvPicPr>
            <p:cNvPr id="257" name="" descr=""/>
            <p:cNvPicPr/>
            <p:nvPr/>
          </p:nvPicPr>
          <p:blipFill>
            <a:blip r:embed="rId1"/>
            <a:stretch/>
          </p:blipFill>
          <p:spPr>
            <a:xfrm>
              <a:off x="91440" y="1172520"/>
              <a:ext cx="4094640" cy="3917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8" name="TextShape 3"/>
            <p:cNvSpPr txBox="1"/>
            <p:nvPr/>
          </p:nvSpPr>
          <p:spPr>
            <a:xfrm>
              <a:off x="909720" y="1988640"/>
              <a:ext cx="1323720" cy="2325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000" spc="-1" strike="noStrike">
                  <a:latin typeface="Arial"/>
                  <a:hlinkClick r:id="rId2"/>
                </a:rPr>
                <a:t>JHEP 03 (2012) 053</a:t>
              </a:r>
              <a:endParaRPr b="0" lang="en-US" sz="1000" spc="-1" strike="noStrike">
                <a:latin typeface="Arial"/>
              </a:endParaRPr>
            </a:p>
          </p:txBody>
        </p:sp>
      </p:grpSp>
      <p:sp>
        <p:nvSpPr>
          <p:cNvPr id="259" name="TextShape 4"/>
          <p:cNvSpPr txBox="1"/>
          <p:nvPr/>
        </p:nvSpPr>
        <p:spPr>
          <a:xfrm>
            <a:off x="1427040" y="3967920"/>
            <a:ext cx="1463040" cy="5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 strike="noStrike">
                <a:solidFill>
                  <a:srgbClr val="ce181e"/>
                </a:solidFill>
                <a:latin typeface="Arial"/>
              </a:rPr>
              <a:t>ALICE</a:t>
            </a:r>
            <a:endParaRPr b="0" lang="en-US" sz="3000" spc="-1" strike="noStrike">
              <a:latin typeface="Arial"/>
            </a:endParaRPr>
          </a:p>
        </p:txBody>
      </p:sp>
      <p:grpSp>
        <p:nvGrpSpPr>
          <p:cNvPr id="260" name="Group 5"/>
          <p:cNvGrpSpPr/>
          <p:nvPr/>
        </p:nvGrpSpPr>
        <p:grpSpPr>
          <a:xfrm>
            <a:off x="4103640" y="1128600"/>
            <a:ext cx="5954760" cy="3992040"/>
            <a:chOff x="4103640" y="1128600"/>
            <a:chExt cx="5954760" cy="3992040"/>
          </a:xfrm>
        </p:grpSpPr>
        <p:pic>
          <p:nvPicPr>
            <p:cNvPr id="261" name="" descr=""/>
            <p:cNvPicPr/>
            <p:nvPr/>
          </p:nvPicPr>
          <p:blipFill>
            <a:blip r:embed="rId3"/>
            <a:stretch/>
          </p:blipFill>
          <p:spPr>
            <a:xfrm>
              <a:off x="4103640" y="1128600"/>
              <a:ext cx="5954760" cy="3992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2" name="TextShape 6"/>
            <p:cNvSpPr txBox="1"/>
            <p:nvPr/>
          </p:nvSpPr>
          <p:spPr>
            <a:xfrm>
              <a:off x="5649840" y="3931920"/>
              <a:ext cx="2377440" cy="5155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lang="en-US" sz="3000" spc="-1" strike="noStrike">
                  <a:solidFill>
                    <a:srgbClr val="ce181e"/>
                  </a:solidFill>
                  <a:latin typeface="Arial"/>
                </a:rPr>
                <a:t>This work</a:t>
              </a:r>
              <a:endParaRPr b="0" lang="en-US" sz="3000" spc="-1" strike="noStrike">
                <a:latin typeface="Arial"/>
              </a:endParaRPr>
            </a:p>
          </p:txBody>
        </p:sp>
      </p:grp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 rot="4114800">
            <a:off x="6238080" y="3040920"/>
            <a:ext cx="368640" cy="1501560"/>
          </a:xfrm>
          <a:custGeom>
            <a:avLst/>
            <a:gdLst/>
            <a:ahLst/>
            <a:rect l="0" t="0" r="r" b="b"/>
            <a:pathLst>
              <a:path w="1026" h="4172">
                <a:moveTo>
                  <a:pt x="255" y="0"/>
                </a:moveTo>
                <a:lnTo>
                  <a:pt x="257" y="3128"/>
                </a:lnTo>
                <a:lnTo>
                  <a:pt x="0" y="3128"/>
                </a:lnTo>
                <a:lnTo>
                  <a:pt x="513" y="4171"/>
                </a:lnTo>
                <a:lnTo>
                  <a:pt x="1025" y="3128"/>
                </a:lnTo>
                <a:lnTo>
                  <a:pt x="769" y="3128"/>
                </a:lnTo>
                <a:lnTo>
                  <a:pt x="768" y="0"/>
                </a:lnTo>
                <a:lnTo>
                  <a:pt x="255" y="0"/>
                </a:lnTo>
              </a:path>
            </a:pathLst>
          </a:custGeom>
          <a:solidFill>
            <a:srgbClr val="58595b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TextShape 2"/>
          <p:cNvSpPr txBox="1"/>
          <p:nvPr/>
        </p:nvSpPr>
        <p:spPr>
          <a:xfrm>
            <a:off x="-108000" y="-316440"/>
            <a:ext cx="841248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Shape of width of the distribution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265" name="Group 3"/>
          <p:cNvGrpSpPr/>
          <p:nvPr/>
        </p:nvGrpSpPr>
        <p:grpSpPr>
          <a:xfrm>
            <a:off x="172080" y="801360"/>
            <a:ext cx="3857040" cy="2531880"/>
            <a:chOff x="172080" y="801360"/>
            <a:chExt cx="3857040" cy="2531880"/>
          </a:xfrm>
        </p:grpSpPr>
        <p:sp>
          <p:nvSpPr>
            <p:cNvPr id="266" name="CustomShape 4"/>
            <p:cNvSpPr/>
            <p:nvPr/>
          </p:nvSpPr>
          <p:spPr>
            <a:xfrm>
              <a:off x="172080" y="801360"/>
              <a:ext cx="3657600" cy="2476800"/>
            </a:xfrm>
            <a:custGeom>
              <a:avLst/>
              <a:gdLst/>
              <a:ahLst/>
              <a:rect l="0" t="0" r="r" b="b"/>
              <a:pathLst>
                <a:path w="10162" h="6882">
                  <a:moveTo>
                    <a:pt x="1146" y="0"/>
                  </a:moveTo>
                  <a:cubicBezTo>
                    <a:pt x="573" y="0"/>
                    <a:pt x="0" y="573"/>
                    <a:pt x="0" y="1146"/>
                  </a:cubicBezTo>
                  <a:lnTo>
                    <a:pt x="0" y="5734"/>
                  </a:lnTo>
                  <a:cubicBezTo>
                    <a:pt x="0" y="6307"/>
                    <a:pt x="573" y="6881"/>
                    <a:pt x="1146" y="6881"/>
                  </a:cubicBezTo>
                  <a:lnTo>
                    <a:pt x="9014" y="6881"/>
                  </a:lnTo>
                  <a:cubicBezTo>
                    <a:pt x="9587" y="6881"/>
                    <a:pt x="10161" y="6307"/>
                    <a:pt x="10161" y="5734"/>
                  </a:cubicBezTo>
                  <a:lnTo>
                    <a:pt x="10161" y="1146"/>
                  </a:lnTo>
                  <a:cubicBezTo>
                    <a:pt x="10161" y="573"/>
                    <a:pt x="9587" y="0"/>
                    <a:pt x="9014" y="0"/>
                  </a:cubicBezTo>
                  <a:lnTo>
                    <a:pt x="1146" y="0"/>
                  </a:lnTo>
                </a:path>
              </a:pathLst>
            </a:custGeom>
            <a:solidFill>
              <a:srgbClr val="729fcf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mc:AlternateContent>
          <mc:Choice xmlns:a14="http://schemas.microsoft.com/office/drawing/2010/main" Requires="a14">
            <p:sp>
              <p:nvSpPr>
                <p:cNvPr id="267" name="Formula 5"/>
                <p:cNvSpPr txBox="1"/>
                <p:nvPr/>
              </p:nvSpPr>
              <p:spPr>
                <a:xfrm>
                  <a:off x="371520" y="1194120"/>
                  <a:ext cx="3442680" cy="6242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f</m:t>
                          </m:r>
                        </m:e>
                        <m:sub>
                          <m:r>
                            <m:t xml:space="preserve">Γ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  <m:r>
                            <m:t xml:space="preserve">,</m:t>
                          </m:r>
                          <m:r>
                            <m:t xml:space="preserve">p</m:t>
                          </m:r>
                          <m:r>
                            <m:t xml:space="preserve">,</m:t>
                          </m:r>
                          <m:r>
                            <m:t xml:space="preserve">b</m:t>
                          </m:r>
                        </m:e>
                      </m:d>
                      <m:r>
                        <m:t xml:space="preserve">=</m:t>
                      </m:r>
                      <m:f>
                        <m:num>
                          <m:r>
                            <m:t xml:space="preserve">b</m:t>
                          </m:r>
                        </m:num>
                        <m:den>
                          <m:r>
                            <m:t xml:space="preserve">Γ</m:t>
                          </m:r>
                          <m:d>
                            <m:dPr>
                              <m:begChr m:val="("/>
                              <m:endChr m:val=")"/>
                            </m:dPr>
                            <m:e>
                              <m:r>
                                <m:t xml:space="preserve">p</m:t>
                              </m:r>
                            </m:e>
                          </m:d>
                        </m:den>
                      </m:f>
                      <m:sSup>
                        <m:e>
                          <m:d>
                            <m:dPr>
                              <m:begChr m:val="("/>
                              <m:endChr m:val=")"/>
                            </m:dPr>
                            <m:e>
                              <m:r>
                                <m:t xml:space="preserve">b</m:t>
                              </m:r>
                              <m:sSub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t xml:space="preserve">p</m:t>
                          </m:r>
                          <m:r>
                            <m:t xml:space="preserve">−</m:t>
                          </m:r>
                          <m:r>
                            <m:t xml:space="preserve">1</m:t>
                          </m:r>
                        </m:sup>
                      </m:sSup>
                      <m:sSup>
                        <m:e>
                          <m:r>
                            <m:t xml:space="preserve">e</m:t>
                          </m:r>
                        </m:e>
                        <m:sup>
                          <m:r>
                            <m:t xml:space="preserve">−</m:t>
                          </m:r>
                          <m:r>
                            <m:t xml:space="preserve">bx</m:t>
                          </m:r>
                        </m:sup>
                      </m:sSup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268" name="Formula 6"/>
                <p:cNvSpPr txBox="1"/>
                <p:nvPr/>
              </p:nvSpPr>
              <p:spPr>
                <a:xfrm>
                  <a:off x="554400" y="1818360"/>
                  <a:ext cx="3094560" cy="5986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f>
                        <m:num>
                          <m:r>
                            <m:t xml:space="preserve">dN</m:t>
                          </m:r>
                        </m:num>
                        <m:den>
                          <m:r>
                            <m:t xml:space="preserve">dy</m:t>
                          </m:r>
                        </m:den>
                      </m:f>
                      <m:r>
                        <m:t xml:space="preserve">∝</m:t>
                      </m:r>
                      <m:sSub>
                        <m:e>
                          <m:r>
                            <m:t xml:space="preserve">f</m:t>
                          </m:r>
                        </m:e>
                        <m:sub>
                          <m:r>
                            <m:t xml:space="preserve">Γ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  <m:r>
                            <m:t xml:space="preserve">,</m:t>
                          </m:r>
                          <m:r>
                            <m:t xml:space="preserve">2</m:t>
                          </m:r>
                          <m:r>
                            <m:t xml:space="preserve">,</m:t>
                          </m:r>
                          <m:r>
                            <m:t xml:space="preserve">b</m:t>
                          </m:r>
                        </m:e>
                      </m:d>
                      <m:r>
                        <m:t xml:space="preserve">=</m:t>
                      </m:r>
                      <m:sSup>
                        <m:e>
                          <m:r>
                            <m:t xml:space="preserve">b</m:t>
                          </m:r>
                        </m:e>
                        <m:sup>
                          <m:r>
                            <m:t xml:space="preserve">2</m:t>
                          </m:r>
                        </m:sup>
                      </m:sSup>
                      <m:sSub>
                        <m:e>
                          <m:r>
                            <m:t xml:space="preserve">p</m:t>
                          </m:r>
                        </m:e>
                        <m:sub>
                          <m:r>
                            <m:t xml:space="preserve">T</m:t>
                          </m:r>
                        </m:sub>
                      </m:sSub>
                      <m:sSup>
                        <m:e>
                          <m:r>
                            <m:t xml:space="preserve">e</m:t>
                          </m:r>
                        </m:e>
                        <m:sup>
                          <m:r>
                            <m:t xml:space="preserve">−</m:t>
                          </m:r>
                          <m:r>
                            <m:t xml:space="preserve">k</m:t>
                          </m:r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sup>
                      </m:sSup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269" name="Formula 7"/>
                <p:cNvSpPr txBox="1"/>
                <p:nvPr/>
              </p:nvSpPr>
              <p:spPr>
                <a:xfrm>
                  <a:off x="966240" y="2338560"/>
                  <a:ext cx="1830600" cy="6206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μ</m:t>
                          </m:r>
                        </m:e>
                        <m:sub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sub>
                      </m:sSub>
                      <m:r>
                        <m:t xml:space="preserve">=</m:t>
                      </m:r>
                      <m:f>
                        <m:num>
                          <m:r>
                            <m:t xml:space="preserve">p</m:t>
                          </m:r>
                        </m:num>
                        <m:den>
                          <m:r>
                            <m:t xml:space="preserve">b</m:t>
                          </m:r>
                        </m:den>
                      </m:f>
                      <m:r>
                        <m:t xml:space="preserve">,</m:t>
                      </m:r>
                      <m:sSub>
                        <m:e>
                          <m:r>
                            <m:t xml:space="preserve">σ</m:t>
                          </m:r>
                        </m:e>
                        <m:sub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sub>
                      </m:sSub>
                      <m:r>
                        <m:t xml:space="preserve">=</m:t>
                      </m:r>
                      <m:f>
                        <m:num>
                          <m:rad>
                            <m:radPr>
                              <m:degHide m:val="1"/>
                            </m:radPr>
                            <m:deg/>
                            <m:e>
                              <m:r>
                                <m:t xml:space="preserve">p</m:t>
                              </m:r>
                            </m:e>
                          </m:rad>
                        </m:num>
                        <m:den>
                          <m:r>
                            <m:t xml:space="preserve">b</m:t>
                          </m:r>
                        </m:den>
                      </m:f>
                    </m:oMath>
                  </a14:m>
                </a:p>
              </p:txBody>
            </p:sp>
          </mc:Choice>
          <mc:Fallback/>
        </mc:AlternateContent>
        <p:sp>
          <p:nvSpPr>
            <p:cNvPr id="270" name="TextShape 8"/>
            <p:cNvSpPr txBox="1"/>
            <p:nvPr/>
          </p:nvSpPr>
          <p:spPr>
            <a:xfrm>
              <a:off x="371520" y="837360"/>
              <a:ext cx="3657600" cy="4028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lang="en-US" sz="2200" spc="-1" strike="noStrike">
                  <a:solidFill>
                    <a:srgbClr val="58595b"/>
                  </a:solidFill>
                  <a:latin typeface="Arial"/>
                </a:rPr>
                <a:t>Single particle spectra</a:t>
              </a:r>
              <a:endParaRPr b="1" lang="en-US" sz="2200" spc="-1" strike="noStrike">
                <a:solidFill>
                  <a:srgbClr val="58595b"/>
                </a:solidFill>
                <a:latin typeface="Arial"/>
              </a:endParaRPr>
            </a:p>
          </p:txBody>
        </p:sp>
        <p:sp>
          <p:nvSpPr>
            <p:cNvPr id="271" name="TextShape 9"/>
            <p:cNvSpPr txBox="1"/>
            <p:nvPr/>
          </p:nvSpPr>
          <p:spPr>
            <a:xfrm>
              <a:off x="371520" y="2959200"/>
              <a:ext cx="2834640" cy="37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000" spc="-1" strike="noStrike">
                  <a:latin typeface="Arial"/>
                </a:rPr>
                <a:t>Tannenbaum, </a:t>
              </a:r>
              <a:r>
                <a:rPr b="0" lang="en-US" sz="1000" spc="-1" strike="noStrike">
                  <a:latin typeface="Arial"/>
                  <a:hlinkClick r:id="rId1"/>
                </a:rPr>
                <a:t>PLB(498),1–2,Pg.29-34(2001)</a:t>
              </a:r>
              <a:endParaRPr b="0" lang="en-US" sz="1000" spc="-1" strike="noStrike">
                <a:latin typeface="Arial"/>
              </a:endParaRPr>
            </a:p>
            <a:p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272" name="Group 10"/>
          <p:cNvGrpSpPr/>
          <p:nvPr/>
        </p:nvGrpSpPr>
        <p:grpSpPr>
          <a:xfrm>
            <a:off x="4117680" y="1161360"/>
            <a:ext cx="5760720" cy="1664640"/>
            <a:chOff x="4117680" y="1161360"/>
            <a:chExt cx="5760720" cy="1664640"/>
          </a:xfrm>
        </p:grpSpPr>
        <p:sp>
          <p:nvSpPr>
            <p:cNvPr id="273" name="CustomShape 11"/>
            <p:cNvSpPr/>
            <p:nvPr/>
          </p:nvSpPr>
          <p:spPr>
            <a:xfrm>
              <a:off x="4117680" y="1161360"/>
              <a:ext cx="5760720" cy="1664640"/>
            </a:xfrm>
            <a:custGeom>
              <a:avLst/>
              <a:gdLst/>
              <a:ahLst/>
              <a:rect l="0" t="0" r="r" b="b"/>
              <a:pathLst>
                <a:path w="16003" h="4626">
                  <a:moveTo>
                    <a:pt x="770" y="0"/>
                  </a:moveTo>
                  <a:cubicBezTo>
                    <a:pt x="385" y="0"/>
                    <a:pt x="0" y="385"/>
                    <a:pt x="0" y="770"/>
                  </a:cubicBezTo>
                  <a:lnTo>
                    <a:pt x="0" y="3854"/>
                  </a:lnTo>
                  <a:cubicBezTo>
                    <a:pt x="0" y="4239"/>
                    <a:pt x="385" y="4625"/>
                    <a:pt x="770" y="4625"/>
                  </a:cubicBezTo>
                  <a:lnTo>
                    <a:pt x="15232" y="4625"/>
                  </a:lnTo>
                  <a:cubicBezTo>
                    <a:pt x="15617" y="4625"/>
                    <a:pt x="16002" y="4239"/>
                    <a:pt x="16002" y="3854"/>
                  </a:cubicBezTo>
                  <a:lnTo>
                    <a:pt x="16002" y="770"/>
                  </a:lnTo>
                  <a:cubicBezTo>
                    <a:pt x="16002" y="385"/>
                    <a:pt x="15617" y="0"/>
                    <a:pt x="15232" y="0"/>
                  </a:cubicBezTo>
                  <a:lnTo>
                    <a:pt x="770" y="0"/>
                  </a:lnTo>
                </a:path>
              </a:pathLst>
            </a:custGeom>
            <a:solidFill>
              <a:srgbClr val="729fcf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TextShape 12"/>
            <p:cNvSpPr txBox="1"/>
            <p:nvPr/>
          </p:nvSpPr>
          <p:spPr>
            <a:xfrm>
              <a:off x="4430880" y="1188360"/>
              <a:ext cx="5325120" cy="4698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lang="en-US" sz="2200" spc="-1" strike="noStrike">
                  <a:latin typeface="Arial"/>
                  <a:ea typeface="Arial"/>
                </a:rPr>
                <a:t>Σ</a:t>
              </a:r>
              <a:r>
                <a:rPr b="1" lang="en-US" sz="2200" spc="-1" strike="noStrike">
                  <a:latin typeface="Arial"/>
                </a:rPr>
                <a:t>p</a:t>
              </a:r>
              <a:r>
                <a:rPr b="1" lang="en-US" sz="2200" spc="-1" strike="noStrike" baseline="-33000">
                  <a:latin typeface="Arial"/>
                </a:rPr>
                <a:t>T</a:t>
              </a:r>
              <a:r>
                <a:rPr b="1" lang="en-US" sz="2200" spc="-1" strike="noStrike">
                  <a:latin typeface="Arial"/>
                </a:rPr>
                <a:t> of N particles</a:t>
              </a:r>
              <a:r>
                <a:rPr b="1" lang="en-US" sz="2200" spc="-1" strike="noStrike">
                  <a:latin typeface="Arial"/>
                  <a:ea typeface="Arial"/>
                </a:rPr>
                <a:t>→N</a:t>
              </a:r>
              <a:r>
                <a:rPr b="1" lang="en-US" sz="2200" spc="-1" strike="noStrike">
                  <a:latin typeface="Arial"/>
                </a:rPr>
                <a:t>-fold convolution:</a:t>
              </a:r>
              <a:endParaRPr b="1" lang="en-US" sz="22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275" name="Formula 13"/>
                <p:cNvSpPr txBox="1"/>
                <p:nvPr/>
              </p:nvSpPr>
              <p:spPr>
                <a:xfrm>
                  <a:off x="7373520" y="1545840"/>
                  <a:ext cx="2468160" cy="63396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f>
                        <m:num>
                          <m:sSup>
                            <m:e>
                              <m:r>
                                <m:t xml:space="preserve">dpT</m:t>
                              </m:r>
                            </m:e>
                            <m:sup>
                              <m:r>
                                <m:t xml:space="preserve">total</m:t>
                              </m:r>
                            </m:sup>
                          </m:sSup>
                        </m:num>
                        <m:den>
                          <m:r>
                            <m:t xml:space="preserve">dy</m:t>
                          </m:r>
                        </m:den>
                      </m:f>
                      <m:r>
                        <m:t xml:space="preserve">∝</m:t>
                      </m:r>
                      <m:sSub>
                        <m:e>
                          <m:r>
                            <m:t xml:space="preserve">f</m:t>
                          </m:r>
                        </m:e>
                        <m:sub>
                          <m:r>
                            <m:t xml:space="preserve">N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  <m:r>
                            <m:t xml:space="preserve">,</m:t>
                          </m:r>
                          <m:r>
                            <m:t xml:space="preserve">Np</m:t>
                          </m:r>
                          <m:r>
                            <m:t xml:space="preserve">,</m:t>
                          </m:r>
                          <m:r>
                            <m:t xml:space="preserve">b</m:t>
                          </m:r>
                        </m:e>
                      </m:d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276" name="Formula 14"/>
                <p:cNvSpPr txBox="1"/>
                <p:nvPr/>
              </p:nvSpPr>
              <p:spPr>
                <a:xfrm>
                  <a:off x="4140360" y="1704600"/>
                  <a:ext cx="2924280" cy="32256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f</m:t>
                          </m:r>
                        </m:e>
                        <m:sub>
                          <m:r>
                            <m:t xml:space="preserve">N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  <m:r>
                            <m:t xml:space="preserve">,</m:t>
                          </m:r>
                          <m:r>
                            <m:t xml:space="preserve">p</m:t>
                          </m:r>
                          <m:r>
                            <m:t xml:space="preserve">,</m:t>
                          </m:r>
                          <m:r>
                            <m:t xml:space="preserve">b</m:t>
                          </m:r>
                        </m:e>
                      </m:d>
                      <m:r>
                        <m:t xml:space="preserve">=</m:t>
                      </m:r>
                      <m:sSub>
                        <m:e>
                          <m:r>
                            <m:t xml:space="preserve">f</m:t>
                          </m:r>
                        </m:e>
                        <m:sub>
                          <m:r>
                            <m:t xml:space="preserve">Γ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  <m:r>
                            <m:t xml:space="preserve">,</m:t>
                          </m:r>
                          <m:r>
                            <m:t xml:space="preserve">Np</m:t>
                          </m:r>
                          <m:r>
                            <m:t xml:space="preserve">,</m:t>
                          </m:r>
                          <m:r>
                            <m:t xml:space="preserve">b</m:t>
                          </m:r>
                        </m:e>
                      </m:d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277" name="Formula 15"/>
                <p:cNvSpPr txBox="1"/>
                <p:nvPr/>
              </p:nvSpPr>
              <p:spPr>
                <a:xfrm>
                  <a:off x="5754960" y="2074680"/>
                  <a:ext cx="4087080" cy="6206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μ</m:t>
                          </m:r>
                        </m:e>
                        <m:sub>
                          <m:r>
                            <m:t xml:space="preserve">total</m:t>
                          </m:r>
                        </m:sub>
                      </m:sSub>
                      <m:r>
                        <m:t xml:space="preserve">=</m:t>
                      </m:r>
                      <m:f>
                        <m:num>
                          <m:r>
                            <m:t xml:space="preserve">Np</m:t>
                          </m:r>
                        </m:num>
                        <m:den>
                          <m:r>
                            <m:t xml:space="preserve">b</m:t>
                          </m:r>
                        </m:den>
                      </m:f>
                      <m:r>
                        <m:t xml:space="preserve">=</m:t>
                      </m:r>
                      <m:r>
                        <m:t xml:space="preserve">N</m:t>
                      </m:r>
                      <m:sSub>
                        <m:e>
                          <m:r>
                            <m:t xml:space="preserve">μ</m:t>
                          </m:r>
                        </m:e>
                        <m:sub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sub>
                      </m:sSub>
                      <m:r>
                        <m:t xml:space="preserve">,</m:t>
                      </m:r>
                      <m:sSub>
                        <m:e>
                          <m:r>
                            <m:t xml:space="preserve">σ</m:t>
                          </m:r>
                        </m:e>
                        <m:sub>
                          <m:r>
                            <m:t xml:space="preserve">total</m:t>
                          </m:r>
                        </m:sub>
                      </m:sSub>
                      <m:r>
                        <m:t xml:space="preserve">=</m:t>
                      </m:r>
                      <m:f>
                        <m:num>
                          <m:rad>
                            <m:radPr>
                              <m:degHide m:val="1"/>
                            </m:radPr>
                            <m:deg/>
                            <m:e>
                              <m:r>
                                <m:t xml:space="preserve">Np</m:t>
                              </m:r>
                            </m:e>
                          </m:rad>
                        </m:num>
                        <m:den>
                          <m:r>
                            <m:t xml:space="preserve">b</m:t>
                          </m:r>
                        </m:den>
                      </m:f>
                      <m:r>
                        <m:t xml:space="preserve">=</m:t>
                      </m:r>
                      <m:rad>
                        <m:radPr>
                          <m:degHide m:val="1"/>
                        </m:radPr>
                        <m:deg/>
                        <m:e>
                          <m:r>
                            <m:t xml:space="preserve">N</m:t>
                          </m:r>
                        </m:e>
                      </m:rad>
                      <m:sSub>
                        <m:e>
                          <m:r>
                            <m:t xml:space="preserve">σ</m:t>
                          </m:r>
                        </m:e>
                        <m:sub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sub>
                      </m:sSub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278" name="Formula 16"/>
                <p:cNvSpPr txBox="1"/>
                <p:nvPr/>
              </p:nvSpPr>
              <p:spPr>
                <a:xfrm>
                  <a:off x="4153680" y="2047680"/>
                  <a:ext cx="1501200" cy="66996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N</m:t>
                      </m:r>
                      <m:r>
                        <m:t xml:space="preserve">=</m:t>
                      </m:r>
                      <m:f>
                        <m:num>
                          <m:sSub>
                            <m:e>
                              <m:r>
                                <m:t xml:space="preserve">N</m:t>
                              </m:r>
                            </m:e>
                            <m:sub>
                              <m:r>
                                <m:t xml:space="preserve">total</m:t>
                              </m:r>
                            </m:sub>
                          </m:sSub>
                        </m:num>
                        <m:den>
                          <m:sSub>
                            <m:e>
                              <m:r>
                                <m:t xml:space="preserve">A</m:t>
                              </m:r>
                            </m:e>
                            <m:sub>
                              <m:r>
                                <m:t xml:space="preserve">total</m:t>
                              </m:r>
                            </m:sub>
                          </m:sSub>
                        </m:den>
                      </m:f>
                      <m:r>
                        <m:t xml:space="preserve">π</m:t>
                      </m:r>
                      <m:sSup>
                        <m:e>
                          <m:r>
                            <m:t xml:space="preserve">R</m:t>
                          </m:r>
                        </m:e>
                        <m:sup>
                          <m:r>
                            <m:t xml:space="preserve">2</m:t>
                          </m:r>
                        </m:sup>
                      </m:sSup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279" name="Group 17"/>
          <p:cNvGrpSpPr/>
          <p:nvPr/>
        </p:nvGrpSpPr>
        <p:grpSpPr>
          <a:xfrm>
            <a:off x="4154040" y="3105720"/>
            <a:ext cx="5766120" cy="652680"/>
            <a:chOff x="4154040" y="3105720"/>
            <a:chExt cx="5766120" cy="652680"/>
          </a:xfrm>
        </p:grpSpPr>
        <p:sp>
          <p:nvSpPr>
            <p:cNvPr id="280" name="CustomShape 18"/>
            <p:cNvSpPr/>
            <p:nvPr/>
          </p:nvSpPr>
          <p:spPr>
            <a:xfrm>
              <a:off x="4154040" y="3105720"/>
              <a:ext cx="5766120" cy="430200"/>
            </a:xfrm>
            <a:custGeom>
              <a:avLst/>
              <a:gdLst/>
              <a:ahLst/>
              <a:rect l="0" t="0" r="r" b="b"/>
              <a:pathLst>
                <a:path w="16018" h="1197">
                  <a:moveTo>
                    <a:pt x="199" y="0"/>
                  </a:moveTo>
                  <a:cubicBezTo>
                    <a:pt x="99" y="0"/>
                    <a:pt x="0" y="99"/>
                    <a:pt x="0" y="199"/>
                  </a:cubicBezTo>
                  <a:lnTo>
                    <a:pt x="0" y="996"/>
                  </a:lnTo>
                  <a:cubicBezTo>
                    <a:pt x="0" y="1096"/>
                    <a:pt x="99" y="1196"/>
                    <a:pt x="199" y="1196"/>
                  </a:cubicBezTo>
                  <a:lnTo>
                    <a:pt x="15818" y="1196"/>
                  </a:lnTo>
                  <a:cubicBezTo>
                    <a:pt x="15917" y="1196"/>
                    <a:pt x="16017" y="1096"/>
                    <a:pt x="16017" y="996"/>
                  </a:cubicBezTo>
                  <a:lnTo>
                    <a:pt x="16017" y="199"/>
                  </a:lnTo>
                  <a:cubicBezTo>
                    <a:pt x="16017" y="99"/>
                    <a:pt x="15917" y="0"/>
                    <a:pt x="15818" y="0"/>
                  </a:cubicBezTo>
                  <a:lnTo>
                    <a:pt x="199" y="0"/>
                  </a:lnTo>
                </a:path>
              </a:pathLst>
            </a:custGeom>
            <a:solidFill>
              <a:srgbClr val="729fcf">
                <a:alpha val="50000"/>
              </a:srgbClr>
            </a:solidFill>
            <a:ln w="29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TextShape 19"/>
            <p:cNvSpPr txBox="1"/>
            <p:nvPr/>
          </p:nvSpPr>
          <p:spPr>
            <a:xfrm>
              <a:off x="4182840" y="3156120"/>
              <a:ext cx="3634200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Add Poissonian fluctuations in N:</a:t>
              </a:r>
              <a:endParaRPr b="0" lang="en-US" sz="18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282" name="Formula 20"/>
                <p:cNvSpPr txBox="1"/>
                <p:nvPr/>
              </p:nvSpPr>
              <p:spPr>
                <a:xfrm>
                  <a:off x="7673400" y="3123000"/>
                  <a:ext cx="2173680" cy="40212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σ</m:t>
                          </m:r>
                        </m:e>
                        <m:sub>
                          <m:r>
                            <m:t xml:space="preserve">total</m:t>
                          </m:r>
                        </m:sub>
                      </m:sSub>
                      <m:r>
                        <m:t xml:space="preserve">=</m:t>
                      </m:r>
                      <m:rad>
                        <m:radPr>
                          <m:degHide m:val="1"/>
                        </m:radPr>
                        <m:deg/>
                        <m:e>
                          <m:r>
                            <m:t xml:space="preserve">N</m:t>
                          </m:r>
                          <m:sSubSup>
                            <m:e>
                              <m:r>
                                <m:t xml:space="preserve">σ</m:t>
                              </m:r>
                            </m:e>
                            <m:sub>
                              <m:sSub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</m:sSub>
                            </m:sub>
                            <m:sup>
                              <m:r>
                                <m:t xml:space="preserve">2</m:t>
                              </m:r>
                            </m:sup>
                          </m:sSubSup>
                          <m:r>
                            <m:t xml:space="preserve">+</m:t>
                          </m:r>
                          <m:r>
                            <m:t xml:space="preserve">N</m:t>
                          </m:r>
                          <m:sSubSup>
                            <m:e>
                              <m:r>
                                <m:t xml:space="preserve">μ</m:t>
                              </m:r>
                            </m:e>
                            <m:sub>
                              <m:sSub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</m:sSub>
                            </m:sub>
                            <m:sup>
                              <m:r>
                                <m:t xml:space="preserve">2</m:t>
                              </m:r>
                            </m:sup>
                          </m:sSubSup>
                        </m:e>
                      </m:rad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283" name="Group 21"/>
          <p:cNvGrpSpPr/>
          <p:nvPr/>
        </p:nvGrpSpPr>
        <p:grpSpPr>
          <a:xfrm>
            <a:off x="2228760" y="4077720"/>
            <a:ext cx="5622840" cy="1089720"/>
            <a:chOff x="2228760" y="4077720"/>
            <a:chExt cx="5622840" cy="1089720"/>
          </a:xfrm>
        </p:grpSpPr>
        <p:sp>
          <p:nvSpPr>
            <p:cNvPr id="284" name="CustomShape 22"/>
            <p:cNvSpPr/>
            <p:nvPr/>
          </p:nvSpPr>
          <p:spPr>
            <a:xfrm>
              <a:off x="2228760" y="4077720"/>
              <a:ext cx="5622840" cy="1089720"/>
            </a:xfrm>
            <a:custGeom>
              <a:avLst/>
              <a:gdLst/>
              <a:ahLst/>
              <a:rect l="0" t="0" r="r" b="b"/>
              <a:pathLst>
                <a:path w="15620" h="3029">
                  <a:moveTo>
                    <a:pt x="504" y="0"/>
                  </a:moveTo>
                  <a:cubicBezTo>
                    <a:pt x="252" y="0"/>
                    <a:pt x="0" y="252"/>
                    <a:pt x="0" y="504"/>
                  </a:cubicBezTo>
                  <a:lnTo>
                    <a:pt x="0" y="2523"/>
                  </a:lnTo>
                  <a:cubicBezTo>
                    <a:pt x="0" y="2775"/>
                    <a:pt x="252" y="3028"/>
                    <a:pt x="504" y="3028"/>
                  </a:cubicBezTo>
                  <a:lnTo>
                    <a:pt x="15115" y="3028"/>
                  </a:lnTo>
                  <a:cubicBezTo>
                    <a:pt x="15367" y="3028"/>
                    <a:pt x="15619" y="2775"/>
                    <a:pt x="15619" y="2523"/>
                  </a:cubicBezTo>
                  <a:lnTo>
                    <a:pt x="15619" y="504"/>
                  </a:lnTo>
                  <a:cubicBezTo>
                    <a:pt x="15619" y="252"/>
                    <a:pt x="15367" y="0"/>
                    <a:pt x="15115" y="0"/>
                  </a:cubicBezTo>
                  <a:lnTo>
                    <a:pt x="504" y="0"/>
                  </a:lnTo>
                </a:path>
              </a:pathLst>
            </a:custGeom>
            <a:solidFill>
              <a:srgbClr val="729fcf">
                <a:alpha val="50000"/>
              </a:srgbClr>
            </a:solidFill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TextShape 23"/>
            <p:cNvSpPr txBox="1"/>
            <p:nvPr/>
          </p:nvSpPr>
          <p:spPr>
            <a:xfrm>
              <a:off x="2503080" y="4161600"/>
              <a:ext cx="50742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1800" spc="-1" strike="noStrike">
                  <a:latin typeface="Arial"/>
                </a:rPr>
                <a:t>Add non-Poissonian fluctuations in N due to flow</a:t>
              </a:r>
              <a:endParaRPr b="0" lang="en-US" sz="18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286" name="Formula 24"/>
                <p:cNvSpPr txBox="1"/>
                <p:nvPr/>
              </p:nvSpPr>
              <p:spPr>
                <a:xfrm>
                  <a:off x="3215520" y="4618800"/>
                  <a:ext cx="3317760" cy="4298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σ</m:t>
                          </m:r>
                        </m:e>
                        <m:sub>
                          <m:r>
                            <m:t xml:space="preserve">total</m:t>
                          </m:r>
                        </m:sub>
                      </m:sSub>
                      <m:r>
                        <m:t xml:space="preserve">=</m:t>
                      </m:r>
                      <m:rad>
                        <m:radPr>
                          <m:degHide m:val="1"/>
                        </m:radPr>
                        <m:deg/>
                        <m:e>
                          <m:r>
                            <m:t xml:space="preserve">N</m:t>
                          </m:r>
                          <m:sSubSup>
                            <m:e>
                              <m:r>
                                <m:t xml:space="preserve">σ</m:t>
                              </m:r>
                            </m:e>
                            <m:sub>
                              <m:sSub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</m:sSub>
                            </m:sub>
                            <m:sup>
                              <m:r>
                                <m:t xml:space="preserve">2</m:t>
                              </m:r>
                            </m:sup>
                          </m:sSubSup>
                          <m:r>
                            <m:t xml:space="preserve">+</m:t>
                          </m:r>
                          <m:d>
                            <m:dPr>
                              <m:begChr m:val="("/>
                              <m:endChr m:val=")"/>
                            </m:dPr>
                            <m:e>
                              <m:r>
                                <m:t xml:space="preserve">N</m:t>
                              </m:r>
                              <m:r>
                                <m:t xml:space="preserve">+</m:t>
                              </m:r>
                              <m:r>
                                <m:t xml:space="preserve">2</m:t>
                              </m:r>
                              <m:nary>
                                <m:naryPr>
                                  <m:chr m:val="∑"/>
                                  <m:subHide m:val="1"/>
                                  <m:supHide m:val="1"/>
                                </m:naryPr>
                                <m:sub/>
                                <m:sup/>
                                <m:e>
                                  <m:sSubSup>
                                    <m:e>
                                      <m:r>
                                        <m:t xml:space="preserve">v</m:t>
                                      </m:r>
                                    </m:e>
                                    <m:sub>
                                      <m:r>
                                        <m:t xml:space="preserve">n</m:t>
                                      </m:r>
                                    </m:sub>
                                    <m:sup>
                                      <m:r>
                                        <m:t xml:space="preserve"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sSubSup>
                            <m:e>
                              <m:r>
                                <m:t xml:space="preserve">μ</m:t>
                              </m:r>
                            </m:e>
                            <m:sub>
                              <m:sSub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</m:sSub>
                            </m:sub>
                            <m:sup>
                              <m:r>
                                <m:t xml:space="preserve">2</m:t>
                              </m:r>
                            </m:sup>
                          </m:sSubSup>
                        </m:e>
                      </m:rad>
                    </m:oMath>
                  </a14:m>
                </a:p>
              </p:txBody>
            </p:sp>
          </mc:Choice>
          <mc:Fallback/>
        </mc:AlternateContent>
      </p:grpSp>
      <p:sp>
        <p:nvSpPr>
          <p:cNvPr id="287" name="CustomShape 25"/>
          <p:cNvSpPr/>
          <p:nvPr/>
        </p:nvSpPr>
        <p:spPr>
          <a:xfrm rot="16200000">
            <a:off x="3792960" y="1884960"/>
            <a:ext cx="368640" cy="271440"/>
          </a:xfrm>
          <a:custGeom>
            <a:avLst/>
            <a:gdLst/>
            <a:ahLst/>
            <a:rect l="0" t="0" r="r" b="b"/>
            <a:pathLst>
              <a:path w="1026" h="756">
                <a:moveTo>
                  <a:pt x="256" y="0"/>
                </a:moveTo>
                <a:lnTo>
                  <a:pt x="256" y="566"/>
                </a:lnTo>
                <a:lnTo>
                  <a:pt x="0" y="566"/>
                </a:lnTo>
                <a:lnTo>
                  <a:pt x="512" y="755"/>
                </a:lnTo>
                <a:lnTo>
                  <a:pt x="1025" y="566"/>
                </a:lnTo>
                <a:lnTo>
                  <a:pt x="768" y="566"/>
                </a:lnTo>
                <a:lnTo>
                  <a:pt x="768" y="0"/>
                </a:lnTo>
                <a:lnTo>
                  <a:pt x="256" y="0"/>
                </a:lnTo>
              </a:path>
            </a:pathLst>
          </a:custGeom>
          <a:solidFill>
            <a:srgbClr val="58595b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6"/>
          <p:cNvSpPr/>
          <p:nvPr/>
        </p:nvSpPr>
        <p:spPr>
          <a:xfrm>
            <a:off x="6850080" y="2817720"/>
            <a:ext cx="368640" cy="271440"/>
          </a:xfrm>
          <a:custGeom>
            <a:avLst/>
            <a:gdLst/>
            <a:ahLst/>
            <a:rect l="0" t="0" r="r" b="b"/>
            <a:pathLst>
              <a:path w="1026" h="756">
                <a:moveTo>
                  <a:pt x="256" y="0"/>
                </a:moveTo>
                <a:lnTo>
                  <a:pt x="256" y="566"/>
                </a:lnTo>
                <a:lnTo>
                  <a:pt x="0" y="566"/>
                </a:lnTo>
                <a:lnTo>
                  <a:pt x="512" y="755"/>
                </a:lnTo>
                <a:lnTo>
                  <a:pt x="1025" y="566"/>
                </a:lnTo>
                <a:lnTo>
                  <a:pt x="768" y="566"/>
                </a:lnTo>
                <a:lnTo>
                  <a:pt x="768" y="0"/>
                </a:lnTo>
                <a:lnTo>
                  <a:pt x="256" y="0"/>
                </a:lnTo>
              </a:path>
            </a:pathLst>
          </a:custGeom>
          <a:solidFill>
            <a:srgbClr val="58595b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504000" y="226080"/>
            <a:ext cx="9071640" cy="779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Width vs multiplicity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  <a:stretch/>
        </p:blipFill>
        <p:spPr>
          <a:xfrm>
            <a:off x="671040" y="1191600"/>
            <a:ext cx="3626640" cy="3691800"/>
          </a:xfrm>
          <a:prstGeom prst="rect">
            <a:avLst/>
          </a:prstGeom>
          <a:ln>
            <a:noFill/>
          </a:ln>
        </p:spPr>
      </p:pic>
      <p:sp>
        <p:nvSpPr>
          <p:cNvPr id="291" name="TextShape 2"/>
          <p:cNvSpPr txBox="1"/>
          <p:nvPr/>
        </p:nvSpPr>
        <p:spPr>
          <a:xfrm>
            <a:off x="1427040" y="3967920"/>
            <a:ext cx="1463040" cy="5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 strike="noStrike">
                <a:solidFill>
                  <a:srgbClr val="ce181e"/>
                </a:solidFill>
                <a:latin typeface="Arial"/>
              </a:rPr>
              <a:t>ALICE</a:t>
            </a:r>
            <a:endParaRPr b="0" lang="en-US" sz="3000" spc="-1" strike="noStrike">
              <a:latin typeface="Arial"/>
            </a:endParaRPr>
          </a:p>
        </p:txBody>
      </p:sp>
      <p:grpSp>
        <p:nvGrpSpPr>
          <p:cNvPr id="292" name="Group 3"/>
          <p:cNvGrpSpPr/>
          <p:nvPr/>
        </p:nvGrpSpPr>
        <p:grpSpPr>
          <a:xfrm>
            <a:off x="4744080" y="1036800"/>
            <a:ext cx="4641840" cy="3837600"/>
            <a:chOff x="4744080" y="1036800"/>
            <a:chExt cx="4641840" cy="3837600"/>
          </a:xfrm>
        </p:grpSpPr>
        <p:pic>
          <p:nvPicPr>
            <p:cNvPr id="293" name="" descr=""/>
            <p:cNvPicPr/>
            <p:nvPr/>
          </p:nvPicPr>
          <p:blipFill>
            <a:blip r:embed="rId2"/>
            <a:stretch/>
          </p:blipFill>
          <p:spPr>
            <a:xfrm>
              <a:off x="4744080" y="1036800"/>
              <a:ext cx="4641840" cy="3837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4" name="TextShape 4"/>
            <p:cNvSpPr txBox="1"/>
            <p:nvPr/>
          </p:nvSpPr>
          <p:spPr>
            <a:xfrm>
              <a:off x="6766560" y="3017520"/>
              <a:ext cx="2377440" cy="5155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i="1" lang="en-US" sz="3000" spc="-1" strike="noStrike">
                  <a:solidFill>
                    <a:srgbClr val="ff8200"/>
                  </a:solidFill>
                  <a:latin typeface="Arial"/>
                </a:rPr>
                <a:t>TennGen</a:t>
              </a:r>
              <a:endParaRPr b="0" i="1" lang="en-US" sz="3000" spc="-1" strike="noStrike">
                <a:solidFill>
                  <a:srgbClr val="ff8200"/>
                </a:solidFill>
                <a:latin typeface="Arial"/>
              </a:endParaRPr>
            </a:p>
          </p:txBody>
        </p:sp>
      </p:grpSp>
      <p:grpSp>
        <p:nvGrpSpPr>
          <p:cNvPr id="295" name="Group 5"/>
          <p:cNvGrpSpPr/>
          <p:nvPr/>
        </p:nvGrpSpPr>
        <p:grpSpPr>
          <a:xfrm>
            <a:off x="4358880" y="3931920"/>
            <a:ext cx="1785600" cy="1416600"/>
            <a:chOff x="4358880" y="3931920"/>
            <a:chExt cx="1785600" cy="1416600"/>
          </a:xfrm>
        </p:grpSpPr>
        <p:sp>
          <p:nvSpPr>
            <p:cNvPr id="296" name="Line 6"/>
            <p:cNvSpPr/>
            <p:nvPr/>
          </p:nvSpPr>
          <p:spPr>
            <a:xfrm flipV="1">
              <a:off x="5289840" y="3931920"/>
              <a:ext cx="836640" cy="942480"/>
            </a:xfrm>
            <a:prstGeom prst="line">
              <a:avLst/>
            </a:prstGeom>
            <a:ln w="76320">
              <a:solidFill>
                <a:srgbClr val="ed1c2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TextShape 7"/>
            <p:cNvSpPr txBox="1"/>
            <p:nvPr/>
          </p:nvSpPr>
          <p:spPr>
            <a:xfrm>
              <a:off x="4358880" y="4904640"/>
              <a:ext cx="1785600" cy="443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1" lang="en-US" sz="2500" spc="-1" strike="noStrike">
                  <a:solidFill>
                    <a:srgbClr val="ce181e"/>
                  </a:solidFill>
                  <a:latin typeface="Arial"/>
                </a:rPr>
                <a:t>Deviations</a:t>
              </a:r>
              <a:endParaRPr b="0" lang="en-US" sz="2500" spc="-1" strike="noStrike">
                <a:latin typeface="Arial"/>
              </a:endParaRPr>
            </a:p>
          </p:txBody>
        </p:sp>
      </p:grp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2020-04-12T06:17:34Z</dcterms:created>
  <dc:creator/>
  <dc:description/>
  <dc:language>en-US</dc:language>
  <cp:lastModifiedBy/>
  <dcterms:modified xsi:type="dcterms:W3CDTF">2020-04-16T16:28:47Z</dcterms:modified>
  <cp:revision>32</cp:revision>
  <dc:subject/>
  <dc:title/>
</cp:coreProperties>
</file>