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4.jpeg" ContentType="image/jpeg"/>
  <Override PartName="/ppt/media/image12.png" ContentType="image/png"/>
  <Override PartName="/ppt/media/image7.png" ContentType="image/png"/>
  <Override PartName="/ppt/media/image1.jpeg" ContentType="image/jpeg"/>
  <Override PartName="/ppt/media/image11.png" ContentType="image/png"/>
  <Override PartName="/ppt/media/image6.png" ContentType="image/png"/>
  <Override PartName="/ppt/media/image22.png" ContentType="image/png"/>
  <Override PartName="/ppt/media/image5.png" ContentType="image/png"/>
  <Override PartName="/ppt/media/image10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2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li</a:t>
            </a:r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k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o 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d</a:t>
            </a:r>
            <a:r>
              <a:rPr b="0" lang="en-US" sz="4400" spc="-1" strike="noStrike">
                <a:latin typeface="Arial"/>
              </a:rPr>
              <a:t>it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h</a:t>
            </a:r>
            <a:r>
              <a:rPr b="0" lang="en-US" sz="4400" spc="-1" strike="noStrike">
                <a:latin typeface="Arial"/>
              </a:rPr>
              <a:t>e </a:t>
            </a:r>
            <a:r>
              <a:rPr b="0" lang="en-US" sz="4400" spc="-1" strike="noStrike">
                <a:latin typeface="Arial"/>
              </a:rPr>
              <a:t>ti</a:t>
            </a:r>
            <a:r>
              <a:rPr b="0" lang="en-US" sz="4400" spc="-1" strike="noStrike">
                <a:latin typeface="Arial"/>
              </a:rPr>
              <a:t>tl</a:t>
            </a:r>
            <a:r>
              <a:rPr b="0" lang="en-US" sz="4400" spc="-1" strike="noStrike">
                <a:latin typeface="Arial"/>
              </a:rPr>
              <a:t>e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x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f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r</a:t>
            </a:r>
            <a:r>
              <a:rPr b="0" lang="en-US" sz="4400" spc="-1" strike="noStrike">
                <a:latin typeface="Arial"/>
              </a:rPr>
              <a:t>m</a:t>
            </a:r>
            <a:r>
              <a:rPr b="0" lang="en-US" sz="4400" spc="-1" strike="noStrike">
                <a:latin typeface="Arial"/>
              </a:rPr>
              <a:t>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</a:t>
            </a:r>
            <a:r>
              <a:rPr b="0" lang="en-US" sz="3200" spc="-1" strike="noStrike">
                <a:latin typeface="Arial"/>
              </a:rPr>
              <a:t>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</a:t>
            </a:r>
            <a:r>
              <a:rPr b="0" lang="en-US" sz="2000" spc="-1" strike="noStrike">
                <a:latin typeface="Arial"/>
              </a:rPr>
              <a:t>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337600" y="5416920"/>
            <a:ext cx="1711800" cy="16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E7BFD8EB-630C-42BB-A9B0-7C944031010B}" type="slidenum"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5" name="TextShape 6"/>
          <p:cNvSpPr txBox="1"/>
          <p:nvPr/>
        </p:nvSpPr>
        <p:spPr>
          <a:xfrm>
            <a:off x="-52560" y="5375520"/>
            <a:ext cx="8412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latin typeface="Arial"/>
              </a:rPr>
              <a:t>Christi</a:t>
            </a:r>
            <a:r>
              <a:rPr b="1" lang="en-US" sz="1800" spc="-1" strike="noStrike">
                <a:latin typeface="Arial"/>
              </a:rPr>
              <a:t>ne </a:t>
            </a:r>
            <a:r>
              <a:rPr b="1" lang="en-US" sz="1800" spc="-1" strike="noStrike">
                <a:latin typeface="Arial"/>
              </a:rPr>
              <a:t>Nattras</a:t>
            </a:r>
            <a:r>
              <a:rPr b="1" lang="en-US" sz="1800" spc="-1" strike="noStrike">
                <a:latin typeface="Arial"/>
              </a:rPr>
              <a:t>s, APS </a:t>
            </a:r>
            <a:r>
              <a:rPr b="1" lang="en-US" sz="1800" spc="-1" strike="noStrike">
                <a:latin typeface="Arial"/>
              </a:rPr>
              <a:t>April </a:t>
            </a:r>
            <a:r>
              <a:rPr b="1" lang="en-US" sz="1800" spc="-1" strike="noStrike">
                <a:latin typeface="Arial"/>
              </a:rPr>
              <a:t>Meetin</a:t>
            </a:r>
            <a:r>
              <a:rPr b="1" lang="en-US" sz="1800" spc="-1" strike="noStrike">
                <a:latin typeface="Arial"/>
              </a:rPr>
              <a:t>g, 19 </a:t>
            </a:r>
            <a:r>
              <a:rPr b="1" lang="en-US" sz="1800" spc="-1" strike="noStrike">
                <a:latin typeface="Arial"/>
              </a:rPr>
              <a:t>April </a:t>
            </a:r>
            <a:r>
              <a:rPr b="1" lang="en-US" sz="1800" spc="-1" strike="noStrike">
                <a:latin typeface="Arial"/>
              </a:rPr>
              <a:t>2021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" name="Line 7"/>
          <p:cNvSpPr/>
          <p:nvPr/>
        </p:nvSpPr>
        <p:spPr>
          <a:xfrm>
            <a:off x="0" y="5414400"/>
            <a:ext cx="10080000" cy="252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arxiv.org/abs/1906.03732" TargetMode="External"/><Relationship Id="rId3" Type="http://schemas.openxmlformats.org/officeDocument/2006/relationships/hyperlink" Target="https://arxiv.org/abs/1701.07065" TargetMode="External"/><Relationship Id="rId4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10149840" cy="5670000"/>
          </a:xfrm>
          <a:prstGeom prst="rect">
            <a:avLst/>
          </a:prstGeom>
          <a:solidFill>
            <a:srgbClr val="62330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-2468880" y="5760720"/>
            <a:ext cx="1573920" cy="1555200"/>
          </a:xfrm>
          <a:prstGeom prst="rect">
            <a:avLst/>
          </a:prstGeom>
          <a:solidFill>
            <a:srgbClr val="c8b59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848960" y="0"/>
            <a:ext cx="6382440" cy="8503920"/>
          </a:xfrm>
          <a:prstGeom prst="rect">
            <a:avLst/>
          </a:prstGeom>
          <a:ln>
            <a:noFill/>
          </a:ln>
        </p:spPr>
      </p:pic>
      <p:sp>
        <p:nvSpPr>
          <p:cNvPr id="46" name="TextShape 3"/>
          <p:cNvSpPr txBox="1"/>
          <p:nvPr/>
        </p:nvSpPr>
        <p:spPr>
          <a:xfrm>
            <a:off x="2272680" y="1462320"/>
            <a:ext cx="5534640" cy="946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g 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7" name="Formula 4"/>
              <p:cNvSpPr txBox="1"/>
              <p:nvPr/>
            </p:nvSpPr>
            <p:spPr>
              <a:xfrm>
                <a:off x="2955600" y="48960"/>
                <a:ext cx="4168800" cy="1344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  <m:r>
                          <m:t xml:space="preserve">π</m:t>
                        </m:r>
                        <m:sSub>
                          <m:e>
                            <m:r>
                              <m:t xml:space="preserve">p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</m:den>
                    </m:f>
                    <m:f>
                      <m:num>
                        <m:sSup>
                          <m:e>
                            <m:r>
                              <m:t xml:space="preserve">d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N</m:t>
                        </m:r>
                      </m:num>
                      <m:den>
                        <m:r>
                          <m:t xml:space="preserve">dy</m:t>
                        </m:r>
                        <m:sSub>
                          <m:e>
                            <m:r>
                              <m:t xml:space="preserve">dp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</m:den>
                    </m:f>
                    <m:r>
                      <m:t xml:space="preserve">→</m:t>
                    </m:r>
                    <m:f>
                      <m:num>
                        <m:sSub>
                          <m:e>
                            <m:r>
                              <m:t xml:space="preserve">dE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</m:num>
                      <m:den>
                        <m:r>
                          <m:t xml:space="preserve">d</m:t>
                        </m:r>
                        <m:r>
                          <m:t xml:space="preserve">η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8" name="TextShape 5"/>
          <p:cNvSpPr txBox="1"/>
          <p:nvPr/>
        </p:nvSpPr>
        <p:spPr>
          <a:xfrm>
            <a:off x="559440" y="4750920"/>
            <a:ext cx="8961120" cy="150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C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h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ri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ti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n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e 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N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tt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r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, 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B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i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w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 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h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r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m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, 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o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r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n 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o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r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n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n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, 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B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n 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m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it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h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, 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T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a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n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n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r 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M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n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g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l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,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C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h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a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rl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 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H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u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g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h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2500" spc="-1" strike="noStrike">
                <a:solidFill>
                  <a:srgbClr val="ffffff"/>
                </a:solidFill>
                <a:latin typeface="Arial"/>
              </a:rPr>
              <a:t>, 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N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a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t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h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a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n 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W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e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b</a:t>
            </a:r>
            <a:r>
              <a:rPr b="1" lang="en-US" sz="2500" spc="-1" strike="noStrike">
                <a:solidFill>
                  <a:srgbClr val="adc5e7"/>
                </a:solidFill>
                <a:latin typeface="Arial"/>
              </a:rPr>
              <a:t>b</a:t>
            </a:r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0" y="74160"/>
            <a:ext cx="1008000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Calculating E</a:t>
            </a:r>
            <a:r>
              <a:rPr b="0" lang="en-US" sz="4400" spc="-1" strike="noStrike" baseline="-33000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 from published spectra</a:t>
            </a:r>
            <a:endParaRPr b="0" lang="en-US" sz="4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1" name="Formula 2"/>
              <p:cNvSpPr txBox="1"/>
              <p:nvPr/>
            </p:nvSpPr>
            <p:spPr>
              <a:xfrm>
                <a:off x="286200" y="1071720"/>
                <a:ext cx="11275200" cy="106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π</m:t>
                        </m:r>
                      </m:sub>
                    </m:sSub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  <m:sup>
                        <m:sSup>
                          <m:e>
                            <m:r>
                              <m:t xml:space="preserve">π</m:t>
                            </m:r>
                          </m:e>
                          <m:sup>
                            <m:r>
                              <m:t xml:space="preserve">±</m:t>
                            </m:r>
                          </m:sup>
                        </m:sSup>
                      </m:sup>
                    </m:sSubSup>
                    <m:r>
                      <m:t xml:space="preserve">+</m:t>
                    </m:r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K</m:t>
                        </m:r>
                      </m:sub>
                    </m:sSub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  <m:sup>
                        <m:sSup>
                          <m:e>
                            <m:r>
                              <m:t xml:space="preserve">K</m:t>
                            </m:r>
                          </m:e>
                          <m:sup>
                            <m:r>
                              <m:t xml:space="preserve">±</m:t>
                            </m:r>
                          </m:sup>
                        </m:sSup>
                      </m:sup>
                    </m:sSubSup>
                    <m:r>
                      <m:t xml:space="preserve">+</m:t>
                    </m:r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  <m:sup>
                        <m:r>
                          <m:t xml:space="preserve">p</m:t>
                        </m:r>
                        <m:r>
                          <m:t xml:space="preserve">,</m:t>
                        </m:r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sup>
                    </m:sSubSup>
                    <m:r>
                      <m:t xml:space="preserve">+</m:t>
                    </m:r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Λ</m:t>
                        </m:r>
                      </m:sub>
                    </m:sSub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  <m:sup>
                        <m:r>
                          <m:t xml:space="preserve">Λ</m:t>
                        </m:r>
                        <m:r>
                          <m:t xml:space="preserve">,</m:t>
                        </m:r>
                        <m:acc>
                          <m:accPr>
                            <m:chr m:val="¯"/>
                          </m:accPr>
                          <m:e>
                            <m:r>
                              <m:t xml:space="preserve">Λ</m:t>
                            </m:r>
                          </m:e>
                        </m:acc>
                      </m:sup>
                    </m:sSubSup>
                  </m:oMath>
                </a14:m>
              </a:p>
            </p:txBody>
          </p:sp>
        </mc:Choice>
        <mc:Fallback/>
      </mc:AlternateContent>
      <p:grpSp>
        <p:nvGrpSpPr>
          <p:cNvPr id="342" name="Group 3"/>
          <p:cNvGrpSpPr/>
          <p:nvPr/>
        </p:nvGrpSpPr>
        <p:grpSpPr>
          <a:xfrm>
            <a:off x="19440" y="1827720"/>
            <a:ext cx="4131360" cy="2982600"/>
            <a:chOff x="19440" y="1827720"/>
            <a:chExt cx="4131360" cy="2982600"/>
          </a:xfrm>
        </p:grpSpPr>
        <p:grpSp>
          <p:nvGrpSpPr>
            <p:cNvPr id="343" name="Group 4"/>
            <p:cNvGrpSpPr/>
            <p:nvPr/>
          </p:nvGrpSpPr>
          <p:grpSpPr>
            <a:xfrm>
              <a:off x="36000" y="1827720"/>
              <a:ext cx="4114800" cy="2900520"/>
              <a:chOff x="36000" y="1827720"/>
              <a:chExt cx="4114800" cy="2900520"/>
            </a:xfrm>
          </p:grpSpPr>
          <p:grpSp>
            <p:nvGrpSpPr>
              <p:cNvPr id="344" name="Group 5"/>
              <p:cNvGrpSpPr/>
              <p:nvPr/>
            </p:nvGrpSpPr>
            <p:grpSpPr>
              <a:xfrm>
                <a:off x="133920" y="2079360"/>
                <a:ext cx="1528560" cy="1282320"/>
                <a:chOff x="133920" y="2079360"/>
                <a:chExt cx="1528560" cy="1282320"/>
              </a:xfrm>
            </p:grpSpPr>
            <p:sp>
              <p:nvSpPr>
                <p:cNvPr id="345" name="CustomShape 6"/>
                <p:cNvSpPr/>
                <p:nvPr/>
              </p:nvSpPr>
              <p:spPr>
                <a:xfrm>
                  <a:off x="133920" y="2095200"/>
                  <a:ext cx="1266480" cy="126648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46" name="TextShape 7"/>
                <p:cNvSpPr txBox="1"/>
                <p:nvPr/>
              </p:nvSpPr>
              <p:spPr>
                <a:xfrm>
                  <a:off x="302400" y="2079360"/>
                  <a:ext cx="1360080" cy="10922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0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grpSp>
            <p:nvGrpSpPr>
              <p:cNvPr id="347" name="Group 8"/>
              <p:cNvGrpSpPr/>
              <p:nvPr/>
            </p:nvGrpSpPr>
            <p:grpSpPr>
              <a:xfrm>
                <a:off x="2827440" y="2103120"/>
                <a:ext cx="1266480" cy="1266480"/>
                <a:chOff x="2827440" y="2103120"/>
                <a:chExt cx="1266480" cy="1266480"/>
              </a:xfrm>
            </p:grpSpPr>
            <p:sp>
              <p:nvSpPr>
                <p:cNvPr id="348" name="CustomShape 9"/>
                <p:cNvSpPr/>
                <p:nvPr/>
              </p:nvSpPr>
              <p:spPr>
                <a:xfrm>
                  <a:off x="2827440" y="2103120"/>
                  <a:ext cx="1266480" cy="12664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49" name="TextShape 10"/>
                <p:cNvSpPr txBox="1"/>
                <p:nvPr/>
              </p:nvSpPr>
              <p:spPr>
                <a:xfrm>
                  <a:off x="3131280" y="2139120"/>
                  <a:ext cx="926640" cy="1074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+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grpSp>
            <p:nvGrpSpPr>
              <p:cNvPr id="350" name="Group 11"/>
              <p:cNvGrpSpPr/>
              <p:nvPr/>
            </p:nvGrpSpPr>
            <p:grpSpPr>
              <a:xfrm>
                <a:off x="1463040" y="2023920"/>
                <a:ext cx="1266480" cy="1299960"/>
                <a:chOff x="1463040" y="2023920"/>
                <a:chExt cx="1266480" cy="1299960"/>
              </a:xfrm>
            </p:grpSpPr>
            <p:sp>
              <p:nvSpPr>
                <p:cNvPr id="351" name="CustomShape 12"/>
                <p:cNvSpPr/>
                <p:nvPr/>
              </p:nvSpPr>
              <p:spPr>
                <a:xfrm>
                  <a:off x="1463040" y="2057400"/>
                  <a:ext cx="1266480" cy="126648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52" name="TextShape 13"/>
                <p:cNvSpPr txBox="1"/>
                <p:nvPr/>
              </p:nvSpPr>
              <p:spPr>
                <a:xfrm>
                  <a:off x="1694880" y="2023920"/>
                  <a:ext cx="926640" cy="1074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-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grpSp>
            <p:nvGrpSpPr>
              <p:cNvPr id="353" name="Group 14"/>
              <p:cNvGrpSpPr/>
              <p:nvPr/>
            </p:nvGrpSpPr>
            <p:grpSpPr>
              <a:xfrm>
                <a:off x="1202400" y="1863720"/>
                <a:ext cx="337680" cy="512640"/>
                <a:chOff x="1202400" y="1863720"/>
                <a:chExt cx="337680" cy="512640"/>
              </a:xfrm>
            </p:grpSpPr>
            <p:sp>
              <p:nvSpPr>
                <p:cNvPr id="354" name="CustomShape 15"/>
                <p:cNvSpPr/>
                <p:nvPr/>
              </p:nvSpPr>
              <p:spPr>
                <a:xfrm>
                  <a:off x="1249920" y="2023560"/>
                  <a:ext cx="283320" cy="28332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55" name="TextShape 16"/>
                <p:cNvSpPr txBox="1"/>
                <p:nvPr/>
              </p:nvSpPr>
              <p:spPr>
                <a:xfrm>
                  <a:off x="1202400" y="1863720"/>
                  <a:ext cx="337680" cy="512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latin typeface="Times New Roman"/>
                      <a:ea typeface="Times New Roman"/>
                    </a:rPr>
                    <a:t>η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  <p:grpSp>
            <p:nvGrpSpPr>
              <p:cNvPr id="356" name="Group 17"/>
              <p:cNvGrpSpPr/>
              <p:nvPr/>
            </p:nvGrpSpPr>
            <p:grpSpPr>
              <a:xfrm>
                <a:off x="2570400" y="1827720"/>
                <a:ext cx="414000" cy="526320"/>
                <a:chOff x="2570400" y="1827720"/>
                <a:chExt cx="414000" cy="526320"/>
              </a:xfrm>
            </p:grpSpPr>
            <p:sp>
              <p:nvSpPr>
                <p:cNvPr id="357" name="CustomShape 18"/>
                <p:cNvSpPr/>
                <p:nvPr/>
              </p:nvSpPr>
              <p:spPr>
                <a:xfrm>
                  <a:off x="2581920" y="1951560"/>
                  <a:ext cx="402480" cy="40248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58" name="TextShape 19"/>
                <p:cNvSpPr txBox="1"/>
                <p:nvPr/>
              </p:nvSpPr>
              <p:spPr>
                <a:xfrm>
                  <a:off x="2570400" y="1827720"/>
                  <a:ext cx="337680" cy="512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latin typeface="Times New Roman"/>
                      <a:ea typeface="Times New Roman"/>
                    </a:rPr>
                    <a:t>ω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  <p:grpSp>
            <p:nvGrpSpPr>
              <p:cNvPr id="359" name="Group 20"/>
              <p:cNvGrpSpPr/>
              <p:nvPr/>
            </p:nvGrpSpPr>
            <p:grpSpPr>
              <a:xfrm>
                <a:off x="2354400" y="2959560"/>
                <a:ext cx="1710720" cy="518040"/>
                <a:chOff x="2354400" y="2959560"/>
                <a:chExt cx="1710720" cy="518040"/>
              </a:xfrm>
            </p:grpSpPr>
            <p:sp>
              <p:nvSpPr>
                <p:cNvPr id="360" name="CustomShape 21"/>
                <p:cNvSpPr/>
                <p:nvPr/>
              </p:nvSpPr>
              <p:spPr>
                <a:xfrm>
                  <a:off x="2689920" y="2959560"/>
                  <a:ext cx="91440" cy="914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61" name="TextShape 22"/>
                <p:cNvSpPr txBox="1"/>
                <p:nvPr/>
              </p:nvSpPr>
              <p:spPr>
                <a:xfrm>
                  <a:off x="2354400" y="3015720"/>
                  <a:ext cx="1710720" cy="461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Times New Roman"/>
                    </a:rPr>
                    <a:t>γ,μ±,e</a:t>
                  </a:r>
                  <a:r>
                    <a:rPr b="0" lang="en-US" sz="2000" spc="-1" strike="noStrike">
                      <a:latin typeface="Times New Roman"/>
                      <a:ea typeface="Times New Roman"/>
                    </a:rPr>
                    <a:t>±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grpSp>
            <p:nvGrpSpPr>
              <p:cNvPr id="362" name="Group 23"/>
              <p:cNvGrpSpPr/>
              <p:nvPr/>
            </p:nvGrpSpPr>
            <p:grpSpPr>
              <a:xfrm>
                <a:off x="2107800" y="3435480"/>
                <a:ext cx="1266480" cy="1266480"/>
                <a:chOff x="2107800" y="3435480"/>
                <a:chExt cx="1266480" cy="1266480"/>
              </a:xfrm>
            </p:grpSpPr>
            <p:sp>
              <p:nvSpPr>
                <p:cNvPr id="363" name="CustomShape 24"/>
                <p:cNvSpPr/>
                <p:nvPr/>
              </p:nvSpPr>
              <p:spPr>
                <a:xfrm>
                  <a:off x="2107800" y="3435480"/>
                  <a:ext cx="1266480" cy="12664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64" name="TextShape 25"/>
                <p:cNvSpPr txBox="1"/>
                <p:nvPr/>
              </p:nvSpPr>
              <p:spPr>
                <a:xfrm>
                  <a:off x="2411640" y="3471480"/>
                  <a:ext cx="926640" cy="1074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+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grpSp>
            <p:nvGrpSpPr>
              <p:cNvPr id="365" name="Group 26"/>
              <p:cNvGrpSpPr/>
              <p:nvPr/>
            </p:nvGrpSpPr>
            <p:grpSpPr>
              <a:xfrm>
                <a:off x="743400" y="3428280"/>
                <a:ext cx="1266480" cy="1299960"/>
                <a:chOff x="743400" y="3428280"/>
                <a:chExt cx="1266480" cy="1299960"/>
              </a:xfrm>
            </p:grpSpPr>
            <p:sp>
              <p:nvSpPr>
                <p:cNvPr id="366" name="CustomShape 27"/>
                <p:cNvSpPr/>
                <p:nvPr/>
              </p:nvSpPr>
              <p:spPr>
                <a:xfrm>
                  <a:off x="743400" y="3461760"/>
                  <a:ext cx="1266480" cy="126648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67" name="TextShape 28"/>
                <p:cNvSpPr txBox="1"/>
                <p:nvPr/>
              </p:nvSpPr>
              <p:spPr>
                <a:xfrm>
                  <a:off x="975240" y="3428280"/>
                  <a:ext cx="926640" cy="1074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-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sp>
            <p:nvSpPr>
              <p:cNvPr id="368" name="Line 29"/>
              <p:cNvSpPr/>
              <p:nvPr/>
            </p:nvSpPr>
            <p:spPr>
              <a:xfrm>
                <a:off x="36000" y="3408480"/>
                <a:ext cx="4114800" cy="0"/>
              </a:xfrm>
              <a:prstGeom prst="line">
                <a:avLst/>
              </a:prstGeom>
              <a:ln w="57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69" name="CustomShape 30"/>
            <p:cNvSpPr/>
            <p:nvPr/>
          </p:nvSpPr>
          <p:spPr>
            <a:xfrm>
              <a:off x="19440" y="1981440"/>
              <a:ext cx="4114800" cy="2828880"/>
            </a:xfrm>
            <a:prstGeom prst="rect">
              <a:avLst/>
            </a:prstGeom>
            <a:noFill/>
            <a:ln w="76320">
              <a:solidFill>
                <a:srgbClr val="ef41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0" name="Group 31"/>
          <p:cNvGrpSpPr/>
          <p:nvPr/>
        </p:nvGrpSpPr>
        <p:grpSpPr>
          <a:xfrm>
            <a:off x="4225680" y="2021040"/>
            <a:ext cx="2860560" cy="1541880"/>
            <a:chOff x="4225680" y="2021040"/>
            <a:chExt cx="2860560" cy="1541880"/>
          </a:xfrm>
        </p:grpSpPr>
        <p:grpSp>
          <p:nvGrpSpPr>
            <p:cNvPr id="371" name="Group 32"/>
            <p:cNvGrpSpPr/>
            <p:nvPr/>
          </p:nvGrpSpPr>
          <p:grpSpPr>
            <a:xfrm>
              <a:off x="4990680" y="2106720"/>
              <a:ext cx="789480" cy="657360"/>
              <a:chOff x="4990680" y="2106720"/>
              <a:chExt cx="789480" cy="657360"/>
            </a:xfrm>
          </p:grpSpPr>
          <p:sp>
            <p:nvSpPr>
              <p:cNvPr id="372" name="CustomShape 33"/>
              <p:cNvSpPr/>
              <p:nvPr/>
            </p:nvSpPr>
            <p:spPr>
              <a:xfrm>
                <a:off x="4997880" y="2106720"/>
                <a:ext cx="647280" cy="646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3" name="TextShape 34"/>
              <p:cNvSpPr txBox="1"/>
              <p:nvPr/>
            </p:nvSpPr>
            <p:spPr>
              <a:xfrm>
                <a:off x="4990680" y="2111400"/>
                <a:ext cx="7894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+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374" name="Group 35"/>
            <p:cNvGrpSpPr/>
            <p:nvPr/>
          </p:nvGrpSpPr>
          <p:grpSpPr>
            <a:xfrm>
              <a:off x="4242600" y="2088000"/>
              <a:ext cx="988920" cy="682920"/>
              <a:chOff x="4242600" y="2088000"/>
              <a:chExt cx="988920" cy="682920"/>
            </a:xfrm>
          </p:grpSpPr>
          <p:sp>
            <p:nvSpPr>
              <p:cNvPr id="375" name="CustomShape 36"/>
              <p:cNvSpPr/>
              <p:nvPr/>
            </p:nvSpPr>
            <p:spPr>
              <a:xfrm>
                <a:off x="4242600" y="2088000"/>
                <a:ext cx="647280" cy="646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6" name="TextShape 37"/>
              <p:cNvSpPr txBox="1"/>
              <p:nvPr/>
            </p:nvSpPr>
            <p:spPr>
              <a:xfrm>
                <a:off x="4248360" y="2105280"/>
                <a:ext cx="983160" cy="665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-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377" name="Group 38"/>
            <p:cNvGrpSpPr/>
            <p:nvPr/>
          </p:nvGrpSpPr>
          <p:grpSpPr>
            <a:xfrm>
              <a:off x="5688720" y="2111400"/>
              <a:ext cx="653760" cy="646920"/>
              <a:chOff x="5688720" y="2111400"/>
              <a:chExt cx="653760" cy="646920"/>
            </a:xfrm>
          </p:grpSpPr>
          <p:sp>
            <p:nvSpPr>
              <p:cNvPr id="378" name="CustomShape 39"/>
              <p:cNvSpPr/>
              <p:nvPr/>
            </p:nvSpPr>
            <p:spPr>
              <a:xfrm>
                <a:off x="5695560" y="2111400"/>
                <a:ext cx="646920" cy="646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379" name="Formula 40"/>
                  <p:cNvSpPr txBox="1"/>
                  <p:nvPr/>
                </p:nvSpPr>
                <p:spPr>
                  <a:xfrm>
                    <a:off x="5688720" y="2121840"/>
                    <a:ext cx="590400" cy="6192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Sup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  <m:sup>
                            <m:r>
                              <m:t xml:space="preserve">0</m:t>
                            </m:r>
                          </m:sup>
                        </m:sSub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380" name="Group 41"/>
            <p:cNvGrpSpPr/>
            <p:nvPr/>
          </p:nvGrpSpPr>
          <p:grpSpPr>
            <a:xfrm>
              <a:off x="6384240" y="2124000"/>
              <a:ext cx="647280" cy="646920"/>
              <a:chOff x="6384240" y="2124000"/>
              <a:chExt cx="647280" cy="646920"/>
            </a:xfrm>
          </p:grpSpPr>
          <p:sp>
            <p:nvSpPr>
              <p:cNvPr id="381" name="CustomShape 42"/>
              <p:cNvSpPr/>
              <p:nvPr/>
            </p:nvSpPr>
            <p:spPr>
              <a:xfrm>
                <a:off x="6384240" y="2124000"/>
                <a:ext cx="647280" cy="646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382" name="Formula 43"/>
                  <p:cNvSpPr txBox="1"/>
                  <p:nvPr/>
                </p:nvSpPr>
                <p:spPr>
                  <a:xfrm>
                    <a:off x="6384240" y="2124000"/>
                    <a:ext cx="604080" cy="6192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Sup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  <m:sup>
                            <m:r>
                              <m:t xml:space="preserve">0</m:t>
                            </m:r>
                          </m:sup>
                        </m:sSub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383" name="Group 44"/>
            <p:cNvGrpSpPr/>
            <p:nvPr/>
          </p:nvGrpSpPr>
          <p:grpSpPr>
            <a:xfrm>
              <a:off x="5674680" y="2862720"/>
              <a:ext cx="789480" cy="657360"/>
              <a:chOff x="5674680" y="2862720"/>
              <a:chExt cx="789480" cy="657360"/>
            </a:xfrm>
          </p:grpSpPr>
          <p:sp>
            <p:nvSpPr>
              <p:cNvPr id="384" name="CustomShape 45"/>
              <p:cNvSpPr/>
              <p:nvPr/>
            </p:nvSpPr>
            <p:spPr>
              <a:xfrm>
                <a:off x="5681880" y="2862720"/>
                <a:ext cx="647280" cy="646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5" name="TextShape 46"/>
              <p:cNvSpPr txBox="1"/>
              <p:nvPr/>
            </p:nvSpPr>
            <p:spPr>
              <a:xfrm>
                <a:off x="5674680" y="2867400"/>
                <a:ext cx="7894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+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386" name="Group 47"/>
            <p:cNvGrpSpPr/>
            <p:nvPr/>
          </p:nvGrpSpPr>
          <p:grpSpPr>
            <a:xfrm>
              <a:off x="4926600" y="2880000"/>
              <a:ext cx="988920" cy="682920"/>
              <a:chOff x="4926600" y="2880000"/>
              <a:chExt cx="988920" cy="682920"/>
            </a:xfrm>
          </p:grpSpPr>
          <p:sp>
            <p:nvSpPr>
              <p:cNvPr id="387" name="CustomShape 48"/>
              <p:cNvSpPr/>
              <p:nvPr/>
            </p:nvSpPr>
            <p:spPr>
              <a:xfrm>
                <a:off x="4926600" y="2880000"/>
                <a:ext cx="647280" cy="646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8" name="TextShape 49"/>
              <p:cNvSpPr txBox="1"/>
              <p:nvPr/>
            </p:nvSpPr>
            <p:spPr>
              <a:xfrm>
                <a:off x="4932360" y="2897280"/>
                <a:ext cx="983160" cy="665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-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sp>
          <p:nvSpPr>
            <p:cNvPr id="389" name="CustomShape 50"/>
            <p:cNvSpPr/>
            <p:nvPr/>
          </p:nvSpPr>
          <p:spPr>
            <a:xfrm>
              <a:off x="4225680" y="2021040"/>
              <a:ext cx="2860560" cy="1541880"/>
            </a:xfrm>
            <a:prstGeom prst="rect">
              <a:avLst/>
            </a:prstGeom>
            <a:noFill/>
            <a:ln w="76320">
              <a:solidFill>
                <a:srgbClr val="21409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" name="Line 51"/>
            <p:cNvSpPr/>
            <p:nvPr/>
          </p:nvSpPr>
          <p:spPr>
            <a:xfrm>
              <a:off x="4242960" y="2796480"/>
              <a:ext cx="2824200" cy="0"/>
            </a:xfrm>
            <a:prstGeom prst="line">
              <a:avLst/>
            </a:prstGeom>
            <a:ln w="57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1" name="Group 52"/>
          <p:cNvGrpSpPr/>
          <p:nvPr/>
        </p:nvGrpSpPr>
        <p:grpSpPr>
          <a:xfrm>
            <a:off x="7240320" y="1915920"/>
            <a:ext cx="1033200" cy="1650240"/>
            <a:chOff x="7240320" y="1915920"/>
            <a:chExt cx="1033200" cy="1650240"/>
          </a:xfrm>
        </p:grpSpPr>
        <p:grpSp>
          <p:nvGrpSpPr>
            <p:cNvPr id="392" name="Group 53"/>
            <p:cNvGrpSpPr/>
            <p:nvPr/>
          </p:nvGrpSpPr>
          <p:grpSpPr>
            <a:xfrm>
              <a:off x="7278120" y="2887920"/>
              <a:ext cx="580680" cy="652680"/>
              <a:chOff x="7278120" y="2887920"/>
              <a:chExt cx="580680" cy="652680"/>
            </a:xfrm>
          </p:grpSpPr>
          <p:sp>
            <p:nvSpPr>
              <p:cNvPr id="393" name="CustomShape 54"/>
              <p:cNvSpPr/>
              <p:nvPr/>
            </p:nvSpPr>
            <p:spPr>
              <a:xfrm>
                <a:off x="7278120" y="3071880"/>
                <a:ext cx="437040" cy="437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4" name="TextShape 55"/>
              <p:cNvSpPr txBox="1"/>
              <p:nvPr/>
            </p:nvSpPr>
            <p:spPr>
              <a:xfrm>
                <a:off x="7335720" y="2887920"/>
                <a:ext cx="5230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395" name="Group 56"/>
            <p:cNvGrpSpPr/>
            <p:nvPr/>
          </p:nvGrpSpPr>
          <p:grpSpPr>
            <a:xfrm>
              <a:off x="7738920" y="3057480"/>
              <a:ext cx="436680" cy="447120"/>
              <a:chOff x="7738920" y="3057480"/>
              <a:chExt cx="436680" cy="447120"/>
            </a:xfrm>
          </p:grpSpPr>
          <p:sp>
            <p:nvSpPr>
              <p:cNvPr id="396" name="CustomShape 57"/>
              <p:cNvSpPr/>
              <p:nvPr/>
            </p:nvSpPr>
            <p:spPr>
              <a:xfrm>
                <a:off x="7738920" y="3067560"/>
                <a:ext cx="436680" cy="43704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397" name="Formula 58"/>
                  <p:cNvSpPr txBox="1"/>
                  <p:nvPr/>
                </p:nvSpPr>
                <p:spPr>
                  <a:xfrm>
                    <a:off x="7812360" y="3057480"/>
                    <a:ext cx="260280" cy="3816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398" name="Group 59"/>
            <p:cNvGrpSpPr/>
            <p:nvPr/>
          </p:nvGrpSpPr>
          <p:grpSpPr>
            <a:xfrm>
              <a:off x="7729200" y="1915920"/>
              <a:ext cx="544320" cy="652680"/>
              <a:chOff x="7729200" y="1915920"/>
              <a:chExt cx="544320" cy="652680"/>
            </a:xfrm>
          </p:grpSpPr>
          <p:sp>
            <p:nvSpPr>
              <p:cNvPr id="399" name="CustomShape 60"/>
              <p:cNvSpPr/>
              <p:nvPr/>
            </p:nvSpPr>
            <p:spPr>
              <a:xfrm>
                <a:off x="7729200" y="2063880"/>
                <a:ext cx="437040" cy="436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0" name="TextShape 61"/>
              <p:cNvSpPr txBox="1"/>
              <p:nvPr/>
            </p:nvSpPr>
            <p:spPr>
              <a:xfrm>
                <a:off x="7750440" y="1915920"/>
                <a:ext cx="5230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n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401" name="Group 62"/>
            <p:cNvGrpSpPr/>
            <p:nvPr/>
          </p:nvGrpSpPr>
          <p:grpSpPr>
            <a:xfrm>
              <a:off x="7260480" y="2060280"/>
              <a:ext cx="437040" cy="436680"/>
              <a:chOff x="7260480" y="2060280"/>
              <a:chExt cx="437040" cy="436680"/>
            </a:xfrm>
          </p:grpSpPr>
          <p:sp>
            <p:nvSpPr>
              <p:cNvPr id="402" name="CustomShape 63"/>
              <p:cNvSpPr/>
              <p:nvPr/>
            </p:nvSpPr>
            <p:spPr>
              <a:xfrm>
                <a:off x="7260480" y="2060280"/>
                <a:ext cx="437040" cy="436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03" name="Formula 64"/>
                  <p:cNvSpPr txBox="1"/>
                  <p:nvPr/>
                </p:nvSpPr>
                <p:spPr>
                  <a:xfrm>
                    <a:off x="7353000" y="2075760"/>
                    <a:ext cx="224280" cy="3816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n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sp>
          <p:nvSpPr>
            <p:cNvPr id="404" name="CustomShape 65"/>
            <p:cNvSpPr/>
            <p:nvPr/>
          </p:nvSpPr>
          <p:spPr>
            <a:xfrm>
              <a:off x="7240320" y="2011680"/>
              <a:ext cx="1005840" cy="1554480"/>
            </a:xfrm>
            <a:prstGeom prst="rect">
              <a:avLst/>
            </a:prstGeom>
            <a:noFill/>
            <a:ln w="76320">
              <a:solidFill>
                <a:srgbClr val="00a65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" name="Line 66"/>
            <p:cNvSpPr/>
            <p:nvPr/>
          </p:nvSpPr>
          <p:spPr>
            <a:xfrm>
              <a:off x="7252200" y="3003120"/>
              <a:ext cx="993960" cy="0"/>
            </a:xfrm>
            <a:prstGeom prst="line">
              <a:avLst/>
            </a:prstGeom>
            <a:ln w="57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06" name="Group 67"/>
            <p:cNvGrpSpPr/>
            <p:nvPr/>
          </p:nvGrpSpPr>
          <p:grpSpPr>
            <a:xfrm>
              <a:off x="7278480" y="2348280"/>
              <a:ext cx="580680" cy="652680"/>
              <a:chOff x="7278480" y="2348280"/>
              <a:chExt cx="580680" cy="652680"/>
            </a:xfrm>
          </p:grpSpPr>
          <p:sp>
            <p:nvSpPr>
              <p:cNvPr id="407" name="CustomShape 68"/>
              <p:cNvSpPr/>
              <p:nvPr/>
            </p:nvSpPr>
            <p:spPr>
              <a:xfrm>
                <a:off x="7278480" y="2532240"/>
                <a:ext cx="437040" cy="437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8" name="TextShape 69"/>
              <p:cNvSpPr txBox="1"/>
              <p:nvPr/>
            </p:nvSpPr>
            <p:spPr>
              <a:xfrm>
                <a:off x="7336080" y="2348280"/>
                <a:ext cx="5230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409" name="Group 70"/>
            <p:cNvGrpSpPr/>
            <p:nvPr/>
          </p:nvGrpSpPr>
          <p:grpSpPr>
            <a:xfrm>
              <a:off x="7739280" y="2517840"/>
              <a:ext cx="436680" cy="447120"/>
              <a:chOff x="7739280" y="2517840"/>
              <a:chExt cx="436680" cy="447120"/>
            </a:xfrm>
          </p:grpSpPr>
          <p:sp>
            <p:nvSpPr>
              <p:cNvPr id="410" name="CustomShape 71"/>
              <p:cNvSpPr/>
              <p:nvPr/>
            </p:nvSpPr>
            <p:spPr>
              <a:xfrm>
                <a:off x="7739280" y="2527920"/>
                <a:ext cx="436680" cy="43704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11" name="Formula 72"/>
                  <p:cNvSpPr txBox="1"/>
                  <p:nvPr/>
                </p:nvSpPr>
                <p:spPr>
                  <a:xfrm>
                    <a:off x="7812720" y="2517840"/>
                    <a:ext cx="260280" cy="3816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p:grpSp>
        <p:nvGrpSpPr>
          <p:cNvPr id="412" name="Group 73"/>
          <p:cNvGrpSpPr/>
          <p:nvPr/>
        </p:nvGrpSpPr>
        <p:grpSpPr>
          <a:xfrm>
            <a:off x="8390160" y="2011680"/>
            <a:ext cx="1747800" cy="1463040"/>
            <a:chOff x="8390160" y="2011680"/>
            <a:chExt cx="1747800" cy="1463040"/>
          </a:xfrm>
        </p:grpSpPr>
        <p:grpSp>
          <p:nvGrpSpPr>
            <p:cNvPr id="413" name="Group 74"/>
            <p:cNvGrpSpPr/>
            <p:nvPr/>
          </p:nvGrpSpPr>
          <p:grpSpPr>
            <a:xfrm>
              <a:off x="9565200" y="2047680"/>
              <a:ext cx="572760" cy="459000"/>
              <a:chOff x="9565200" y="2047680"/>
              <a:chExt cx="572760" cy="459000"/>
            </a:xfrm>
          </p:grpSpPr>
          <p:sp>
            <p:nvSpPr>
              <p:cNvPr id="414" name="CustomShape 75"/>
              <p:cNvSpPr/>
              <p:nvPr/>
            </p:nvSpPr>
            <p:spPr>
              <a:xfrm>
                <a:off x="9565200" y="2047680"/>
                <a:ext cx="437040" cy="43704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5" name="TextShape 76"/>
              <p:cNvSpPr txBox="1"/>
              <p:nvPr/>
            </p:nvSpPr>
            <p:spPr>
              <a:xfrm>
                <a:off x="9615240" y="2065680"/>
                <a:ext cx="522720" cy="4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500" spc="-1" strike="noStrike">
                    <a:latin typeface="Times New Roman"/>
                  </a:rPr>
                  <a:t>Λ</a:t>
                </a:r>
                <a:endParaRPr b="0" lang="en-US" sz="2500" spc="-1" strike="noStrike">
                  <a:latin typeface="Arial"/>
                </a:endParaRPr>
              </a:p>
            </p:txBody>
          </p:sp>
        </p:grpSp>
        <p:grpSp>
          <p:nvGrpSpPr>
            <p:cNvPr id="416" name="Group 77"/>
            <p:cNvGrpSpPr/>
            <p:nvPr/>
          </p:nvGrpSpPr>
          <p:grpSpPr>
            <a:xfrm>
              <a:off x="9124560" y="2046240"/>
              <a:ext cx="437040" cy="437040"/>
              <a:chOff x="9124560" y="2046240"/>
              <a:chExt cx="437040" cy="437040"/>
            </a:xfrm>
          </p:grpSpPr>
          <p:sp>
            <p:nvSpPr>
              <p:cNvPr id="417" name="CustomShape 78"/>
              <p:cNvSpPr/>
              <p:nvPr/>
            </p:nvSpPr>
            <p:spPr>
              <a:xfrm>
                <a:off x="9124560" y="2046240"/>
                <a:ext cx="437040" cy="43704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18" name="Formula 79"/>
                  <p:cNvSpPr txBox="1"/>
                  <p:nvPr/>
                </p:nvSpPr>
                <p:spPr>
                  <a:xfrm>
                    <a:off x="9208440" y="2131560"/>
                    <a:ext cx="248760" cy="2430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Λ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sp>
          <p:nvSpPr>
            <p:cNvPr id="419" name="CustomShape 80"/>
            <p:cNvSpPr/>
            <p:nvPr/>
          </p:nvSpPr>
          <p:spPr>
            <a:xfrm>
              <a:off x="8390160" y="2011680"/>
              <a:ext cx="1668240" cy="1463040"/>
            </a:xfrm>
            <a:prstGeom prst="rect">
              <a:avLst/>
            </a:prstGeom>
            <a:noFill/>
            <a:ln w="76320">
              <a:solidFill>
                <a:srgbClr val="826aa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Line 81"/>
            <p:cNvSpPr/>
            <p:nvPr/>
          </p:nvSpPr>
          <p:spPr>
            <a:xfrm>
              <a:off x="8429040" y="2919240"/>
              <a:ext cx="1629360" cy="6840"/>
            </a:xfrm>
            <a:prstGeom prst="line">
              <a:avLst/>
            </a:prstGeom>
            <a:ln w="57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21" name="Group 82"/>
            <p:cNvGrpSpPr/>
            <p:nvPr/>
          </p:nvGrpSpPr>
          <p:grpSpPr>
            <a:xfrm>
              <a:off x="8431920" y="2094480"/>
              <a:ext cx="356760" cy="356760"/>
              <a:chOff x="8431920" y="2094480"/>
              <a:chExt cx="356760" cy="356760"/>
            </a:xfrm>
          </p:grpSpPr>
          <p:sp>
            <p:nvSpPr>
              <p:cNvPr id="422" name="CustomShape 83"/>
              <p:cNvSpPr/>
              <p:nvPr/>
            </p:nvSpPr>
            <p:spPr>
              <a:xfrm>
                <a:off x="8431920" y="2094480"/>
                <a:ext cx="356760" cy="35676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23" name="Formula 84"/>
                  <p:cNvSpPr txBox="1"/>
                  <p:nvPr/>
                </p:nvSpPr>
                <p:spPr>
                  <a:xfrm>
                    <a:off x="8479800" y="2107800"/>
                    <a:ext cx="297720" cy="2898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p>
                          <m:e>
                            <m:r>
                              <m:t xml:space="preserve">Σ</m:t>
                            </m:r>
                          </m:e>
                          <m:sup>
                            <m:r>
                              <m:t xml:space="preserve">0</m:t>
                            </m:r>
                          </m:sup>
                        </m:s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424" name="Group 85"/>
            <p:cNvGrpSpPr/>
            <p:nvPr/>
          </p:nvGrpSpPr>
          <p:grpSpPr>
            <a:xfrm>
              <a:off x="8779320" y="2081880"/>
              <a:ext cx="356760" cy="356760"/>
              <a:chOff x="8779320" y="2081880"/>
              <a:chExt cx="356760" cy="356760"/>
            </a:xfrm>
          </p:grpSpPr>
          <p:sp>
            <p:nvSpPr>
              <p:cNvPr id="425" name="CustomShape 86"/>
              <p:cNvSpPr/>
              <p:nvPr/>
            </p:nvSpPr>
            <p:spPr>
              <a:xfrm>
                <a:off x="8779320" y="2081880"/>
                <a:ext cx="356760" cy="35676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26" name="Formula 87"/>
                  <p:cNvSpPr txBox="1"/>
                  <p:nvPr/>
                </p:nvSpPr>
                <p:spPr>
                  <a:xfrm>
                    <a:off x="8827200" y="2095200"/>
                    <a:ext cx="297720" cy="29844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sSup>
                              <m:e>
                                <m:r>
                                  <m:t xml:space="preserve">Σ</m:t>
                                </m:r>
                              </m:e>
                              <m:sup>
                                <m:r>
                                  <m:t xml:space="preserve">0</m:t>
                                </m:r>
                              </m:sup>
                            </m:sSup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427" name="Group 88"/>
            <p:cNvGrpSpPr/>
            <p:nvPr/>
          </p:nvGrpSpPr>
          <p:grpSpPr>
            <a:xfrm>
              <a:off x="9196560" y="2497320"/>
              <a:ext cx="422640" cy="356760"/>
              <a:chOff x="9196560" y="2497320"/>
              <a:chExt cx="422640" cy="356760"/>
            </a:xfrm>
          </p:grpSpPr>
          <p:sp>
            <p:nvSpPr>
              <p:cNvPr id="428" name="CustomShape 89"/>
              <p:cNvSpPr/>
              <p:nvPr/>
            </p:nvSpPr>
            <p:spPr>
              <a:xfrm>
                <a:off x="9196560" y="2497320"/>
                <a:ext cx="356760" cy="356760"/>
              </a:xfrm>
              <a:prstGeom prst="ellipse">
                <a:avLst/>
              </a:prstGeom>
              <a:solidFill>
                <a:srgbClr val="ed1c24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29" name="Formula 90"/>
                  <p:cNvSpPr txBox="1"/>
                  <p:nvPr/>
                </p:nvSpPr>
                <p:spPr>
                  <a:xfrm>
                    <a:off x="9208440" y="2546640"/>
                    <a:ext cx="410760" cy="2394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p>
                          <m:e>
                            <m:r>
                              <m:t xml:space="preserve">Σ</m:t>
                            </m:r>
                          </m:e>
                          <m:sup>
                            <m:r>
                              <m:t xml:space="preserve">+</m:t>
                            </m:r>
                          </m:sup>
                        </m:s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430" name="Group 91"/>
            <p:cNvGrpSpPr/>
            <p:nvPr/>
          </p:nvGrpSpPr>
          <p:grpSpPr>
            <a:xfrm>
              <a:off x="8440200" y="2497320"/>
              <a:ext cx="422640" cy="356760"/>
              <a:chOff x="8440200" y="2497320"/>
              <a:chExt cx="422640" cy="356760"/>
            </a:xfrm>
          </p:grpSpPr>
          <p:sp>
            <p:nvSpPr>
              <p:cNvPr id="431" name="CustomShape 92"/>
              <p:cNvSpPr/>
              <p:nvPr/>
            </p:nvSpPr>
            <p:spPr>
              <a:xfrm>
                <a:off x="8440200" y="2497320"/>
                <a:ext cx="356760" cy="356760"/>
              </a:xfrm>
              <a:prstGeom prst="ellipse">
                <a:avLst/>
              </a:prstGeom>
              <a:solidFill>
                <a:srgbClr val="0066b3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32" name="Formula 93"/>
                  <p:cNvSpPr txBox="1"/>
                  <p:nvPr/>
                </p:nvSpPr>
                <p:spPr>
                  <a:xfrm>
                    <a:off x="8452080" y="2546640"/>
                    <a:ext cx="410760" cy="27612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sSup>
                              <m:e>
                                <m:r>
                                  <m:t xml:space="preserve">Σ</m:t>
                                </m:r>
                              </m:e>
                              <m:sup>
                                <m:r>
                                  <m:t xml:space="preserve">+</m:t>
                                </m:r>
                              </m:sup>
                            </m:sSup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433" name="Group 94"/>
            <p:cNvGrpSpPr/>
            <p:nvPr/>
          </p:nvGrpSpPr>
          <p:grpSpPr>
            <a:xfrm>
              <a:off x="9592560" y="2497320"/>
              <a:ext cx="442800" cy="356760"/>
              <a:chOff x="9592560" y="2497320"/>
              <a:chExt cx="442800" cy="356760"/>
            </a:xfrm>
          </p:grpSpPr>
          <p:sp>
            <p:nvSpPr>
              <p:cNvPr id="434" name="CustomShape 95"/>
              <p:cNvSpPr/>
              <p:nvPr/>
            </p:nvSpPr>
            <p:spPr>
              <a:xfrm>
                <a:off x="9592560" y="2497320"/>
                <a:ext cx="356760" cy="356760"/>
              </a:xfrm>
              <a:prstGeom prst="ellipse">
                <a:avLst/>
              </a:prstGeom>
              <a:solidFill>
                <a:srgbClr val="ed1c24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35" name="Formula 96"/>
                  <p:cNvSpPr txBox="1"/>
                  <p:nvPr/>
                </p:nvSpPr>
                <p:spPr>
                  <a:xfrm>
                    <a:off x="9604440" y="2546640"/>
                    <a:ext cx="430920" cy="24048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sSup>
                              <m:e>
                                <m:r>
                                  <m:t xml:space="preserve">Σ</m:t>
                                </m:r>
                              </m:e>
                              <m:sup>
                                <m:r>
                                  <m:t xml:space="preserve">−</m:t>
                                </m:r>
                              </m:sup>
                            </m:sSup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436" name="Group 97"/>
            <p:cNvGrpSpPr/>
            <p:nvPr/>
          </p:nvGrpSpPr>
          <p:grpSpPr>
            <a:xfrm>
              <a:off x="8826840" y="2502000"/>
              <a:ext cx="443160" cy="356760"/>
              <a:chOff x="8826840" y="2502000"/>
              <a:chExt cx="443160" cy="356760"/>
            </a:xfrm>
          </p:grpSpPr>
          <p:sp>
            <p:nvSpPr>
              <p:cNvPr id="437" name="CustomShape 98"/>
              <p:cNvSpPr/>
              <p:nvPr/>
            </p:nvSpPr>
            <p:spPr>
              <a:xfrm>
                <a:off x="8826840" y="2502000"/>
                <a:ext cx="356760" cy="356760"/>
              </a:xfrm>
              <a:prstGeom prst="ellipse">
                <a:avLst/>
              </a:prstGeom>
              <a:solidFill>
                <a:srgbClr val="0066b3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38" name="Formula 99"/>
                  <p:cNvSpPr txBox="1"/>
                  <p:nvPr/>
                </p:nvSpPr>
                <p:spPr>
                  <a:xfrm>
                    <a:off x="8838720" y="2551320"/>
                    <a:ext cx="431280" cy="20412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p>
                          <m:e>
                            <m:r>
                              <m:t xml:space="preserve">Σ</m:t>
                            </m:r>
                          </m:e>
                          <m:sup>
                            <m:r>
                              <m:t xml:space="preserve">−</m:t>
                            </m:r>
                          </m:sup>
                        </m:s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439" name="Group 100"/>
            <p:cNvGrpSpPr/>
            <p:nvPr/>
          </p:nvGrpSpPr>
          <p:grpSpPr>
            <a:xfrm>
              <a:off x="9565200" y="2983680"/>
              <a:ext cx="572760" cy="459000"/>
              <a:chOff x="9565200" y="2983680"/>
              <a:chExt cx="572760" cy="459000"/>
            </a:xfrm>
          </p:grpSpPr>
          <p:sp>
            <p:nvSpPr>
              <p:cNvPr id="440" name="CustomShape 101"/>
              <p:cNvSpPr/>
              <p:nvPr/>
            </p:nvSpPr>
            <p:spPr>
              <a:xfrm>
                <a:off x="9565200" y="2983680"/>
                <a:ext cx="437040" cy="43704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1" name="TextShape 102"/>
              <p:cNvSpPr txBox="1"/>
              <p:nvPr/>
            </p:nvSpPr>
            <p:spPr>
              <a:xfrm>
                <a:off x="9615240" y="3001680"/>
                <a:ext cx="522720" cy="4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500" spc="-1" strike="noStrike">
                    <a:latin typeface="Times New Roman"/>
                  </a:rPr>
                  <a:t>Λ</a:t>
                </a:r>
                <a:endParaRPr b="0" lang="en-US" sz="2500" spc="-1" strike="noStrike">
                  <a:latin typeface="Arial"/>
                </a:endParaRPr>
              </a:p>
            </p:txBody>
          </p:sp>
        </p:grpSp>
        <p:grpSp>
          <p:nvGrpSpPr>
            <p:cNvPr id="442" name="Group 103"/>
            <p:cNvGrpSpPr/>
            <p:nvPr/>
          </p:nvGrpSpPr>
          <p:grpSpPr>
            <a:xfrm>
              <a:off x="9124560" y="2982240"/>
              <a:ext cx="437040" cy="437040"/>
              <a:chOff x="9124560" y="2982240"/>
              <a:chExt cx="437040" cy="437040"/>
            </a:xfrm>
          </p:grpSpPr>
          <p:sp>
            <p:nvSpPr>
              <p:cNvPr id="443" name="CustomShape 104"/>
              <p:cNvSpPr/>
              <p:nvPr/>
            </p:nvSpPr>
            <p:spPr>
              <a:xfrm>
                <a:off x="9124560" y="2982240"/>
                <a:ext cx="437040" cy="43704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44" name="Formula 105"/>
                  <p:cNvSpPr txBox="1"/>
                  <p:nvPr/>
                </p:nvSpPr>
                <p:spPr>
                  <a:xfrm>
                    <a:off x="9208440" y="3067560"/>
                    <a:ext cx="248760" cy="2430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Λ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445" name="Group 106"/>
            <p:cNvGrpSpPr/>
            <p:nvPr/>
          </p:nvGrpSpPr>
          <p:grpSpPr>
            <a:xfrm>
              <a:off x="8431920" y="3030480"/>
              <a:ext cx="356760" cy="356760"/>
              <a:chOff x="8431920" y="3030480"/>
              <a:chExt cx="356760" cy="356760"/>
            </a:xfrm>
          </p:grpSpPr>
          <p:sp>
            <p:nvSpPr>
              <p:cNvPr id="446" name="CustomShape 107"/>
              <p:cNvSpPr/>
              <p:nvPr/>
            </p:nvSpPr>
            <p:spPr>
              <a:xfrm>
                <a:off x="8431920" y="3030480"/>
                <a:ext cx="356760" cy="35676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47" name="Formula 108"/>
                  <p:cNvSpPr txBox="1"/>
                  <p:nvPr/>
                </p:nvSpPr>
                <p:spPr>
                  <a:xfrm>
                    <a:off x="8479800" y="3043800"/>
                    <a:ext cx="297720" cy="2898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p>
                          <m:e>
                            <m:r>
                              <m:t xml:space="preserve">Σ</m:t>
                            </m:r>
                          </m:e>
                          <m:sup>
                            <m:r>
                              <m:t xml:space="preserve">0</m:t>
                            </m:r>
                          </m:sup>
                        </m:s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448" name="Group 109"/>
            <p:cNvGrpSpPr/>
            <p:nvPr/>
          </p:nvGrpSpPr>
          <p:grpSpPr>
            <a:xfrm>
              <a:off x="8779320" y="3017880"/>
              <a:ext cx="356760" cy="356760"/>
              <a:chOff x="8779320" y="3017880"/>
              <a:chExt cx="356760" cy="356760"/>
            </a:xfrm>
          </p:grpSpPr>
          <p:sp>
            <p:nvSpPr>
              <p:cNvPr id="449" name="CustomShape 110"/>
              <p:cNvSpPr/>
              <p:nvPr/>
            </p:nvSpPr>
            <p:spPr>
              <a:xfrm>
                <a:off x="8779320" y="3017880"/>
                <a:ext cx="356760" cy="35676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450" name="Formula 111"/>
                  <p:cNvSpPr txBox="1"/>
                  <p:nvPr/>
                </p:nvSpPr>
                <p:spPr>
                  <a:xfrm>
                    <a:off x="8827200" y="3031200"/>
                    <a:ext cx="297720" cy="29844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sSup>
                              <m:e>
                                <m:r>
                                  <m:t xml:space="preserve">Σ</m:t>
                                </m:r>
                              </m:e>
                              <m:sup>
                                <m:r>
                                  <m:t xml:space="preserve">0</m:t>
                                </m:r>
                              </m:sup>
                            </m:sSup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mc:AlternateContent>
        <mc:Choice xmlns:a14="http://schemas.microsoft.com/office/drawing/2010/main" Requires="a14">
          <p:sp>
            <p:nvSpPr>
              <p:cNvPr id="451" name="Formula 112"/>
              <p:cNvSpPr txBox="1"/>
              <p:nvPr/>
            </p:nvSpPr>
            <p:spPr>
              <a:xfrm>
                <a:off x="202320" y="4873680"/>
                <a:ext cx="4888800" cy="484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π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1.56</m:t>
                    </m:r>
                    <m:r>
                      <m:t xml:space="preserve">±</m:t>
                    </m:r>
                    <m:r>
                      <m:t xml:space="preserve">0.02</m:t>
                    </m:r>
                    <m:r>
                      <m:t xml:space="preserve">+</m:t>
                    </m:r>
                    <m:f>
                      <m:fPr>
                        <m:type m:val="lin"/>
                      </m:fPr>
                      <m:num>
                        <m:d>
                          <m:dPr>
                            <m:begChr m:val="("/>
                            <m:endChr m:val=")"/>
                          </m:dPr>
                          <m:e>
                            <m:sSubSup>
                              <m:e>
                                <m:r>
                                  <m:t xml:space="preserve">E</m:t>
                                </m:r>
                              </m:e>
                              <m:sub>
                                <m:r>
                                  <m:t xml:space="preserve">T</m:t>
                                </m:r>
                              </m:sub>
                              <m:sup>
                                <m:r>
                                  <m:t xml:space="preserve">η</m:t>
                                </m:r>
                              </m:sup>
                            </m:sSubSup>
                            <m:r>
                              <m:t xml:space="preserve">+</m:t>
                            </m:r>
                            <m:sSubSup>
                              <m:e>
                                <m:r>
                                  <m:t xml:space="preserve">E</m:t>
                                </m:r>
                              </m:e>
                              <m:sub>
                                <m:r>
                                  <m:t xml:space="preserve">T</m:t>
                                </m:r>
                              </m:sub>
                              <m:sup>
                                <m:r>
                                  <m:t xml:space="preserve">ω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begChr m:val="("/>
                            <m:endChr m:val=")"/>
                          </m:dPr>
                          <m:e>
                            <m:sSubSup>
                              <m:e>
                                <m:r>
                                  <m:t xml:space="preserve">E</m:t>
                                </m:r>
                              </m:e>
                              <m:sub>
                                <m:r>
                                  <m:t xml:space="preserve">T</m:t>
                                </m:r>
                              </m:sub>
                              <m:sup>
                                <m:r>
                                  <m:t xml:space="preserve">π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2" name="Formula 113"/>
              <p:cNvSpPr txBox="1"/>
              <p:nvPr/>
            </p:nvSpPr>
            <p:spPr>
              <a:xfrm>
                <a:off x="4512240" y="3655440"/>
                <a:ext cx="2043360" cy="47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K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1.8</m:t>
                    </m:r>
                    <m:r>
                      <m:t xml:space="preserve">±</m:t>
                    </m:r>
                    <m:r>
                      <m:t xml:space="preserve">0.2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3" name="Formula 114"/>
              <p:cNvSpPr txBox="1"/>
              <p:nvPr/>
            </p:nvSpPr>
            <p:spPr>
              <a:xfrm>
                <a:off x="7315200" y="4146480"/>
                <a:ext cx="2410920" cy="425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Λ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1.08</m:t>
                    </m:r>
                    <m:r>
                      <m:t xml:space="preserve">±</m:t>
                    </m:r>
                    <m:r>
                      <m:t xml:space="preserve">0.51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4" name="Formula 115"/>
              <p:cNvSpPr txBox="1"/>
              <p:nvPr/>
            </p:nvSpPr>
            <p:spPr>
              <a:xfrm>
                <a:off x="6949440" y="3657600"/>
                <a:ext cx="1315440" cy="47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2</m:t>
                    </m:r>
                    <m:r>
                      <m:t xml:space="preserve">&lt;</m:t>
                    </m:r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&lt;</m:t>
                    </m:r>
                    <m:r>
                      <m:t xml:space="preserve">3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504000" y="-1368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Results &amp; conclusions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456" name="Group 2"/>
          <p:cNvGrpSpPr/>
          <p:nvPr/>
        </p:nvGrpSpPr>
        <p:grpSpPr>
          <a:xfrm>
            <a:off x="0" y="614160"/>
            <a:ext cx="5029200" cy="3154680"/>
            <a:chOff x="0" y="614160"/>
            <a:chExt cx="5029200" cy="3154680"/>
          </a:xfrm>
        </p:grpSpPr>
        <p:pic>
          <p:nvPicPr>
            <p:cNvPr id="457" name="" descr=""/>
            <p:cNvPicPr/>
            <p:nvPr/>
          </p:nvPicPr>
          <p:blipFill>
            <a:blip r:embed="rId1"/>
            <a:stretch/>
          </p:blipFill>
          <p:spPr>
            <a:xfrm>
              <a:off x="0" y="614160"/>
              <a:ext cx="5029200" cy="3154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8" name="" descr=""/>
            <p:cNvPicPr/>
            <p:nvPr/>
          </p:nvPicPr>
          <p:blipFill>
            <a:blip r:embed="rId2"/>
            <a:stretch/>
          </p:blipFill>
          <p:spPr>
            <a:xfrm>
              <a:off x="1776240" y="716760"/>
              <a:ext cx="1182240" cy="858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59" name="" descr=""/>
          <p:cNvPicPr/>
          <p:nvPr/>
        </p:nvPicPr>
        <p:blipFill>
          <a:blip r:embed="rId3"/>
          <a:stretch/>
        </p:blipFill>
        <p:spPr>
          <a:xfrm>
            <a:off x="5101920" y="614160"/>
            <a:ext cx="5029200" cy="3154680"/>
          </a:xfrm>
          <a:prstGeom prst="rect">
            <a:avLst/>
          </a:prstGeom>
          <a:ln>
            <a:noFill/>
          </a:ln>
        </p:spPr>
      </p:pic>
      <p:sp>
        <p:nvSpPr>
          <p:cNvPr id="460" name="TextShape 3"/>
          <p:cNvSpPr txBox="1"/>
          <p:nvPr/>
        </p:nvSpPr>
        <p:spPr>
          <a:xfrm>
            <a:off x="0" y="3749040"/>
            <a:ext cx="10080000" cy="1645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Tracking detectors can measure E</a:t>
            </a:r>
            <a:r>
              <a:rPr b="0" lang="en-US" sz="3200" spc="-1" strike="noStrike" baseline="-33000">
                <a:latin typeface="Arial"/>
              </a:rPr>
              <a:t>T</a:t>
            </a:r>
            <a:r>
              <a:rPr b="0" lang="en-US" sz="3200" spc="-1" strike="noStrike">
                <a:latin typeface="Arial"/>
              </a:rPr>
              <a:t> well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E</a:t>
            </a:r>
            <a:r>
              <a:rPr b="0" lang="en-US" sz="3200" spc="-1" strike="noStrike" baseline="-33000">
                <a:latin typeface="Arial"/>
              </a:rPr>
              <a:t>T</a:t>
            </a:r>
            <a:r>
              <a:rPr b="0" lang="en-US" sz="3200" spc="-1" strike="noStrike">
                <a:latin typeface="Arial"/>
              </a:rPr>
              <a:t> calculated from STAR spectra do not agree with PHENIX E</a:t>
            </a:r>
            <a:r>
              <a:rPr b="0" lang="en-US" sz="3200" spc="-1" strike="noStrike" baseline="-33000">
                <a:latin typeface="Arial"/>
              </a:rPr>
              <a:t>T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504000" y="226080"/>
            <a:ext cx="43423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400" spc="-1" strike="noStrike">
                <a:latin typeface="Arial"/>
              </a:rPr>
              <a:t>What we need to do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504000" y="1146600"/>
            <a:ext cx="4426920" cy="397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Double check fits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Separate uncertainties from extrapolation to p</a:t>
            </a:r>
            <a:r>
              <a:rPr b="0" lang="en-US" sz="3200" spc="-1" strike="noStrike" baseline="-33000">
                <a:latin typeface="Arial"/>
              </a:rPr>
              <a:t>T</a:t>
            </a:r>
            <a:r>
              <a:rPr b="0" lang="en-US" sz="3200" spc="-1" strike="noStrike">
                <a:latin typeface="Arial"/>
              </a:rPr>
              <a:t>=0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Finalize corrections and uncertainties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Write the paper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Calculations in small systems?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STAR: BES E</a:t>
            </a:r>
            <a:r>
              <a:rPr b="0" lang="en-US" sz="3200" spc="-1" strike="noStrike" baseline="-33000">
                <a:latin typeface="Arial"/>
              </a:rPr>
              <a:t>T</a:t>
            </a:r>
            <a:r>
              <a:rPr b="0" lang="en-US" sz="3200" spc="-1" strike="noStrike">
                <a:latin typeface="Arial"/>
              </a:rPr>
              <a:t> measurement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PHENIX: BES spectra measurements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Noto Sans CJK SC"/>
              </a:rPr>
              <a:t>sPHENIX </a:t>
            </a:r>
            <a:r>
              <a:rPr b="0" lang="en-US" sz="3200" spc="-1" strike="noStrike">
                <a:latin typeface="Arial"/>
              </a:rPr>
              <a:t>E</a:t>
            </a:r>
            <a:r>
              <a:rPr b="0" lang="en-US" sz="3200" spc="-1" strike="noStrike" baseline="-33000">
                <a:latin typeface="Arial"/>
              </a:rPr>
              <a:t>T</a:t>
            </a:r>
            <a:r>
              <a:rPr b="0" lang="en-US" sz="3200" spc="-1" strike="noStrike">
                <a:latin typeface="Arial"/>
              </a:rPr>
              <a:t> measurement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64" name="TextShape 4"/>
          <p:cNvSpPr txBox="1"/>
          <p:nvPr/>
        </p:nvSpPr>
        <p:spPr>
          <a:xfrm>
            <a:off x="5184000" y="226440"/>
            <a:ext cx="43423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3400" spc="-1" strike="noStrike">
                <a:latin typeface="Arial"/>
              </a:rPr>
              <a:t>Suggestions</a:t>
            </a:r>
            <a:endParaRPr b="0" lang="en-US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135360" y="1567800"/>
            <a:ext cx="10628640" cy="366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2200" spc="-1" strike="noStrike">
                <a:latin typeface="Arial"/>
              </a:rPr>
              <a:t>Q: Why not do this for PHENIX spectra as well?  </a:t>
            </a:r>
            <a:br/>
            <a:r>
              <a:rPr b="1" lang="en-US" sz="2200" spc="-1" strike="noStrike">
                <a:latin typeface="Arial"/>
              </a:rPr>
              <a:t>A: PHENIX spectra only for p</a:t>
            </a:r>
            <a:r>
              <a:rPr b="1" lang="en-US" sz="2200" spc="-1" strike="noStrike" baseline="-33000">
                <a:latin typeface="Arial"/>
              </a:rPr>
              <a:t>T</a:t>
            </a:r>
            <a:r>
              <a:rPr b="1" lang="en-US" sz="2200" spc="-1" strike="noStrike">
                <a:latin typeface="Arial"/>
              </a:rPr>
              <a:t>&gt;0.5 GeV/c, large extrapolation uncertainty</a:t>
            </a:r>
            <a:br/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latin typeface="Arial"/>
                <a:ea typeface="Noto Sans CJK SC"/>
              </a:rPr>
              <a:t>Q: Why not look at energy distribution by particle type?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latin typeface="Arial"/>
              </a:rPr>
              <a:t>Q: Why not look at E</a:t>
            </a:r>
            <a:r>
              <a:rPr b="1" lang="en-US" sz="2200" spc="-1" strike="noStrike" baseline="-33000">
                <a:latin typeface="Arial"/>
              </a:rPr>
              <a:t>T</a:t>
            </a:r>
            <a:r>
              <a:rPr b="1" lang="en-US" sz="2200" spc="-1" strike="noStrike">
                <a:latin typeface="Arial"/>
              </a:rPr>
              <a:t>/N</a:t>
            </a:r>
            <a:r>
              <a:rPr b="1" lang="en-US" sz="2200" spc="-1" strike="noStrike" baseline="-33000">
                <a:latin typeface="Arial"/>
              </a:rPr>
              <a:t>ch</a:t>
            </a:r>
            <a:r>
              <a:rPr b="1" lang="en-US" sz="2200" spc="-1" strike="noStrike">
                <a:latin typeface="Arial"/>
              </a:rPr>
              <a:t>?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latin typeface="Arial"/>
                <a:ea typeface="Noto Sans CJK SC"/>
              </a:rPr>
              <a:t>A: We are.  To be continued…</a:t>
            </a:r>
            <a:br/>
            <a:br/>
            <a:r>
              <a:rPr b="1" lang="en-US" sz="2200" spc="-1" strike="noStrike">
                <a:latin typeface="Arial"/>
                <a:ea typeface="Noto Sans CJK SC"/>
              </a:rPr>
              <a:t>Q: Why not look at small systems?</a:t>
            </a:r>
            <a:endParaRPr b="0" lang="en-US" sz="2200" spc="-1" strike="noStrike">
              <a:latin typeface="Arial"/>
            </a:endParaRPr>
          </a:p>
          <a:p>
            <a:r>
              <a:rPr b="1" lang="en-US" sz="2200" spc="-1" strike="noStrike">
                <a:latin typeface="Arial"/>
                <a:ea typeface="Noto Sans CJK SC"/>
              </a:rPr>
              <a:t>A: We will.  To be continued…</a:t>
            </a:r>
            <a:br/>
            <a:br/>
            <a:endParaRPr b="0" lang="en-US" sz="2200" spc="-1" strike="noStrike">
              <a:latin typeface="Arial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Q&amp;A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0" y="121320"/>
            <a:ext cx="1008000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000" spc="-1" strike="noStrike">
                <a:latin typeface="Arial"/>
              </a:rPr>
              <a:t>How can we estimate the energy density?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468" name="" descr=""/>
          <p:cNvPicPr/>
          <p:nvPr/>
        </p:nvPicPr>
        <p:blipFill>
          <a:blip r:embed="rId1"/>
          <a:stretch/>
        </p:blipFill>
        <p:spPr>
          <a:xfrm>
            <a:off x="6126480" y="1920240"/>
            <a:ext cx="2926080" cy="2743200"/>
          </a:xfrm>
          <a:prstGeom prst="rect">
            <a:avLst/>
          </a:prstGeom>
          <a:ln>
            <a:noFill/>
          </a:ln>
        </p:spPr>
      </p:pic>
      <p:sp>
        <p:nvSpPr>
          <p:cNvPr id="469" name="TextShape 2"/>
          <p:cNvSpPr txBox="1"/>
          <p:nvPr/>
        </p:nvSpPr>
        <p:spPr>
          <a:xfrm>
            <a:off x="182880" y="1005840"/>
            <a:ext cx="5760720" cy="393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4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</a:rPr>
              <a:t>Transverse energy (E</a:t>
            </a:r>
            <a:r>
              <a:rPr b="0" lang="en-US" sz="3200" spc="-1" strike="noStrike" baseline="-14000000">
                <a:latin typeface="Times New Roman"/>
              </a:rPr>
              <a:t>T</a:t>
            </a:r>
            <a:r>
              <a:rPr b="0" lang="en-US" sz="3200" spc="-1" strike="noStrike">
                <a:latin typeface="Times New Roman"/>
              </a:rPr>
              <a:t>)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Times New Roman"/>
              </a:rPr>
              <a:t>sum of particle energies in transverse direction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</a:rPr>
              <a:t>Volume V = A</a:t>
            </a:r>
            <a:r>
              <a:rPr b="0" lang="en-US" sz="3200" spc="-1" strike="noStrike" baseline="-14000000">
                <a:latin typeface="Times New Roman"/>
              </a:rPr>
              <a:t>T </a:t>
            </a:r>
            <a:r>
              <a:rPr b="0" lang="en-US" sz="3200" spc="-1" strike="noStrike">
                <a:latin typeface="Times New Roman"/>
                <a:ea typeface="Arial"/>
              </a:rPr>
              <a:t>τ</a:t>
            </a:r>
            <a:r>
              <a:rPr b="0" lang="en-US" sz="3200" spc="-1" strike="noStrike">
                <a:latin typeface="Times New Roman"/>
              </a:rPr>
              <a:t>c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  <a:ea typeface="Arial"/>
              </a:rPr>
              <a:t>τ = formation time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  <a:ea typeface="Arial"/>
              </a:rPr>
              <a:t>Energy density </a:t>
            </a:r>
            <a:r>
              <a:rPr b="0" lang="en-US" sz="3200" spc="-1" strike="noStrike">
                <a:latin typeface="Times New Roman"/>
                <a:ea typeface="Times New Roman"/>
              </a:rPr>
              <a:t>ε</a:t>
            </a:r>
            <a:br/>
            <a:br/>
            <a:br/>
            <a:br/>
            <a:r>
              <a:rPr b="0" lang="en-US" sz="3200" spc="-1" strike="noStrike">
                <a:latin typeface="Times New Roman"/>
              </a:rPr>
              <a:t> 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  <a:ea typeface="Times New Roman"/>
              </a:rPr>
              <a:t>QGP formation for ε &gt; 0.5 GeV/fm</a:t>
            </a:r>
            <a:r>
              <a:rPr b="0" lang="en-US" sz="3200" spc="-1" strike="noStrike" baseline="14000000">
                <a:latin typeface="Times New Roman"/>
                <a:ea typeface="Times New Roman"/>
              </a:rPr>
              <a:t>3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70" name="TextShape 3"/>
          <p:cNvSpPr txBox="1"/>
          <p:nvPr/>
        </p:nvSpPr>
        <p:spPr>
          <a:xfrm>
            <a:off x="9479520" y="2815920"/>
            <a:ext cx="640080" cy="67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US" sz="3200" spc="-1" strike="noStrike">
                <a:latin typeface="Times New Roman"/>
              </a:rPr>
              <a:t>A</a:t>
            </a:r>
            <a:r>
              <a:rPr b="0" lang="en-US" sz="3200" spc="-1" strike="noStrike" baseline="-14000000">
                <a:latin typeface="Times New Roman"/>
              </a:rPr>
              <a:t>T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71" name="CustomShape 4"/>
          <p:cNvSpPr/>
          <p:nvPr/>
        </p:nvSpPr>
        <p:spPr>
          <a:xfrm>
            <a:off x="8922240" y="1978560"/>
            <a:ext cx="457200" cy="2103120"/>
          </a:xfrm>
          <a:custGeom>
            <a:avLst/>
            <a:gdLst/>
            <a:ahLst/>
            <a:rect l="0" t="0" r="r" b="b"/>
            <a:pathLst>
              <a:path w="1272" h="5844">
                <a:moveTo>
                  <a:pt x="0" y="0"/>
                </a:moveTo>
                <a:cubicBezTo>
                  <a:pt x="317" y="0"/>
                  <a:pt x="635" y="243"/>
                  <a:pt x="635" y="486"/>
                </a:cubicBezTo>
                <a:lnTo>
                  <a:pt x="635" y="2535"/>
                </a:lnTo>
                <a:cubicBezTo>
                  <a:pt x="635" y="2778"/>
                  <a:pt x="953" y="3022"/>
                  <a:pt x="1271" y="3022"/>
                </a:cubicBezTo>
                <a:cubicBezTo>
                  <a:pt x="953" y="3022"/>
                  <a:pt x="635" y="3265"/>
                  <a:pt x="635" y="3508"/>
                </a:cubicBezTo>
                <a:lnTo>
                  <a:pt x="635" y="5356"/>
                </a:lnTo>
                <a:cubicBezTo>
                  <a:pt x="635" y="5599"/>
                  <a:pt x="317" y="5843"/>
                  <a:pt x="0" y="5843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TextShape 5"/>
          <p:cNvSpPr txBox="1"/>
          <p:nvPr/>
        </p:nvSpPr>
        <p:spPr>
          <a:xfrm>
            <a:off x="7821000" y="4333680"/>
            <a:ext cx="957240" cy="54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0" lang="en-US" sz="3200" spc="-1" strike="noStrike">
                <a:latin typeface="Times New Roman"/>
                <a:ea typeface="Arial"/>
              </a:rPr>
              <a:t>= τ</a:t>
            </a:r>
            <a:r>
              <a:rPr b="0" lang="en-US" sz="3200" spc="-1" strike="noStrike">
                <a:latin typeface="Times New Roman"/>
              </a:rPr>
              <a:t>c</a:t>
            </a:r>
            <a:endParaRPr b="0" lang="en-US" sz="3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73" name="Formula 6"/>
              <p:cNvSpPr txBox="1"/>
              <p:nvPr/>
            </p:nvSpPr>
            <p:spPr>
              <a:xfrm>
                <a:off x="1224720" y="3453480"/>
                <a:ext cx="3072960" cy="844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ϵ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V</m:t>
                        </m:r>
                      </m:den>
                    </m:f>
                    <m:f>
                      <m:num>
                        <m:sSub>
                          <m:e>
                            <m:r>
                              <m:t xml:space="preserve">dE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</m:num>
                      <m:den>
                        <m:r>
                          <m:t xml:space="preserve">dy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J</m:t>
                        </m:r>
                      </m:num>
                      <m:den>
                        <m:sSub>
                          <m:e>
                            <m:r>
                              <m:t xml:space="preserve">A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  <m:r>
                          <m:t xml:space="preserve">τ</m:t>
                        </m:r>
                        <m:r>
                          <m:t xml:space="preserve">c</m:t>
                        </m:r>
                      </m:den>
                    </m:f>
                    <m:f>
                      <m:num>
                        <m:sSub>
                          <m:e>
                            <m:r>
                              <m:t xml:space="preserve">dE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</m:num>
                      <m:den>
                        <m:r>
                          <m:t xml:space="preserve">d</m:t>
                        </m:r>
                        <m:r>
                          <m:t xml:space="preserve">η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Methods for measuring E</a:t>
            </a:r>
            <a:r>
              <a:rPr b="0" lang="en-US" sz="4400" spc="-1" strike="noStrike" baseline="-14000000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504000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CMS:  Tracking + electromagnetic calorimeter + hadronic calorimeter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PHENIX:  Electromagnetic calorimeter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STAR:  Tracking + Electromagnetic calorimeter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ALICE:  Tracking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76" name="TextShape 3"/>
          <p:cNvSpPr txBox="1"/>
          <p:nvPr/>
        </p:nvSpPr>
        <p:spPr>
          <a:xfrm>
            <a:off x="-406800" y="5087520"/>
            <a:ext cx="8503920" cy="729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*Other methods used as cross checks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504000" y="13176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Where is the energy?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-36000" y="4835520"/>
            <a:ext cx="64368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Scale:  diameter in inches = </a:t>
            </a:r>
            <a:r>
              <a:rPr b="0" lang="en-US" sz="1800" spc="-1" strike="noStrike">
                <a:latin typeface="Arial"/>
                <a:ea typeface="Arial"/>
              </a:rPr>
              <a:t>√</a:t>
            </a:r>
            <a:r>
              <a:rPr b="0" lang="en-US" sz="1800" spc="-1" strike="noStrike">
                <a:latin typeface="Arial"/>
              </a:rPr>
              <a:t>fraction * 5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Numbers from 2.76 TeV Phys. Rev. C 94 (2016) 034903</a:t>
            </a:r>
            <a:br/>
            <a:endParaRPr b="0" lang="en-US" sz="1800" spc="-1" strike="noStrike">
              <a:latin typeface="Arial"/>
            </a:endParaRPr>
          </a:p>
        </p:txBody>
      </p:sp>
      <p:grpSp>
        <p:nvGrpSpPr>
          <p:cNvPr id="479" name="Group 3"/>
          <p:cNvGrpSpPr/>
          <p:nvPr/>
        </p:nvGrpSpPr>
        <p:grpSpPr>
          <a:xfrm>
            <a:off x="4032360" y="757080"/>
            <a:ext cx="6047640" cy="4354560"/>
            <a:chOff x="4032360" y="757080"/>
            <a:chExt cx="6047640" cy="4354560"/>
          </a:xfrm>
        </p:grpSpPr>
        <p:grpSp>
          <p:nvGrpSpPr>
            <p:cNvPr id="480" name="Group 4"/>
            <p:cNvGrpSpPr/>
            <p:nvPr/>
          </p:nvGrpSpPr>
          <p:grpSpPr>
            <a:xfrm>
              <a:off x="4032360" y="3017520"/>
              <a:ext cx="2094120" cy="2094120"/>
              <a:chOff x="4032360" y="3017520"/>
              <a:chExt cx="2094120" cy="2094120"/>
            </a:xfrm>
          </p:grpSpPr>
          <p:sp>
            <p:nvSpPr>
              <p:cNvPr id="481" name="CustomShape 5"/>
              <p:cNvSpPr/>
              <p:nvPr/>
            </p:nvSpPr>
            <p:spPr>
              <a:xfrm>
                <a:off x="4032360" y="3017520"/>
                <a:ext cx="2094120" cy="20941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2" name="TextShape 6"/>
              <p:cNvSpPr txBox="1"/>
              <p:nvPr/>
            </p:nvSpPr>
            <p:spPr>
              <a:xfrm>
                <a:off x="4489560" y="3288960"/>
                <a:ext cx="1532160" cy="155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10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10000" spc="-1" strike="noStrike">
                  <a:latin typeface="Arial"/>
                </a:endParaRPr>
              </a:p>
            </p:txBody>
          </p:sp>
        </p:grpSp>
        <p:grpSp>
          <p:nvGrpSpPr>
            <p:cNvPr id="483" name="Group 7"/>
            <p:cNvGrpSpPr/>
            <p:nvPr/>
          </p:nvGrpSpPr>
          <p:grpSpPr>
            <a:xfrm>
              <a:off x="5952600" y="1929240"/>
              <a:ext cx="2094120" cy="2094120"/>
              <a:chOff x="5952600" y="1929240"/>
              <a:chExt cx="2094120" cy="2094120"/>
            </a:xfrm>
          </p:grpSpPr>
          <p:sp>
            <p:nvSpPr>
              <p:cNvPr id="484" name="CustomShape 8"/>
              <p:cNvSpPr/>
              <p:nvPr/>
            </p:nvSpPr>
            <p:spPr>
              <a:xfrm>
                <a:off x="5952600" y="1929240"/>
                <a:ext cx="2094120" cy="20941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5" name="TextShape 9"/>
              <p:cNvSpPr txBox="1"/>
              <p:nvPr/>
            </p:nvSpPr>
            <p:spPr>
              <a:xfrm>
                <a:off x="6514560" y="2167200"/>
                <a:ext cx="1532160" cy="155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10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10000" spc="-1" strike="noStrike">
                  <a:latin typeface="Arial"/>
                </a:endParaRPr>
              </a:p>
            </p:txBody>
          </p:sp>
        </p:grpSp>
        <p:grpSp>
          <p:nvGrpSpPr>
            <p:cNvPr id="486" name="Group 10"/>
            <p:cNvGrpSpPr/>
            <p:nvPr/>
          </p:nvGrpSpPr>
          <p:grpSpPr>
            <a:xfrm>
              <a:off x="4032360" y="831960"/>
              <a:ext cx="2094120" cy="2094120"/>
              <a:chOff x="4032360" y="831960"/>
              <a:chExt cx="2094120" cy="2094120"/>
            </a:xfrm>
          </p:grpSpPr>
          <p:sp>
            <p:nvSpPr>
              <p:cNvPr id="487" name="CustomShape 11"/>
              <p:cNvSpPr/>
              <p:nvPr/>
            </p:nvSpPr>
            <p:spPr>
              <a:xfrm>
                <a:off x="4032360" y="831960"/>
                <a:ext cx="2094120" cy="20941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8" name="TextShape 12"/>
              <p:cNvSpPr txBox="1"/>
              <p:nvPr/>
            </p:nvSpPr>
            <p:spPr>
              <a:xfrm>
                <a:off x="4594320" y="1014840"/>
                <a:ext cx="1532160" cy="155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10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10000" spc="-1" strike="noStrike">
                  <a:latin typeface="Arial"/>
                </a:endParaRPr>
              </a:p>
            </p:txBody>
          </p:sp>
        </p:grpSp>
        <p:grpSp>
          <p:nvGrpSpPr>
            <p:cNvPr id="489" name="Group 13"/>
            <p:cNvGrpSpPr/>
            <p:nvPr/>
          </p:nvGrpSpPr>
          <p:grpSpPr>
            <a:xfrm>
              <a:off x="8046720" y="757080"/>
              <a:ext cx="1069920" cy="1069920"/>
              <a:chOff x="8046720" y="757080"/>
              <a:chExt cx="1069920" cy="1069920"/>
            </a:xfrm>
          </p:grpSpPr>
          <p:sp>
            <p:nvSpPr>
              <p:cNvPr id="490" name="CustomShape 14"/>
              <p:cNvSpPr/>
              <p:nvPr/>
            </p:nvSpPr>
            <p:spPr>
              <a:xfrm>
                <a:off x="8046720" y="757080"/>
                <a:ext cx="1069920" cy="1069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1" name="TextShape 15"/>
              <p:cNvSpPr txBox="1"/>
              <p:nvPr/>
            </p:nvSpPr>
            <p:spPr>
              <a:xfrm>
                <a:off x="8237520" y="884160"/>
                <a:ext cx="86472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492" name="Group 16"/>
            <p:cNvGrpSpPr/>
            <p:nvPr/>
          </p:nvGrpSpPr>
          <p:grpSpPr>
            <a:xfrm>
              <a:off x="6858000" y="859320"/>
              <a:ext cx="1069920" cy="1069920"/>
              <a:chOff x="6858000" y="859320"/>
              <a:chExt cx="1069920" cy="1069920"/>
            </a:xfrm>
          </p:grpSpPr>
          <p:sp>
            <p:nvSpPr>
              <p:cNvPr id="493" name="CustomShape 17"/>
              <p:cNvSpPr/>
              <p:nvPr/>
            </p:nvSpPr>
            <p:spPr>
              <a:xfrm>
                <a:off x="6858000" y="859320"/>
                <a:ext cx="1069920" cy="1069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4" name="TextShape 18"/>
              <p:cNvSpPr txBox="1"/>
              <p:nvPr/>
            </p:nvSpPr>
            <p:spPr>
              <a:xfrm>
                <a:off x="7045920" y="1006920"/>
                <a:ext cx="86472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495" name="Group 19"/>
            <p:cNvGrpSpPr/>
            <p:nvPr/>
          </p:nvGrpSpPr>
          <p:grpSpPr>
            <a:xfrm>
              <a:off x="9010080" y="1307520"/>
              <a:ext cx="1069920" cy="1069920"/>
              <a:chOff x="9010080" y="1307520"/>
              <a:chExt cx="1069920" cy="1069920"/>
            </a:xfrm>
          </p:grpSpPr>
          <p:sp>
            <p:nvSpPr>
              <p:cNvPr id="496" name="CustomShape 20"/>
              <p:cNvSpPr/>
              <p:nvPr/>
            </p:nvSpPr>
            <p:spPr>
              <a:xfrm>
                <a:off x="9010080" y="1307520"/>
                <a:ext cx="1069920" cy="1069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7" name="TextShape 21"/>
              <p:cNvSpPr txBox="1"/>
              <p:nvPr/>
            </p:nvSpPr>
            <p:spPr>
              <a:xfrm>
                <a:off x="9010080" y="1419120"/>
                <a:ext cx="105264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5000" spc="-1" strike="noStrike">
                  <a:latin typeface="Arial"/>
                </a:endParaRPr>
              </a:p>
            </p:txBody>
          </p:sp>
          <p:sp>
            <p:nvSpPr>
              <p:cNvPr id="498" name="TextShape 22"/>
              <p:cNvSpPr txBox="1"/>
              <p:nvPr/>
            </p:nvSpPr>
            <p:spPr>
              <a:xfrm>
                <a:off x="9453960" y="1345320"/>
                <a:ext cx="384840" cy="100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 baseline="-14000000">
                    <a:latin typeface="Times New Roman"/>
                    <a:ea typeface="Arial"/>
                  </a:rPr>
                  <a:t>S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499" name="Group 23"/>
            <p:cNvGrpSpPr/>
            <p:nvPr/>
          </p:nvGrpSpPr>
          <p:grpSpPr>
            <a:xfrm>
              <a:off x="8046720" y="1920240"/>
              <a:ext cx="1069920" cy="1069920"/>
              <a:chOff x="8046720" y="1920240"/>
              <a:chExt cx="1069920" cy="1069920"/>
            </a:xfrm>
          </p:grpSpPr>
          <p:sp>
            <p:nvSpPr>
              <p:cNvPr id="500" name="CustomShape 24"/>
              <p:cNvSpPr/>
              <p:nvPr/>
            </p:nvSpPr>
            <p:spPr>
              <a:xfrm>
                <a:off x="8046720" y="1920240"/>
                <a:ext cx="1069920" cy="1069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1" name="TextShape 25"/>
              <p:cNvSpPr txBox="1"/>
              <p:nvPr/>
            </p:nvSpPr>
            <p:spPr>
              <a:xfrm>
                <a:off x="8046720" y="2031840"/>
                <a:ext cx="105264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5000" spc="-1" strike="noStrike">
                  <a:latin typeface="Arial"/>
                </a:endParaRPr>
              </a:p>
            </p:txBody>
          </p:sp>
          <p:sp>
            <p:nvSpPr>
              <p:cNvPr id="502" name="TextShape 26"/>
              <p:cNvSpPr txBox="1"/>
              <p:nvPr/>
            </p:nvSpPr>
            <p:spPr>
              <a:xfrm>
                <a:off x="8490600" y="1958040"/>
                <a:ext cx="384840" cy="100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 baseline="-14000000">
                    <a:latin typeface="Times New Roman"/>
                    <a:ea typeface="Arial"/>
                  </a:rPr>
                  <a:t>L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503" name="Group 27"/>
            <p:cNvGrpSpPr/>
            <p:nvPr/>
          </p:nvGrpSpPr>
          <p:grpSpPr>
            <a:xfrm>
              <a:off x="7913520" y="3931920"/>
              <a:ext cx="1019160" cy="729000"/>
              <a:chOff x="7913520" y="3931920"/>
              <a:chExt cx="1019160" cy="729000"/>
            </a:xfrm>
          </p:grpSpPr>
          <p:sp>
            <p:nvSpPr>
              <p:cNvPr id="504" name="CustomShape 28"/>
              <p:cNvSpPr/>
              <p:nvPr/>
            </p:nvSpPr>
            <p:spPr>
              <a:xfrm>
                <a:off x="7913520" y="3938400"/>
                <a:ext cx="722520" cy="722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5" name="TextShape 29"/>
              <p:cNvSpPr txBox="1"/>
              <p:nvPr/>
            </p:nvSpPr>
            <p:spPr>
              <a:xfrm>
                <a:off x="8067960" y="393192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Arial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506" name="Group 30"/>
            <p:cNvGrpSpPr/>
            <p:nvPr/>
          </p:nvGrpSpPr>
          <p:grpSpPr>
            <a:xfrm>
              <a:off x="8695800" y="3683520"/>
              <a:ext cx="722520" cy="739080"/>
              <a:chOff x="8695800" y="3683520"/>
              <a:chExt cx="722520" cy="739080"/>
            </a:xfrm>
          </p:grpSpPr>
          <p:sp>
            <p:nvSpPr>
              <p:cNvPr id="507" name="CustomShape 31"/>
              <p:cNvSpPr/>
              <p:nvPr/>
            </p:nvSpPr>
            <p:spPr>
              <a:xfrm>
                <a:off x="8695800" y="3700080"/>
                <a:ext cx="722520" cy="722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508" name="Formula 32"/>
                  <p:cNvSpPr txBox="1"/>
                  <p:nvPr/>
                </p:nvSpPr>
                <p:spPr>
                  <a:xfrm>
                    <a:off x="8817480" y="3683520"/>
                    <a:ext cx="430560" cy="63108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509" name="Group 33"/>
            <p:cNvGrpSpPr/>
            <p:nvPr/>
          </p:nvGrpSpPr>
          <p:grpSpPr>
            <a:xfrm>
              <a:off x="7132320" y="4117320"/>
              <a:ext cx="1019160" cy="729000"/>
              <a:chOff x="7132320" y="4117320"/>
              <a:chExt cx="1019160" cy="729000"/>
            </a:xfrm>
          </p:grpSpPr>
          <p:sp>
            <p:nvSpPr>
              <p:cNvPr id="510" name="CustomShape 34"/>
              <p:cNvSpPr/>
              <p:nvPr/>
            </p:nvSpPr>
            <p:spPr>
              <a:xfrm>
                <a:off x="7132320" y="4123800"/>
                <a:ext cx="722520" cy="7225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1" name="TextShape 35"/>
              <p:cNvSpPr txBox="1"/>
              <p:nvPr/>
            </p:nvSpPr>
            <p:spPr>
              <a:xfrm>
                <a:off x="7286760" y="411732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Arial"/>
                  </a:rPr>
                  <a:t>n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512" name="Group 36"/>
            <p:cNvGrpSpPr/>
            <p:nvPr/>
          </p:nvGrpSpPr>
          <p:grpSpPr>
            <a:xfrm>
              <a:off x="6309360" y="4123800"/>
              <a:ext cx="722520" cy="722520"/>
              <a:chOff x="6309360" y="4123800"/>
              <a:chExt cx="722520" cy="722520"/>
            </a:xfrm>
          </p:grpSpPr>
          <p:sp>
            <p:nvSpPr>
              <p:cNvPr id="513" name="CustomShape 37"/>
              <p:cNvSpPr/>
              <p:nvPr/>
            </p:nvSpPr>
            <p:spPr>
              <a:xfrm>
                <a:off x="6309360" y="4123800"/>
                <a:ext cx="722520" cy="7225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514" name="Formula 38"/>
                  <p:cNvSpPr txBox="1"/>
                  <p:nvPr/>
                </p:nvSpPr>
                <p:spPr>
                  <a:xfrm>
                    <a:off x="6462000" y="4149360"/>
                    <a:ext cx="371160" cy="63108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n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515" name="Group 39"/>
            <p:cNvGrpSpPr/>
            <p:nvPr/>
          </p:nvGrpSpPr>
          <p:grpSpPr>
            <a:xfrm>
              <a:off x="8046720" y="3117960"/>
              <a:ext cx="947160" cy="722520"/>
              <a:chOff x="8046720" y="3117960"/>
              <a:chExt cx="947160" cy="722520"/>
            </a:xfrm>
          </p:grpSpPr>
          <p:sp>
            <p:nvSpPr>
              <p:cNvPr id="516" name="CustomShape 40"/>
              <p:cNvSpPr/>
              <p:nvPr/>
            </p:nvSpPr>
            <p:spPr>
              <a:xfrm>
                <a:off x="8046720" y="3117960"/>
                <a:ext cx="722520" cy="7225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7" name="TextShape 41"/>
              <p:cNvSpPr txBox="1"/>
              <p:nvPr/>
            </p:nvSpPr>
            <p:spPr>
              <a:xfrm>
                <a:off x="8129160" y="314748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Times New Roman"/>
                  </a:rPr>
                  <a:t>Λ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518" name="Group 42"/>
            <p:cNvGrpSpPr/>
            <p:nvPr/>
          </p:nvGrpSpPr>
          <p:grpSpPr>
            <a:xfrm>
              <a:off x="8878680" y="2834640"/>
              <a:ext cx="722520" cy="722520"/>
              <a:chOff x="8878680" y="2834640"/>
              <a:chExt cx="722520" cy="722520"/>
            </a:xfrm>
          </p:grpSpPr>
          <p:sp>
            <p:nvSpPr>
              <p:cNvPr id="519" name="CustomShape 43"/>
              <p:cNvSpPr/>
              <p:nvPr/>
            </p:nvSpPr>
            <p:spPr>
              <a:xfrm>
                <a:off x="8878680" y="2834640"/>
                <a:ext cx="722520" cy="7225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520" name="Formula 44"/>
                  <p:cNvSpPr txBox="1"/>
                  <p:nvPr/>
                </p:nvSpPr>
                <p:spPr>
                  <a:xfrm>
                    <a:off x="8958240" y="2916000"/>
                    <a:ext cx="506880" cy="51804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Λ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p:grpSp>
        <p:nvGrpSpPr>
          <p:cNvPr id="521" name="Group 45"/>
          <p:cNvGrpSpPr/>
          <p:nvPr/>
        </p:nvGrpSpPr>
        <p:grpSpPr>
          <a:xfrm>
            <a:off x="91440" y="984240"/>
            <a:ext cx="3749040" cy="3130560"/>
            <a:chOff x="91440" y="984240"/>
            <a:chExt cx="3749040" cy="3130560"/>
          </a:xfrm>
        </p:grpSpPr>
        <p:pic>
          <p:nvPicPr>
            <p:cNvPr id="522" name="" descr=""/>
            <p:cNvPicPr/>
            <p:nvPr/>
          </p:nvPicPr>
          <p:blipFill>
            <a:blip r:embed="rId1"/>
            <a:stretch/>
          </p:blipFill>
          <p:spPr>
            <a:xfrm>
              <a:off x="91440" y="984240"/>
              <a:ext cx="3749040" cy="30423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23" name="Group 46"/>
            <p:cNvGrpSpPr/>
            <p:nvPr/>
          </p:nvGrpSpPr>
          <p:grpSpPr>
            <a:xfrm>
              <a:off x="3216600" y="3879720"/>
              <a:ext cx="245880" cy="234720"/>
              <a:chOff x="3216600" y="3879720"/>
              <a:chExt cx="245880" cy="234720"/>
            </a:xfrm>
          </p:grpSpPr>
          <p:sp>
            <p:nvSpPr>
              <p:cNvPr id="524" name="CustomShape 47"/>
              <p:cNvSpPr/>
              <p:nvPr/>
            </p:nvSpPr>
            <p:spPr>
              <a:xfrm>
                <a:off x="3244680" y="3879720"/>
                <a:ext cx="217800" cy="234360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5" name="CustomShape 48"/>
              <p:cNvSpPr/>
              <p:nvPr/>
            </p:nvSpPr>
            <p:spPr>
              <a:xfrm>
                <a:off x="3216600" y="3880080"/>
                <a:ext cx="217440" cy="23436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26" name="Group 49"/>
            <p:cNvGrpSpPr/>
            <p:nvPr/>
          </p:nvGrpSpPr>
          <p:grpSpPr>
            <a:xfrm>
              <a:off x="502560" y="3880080"/>
              <a:ext cx="360360" cy="234720"/>
              <a:chOff x="502560" y="3880080"/>
              <a:chExt cx="360360" cy="234720"/>
            </a:xfrm>
          </p:grpSpPr>
          <p:sp>
            <p:nvSpPr>
              <p:cNvPr id="527" name="CustomShape 50"/>
              <p:cNvSpPr/>
              <p:nvPr/>
            </p:nvSpPr>
            <p:spPr>
              <a:xfrm>
                <a:off x="645120" y="3880080"/>
                <a:ext cx="217800" cy="234360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8" name="CustomShape 51"/>
              <p:cNvSpPr/>
              <p:nvPr/>
            </p:nvSpPr>
            <p:spPr>
              <a:xfrm>
                <a:off x="502560" y="3880440"/>
                <a:ext cx="217800" cy="23436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29" name="Group 52"/>
            <p:cNvGrpSpPr/>
            <p:nvPr/>
          </p:nvGrpSpPr>
          <p:grpSpPr>
            <a:xfrm>
              <a:off x="1874160" y="3880080"/>
              <a:ext cx="303120" cy="234720"/>
              <a:chOff x="1874160" y="3880080"/>
              <a:chExt cx="303120" cy="234720"/>
            </a:xfrm>
          </p:grpSpPr>
          <p:sp>
            <p:nvSpPr>
              <p:cNvPr id="530" name="CustomShape 53"/>
              <p:cNvSpPr/>
              <p:nvPr/>
            </p:nvSpPr>
            <p:spPr>
              <a:xfrm>
                <a:off x="1959480" y="3880080"/>
                <a:ext cx="217800" cy="234360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1" name="CustomShape 54"/>
              <p:cNvSpPr/>
              <p:nvPr/>
            </p:nvSpPr>
            <p:spPr>
              <a:xfrm>
                <a:off x="1874160" y="3880440"/>
                <a:ext cx="217440" cy="23436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504000" y="8604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How does it hit your detector?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533" name="Group 2"/>
          <p:cNvGrpSpPr/>
          <p:nvPr/>
        </p:nvGrpSpPr>
        <p:grpSpPr>
          <a:xfrm>
            <a:off x="-13680" y="645840"/>
            <a:ext cx="2094120" cy="2094120"/>
            <a:chOff x="-13680" y="645840"/>
            <a:chExt cx="2094120" cy="2094120"/>
          </a:xfrm>
        </p:grpSpPr>
        <p:sp>
          <p:nvSpPr>
            <p:cNvPr id="534" name="CustomShape 3"/>
            <p:cNvSpPr/>
            <p:nvPr/>
          </p:nvSpPr>
          <p:spPr>
            <a:xfrm>
              <a:off x="-13680" y="645840"/>
              <a:ext cx="2094120" cy="20941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" name="TextShape 4"/>
            <p:cNvSpPr txBox="1"/>
            <p:nvPr/>
          </p:nvSpPr>
          <p:spPr>
            <a:xfrm>
              <a:off x="443520" y="91728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0</a:t>
              </a:r>
              <a:endParaRPr b="0" lang="en-US" sz="10000" spc="-1" strike="noStrike">
                <a:latin typeface="Arial"/>
              </a:endParaRPr>
            </a:p>
          </p:txBody>
        </p:sp>
      </p:grpSp>
      <p:sp>
        <p:nvSpPr>
          <p:cNvPr id="536" name="TextShape 5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Scale:  diameter in inches = </a:t>
            </a:r>
            <a:r>
              <a:rPr b="0" lang="en-US" sz="1800" spc="-1" strike="noStrike">
                <a:latin typeface="Arial"/>
                <a:ea typeface="Arial"/>
              </a:rPr>
              <a:t>√</a:t>
            </a:r>
            <a:r>
              <a:rPr b="0" lang="en-US" sz="1800" spc="-1" strike="noStrike">
                <a:latin typeface="Arial"/>
              </a:rPr>
              <a:t>fraction * 5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537" name="Group 6"/>
          <p:cNvGrpSpPr/>
          <p:nvPr/>
        </p:nvGrpSpPr>
        <p:grpSpPr>
          <a:xfrm>
            <a:off x="5547960" y="640080"/>
            <a:ext cx="2094120" cy="2094120"/>
            <a:chOff x="5547960" y="640080"/>
            <a:chExt cx="2094120" cy="2094120"/>
          </a:xfrm>
        </p:grpSpPr>
        <p:sp>
          <p:nvSpPr>
            <p:cNvPr id="538" name="CustomShape 7"/>
            <p:cNvSpPr/>
            <p:nvPr/>
          </p:nvSpPr>
          <p:spPr>
            <a:xfrm>
              <a:off x="5547960" y="640080"/>
              <a:ext cx="2094120" cy="2094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9" name="TextShape 8"/>
            <p:cNvSpPr txBox="1"/>
            <p:nvPr/>
          </p:nvSpPr>
          <p:spPr>
            <a:xfrm>
              <a:off x="6109920" y="87804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+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540" name="Group 9"/>
          <p:cNvGrpSpPr/>
          <p:nvPr/>
        </p:nvGrpSpPr>
        <p:grpSpPr>
          <a:xfrm>
            <a:off x="7772400" y="640080"/>
            <a:ext cx="2094120" cy="2094120"/>
            <a:chOff x="7772400" y="640080"/>
            <a:chExt cx="2094120" cy="2094120"/>
          </a:xfrm>
        </p:grpSpPr>
        <p:sp>
          <p:nvSpPr>
            <p:cNvPr id="541" name="CustomShape 10"/>
            <p:cNvSpPr/>
            <p:nvPr/>
          </p:nvSpPr>
          <p:spPr>
            <a:xfrm>
              <a:off x="7772400" y="640080"/>
              <a:ext cx="2094120" cy="20941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2" name="TextShape 11"/>
            <p:cNvSpPr txBox="1"/>
            <p:nvPr/>
          </p:nvSpPr>
          <p:spPr>
            <a:xfrm>
              <a:off x="8334360" y="82296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-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543" name="Group 12"/>
          <p:cNvGrpSpPr/>
          <p:nvPr/>
        </p:nvGrpSpPr>
        <p:grpSpPr>
          <a:xfrm>
            <a:off x="7184880" y="4159080"/>
            <a:ext cx="1069920" cy="1069920"/>
            <a:chOff x="7184880" y="4159080"/>
            <a:chExt cx="1069920" cy="1069920"/>
          </a:xfrm>
        </p:grpSpPr>
        <p:sp>
          <p:nvSpPr>
            <p:cNvPr id="544" name="CustomShape 13"/>
            <p:cNvSpPr/>
            <p:nvPr/>
          </p:nvSpPr>
          <p:spPr>
            <a:xfrm>
              <a:off x="7184880" y="4159080"/>
              <a:ext cx="1069920" cy="10699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5" name="TextShape 14"/>
            <p:cNvSpPr txBox="1"/>
            <p:nvPr/>
          </p:nvSpPr>
          <p:spPr>
            <a:xfrm>
              <a:off x="7375680" y="428616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+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546" name="Group 15"/>
          <p:cNvGrpSpPr/>
          <p:nvPr/>
        </p:nvGrpSpPr>
        <p:grpSpPr>
          <a:xfrm>
            <a:off x="8653680" y="4195440"/>
            <a:ext cx="1069920" cy="1069920"/>
            <a:chOff x="8653680" y="4195440"/>
            <a:chExt cx="1069920" cy="1069920"/>
          </a:xfrm>
        </p:grpSpPr>
        <p:sp>
          <p:nvSpPr>
            <p:cNvPr id="547" name="CustomShape 16"/>
            <p:cNvSpPr/>
            <p:nvPr/>
          </p:nvSpPr>
          <p:spPr>
            <a:xfrm>
              <a:off x="8653680" y="4195440"/>
              <a:ext cx="1069920" cy="10699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" name="TextShape 17"/>
            <p:cNvSpPr txBox="1"/>
            <p:nvPr/>
          </p:nvSpPr>
          <p:spPr>
            <a:xfrm>
              <a:off x="8841600" y="434304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-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549" name="Group 18"/>
          <p:cNvGrpSpPr/>
          <p:nvPr/>
        </p:nvGrpSpPr>
        <p:grpSpPr>
          <a:xfrm>
            <a:off x="5605200" y="4081680"/>
            <a:ext cx="1069920" cy="1069920"/>
            <a:chOff x="5605200" y="4081680"/>
            <a:chExt cx="1069920" cy="1069920"/>
          </a:xfrm>
        </p:grpSpPr>
        <p:sp>
          <p:nvSpPr>
            <p:cNvPr id="550" name="CustomShape 19"/>
            <p:cNvSpPr/>
            <p:nvPr/>
          </p:nvSpPr>
          <p:spPr>
            <a:xfrm>
              <a:off x="5605200" y="4081680"/>
              <a:ext cx="1069920" cy="10699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" name="TextShape 20"/>
            <p:cNvSpPr txBox="1"/>
            <p:nvPr/>
          </p:nvSpPr>
          <p:spPr>
            <a:xfrm>
              <a:off x="5605200" y="4193280"/>
              <a:ext cx="105264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0</a:t>
              </a:r>
              <a:endParaRPr b="0" lang="en-US" sz="5000" spc="-1" strike="noStrike">
                <a:latin typeface="Arial"/>
              </a:endParaRPr>
            </a:p>
          </p:txBody>
        </p:sp>
        <p:sp>
          <p:nvSpPr>
            <p:cNvPr id="552" name="TextShape 21"/>
            <p:cNvSpPr txBox="1"/>
            <p:nvPr/>
          </p:nvSpPr>
          <p:spPr>
            <a:xfrm>
              <a:off x="6049080" y="4119480"/>
              <a:ext cx="384840" cy="100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 baseline="-14000000">
                  <a:latin typeface="Times New Roman"/>
                  <a:ea typeface="Arial"/>
                </a:rPr>
                <a:t>L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553" name="Group 22"/>
          <p:cNvGrpSpPr/>
          <p:nvPr/>
        </p:nvGrpSpPr>
        <p:grpSpPr>
          <a:xfrm>
            <a:off x="4012560" y="4509360"/>
            <a:ext cx="1019160" cy="729000"/>
            <a:chOff x="4012560" y="4509360"/>
            <a:chExt cx="1019160" cy="729000"/>
          </a:xfrm>
        </p:grpSpPr>
        <p:sp>
          <p:nvSpPr>
            <p:cNvPr id="554" name="CustomShape 23"/>
            <p:cNvSpPr/>
            <p:nvPr/>
          </p:nvSpPr>
          <p:spPr>
            <a:xfrm>
              <a:off x="4012560" y="4515840"/>
              <a:ext cx="722520" cy="7225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" name="TextShape 24"/>
            <p:cNvSpPr txBox="1"/>
            <p:nvPr/>
          </p:nvSpPr>
          <p:spPr>
            <a:xfrm>
              <a:off x="4167000" y="450936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Arial"/>
                </a:rPr>
                <a:t>p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556" name="Group 25"/>
          <p:cNvGrpSpPr/>
          <p:nvPr/>
        </p:nvGrpSpPr>
        <p:grpSpPr>
          <a:xfrm>
            <a:off x="2589480" y="4475880"/>
            <a:ext cx="722520" cy="735840"/>
            <a:chOff x="2589480" y="4475880"/>
            <a:chExt cx="722520" cy="735840"/>
          </a:xfrm>
        </p:grpSpPr>
        <p:sp>
          <p:nvSpPr>
            <p:cNvPr id="557" name="CustomShape 26"/>
            <p:cNvSpPr/>
            <p:nvPr/>
          </p:nvSpPr>
          <p:spPr>
            <a:xfrm>
              <a:off x="2589480" y="4489200"/>
              <a:ext cx="722520" cy="7225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558" name="Formula 27"/>
                <p:cNvSpPr txBox="1"/>
                <p:nvPr/>
              </p:nvSpPr>
              <p:spPr>
                <a:xfrm>
                  <a:off x="2733480" y="4475880"/>
                  <a:ext cx="430560" cy="6310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acc>
                        <m:accPr>
                          <m:chr m:val="¯"/>
                        </m:accPr>
                        <m:e>
                          <m:r>
                            <m:t xml:space="preserve">p</m:t>
                          </m:r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559" name="Group 28"/>
          <p:cNvGrpSpPr/>
          <p:nvPr/>
        </p:nvGrpSpPr>
        <p:grpSpPr>
          <a:xfrm>
            <a:off x="1407240" y="4499280"/>
            <a:ext cx="1019160" cy="729000"/>
            <a:chOff x="1407240" y="4499280"/>
            <a:chExt cx="1019160" cy="729000"/>
          </a:xfrm>
        </p:grpSpPr>
        <p:sp>
          <p:nvSpPr>
            <p:cNvPr id="560" name="CustomShape 29"/>
            <p:cNvSpPr/>
            <p:nvPr/>
          </p:nvSpPr>
          <p:spPr>
            <a:xfrm>
              <a:off x="1407240" y="4505760"/>
              <a:ext cx="722520" cy="7225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TextShape 30"/>
            <p:cNvSpPr txBox="1"/>
            <p:nvPr/>
          </p:nvSpPr>
          <p:spPr>
            <a:xfrm>
              <a:off x="1561680" y="449928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Arial"/>
                </a:rPr>
                <a:t>n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562" name="Group 31"/>
          <p:cNvGrpSpPr/>
          <p:nvPr/>
        </p:nvGrpSpPr>
        <p:grpSpPr>
          <a:xfrm>
            <a:off x="189720" y="4500720"/>
            <a:ext cx="722520" cy="722520"/>
            <a:chOff x="189720" y="4500720"/>
            <a:chExt cx="722520" cy="722520"/>
          </a:xfrm>
        </p:grpSpPr>
        <p:sp>
          <p:nvSpPr>
            <p:cNvPr id="563" name="CustomShape 32"/>
            <p:cNvSpPr/>
            <p:nvPr/>
          </p:nvSpPr>
          <p:spPr>
            <a:xfrm>
              <a:off x="189720" y="4500720"/>
              <a:ext cx="722520" cy="7225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564" name="Formula 33"/>
                <p:cNvSpPr txBox="1"/>
                <p:nvPr/>
              </p:nvSpPr>
              <p:spPr>
                <a:xfrm>
                  <a:off x="342360" y="4509720"/>
                  <a:ext cx="371160" cy="6310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acc>
                        <m:accPr>
                          <m:chr m:val="¯"/>
                        </m:accPr>
                        <m:e>
                          <m:r>
                            <m:t xml:space="preserve">n</m:t>
                          </m:r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sp>
        <p:nvSpPr>
          <p:cNvPr id="565" name="Line 34"/>
          <p:cNvSpPr/>
          <p:nvPr/>
        </p:nvSpPr>
        <p:spPr>
          <a:xfrm>
            <a:off x="2092320" y="1651680"/>
            <a:ext cx="118872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66" name="Group 35"/>
          <p:cNvGrpSpPr/>
          <p:nvPr/>
        </p:nvGrpSpPr>
        <p:grpSpPr>
          <a:xfrm>
            <a:off x="3255840" y="637920"/>
            <a:ext cx="2094120" cy="2107800"/>
            <a:chOff x="3255840" y="637920"/>
            <a:chExt cx="2094120" cy="2107800"/>
          </a:xfrm>
        </p:grpSpPr>
        <p:sp>
          <p:nvSpPr>
            <p:cNvPr id="567" name="CustomShape 36"/>
            <p:cNvSpPr/>
            <p:nvPr/>
          </p:nvSpPr>
          <p:spPr>
            <a:xfrm>
              <a:off x="3255840" y="651600"/>
              <a:ext cx="2094120" cy="20941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CustomShape 37"/>
            <p:cNvSpPr/>
            <p:nvPr/>
          </p:nvSpPr>
          <p:spPr>
            <a:xfrm>
              <a:off x="3255840" y="651600"/>
              <a:ext cx="2094120" cy="2094120"/>
            </a:xfrm>
            <a:custGeom>
              <a:avLst/>
              <a:gdLst/>
              <a:ahLst/>
              <a:rect l="0" t="0" r="r" b="b"/>
              <a:pathLst>
                <a:path w="2925" h="5819">
                  <a:moveTo>
                    <a:pt x="2924" y="5818"/>
                  </a:moveTo>
                  <a:lnTo>
                    <a:pt x="2779" y="5815"/>
                  </a:lnTo>
                  <a:lnTo>
                    <a:pt x="2634" y="5805"/>
                  </a:lnTo>
                  <a:lnTo>
                    <a:pt x="2490" y="5788"/>
                  </a:lnTo>
                  <a:lnTo>
                    <a:pt x="2346" y="5763"/>
                  </a:lnTo>
                  <a:lnTo>
                    <a:pt x="2204" y="5732"/>
                  </a:lnTo>
                  <a:lnTo>
                    <a:pt x="2064" y="5693"/>
                  </a:lnTo>
                  <a:lnTo>
                    <a:pt x="1926" y="5647"/>
                  </a:lnTo>
                  <a:lnTo>
                    <a:pt x="1791" y="5595"/>
                  </a:lnTo>
                  <a:lnTo>
                    <a:pt x="1658" y="5536"/>
                  </a:lnTo>
                  <a:lnTo>
                    <a:pt x="1529" y="5470"/>
                  </a:lnTo>
                  <a:lnTo>
                    <a:pt x="1402" y="5398"/>
                  </a:lnTo>
                  <a:lnTo>
                    <a:pt x="1280" y="5320"/>
                  </a:lnTo>
                  <a:lnTo>
                    <a:pt x="1162" y="5236"/>
                  </a:lnTo>
                  <a:lnTo>
                    <a:pt x="1048" y="5145"/>
                  </a:lnTo>
                  <a:lnTo>
                    <a:pt x="938" y="5050"/>
                  </a:lnTo>
                  <a:lnTo>
                    <a:pt x="834" y="4949"/>
                  </a:lnTo>
                  <a:lnTo>
                    <a:pt x="735" y="4843"/>
                  </a:lnTo>
                  <a:lnTo>
                    <a:pt x="641" y="4732"/>
                  </a:lnTo>
                  <a:lnTo>
                    <a:pt x="553" y="4616"/>
                  </a:lnTo>
                  <a:lnTo>
                    <a:pt x="470" y="4496"/>
                  </a:lnTo>
                  <a:lnTo>
                    <a:pt x="394" y="4373"/>
                  </a:lnTo>
                  <a:lnTo>
                    <a:pt x="324" y="4245"/>
                  </a:lnTo>
                  <a:lnTo>
                    <a:pt x="261" y="4115"/>
                  </a:lnTo>
                  <a:lnTo>
                    <a:pt x="204" y="3981"/>
                  </a:lnTo>
                  <a:lnTo>
                    <a:pt x="154" y="3845"/>
                  </a:lnTo>
                  <a:lnTo>
                    <a:pt x="110" y="3706"/>
                  </a:lnTo>
                  <a:lnTo>
                    <a:pt x="74" y="3565"/>
                  </a:lnTo>
                  <a:lnTo>
                    <a:pt x="45" y="3423"/>
                  </a:lnTo>
                  <a:lnTo>
                    <a:pt x="23" y="3279"/>
                  </a:lnTo>
                  <a:lnTo>
                    <a:pt x="8" y="3135"/>
                  </a:lnTo>
                  <a:lnTo>
                    <a:pt x="0" y="2990"/>
                  </a:lnTo>
                  <a:lnTo>
                    <a:pt x="0" y="2844"/>
                  </a:lnTo>
                  <a:lnTo>
                    <a:pt x="7" y="2699"/>
                  </a:lnTo>
                  <a:lnTo>
                    <a:pt x="21" y="2555"/>
                  </a:lnTo>
                  <a:lnTo>
                    <a:pt x="42" y="2411"/>
                  </a:lnTo>
                  <a:lnTo>
                    <a:pt x="70" y="2268"/>
                  </a:lnTo>
                  <a:lnTo>
                    <a:pt x="106" y="2127"/>
                  </a:lnTo>
                  <a:lnTo>
                    <a:pt x="148" y="1989"/>
                  </a:lnTo>
                  <a:lnTo>
                    <a:pt x="198" y="1852"/>
                  </a:lnTo>
                  <a:lnTo>
                    <a:pt x="254" y="1718"/>
                  </a:lnTo>
                  <a:lnTo>
                    <a:pt x="317" y="1587"/>
                  </a:lnTo>
                  <a:lnTo>
                    <a:pt x="386" y="1459"/>
                  </a:lnTo>
                  <a:lnTo>
                    <a:pt x="462" y="1335"/>
                  </a:lnTo>
                  <a:lnTo>
                    <a:pt x="543" y="1215"/>
                  </a:lnTo>
                  <a:lnTo>
                    <a:pt x="631" y="1099"/>
                  </a:lnTo>
                  <a:lnTo>
                    <a:pt x="724" y="987"/>
                  </a:lnTo>
                  <a:lnTo>
                    <a:pt x="823" y="881"/>
                  </a:lnTo>
                  <a:lnTo>
                    <a:pt x="927" y="779"/>
                  </a:lnTo>
                  <a:lnTo>
                    <a:pt x="1035" y="683"/>
                  </a:lnTo>
                  <a:lnTo>
                    <a:pt x="1149" y="592"/>
                  </a:lnTo>
                  <a:lnTo>
                    <a:pt x="1267" y="507"/>
                  </a:lnTo>
                  <a:lnTo>
                    <a:pt x="1389" y="428"/>
                  </a:lnTo>
                  <a:lnTo>
                    <a:pt x="1515" y="355"/>
                  </a:lnTo>
                  <a:lnTo>
                    <a:pt x="1644" y="289"/>
                  </a:lnTo>
                  <a:lnTo>
                    <a:pt x="1776" y="229"/>
                  </a:lnTo>
                  <a:lnTo>
                    <a:pt x="1911" y="176"/>
                  </a:lnTo>
                  <a:lnTo>
                    <a:pt x="2049" y="130"/>
                  </a:lnTo>
                  <a:lnTo>
                    <a:pt x="2189" y="90"/>
                  </a:lnTo>
                  <a:lnTo>
                    <a:pt x="2331" y="58"/>
                  </a:lnTo>
                  <a:lnTo>
                    <a:pt x="2474" y="33"/>
                  </a:lnTo>
                  <a:lnTo>
                    <a:pt x="2618" y="15"/>
                  </a:lnTo>
                  <a:lnTo>
                    <a:pt x="2763" y="4"/>
                  </a:lnTo>
                  <a:lnTo>
                    <a:pt x="2908" y="0"/>
                  </a:lnTo>
                  <a:lnTo>
                    <a:pt x="2908" y="2909"/>
                  </a:lnTo>
                  <a:lnTo>
                    <a:pt x="2924" y="5818"/>
                  </a:lnTo>
                </a:path>
              </a:pathLst>
            </a:cu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TextShape 38"/>
            <p:cNvSpPr txBox="1"/>
            <p:nvPr/>
          </p:nvSpPr>
          <p:spPr>
            <a:xfrm>
              <a:off x="3497040" y="637920"/>
              <a:ext cx="805680" cy="1498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Times New Roman"/>
                </a:rPr>
                <a:t>γ</a:t>
              </a:r>
              <a:endParaRPr b="0" lang="en-US" sz="10000" spc="-1" strike="noStrike">
                <a:latin typeface="Arial"/>
              </a:endParaRPr>
            </a:p>
          </p:txBody>
        </p:sp>
        <p:sp>
          <p:nvSpPr>
            <p:cNvPr id="570" name="TextShape 39"/>
            <p:cNvSpPr txBox="1"/>
            <p:nvPr/>
          </p:nvSpPr>
          <p:spPr>
            <a:xfrm>
              <a:off x="4325040" y="638280"/>
              <a:ext cx="805680" cy="1498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Times New Roman"/>
                </a:rPr>
                <a:t>γ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571" name="Group 40"/>
          <p:cNvGrpSpPr/>
          <p:nvPr/>
        </p:nvGrpSpPr>
        <p:grpSpPr>
          <a:xfrm>
            <a:off x="49680" y="2241360"/>
            <a:ext cx="4963680" cy="2053800"/>
            <a:chOff x="49680" y="2241360"/>
            <a:chExt cx="4963680" cy="2053800"/>
          </a:xfrm>
        </p:grpSpPr>
        <p:grpSp>
          <p:nvGrpSpPr>
            <p:cNvPr id="572" name="Group 41"/>
            <p:cNvGrpSpPr/>
            <p:nvPr/>
          </p:nvGrpSpPr>
          <p:grpSpPr>
            <a:xfrm>
              <a:off x="49680" y="2732400"/>
              <a:ext cx="1069920" cy="1069920"/>
              <a:chOff x="49680" y="2732400"/>
              <a:chExt cx="1069920" cy="1069920"/>
            </a:xfrm>
          </p:grpSpPr>
          <p:sp>
            <p:nvSpPr>
              <p:cNvPr id="573" name="CustomShape 42"/>
              <p:cNvSpPr/>
              <p:nvPr/>
            </p:nvSpPr>
            <p:spPr>
              <a:xfrm>
                <a:off x="49680" y="2732400"/>
                <a:ext cx="1069920" cy="1069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4" name="TextShape 43"/>
              <p:cNvSpPr txBox="1"/>
              <p:nvPr/>
            </p:nvSpPr>
            <p:spPr>
              <a:xfrm>
                <a:off x="49680" y="2844000"/>
                <a:ext cx="105264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5000" spc="-1" strike="noStrike">
                  <a:latin typeface="Arial"/>
                </a:endParaRPr>
              </a:p>
            </p:txBody>
          </p:sp>
          <p:sp>
            <p:nvSpPr>
              <p:cNvPr id="575" name="TextShape 44"/>
              <p:cNvSpPr txBox="1"/>
              <p:nvPr/>
            </p:nvSpPr>
            <p:spPr>
              <a:xfrm>
                <a:off x="493560" y="2770200"/>
                <a:ext cx="384840" cy="100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 baseline="-14000000">
                    <a:latin typeface="Times New Roman"/>
                    <a:ea typeface="Arial"/>
                  </a:rPr>
                  <a:t>S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576" name="Group 45"/>
            <p:cNvGrpSpPr/>
            <p:nvPr/>
          </p:nvGrpSpPr>
          <p:grpSpPr>
            <a:xfrm>
              <a:off x="2678040" y="2241360"/>
              <a:ext cx="910440" cy="887400"/>
              <a:chOff x="2678040" y="2241360"/>
              <a:chExt cx="910440" cy="887400"/>
            </a:xfrm>
          </p:grpSpPr>
          <p:sp>
            <p:nvSpPr>
              <p:cNvPr id="577" name="CustomShape 46"/>
              <p:cNvSpPr/>
              <p:nvPr/>
            </p:nvSpPr>
            <p:spPr>
              <a:xfrm>
                <a:off x="2678040" y="2241360"/>
                <a:ext cx="877680" cy="877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8" name="CustomShape 47"/>
              <p:cNvSpPr/>
              <p:nvPr/>
            </p:nvSpPr>
            <p:spPr>
              <a:xfrm>
                <a:off x="2678040" y="2241360"/>
                <a:ext cx="887040" cy="887040"/>
              </a:xfrm>
              <a:custGeom>
                <a:avLst/>
                <a:gdLst/>
                <a:ahLst/>
                <a:rect l="0" t="0" r="r" b="b"/>
                <a:pathLst>
                  <a:path w="1240" h="2465">
                    <a:moveTo>
                      <a:pt x="1239" y="2464"/>
                    </a:moveTo>
                    <a:lnTo>
                      <a:pt x="1177" y="2463"/>
                    </a:lnTo>
                    <a:lnTo>
                      <a:pt x="1116" y="2459"/>
                    </a:lnTo>
                    <a:lnTo>
                      <a:pt x="1055" y="2451"/>
                    </a:lnTo>
                    <a:lnTo>
                      <a:pt x="994" y="2441"/>
                    </a:lnTo>
                    <a:lnTo>
                      <a:pt x="934" y="2427"/>
                    </a:lnTo>
                    <a:lnTo>
                      <a:pt x="875" y="2411"/>
                    </a:lnTo>
                    <a:lnTo>
                      <a:pt x="816" y="2392"/>
                    </a:lnTo>
                    <a:lnTo>
                      <a:pt x="759" y="2370"/>
                    </a:lnTo>
                    <a:lnTo>
                      <a:pt x="703" y="2345"/>
                    </a:lnTo>
                    <a:lnTo>
                      <a:pt x="648" y="2317"/>
                    </a:lnTo>
                    <a:lnTo>
                      <a:pt x="595" y="2286"/>
                    </a:lnTo>
                    <a:lnTo>
                      <a:pt x="543" y="2253"/>
                    </a:lnTo>
                    <a:lnTo>
                      <a:pt x="493" y="2217"/>
                    </a:lnTo>
                    <a:lnTo>
                      <a:pt x="444" y="2179"/>
                    </a:lnTo>
                    <a:lnTo>
                      <a:pt x="398" y="2139"/>
                    </a:lnTo>
                    <a:lnTo>
                      <a:pt x="354" y="2096"/>
                    </a:lnTo>
                    <a:lnTo>
                      <a:pt x="312" y="2051"/>
                    </a:lnTo>
                    <a:lnTo>
                      <a:pt x="272" y="2004"/>
                    </a:lnTo>
                    <a:lnTo>
                      <a:pt x="235" y="1955"/>
                    </a:lnTo>
                    <a:lnTo>
                      <a:pt x="200" y="1904"/>
                    </a:lnTo>
                    <a:lnTo>
                      <a:pt x="167" y="1852"/>
                    </a:lnTo>
                    <a:lnTo>
                      <a:pt x="138" y="1798"/>
                    </a:lnTo>
                    <a:lnTo>
                      <a:pt x="111" y="1743"/>
                    </a:lnTo>
                    <a:lnTo>
                      <a:pt x="87" y="1686"/>
                    </a:lnTo>
                    <a:lnTo>
                      <a:pt x="66" y="1628"/>
                    </a:lnTo>
                    <a:lnTo>
                      <a:pt x="47" y="1570"/>
                    </a:lnTo>
                    <a:lnTo>
                      <a:pt x="32" y="1510"/>
                    </a:lnTo>
                    <a:lnTo>
                      <a:pt x="19" y="1450"/>
                    </a:lnTo>
                    <a:lnTo>
                      <a:pt x="10" y="1389"/>
                    </a:lnTo>
                    <a:lnTo>
                      <a:pt x="4" y="1328"/>
                    </a:lnTo>
                    <a:lnTo>
                      <a:pt x="0" y="1266"/>
                    </a:lnTo>
                    <a:lnTo>
                      <a:pt x="0" y="1205"/>
                    </a:lnTo>
                    <a:lnTo>
                      <a:pt x="3" y="1143"/>
                    </a:lnTo>
                    <a:lnTo>
                      <a:pt x="9" y="1082"/>
                    </a:lnTo>
                    <a:lnTo>
                      <a:pt x="18" y="1021"/>
                    </a:lnTo>
                    <a:lnTo>
                      <a:pt x="30" y="961"/>
                    </a:lnTo>
                    <a:lnTo>
                      <a:pt x="45" y="901"/>
                    </a:lnTo>
                    <a:lnTo>
                      <a:pt x="63" y="842"/>
                    </a:lnTo>
                    <a:lnTo>
                      <a:pt x="84" y="784"/>
                    </a:lnTo>
                    <a:lnTo>
                      <a:pt x="108" y="728"/>
                    </a:lnTo>
                    <a:lnTo>
                      <a:pt x="135" y="672"/>
                    </a:lnTo>
                    <a:lnTo>
                      <a:pt x="164" y="618"/>
                    </a:lnTo>
                    <a:lnTo>
                      <a:pt x="196" y="565"/>
                    </a:lnTo>
                    <a:lnTo>
                      <a:pt x="230" y="515"/>
                    </a:lnTo>
                    <a:lnTo>
                      <a:pt x="268" y="465"/>
                    </a:lnTo>
                    <a:lnTo>
                      <a:pt x="307" y="418"/>
                    </a:lnTo>
                    <a:lnTo>
                      <a:pt x="349" y="373"/>
                    </a:lnTo>
                    <a:lnTo>
                      <a:pt x="393" y="330"/>
                    </a:lnTo>
                    <a:lnTo>
                      <a:pt x="439" y="289"/>
                    </a:lnTo>
                    <a:lnTo>
                      <a:pt x="487" y="251"/>
                    </a:lnTo>
                    <a:lnTo>
                      <a:pt x="537" y="215"/>
                    </a:lnTo>
                    <a:lnTo>
                      <a:pt x="589" y="181"/>
                    </a:lnTo>
                    <a:lnTo>
                      <a:pt x="642" y="151"/>
                    </a:lnTo>
                    <a:lnTo>
                      <a:pt x="697" y="122"/>
                    </a:lnTo>
                    <a:lnTo>
                      <a:pt x="753" y="97"/>
                    </a:lnTo>
                    <a:lnTo>
                      <a:pt x="810" y="75"/>
                    </a:lnTo>
                    <a:lnTo>
                      <a:pt x="868" y="55"/>
                    </a:lnTo>
                    <a:lnTo>
                      <a:pt x="927" y="38"/>
                    </a:lnTo>
                    <a:lnTo>
                      <a:pt x="987" y="25"/>
                    </a:lnTo>
                    <a:lnTo>
                      <a:pt x="1048" y="14"/>
                    </a:lnTo>
                    <a:lnTo>
                      <a:pt x="1109" y="6"/>
                    </a:lnTo>
                    <a:lnTo>
                      <a:pt x="1170" y="2"/>
                    </a:lnTo>
                    <a:lnTo>
                      <a:pt x="1232" y="0"/>
                    </a:lnTo>
                    <a:lnTo>
                      <a:pt x="1232" y="1232"/>
                    </a:lnTo>
                    <a:lnTo>
                      <a:pt x="1239" y="2464"/>
                    </a:lnTo>
                  </a:path>
                </a:pathLst>
              </a:custGeom>
              <a:solidFill>
                <a:srgbClr val="ff000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9" name="TextShape 48"/>
              <p:cNvSpPr txBox="1"/>
              <p:nvPr/>
            </p:nvSpPr>
            <p:spPr>
              <a:xfrm>
                <a:off x="2690640" y="2340720"/>
                <a:ext cx="501840" cy="577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3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3000" spc="-1" strike="noStrike">
                  <a:latin typeface="Arial"/>
                </a:endParaRPr>
              </a:p>
            </p:txBody>
          </p:sp>
          <p:sp>
            <p:nvSpPr>
              <p:cNvPr id="580" name="CustomShape 49"/>
              <p:cNvSpPr/>
              <p:nvPr/>
            </p:nvSpPr>
            <p:spPr>
              <a:xfrm>
                <a:off x="2678400" y="2241720"/>
                <a:ext cx="887040" cy="887040"/>
              </a:xfrm>
              <a:custGeom>
                <a:avLst/>
                <a:gdLst/>
                <a:ahLst/>
                <a:rect l="0" t="0" r="r" b="b"/>
                <a:pathLst>
                  <a:path w="1240" h="2465">
                    <a:moveTo>
                      <a:pt x="0" y="2464"/>
                    </a:moveTo>
                    <a:lnTo>
                      <a:pt x="62" y="2463"/>
                    </a:lnTo>
                    <a:lnTo>
                      <a:pt x="123" y="2459"/>
                    </a:lnTo>
                    <a:lnTo>
                      <a:pt x="184" y="2451"/>
                    </a:lnTo>
                    <a:lnTo>
                      <a:pt x="245" y="2441"/>
                    </a:lnTo>
                    <a:lnTo>
                      <a:pt x="305" y="2427"/>
                    </a:lnTo>
                    <a:lnTo>
                      <a:pt x="364" y="2411"/>
                    </a:lnTo>
                    <a:lnTo>
                      <a:pt x="423" y="2392"/>
                    </a:lnTo>
                    <a:lnTo>
                      <a:pt x="480" y="2370"/>
                    </a:lnTo>
                    <a:lnTo>
                      <a:pt x="536" y="2345"/>
                    </a:lnTo>
                    <a:lnTo>
                      <a:pt x="591" y="2317"/>
                    </a:lnTo>
                    <a:lnTo>
                      <a:pt x="644" y="2286"/>
                    </a:lnTo>
                    <a:lnTo>
                      <a:pt x="696" y="2253"/>
                    </a:lnTo>
                    <a:lnTo>
                      <a:pt x="746" y="2217"/>
                    </a:lnTo>
                    <a:lnTo>
                      <a:pt x="795" y="2179"/>
                    </a:lnTo>
                    <a:lnTo>
                      <a:pt x="841" y="2139"/>
                    </a:lnTo>
                    <a:lnTo>
                      <a:pt x="885" y="2096"/>
                    </a:lnTo>
                    <a:lnTo>
                      <a:pt x="927" y="2051"/>
                    </a:lnTo>
                    <a:lnTo>
                      <a:pt x="967" y="2004"/>
                    </a:lnTo>
                    <a:lnTo>
                      <a:pt x="1004" y="1955"/>
                    </a:lnTo>
                    <a:lnTo>
                      <a:pt x="1039" y="1904"/>
                    </a:lnTo>
                    <a:lnTo>
                      <a:pt x="1072" y="1852"/>
                    </a:lnTo>
                    <a:lnTo>
                      <a:pt x="1101" y="1798"/>
                    </a:lnTo>
                    <a:lnTo>
                      <a:pt x="1128" y="1743"/>
                    </a:lnTo>
                    <a:lnTo>
                      <a:pt x="1152" y="1686"/>
                    </a:lnTo>
                    <a:lnTo>
                      <a:pt x="1173" y="1628"/>
                    </a:lnTo>
                    <a:lnTo>
                      <a:pt x="1192" y="1570"/>
                    </a:lnTo>
                    <a:lnTo>
                      <a:pt x="1207" y="1510"/>
                    </a:lnTo>
                    <a:lnTo>
                      <a:pt x="1220" y="1450"/>
                    </a:lnTo>
                    <a:lnTo>
                      <a:pt x="1229" y="1389"/>
                    </a:lnTo>
                    <a:lnTo>
                      <a:pt x="1235" y="1328"/>
                    </a:lnTo>
                    <a:lnTo>
                      <a:pt x="1239" y="1266"/>
                    </a:lnTo>
                    <a:lnTo>
                      <a:pt x="1239" y="1205"/>
                    </a:lnTo>
                    <a:lnTo>
                      <a:pt x="1236" y="1143"/>
                    </a:lnTo>
                    <a:lnTo>
                      <a:pt x="1230" y="1082"/>
                    </a:lnTo>
                    <a:lnTo>
                      <a:pt x="1221" y="1021"/>
                    </a:lnTo>
                    <a:lnTo>
                      <a:pt x="1209" y="961"/>
                    </a:lnTo>
                    <a:lnTo>
                      <a:pt x="1194" y="901"/>
                    </a:lnTo>
                    <a:lnTo>
                      <a:pt x="1176" y="842"/>
                    </a:lnTo>
                    <a:lnTo>
                      <a:pt x="1155" y="784"/>
                    </a:lnTo>
                    <a:lnTo>
                      <a:pt x="1131" y="728"/>
                    </a:lnTo>
                    <a:lnTo>
                      <a:pt x="1104" y="672"/>
                    </a:lnTo>
                    <a:lnTo>
                      <a:pt x="1075" y="618"/>
                    </a:lnTo>
                    <a:lnTo>
                      <a:pt x="1043" y="565"/>
                    </a:lnTo>
                    <a:lnTo>
                      <a:pt x="1009" y="515"/>
                    </a:lnTo>
                    <a:lnTo>
                      <a:pt x="971" y="465"/>
                    </a:lnTo>
                    <a:lnTo>
                      <a:pt x="932" y="418"/>
                    </a:lnTo>
                    <a:lnTo>
                      <a:pt x="890" y="373"/>
                    </a:lnTo>
                    <a:lnTo>
                      <a:pt x="846" y="330"/>
                    </a:lnTo>
                    <a:lnTo>
                      <a:pt x="800" y="289"/>
                    </a:lnTo>
                    <a:lnTo>
                      <a:pt x="752" y="251"/>
                    </a:lnTo>
                    <a:lnTo>
                      <a:pt x="702" y="215"/>
                    </a:lnTo>
                    <a:lnTo>
                      <a:pt x="650" y="181"/>
                    </a:lnTo>
                    <a:lnTo>
                      <a:pt x="597" y="151"/>
                    </a:lnTo>
                    <a:lnTo>
                      <a:pt x="542" y="122"/>
                    </a:lnTo>
                    <a:lnTo>
                      <a:pt x="486" y="97"/>
                    </a:lnTo>
                    <a:lnTo>
                      <a:pt x="429" y="75"/>
                    </a:lnTo>
                    <a:lnTo>
                      <a:pt x="371" y="55"/>
                    </a:lnTo>
                    <a:lnTo>
                      <a:pt x="312" y="38"/>
                    </a:lnTo>
                    <a:lnTo>
                      <a:pt x="252" y="25"/>
                    </a:lnTo>
                    <a:lnTo>
                      <a:pt x="191" y="14"/>
                    </a:lnTo>
                    <a:lnTo>
                      <a:pt x="130" y="6"/>
                    </a:lnTo>
                    <a:lnTo>
                      <a:pt x="69" y="2"/>
                    </a:lnTo>
                    <a:lnTo>
                      <a:pt x="7" y="0"/>
                    </a:lnTo>
                    <a:lnTo>
                      <a:pt x="7" y="1232"/>
                    </a:lnTo>
                    <a:lnTo>
                      <a:pt x="0" y="2464"/>
                    </a:lnTo>
                  </a:path>
                </a:pathLst>
              </a:custGeom>
              <a:solidFill>
                <a:srgbClr val="0000ff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1" name="TextShape 50"/>
              <p:cNvSpPr txBox="1"/>
              <p:nvPr/>
            </p:nvSpPr>
            <p:spPr>
              <a:xfrm>
                <a:off x="3086640" y="2340720"/>
                <a:ext cx="501840" cy="577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3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3000" spc="-1" strike="noStrike">
                  <a:latin typeface="Arial"/>
                </a:endParaRPr>
              </a:p>
            </p:txBody>
          </p:sp>
        </p:grpSp>
        <p:grpSp>
          <p:nvGrpSpPr>
            <p:cNvPr id="582" name="Group 51"/>
            <p:cNvGrpSpPr/>
            <p:nvPr/>
          </p:nvGrpSpPr>
          <p:grpSpPr>
            <a:xfrm>
              <a:off x="2469600" y="3643920"/>
              <a:ext cx="671760" cy="613080"/>
              <a:chOff x="2469600" y="3643920"/>
              <a:chExt cx="671760" cy="613080"/>
            </a:xfrm>
          </p:grpSpPr>
          <p:sp>
            <p:nvSpPr>
              <p:cNvPr id="583" name="CustomShape 52"/>
              <p:cNvSpPr/>
              <p:nvPr/>
            </p:nvSpPr>
            <p:spPr>
              <a:xfrm>
                <a:off x="2474640" y="3643920"/>
                <a:ext cx="612720" cy="6127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4" name="CustomShape 53"/>
              <p:cNvSpPr/>
              <p:nvPr/>
            </p:nvSpPr>
            <p:spPr>
              <a:xfrm>
                <a:off x="2474640" y="364392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839" y="1702"/>
                    </a:moveTo>
                    <a:lnTo>
                      <a:pt x="796" y="1700"/>
                    </a:lnTo>
                    <a:lnTo>
                      <a:pt x="753" y="1696"/>
                    </a:lnTo>
                    <a:lnTo>
                      <a:pt x="711" y="1690"/>
                    </a:lnTo>
                    <a:lnTo>
                      <a:pt x="669" y="1682"/>
                    </a:lnTo>
                    <a:lnTo>
                      <a:pt x="627" y="1672"/>
                    </a:lnTo>
                    <a:lnTo>
                      <a:pt x="586" y="1660"/>
                    </a:lnTo>
                    <a:lnTo>
                      <a:pt x="545" y="1645"/>
                    </a:lnTo>
                    <a:lnTo>
                      <a:pt x="506" y="1629"/>
                    </a:lnTo>
                    <a:lnTo>
                      <a:pt x="467" y="1610"/>
                    </a:lnTo>
                    <a:lnTo>
                      <a:pt x="429" y="1590"/>
                    </a:lnTo>
                    <a:lnTo>
                      <a:pt x="393" y="1568"/>
                    </a:lnTo>
                    <a:lnTo>
                      <a:pt x="357" y="1544"/>
                    </a:lnTo>
                    <a:lnTo>
                      <a:pt x="323" y="1518"/>
                    </a:lnTo>
                    <a:lnTo>
                      <a:pt x="290" y="1491"/>
                    </a:lnTo>
                    <a:lnTo>
                      <a:pt x="258" y="1461"/>
                    </a:lnTo>
                    <a:lnTo>
                      <a:pt x="228" y="1431"/>
                    </a:lnTo>
                    <a:lnTo>
                      <a:pt x="200" y="1399"/>
                    </a:lnTo>
                    <a:lnTo>
                      <a:pt x="173" y="1365"/>
                    </a:lnTo>
                    <a:lnTo>
                      <a:pt x="148" y="1330"/>
                    </a:lnTo>
                    <a:lnTo>
                      <a:pt x="125" y="1294"/>
                    </a:lnTo>
                    <a:lnTo>
                      <a:pt x="103" y="1257"/>
                    </a:lnTo>
                    <a:lnTo>
                      <a:pt x="84" y="1219"/>
                    </a:lnTo>
                    <a:lnTo>
                      <a:pt x="66" y="1180"/>
                    </a:lnTo>
                    <a:lnTo>
                      <a:pt x="50" y="1140"/>
                    </a:lnTo>
                    <a:lnTo>
                      <a:pt x="37" y="1099"/>
                    </a:lnTo>
                    <a:lnTo>
                      <a:pt x="25" y="1058"/>
                    </a:lnTo>
                    <a:lnTo>
                      <a:pt x="16" y="1016"/>
                    </a:lnTo>
                    <a:lnTo>
                      <a:pt x="9" y="973"/>
                    </a:lnTo>
                    <a:lnTo>
                      <a:pt x="4" y="931"/>
                    </a:lnTo>
                    <a:lnTo>
                      <a:pt x="1" y="888"/>
                    </a:lnTo>
                    <a:lnTo>
                      <a:pt x="0" y="845"/>
                    </a:lnTo>
                    <a:lnTo>
                      <a:pt x="1" y="802"/>
                    </a:lnTo>
                    <a:lnTo>
                      <a:pt x="5" y="759"/>
                    </a:lnTo>
                    <a:lnTo>
                      <a:pt x="11" y="717"/>
                    </a:lnTo>
                    <a:lnTo>
                      <a:pt x="18" y="675"/>
                    </a:lnTo>
                    <a:lnTo>
                      <a:pt x="28" y="633"/>
                    </a:lnTo>
                    <a:lnTo>
                      <a:pt x="40" y="592"/>
                    </a:lnTo>
                    <a:lnTo>
                      <a:pt x="55" y="551"/>
                    </a:lnTo>
                    <a:lnTo>
                      <a:pt x="71" y="511"/>
                    </a:lnTo>
                    <a:lnTo>
                      <a:pt x="89" y="472"/>
                    </a:lnTo>
                    <a:lnTo>
                      <a:pt x="109" y="434"/>
                    </a:lnTo>
                    <a:lnTo>
                      <a:pt x="131" y="398"/>
                    </a:lnTo>
                    <a:lnTo>
                      <a:pt x="155" y="362"/>
                    </a:lnTo>
                    <a:lnTo>
                      <a:pt x="180" y="327"/>
                    </a:lnTo>
                    <a:lnTo>
                      <a:pt x="207" y="294"/>
                    </a:lnTo>
                    <a:lnTo>
                      <a:pt x="236" y="262"/>
                    </a:lnTo>
                    <a:lnTo>
                      <a:pt x="267" y="232"/>
                    </a:lnTo>
                    <a:lnTo>
                      <a:pt x="299" y="204"/>
                    </a:lnTo>
                    <a:lnTo>
                      <a:pt x="332" y="177"/>
                    </a:lnTo>
                    <a:lnTo>
                      <a:pt x="367" y="151"/>
                    </a:lnTo>
                    <a:lnTo>
                      <a:pt x="403" y="128"/>
                    </a:lnTo>
                    <a:lnTo>
                      <a:pt x="440" y="106"/>
                    </a:lnTo>
                    <a:lnTo>
                      <a:pt x="478" y="86"/>
                    </a:lnTo>
                    <a:lnTo>
                      <a:pt x="517" y="68"/>
                    </a:lnTo>
                    <a:lnTo>
                      <a:pt x="557" y="53"/>
                    </a:lnTo>
                    <a:lnTo>
                      <a:pt x="597" y="39"/>
                    </a:lnTo>
                    <a:lnTo>
                      <a:pt x="639" y="27"/>
                    </a:lnTo>
                    <a:lnTo>
                      <a:pt x="680" y="17"/>
                    </a:lnTo>
                    <a:lnTo>
                      <a:pt x="723" y="10"/>
                    </a:lnTo>
                    <a:lnTo>
                      <a:pt x="765" y="4"/>
                    </a:lnTo>
                    <a:lnTo>
                      <a:pt x="808" y="1"/>
                    </a:lnTo>
                    <a:lnTo>
                      <a:pt x="851" y="0"/>
                    </a:lnTo>
                    <a:lnTo>
                      <a:pt x="851" y="851"/>
                    </a:lnTo>
                    <a:lnTo>
                      <a:pt x="839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5" name="CustomShape 54"/>
              <p:cNvSpPr/>
              <p:nvPr/>
            </p:nvSpPr>
            <p:spPr>
              <a:xfrm>
                <a:off x="2475000" y="364428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12" y="1702"/>
                    </a:moveTo>
                    <a:lnTo>
                      <a:pt x="55" y="1700"/>
                    </a:lnTo>
                    <a:lnTo>
                      <a:pt x="98" y="1696"/>
                    </a:lnTo>
                    <a:lnTo>
                      <a:pt x="140" y="1690"/>
                    </a:lnTo>
                    <a:lnTo>
                      <a:pt x="182" y="1682"/>
                    </a:lnTo>
                    <a:lnTo>
                      <a:pt x="224" y="1672"/>
                    </a:lnTo>
                    <a:lnTo>
                      <a:pt x="265" y="1660"/>
                    </a:lnTo>
                    <a:lnTo>
                      <a:pt x="306" y="1645"/>
                    </a:lnTo>
                    <a:lnTo>
                      <a:pt x="345" y="1629"/>
                    </a:lnTo>
                    <a:lnTo>
                      <a:pt x="384" y="1610"/>
                    </a:lnTo>
                    <a:lnTo>
                      <a:pt x="422" y="1590"/>
                    </a:lnTo>
                    <a:lnTo>
                      <a:pt x="458" y="1568"/>
                    </a:lnTo>
                    <a:lnTo>
                      <a:pt x="494" y="1544"/>
                    </a:lnTo>
                    <a:lnTo>
                      <a:pt x="528" y="1518"/>
                    </a:lnTo>
                    <a:lnTo>
                      <a:pt x="561" y="1491"/>
                    </a:lnTo>
                    <a:lnTo>
                      <a:pt x="593" y="1461"/>
                    </a:lnTo>
                    <a:lnTo>
                      <a:pt x="623" y="1431"/>
                    </a:lnTo>
                    <a:lnTo>
                      <a:pt x="651" y="1399"/>
                    </a:lnTo>
                    <a:lnTo>
                      <a:pt x="678" y="1365"/>
                    </a:lnTo>
                    <a:lnTo>
                      <a:pt x="703" y="1330"/>
                    </a:lnTo>
                    <a:lnTo>
                      <a:pt x="726" y="1294"/>
                    </a:lnTo>
                    <a:lnTo>
                      <a:pt x="748" y="1257"/>
                    </a:lnTo>
                    <a:lnTo>
                      <a:pt x="767" y="1219"/>
                    </a:lnTo>
                    <a:lnTo>
                      <a:pt x="785" y="1180"/>
                    </a:lnTo>
                    <a:lnTo>
                      <a:pt x="801" y="1140"/>
                    </a:lnTo>
                    <a:lnTo>
                      <a:pt x="814" y="1099"/>
                    </a:lnTo>
                    <a:lnTo>
                      <a:pt x="826" y="1058"/>
                    </a:lnTo>
                    <a:lnTo>
                      <a:pt x="835" y="1016"/>
                    </a:lnTo>
                    <a:lnTo>
                      <a:pt x="842" y="973"/>
                    </a:lnTo>
                    <a:lnTo>
                      <a:pt x="847" y="931"/>
                    </a:lnTo>
                    <a:lnTo>
                      <a:pt x="850" y="888"/>
                    </a:lnTo>
                    <a:lnTo>
                      <a:pt x="851" y="845"/>
                    </a:lnTo>
                    <a:lnTo>
                      <a:pt x="850" y="802"/>
                    </a:lnTo>
                    <a:lnTo>
                      <a:pt x="846" y="759"/>
                    </a:lnTo>
                    <a:lnTo>
                      <a:pt x="840" y="717"/>
                    </a:lnTo>
                    <a:lnTo>
                      <a:pt x="833" y="675"/>
                    </a:lnTo>
                    <a:lnTo>
                      <a:pt x="823" y="633"/>
                    </a:lnTo>
                    <a:lnTo>
                      <a:pt x="811" y="592"/>
                    </a:lnTo>
                    <a:lnTo>
                      <a:pt x="796" y="551"/>
                    </a:lnTo>
                    <a:lnTo>
                      <a:pt x="780" y="511"/>
                    </a:lnTo>
                    <a:lnTo>
                      <a:pt x="762" y="472"/>
                    </a:lnTo>
                    <a:lnTo>
                      <a:pt x="742" y="434"/>
                    </a:lnTo>
                    <a:lnTo>
                      <a:pt x="720" y="398"/>
                    </a:lnTo>
                    <a:lnTo>
                      <a:pt x="696" y="362"/>
                    </a:lnTo>
                    <a:lnTo>
                      <a:pt x="671" y="327"/>
                    </a:lnTo>
                    <a:lnTo>
                      <a:pt x="644" y="294"/>
                    </a:lnTo>
                    <a:lnTo>
                      <a:pt x="615" y="262"/>
                    </a:lnTo>
                    <a:lnTo>
                      <a:pt x="584" y="232"/>
                    </a:lnTo>
                    <a:lnTo>
                      <a:pt x="552" y="204"/>
                    </a:lnTo>
                    <a:lnTo>
                      <a:pt x="519" y="177"/>
                    </a:lnTo>
                    <a:lnTo>
                      <a:pt x="484" y="151"/>
                    </a:lnTo>
                    <a:lnTo>
                      <a:pt x="448" y="128"/>
                    </a:lnTo>
                    <a:lnTo>
                      <a:pt x="411" y="106"/>
                    </a:lnTo>
                    <a:lnTo>
                      <a:pt x="373" y="86"/>
                    </a:lnTo>
                    <a:lnTo>
                      <a:pt x="334" y="68"/>
                    </a:lnTo>
                    <a:lnTo>
                      <a:pt x="294" y="53"/>
                    </a:lnTo>
                    <a:lnTo>
                      <a:pt x="254" y="39"/>
                    </a:lnTo>
                    <a:lnTo>
                      <a:pt x="212" y="27"/>
                    </a:lnTo>
                    <a:lnTo>
                      <a:pt x="171" y="17"/>
                    </a:lnTo>
                    <a:lnTo>
                      <a:pt x="128" y="10"/>
                    </a:lnTo>
                    <a:lnTo>
                      <a:pt x="86" y="4"/>
                    </a:lnTo>
                    <a:lnTo>
                      <a:pt x="43" y="1"/>
                    </a:lnTo>
                    <a:lnTo>
                      <a:pt x="0" y="0"/>
                    </a:lnTo>
                    <a:lnTo>
                      <a:pt x="0" y="851"/>
                    </a:lnTo>
                    <a:lnTo>
                      <a:pt x="12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6" name="TextShape 55"/>
              <p:cNvSpPr txBox="1"/>
              <p:nvPr/>
            </p:nvSpPr>
            <p:spPr>
              <a:xfrm>
                <a:off x="2469600" y="375408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587" name="TextShape 56"/>
              <p:cNvSpPr txBox="1"/>
              <p:nvPr/>
            </p:nvSpPr>
            <p:spPr>
              <a:xfrm>
                <a:off x="2757960" y="375408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  <p:sp>
          <p:nvSpPr>
            <p:cNvPr id="588" name="Line 57"/>
            <p:cNvSpPr/>
            <p:nvPr/>
          </p:nvSpPr>
          <p:spPr>
            <a:xfrm>
              <a:off x="3095280" y="3980880"/>
              <a:ext cx="1175040" cy="0"/>
            </a:xfrm>
            <a:prstGeom prst="line">
              <a:avLst/>
            </a:prstGeom>
            <a:ln w="5472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89" name="Group 58"/>
            <p:cNvGrpSpPr/>
            <p:nvPr/>
          </p:nvGrpSpPr>
          <p:grpSpPr>
            <a:xfrm>
              <a:off x="4254480" y="3624480"/>
              <a:ext cx="758880" cy="670680"/>
              <a:chOff x="4254480" y="3624480"/>
              <a:chExt cx="758880" cy="670680"/>
            </a:xfrm>
          </p:grpSpPr>
          <p:sp>
            <p:nvSpPr>
              <p:cNvPr id="590" name="CustomShape 59"/>
              <p:cNvSpPr/>
              <p:nvPr/>
            </p:nvSpPr>
            <p:spPr>
              <a:xfrm>
                <a:off x="4274640" y="3644280"/>
                <a:ext cx="612720" cy="6127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1" name="CustomShape 60"/>
              <p:cNvSpPr/>
              <p:nvPr/>
            </p:nvSpPr>
            <p:spPr>
              <a:xfrm>
                <a:off x="4274640" y="364428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839" y="1702"/>
                    </a:moveTo>
                    <a:lnTo>
                      <a:pt x="796" y="1700"/>
                    </a:lnTo>
                    <a:lnTo>
                      <a:pt x="753" y="1696"/>
                    </a:lnTo>
                    <a:lnTo>
                      <a:pt x="711" y="1690"/>
                    </a:lnTo>
                    <a:lnTo>
                      <a:pt x="669" y="1682"/>
                    </a:lnTo>
                    <a:lnTo>
                      <a:pt x="627" y="1672"/>
                    </a:lnTo>
                    <a:lnTo>
                      <a:pt x="586" y="1660"/>
                    </a:lnTo>
                    <a:lnTo>
                      <a:pt x="545" y="1645"/>
                    </a:lnTo>
                    <a:lnTo>
                      <a:pt x="506" y="1629"/>
                    </a:lnTo>
                    <a:lnTo>
                      <a:pt x="467" y="1610"/>
                    </a:lnTo>
                    <a:lnTo>
                      <a:pt x="429" y="1590"/>
                    </a:lnTo>
                    <a:lnTo>
                      <a:pt x="393" y="1568"/>
                    </a:lnTo>
                    <a:lnTo>
                      <a:pt x="357" y="1544"/>
                    </a:lnTo>
                    <a:lnTo>
                      <a:pt x="323" y="1518"/>
                    </a:lnTo>
                    <a:lnTo>
                      <a:pt x="290" y="1491"/>
                    </a:lnTo>
                    <a:lnTo>
                      <a:pt x="258" y="1461"/>
                    </a:lnTo>
                    <a:lnTo>
                      <a:pt x="228" y="1431"/>
                    </a:lnTo>
                    <a:lnTo>
                      <a:pt x="200" y="1399"/>
                    </a:lnTo>
                    <a:lnTo>
                      <a:pt x="173" y="1365"/>
                    </a:lnTo>
                    <a:lnTo>
                      <a:pt x="148" y="1330"/>
                    </a:lnTo>
                    <a:lnTo>
                      <a:pt x="125" y="1294"/>
                    </a:lnTo>
                    <a:lnTo>
                      <a:pt x="103" y="1257"/>
                    </a:lnTo>
                    <a:lnTo>
                      <a:pt x="84" y="1219"/>
                    </a:lnTo>
                    <a:lnTo>
                      <a:pt x="66" y="1180"/>
                    </a:lnTo>
                    <a:lnTo>
                      <a:pt x="50" y="1140"/>
                    </a:lnTo>
                    <a:lnTo>
                      <a:pt x="37" y="1099"/>
                    </a:lnTo>
                    <a:lnTo>
                      <a:pt x="25" y="1058"/>
                    </a:lnTo>
                    <a:lnTo>
                      <a:pt x="16" y="1016"/>
                    </a:lnTo>
                    <a:lnTo>
                      <a:pt x="9" y="973"/>
                    </a:lnTo>
                    <a:lnTo>
                      <a:pt x="4" y="931"/>
                    </a:lnTo>
                    <a:lnTo>
                      <a:pt x="1" y="888"/>
                    </a:lnTo>
                    <a:lnTo>
                      <a:pt x="0" y="845"/>
                    </a:lnTo>
                    <a:lnTo>
                      <a:pt x="1" y="802"/>
                    </a:lnTo>
                    <a:lnTo>
                      <a:pt x="5" y="759"/>
                    </a:lnTo>
                    <a:lnTo>
                      <a:pt x="11" y="717"/>
                    </a:lnTo>
                    <a:lnTo>
                      <a:pt x="18" y="675"/>
                    </a:lnTo>
                    <a:lnTo>
                      <a:pt x="28" y="633"/>
                    </a:lnTo>
                    <a:lnTo>
                      <a:pt x="40" y="592"/>
                    </a:lnTo>
                    <a:lnTo>
                      <a:pt x="55" y="551"/>
                    </a:lnTo>
                    <a:lnTo>
                      <a:pt x="71" y="511"/>
                    </a:lnTo>
                    <a:lnTo>
                      <a:pt x="89" y="472"/>
                    </a:lnTo>
                    <a:lnTo>
                      <a:pt x="109" y="434"/>
                    </a:lnTo>
                    <a:lnTo>
                      <a:pt x="131" y="398"/>
                    </a:lnTo>
                    <a:lnTo>
                      <a:pt x="155" y="362"/>
                    </a:lnTo>
                    <a:lnTo>
                      <a:pt x="180" y="327"/>
                    </a:lnTo>
                    <a:lnTo>
                      <a:pt x="207" y="294"/>
                    </a:lnTo>
                    <a:lnTo>
                      <a:pt x="236" y="262"/>
                    </a:lnTo>
                    <a:lnTo>
                      <a:pt x="267" y="232"/>
                    </a:lnTo>
                    <a:lnTo>
                      <a:pt x="299" y="204"/>
                    </a:lnTo>
                    <a:lnTo>
                      <a:pt x="332" y="177"/>
                    </a:lnTo>
                    <a:lnTo>
                      <a:pt x="367" y="151"/>
                    </a:lnTo>
                    <a:lnTo>
                      <a:pt x="403" y="128"/>
                    </a:lnTo>
                    <a:lnTo>
                      <a:pt x="440" y="106"/>
                    </a:lnTo>
                    <a:lnTo>
                      <a:pt x="478" y="86"/>
                    </a:lnTo>
                    <a:lnTo>
                      <a:pt x="517" y="68"/>
                    </a:lnTo>
                    <a:lnTo>
                      <a:pt x="557" y="53"/>
                    </a:lnTo>
                    <a:lnTo>
                      <a:pt x="597" y="39"/>
                    </a:lnTo>
                    <a:lnTo>
                      <a:pt x="639" y="27"/>
                    </a:lnTo>
                    <a:lnTo>
                      <a:pt x="680" y="17"/>
                    </a:lnTo>
                    <a:lnTo>
                      <a:pt x="723" y="10"/>
                    </a:lnTo>
                    <a:lnTo>
                      <a:pt x="765" y="4"/>
                    </a:lnTo>
                    <a:lnTo>
                      <a:pt x="808" y="1"/>
                    </a:lnTo>
                    <a:lnTo>
                      <a:pt x="851" y="0"/>
                    </a:lnTo>
                    <a:lnTo>
                      <a:pt x="851" y="851"/>
                    </a:lnTo>
                    <a:lnTo>
                      <a:pt x="839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2" name="CustomShape 61"/>
              <p:cNvSpPr/>
              <p:nvPr/>
            </p:nvSpPr>
            <p:spPr>
              <a:xfrm>
                <a:off x="4275000" y="364464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12" y="1702"/>
                    </a:moveTo>
                    <a:lnTo>
                      <a:pt x="55" y="1700"/>
                    </a:lnTo>
                    <a:lnTo>
                      <a:pt x="98" y="1696"/>
                    </a:lnTo>
                    <a:lnTo>
                      <a:pt x="140" y="1690"/>
                    </a:lnTo>
                    <a:lnTo>
                      <a:pt x="182" y="1682"/>
                    </a:lnTo>
                    <a:lnTo>
                      <a:pt x="224" y="1672"/>
                    </a:lnTo>
                    <a:lnTo>
                      <a:pt x="265" y="1660"/>
                    </a:lnTo>
                    <a:lnTo>
                      <a:pt x="306" y="1645"/>
                    </a:lnTo>
                    <a:lnTo>
                      <a:pt x="345" y="1629"/>
                    </a:lnTo>
                    <a:lnTo>
                      <a:pt x="384" y="1610"/>
                    </a:lnTo>
                    <a:lnTo>
                      <a:pt x="422" y="1590"/>
                    </a:lnTo>
                    <a:lnTo>
                      <a:pt x="458" y="1568"/>
                    </a:lnTo>
                    <a:lnTo>
                      <a:pt x="494" y="1544"/>
                    </a:lnTo>
                    <a:lnTo>
                      <a:pt x="528" y="1518"/>
                    </a:lnTo>
                    <a:lnTo>
                      <a:pt x="561" y="1491"/>
                    </a:lnTo>
                    <a:lnTo>
                      <a:pt x="593" y="1461"/>
                    </a:lnTo>
                    <a:lnTo>
                      <a:pt x="623" y="1431"/>
                    </a:lnTo>
                    <a:lnTo>
                      <a:pt x="651" y="1399"/>
                    </a:lnTo>
                    <a:lnTo>
                      <a:pt x="678" y="1365"/>
                    </a:lnTo>
                    <a:lnTo>
                      <a:pt x="703" y="1330"/>
                    </a:lnTo>
                    <a:lnTo>
                      <a:pt x="726" y="1294"/>
                    </a:lnTo>
                    <a:lnTo>
                      <a:pt x="748" y="1257"/>
                    </a:lnTo>
                    <a:lnTo>
                      <a:pt x="767" y="1219"/>
                    </a:lnTo>
                    <a:lnTo>
                      <a:pt x="785" y="1180"/>
                    </a:lnTo>
                    <a:lnTo>
                      <a:pt x="801" y="1140"/>
                    </a:lnTo>
                    <a:lnTo>
                      <a:pt x="814" y="1099"/>
                    </a:lnTo>
                    <a:lnTo>
                      <a:pt x="826" y="1058"/>
                    </a:lnTo>
                    <a:lnTo>
                      <a:pt x="835" y="1016"/>
                    </a:lnTo>
                    <a:lnTo>
                      <a:pt x="842" y="973"/>
                    </a:lnTo>
                    <a:lnTo>
                      <a:pt x="847" y="931"/>
                    </a:lnTo>
                    <a:lnTo>
                      <a:pt x="850" y="888"/>
                    </a:lnTo>
                    <a:lnTo>
                      <a:pt x="851" y="845"/>
                    </a:lnTo>
                    <a:lnTo>
                      <a:pt x="850" y="802"/>
                    </a:lnTo>
                    <a:lnTo>
                      <a:pt x="846" y="759"/>
                    </a:lnTo>
                    <a:lnTo>
                      <a:pt x="840" y="717"/>
                    </a:lnTo>
                    <a:lnTo>
                      <a:pt x="833" y="675"/>
                    </a:lnTo>
                    <a:lnTo>
                      <a:pt x="823" y="633"/>
                    </a:lnTo>
                    <a:lnTo>
                      <a:pt x="811" y="592"/>
                    </a:lnTo>
                    <a:lnTo>
                      <a:pt x="796" y="551"/>
                    </a:lnTo>
                    <a:lnTo>
                      <a:pt x="780" y="511"/>
                    </a:lnTo>
                    <a:lnTo>
                      <a:pt x="762" y="472"/>
                    </a:lnTo>
                    <a:lnTo>
                      <a:pt x="742" y="434"/>
                    </a:lnTo>
                    <a:lnTo>
                      <a:pt x="720" y="398"/>
                    </a:lnTo>
                    <a:lnTo>
                      <a:pt x="696" y="362"/>
                    </a:lnTo>
                    <a:lnTo>
                      <a:pt x="671" y="327"/>
                    </a:lnTo>
                    <a:lnTo>
                      <a:pt x="644" y="294"/>
                    </a:lnTo>
                    <a:lnTo>
                      <a:pt x="615" y="262"/>
                    </a:lnTo>
                    <a:lnTo>
                      <a:pt x="584" y="232"/>
                    </a:lnTo>
                    <a:lnTo>
                      <a:pt x="552" y="204"/>
                    </a:lnTo>
                    <a:lnTo>
                      <a:pt x="519" y="177"/>
                    </a:lnTo>
                    <a:lnTo>
                      <a:pt x="484" y="151"/>
                    </a:lnTo>
                    <a:lnTo>
                      <a:pt x="448" y="128"/>
                    </a:lnTo>
                    <a:lnTo>
                      <a:pt x="411" y="106"/>
                    </a:lnTo>
                    <a:lnTo>
                      <a:pt x="373" y="86"/>
                    </a:lnTo>
                    <a:lnTo>
                      <a:pt x="334" y="68"/>
                    </a:lnTo>
                    <a:lnTo>
                      <a:pt x="294" y="53"/>
                    </a:lnTo>
                    <a:lnTo>
                      <a:pt x="254" y="39"/>
                    </a:lnTo>
                    <a:lnTo>
                      <a:pt x="212" y="27"/>
                    </a:lnTo>
                    <a:lnTo>
                      <a:pt x="171" y="17"/>
                    </a:lnTo>
                    <a:lnTo>
                      <a:pt x="128" y="10"/>
                    </a:lnTo>
                    <a:lnTo>
                      <a:pt x="86" y="4"/>
                    </a:lnTo>
                    <a:lnTo>
                      <a:pt x="43" y="1"/>
                    </a:lnTo>
                    <a:lnTo>
                      <a:pt x="0" y="0"/>
                    </a:lnTo>
                    <a:lnTo>
                      <a:pt x="0" y="851"/>
                    </a:lnTo>
                    <a:lnTo>
                      <a:pt x="12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3" name="TextShape 62"/>
              <p:cNvSpPr txBox="1"/>
              <p:nvPr/>
            </p:nvSpPr>
            <p:spPr>
              <a:xfrm>
                <a:off x="4269600" y="375444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594" name="TextShape 63"/>
              <p:cNvSpPr txBox="1"/>
              <p:nvPr/>
            </p:nvSpPr>
            <p:spPr>
              <a:xfrm>
                <a:off x="4557960" y="375444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595" name="CustomShape 64"/>
              <p:cNvSpPr/>
              <p:nvPr/>
            </p:nvSpPr>
            <p:spPr>
              <a:xfrm>
                <a:off x="4254480" y="365472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0" y="891"/>
                    </a:moveTo>
                    <a:lnTo>
                      <a:pt x="1" y="846"/>
                    </a:lnTo>
                    <a:lnTo>
                      <a:pt x="4" y="801"/>
                    </a:lnTo>
                    <a:lnTo>
                      <a:pt x="10" y="756"/>
                    </a:lnTo>
                    <a:lnTo>
                      <a:pt x="18" y="712"/>
                    </a:lnTo>
                    <a:lnTo>
                      <a:pt x="28" y="668"/>
                    </a:lnTo>
                    <a:lnTo>
                      <a:pt x="40" y="624"/>
                    </a:lnTo>
                    <a:lnTo>
                      <a:pt x="55" y="582"/>
                    </a:lnTo>
                    <a:lnTo>
                      <a:pt x="71" y="540"/>
                    </a:lnTo>
                    <a:lnTo>
                      <a:pt x="90" y="499"/>
                    </a:lnTo>
                    <a:lnTo>
                      <a:pt x="111" y="459"/>
                    </a:lnTo>
                    <a:lnTo>
                      <a:pt x="134" y="420"/>
                    </a:lnTo>
                    <a:lnTo>
                      <a:pt x="159" y="382"/>
                    </a:lnTo>
                    <a:lnTo>
                      <a:pt x="185" y="346"/>
                    </a:lnTo>
                    <a:lnTo>
                      <a:pt x="214" y="311"/>
                    </a:lnTo>
                    <a:lnTo>
                      <a:pt x="244" y="277"/>
                    </a:lnTo>
                    <a:lnTo>
                      <a:pt x="276" y="245"/>
                    </a:lnTo>
                    <a:lnTo>
                      <a:pt x="309" y="215"/>
                    </a:lnTo>
                    <a:lnTo>
                      <a:pt x="344" y="187"/>
                    </a:lnTo>
                    <a:lnTo>
                      <a:pt x="381" y="160"/>
                    </a:lnTo>
                    <a:lnTo>
                      <a:pt x="418" y="135"/>
                    </a:lnTo>
                    <a:lnTo>
                      <a:pt x="457" y="112"/>
                    </a:lnTo>
                    <a:lnTo>
                      <a:pt x="497" y="91"/>
                    </a:lnTo>
                    <a:lnTo>
                      <a:pt x="538" y="72"/>
                    </a:lnTo>
                    <a:lnTo>
                      <a:pt x="580" y="55"/>
                    </a:lnTo>
                    <a:lnTo>
                      <a:pt x="622" y="41"/>
                    </a:lnTo>
                    <a:lnTo>
                      <a:pt x="666" y="28"/>
                    </a:lnTo>
                    <a:lnTo>
                      <a:pt x="710" y="18"/>
                    </a:lnTo>
                    <a:lnTo>
                      <a:pt x="754" y="10"/>
                    </a:lnTo>
                    <a:lnTo>
                      <a:pt x="799" y="5"/>
                    </a:lnTo>
                    <a:lnTo>
                      <a:pt x="844" y="1"/>
                    </a:lnTo>
                    <a:lnTo>
                      <a:pt x="889" y="0"/>
                    </a:lnTo>
                    <a:lnTo>
                      <a:pt x="889" y="889"/>
                    </a:lnTo>
                    <a:lnTo>
                      <a:pt x="0" y="891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6" name="CustomShape 65"/>
              <p:cNvSpPr/>
              <p:nvPr/>
            </p:nvSpPr>
            <p:spPr>
              <a:xfrm>
                <a:off x="4276080" y="364608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889" y="891"/>
                    </a:moveTo>
                    <a:lnTo>
                      <a:pt x="888" y="846"/>
                    </a:lnTo>
                    <a:lnTo>
                      <a:pt x="885" y="801"/>
                    </a:lnTo>
                    <a:lnTo>
                      <a:pt x="879" y="756"/>
                    </a:lnTo>
                    <a:lnTo>
                      <a:pt x="871" y="712"/>
                    </a:lnTo>
                    <a:lnTo>
                      <a:pt x="861" y="668"/>
                    </a:lnTo>
                    <a:lnTo>
                      <a:pt x="849" y="624"/>
                    </a:lnTo>
                    <a:lnTo>
                      <a:pt x="834" y="582"/>
                    </a:lnTo>
                    <a:lnTo>
                      <a:pt x="818" y="540"/>
                    </a:lnTo>
                    <a:lnTo>
                      <a:pt x="799" y="499"/>
                    </a:lnTo>
                    <a:lnTo>
                      <a:pt x="778" y="459"/>
                    </a:lnTo>
                    <a:lnTo>
                      <a:pt x="755" y="420"/>
                    </a:lnTo>
                    <a:lnTo>
                      <a:pt x="730" y="382"/>
                    </a:lnTo>
                    <a:lnTo>
                      <a:pt x="704" y="346"/>
                    </a:lnTo>
                    <a:lnTo>
                      <a:pt x="675" y="311"/>
                    </a:lnTo>
                    <a:lnTo>
                      <a:pt x="645" y="277"/>
                    </a:lnTo>
                    <a:lnTo>
                      <a:pt x="613" y="245"/>
                    </a:lnTo>
                    <a:lnTo>
                      <a:pt x="580" y="215"/>
                    </a:lnTo>
                    <a:lnTo>
                      <a:pt x="545" y="187"/>
                    </a:lnTo>
                    <a:lnTo>
                      <a:pt x="508" y="160"/>
                    </a:lnTo>
                    <a:lnTo>
                      <a:pt x="471" y="135"/>
                    </a:lnTo>
                    <a:lnTo>
                      <a:pt x="432" y="112"/>
                    </a:lnTo>
                    <a:lnTo>
                      <a:pt x="392" y="91"/>
                    </a:lnTo>
                    <a:lnTo>
                      <a:pt x="351" y="72"/>
                    </a:lnTo>
                    <a:lnTo>
                      <a:pt x="309" y="55"/>
                    </a:lnTo>
                    <a:lnTo>
                      <a:pt x="267" y="41"/>
                    </a:lnTo>
                    <a:lnTo>
                      <a:pt x="223" y="28"/>
                    </a:lnTo>
                    <a:lnTo>
                      <a:pt x="179" y="18"/>
                    </a:lnTo>
                    <a:lnTo>
                      <a:pt x="135" y="10"/>
                    </a:lnTo>
                    <a:lnTo>
                      <a:pt x="90" y="5"/>
                    </a:lnTo>
                    <a:lnTo>
                      <a:pt x="45" y="1"/>
                    </a:lnTo>
                    <a:lnTo>
                      <a:pt x="0" y="0"/>
                    </a:lnTo>
                    <a:lnTo>
                      <a:pt x="0" y="889"/>
                    </a:lnTo>
                    <a:lnTo>
                      <a:pt x="889" y="891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7" name="CustomShape 66"/>
              <p:cNvSpPr/>
              <p:nvPr/>
            </p:nvSpPr>
            <p:spPr>
              <a:xfrm>
                <a:off x="4254480" y="364644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0" y="0"/>
                    </a:moveTo>
                    <a:lnTo>
                      <a:pt x="1" y="45"/>
                    </a:lnTo>
                    <a:lnTo>
                      <a:pt x="4" y="90"/>
                    </a:lnTo>
                    <a:lnTo>
                      <a:pt x="10" y="135"/>
                    </a:lnTo>
                    <a:lnTo>
                      <a:pt x="18" y="179"/>
                    </a:lnTo>
                    <a:lnTo>
                      <a:pt x="28" y="223"/>
                    </a:lnTo>
                    <a:lnTo>
                      <a:pt x="40" y="267"/>
                    </a:lnTo>
                    <a:lnTo>
                      <a:pt x="55" y="309"/>
                    </a:lnTo>
                    <a:lnTo>
                      <a:pt x="71" y="351"/>
                    </a:lnTo>
                    <a:lnTo>
                      <a:pt x="90" y="392"/>
                    </a:lnTo>
                    <a:lnTo>
                      <a:pt x="111" y="432"/>
                    </a:lnTo>
                    <a:lnTo>
                      <a:pt x="134" y="471"/>
                    </a:lnTo>
                    <a:lnTo>
                      <a:pt x="159" y="509"/>
                    </a:lnTo>
                    <a:lnTo>
                      <a:pt x="185" y="545"/>
                    </a:lnTo>
                    <a:lnTo>
                      <a:pt x="214" y="580"/>
                    </a:lnTo>
                    <a:lnTo>
                      <a:pt x="244" y="614"/>
                    </a:lnTo>
                    <a:lnTo>
                      <a:pt x="276" y="646"/>
                    </a:lnTo>
                    <a:lnTo>
                      <a:pt x="309" y="676"/>
                    </a:lnTo>
                    <a:lnTo>
                      <a:pt x="344" y="704"/>
                    </a:lnTo>
                    <a:lnTo>
                      <a:pt x="381" y="731"/>
                    </a:lnTo>
                    <a:lnTo>
                      <a:pt x="418" y="756"/>
                    </a:lnTo>
                    <a:lnTo>
                      <a:pt x="457" y="779"/>
                    </a:lnTo>
                    <a:lnTo>
                      <a:pt x="497" y="800"/>
                    </a:lnTo>
                    <a:lnTo>
                      <a:pt x="538" y="819"/>
                    </a:lnTo>
                    <a:lnTo>
                      <a:pt x="580" y="836"/>
                    </a:lnTo>
                    <a:lnTo>
                      <a:pt x="622" y="850"/>
                    </a:lnTo>
                    <a:lnTo>
                      <a:pt x="666" y="863"/>
                    </a:lnTo>
                    <a:lnTo>
                      <a:pt x="710" y="873"/>
                    </a:lnTo>
                    <a:lnTo>
                      <a:pt x="754" y="881"/>
                    </a:lnTo>
                    <a:lnTo>
                      <a:pt x="799" y="886"/>
                    </a:lnTo>
                    <a:lnTo>
                      <a:pt x="844" y="890"/>
                    </a:lnTo>
                    <a:lnTo>
                      <a:pt x="889" y="891"/>
                    </a:lnTo>
                    <a:lnTo>
                      <a:pt x="889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8" name="CustomShape 67"/>
              <p:cNvSpPr/>
              <p:nvPr/>
            </p:nvSpPr>
            <p:spPr>
              <a:xfrm>
                <a:off x="4276080" y="365508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889" y="0"/>
                    </a:moveTo>
                    <a:lnTo>
                      <a:pt x="888" y="45"/>
                    </a:lnTo>
                    <a:lnTo>
                      <a:pt x="885" y="90"/>
                    </a:lnTo>
                    <a:lnTo>
                      <a:pt x="879" y="135"/>
                    </a:lnTo>
                    <a:lnTo>
                      <a:pt x="871" y="179"/>
                    </a:lnTo>
                    <a:lnTo>
                      <a:pt x="861" y="223"/>
                    </a:lnTo>
                    <a:lnTo>
                      <a:pt x="849" y="267"/>
                    </a:lnTo>
                    <a:lnTo>
                      <a:pt x="834" y="309"/>
                    </a:lnTo>
                    <a:lnTo>
                      <a:pt x="818" y="351"/>
                    </a:lnTo>
                    <a:lnTo>
                      <a:pt x="799" y="392"/>
                    </a:lnTo>
                    <a:lnTo>
                      <a:pt x="778" y="432"/>
                    </a:lnTo>
                    <a:lnTo>
                      <a:pt x="755" y="471"/>
                    </a:lnTo>
                    <a:lnTo>
                      <a:pt x="730" y="509"/>
                    </a:lnTo>
                    <a:lnTo>
                      <a:pt x="704" y="545"/>
                    </a:lnTo>
                    <a:lnTo>
                      <a:pt x="675" y="580"/>
                    </a:lnTo>
                    <a:lnTo>
                      <a:pt x="645" y="614"/>
                    </a:lnTo>
                    <a:lnTo>
                      <a:pt x="613" y="646"/>
                    </a:lnTo>
                    <a:lnTo>
                      <a:pt x="580" y="676"/>
                    </a:lnTo>
                    <a:lnTo>
                      <a:pt x="545" y="704"/>
                    </a:lnTo>
                    <a:lnTo>
                      <a:pt x="508" y="731"/>
                    </a:lnTo>
                    <a:lnTo>
                      <a:pt x="471" y="756"/>
                    </a:lnTo>
                    <a:lnTo>
                      <a:pt x="432" y="779"/>
                    </a:lnTo>
                    <a:lnTo>
                      <a:pt x="392" y="800"/>
                    </a:lnTo>
                    <a:lnTo>
                      <a:pt x="351" y="819"/>
                    </a:lnTo>
                    <a:lnTo>
                      <a:pt x="309" y="836"/>
                    </a:lnTo>
                    <a:lnTo>
                      <a:pt x="267" y="850"/>
                    </a:lnTo>
                    <a:lnTo>
                      <a:pt x="223" y="863"/>
                    </a:lnTo>
                    <a:lnTo>
                      <a:pt x="179" y="873"/>
                    </a:lnTo>
                    <a:lnTo>
                      <a:pt x="135" y="881"/>
                    </a:lnTo>
                    <a:lnTo>
                      <a:pt x="90" y="886"/>
                    </a:lnTo>
                    <a:lnTo>
                      <a:pt x="45" y="890"/>
                    </a:lnTo>
                    <a:lnTo>
                      <a:pt x="0" y="891"/>
                    </a:lnTo>
                    <a:lnTo>
                      <a:pt x="0" y="2"/>
                    </a:lnTo>
                    <a:lnTo>
                      <a:pt x="889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9" name="TextShape 68"/>
              <p:cNvSpPr txBox="1"/>
              <p:nvPr/>
            </p:nvSpPr>
            <p:spPr>
              <a:xfrm>
                <a:off x="4325760" y="362448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00" name="TextShape 69"/>
              <p:cNvSpPr txBox="1"/>
              <p:nvPr/>
            </p:nvSpPr>
            <p:spPr>
              <a:xfrm>
                <a:off x="4650120" y="366048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01" name="TextShape 70"/>
              <p:cNvSpPr txBox="1"/>
              <p:nvPr/>
            </p:nvSpPr>
            <p:spPr>
              <a:xfrm>
                <a:off x="4614480" y="391248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02" name="TextShape 71"/>
              <p:cNvSpPr txBox="1"/>
              <p:nvPr/>
            </p:nvSpPr>
            <p:spPr>
              <a:xfrm>
                <a:off x="4326480" y="391248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</p:grpSp>
        <p:grpSp>
          <p:nvGrpSpPr>
            <p:cNvPr id="603" name="Group 72"/>
            <p:cNvGrpSpPr/>
            <p:nvPr/>
          </p:nvGrpSpPr>
          <p:grpSpPr>
            <a:xfrm>
              <a:off x="1128960" y="2696400"/>
              <a:ext cx="1611360" cy="1113840"/>
              <a:chOff x="1128960" y="2696400"/>
              <a:chExt cx="1611360" cy="1113840"/>
            </a:xfrm>
          </p:grpSpPr>
          <p:sp>
            <p:nvSpPr>
              <p:cNvPr id="604" name="Line 73"/>
              <p:cNvSpPr/>
              <p:nvPr/>
            </p:nvSpPr>
            <p:spPr>
              <a:xfrm flipV="1">
                <a:off x="1142640" y="2804400"/>
                <a:ext cx="1550880" cy="395280"/>
              </a:xfrm>
              <a:prstGeom prst="line">
                <a:avLst/>
              </a:prstGeom>
              <a:ln w="5472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5" name="Line 74"/>
              <p:cNvSpPr/>
              <p:nvPr/>
            </p:nvSpPr>
            <p:spPr>
              <a:xfrm>
                <a:off x="1128960" y="3202560"/>
                <a:ext cx="1381680" cy="607680"/>
              </a:xfrm>
              <a:prstGeom prst="line">
                <a:avLst/>
              </a:prstGeom>
              <a:ln w="5472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6" name="TextShape 75"/>
              <p:cNvSpPr txBox="1"/>
              <p:nvPr/>
            </p:nvSpPr>
            <p:spPr>
              <a:xfrm>
                <a:off x="1825920" y="3272400"/>
                <a:ext cx="91440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~31%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607" name="TextShape 76"/>
              <p:cNvSpPr txBox="1"/>
              <p:nvPr/>
            </p:nvSpPr>
            <p:spPr>
              <a:xfrm>
                <a:off x="1501920" y="2696400"/>
                <a:ext cx="91440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~69%</a:t>
                </a:r>
                <a:endParaRPr b="0" lang="en-US" sz="1800" spc="-1" strike="noStrike">
                  <a:latin typeface="Arial"/>
                </a:endParaRPr>
              </a:p>
            </p:txBody>
          </p:sp>
        </p:grpSp>
      </p:grpSp>
      <p:grpSp>
        <p:nvGrpSpPr>
          <p:cNvPr id="608" name="Group 77"/>
          <p:cNvGrpSpPr/>
          <p:nvPr/>
        </p:nvGrpSpPr>
        <p:grpSpPr>
          <a:xfrm>
            <a:off x="4182480" y="2709720"/>
            <a:ext cx="3054960" cy="1109880"/>
            <a:chOff x="4182480" y="2709720"/>
            <a:chExt cx="3054960" cy="1109880"/>
          </a:xfrm>
        </p:grpSpPr>
        <p:grpSp>
          <p:nvGrpSpPr>
            <p:cNvPr id="609" name="Group 78"/>
            <p:cNvGrpSpPr/>
            <p:nvPr/>
          </p:nvGrpSpPr>
          <p:grpSpPr>
            <a:xfrm>
              <a:off x="4182480" y="2853360"/>
              <a:ext cx="947160" cy="722520"/>
              <a:chOff x="4182480" y="2853360"/>
              <a:chExt cx="947160" cy="722520"/>
            </a:xfrm>
          </p:grpSpPr>
          <p:sp>
            <p:nvSpPr>
              <p:cNvPr id="610" name="CustomShape 79"/>
              <p:cNvSpPr/>
              <p:nvPr/>
            </p:nvSpPr>
            <p:spPr>
              <a:xfrm>
                <a:off x="4182480" y="2853360"/>
                <a:ext cx="722520" cy="7225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1" name="TextShape 80"/>
              <p:cNvSpPr txBox="1"/>
              <p:nvPr/>
            </p:nvSpPr>
            <p:spPr>
              <a:xfrm>
                <a:off x="4264920" y="288288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Times New Roman"/>
                  </a:rPr>
                  <a:t>Λ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612" name="Group 81"/>
            <p:cNvGrpSpPr/>
            <p:nvPr/>
          </p:nvGrpSpPr>
          <p:grpSpPr>
            <a:xfrm>
              <a:off x="4877640" y="2709720"/>
              <a:ext cx="2359800" cy="1109880"/>
              <a:chOff x="4877640" y="2709720"/>
              <a:chExt cx="2359800" cy="1109880"/>
            </a:xfrm>
          </p:grpSpPr>
          <p:sp>
            <p:nvSpPr>
              <p:cNvPr id="613" name="TextShape 82"/>
              <p:cNvSpPr txBox="1"/>
              <p:nvPr/>
            </p:nvSpPr>
            <p:spPr>
              <a:xfrm>
                <a:off x="4985640" y="2736360"/>
                <a:ext cx="91440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~64%</a:t>
                </a:r>
                <a:endParaRPr b="0" lang="en-US" sz="1800" spc="-1" strike="noStrike">
                  <a:latin typeface="Arial"/>
                </a:endParaRPr>
              </a:p>
            </p:txBody>
          </p:sp>
          <p:grpSp>
            <p:nvGrpSpPr>
              <p:cNvPr id="614" name="Group 83"/>
              <p:cNvGrpSpPr/>
              <p:nvPr/>
            </p:nvGrpSpPr>
            <p:grpSpPr>
              <a:xfrm>
                <a:off x="5629320" y="3360240"/>
                <a:ext cx="563760" cy="459360"/>
                <a:chOff x="5629320" y="3360240"/>
                <a:chExt cx="563760" cy="459360"/>
              </a:xfrm>
            </p:grpSpPr>
            <p:sp>
              <p:nvSpPr>
                <p:cNvPr id="615" name="CustomShape 84"/>
                <p:cNvSpPr/>
                <p:nvPr/>
              </p:nvSpPr>
              <p:spPr>
                <a:xfrm>
                  <a:off x="5670360" y="336024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588" y="1194"/>
                      </a:moveTo>
                      <a:lnTo>
                        <a:pt x="558" y="1193"/>
                      </a:lnTo>
                      <a:lnTo>
                        <a:pt x="528" y="1190"/>
                      </a:lnTo>
                      <a:lnTo>
                        <a:pt x="498" y="1186"/>
                      </a:lnTo>
                      <a:lnTo>
                        <a:pt x="469" y="1180"/>
                      </a:lnTo>
                      <a:lnTo>
                        <a:pt x="439" y="1173"/>
                      </a:lnTo>
                      <a:lnTo>
                        <a:pt x="411" y="1164"/>
                      </a:lnTo>
                      <a:lnTo>
                        <a:pt x="382" y="1154"/>
                      </a:lnTo>
                      <a:lnTo>
                        <a:pt x="354" y="1142"/>
                      </a:lnTo>
                      <a:lnTo>
                        <a:pt x="327" y="1130"/>
                      </a:lnTo>
                      <a:lnTo>
                        <a:pt x="301" y="1115"/>
                      </a:lnTo>
                      <a:lnTo>
                        <a:pt x="275" y="1100"/>
                      </a:lnTo>
                      <a:lnTo>
                        <a:pt x="250" y="1083"/>
                      </a:lnTo>
                      <a:lnTo>
                        <a:pt x="226" y="1065"/>
                      </a:lnTo>
                      <a:lnTo>
                        <a:pt x="203" y="1045"/>
                      </a:lnTo>
                      <a:lnTo>
                        <a:pt x="181" y="1025"/>
                      </a:lnTo>
                      <a:lnTo>
                        <a:pt x="160" y="1003"/>
                      </a:lnTo>
                      <a:lnTo>
                        <a:pt x="140" y="981"/>
                      </a:lnTo>
                      <a:lnTo>
                        <a:pt x="121" y="957"/>
                      </a:lnTo>
                      <a:lnTo>
                        <a:pt x="103" y="933"/>
                      </a:lnTo>
                      <a:lnTo>
                        <a:pt x="87" y="908"/>
                      </a:lnTo>
                      <a:lnTo>
                        <a:pt x="72" y="882"/>
                      </a:lnTo>
                      <a:lnTo>
                        <a:pt x="58" y="855"/>
                      </a:lnTo>
                      <a:lnTo>
                        <a:pt x="46" y="827"/>
                      </a:lnTo>
                      <a:lnTo>
                        <a:pt x="35" y="799"/>
                      </a:lnTo>
                      <a:lnTo>
                        <a:pt x="26" y="771"/>
                      </a:lnTo>
                      <a:lnTo>
                        <a:pt x="18" y="742"/>
                      </a:lnTo>
                      <a:lnTo>
                        <a:pt x="11" y="712"/>
                      </a:lnTo>
                      <a:lnTo>
                        <a:pt x="6" y="683"/>
                      </a:lnTo>
                      <a:lnTo>
                        <a:pt x="3" y="653"/>
                      </a:lnTo>
                      <a:lnTo>
                        <a:pt x="1" y="623"/>
                      </a:lnTo>
                      <a:lnTo>
                        <a:pt x="0" y="593"/>
                      </a:lnTo>
                      <a:lnTo>
                        <a:pt x="1" y="562"/>
                      </a:lnTo>
                      <a:lnTo>
                        <a:pt x="4" y="532"/>
                      </a:lnTo>
                      <a:lnTo>
                        <a:pt x="8" y="503"/>
                      </a:lnTo>
                      <a:lnTo>
                        <a:pt x="13" y="473"/>
                      </a:lnTo>
                      <a:lnTo>
                        <a:pt x="20" y="444"/>
                      </a:lnTo>
                      <a:lnTo>
                        <a:pt x="28" y="415"/>
                      </a:lnTo>
                      <a:lnTo>
                        <a:pt x="38" y="386"/>
                      </a:lnTo>
                      <a:lnTo>
                        <a:pt x="50" y="359"/>
                      </a:lnTo>
                      <a:lnTo>
                        <a:pt x="62" y="331"/>
                      </a:lnTo>
                      <a:lnTo>
                        <a:pt x="77" y="305"/>
                      </a:lnTo>
                      <a:lnTo>
                        <a:pt x="92" y="279"/>
                      </a:lnTo>
                      <a:lnTo>
                        <a:pt x="109" y="254"/>
                      </a:lnTo>
                      <a:lnTo>
                        <a:pt x="127" y="230"/>
                      </a:lnTo>
                      <a:lnTo>
                        <a:pt x="146" y="206"/>
                      </a:lnTo>
                      <a:lnTo>
                        <a:pt x="166" y="184"/>
                      </a:lnTo>
                      <a:lnTo>
                        <a:pt x="187" y="163"/>
                      </a:lnTo>
                      <a:lnTo>
                        <a:pt x="210" y="143"/>
                      </a:lnTo>
                      <a:lnTo>
                        <a:pt x="233" y="124"/>
                      </a:lnTo>
                      <a:lnTo>
                        <a:pt x="257" y="106"/>
                      </a:lnTo>
                      <a:lnTo>
                        <a:pt x="283" y="90"/>
                      </a:lnTo>
                      <a:lnTo>
                        <a:pt x="309" y="74"/>
                      </a:lnTo>
                      <a:lnTo>
                        <a:pt x="335" y="60"/>
                      </a:lnTo>
                      <a:lnTo>
                        <a:pt x="363" y="48"/>
                      </a:lnTo>
                      <a:lnTo>
                        <a:pt x="391" y="37"/>
                      </a:lnTo>
                      <a:lnTo>
                        <a:pt x="419" y="27"/>
                      </a:lnTo>
                      <a:lnTo>
                        <a:pt x="448" y="19"/>
                      </a:lnTo>
                      <a:lnTo>
                        <a:pt x="477" y="12"/>
                      </a:lnTo>
                      <a:lnTo>
                        <a:pt x="507" y="7"/>
                      </a:lnTo>
                      <a:lnTo>
                        <a:pt x="537" y="3"/>
                      </a:lnTo>
                      <a:lnTo>
                        <a:pt x="567" y="1"/>
                      </a:lnTo>
                      <a:lnTo>
                        <a:pt x="597" y="0"/>
                      </a:lnTo>
                      <a:lnTo>
                        <a:pt x="597" y="597"/>
                      </a:lnTo>
                      <a:lnTo>
                        <a:pt x="588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16" name="CustomShape 85"/>
                <p:cNvSpPr/>
                <p:nvPr/>
              </p:nvSpPr>
              <p:spPr>
                <a:xfrm>
                  <a:off x="5670720" y="336060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24" y="1194"/>
                      </a:moveTo>
                      <a:lnTo>
                        <a:pt x="54" y="1192"/>
                      </a:lnTo>
                      <a:lnTo>
                        <a:pt x="83" y="1188"/>
                      </a:lnTo>
                      <a:lnTo>
                        <a:pt x="113" y="1183"/>
                      </a:lnTo>
                      <a:lnTo>
                        <a:pt x="142" y="1177"/>
                      </a:lnTo>
                      <a:lnTo>
                        <a:pt x="171" y="1169"/>
                      </a:lnTo>
                      <a:lnTo>
                        <a:pt x="199" y="1160"/>
                      </a:lnTo>
                      <a:lnTo>
                        <a:pt x="227" y="1149"/>
                      </a:lnTo>
                      <a:lnTo>
                        <a:pt x="254" y="1137"/>
                      </a:lnTo>
                      <a:lnTo>
                        <a:pt x="281" y="1124"/>
                      </a:lnTo>
                      <a:lnTo>
                        <a:pt x="307" y="1109"/>
                      </a:lnTo>
                      <a:lnTo>
                        <a:pt x="332" y="1093"/>
                      </a:lnTo>
                      <a:lnTo>
                        <a:pt x="357" y="1076"/>
                      </a:lnTo>
                      <a:lnTo>
                        <a:pt x="380" y="1057"/>
                      </a:lnTo>
                      <a:lnTo>
                        <a:pt x="403" y="1038"/>
                      </a:lnTo>
                      <a:lnTo>
                        <a:pt x="424" y="1017"/>
                      </a:lnTo>
                      <a:lnTo>
                        <a:pt x="445" y="995"/>
                      </a:lnTo>
                      <a:lnTo>
                        <a:pt x="464" y="972"/>
                      </a:lnTo>
                      <a:lnTo>
                        <a:pt x="482" y="949"/>
                      </a:lnTo>
                      <a:lnTo>
                        <a:pt x="499" y="924"/>
                      </a:lnTo>
                      <a:lnTo>
                        <a:pt x="515" y="899"/>
                      </a:lnTo>
                      <a:lnTo>
                        <a:pt x="529" y="873"/>
                      </a:lnTo>
                      <a:lnTo>
                        <a:pt x="543" y="846"/>
                      </a:lnTo>
                      <a:lnTo>
                        <a:pt x="554" y="818"/>
                      </a:lnTo>
                      <a:lnTo>
                        <a:pt x="565" y="790"/>
                      </a:lnTo>
                      <a:lnTo>
                        <a:pt x="574" y="762"/>
                      </a:lnTo>
                      <a:lnTo>
                        <a:pt x="581" y="733"/>
                      </a:lnTo>
                      <a:lnTo>
                        <a:pt x="587" y="704"/>
                      </a:lnTo>
                      <a:lnTo>
                        <a:pt x="592" y="674"/>
                      </a:lnTo>
                      <a:lnTo>
                        <a:pt x="595" y="645"/>
                      </a:lnTo>
                      <a:lnTo>
                        <a:pt x="597" y="615"/>
                      </a:lnTo>
                      <a:lnTo>
                        <a:pt x="597" y="585"/>
                      </a:lnTo>
                      <a:lnTo>
                        <a:pt x="596" y="555"/>
                      </a:lnTo>
                      <a:lnTo>
                        <a:pt x="593" y="525"/>
                      </a:lnTo>
                      <a:lnTo>
                        <a:pt x="588" y="496"/>
                      </a:lnTo>
                      <a:lnTo>
                        <a:pt x="583" y="467"/>
                      </a:lnTo>
                      <a:lnTo>
                        <a:pt x="575" y="438"/>
                      </a:lnTo>
                      <a:lnTo>
                        <a:pt x="567" y="409"/>
                      </a:lnTo>
                      <a:lnTo>
                        <a:pt x="557" y="381"/>
                      </a:lnTo>
                      <a:lnTo>
                        <a:pt x="545" y="353"/>
                      </a:lnTo>
                      <a:lnTo>
                        <a:pt x="532" y="326"/>
                      </a:lnTo>
                      <a:lnTo>
                        <a:pt x="518" y="300"/>
                      </a:lnTo>
                      <a:lnTo>
                        <a:pt x="503" y="275"/>
                      </a:lnTo>
                      <a:lnTo>
                        <a:pt x="486" y="250"/>
                      </a:lnTo>
                      <a:lnTo>
                        <a:pt x="468" y="226"/>
                      </a:lnTo>
                      <a:lnTo>
                        <a:pt x="449" y="203"/>
                      </a:lnTo>
                      <a:lnTo>
                        <a:pt x="428" y="181"/>
                      </a:lnTo>
                      <a:lnTo>
                        <a:pt x="407" y="160"/>
                      </a:lnTo>
                      <a:lnTo>
                        <a:pt x="385" y="141"/>
                      </a:lnTo>
                      <a:lnTo>
                        <a:pt x="361" y="122"/>
                      </a:lnTo>
                      <a:lnTo>
                        <a:pt x="337" y="104"/>
                      </a:lnTo>
                      <a:lnTo>
                        <a:pt x="312" y="88"/>
                      </a:lnTo>
                      <a:lnTo>
                        <a:pt x="286" y="73"/>
                      </a:lnTo>
                      <a:lnTo>
                        <a:pt x="260" y="59"/>
                      </a:lnTo>
                      <a:lnTo>
                        <a:pt x="233" y="47"/>
                      </a:lnTo>
                      <a:lnTo>
                        <a:pt x="205" y="36"/>
                      </a:lnTo>
                      <a:lnTo>
                        <a:pt x="177" y="27"/>
                      </a:lnTo>
                      <a:lnTo>
                        <a:pt x="148" y="19"/>
                      </a:lnTo>
                      <a:lnTo>
                        <a:pt x="119" y="12"/>
                      </a:lnTo>
                      <a:lnTo>
                        <a:pt x="89" y="7"/>
                      </a:lnTo>
                      <a:lnTo>
                        <a:pt x="60" y="3"/>
                      </a:lnTo>
                      <a:lnTo>
                        <a:pt x="30" y="1"/>
                      </a:lnTo>
                      <a:lnTo>
                        <a:pt x="0" y="0"/>
                      </a:lnTo>
                      <a:lnTo>
                        <a:pt x="0" y="597"/>
                      </a:lnTo>
                      <a:lnTo>
                        <a:pt x="24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17" name="TextShape 86"/>
                <p:cNvSpPr txBox="1"/>
                <p:nvPr/>
              </p:nvSpPr>
              <p:spPr>
                <a:xfrm>
                  <a:off x="5629320" y="3362400"/>
                  <a:ext cx="383400" cy="38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n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618" name="TextShape 87"/>
                <p:cNvSpPr txBox="1"/>
                <p:nvPr/>
              </p:nvSpPr>
              <p:spPr>
                <a:xfrm>
                  <a:off x="5809680" y="3434400"/>
                  <a:ext cx="383400" cy="38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5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1500" spc="-1" strike="noStrike" baseline="14000000">
                      <a:latin typeface="Times New Roman"/>
                      <a:ea typeface="Arial"/>
                    </a:rPr>
                    <a:t>0</a:t>
                  </a:r>
                  <a:endParaRPr b="0" lang="en-US" sz="1500" spc="-1" strike="noStrike">
                    <a:latin typeface="Arial"/>
                  </a:endParaRPr>
                </a:p>
              </p:txBody>
            </p:sp>
          </p:grpSp>
          <p:grpSp>
            <p:nvGrpSpPr>
              <p:cNvPr id="619" name="Group 88"/>
              <p:cNvGrpSpPr/>
              <p:nvPr/>
            </p:nvGrpSpPr>
            <p:grpSpPr>
              <a:xfrm>
                <a:off x="6637320" y="3331800"/>
                <a:ext cx="600120" cy="464040"/>
                <a:chOff x="6637320" y="3331800"/>
                <a:chExt cx="600120" cy="464040"/>
              </a:xfrm>
            </p:grpSpPr>
            <p:sp>
              <p:nvSpPr>
                <p:cNvPr id="620" name="CustomShape 89"/>
                <p:cNvSpPr/>
                <p:nvPr/>
              </p:nvSpPr>
              <p:spPr>
                <a:xfrm>
                  <a:off x="6678360" y="336024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588" y="1194"/>
                      </a:moveTo>
                      <a:lnTo>
                        <a:pt x="558" y="1193"/>
                      </a:lnTo>
                      <a:lnTo>
                        <a:pt x="528" y="1190"/>
                      </a:lnTo>
                      <a:lnTo>
                        <a:pt x="498" y="1186"/>
                      </a:lnTo>
                      <a:lnTo>
                        <a:pt x="469" y="1180"/>
                      </a:lnTo>
                      <a:lnTo>
                        <a:pt x="439" y="1173"/>
                      </a:lnTo>
                      <a:lnTo>
                        <a:pt x="411" y="1164"/>
                      </a:lnTo>
                      <a:lnTo>
                        <a:pt x="382" y="1154"/>
                      </a:lnTo>
                      <a:lnTo>
                        <a:pt x="354" y="1142"/>
                      </a:lnTo>
                      <a:lnTo>
                        <a:pt x="327" y="1130"/>
                      </a:lnTo>
                      <a:lnTo>
                        <a:pt x="301" y="1115"/>
                      </a:lnTo>
                      <a:lnTo>
                        <a:pt x="275" y="1100"/>
                      </a:lnTo>
                      <a:lnTo>
                        <a:pt x="250" y="1083"/>
                      </a:lnTo>
                      <a:lnTo>
                        <a:pt x="226" y="1065"/>
                      </a:lnTo>
                      <a:lnTo>
                        <a:pt x="203" y="1045"/>
                      </a:lnTo>
                      <a:lnTo>
                        <a:pt x="181" y="1025"/>
                      </a:lnTo>
                      <a:lnTo>
                        <a:pt x="160" y="1003"/>
                      </a:lnTo>
                      <a:lnTo>
                        <a:pt x="140" y="981"/>
                      </a:lnTo>
                      <a:lnTo>
                        <a:pt x="121" y="957"/>
                      </a:lnTo>
                      <a:lnTo>
                        <a:pt x="103" y="933"/>
                      </a:lnTo>
                      <a:lnTo>
                        <a:pt x="87" y="908"/>
                      </a:lnTo>
                      <a:lnTo>
                        <a:pt x="72" y="882"/>
                      </a:lnTo>
                      <a:lnTo>
                        <a:pt x="58" y="855"/>
                      </a:lnTo>
                      <a:lnTo>
                        <a:pt x="46" y="827"/>
                      </a:lnTo>
                      <a:lnTo>
                        <a:pt x="35" y="799"/>
                      </a:lnTo>
                      <a:lnTo>
                        <a:pt x="26" y="771"/>
                      </a:lnTo>
                      <a:lnTo>
                        <a:pt x="18" y="742"/>
                      </a:lnTo>
                      <a:lnTo>
                        <a:pt x="11" y="712"/>
                      </a:lnTo>
                      <a:lnTo>
                        <a:pt x="6" y="683"/>
                      </a:lnTo>
                      <a:lnTo>
                        <a:pt x="3" y="653"/>
                      </a:lnTo>
                      <a:lnTo>
                        <a:pt x="1" y="623"/>
                      </a:lnTo>
                      <a:lnTo>
                        <a:pt x="0" y="593"/>
                      </a:lnTo>
                      <a:lnTo>
                        <a:pt x="1" y="562"/>
                      </a:lnTo>
                      <a:lnTo>
                        <a:pt x="4" y="532"/>
                      </a:lnTo>
                      <a:lnTo>
                        <a:pt x="8" y="503"/>
                      </a:lnTo>
                      <a:lnTo>
                        <a:pt x="13" y="473"/>
                      </a:lnTo>
                      <a:lnTo>
                        <a:pt x="20" y="444"/>
                      </a:lnTo>
                      <a:lnTo>
                        <a:pt x="28" y="415"/>
                      </a:lnTo>
                      <a:lnTo>
                        <a:pt x="38" y="386"/>
                      </a:lnTo>
                      <a:lnTo>
                        <a:pt x="50" y="359"/>
                      </a:lnTo>
                      <a:lnTo>
                        <a:pt x="62" y="331"/>
                      </a:lnTo>
                      <a:lnTo>
                        <a:pt x="77" y="305"/>
                      </a:lnTo>
                      <a:lnTo>
                        <a:pt x="92" y="279"/>
                      </a:lnTo>
                      <a:lnTo>
                        <a:pt x="109" y="254"/>
                      </a:lnTo>
                      <a:lnTo>
                        <a:pt x="127" y="230"/>
                      </a:lnTo>
                      <a:lnTo>
                        <a:pt x="146" y="206"/>
                      </a:lnTo>
                      <a:lnTo>
                        <a:pt x="166" y="184"/>
                      </a:lnTo>
                      <a:lnTo>
                        <a:pt x="187" y="163"/>
                      </a:lnTo>
                      <a:lnTo>
                        <a:pt x="210" y="143"/>
                      </a:lnTo>
                      <a:lnTo>
                        <a:pt x="233" y="124"/>
                      </a:lnTo>
                      <a:lnTo>
                        <a:pt x="257" y="106"/>
                      </a:lnTo>
                      <a:lnTo>
                        <a:pt x="283" y="90"/>
                      </a:lnTo>
                      <a:lnTo>
                        <a:pt x="309" y="74"/>
                      </a:lnTo>
                      <a:lnTo>
                        <a:pt x="335" y="60"/>
                      </a:lnTo>
                      <a:lnTo>
                        <a:pt x="363" y="48"/>
                      </a:lnTo>
                      <a:lnTo>
                        <a:pt x="391" y="37"/>
                      </a:lnTo>
                      <a:lnTo>
                        <a:pt x="419" y="27"/>
                      </a:lnTo>
                      <a:lnTo>
                        <a:pt x="448" y="19"/>
                      </a:lnTo>
                      <a:lnTo>
                        <a:pt x="477" y="12"/>
                      </a:lnTo>
                      <a:lnTo>
                        <a:pt x="507" y="7"/>
                      </a:lnTo>
                      <a:lnTo>
                        <a:pt x="537" y="3"/>
                      </a:lnTo>
                      <a:lnTo>
                        <a:pt x="567" y="1"/>
                      </a:lnTo>
                      <a:lnTo>
                        <a:pt x="597" y="0"/>
                      </a:lnTo>
                      <a:lnTo>
                        <a:pt x="597" y="597"/>
                      </a:lnTo>
                      <a:lnTo>
                        <a:pt x="588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1" name="CustomShape 90"/>
                <p:cNvSpPr/>
                <p:nvPr/>
              </p:nvSpPr>
              <p:spPr>
                <a:xfrm>
                  <a:off x="6678720" y="336060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24" y="1194"/>
                      </a:moveTo>
                      <a:lnTo>
                        <a:pt x="54" y="1192"/>
                      </a:lnTo>
                      <a:lnTo>
                        <a:pt x="83" y="1188"/>
                      </a:lnTo>
                      <a:lnTo>
                        <a:pt x="113" y="1183"/>
                      </a:lnTo>
                      <a:lnTo>
                        <a:pt x="142" y="1177"/>
                      </a:lnTo>
                      <a:lnTo>
                        <a:pt x="171" y="1169"/>
                      </a:lnTo>
                      <a:lnTo>
                        <a:pt x="199" y="1160"/>
                      </a:lnTo>
                      <a:lnTo>
                        <a:pt x="227" y="1149"/>
                      </a:lnTo>
                      <a:lnTo>
                        <a:pt x="254" y="1137"/>
                      </a:lnTo>
                      <a:lnTo>
                        <a:pt x="281" y="1124"/>
                      </a:lnTo>
                      <a:lnTo>
                        <a:pt x="307" y="1109"/>
                      </a:lnTo>
                      <a:lnTo>
                        <a:pt x="332" y="1093"/>
                      </a:lnTo>
                      <a:lnTo>
                        <a:pt x="357" y="1076"/>
                      </a:lnTo>
                      <a:lnTo>
                        <a:pt x="380" y="1057"/>
                      </a:lnTo>
                      <a:lnTo>
                        <a:pt x="403" y="1038"/>
                      </a:lnTo>
                      <a:lnTo>
                        <a:pt x="424" y="1017"/>
                      </a:lnTo>
                      <a:lnTo>
                        <a:pt x="445" y="995"/>
                      </a:lnTo>
                      <a:lnTo>
                        <a:pt x="464" y="972"/>
                      </a:lnTo>
                      <a:lnTo>
                        <a:pt x="482" y="949"/>
                      </a:lnTo>
                      <a:lnTo>
                        <a:pt x="499" y="924"/>
                      </a:lnTo>
                      <a:lnTo>
                        <a:pt x="515" y="899"/>
                      </a:lnTo>
                      <a:lnTo>
                        <a:pt x="529" y="873"/>
                      </a:lnTo>
                      <a:lnTo>
                        <a:pt x="543" y="846"/>
                      </a:lnTo>
                      <a:lnTo>
                        <a:pt x="554" y="818"/>
                      </a:lnTo>
                      <a:lnTo>
                        <a:pt x="565" y="790"/>
                      </a:lnTo>
                      <a:lnTo>
                        <a:pt x="574" y="762"/>
                      </a:lnTo>
                      <a:lnTo>
                        <a:pt x="581" y="733"/>
                      </a:lnTo>
                      <a:lnTo>
                        <a:pt x="587" y="704"/>
                      </a:lnTo>
                      <a:lnTo>
                        <a:pt x="592" y="674"/>
                      </a:lnTo>
                      <a:lnTo>
                        <a:pt x="595" y="645"/>
                      </a:lnTo>
                      <a:lnTo>
                        <a:pt x="597" y="615"/>
                      </a:lnTo>
                      <a:lnTo>
                        <a:pt x="597" y="585"/>
                      </a:lnTo>
                      <a:lnTo>
                        <a:pt x="596" y="555"/>
                      </a:lnTo>
                      <a:lnTo>
                        <a:pt x="593" y="525"/>
                      </a:lnTo>
                      <a:lnTo>
                        <a:pt x="588" y="496"/>
                      </a:lnTo>
                      <a:lnTo>
                        <a:pt x="583" y="467"/>
                      </a:lnTo>
                      <a:lnTo>
                        <a:pt x="575" y="438"/>
                      </a:lnTo>
                      <a:lnTo>
                        <a:pt x="567" y="409"/>
                      </a:lnTo>
                      <a:lnTo>
                        <a:pt x="557" y="381"/>
                      </a:lnTo>
                      <a:lnTo>
                        <a:pt x="545" y="353"/>
                      </a:lnTo>
                      <a:lnTo>
                        <a:pt x="532" y="326"/>
                      </a:lnTo>
                      <a:lnTo>
                        <a:pt x="518" y="300"/>
                      </a:lnTo>
                      <a:lnTo>
                        <a:pt x="503" y="275"/>
                      </a:lnTo>
                      <a:lnTo>
                        <a:pt x="486" y="250"/>
                      </a:lnTo>
                      <a:lnTo>
                        <a:pt x="468" y="226"/>
                      </a:lnTo>
                      <a:lnTo>
                        <a:pt x="449" y="203"/>
                      </a:lnTo>
                      <a:lnTo>
                        <a:pt x="428" y="181"/>
                      </a:lnTo>
                      <a:lnTo>
                        <a:pt x="407" y="160"/>
                      </a:lnTo>
                      <a:lnTo>
                        <a:pt x="385" y="141"/>
                      </a:lnTo>
                      <a:lnTo>
                        <a:pt x="361" y="122"/>
                      </a:lnTo>
                      <a:lnTo>
                        <a:pt x="337" y="104"/>
                      </a:lnTo>
                      <a:lnTo>
                        <a:pt x="312" y="88"/>
                      </a:lnTo>
                      <a:lnTo>
                        <a:pt x="286" y="73"/>
                      </a:lnTo>
                      <a:lnTo>
                        <a:pt x="260" y="59"/>
                      </a:lnTo>
                      <a:lnTo>
                        <a:pt x="233" y="47"/>
                      </a:lnTo>
                      <a:lnTo>
                        <a:pt x="205" y="36"/>
                      </a:lnTo>
                      <a:lnTo>
                        <a:pt x="177" y="27"/>
                      </a:lnTo>
                      <a:lnTo>
                        <a:pt x="148" y="19"/>
                      </a:lnTo>
                      <a:lnTo>
                        <a:pt x="119" y="12"/>
                      </a:lnTo>
                      <a:lnTo>
                        <a:pt x="89" y="7"/>
                      </a:lnTo>
                      <a:lnTo>
                        <a:pt x="60" y="3"/>
                      </a:lnTo>
                      <a:lnTo>
                        <a:pt x="30" y="1"/>
                      </a:lnTo>
                      <a:lnTo>
                        <a:pt x="0" y="0"/>
                      </a:lnTo>
                      <a:lnTo>
                        <a:pt x="0" y="597"/>
                      </a:lnTo>
                      <a:lnTo>
                        <a:pt x="24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2" name="TextShape 91"/>
                <p:cNvSpPr txBox="1"/>
                <p:nvPr/>
              </p:nvSpPr>
              <p:spPr>
                <a:xfrm>
                  <a:off x="6637320" y="3362400"/>
                  <a:ext cx="383400" cy="38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n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623" name="TextShape 92"/>
                <p:cNvSpPr txBox="1"/>
                <p:nvPr/>
              </p:nvSpPr>
              <p:spPr>
                <a:xfrm>
                  <a:off x="6853680" y="3331800"/>
                  <a:ext cx="38340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sp>
              <p:nvSpPr>
                <p:cNvPr id="624" name="CustomShape 93"/>
                <p:cNvSpPr/>
                <p:nvPr/>
              </p:nvSpPr>
              <p:spPr>
                <a:xfrm>
                  <a:off x="6684840" y="336564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597">
                      <a:moveTo>
                        <a:pt x="597" y="0"/>
                      </a:moveTo>
                      <a:lnTo>
                        <a:pt x="596" y="30"/>
                      </a:lnTo>
                      <a:lnTo>
                        <a:pt x="594" y="61"/>
                      </a:lnTo>
                      <a:lnTo>
                        <a:pt x="590" y="91"/>
                      </a:lnTo>
                      <a:lnTo>
                        <a:pt x="585" y="121"/>
                      </a:lnTo>
                      <a:lnTo>
                        <a:pt x="578" y="150"/>
                      </a:lnTo>
                      <a:lnTo>
                        <a:pt x="569" y="180"/>
                      </a:lnTo>
                      <a:lnTo>
                        <a:pt x="559" y="208"/>
                      </a:lnTo>
                      <a:lnTo>
                        <a:pt x="548" y="236"/>
                      </a:lnTo>
                      <a:lnTo>
                        <a:pt x="535" y="264"/>
                      </a:lnTo>
                      <a:lnTo>
                        <a:pt x="521" y="291"/>
                      </a:lnTo>
                      <a:lnTo>
                        <a:pt x="506" y="317"/>
                      </a:lnTo>
                      <a:lnTo>
                        <a:pt x="489" y="342"/>
                      </a:lnTo>
                      <a:lnTo>
                        <a:pt x="471" y="367"/>
                      </a:lnTo>
                      <a:lnTo>
                        <a:pt x="452" y="390"/>
                      </a:lnTo>
                      <a:lnTo>
                        <a:pt x="431" y="413"/>
                      </a:lnTo>
                      <a:lnTo>
                        <a:pt x="410" y="434"/>
                      </a:lnTo>
                      <a:lnTo>
                        <a:pt x="387" y="455"/>
                      </a:lnTo>
                      <a:lnTo>
                        <a:pt x="363" y="474"/>
                      </a:lnTo>
                      <a:lnTo>
                        <a:pt x="339" y="492"/>
                      </a:lnTo>
                      <a:lnTo>
                        <a:pt x="313" y="508"/>
                      </a:lnTo>
                      <a:lnTo>
                        <a:pt x="287" y="523"/>
                      </a:lnTo>
                      <a:lnTo>
                        <a:pt x="260" y="537"/>
                      </a:lnTo>
                      <a:lnTo>
                        <a:pt x="232" y="550"/>
                      </a:lnTo>
                      <a:lnTo>
                        <a:pt x="204" y="561"/>
                      </a:lnTo>
                      <a:lnTo>
                        <a:pt x="175" y="571"/>
                      </a:lnTo>
                      <a:lnTo>
                        <a:pt x="146" y="579"/>
                      </a:lnTo>
                      <a:lnTo>
                        <a:pt x="116" y="586"/>
                      </a:lnTo>
                      <a:lnTo>
                        <a:pt x="86" y="591"/>
                      </a:lnTo>
                      <a:lnTo>
                        <a:pt x="56" y="594"/>
                      </a:lnTo>
                      <a:lnTo>
                        <a:pt x="26" y="596"/>
                      </a:lnTo>
                      <a:lnTo>
                        <a:pt x="0" y="0"/>
                      </a:lnTo>
                      <a:lnTo>
                        <a:pt x="597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5" name="CustomShape 94"/>
                <p:cNvSpPr/>
                <p:nvPr/>
              </p:nvSpPr>
              <p:spPr>
                <a:xfrm>
                  <a:off x="6678360" y="336600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597">
                      <a:moveTo>
                        <a:pt x="597" y="0"/>
                      </a:moveTo>
                      <a:lnTo>
                        <a:pt x="596" y="30"/>
                      </a:lnTo>
                      <a:lnTo>
                        <a:pt x="594" y="61"/>
                      </a:lnTo>
                      <a:lnTo>
                        <a:pt x="590" y="91"/>
                      </a:lnTo>
                      <a:lnTo>
                        <a:pt x="585" y="121"/>
                      </a:lnTo>
                      <a:lnTo>
                        <a:pt x="578" y="150"/>
                      </a:lnTo>
                      <a:lnTo>
                        <a:pt x="569" y="180"/>
                      </a:lnTo>
                      <a:lnTo>
                        <a:pt x="559" y="208"/>
                      </a:lnTo>
                      <a:lnTo>
                        <a:pt x="548" y="236"/>
                      </a:lnTo>
                      <a:lnTo>
                        <a:pt x="535" y="264"/>
                      </a:lnTo>
                      <a:lnTo>
                        <a:pt x="521" y="291"/>
                      </a:lnTo>
                      <a:lnTo>
                        <a:pt x="506" y="317"/>
                      </a:lnTo>
                      <a:lnTo>
                        <a:pt x="489" y="342"/>
                      </a:lnTo>
                      <a:lnTo>
                        <a:pt x="471" y="367"/>
                      </a:lnTo>
                      <a:lnTo>
                        <a:pt x="452" y="390"/>
                      </a:lnTo>
                      <a:lnTo>
                        <a:pt x="431" y="413"/>
                      </a:lnTo>
                      <a:lnTo>
                        <a:pt x="410" y="434"/>
                      </a:lnTo>
                      <a:lnTo>
                        <a:pt x="387" y="455"/>
                      </a:lnTo>
                      <a:lnTo>
                        <a:pt x="363" y="474"/>
                      </a:lnTo>
                      <a:lnTo>
                        <a:pt x="339" y="492"/>
                      </a:lnTo>
                      <a:lnTo>
                        <a:pt x="313" y="508"/>
                      </a:lnTo>
                      <a:lnTo>
                        <a:pt x="287" y="523"/>
                      </a:lnTo>
                      <a:lnTo>
                        <a:pt x="260" y="537"/>
                      </a:lnTo>
                      <a:lnTo>
                        <a:pt x="232" y="550"/>
                      </a:lnTo>
                      <a:lnTo>
                        <a:pt x="204" y="561"/>
                      </a:lnTo>
                      <a:lnTo>
                        <a:pt x="175" y="571"/>
                      </a:lnTo>
                      <a:lnTo>
                        <a:pt x="146" y="579"/>
                      </a:lnTo>
                      <a:lnTo>
                        <a:pt x="116" y="586"/>
                      </a:lnTo>
                      <a:lnTo>
                        <a:pt x="86" y="591"/>
                      </a:lnTo>
                      <a:lnTo>
                        <a:pt x="56" y="594"/>
                      </a:lnTo>
                      <a:lnTo>
                        <a:pt x="26" y="596"/>
                      </a:lnTo>
                      <a:lnTo>
                        <a:pt x="0" y="0"/>
                      </a:lnTo>
                      <a:lnTo>
                        <a:pt x="597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6" name="TextShape 95"/>
                <p:cNvSpPr txBox="1"/>
                <p:nvPr/>
              </p:nvSpPr>
              <p:spPr>
                <a:xfrm>
                  <a:off x="6854040" y="3512160"/>
                  <a:ext cx="38340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</p:grpSp>
          <p:sp>
            <p:nvSpPr>
              <p:cNvPr id="627" name="Line 96"/>
              <p:cNvSpPr/>
              <p:nvPr/>
            </p:nvSpPr>
            <p:spPr>
              <a:xfrm flipV="1">
                <a:off x="4951800" y="3011400"/>
                <a:ext cx="945720" cy="91440"/>
              </a:xfrm>
              <a:prstGeom prst="line">
                <a:avLst/>
              </a:prstGeom>
              <a:ln w="5472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8" name="TextShape 97"/>
              <p:cNvSpPr txBox="1"/>
              <p:nvPr/>
            </p:nvSpPr>
            <p:spPr>
              <a:xfrm>
                <a:off x="4877640" y="3456360"/>
                <a:ext cx="91440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~36%</a:t>
                </a:r>
                <a:endParaRPr b="0" lang="en-US" sz="1800" spc="-1" strike="noStrike">
                  <a:latin typeface="Arial"/>
                </a:endParaRPr>
              </a:p>
            </p:txBody>
          </p:sp>
          <p:grpSp>
            <p:nvGrpSpPr>
              <p:cNvPr id="629" name="Group 98"/>
              <p:cNvGrpSpPr/>
              <p:nvPr/>
            </p:nvGrpSpPr>
            <p:grpSpPr>
              <a:xfrm>
                <a:off x="5897880" y="2709720"/>
                <a:ext cx="721800" cy="606600"/>
                <a:chOff x="5897880" y="2709720"/>
                <a:chExt cx="721800" cy="606600"/>
              </a:xfrm>
            </p:grpSpPr>
            <p:sp>
              <p:nvSpPr>
                <p:cNvPr id="630" name="CustomShape 99"/>
                <p:cNvSpPr/>
                <p:nvPr/>
              </p:nvSpPr>
              <p:spPr>
                <a:xfrm>
                  <a:off x="5911200" y="2709720"/>
                  <a:ext cx="576000" cy="5760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31" name="CustomShape 100"/>
                <p:cNvSpPr/>
                <p:nvPr/>
              </p:nvSpPr>
              <p:spPr>
                <a:xfrm>
                  <a:off x="5911200" y="2710080"/>
                  <a:ext cx="576000" cy="576000"/>
                </a:xfrm>
                <a:custGeom>
                  <a:avLst/>
                  <a:gdLst/>
                  <a:ahLst/>
                  <a:rect l="0" t="0" r="r" b="b"/>
                  <a:pathLst>
                    <a:path w="813" h="1601">
                      <a:moveTo>
                        <a:pt x="812" y="1600"/>
                      </a:moveTo>
                      <a:lnTo>
                        <a:pt x="772" y="1600"/>
                      </a:lnTo>
                      <a:lnTo>
                        <a:pt x="732" y="1597"/>
                      </a:lnTo>
                      <a:lnTo>
                        <a:pt x="692" y="1593"/>
                      </a:lnTo>
                      <a:lnTo>
                        <a:pt x="653" y="1586"/>
                      </a:lnTo>
                      <a:lnTo>
                        <a:pt x="613" y="1578"/>
                      </a:lnTo>
                      <a:lnTo>
                        <a:pt x="575" y="1568"/>
                      </a:lnTo>
                      <a:lnTo>
                        <a:pt x="536" y="1555"/>
                      </a:lnTo>
                      <a:lnTo>
                        <a:pt x="499" y="1541"/>
                      </a:lnTo>
                      <a:lnTo>
                        <a:pt x="462" y="1525"/>
                      </a:lnTo>
                      <a:lnTo>
                        <a:pt x="426" y="1507"/>
                      </a:lnTo>
                      <a:lnTo>
                        <a:pt x="391" y="1488"/>
                      </a:lnTo>
                      <a:lnTo>
                        <a:pt x="357" y="1466"/>
                      </a:lnTo>
                      <a:lnTo>
                        <a:pt x="325" y="1443"/>
                      </a:lnTo>
                      <a:lnTo>
                        <a:pt x="293" y="1419"/>
                      </a:lnTo>
                      <a:lnTo>
                        <a:pt x="263" y="1393"/>
                      </a:lnTo>
                      <a:lnTo>
                        <a:pt x="234" y="1365"/>
                      </a:lnTo>
                      <a:lnTo>
                        <a:pt x="206" y="1336"/>
                      </a:lnTo>
                      <a:lnTo>
                        <a:pt x="180" y="1305"/>
                      </a:lnTo>
                      <a:lnTo>
                        <a:pt x="155" y="1274"/>
                      </a:lnTo>
                      <a:lnTo>
                        <a:pt x="132" y="1241"/>
                      </a:lnTo>
                      <a:lnTo>
                        <a:pt x="111" y="1207"/>
                      </a:lnTo>
                      <a:lnTo>
                        <a:pt x="92" y="1172"/>
                      </a:lnTo>
                      <a:lnTo>
                        <a:pt x="74" y="1136"/>
                      </a:lnTo>
                      <a:lnTo>
                        <a:pt x="58" y="1099"/>
                      </a:lnTo>
                      <a:lnTo>
                        <a:pt x="44" y="1062"/>
                      </a:lnTo>
                      <a:lnTo>
                        <a:pt x="32" y="1023"/>
                      </a:lnTo>
                      <a:lnTo>
                        <a:pt x="22" y="985"/>
                      </a:lnTo>
                      <a:lnTo>
                        <a:pt x="13" y="945"/>
                      </a:lnTo>
                      <a:lnTo>
                        <a:pt x="7" y="906"/>
                      </a:lnTo>
                      <a:lnTo>
                        <a:pt x="3" y="866"/>
                      </a:lnTo>
                      <a:lnTo>
                        <a:pt x="0" y="826"/>
                      </a:lnTo>
                      <a:lnTo>
                        <a:pt x="0" y="786"/>
                      </a:lnTo>
                      <a:lnTo>
                        <a:pt x="2" y="746"/>
                      </a:lnTo>
                      <a:lnTo>
                        <a:pt x="6" y="706"/>
                      </a:lnTo>
                      <a:lnTo>
                        <a:pt x="11" y="666"/>
                      </a:lnTo>
                      <a:lnTo>
                        <a:pt x="19" y="627"/>
                      </a:lnTo>
                      <a:lnTo>
                        <a:pt x="29" y="588"/>
                      </a:lnTo>
                      <a:lnTo>
                        <a:pt x="40" y="550"/>
                      </a:lnTo>
                      <a:lnTo>
                        <a:pt x="54" y="512"/>
                      </a:lnTo>
                      <a:lnTo>
                        <a:pt x="69" y="475"/>
                      </a:lnTo>
                      <a:lnTo>
                        <a:pt x="86" y="439"/>
                      </a:lnTo>
                      <a:lnTo>
                        <a:pt x="105" y="403"/>
                      </a:lnTo>
                      <a:lnTo>
                        <a:pt x="126" y="369"/>
                      </a:lnTo>
                      <a:lnTo>
                        <a:pt x="148" y="336"/>
                      </a:lnTo>
                      <a:lnTo>
                        <a:pt x="172" y="304"/>
                      </a:lnTo>
                      <a:lnTo>
                        <a:pt x="198" y="273"/>
                      </a:lnTo>
                      <a:lnTo>
                        <a:pt x="225" y="244"/>
                      </a:lnTo>
                      <a:lnTo>
                        <a:pt x="254" y="216"/>
                      </a:lnTo>
                      <a:lnTo>
                        <a:pt x="284" y="189"/>
                      </a:lnTo>
                      <a:lnTo>
                        <a:pt x="315" y="164"/>
                      </a:lnTo>
                      <a:lnTo>
                        <a:pt x="347" y="140"/>
                      </a:lnTo>
                      <a:lnTo>
                        <a:pt x="381" y="118"/>
                      </a:lnTo>
                      <a:lnTo>
                        <a:pt x="416" y="98"/>
                      </a:lnTo>
                      <a:lnTo>
                        <a:pt x="451" y="80"/>
                      </a:lnTo>
                      <a:lnTo>
                        <a:pt x="488" y="63"/>
                      </a:lnTo>
                      <a:lnTo>
                        <a:pt x="525" y="49"/>
                      </a:lnTo>
                      <a:lnTo>
                        <a:pt x="563" y="36"/>
                      </a:lnTo>
                      <a:lnTo>
                        <a:pt x="602" y="25"/>
                      </a:lnTo>
                      <a:lnTo>
                        <a:pt x="641" y="16"/>
                      </a:lnTo>
                      <a:lnTo>
                        <a:pt x="680" y="9"/>
                      </a:lnTo>
                      <a:lnTo>
                        <a:pt x="720" y="4"/>
                      </a:lnTo>
                      <a:lnTo>
                        <a:pt x="760" y="1"/>
                      </a:lnTo>
                      <a:lnTo>
                        <a:pt x="800" y="0"/>
                      </a:lnTo>
                      <a:lnTo>
                        <a:pt x="800" y="800"/>
                      </a:lnTo>
                      <a:lnTo>
                        <a:pt x="812" y="1600"/>
                      </a:ln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32" name="CustomShape 101"/>
                <p:cNvSpPr/>
                <p:nvPr/>
              </p:nvSpPr>
              <p:spPr>
                <a:xfrm>
                  <a:off x="5933880" y="2710080"/>
                  <a:ext cx="576000" cy="576000"/>
                </a:xfrm>
                <a:custGeom>
                  <a:avLst/>
                  <a:gdLst/>
                  <a:ahLst/>
                  <a:rect l="0" t="0" r="r" b="b"/>
                  <a:pathLst>
                    <a:path w="813" h="1601">
                      <a:moveTo>
                        <a:pt x="0" y="1600"/>
                      </a:moveTo>
                      <a:lnTo>
                        <a:pt x="40" y="1600"/>
                      </a:lnTo>
                      <a:lnTo>
                        <a:pt x="80" y="1597"/>
                      </a:lnTo>
                      <a:lnTo>
                        <a:pt x="120" y="1593"/>
                      </a:lnTo>
                      <a:lnTo>
                        <a:pt x="159" y="1586"/>
                      </a:lnTo>
                      <a:lnTo>
                        <a:pt x="199" y="1578"/>
                      </a:lnTo>
                      <a:lnTo>
                        <a:pt x="237" y="1568"/>
                      </a:lnTo>
                      <a:lnTo>
                        <a:pt x="276" y="1555"/>
                      </a:lnTo>
                      <a:lnTo>
                        <a:pt x="313" y="1541"/>
                      </a:lnTo>
                      <a:lnTo>
                        <a:pt x="350" y="1525"/>
                      </a:lnTo>
                      <a:lnTo>
                        <a:pt x="386" y="1507"/>
                      </a:lnTo>
                      <a:lnTo>
                        <a:pt x="421" y="1488"/>
                      </a:lnTo>
                      <a:lnTo>
                        <a:pt x="455" y="1466"/>
                      </a:lnTo>
                      <a:lnTo>
                        <a:pt x="487" y="1443"/>
                      </a:lnTo>
                      <a:lnTo>
                        <a:pt x="519" y="1419"/>
                      </a:lnTo>
                      <a:lnTo>
                        <a:pt x="549" y="1393"/>
                      </a:lnTo>
                      <a:lnTo>
                        <a:pt x="578" y="1365"/>
                      </a:lnTo>
                      <a:lnTo>
                        <a:pt x="606" y="1336"/>
                      </a:lnTo>
                      <a:lnTo>
                        <a:pt x="632" y="1305"/>
                      </a:lnTo>
                      <a:lnTo>
                        <a:pt x="657" y="1274"/>
                      </a:lnTo>
                      <a:lnTo>
                        <a:pt x="680" y="1241"/>
                      </a:lnTo>
                      <a:lnTo>
                        <a:pt x="701" y="1207"/>
                      </a:lnTo>
                      <a:lnTo>
                        <a:pt x="720" y="1172"/>
                      </a:lnTo>
                      <a:lnTo>
                        <a:pt x="738" y="1136"/>
                      </a:lnTo>
                      <a:lnTo>
                        <a:pt x="754" y="1099"/>
                      </a:lnTo>
                      <a:lnTo>
                        <a:pt x="768" y="1062"/>
                      </a:lnTo>
                      <a:lnTo>
                        <a:pt x="780" y="1023"/>
                      </a:lnTo>
                      <a:lnTo>
                        <a:pt x="790" y="985"/>
                      </a:lnTo>
                      <a:lnTo>
                        <a:pt x="799" y="945"/>
                      </a:lnTo>
                      <a:lnTo>
                        <a:pt x="805" y="906"/>
                      </a:lnTo>
                      <a:lnTo>
                        <a:pt x="809" y="866"/>
                      </a:lnTo>
                      <a:lnTo>
                        <a:pt x="812" y="826"/>
                      </a:lnTo>
                      <a:lnTo>
                        <a:pt x="812" y="786"/>
                      </a:lnTo>
                      <a:lnTo>
                        <a:pt x="810" y="746"/>
                      </a:lnTo>
                      <a:lnTo>
                        <a:pt x="806" y="706"/>
                      </a:lnTo>
                      <a:lnTo>
                        <a:pt x="801" y="666"/>
                      </a:lnTo>
                      <a:lnTo>
                        <a:pt x="793" y="627"/>
                      </a:lnTo>
                      <a:lnTo>
                        <a:pt x="783" y="588"/>
                      </a:lnTo>
                      <a:lnTo>
                        <a:pt x="772" y="550"/>
                      </a:lnTo>
                      <a:lnTo>
                        <a:pt x="758" y="512"/>
                      </a:lnTo>
                      <a:lnTo>
                        <a:pt x="743" y="475"/>
                      </a:lnTo>
                      <a:lnTo>
                        <a:pt x="726" y="439"/>
                      </a:lnTo>
                      <a:lnTo>
                        <a:pt x="707" y="403"/>
                      </a:lnTo>
                      <a:lnTo>
                        <a:pt x="686" y="369"/>
                      </a:lnTo>
                      <a:lnTo>
                        <a:pt x="664" y="336"/>
                      </a:lnTo>
                      <a:lnTo>
                        <a:pt x="640" y="304"/>
                      </a:lnTo>
                      <a:lnTo>
                        <a:pt x="614" y="273"/>
                      </a:lnTo>
                      <a:lnTo>
                        <a:pt x="587" y="244"/>
                      </a:lnTo>
                      <a:lnTo>
                        <a:pt x="558" y="216"/>
                      </a:lnTo>
                      <a:lnTo>
                        <a:pt x="528" y="189"/>
                      </a:lnTo>
                      <a:lnTo>
                        <a:pt x="497" y="164"/>
                      </a:lnTo>
                      <a:lnTo>
                        <a:pt x="465" y="140"/>
                      </a:lnTo>
                      <a:lnTo>
                        <a:pt x="431" y="118"/>
                      </a:lnTo>
                      <a:lnTo>
                        <a:pt x="396" y="98"/>
                      </a:lnTo>
                      <a:lnTo>
                        <a:pt x="361" y="80"/>
                      </a:lnTo>
                      <a:lnTo>
                        <a:pt x="324" y="63"/>
                      </a:lnTo>
                      <a:lnTo>
                        <a:pt x="287" y="49"/>
                      </a:lnTo>
                      <a:lnTo>
                        <a:pt x="249" y="36"/>
                      </a:lnTo>
                      <a:lnTo>
                        <a:pt x="210" y="25"/>
                      </a:lnTo>
                      <a:lnTo>
                        <a:pt x="171" y="16"/>
                      </a:lnTo>
                      <a:lnTo>
                        <a:pt x="132" y="9"/>
                      </a:lnTo>
                      <a:lnTo>
                        <a:pt x="92" y="4"/>
                      </a:lnTo>
                      <a:lnTo>
                        <a:pt x="52" y="1"/>
                      </a:lnTo>
                      <a:lnTo>
                        <a:pt x="12" y="0"/>
                      </a:lnTo>
                      <a:lnTo>
                        <a:pt x="12" y="800"/>
                      </a:lnTo>
                      <a:lnTo>
                        <a:pt x="0" y="1600"/>
                      </a:lnTo>
                    </a:path>
                  </a:pathLst>
                </a:custGeom>
                <a:solidFill>
                  <a:srgbClr val="0000ff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33" name="TextShape 102"/>
                <p:cNvSpPr txBox="1"/>
                <p:nvPr/>
              </p:nvSpPr>
              <p:spPr>
                <a:xfrm>
                  <a:off x="5897880" y="2811960"/>
                  <a:ext cx="434520" cy="344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Times New Roman"/>
                    </a:rPr>
                    <a:t>p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634" name="TextShape 103"/>
                <p:cNvSpPr txBox="1"/>
                <p:nvPr/>
              </p:nvSpPr>
              <p:spPr>
                <a:xfrm>
                  <a:off x="6174000" y="2784960"/>
                  <a:ext cx="445680" cy="531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-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sp>
            <p:nvSpPr>
              <p:cNvPr id="635" name="Line 104"/>
              <p:cNvSpPr/>
              <p:nvPr/>
            </p:nvSpPr>
            <p:spPr>
              <a:xfrm>
                <a:off x="4938120" y="3089160"/>
                <a:ext cx="718560" cy="457200"/>
              </a:xfrm>
              <a:prstGeom prst="line">
                <a:avLst/>
              </a:prstGeom>
              <a:ln w="5472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6" name="Line 105"/>
              <p:cNvSpPr/>
              <p:nvPr/>
            </p:nvSpPr>
            <p:spPr>
              <a:xfrm>
                <a:off x="6157080" y="3600720"/>
                <a:ext cx="485280" cy="0"/>
              </a:xfrm>
              <a:prstGeom prst="line">
                <a:avLst/>
              </a:prstGeom>
              <a:ln w="3672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637" name="Group 106"/>
          <p:cNvGrpSpPr/>
          <p:nvPr/>
        </p:nvGrpSpPr>
        <p:grpSpPr>
          <a:xfrm>
            <a:off x="7098120" y="2810880"/>
            <a:ext cx="3074760" cy="1109880"/>
            <a:chOff x="7098120" y="2810880"/>
            <a:chExt cx="3074760" cy="1109880"/>
          </a:xfrm>
        </p:grpSpPr>
        <p:grpSp>
          <p:nvGrpSpPr>
            <p:cNvPr id="638" name="Group 107"/>
            <p:cNvGrpSpPr/>
            <p:nvPr/>
          </p:nvGrpSpPr>
          <p:grpSpPr>
            <a:xfrm>
              <a:off x="7098120" y="2862720"/>
              <a:ext cx="722520" cy="722520"/>
              <a:chOff x="7098120" y="2862720"/>
              <a:chExt cx="722520" cy="722520"/>
            </a:xfrm>
          </p:grpSpPr>
          <p:sp>
            <p:nvSpPr>
              <p:cNvPr id="639" name="CustomShape 108"/>
              <p:cNvSpPr/>
              <p:nvPr/>
            </p:nvSpPr>
            <p:spPr>
              <a:xfrm>
                <a:off x="7098120" y="2862720"/>
                <a:ext cx="722520" cy="7225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640" name="Formula 109"/>
                  <p:cNvSpPr txBox="1"/>
                  <p:nvPr/>
                </p:nvSpPr>
                <p:spPr>
                  <a:xfrm>
                    <a:off x="7194240" y="2952360"/>
                    <a:ext cx="506880" cy="51804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Λ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641" name="Group 110"/>
            <p:cNvGrpSpPr/>
            <p:nvPr/>
          </p:nvGrpSpPr>
          <p:grpSpPr>
            <a:xfrm>
              <a:off x="7813080" y="2810880"/>
              <a:ext cx="2359800" cy="1109880"/>
              <a:chOff x="7813080" y="2810880"/>
              <a:chExt cx="2359800" cy="1109880"/>
            </a:xfrm>
          </p:grpSpPr>
          <p:sp>
            <p:nvSpPr>
              <p:cNvPr id="642" name="TextShape 111"/>
              <p:cNvSpPr txBox="1"/>
              <p:nvPr/>
            </p:nvSpPr>
            <p:spPr>
              <a:xfrm>
                <a:off x="7921080" y="2837520"/>
                <a:ext cx="91440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~64%</a:t>
                </a:r>
                <a:endParaRPr b="0" lang="en-US" sz="1800" spc="-1" strike="noStrike">
                  <a:latin typeface="Arial"/>
                </a:endParaRPr>
              </a:p>
            </p:txBody>
          </p:sp>
          <p:grpSp>
            <p:nvGrpSpPr>
              <p:cNvPr id="643" name="Group 112"/>
              <p:cNvGrpSpPr/>
              <p:nvPr/>
            </p:nvGrpSpPr>
            <p:grpSpPr>
              <a:xfrm>
                <a:off x="8564760" y="3461400"/>
                <a:ext cx="563760" cy="459360"/>
                <a:chOff x="8564760" y="3461400"/>
                <a:chExt cx="563760" cy="459360"/>
              </a:xfrm>
            </p:grpSpPr>
            <p:sp>
              <p:nvSpPr>
                <p:cNvPr id="644" name="CustomShape 113"/>
                <p:cNvSpPr/>
                <p:nvPr/>
              </p:nvSpPr>
              <p:spPr>
                <a:xfrm>
                  <a:off x="8605800" y="346140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588" y="1194"/>
                      </a:moveTo>
                      <a:lnTo>
                        <a:pt x="558" y="1193"/>
                      </a:lnTo>
                      <a:lnTo>
                        <a:pt x="528" y="1190"/>
                      </a:lnTo>
                      <a:lnTo>
                        <a:pt x="498" y="1186"/>
                      </a:lnTo>
                      <a:lnTo>
                        <a:pt x="469" y="1180"/>
                      </a:lnTo>
                      <a:lnTo>
                        <a:pt x="439" y="1173"/>
                      </a:lnTo>
                      <a:lnTo>
                        <a:pt x="411" y="1164"/>
                      </a:lnTo>
                      <a:lnTo>
                        <a:pt x="382" y="1154"/>
                      </a:lnTo>
                      <a:lnTo>
                        <a:pt x="354" y="1142"/>
                      </a:lnTo>
                      <a:lnTo>
                        <a:pt x="327" y="1130"/>
                      </a:lnTo>
                      <a:lnTo>
                        <a:pt x="301" y="1115"/>
                      </a:lnTo>
                      <a:lnTo>
                        <a:pt x="275" y="1100"/>
                      </a:lnTo>
                      <a:lnTo>
                        <a:pt x="250" y="1083"/>
                      </a:lnTo>
                      <a:lnTo>
                        <a:pt x="226" y="1065"/>
                      </a:lnTo>
                      <a:lnTo>
                        <a:pt x="203" y="1045"/>
                      </a:lnTo>
                      <a:lnTo>
                        <a:pt x="181" y="1025"/>
                      </a:lnTo>
                      <a:lnTo>
                        <a:pt x="160" y="1003"/>
                      </a:lnTo>
                      <a:lnTo>
                        <a:pt x="140" y="981"/>
                      </a:lnTo>
                      <a:lnTo>
                        <a:pt x="121" y="957"/>
                      </a:lnTo>
                      <a:lnTo>
                        <a:pt x="103" y="933"/>
                      </a:lnTo>
                      <a:lnTo>
                        <a:pt x="87" y="908"/>
                      </a:lnTo>
                      <a:lnTo>
                        <a:pt x="72" y="882"/>
                      </a:lnTo>
                      <a:lnTo>
                        <a:pt x="58" y="855"/>
                      </a:lnTo>
                      <a:lnTo>
                        <a:pt x="46" y="827"/>
                      </a:lnTo>
                      <a:lnTo>
                        <a:pt x="35" y="799"/>
                      </a:lnTo>
                      <a:lnTo>
                        <a:pt x="26" y="771"/>
                      </a:lnTo>
                      <a:lnTo>
                        <a:pt x="18" y="742"/>
                      </a:lnTo>
                      <a:lnTo>
                        <a:pt x="11" y="712"/>
                      </a:lnTo>
                      <a:lnTo>
                        <a:pt x="6" y="683"/>
                      </a:lnTo>
                      <a:lnTo>
                        <a:pt x="3" y="653"/>
                      </a:lnTo>
                      <a:lnTo>
                        <a:pt x="1" y="623"/>
                      </a:lnTo>
                      <a:lnTo>
                        <a:pt x="0" y="593"/>
                      </a:lnTo>
                      <a:lnTo>
                        <a:pt x="1" y="562"/>
                      </a:lnTo>
                      <a:lnTo>
                        <a:pt x="4" y="532"/>
                      </a:lnTo>
                      <a:lnTo>
                        <a:pt x="8" y="503"/>
                      </a:lnTo>
                      <a:lnTo>
                        <a:pt x="13" y="473"/>
                      </a:lnTo>
                      <a:lnTo>
                        <a:pt x="20" y="444"/>
                      </a:lnTo>
                      <a:lnTo>
                        <a:pt x="28" y="415"/>
                      </a:lnTo>
                      <a:lnTo>
                        <a:pt x="38" y="386"/>
                      </a:lnTo>
                      <a:lnTo>
                        <a:pt x="50" y="359"/>
                      </a:lnTo>
                      <a:lnTo>
                        <a:pt x="62" y="331"/>
                      </a:lnTo>
                      <a:lnTo>
                        <a:pt x="77" y="305"/>
                      </a:lnTo>
                      <a:lnTo>
                        <a:pt x="92" y="279"/>
                      </a:lnTo>
                      <a:lnTo>
                        <a:pt x="109" y="254"/>
                      </a:lnTo>
                      <a:lnTo>
                        <a:pt x="127" y="230"/>
                      </a:lnTo>
                      <a:lnTo>
                        <a:pt x="146" y="206"/>
                      </a:lnTo>
                      <a:lnTo>
                        <a:pt x="166" y="184"/>
                      </a:lnTo>
                      <a:lnTo>
                        <a:pt x="187" y="163"/>
                      </a:lnTo>
                      <a:lnTo>
                        <a:pt x="210" y="143"/>
                      </a:lnTo>
                      <a:lnTo>
                        <a:pt x="233" y="124"/>
                      </a:lnTo>
                      <a:lnTo>
                        <a:pt x="257" y="106"/>
                      </a:lnTo>
                      <a:lnTo>
                        <a:pt x="283" y="90"/>
                      </a:lnTo>
                      <a:lnTo>
                        <a:pt x="309" y="74"/>
                      </a:lnTo>
                      <a:lnTo>
                        <a:pt x="335" y="60"/>
                      </a:lnTo>
                      <a:lnTo>
                        <a:pt x="363" y="48"/>
                      </a:lnTo>
                      <a:lnTo>
                        <a:pt x="391" y="37"/>
                      </a:lnTo>
                      <a:lnTo>
                        <a:pt x="419" y="27"/>
                      </a:lnTo>
                      <a:lnTo>
                        <a:pt x="448" y="19"/>
                      </a:lnTo>
                      <a:lnTo>
                        <a:pt x="477" y="12"/>
                      </a:lnTo>
                      <a:lnTo>
                        <a:pt x="507" y="7"/>
                      </a:lnTo>
                      <a:lnTo>
                        <a:pt x="537" y="3"/>
                      </a:lnTo>
                      <a:lnTo>
                        <a:pt x="567" y="1"/>
                      </a:lnTo>
                      <a:lnTo>
                        <a:pt x="597" y="0"/>
                      </a:lnTo>
                      <a:lnTo>
                        <a:pt x="597" y="597"/>
                      </a:lnTo>
                      <a:lnTo>
                        <a:pt x="588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45" name="CustomShape 114"/>
                <p:cNvSpPr/>
                <p:nvPr/>
              </p:nvSpPr>
              <p:spPr>
                <a:xfrm>
                  <a:off x="8606160" y="346176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24" y="1194"/>
                      </a:moveTo>
                      <a:lnTo>
                        <a:pt x="54" y="1192"/>
                      </a:lnTo>
                      <a:lnTo>
                        <a:pt x="83" y="1188"/>
                      </a:lnTo>
                      <a:lnTo>
                        <a:pt x="113" y="1183"/>
                      </a:lnTo>
                      <a:lnTo>
                        <a:pt x="142" y="1177"/>
                      </a:lnTo>
                      <a:lnTo>
                        <a:pt x="171" y="1169"/>
                      </a:lnTo>
                      <a:lnTo>
                        <a:pt x="199" y="1160"/>
                      </a:lnTo>
                      <a:lnTo>
                        <a:pt x="227" y="1149"/>
                      </a:lnTo>
                      <a:lnTo>
                        <a:pt x="254" y="1137"/>
                      </a:lnTo>
                      <a:lnTo>
                        <a:pt x="281" y="1124"/>
                      </a:lnTo>
                      <a:lnTo>
                        <a:pt x="307" y="1109"/>
                      </a:lnTo>
                      <a:lnTo>
                        <a:pt x="332" y="1093"/>
                      </a:lnTo>
                      <a:lnTo>
                        <a:pt x="357" y="1076"/>
                      </a:lnTo>
                      <a:lnTo>
                        <a:pt x="380" y="1057"/>
                      </a:lnTo>
                      <a:lnTo>
                        <a:pt x="403" y="1038"/>
                      </a:lnTo>
                      <a:lnTo>
                        <a:pt x="424" y="1017"/>
                      </a:lnTo>
                      <a:lnTo>
                        <a:pt x="445" y="995"/>
                      </a:lnTo>
                      <a:lnTo>
                        <a:pt x="464" y="972"/>
                      </a:lnTo>
                      <a:lnTo>
                        <a:pt x="482" y="949"/>
                      </a:lnTo>
                      <a:lnTo>
                        <a:pt x="499" y="924"/>
                      </a:lnTo>
                      <a:lnTo>
                        <a:pt x="515" y="899"/>
                      </a:lnTo>
                      <a:lnTo>
                        <a:pt x="529" y="873"/>
                      </a:lnTo>
                      <a:lnTo>
                        <a:pt x="543" y="846"/>
                      </a:lnTo>
                      <a:lnTo>
                        <a:pt x="554" y="818"/>
                      </a:lnTo>
                      <a:lnTo>
                        <a:pt x="565" y="790"/>
                      </a:lnTo>
                      <a:lnTo>
                        <a:pt x="574" y="762"/>
                      </a:lnTo>
                      <a:lnTo>
                        <a:pt x="581" y="733"/>
                      </a:lnTo>
                      <a:lnTo>
                        <a:pt x="587" y="704"/>
                      </a:lnTo>
                      <a:lnTo>
                        <a:pt x="592" y="674"/>
                      </a:lnTo>
                      <a:lnTo>
                        <a:pt x="595" y="645"/>
                      </a:lnTo>
                      <a:lnTo>
                        <a:pt x="597" y="615"/>
                      </a:lnTo>
                      <a:lnTo>
                        <a:pt x="597" y="585"/>
                      </a:lnTo>
                      <a:lnTo>
                        <a:pt x="596" y="555"/>
                      </a:lnTo>
                      <a:lnTo>
                        <a:pt x="593" y="525"/>
                      </a:lnTo>
                      <a:lnTo>
                        <a:pt x="588" y="496"/>
                      </a:lnTo>
                      <a:lnTo>
                        <a:pt x="583" y="467"/>
                      </a:lnTo>
                      <a:lnTo>
                        <a:pt x="575" y="438"/>
                      </a:lnTo>
                      <a:lnTo>
                        <a:pt x="567" y="409"/>
                      </a:lnTo>
                      <a:lnTo>
                        <a:pt x="557" y="381"/>
                      </a:lnTo>
                      <a:lnTo>
                        <a:pt x="545" y="353"/>
                      </a:lnTo>
                      <a:lnTo>
                        <a:pt x="532" y="326"/>
                      </a:lnTo>
                      <a:lnTo>
                        <a:pt x="518" y="300"/>
                      </a:lnTo>
                      <a:lnTo>
                        <a:pt x="503" y="275"/>
                      </a:lnTo>
                      <a:lnTo>
                        <a:pt x="486" y="250"/>
                      </a:lnTo>
                      <a:lnTo>
                        <a:pt x="468" y="226"/>
                      </a:lnTo>
                      <a:lnTo>
                        <a:pt x="449" y="203"/>
                      </a:lnTo>
                      <a:lnTo>
                        <a:pt x="428" y="181"/>
                      </a:lnTo>
                      <a:lnTo>
                        <a:pt x="407" y="160"/>
                      </a:lnTo>
                      <a:lnTo>
                        <a:pt x="385" y="141"/>
                      </a:lnTo>
                      <a:lnTo>
                        <a:pt x="361" y="122"/>
                      </a:lnTo>
                      <a:lnTo>
                        <a:pt x="337" y="104"/>
                      </a:lnTo>
                      <a:lnTo>
                        <a:pt x="312" y="88"/>
                      </a:lnTo>
                      <a:lnTo>
                        <a:pt x="286" y="73"/>
                      </a:lnTo>
                      <a:lnTo>
                        <a:pt x="260" y="59"/>
                      </a:lnTo>
                      <a:lnTo>
                        <a:pt x="233" y="47"/>
                      </a:lnTo>
                      <a:lnTo>
                        <a:pt x="205" y="36"/>
                      </a:lnTo>
                      <a:lnTo>
                        <a:pt x="177" y="27"/>
                      </a:lnTo>
                      <a:lnTo>
                        <a:pt x="148" y="19"/>
                      </a:lnTo>
                      <a:lnTo>
                        <a:pt x="119" y="12"/>
                      </a:lnTo>
                      <a:lnTo>
                        <a:pt x="89" y="7"/>
                      </a:lnTo>
                      <a:lnTo>
                        <a:pt x="60" y="3"/>
                      </a:lnTo>
                      <a:lnTo>
                        <a:pt x="30" y="1"/>
                      </a:lnTo>
                      <a:lnTo>
                        <a:pt x="0" y="0"/>
                      </a:lnTo>
                      <a:lnTo>
                        <a:pt x="0" y="597"/>
                      </a:lnTo>
                      <a:lnTo>
                        <a:pt x="24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46" name="TextShape 115"/>
                <p:cNvSpPr txBox="1"/>
                <p:nvPr/>
              </p:nvSpPr>
              <p:spPr>
                <a:xfrm>
                  <a:off x="8564760" y="3463560"/>
                  <a:ext cx="383400" cy="38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n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647" name="TextShape 116"/>
                <p:cNvSpPr txBox="1"/>
                <p:nvPr/>
              </p:nvSpPr>
              <p:spPr>
                <a:xfrm>
                  <a:off x="8745120" y="3535560"/>
                  <a:ext cx="383400" cy="38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5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1500" spc="-1" strike="noStrike" baseline="14000000">
                      <a:latin typeface="Times New Roman"/>
                      <a:ea typeface="Arial"/>
                    </a:rPr>
                    <a:t>0</a:t>
                  </a:r>
                  <a:endParaRPr b="0" lang="en-US" sz="1500" spc="-1" strike="noStrike">
                    <a:latin typeface="Arial"/>
                  </a:endParaRPr>
                </a:p>
              </p:txBody>
            </p:sp>
          </p:grpSp>
          <p:grpSp>
            <p:nvGrpSpPr>
              <p:cNvPr id="648" name="Group 117"/>
              <p:cNvGrpSpPr/>
              <p:nvPr/>
            </p:nvGrpSpPr>
            <p:grpSpPr>
              <a:xfrm>
                <a:off x="9572760" y="3432960"/>
                <a:ext cx="600120" cy="464040"/>
                <a:chOff x="9572760" y="3432960"/>
                <a:chExt cx="600120" cy="464040"/>
              </a:xfrm>
            </p:grpSpPr>
            <p:sp>
              <p:nvSpPr>
                <p:cNvPr id="649" name="CustomShape 118"/>
                <p:cNvSpPr/>
                <p:nvPr/>
              </p:nvSpPr>
              <p:spPr>
                <a:xfrm>
                  <a:off x="9613800" y="346140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588" y="1194"/>
                      </a:moveTo>
                      <a:lnTo>
                        <a:pt x="558" y="1193"/>
                      </a:lnTo>
                      <a:lnTo>
                        <a:pt x="528" y="1190"/>
                      </a:lnTo>
                      <a:lnTo>
                        <a:pt x="498" y="1186"/>
                      </a:lnTo>
                      <a:lnTo>
                        <a:pt x="469" y="1180"/>
                      </a:lnTo>
                      <a:lnTo>
                        <a:pt x="439" y="1173"/>
                      </a:lnTo>
                      <a:lnTo>
                        <a:pt x="411" y="1164"/>
                      </a:lnTo>
                      <a:lnTo>
                        <a:pt x="382" y="1154"/>
                      </a:lnTo>
                      <a:lnTo>
                        <a:pt x="354" y="1142"/>
                      </a:lnTo>
                      <a:lnTo>
                        <a:pt x="327" y="1130"/>
                      </a:lnTo>
                      <a:lnTo>
                        <a:pt x="301" y="1115"/>
                      </a:lnTo>
                      <a:lnTo>
                        <a:pt x="275" y="1100"/>
                      </a:lnTo>
                      <a:lnTo>
                        <a:pt x="250" y="1083"/>
                      </a:lnTo>
                      <a:lnTo>
                        <a:pt x="226" y="1065"/>
                      </a:lnTo>
                      <a:lnTo>
                        <a:pt x="203" y="1045"/>
                      </a:lnTo>
                      <a:lnTo>
                        <a:pt x="181" y="1025"/>
                      </a:lnTo>
                      <a:lnTo>
                        <a:pt x="160" y="1003"/>
                      </a:lnTo>
                      <a:lnTo>
                        <a:pt x="140" y="981"/>
                      </a:lnTo>
                      <a:lnTo>
                        <a:pt x="121" y="957"/>
                      </a:lnTo>
                      <a:lnTo>
                        <a:pt x="103" y="933"/>
                      </a:lnTo>
                      <a:lnTo>
                        <a:pt x="87" y="908"/>
                      </a:lnTo>
                      <a:lnTo>
                        <a:pt x="72" y="882"/>
                      </a:lnTo>
                      <a:lnTo>
                        <a:pt x="58" y="855"/>
                      </a:lnTo>
                      <a:lnTo>
                        <a:pt x="46" y="827"/>
                      </a:lnTo>
                      <a:lnTo>
                        <a:pt x="35" y="799"/>
                      </a:lnTo>
                      <a:lnTo>
                        <a:pt x="26" y="771"/>
                      </a:lnTo>
                      <a:lnTo>
                        <a:pt x="18" y="742"/>
                      </a:lnTo>
                      <a:lnTo>
                        <a:pt x="11" y="712"/>
                      </a:lnTo>
                      <a:lnTo>
                        <a:pt x="6" y="683"/>
                      </a:lnTo>
                      <a:lnTo>
                        <a:pt x="3" y="653"/>
                      </a:lnTo>
                      <a:lnTo>
                        <a:pt x="1" y="623"/>
                      </a:lnTo>
                      <a:lnTo>
                        <a:pt x="0" y="593"/>
                      </a:lnTo>
                      <a:lnTo>
                        <a:pt x="1" y="562"/>
                      </a:lnTo>
                      <a:lnTo>
                        <a:pt x="4" y="532"/>
                      </a:lnTo>
                      <a:lnTo>
                        <a:pt x="8" y="503"/>
                      </a:lnTo>
                      <a:lnTo>
                        <a:pt x="13" y="473"/>
                      </a:lnTo>
                      <a:lnTo>
                        <a:pt x="20" y="444"/>
                      </a:lnTo>
                      <a:lnTo>
                        <a:pt x="28" y="415"/>
                      </a:lnTo>
                      <a:lnTo>
                        <a:pt x="38" y="386"/>
                      </a:lnTo>
                      <a:lnTo>
                        <a:pt x="50" y="359"/>
                      </a:lnTo>
                      <a:lnTo>
                        <a:pt x="62" y="331"/>
                      </a:lnTo>
                      <a:lnTo>
                        <a:pt x="77" y="305"/>
                      </a:lnTo>
                      <a:lnTo>
                        <a:pt x="92" y="279"/>
                      </a:lnTo>
                      <a:lnTo>
                        <a:pt x="109" y="254"/>
                      </a:lnTo>
                      <a:lnTo>
                        <a:pt x="127" y="230"/>
                      </a:lnTo>
                      <a:lnTo>
                        <a:pt x="146" y="206"/>
                      </a:lnTo>
                      <a:lnTo>
                        <a:pt x="166" y="184"/>
                      </a:lnTo>
                      <a:lnTo>
                        <a:pt x="187" y="163"/>
                      </a:lnTo>
                      <a:lnTo>
                        <a:pt x="210" y="143"/>
                      </a:lnTo>
                      <a:lnTo>
                        <a:pt x="233" y="124"/>
                      </a:lnTo>
                      <a:lnTo>
                        <a:pt x="257" y="106"/>
                      </a:lnTo>
                      <a:lnTo>
                        <a:pt x="283" y="90"/>
                      </a:lnTo>
                      <a:lnTo>
                        <a:pt x="309" y="74"/>
                      </a:lnTo>
                      <a:lnTo>
                        <a:pt x="335" y="60"/>
                      </a:lnTo>
                      <a:lnTo>
                        <a:pt x="363" y="48"/>
                      </a:lnTo>
                      <a:lnTo>
                        <a:pt x="391" y="37"/>
                      </a:lnTo>
                      <a:lnTo>
                        <a:pt x="419" y="27"/>
                      </a:lnTo>
                      <a:lnTo>
                        <a:pt x="448" y="19"/>
                      </a:lnTo>
                      <a:lnTo>
                        <a:pt x="477" y="12"/>
                      </a:lnTo>
                      <a:lnTo>
                        <a:pt x="507" y="7"/>
                      </a:lnTo>
                      <a:lnTo>
                        <a:pt x="537" y="3"/>
                      </a:lnTo>
                      <a:lnTo>
                        <a:pt x="567" y="1"/>
                      </a:lnTo>
                      <a:lnTo>
                        <a:pt x="597" y="0"/>
                      </a:lnTo>
                      <a:lnTo>
                        <a:pt x="597" y="597"/>
                      </a:lnTo>
                      <a:lnTo>
                        <a:pt x="588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50" name="CustomShape 119"/>
                <p:cNvSpPr/>
                <p:nvPr/>
              </p:nvSpPr>
              <p:spPr>
                <a:xfrm>
                  <a:off x="9614160" y="346176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24" y="1194"/>
                      </a:moveTo>
                      <a:lnTo>
                        <a:pt x="54" y="1192"/>
                      </a:lnTo>
                      <a:lnTo>
                        <a:pt x="83" y="1188"/>
                      </a:lnTo>
                      <a:lnTo>
                        <a:pt x="113" y="1183"/>
                      </a:lnTo>
                      <a:lnTo>
                        <a:pt x="142" y="1177"/>
                      </a:lnTo>
                      <a:lnTo>
                        <a:pt x="171" y="1169"/>
                      </a:lnTo>
                      <a:lnTo>
                        <a:pt x="199" y="1160"/>
                      </a:lnTo>
                      <a:lnTo>
                        <a:pt x="227" y="1149"/>
                      </a:lnTo>
                      <a:lnTo>
                        <a:pt x="254" y="1137"/>
                      </a:lnTo>
                      <a:lnTo>
                        <a:pt x="281" y="1124"/>
                      </a:lnTo>
                      <a:lnTo>
                        <a:pt x="307" y="1109"/>
                      </a:lnTo>
                      <a:lnTo>
                        <a:pt x="332" y="1093"/>
                      </a:lnTo>
                      <a:lnTo>
                        <a:pt x="357" y="1076"/>
                      </a:lnTo>
                      <a:lnTo>
                        <a:pt x="380" y="1057"/>
                      </a:lnTo>
                      <a:lnTo>
                        <a:pt x="403" y="1038"/>
                      </a:lnTo>
                      <a:lnTo>
                        <a:pt x="424" y="1017"/>
                      </a:lnTo>
                      <a:lnTo>
                        <a:pt x="445" y="995"/>
                      </a:lnTo>
                      <a:lnTo>
                        <a:pt x="464" y="972"/>
                      </a:lnTo>
                      <a:lnTo>
                        <a:pt x="482" y="949"/>
                      </a:lnTo>
                      <a:lnTo>
                        <a:pt x="499" y="924"/>
                      </a:lnTo>
                      <a:lnTo>
                        <a:pt x="515" y="899"/>
                      </a:lnTo>
                      <a:lnTo>
                        <a:pt x="529" y="873"/>
                      </a:lnTo>
                      <a:lnTo>
                        <a:pt x="543" y="846"/>
                      </a:lnTo>
                      <a:lnTo>
                        <a:pt x="554" y="818"/>
                      </a:lnTo>
                      <a:lnTo>
                        <a:pt x="565" y="790"/>
                      </a:lnTo>
                      <a:lnTo>
                        <a:pt x="574" y="762"/>
                      </a:lnTo>
                      <a:lnTo>
                        <a:pt x="581" y="733"/>
                      </a:lnTo>
                      <a:lnTo>
                        <a:pt x="587" y="704"/>
                      </a:lnTo>
                      <a:lnTo>
                        <a:pt x="592" y="674"/>
                      </a:lnTo>
                      <a:lnTo>
                        <a:pt x="595" y="645"/>
                      </a:lnTo>
                      <a:lnTo>
                        <a:pt x="597" y="615"/>
                      </a:lnTo>
                      <a:lnTo>
                        <a:pt x="597" y="585"/>
                      </a:lnTo>
                      <a:lnTo>
                        <a:pt x="596" y="555"/>
                      </a:lnTo>
                      <a:lnTo>
                        <a:pt x="593" y="525"/>
                      </a:lnTo>
                      <a:lnTo>
                        <a:pt x="588" y="496"/>
                      </a:lnTo>
                      <a:lnTo>
                        <a:pt x="583" y="467"/>
                      </a:lnTo>
                      <a:lnTo>
                        <a:pt x="575" y="438"/>
                      </a:lnTo>
                      <a:lnTo>
                        <a:pt x="567" y="409"/>
                      </a:lnTo>
                      <a:lnTo>
                        <a:pt x="557" y="381"/>
                      </a:lnTo>
                      <a:lnTo>
                        <a:pt x="545" y="353"/>
                      </a:lnTo>
                      <a:lnTo>
                        <a:pt x="532" y="326"/>
                      </a:lnTo>
                      <a:lnTo>
                        <a:pt x="518" y="300"/>
                      </a:lnTo>
                      <a:lnTo>
                        <a:pt x="503" y="275"/>
                      </a:lnTo>
                      <a:lnTo>
                        <a:pt x="486" y="250"/>
                      </a:lnTo>
                      <a:lnTo>
                        <a:pt x="468" y="226"/>
                      </a:lnTo>
                      <a:lnTo>
                        <a:pt x="449" y="203"/>
                      </a:lnTo>
                      <a:lnTo>
                        <a:pt x="428" y="181"/>
                      </a:lnTo>
                      <a:lnTo>
                        <a:pt x="407" y="160"/>
                      </a:lnTo>
                      <a:lnTo>
                        <a:pt x="385" y="141"/>
                      </a:lnTo>
                      <a:lnTo>
                        <a:pt x="361" y="122"/>
                      </a:lnTo>
                      <a:lnTo>
                        <a:pt x="337" y="104"/>
                      </a:lnTo>
                      <a:lnTo>
                        <a:pt x="312" y="88"/>
                      </a:lnTo>
                      <a:lnTo>
                        <a:pt x="286" y="73"/>
                      </a:lnTo>
                      <a:lnTo>
                        <a:pt x="260" y="59"/>
                      </a:lnTo>
                      <a:lnTo>
                        <a:pt x="233" y="47"/>
                      </a:lnTo>
                      <a:lnTo>
                        <a:pt x="205" y="36"/>
                      </a:lnTo>
                      <a:lnTo>
                        <a:pt x="177" y="27"/>
                      </a:lnTo>
                      <a:lnTo>
                        <a:pt x="148" y="19"/>
                      </a:lnTo>
                      <a:lnTo>
                        <a:pt x="119" y="12"/>
                      </a:lnTo>
                      <a:lnTo>
                        <a:pt x="89" y="7"/>
                      </a:lnTo>
                      <a:lnTo>
                        <a:pt x="60" y="3"/>
                      </a:lnTo>
                      <a:lnTo>
                        <a:pt x="30" y="1"/>
                      </a:lnTo>
                      <a:lnTo>
                        <a:pt x="0" y="0"/>
                      </a:lnTo>
                      <a:lnTo>
                        <a:pt x="0" y="597"/>
                      </a:lnTo>
                      <a:lnTo>
                        <a:pt x="24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51" name="TextShape 120"/>
                <p:cNvSpPr txBox="1"/>
                <p:nvPr/>
              </p:nvSpPr>
              <p:spPr>
                <a:xfrm>
                  <a:off x="9572760" y="3463560"/>
                  <a:ext cx="383400" cy="38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n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652" name="TextShape 121"/>
                <p:cNvSpPr txBox="1"/>
                <p:nvPr/>
              </p:nvSpPr>
              <p:spPr>
                <a:xfrm>
                  <a:off x="9789120" y="3432960"/>
                  <a:ext cx="38340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sp>
              <p:nvSpPr>
                <p:cNvPr id="653" name="CustomShape 122"/>
                <p:cNvSpPr/>
                <p:nvPr/>
              </p:nvSpPr>
              <p:spPr>
                <a:xfrm>
                  <a:off x="9620280" y="346680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597">
                      <a:moveTo>
                        <a:pt x="597" y="0"/>
                      </a:moveTo>
                      <a:lnTo>
                        <a:pt x="596" y="30"/>
                      </a:lnTo>
                      <a:lnTo>
                        <a:pt x="594" y="61"/>
                      </a:lnTo>
                      <a:lnTo>
                        <a:pt x="590" y="91"/>
                      </a:lnTo>
                      <a:lnTo>
                        <a:pt x="585" y="121"/>
                      </a:lnTo>
                      <a:lnTo>
                        <a:pt x="578" y="150"/>
                      </a:lnTo>
                      <a:lnTo>
                        <a:pt x="569" y="180"/>
                      </a:lnTo>
                      <a:lnTo>
                        <a:pt x="559" y="208"/>
                      </a:lnTo>
                      <a:lnTo>
                        <a:pt x="548" y="236"/>
                      </a:lnTo>
                      <a:lnTo>
                        <a:pt x="535" y="264"/>
                      </a:lnTo>
                      <a:lnTo>
                        <a:pt x="521" y="291"/>
                      </a:lnTo>
                      <a:lnTo>
                        <a:pt x="506" y="317"/>
                      </a:lnTo>
                      <a:lnTo>
                        <a:pt x="489" y="342"/>
                      </a:lnTo>
                      <a:lnTo>
                        <a:pt x="471" y="367"/>
                      </a:lnTo>
                      <a:lnTo>
                        <a:pt x="452" y="390"/>
                      </a:lnTo>
                      <a:lnTo>
                        <a:pt x="431" y="413"/>
                      </a:lnTo>
                      <a:lnTo>
                        <a:pt x="410" y="434"/>
                      </a:lnTo>
                      <a:lnTo>
                        <a:pt x="387" y="455"/>
                      </a:lnTo>
                      <a:lnTo>
                        <a:pt x="363" y="474"/>
                      </a:lnTo>
                      <a:lnTo>
                        <a:pt x="339" y="492"/>
                      </a:lnTo>
                      <a:lnTo>
                        <a:pt x="313" y="508"/>
                      </a:lnTo>
                      <a:lnTo>
                        <a:pt x="287" y="523"/>
                      </a:lnTo>
                      <a:lnTo>
                        <a:pt x="260" y="537"/>
                      </a:lnTo>
                      <a:lnTo>
                        <a:pt x="232" y="550"/>
                      </a:lnTo>
                      <a:lnTo>
                        <a:pt x="204" y="561"/>
                      </a:lnTo>
                      <a:lnTo>
                        <a:pt x="175" y="571"/>
                      </a:lnTo>
                      <a:lnTo>
                        <a:pt x="146" y="579"/>
                      </a:lnTo>
                      <a:lnTo>
                        <a:pt x="116" y="586"/>
                      </a:lnTo>
                      <a:lnTo>
                        <a:pt x="86" y="591"/>
                      </a:lnTo>
                      <a:lnTo>
                        <a:pt x="56" y="594"/>
                      </a:lnTo>
                      <a:lnTo>
                        <a:pt x="26" y="596"/>
                      </a:lnTo>
                      <a:lnTo>
                        <a:pt x="0" y="0"/>
                      </a:lnTo>
                      <a:lnTo>
                        <a:pt x="597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54" name="CustomShape 123"/>
                <p:cNvSpPr/>
                <p:nvPr/>
              </p:nvSpPr>
              <p:spPr>
                <a:xfrm>
                  <a:off x="9613800" y="346716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597">
                      <a:moveTo>
                        <a:pt x="597" y="0"/>
                      </a:moveTo>
                      <a:lnTo>
                        <a:pt x="596" y="30"/>
                      </a:lnTo>
                      <a:lnTo>
                        <a:pt x="594" y="61"/>
                      </a:lnTo>
                      <a:lnTo>
                        <a:pt x="590" y="91"/>
                      </a:lnTo>
                      <a:lnTo>
                        <a:pt x="585" y="121"/>
                      </a:lnTo>
                      <a:lnTo>
                        <a:pt x="578" y="150"/>
                      </a:lnTo>
                      <a:lnTo>
                        <a:pt x="569" y="180"/>
                      </a:lnTo>
                      <a:lnTo>
                        <a:pt x="559" y="208"/>
                      </a:lnTo>
                      <a:lnTo>
                        <a:pt x="548" y="236"/>
                      </a:lnTo>
                      <a:lnTo>
                        <a:pt x="535" y="264"/>
                      </a:lnTo>
                      <a:lnTo>
                        <a:pt x="521" y="291"/>
                      </a:lnTo>
                      <a:lnTo>
                        <a:pt x="506" y="317"/>
                      </a:lnTo>
                      <a:lnTo>
                        <a:pt x="489" y="342"/>
                      </a:lnTo>
                      <a:lnTo>
                        <a:pt x="471" y="367"/>
                      </a:lnTo>
                      <a:lnTo>
                        <a:pt x="452" y="390"/>
                      </a:lnTo>
                      <a:lnTo>
                        <a:pt x="431" y="413"/>
                      </a:lnTo>
                      <a:lnTo>
                        <a:pt x="410" y="434"/>
                      </a:lnTo>
                      <a:lnTo>
                        <a:pt x="387" y="455"/>
                      </a:lnTo>
                      <a:lnTo>
                        <a:pt x="363" y="474"/>
                      </a:lnTo>
                      <a:lnTo>
                        <a:pt x="339" y="492"/>
                      </a:lnTo>
                      <a:lnTo>
                        <a:pt x="313" y="508"/>
                      </a:lnTo>
                      <a:lnTo>
                        <a:pt x="287" y="523"/>
                      </a:lnTo>
                      <a:lnTo>
                        <a:pt x="260" y="537"/>
                      </a:lnTo>
                      <a:lnTo>
                        <a:pt x="232" y="550"/>
                      </a:lnTo>
                      <a:lnTo>
                        <a:pt x="204" y="561"/>
                      </a:lnTo>
                      <a:lnTo>
                        <a:pt x="175" y="571"/>
                      </a:lnTo>
                      <a:lnTo>
                        <a:pt x="146" y="579"/>
                      </a:lnTo>
                      <a:lnTo>
                        <a:pt x="116" y="586"/>
                      </a:lnTo>
                      <a:lnTo>
                        <a:pt x="86" y="591"/>
                      </a:lnTo>
                      <a:lnTo>
                        <a:pt x="56" y="594"/>
                      </a:lnTo>
                      <a:lnTo>
                        <a:pt x="26" y="596"/>
                      </a:lnTo>
                      <a:lnTo>
                        <a:pt x="0" y="0"/>
                      </a:lnTo>
                      <a:lnTo>
                        <a:pt x="597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55" name="TextShape 124"/>
                <p:cNvSpPr txBox="1"/>
                <p:nvPr/>
              </p:nvSpPr>
              <p:spPr>
                <a:xfrm>
                  <a:off x="9789480" y="3613320"/>
                  <a:ext cx="38340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</p:grpSp>
          <p:sp>
            <p:nvSpPr>
              <p:cNvPr id="656" name="Line 125"/>
              <p:cNvSpPr/>
              <p:nvPr/>
            </p:nvSpPr>
            <p:spPr>
              <a:xfrm flipV="1">
                <a:off x="7887240" y="3112560"/>
                <a:ext cx="945720" cy="91440"/>
              </a:xfrm>
              <a:prstGeom prst="line">
                <a:avLst/>
              </a:prstGeom>
              <a:ln w="5472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7" name="TextShape 126"/>
              <p:cNvSpPr txBox="1"/>
              <p:nvPr/>
            </p:nvSpPr>
            <p:spPr>
              <a:xfrm>
                <a:off x="7813080" y="3557520"/>
                <a:ext cx="91440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Arial"/>
                  </a:rPr>
                  <a:t>~36%</a:t>
                </a:r>
                <a:endParaRPr b="0" lang="en-US" sz="1800" spc="-1" strike="noStrike">
                  <a:latin typeface="Arial"/>
                </a:endParaRPr>
              </a:p>
            </p:txBody>
          </p:sp>
          <p:grpSp>
            <p:nvGrpSpPr>
              <p:cNvPr id="658" name="Group 127"/>
              <p:cNvGrpSpPr/>
              <p:nvPr/>
            </p:nvGrpSpPr>
            <p:grpSpPr>
              <a:xfrm>
                <a:off x="8725320" y="2810880"/>
                <a:ext cx="829800" cy="576360"/>
                <a:chOff x="8725320" y="2810880"/>
                <a:chExt cx="829800" cy="576360"/>
              </a:xfrm>
            </p:grpSpPr>
            <p:sp>
              <p:nvSpPr>
                <p:cNvPr id="659" name="CustomShape 128"/>
                <p:cNvSpPr/>
                <p:nvPr/>
              </p:nvSpPr>
              <p:spPr>
                <a:xfrm>
                  <a:off x="8846640" y="2810880"/>
                  <a:ext cx="576000" cy="5760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60" name="CustomShape 129"/>
                <p:cNvSpPr/>
                <p:nvPr/>
              </p:nvSpPr>
              <p:spPr>
                <a:xfrm>
                  <a:off x="8846640" y="2811240"/>
                  <a:ext cx="576000" cy="576000"/>
                </a:xfrm>
                <a:custGeom>
                  <a:avLst/>
                  <a:gdLst/>
                  <a:ahLst/>
                  <a:rect l="0" t="0" r="r" b="b"/>
                  <a:pathLst>
                    <a:path w="813" h="1601">
                      <a:moveTo>
                        <a:pt x="812" y="1600"/>
                      </a:moveTo>
                      <a:lnTo>
                        <a:pt x="772" y="1600"/>
                      </a:lnTo>
                      <a:lnTo>
                        <a:pt x="732" y="1597"/>
                      </a:lnTo>
                      <a:lnTo>
                        <a:pt x="692" y="1593"/>
                      </a:lnTo>
                      <a:lnTo>
                        <a:pt x="653" y="1586"/>
                      </a:lnTo>
                      <a:lnTo>
                        <a:pt x="613" y="1578"/>
                      </a:lnTo>
                      <a:lnTo>
                        <a:pt x="575" y="1568"/>
                      </a:lnTo>
                      <a:lnTo>
                        <a:pt x="536" y="1555"/>
                      </a:lnTo>
                      <a:lnTo>
                        <a:pt x="499" y="1541"/>
                      </a:lnTo>
                      <a:lnTo>
                        <a:pt x="462" y="1525"/>
                      </a:lnTo>
                      <a:lnTo>
                        <a:pt x="426" y="1507"/>
                      </a:lnTo>
                      <a:lnTo>
                        <a:pt x="391" y="1488"/>
                      </a:lnTo>
                      <a:lnTo>
                        <a:pt x="357" y="1466"/>
                      </a:lnTo>
                      <a:lnTo>
                        <a:pt x="325" y="1443"/>
                      </a:lnTo>
                      <a:lnTo>
                        <a:pt x="293" y="1419"/>
                      </a:lnTo>
                      <a:lnTo>
                        <a:pt x="263" y="1393"/>
                      </a:lnTo>
                      <a:lnTo>
                        <a:pt x="234" y="1365"/>
                      </a:lnTo>
                      <a:lnTo>
                        <a:pt x="206" y="1336"/>
                      </a:lnTo>
                      <a:lnTo>
                        <a:pt x="180" y="1305"/>
                      </a:lnTo>
                      <a:lnTo>
                        <a:pt x="155" y="1274"/>
                      </a:lnTo>
                      <a:lnTo>
                        <a:pt x="132" y="1241"/>
                      </a:lnTo>
                      <a:lnTo>
                        <a:pt x="111" y="1207"/>
                      </a:lnTo>
                      <a:lnTo>
                        <a:pt x="92" y="1172"/>
                      </a:lnTo>
                      <a:lnTo>
                        <a:pt x="74" y="1136"/>
                      </a:lnTo>
                      <a:lnTo>
                        <a:pt x="58" y="1099"/>
                      </a:lnTo>
                      <a:lnTo>
                        <a:pt x="44" y="1062"/>
                      </a:lnTo>
                      <a:lnTo>
                        <a:pt x="32" y="1023"/>
                      </a:lnTo>
                      <a:lnTo>
                        <a:pt x="22" y="985"/>
                      </a:lnTo>
                      <a:lnTo>
                        <a:pt x="13" y="945"/>
                      </a:lnTo>
                      <a:lnTo>
                        <a:pt x="7" y="906"/>
                      </a:lnTo>
                      <a:lnTo>
                        <a:pt x="3" y="866"/>
                      </a:lnTo>
                      <a:lnTo>
                        <a:pt x="0" y="826"/>
                      </a:lnTo>
                      <a:lnTo>
                        <a:pt x="0" y="786"/>
                      </a:lnTo>
                      <a:lnTo>
                        <a:pt x="2" y="746"/>
                      </a:lnTo>
                      <a:lnTo>
                        <a:pt x="6" y="706"/>
                      </a:lnTo>
                      <a:lnTo>
                        <a:pt x="11" y="666"/>
                      </a:lnTo>
                      <a:lnTo>
                        <a:pt x="19" y="627"/>
                      </a:lnTo>
                      <a:lnTo>
                        <a:pt x="29" y="588"/>
                      </a:lnTo>
                      <a:lnTo>
                        <a:pt x="40" y="550"/>
                      </a:lnTo>
                      <a:lnTo>
                        <a:pt x="54" y="512"/>
                      </a:lnTo>
                      <a:lnTo>
                        <a:pt x="69" y="475"/>
                      </a:lnTo>
                      <a:lnTo>
                        <a:pt x="86" y="439"/>
                      </a:lnTo>
                      <a:lnTo>
                        <a:pt x="105" y="403"/>
                      </a:lnTo>
                      <a:lnTo>
                        <a:pt x="126" y="369"/>
                      </a:lnTo>
                      <a:lnTo>
                        <a:pt x="148" y="336"/>
                      </a:lnTo>
                      <a:lnTo>
                        <a:pt x="172" y="304"/>
                      </a:lnTo>
                      <a:lnTo>
                        <a:pt x="198" y="273"/>
                      </a:lnTo>
                      <a:lnTo>
                        <a:pt x="225" y="244"/>
                      </a:lnTo>
                      <a:lnTo>
                        <a:pt x="254" y="216"/>
                      </a:lnTo>
                      <a:lnTo>
                        <a:pt x="284" y="189"/>
                      </a:lnTo>
                      <a:lnTo>
                        <a:pt x="315" y="164"/>
                      </a:lnTo>
                      <a:lnTo>
                        <a:pt x="347" y="140"/>
                      </a:lnTo>
                      <a:lnTo>
                        <a:pt x="381" y="118"/>
                      </a:lnTo>
                      <a:lnTo>
                        <a:pt x="416" y="98"/>
                      </a:lnTo>
                      <a:lnTo>
                        <a:pt x="451" y="80"/>
                      </a:lnTo>
                      <a:lnTo>
                        <a:pt x="488" y="63"/>
                      </a:lnTo>
                      <a:lnTo>
                        <a:pt x="525" y="49"/>
                      </a:lnTo>
                      <a:lnTo>
                        <a:pt x="563" y="36"/>
                      </a:lnTo>
                      <a:lnTo>
                        <a:pt x="602" y="25"/>
                      </a:lnTo>
                      <a:lnTo>
                        <a:pt x="641" y="16"/>
                      </a:lnTo>
                      <a:lnTo>
                        <a:pt x="680" y="9"/>
                      </a:lnTo>
                      <a:lnTo>
                        <a:pt x="720" y="4"/>
                      </a:lnTo>
                      <a:lnTo>
                        <a:pt x="760" y="1"/>
                      </a:lnTo>
                      <a:lnTo>
                        <a:pt x="800" y="0"/>
                      </a:lnTo>
                      <a:lnTo>
                        <a:pt x="800" y="800"/>
                      </a:lnTo>
                      <a:lnTo>
                        <a:pt x="812" y="1600"/>
                      </a:lnTo>
                    </a:path>
                  </a:pathLst>
                </a:custGeom>
                <a:solidFill>
                  <a:srgbClr val="0000ff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61" name="CustomShape 130"/>
                <p:cNvSpPr/>
                <p:nvPr/>
              </p:nvSpPr>
              <p:spPr>
                <a:xfrm>
                  <a:off x="8869320" y="2811240"/>
                  <a:ext cx="576000" cy="576000"/>
                </a:xfrm>
                <a:custGeom>
                  <a:avLst/>
                  <a:gdLst/>
                  <a:ahLst/>
                  <a:rect l="0" t="0" r="r" b="b"/>
                  <a:pathLst>
                    <a:path w="813" h="1601">
                      <a:moveTo>
                        <a:pt x="0" y="1600"/>
                      </a:moveTo>
                      <a:lnTo>
                        <a:pt x="40" y="1600"/>
                      </a:lnTo>
                      <a:lnTo>
                        <a:pt x="80" y="1597"/>
                      </a:lnTo>
                      <a:lnTo>
                        <a:pt x="120" y="1593"/>
                      </a:lnTo>
                      <a:lnTo>
                        <a:pt x="159" y="1586"/>
                      </a:lnTo>
                      <a:lnTo>
                        <a:pt x="199" y="1578"/>
                      </a:lnTo>
                      <a:lnTo>
                        <a:pt x="237" y="1568"/>
                      </a:lnTo>
                      <a:lnTo>
                        <a:pt x="276" y="1555"/>
                      </a:lnTo>
                      <a:lnTo>
                        <a:pt x="313" y="1541"/>
                      </a:lnTo>
                      <a:lnTo>
                        <a:pt x="350" y="1525"/>
                      </a:lnTo>
                      <a:lnTo>
                        <a:pt x="386" y="1507"/>
                      </a:lnTo>
                      <a:lnTo>
                        <a:pt x="421" y="1488"/>
                      </a:lnTo>
                      <a:lnTo>
                        <a:pt x="455" y="1466"/>
                      </a:lnTo>
                      <a:lnTo>
                        <a:pt x="487" y="1443"/>
                      </a:lnTo>
                      <a:lnTo>
                        <a:pt x="519" y="1419"/>
                      </a:lnTo>
                      <a:lnTo>
                        <a:pt x="549" y="1393"/>
                      </a:lnTo>
                      <a:lnTo>
                        <a:pt x="578" y="1365"/>
                      </a:lnTo>
                      <a:lnTo>
                        <a:pt x="606" y="1336"/>
                      </a:lnTo>
                      <a:lnTo>
                        <a:pt x="632" y="1305"/>
                      </a:lnTo>
                      <a:lnTo>
                        <a:pt x="657" y="1274"/>
                      </a:lnTo>
                      <a:lnTo>
                        <a:pt x="680" y="1241"/>
                      </a:lnTo>
                      <a:lnTo>
                        <a:pt x="701" y="1207"/>
                      </a:lnTo>
                      <a:lnTo>
                        <a:pt x="720" y="1172"/>
                      </a:lnTo>
                      <a:lnTo>
                        <a:pt x="738" y="1136"/>
                      </a:lnTo>
                      <a:lnTo>
                        <a:pt x="754" y="1099"/>
                      </a:lnTo>
                      <a:lnTo>
                        <a:pt x="768" y="1062"/>
                      </a:lnTo>
                      <a:lnTo>
                        <a:pt x="780" y="1023"/>
                      </a:lnTo>
                      <a:lnTo>
                        <a:pt x="790" y="985"/>
                      </a:lnTo>
                      <a:lnTo>
                        <a:pt x="799" y="945"/>
                      </a:lnTo>
                      <a:lnTo>
                        <a:pt x="805" y="906"/>
                      </a:lnTo>
                      <a:lnTo>
                        <a:pt x="809" y="866"/>
                      </a:lnTo>
                      <a:lnTo>
                        <a:pt x="812" y="826"/>
                      </a:lnTo>
                      <a:lnTo>
                        <a:pt x="812" y="786"/>
                      </a:lnTo>
                      <a:lnTo>
                        <a:pt x="810" y="746"/>
                      </a:lnTo>
                      <a:lnTo>
                        <a:pt x="806" y="706"/>
                      </a:lnTo>
                      <a:lnTo>
                        <a:pt x="801" y="666"/>
                      </a:lnTo>
                      <a:lnTo>
                        <a:pt x="793" y="627"/>
                      </a:lnTo>
                      <a:lnTo>
                        <a:pt x="783" y="588"/>
                      </a:lnTo>
                      <a:lnTo>
                        <a:pt x="772" y="550"/>
                      </a:lnTo>
                      <a:lnTo>
                        <a:pt x="758" y="512"/>
                      </a:lnTo>
                      <a:lnTo>
                        <a:pt x="743" y="475"/>
                      </a:lnTo>
                      <a:lnTo>
                        <a:pt x="726" y="439"/>
                      </a:lnTo>
                      <a:lnTo>
                        <a:pt x="707" y="403"/>
                      </a:lnTo>
                      <a:lnTo>
                        <a:pt x="686" y="369"/>
                      </a:lnTo>
                      <a:lnTo>
                        <a:pt x="664" y="336"/>
                      </a:lnTo>
                      <a:lnTo>
                        <a:pt x="640" y="304"/>
                      </a:lnTo>
                      <a:lnTo>
                        <a:pt x="614" y="273"/>
                      </a:lnTo>
                      <a:lnTo>
                        <a:pt x="587" y="244"/>
                      </a:lnTo>
                      <a:lnTo>
                        <a:pt x="558" y="216"/>
                      </a:lnTo>
                      <a:lnTo>
                        <a:pt x="528" y="189"/>
                      </a:lnTo>
                      <a:lnTo>
                        <a:pt x="497" y="164"/>
                      </a:lnTo>
                      <a:lnTo>
                        <a:pt x="465" y="140"/>
                      </a:lnTo>
                      <a:lnTo>
                        <a:pt x="431" y="118"/>
                      </a:lnTo>
                      <a:lnTo>
                        <a:pt x="396" y="98"/>
                      </a:lnTo>
                      <a:lnTo>
                        <a:pt x="361" y="80"/>
                      </a:lnTo>
                      <a:lnTo>
                        <a:pt x="324" y="63"/>
                      </a:lnTo>
                      <a:lnTo>
                        <a:pt x="287" y="49"/>
                      </a:lnTo>
                      <a:lnTo>
                        <a:pt x="249" y="36"/>
                      </a:lnTo>
                      <a:lnTo>
                        <a:pt x="210" y="25"/>
                      </a:lnTo>
                      <a:lnTo>
                        <a:pt x="171" y="16"/>
                      </a:lnTo>
                      <a:lnTo>
                        <a:pt x="132" y="9"/>
                      </a:lnTo>
                      <a:lnTo>
                        <a:pt x="92" y="4"/>
                      </a:lnTo>
                      <a:lnTo>
                        <a:pt x="52" y="1"/>
                      </a:lnTo>
                      <a:lnTo>
                        <a:pt x="12" y="0"/>
                      </a:lnTo>
                      <a:lnTo>
                        <a:pt x="12" y="800"/>
                      </a:lnTo>
                      <a:lnTo>
                        <a:pt x="0" y="1600"/>
                      </a:ln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62" name="TextShape 131"/>
                <p:cNvSpPr txBox="1"/>
                <p:nvPr/>
              </p:nvSpPr>
              <p:spPr>
                <a:xfrm>
                  <a:off x="8725320" y="2877120"/>
                  <a:ext cx="434520" cy="3891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Symbol"/>
                      <a:ea typeface="Symbol"/>
                    </a:rPr>
                    <a:t>`</a:t>
                  </a:r>
                  <a:r>
                    <a:rPr b="0" lang="en-US" sz="1800" spc="-1" strike="noStrike">
                      <a:latin typeface="Times New Roman"/>
                    </a:rPr>
                    <a:t>p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663" name="TextShape 132"/>
                <p:cNvSpPr txBox="1"/>
                <p:nvPr/>
              </p:nvSpPr>
              <p:spPr>
                <a:xfrm>
                  <a:off x="9109440" y="2886120"/>
                  <a:ext cx="445680" cy="384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+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sp>
            <p:nvSpPr>
              <p:cNvPr id="664" name="Line 133"/>
              <p:cNvSpPr/>
              <p:nvPr/>
            </p:nvSpPr>
            <p:spPr>
              <a:xfrm>
                <a:off x="7873560" y="3190320"/>
                <a:ext cx="718560" cy="457200"/>
              </a:xfrm>
              <a:prstGeom prst="line">
                <a:avLst/>
              </a:prstGeom>
              <a:ln w="5472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5" name="Line 134"/>
              <p:cNvSpPr/>
              <p:nvPr/>
            </p:nvSpPr>
            <p:spPr>
              <a:xfrm>
                <a:off x="9092520" y="3701880"/>
                <a:ext cx="485280" cy="0"/>
              </a:xfrm>
              <a:prstGeom prst="line">
                <a:avLst/>
              </a:prstGeom>
              <a:ln w="3672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Shape 1"/>
          <p:cNvSpPr txBox="1"/>
          <p:nvPr/>
        </p:nvSpPr>
        <p:spPr>
          <a:xfrm>
            <a:off x="504000" y="-1224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How does it hit your detector?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67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Scale:  diameter in inches = </a:t>
            </a:r>
            <a:r>
              <a:rPr b="0" lang="en-US" sz="1800" spc="-1" strike="noStrike">
                <a:latin typeface="Arial"/>
                <a:ea typeface="Arial"/>
              </a:rPr>
              <a:t>√</a:t>
            </a:r>
            <a:r>
              <a:rPr b="0" lang="en-US" sz="1800" spc="-1" strike="noStrike">
                <a:latin typeface="Arial"/>
              </a:rPr>
              <a:t>fraction * 5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668" name="Group 3"/>
          <p:cNvGrpSpPr/>
          <p:nvPr/>
        </p:nvGrpSpPr>
        <p:grpSpPr>
          <a:xfrm>
            <a:off x="7872840" y="557640"/>
            <a:ext cx="2094120" cy="2094120"/>
            <a:chOff x="7872840" y="557640"/>
            <a:chExt cx="2094120" cy="2094120"/>
          </a:xfrm>
        </p:grpSpPr>
        <p:sp>
          <p:nvSpPr>
            <p:cNvPr id="669" name="CustomShape 4"/>
            <p:cNvSpPr/>
            <p:nvPr/>
          </p:nvSpPr>
          <p:spPr>
            <a:xfrm>
              <a:off x="7872840" y="557640"/>
              <a:ext cx="2094120" cy="2094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0" name="TextShape 5"/>
            <p:cNvSpPr txBox="1"/>
            <p:nvPr/>
          </p:nvSpPr>
          <p:spPr>
            <a:xfrm>
              <a:off x="8434800" y="79560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+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671" name="Group 6"/>
          <p:cNvGrpSpPr/>
          <p:nvPr/>
        </p:nvGrpSpPr>
        <p:grpSpPr>
          <a:xfrm>
            <a:off x="5695920" y="564840"/>
            <a:ext cx="2094120" cy="2094120"/>
            <a:chOff x="5695920" y="564840"/>
            <a:chExt cx="2094120" cy="2094120"/>
          </a:xfrm>
        </p:grpSpPr>
        <p:sp>
          <p:nvSpPr>
            <p:cNvPr id="672" name="CustomShape 7"/>
            <p:cNvSpPr/>
            <p:nvPr/>
          </p:nvSpPr>
          <p:spPr>
            <a:xfrm>
              <a:off x="5695920" y="564840"/>
              <a:ext cx="2094120" cy="20941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3" name="TextShape 8"/>
            <p:cNvSpPr txBox="1"/>
            <p:nvPr/>
          </p:nvSpPr>
          <p:spPr>
            <a:xfrm>
              <a:off x="6257880" y="74772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-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674" name="Group 9"/>
          <p:cNvGrpSpPr/>
          <p:nvPr/>
        </p:nvGrpSpPr>
        <p:grpSpPr>
          <a:xfrm>
            <a:off x="9010080" y="2587680"/>
            <a:ext cx="1069920" cy="1069920"/>
            <a:chOff x="9010080" y="2587680"/>
            <a:chExt cx="1069920" cy="1069920"/>
          </a:xfrm>
        </p:grpSpPr>
        <p:sp>
          <p:nvSpPr>
            <p:cNvPr id="675" name="CustomShape 10"/>
            <p:cNvSpPr/>
            <p:nvPr/>
          </p:nvSpPr>
          <p:spPr>
            <a:xfrm>
              <a:off x="9010080" y="2587680"/>
              <a:ext cx="1069920" cy="10699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" name="TextShape 11"/>
            <p:cNvSpPr txBox="1"/>
            <p:nvPr/>
          </p:nvSpPr>
          <p:spPr>
            <a:xfrm>
              <a:off x="9200880" y="271476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+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677" name="Group 12"/>
          <p:cNvGrpSpPr/>
          <p:nvPr/>
        </p:nvGrpSpPr>
        <p:grpSpPr>
          <a:xfrm>
            <a:off x="7024320" y="2496240"/>
            <a:ext cx="1069920" cy="1069920"/>
            <a:chOff x="7024320" y="2496240"/>
            <a:chExt cx="1069920" cy="1069920"/>
          </a:xfrm>
        </p:grpSpPr>
        <p:sp>
          <p:nvSpPr>
            <p:cNvPr id="678" name="CustomShape 13"/>
            <p:cNvSpPr/>
            <p:nvPr/>
          </p:nvSpPr>
          <p:spPr>
            <a:xfrm>
              <a:off x="7024320" y="2496240"/>
              <a:ext cx="1069920" cy="10699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" name="TextShape 14"/>
            <p:cNvSpPr txBox="1"/>
            <p:nvPr/>
          </p:nvSpPr>
          <p:spPr>
            <a:xfrm>
              <a:off x="7212240" y="264384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-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680" name="Group 15"/>
          <p:cNvGrpSpPr/>
          <p:nvPr/>
        </p:nvGrpSpPr>
        <p:grpSpPr>
          <a:xfrm>
            <a:off x="3319200" y="1463040"/>
            <a:ext cx="1069920" cy="1069920"/>
            <a:chOff x="3319200" y="1463040"/>
            <a:chExt cx="1069920" cy="1069920"/>
          </a:xfrm>
        </p:grpSpPr>
        <p:sp>
          <p:nvSpPr>
            <p:cNvPr id="681" name="CustomShape 16"/>
            <p:cNvSpPr/>
            <p:nvPr/>
          </p:nvSpPr>
          <p:spPr>
            <a:xfrm>
              <a:off x="3319200" y="1463040"/>
              <a:ext cx="1069920" cy="10699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2" name="TextShape 17"/>
            <p:cNvSpPr txBox="1"/>
            <p:nvPr/>
          </p:nvSpPr>
          <p:spPr>
            <a:xfrm>
              <a:off x="3319200" y="1574640"/>
              <a:ext cx="105264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0</a:t>
              </a:r>
              <a:endParaRPr b="0" lang="en-US" sz="5000" spc="-1" strike="noStrike">
                <a:latin typeface="Arial"/>
              </a:endParaRPr>
            </a:p>
          </p:txBody>
        </p:sp>
        <p:sp>
          <p:nvSpPr>
            <p:cNvPr id="683" name="TextShape 18"/>
            <p:cNvSpPr txBox="1"/>
            <p:nvPr/>
          </p:nvSpPr>
          <p:spPr>
            <a:xfrm>
              <a:off x="3763080" y="1500840"/>
              <a:ext cx="384840" cy="100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 baseline="-14000000">
                  <a:latin typeface="Times New Roman"/>
                  <a:ea typeface="Arial"/>
                </a:rPr>
                <a:t>L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684" name="Group 19"/>
          <p:cNvGrpSpPr/>
          <p:nvPr/>
        </p:nvGrpSpPr>
        <p:grpSpPr>
          <a:xfrm>
            <a:off x="8202240" y="2809800"/>
            <a:ext cx="1019160" cy="729000"/>
            <a:chOff x="8202240" y="2809800"/>
            <a:chExt cx="1019160" cy="729000"/>
          </a:xfrm>
        </p:grpSpPr>
        <p:sp>
          <p:nvSpPr>
            <p:cNvPr id="685" name="CustomShape 20"/>
            <p:cNvSpPr/>
            <p:nvPr/>
          </p:nvSpPr>
          <p:spPr>
            <a:xfrm>
              <a:off x="8202240" y="2816280"/>
              <a:ext cx="722520" cy="7225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" name="TextShape 21"/>
            <p:cNvSpPr txBox="1"/>
            <p:nvPr/>
          </p:nvSpPr>
          <p:spPr>
            <a:xfrm>
              <a:off x="8356680" y="280980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Arial"/>
                </a:rPr>
                <a:t>p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687" name="Group 22"/>
          <p:cNvGrpSpPr/>
          <p:nvPr/>
        </p:nvGrpSpPr>
        <p:grpSpPr>
          <a:xfrm>
            <a:off x="6135480" y="2743200"/>
            <a:ext cx="722520" cy="735840"/>
            <a:chOff x="6135480" y="2743200"/>
            <a:chExt cx="722520" cy="735840"/>
          </a:xfrm>
        </p:grpSpPr>
        <p:grpSp>
          <p:nvGrpSpPr>
            <p:cNvPr id="688" name="Group 23"/>
            <p:cNvGrpSpPr/>
            <p:nvPr/>
          </p:nvGrpSpPr>
          <p:grpSpPr>
            <a:xfrm>
              <a:off x="6135480" y="2756520"/>
              <a:ext cx="722520" cy="722520"/>
              <a:chOff x="6135480" y="2756520"/>
              <a:chExt cx="722520" cy="722520"/>
            </a:xfrm>
          </p:grpSpPr>
          <p:grpSp>
            <p:nvGrpSpPr>
              <p:cNvPr id="689" name="Group 24"/>
              <p:cNvGrpSpPr/>
              <p:nvPr/>
            </p:nvGrpSpPr>
            <p:grpSpPr>
              <a:xfrm>
                <a:off x="6135480" y="2756520"/>
                <a:ext cx="722520" cy="722520"/>
                <a:chOff x="6135480" y="2756520"/>
                <a:chExt cx="722520" cy="722520"/>
              </a:xfrm>
            </p:grpSpPr>
            <p:sp>
              <p:nvSpPr>
                <p:cNvPr id="690" name="CustomShape 25"/>
                <p:cNvSpPr/>
                <p:nvPr/>
              </p:nvSpPr>
              <p:spPr>
                <a:xfrm>
                  <a:off x="6135480" y="2756520"/>
                  <a:ext cx="722520" cy="72252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mc:AlternateContent>
          <mc:Choice xmlns:a14="http://schemas.microsoft.com/office/drawing/2010/main" Requires="a14">
            <p:sp>
              <p:nvSpPr>
                <p:cNvPr id="691" name="Formula 26"/>
                <p:cNvSpPr txBox="1"/>
                <p:nvPr/>
              </p:nvSpPr>
              <p:spPr>
                <a:xfrm>
                  <a:off x="6279480" y="2743200"/>
                  <a:ext cx="430560" cy="6310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acc>
                        <m:accPr>
                          <m:chr m:val="¯"/>
                        </m:accPr>
                        <m:e>
                          <m:r>
                            <m:t xml:space="preserve">p</m:t>
                          </m:r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692" name="Group 27"/>
          <p:cNvGrpSpPr/>
          <p:nvPr/>
        </p:nvGrpSpPr>
        <p:grpSpPr>
          <a:xfrm>
            <a:off x="1428480" y="3286080"/>
            <a:ext cx="1019160" cy="729000"/>
            <a:chOff x="1428480" y="3286080"/>
            <a:chExt cx="1019160" cy="729000"/>
          </a:xfrm>
        </p:grpSpPr>
        <p:sp>
          <p:nvSpPr>
            <p:cNvPr id="693" name="CustomShape 28"/>
            <p:cNvSpPr/>
            <p:nvPr/>
          </p:nvSpPr>
          <p:spPr>
            <a:xfrm>
              <a:off x="1428480" y="3292560"/>
              <a:ext cx="722520" cy="7225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TextShape 29"/>
            <p:cNvSpPr txBox="1"/>
            <p:nvPr/>
          </p:nvSpPr>
          <p:spPr>
            <a:xfrm>
              <a:off x="1582920" y="328608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Arial"/>
                </a:rPr>
                <a:t>n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695" name="Group 30"/>
          <p:cNvGrpSpPr/>
          <p:nvPr/>
        </p:nvGrpSpPr>
        <p:grpSpPr>
          <a:xfrm>
            <a:off x="3156840" y="2612160"/>
            <a:ext cx="722520" cy="722520"/>
            <a:chOff x="3156840" y="2612160"/>
            <a:chExt cx="722520" cy="722520"/>
          </a:xfrm>
        </p:grpSpPr>
        <p:grpSp>
          <p:nvGrpSpPr>
            <p:cNvPr id="696" name="Group 31"/>
            <p:cNvGrpSpPr/>
            <p:nvPr/>
          </p:nvGrpSpPr>
          <p:grpSpPr>
            <a:xfrm>
              <a:off x="3156840" y="2612160"/>
              <a:ext cx="722520" cy="722520"/>
              <a:chOff x="3156840" y="2612160"/>
              <a:chExt cx="722520" cy="722520"/>
            </a:xfrm>
          </p:grpSpPr>
          <p:grpSp>
            <p:nvGrpSpPr>
              <p:cNvPr id="697" name="Group 32"/>
              <p:cNvGrpSpPr/>
              <p:nvPr/>
            </p:nvGrpSpPr>
            <p:grpSpPr>
              <a:xfrm>
                <a:off x="3156840" y="2612160"/>
                <a:ext cx="722520" cy="722520"/>
                <a:chOff x="3156840" y="2612160"/>
                <a:chExt cx="722520" cy="722520"/>
              </a:xfrm>
            </p:grpSpPr>
            <p:grpSp>
              <p:nvGrpSpPr>
                <p:cNvPr id="698" name="Group 33"/>
                <p:cNvGrpSpPr/>
                <p:nvPr/>
              </p:nvGrpSpPr>
              <p:grpSpPr>
                <a:xfrm>
                  <a:off x="3156840" y="2612160"/>
                  <a:ext cx="722520" cy="722520"/>
                  <a:chOff x="3156840" y="2612160"/>
                  <a:chExt cx="722520" cy="722520"/>
                </a:xfrm>
              </p:grpSpPr>
              <p:sp>
                <p:nvSpPr>
                  <p:cNvPr id="699" name="CustomShape 34"/>
                  <p:cNvSpPr/>
                  <p:nvPr/>
                </p:nvSpPr>
                <p:spPr>
                  <a:xfrm>
                    <a:off x="3156840" y="2612160"/>
                    <a:ext cx="722520" cy="722520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mc:AlternateContent>
          <mc:Choice xmlns:a14="http://schemas.microsoft.com/office/drawing/2010/main" Requires="a14">
            <p:sp>
              <p:nvSpPr>
                <p:cNvPr id="700" name="Formula 35"/>
                <p:cNvSpPr txBox="1"/>
                <p:nvPr/>
              </p:nvSpPr>
              <p:spPr>
                <a:xfrm>
                  <a:off x="3330000" y="2637360"/>
                  <a:ext cx="371160" cy="6310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acc>
                        <m:accPr>
                          <m:chr m:val="¯"/>
                        </m:accPr>
                        <m:e>
                          <m:r>
                            <m:t xml:space="preserve">n</m:t>
                          </m:r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701" name="Group 36"/>
          <p:cNvGrpSpPr/>
          <p:nvPr/>
        </p:nvGrpSpPr>
        <p:grpSpPr>
          <a:xfrm>
            <a:off x="1047240" y="1156320"/>
            <a:ext cx="2094120" cy="2107800"/>
            <a:chOff x="1047240" y="1156320"/>
            <a:chExt cx="2094120" cy="2107800"/>
          </a:xfrm>
        </p:grpSpPr>
        <p:sp>
          <p:nvSpPr>
            <p:cNvPr id="702" name="CustomShape 37"/>
            <p:cNvSpPr/>
            <p:nvPr/>
          </p:nvSpPr>
          <p:spPr>
            <a:xfrm>
              <a:off x="1047240" y="1170000"/>
              <a:ext cx="2094120" cy="20941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3" name="CustomShape 38"/>
            <p:cNvSpPr/>
            <p:nvPr/>
          </p:nvSpPr>
          <p:spPr>
            <a:xfrm>
              <a:off x="1047240" y="1170000"/>
              <a:ext cx="2094120" cy="2094120"/>
            </a:xfrm>
            <a:custGeom>
              <a:avLst/>
              <a:gdLst/>
              <a:ahLst/>
              <a:rect l="0" t="0" r="r" b="b"/>
              <a:pathLst>
                <a:path w="2925" h="5819">
                  <a:moveTo>
                    <a:pt x="2924" y="5818"/>
                  </a:moveTo>
                  <a:lnTo>
                    <a:pt x="2779" y="5815"/>
                  </a:lnTo>
                  <a:lnTo>
                    <a:pt x="2634" y="5805"/>
                  </a:lnTo>
                  <a:lnTo>
                    <a:pt x="2490" y="5788"/>
                  </a:lnTo>
                  <a:lnTo>
                    <a:pt x="2346" y="5763"/>
                  </a:lnTo>
                  <a:lnTo>
                    <a:pt x="2204" y="5732"/>
                  </a:lnTo>
                  <a:lnTo>
                    <a:pt x="2064" y="5693"/>
                  </a:lnTo>
                  <a:lnTo>
                    <a:pt x="1926" y="5647"/>
                  </a:lnTo>
                  <a:lnTo>
                    <a:pt x="1791" y="5595"/>
                  </a:lnTo>
                  <a:lnTo>
                    <a:pt x="1658" y="5536"/>
                  </a:lnTo>
                  <a:lnTo>
                    <a:pt x="1529" y="5470"/>
                  </a:lnTo>
                  <a:lnTo>
                    <a:pt x="1402" y="5398"/>
                  </a:lnTo>
                  <a:lnTo>
                    <a:pt x="1280" y="5320"/>
                  </a:lnTo>
                  <a:lnTo>
                    <a:pt x="1162" y="5236"/>
                  </a:lnTo>
                  <a:lnTo>
                    <a:pt x="1048" y="5145"/>
                  </a:lnTo>
                  <a:lnTo>
                    <a:pt x="938" y="5050"/>
                  </a:lnTo>
                  <a:lnTo>
                    <a:pt x="834" y="4949"/>
                  </a:lnTo>
                  <a:lnTo>
                    <a:pt x="735" y="4843"/>
                  </a:lnTo>
                  <a:lnTo>
                    <a:pt x="641" y="4732"/>
                  </a:lnTo>
                  <a:lnTo>
                    <a:pt x="553" y="4616"/>
                  </a:lnTo>
                  <a:lnTo>
                    <a:pt x="470" y="4496"/>
                  </a:lnTo>
                  <a:lnTo>
                    <a:pt x="394" y="4373"/>
                  </a:lnTo>
                  <a:lnTo>
                    <a:pt x="324" y="4245"/>
                  </a:lnTo>
                  <a:lnTo>
                    <a:pt x="261" y="4115"/>
                  </a:lnTo>
                  <a:lnTo>
                    <a:pt x="204" y="3981"/>
                  </a:lnTo>
                  <a:lnTo>
                    <a:pt x="154" y="3845"/>
                  </a:lnTo>
                  <a:lnTo>
                    <a:pt x="110" y="3706"/>
                  </a:lnTo>
                  <a:lnTo>
                    <a:pt x="74" y="3565"/>
                  </a:lnTo>
                  <a:lnTo>
                    <a:pt x="45" y="3423"/>
                  </a:lnTo>
                  <a:lnTo>
                    <a:pt x="23" y="3279"/>
                  </a:lnTo>
                  <a:lnTo>
                    <a:pt x="8" y="3135"/>
                  </a:lnTo>
                  <a:lnTo>
                    <a:pt x="0" y="2990"/>
                  </a:lnTo>
                  <a:lnTo>
                    <a:pt x="0" y="2844"/>
                  </a:lnTo>
                  <a:lnTo>
                    <a:pt x="7" y="2699"/>
                  </a:lnTo>
                  <a:lnTo>
                    <a:pt x="21" y="2555"/>
                  </a:lnTo>
                  <a:lnTo>
                    <a:pt x="42" y="2411"/>
                  </a:lnTo>
                  <a:lnTo>
                    <a:pt x="70" y="2268"/>
                  </a:lnTo>
                  <a:lnTo>
                    <a:pt x="106" y="2127"/>
                  </a:lnTo>
                  <a:lnTo>
                    <a:pt x="148" y="1989"/>
                  </a:lnTo>
                  <a:lnTo>
                    <a:pt x="198" y="1852"/>
                  </a:lnTo>
                  <a:lnTo>
                    <a:pt x="254" y="1718"/>
                  </a:lnTo>
                  <a:lnTo>
                    <a:pt x="317" y="1587"/>
                  </a:lnTo>
                  <a:lnTo>
                    <a:pt x="386" y="1459"/>
                  </a:lnTo>
                  <a:lnTo>
                    <a:pt x="462" y="1335"/>
                  </a:lnTo>
                  <a:lnTo>
                    <a:pt x="543" y="1215"/>
                  </a:lnTo>
                  <a:lnTo>
                    <a:pt x="631" y="1099"/>
                  </a:lnTo>
                  <a:lnTo>
                    <a:pt x="724" y="987"/>
                  </a:lnTo>
                  <a:lnTo>
                    <a:pt x="823" y="881"/>
                  </a:lnTo>
                  <a:lnTo>
                    <a:pt x="927" y="779"/>
                  </a:lnTo>
                  <a:lnTo>
                    <a:pt x="1035" y="683"/>
                  </a:lnTo>
                  <a:lnTo>
                    <a:pt x="1149" y="592"/>
                  </a:lnTo>
                  <a:lnTo>
                    <a:pt x="1267" y="507"/>
                  </a:lnTo>
                  <a:lnTo>
                    <a:pt x="1389" y="428"/>
                  </a:lnTo>
                  <a:lnTo>
                    <a:pt x="1515" y="355"/>
                  </a:lnTo>
                  <a:lnTo>
                    <a:pt x="1644" y="289"/>
                  </a:lnTo>
                  <a:lnTo>
                    <a:pt x="1776" y="229"/>
                  </a:lnTo>
                  <a:lnTo>
                    <a:pt x="1911" y="176"/>
                  </a:lnTo>
                  <a:lnTo>
                    <a:pt x="2049" y="130"/>
                  </a:lnTo>
                  <a:lnTo>
                    <a:pt x="2189" y="90"/>
                  </a:lnTo>
                  <a:lnTo>
                    <a:pt x="2331" y="58"/>
                  </a:lnTo>
                  <a:lnTo>
                    <a:pt x="2474" y="33"/>
                  </a:lnTo>
                  <a:lnTo>
                    <a:pt x="2618" y="15"/>
                  </a:lnTo>
                  <a:lnTo>
                    <a:pt x="2763" y="4"/>
                  </a:lnTo>
                  <a:lnTo>
                    <a:pt x="2908" y="0"/>
                  </a:lnTo>
                  <a:lnTo>
                    <a:pt x="2908" y="2909"/>
                  </a:lnTo>
                  <a:lnTo>
                    <a:pt x="2924" y="5818"/>
                  </a:lnTo>
                </a:path>
              </a:pathLst>
            </a:cu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TextShape 39"/>
            <p:cNvSpPr txBox="1"/>
            <p:nvPr/>
          </p:nvSpPr>
          <p:spPr>
            <a:xfrm>
              <a:off x="1288440" y="1156320"/>
              <a:ext cx="805680" cy="1498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Times New Roman"/>
                </a:rPr>
                <a:t>γ</a:t>
              </a:r>
              <a:endParaRPr b="0" lang="en-US" sz="10000" spc="-1" strike="noStrike">
                <a:latin typeface="Arial"/>
              </a:endParaRPr>
            </a:p>
          </p:txBody>
        </p:sp>
        <p:sp>
          <p:nvSpPr>
            <p:cNvPr id="705" name="TextShape 40"/>
            <p:cNvSpPr txBox="1"/>
            <p:nvPr/>
          </p:nvSpPr>
          <p:spPr>
            <a:xfrm>
              <a:off x="2116440" y="1156680"/>
              <a:ext cx="805680" cy="1498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Times New Roman"/>
                </a:rPr>
                <a:t>γ</a:t>
              </a:r>
              <a:endParaRPr b="0" lang="en-US" sz="10000" spc="-1" strike="noStrike">
                <a:latin typeface="Arial"/>
              </a:endParaRPr>
            </a:p>
          </p:txBody>
        </p:sp>
        <p:sp>
          <p:nvSpPr>
            <p:cNvPr id="706" name="TextShape 41"/>
            <p:cNvSpPr txBox="1"/>
            <p:nvPr/>
          </p:nvSpPr>
          <p:spPr>
            <a:xfrm>
              <a:off x="1830240" y="2433600"/>
              <a:ext cx="77076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solidFill>
                    <a:srgbClr val="ffffff"/>
                  </a:solidFill>
                  <a:latin typeface="Times New Roman"/>
                  <a:ea typeface="Arial"/>
                </a:rPr>
                <a:t>π</a:t>
              </a:r>
              <a:r>
                <a:rPr b="0" lang="en-US" sz="5000" spc="-1" strike="noStrike" baseline="14000000">
                  <a:solidFill>
                    <a:srgbClr val="ffffff"/>
                  </a:solidFill>
                  <a:latin typeface="Times New Roman"/>
                  <a:ea typeface="Arial"/>
                </a:rPr>
                <a:t>0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707" name="Group 42"/>
          <p:cNvGrpSpPr/>
          <p:nvPr/>
        </p:nvGrpSpPr>
        <p:grpSpPr>
          <a:xfrm>
            <a:off x="8595360" y="4372920"/>
            <a:ext cx="1220760" cy="930600"/>
            <a:chOff x="8595360" y="4372920"/>
            <a:chExt cx="1220760" cy="930600"/>
          </a:xfrm>
        </p:grpSpPr>
        <p:sp>
          <p:nvSpPr>
            <p:cNvPr id="708" name="CustomShape 43"/>
            <p:cNvSpPr/>
            <p:nvPr/>
          </p:nvSpPr>
          <p:spPr>
            <a:xfrm>
              <a:off x="8595360" y="4372920"/>
              <a:ext cx="877680" cy="87768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" name="CustomShape 44"/>
            <p:cNvSpPr/>
            <p:nvPr/>
          </p:nvSpPr>
          <p:spPr>
            <a:xfrm>
              <a:off x="8595360" y="4372920"/>
              <a:ext cx="887040" cy="887040"/>
            </a:xfrm>
            <a:custGeom>
              <a:avLst/>
              <a:gdLst/>
              <a:ahLst/>
              <a:rect l="0" t="0" r="r" b="b"/>
              <a:pathLst>
                <a:path w="1240" h="2465">
                  <a:moveTo>
                    <a:pt x="1239" y="2464"/>
                  </a:moveTo>
                  <a:lnTo>
                    <a:pt x="1177" y="2463"/>
                  </a:lnTo>
                  <a:lnTo>
                    <a:pt x="1116" y="2459"/>
                  </a:lnTo>
                  <a:lnTo>
                    <a:pt x="1055" y="2451"/>
                  </a:lnTo>
                  <a:lnTo>
                    <a:pt x="994" y="2441"/>
                  </a:lnTo>
                  <a:lnTo>
                    <a:pt x="934" y="2427"/>
                  </a:lnTo>
                  <a:lnTo>
                    <a:pt x="875" y="2411"/>
                  </a:lnTo>
                  <a:lnTo>
                    <a:pt x="816" y="2392"/>
                  </a:lnTo>
                  <a:lnTo>
                    <a:pt x="759" y="2370"/>
                  </a:lnTo>
                  <a:lnTo>
                    <a:pt x="703" y="2345"/>
                  </a:lnTo>
                  <a:lnTo>
                    <a:pt x="648" y="2317"/>
                  </a:lnTo>
                  <a:lnTo>
                    <a:pt x="595" y="2286"/>
                  </a:lnTo>
                  <a:lnTo>
                    <a:pt x="543" y="2253"/>
                  </a:lnTo>
                  <a:lnTo>
                    <a:pt x="493" y="2217"/>
                  </a:lnTo>
                  <a:lnTo>
                    <a:pt x="444" y="2179"/>
                  </a:lnTo>
                  <a:lnTo>
                    <a:pt x="398" y="2139"/>
                  </a:lnTo>
                  <a:lnTo>
                    <a:pt x="354" y="2096"/>
                  </a:lnTo>
                  <a:lnTo>
                    <a:pt x="312" y="2051"/>
                  </a:lnTo>
                  <a:lnTo>
                    <a:pt x="272" y="2004"/>
                  </a:lnTo>
                  <a:lnTo>
                    <a:pt x="235" y="1955"/>
                  </a:lnTo>
                  <a:lnTo>
                    <a:pt x="200" y="1904"/>
                  </a:lnTo>
                  <a:lnTo>
                    <a:pt x="167" y="1852"/>
                  </a:lnTo>
                  <a:lnTo>
                    <a:pt x="138" y="1798"/>
                  </a:lnTo>
                  <a:lnTo>
                    <a:pt x="111" y="1743"/>
                  </a:lnTo>
                  <a:lnTo>
                    <a:pt x="87" y="1686"/>
                  </a:lnTo>
                  <a:lnTo>
                    <a:pt x="66" y="1628"/>
                  </a:lnTo>
                  <a:lnTo>
                    <a:pt x="47" y="1570"/>
                  </a:lnTo>
                  <a:lnTo>
                    <a:pt x="32" y="1510"/>
                  </a:lnTo>
                  <a:lnTo>
                    <a:pt x="19" y="1450"/>
                  </a:lnTo>
                  <a:lnTo>
                    <a:pt x="10" y="1389"/>
                  </a:lnTo>
                  <a:lnTo>
                    <a:pt x="4" y="1328"/>
                  </a:lnTo>
                  <a:lnTo>
                    <a:pt x="0" y="1266"/>
                  </a:lnTo>
                  <a:lnTo>
                    <a:pt x="0" y="1205"/>
                  </a:lnTo>
                  <a:lnTo>
                    <a:pt x="3" y="1143"/>
                  </a:lnTo>
                  <a:lnTo>
                    <a:pt x="9" y="1082"/>
                  </a:lnTo>
                  <a:lnTo>
                    <a:pt x="18" y="1021"/>
                  </a:lnTo>
                  <a:lnTo>
                    <a:pt x="30" y="961"/>
                  </a:lnTo>
                  <a:lnTo>
                    <a:pt x="45" y="901"/>
                  </a:lnTo>
                  <a:lnTo>
                    <a:pt x="63" y="842"/>
                  </a:lnTo>
                  <a:lnTo>
                    <a:pt x="84" y="784"/>
                  </a:lnTo>
                  <a:lnTo>
                    <a:pt x="108" y="728"/>
                  </a:lnTo>
                  <a:lnTo>
                    <a:pt x="135" y="672"/>
                  </a:lnTo>
                  <a:lnTo>
                    <a:pt x="164" y="618"/>
                  </a:lnTo>
                  <a:lnTo>
                    <a:pt x="196" y="565"/>
                  </a:lnTo>
                  <a:lnTo>
                    <a:pt x="230" y="515"/>
                  </a:lnTo>
                  <a:lnTo>
                    <a:pt x="268" y="465"/>
                  </a:lnTo>
                  <a:lnTo>
                    <a:pt x="307" y="418"/>
                  </a:lnTo>
                  <a:lnTo>
                    <a:pt x="349" y="373"/>
                  </a:lnTo>
                  <a:lnTo>
                    <a:pt x="393" y="330"/>
                  </a:lnTo>
                  <a:lnTo>
                    <a:pt x="439" y="289"/>
                  </a:lnTo>
                  <a:lnTo>
                    <a:pt x="487" y="251"/>
                  </a:lnTo>
                  <a:lnTo>
                    <a:pt x="537" y="215"/>
                  </a:lnTo>
                  <a:lnTo>
                    <a:pt x="589" y="181"/>
                  </a:lnTo>
                  <a:lnTo>
                    <a:pt x="642" y="151"/>
                  </a:lnTo>
                  <a:lnTo>
                    <a:pt x="697" y="122"/>
                  </a:lnTo>
                  <a:lnTo>
                    <a:pt x="753" y="97"/>
                  </a:lnTo>
                  <a:lnTo>
                    <a:pt x="810" y="75"/>
                  </a:lnTo>
                  <a:lnTo>
                    <a:pt x="868" y="55"/>
                  </a:lnTo>
                  <a:lnTo>
                    <a:pt x="927" y="38"/>
                  </a:lnTo>
                  <a:lnTo>
                    <a:pt x="987" y="25"/>
                  </a:lnTo>
                  <a:lnTo>
                    <a:pt x="1048" y="14"/>
                  </a:lnTo>
                  <a:lnTo>
                    <a:pt x="1109" y="6"/>
                  </a:lnTo>
                  <a:lnTo>
                    <a:pt x="1170" y="2"/>
                  </a:lnTo>
                  <a:lnTo>
                    <a:pt x="1232" y="0"/>
                  </a:lnTo>
                  <a:lnTo>
                    <a:pt x="1232" y="1232"/>
                  </a:lnTo>
                  <a:lnTo>
                    <a:pt x="1239" y="2464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" name="TextShape 45"/>
            <p:cNvSpPr txBox="1"/>
            <p:nvPr/>
          </p:nvSpPr>
          <p:spPr>
            <a:xfrm>
              <a:off x="8607960" y="4472280"/>
              <a:ext cx="501840" cy="577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3000" spc="-1" strike="noStrike">
                  <a:latin typeface="Times New Roman"/>
                  <a:ea typeface="Arial"/>
                </a:rPr>
                <a:t>π</a:t>
              </a:r>
              <a:r>
                <a:rPr b="0" lang="en-US" sz="3000" spc="-1" strike="noStrike" baseline="14000000">
                  <a:latin typeface="Times New Roman"/>
                  <a:ea typeface="Arial"/>
                </a:rPr>
                <a:t>+</a:t>
              </a:r>
              <a:endParaRPr b="0" lang="en-US" sz="3000" spc="-1" strike="noStrike">
                <a:latin typeface="Arial"/>
              </a:endParaRPr>
            </a:p>
          </p:txBody>
        </p:sp>
        <p:sp>
          <p:nvSpPr>
            <p:cNvPr id="711" name="CustomShape 46"/>
            <p:cNvSpPr/>
            <p:nvPr/>
          </p:nvSpPr>
          <p:spPr>
            <a:xfrm>
              <a:off x="8595720" y="4373280"/>
              <a:ext cx="887040" cy="887040"/>
            </a:xfrm>
            <a:custGeom>
              <a:avLst/>
              <a:gdLst/>
              <a:ahLst/>
              <a:rect l="0" t="0" r="r" b="b"/>
              <a:pathLst>
                <a:path w="1240" h="2465">
                  <a:moveTo>
                    <a:pt x="0" y="2464"/>
                  </a:moveTo>
                  <a:lnTo>
                    <a:pt x="62" y="2463"/>
                  </a:lnTo>
                  <a:lnTo>
                    <a:pt x="123" y="2459"/>
                  </a:lnTo>
                  <a:lnTo>
                    <a:pt x="184" y="2451"/>
                  </a:lnTo>
                  <a:lnTo>
                    <a:pt x="245" y="2441"/>
                  </a:lnTo>
                  <a:lnTo>
                    <a:pt x="305" y="2427"/>
                  </a:lnTo>
                  <a:lnTo>
                    <a:pt x="364" y="2411"/>
                  </a:lnTo>
                  <a:lnTo>
                    <a:pt x="423" y="2392"/>
                  </a:lnTo>
                  <a:lnTo>
                    <a:pt x="480" y="2370"/>
                  </a:lnTo>
                  <a:lnTo>
                    <a:pt x="536" y="2345"/>
                  </a:lnTo>
                  <a:lnTo>
                    <a:pt x="591" y="2317"/>
                  </a:lnTo>
                  <a:lnTo>
                    <a:pt x="644" y="2286"/>
                  </a:lnTo>
                  <a:lnTo>
                    <a:pt x="696" y="2253"/>
                  </a:lnTo>
                  <a:lnTo>
                    <a:pt x="746" y="2217"/>
                  </a:lnTo>
                  <a:lnTo>
                    <a:pt x="795" y="2179"/>
                  </a:lnTo>
                  <a:lnTo>
                    <a:pt x="841" y="2139"/>
                  </a:lnTo>
                  <a:lnTo>
                    <a:pt x="885" y="2096"/>
                  </a:lnTo>
                  <a:lnTo>
                    <a:pt x="927" y="2051"/>
                  </a:lnTo>
                  <a:lnTo>
                    <a:pt x="967" y="2004"/>
                  </a:lnTo>
                  <a:lnTo>
                    <a:pt x="1004" y="1955"/>
                  </a:lnTo>
                  <a:lnTo>
                    <a:pt x="1039" y="1904"/>
                  </a:lnTo>
                  <a:lnTo>
                    <a:pt x="1072" y="1852"/>
                  </a:lnTo>
                  <a:lnTo>
                    <a:pt x="1101" y="1798"/>
                  </a:lnTo>
                  <a:lnTo>
                    <a:pt x="1128" y="1743"/>
                  </a:lnTo>
                  <a:lnTo>
                    <a:pt x="1152" y="1686"/>
                  </a:lnTo>
                  <a:lnTo>
                    <a:pt x="1173" y="1628"/>
                  </a:lnTo>
                  <a:lnTo>
                    <a:pt x="1192" y="1570"/>
                  </a:lnTo>
                  <a:lnTo>
                    <a:pt x="1207" y="1510"/>
                  </a:lnTo>
                  <a:lnTo>
                    <a:pt x="1220" y="1450"/>
                  </a:lnTo>
                  <a:lnTo>
                    <a:pt x="1229" y="1389"/>
                  </a:lnTo>
                  <a:lnTo>
                    <a:pt x="1235" y="1328"/>
                  </a:lnTo>
                  <a:lnTo>
                    <a:pt x="1239" y="1266"/>
                  </a:lnTo>
                  <a:lnTo>
                    <a:pt x="1239" y="1205"/>
                  </a:lnTo>
                  <a:lnTo>
                    <a:pt x="1236" y="1143"/>
                  </a:lnTo>
                  <a:lnTo>
                    <a:pt x="1230" y="1082"/>
                  </a:lnTo>
                  <a:lnTo>
                    <a:pt x="1221" y="1021"/>
                  </a:lnTo>
                  <a:lnTo>
                    <a:pt x="1209" y="961"/>
                  </a:lnTo>
                  <a:lnTo>
                    <a:pt x="1194" y="901"/>
                  </a:lnTo>
                  <a:lnTo>
                    <a:pt x="1176" y="842"/>
                  </a:lnTo>
                  <a:lnTo>
                    <a:pt x="1155" y="784"/>
                  </a:lnTo>
                  <a:lnTo>
                    <a:pt x="1131" y="728"/>
                  </a:lnTo>
                  <a:lnTo>
                    <a:pt x="1104" y="672"/>
                  </a:lnTo>
                  <a:lnTo>
                    <a:pt x="1075" y="618"/>
                  </a:lnTo>
                  <a:lnTo>
                    <a:pt x="1043" y="565"/>
                  </a:lnTo>
                  <a:lnTo>
                    <a:pt x="1009" y="515"/>
                  </a:lnTo>
                  <a:lnTo>
                    <a:pt x="971" y="465"/>
                  </a:lnTo>
                  <a:lnTo>
                    <a:pt x="932" y="418"/>
                  </a:lnTo>
                  <a:lnTo>
                    <a:pt x="890" y="373"/>
                  </a:lnTo>
                  <a:lnTo>
                    <a:pt x="846" y="330"/>
                  </a:lnTo>
                  <a:lnTo>
                    <a:pt x="800" y="289"/>
                  </a:lnTo>
                  <a:lnTo>
                    <a:pt x="752" y="251"/>
                  </a:lnTo>
                  <a:lnTo>
                    <a:pt x="702" y="215"/>
                  </a:lnTo>
                  <a:lnTo>
                    <a:pt x="650" y="181"/>
                  </a:lnTo>
                  <a:lnTo>
                    <a:pt x="597" y="151"/>
                  </a:lnTo>
                  <a:lnTo>
                    <a:pt x="542" y="122"/>
                  </a:lnTo>
                  <a:lnTo>
                    <a:pt x="486" y="97"/>
                  </a:lnTo>
                  <a:lnTo>
                    <a:pt x="429" y="75"/>
                  </a:lnTo>
                  <a:lnTo>
                    <a:pt x="371" y="55"/>
                  </a:lnTo>
                  <a:lnTo>
                    <a:pt x="312" y="38"/>
                  </a:lnTo>
                  <a:lnTo>
                    <a:pt x="252" y="25"/>
                  </a:lnTo>
                  <a:lnTo>
                    <a:pt x="191" y="14"/>
                  </a:lnTo>
                  <a:lnTo>
                    <a:pt x="130" y="6"/>
                  </a:lnTo>
                  <a:lnTo>
                    <a:pt x="69" y="2"/>
                  </a:lnTo>
                  <a:lnTo>
                    <a:pt x="7" y="0"/>
                  </a:lnTo>
                  <a:lnTo>
                    <a:pt x="7" y="1232"/>
                  </a:lnTo>
                  <a:lnTo>
                    <a:pt x="0" y="2464"/>
                  </a:lnTo>
                </a:path>
              </a:pathLst>
            </a:custGeom>
            <a:solidFill>
              <a:srgbClr val="0000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" name="TextShape 47"/>
            <p:cNvSpPr txBox="1"/>
            <p:nvPr/>
          </p:nvSpPr>
          <p:spPr>
            <a:xfrm>
              <a:off x="9003960" y="4436280"/>
              <a:ext cx="501840" cy="577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3000" spc="-1" strike="noStrike">
                  <a:latin typeface="Times New Roman"/>
                  <a:ea typeface="Arial"/>
                </a:rPr>
                <a:t>π</a:t>
              </a:r>
              <a:r>
                <a:rPr b="0" lang="en-US" sz="3000" spc="-1" strike="noStrike" baseline="14000000">
                  <a:latin typeface="Times New Roman"/>
                  <a:ea typeface="Arial"/>
                </a:rPr>
                <a:t>-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713" name="Group 48"/>
            <p:cNvGrpSpPr/>
            <p:nvPr/>
          </p:nvGrpSpPr>
          <p:grpSpPr>
            <a:xfrm>
              <a:off x="8740440" y="4664880"/>
              <a:ext cx="1075680" cy="638640"/>
              <a:chOff x="8740440" y="4664880"/>
              <a:chExt cx="1075680" cy="638640"/>
            </a:xfrm>
          </p:grpSpPr>
          <p:sp>
            <p:nvSpPr>
              <p:cNvPr id="714" name="TextShape 49"/>
              <p:cNvSpPr txBox="1"/>
              <p:nvPr/>
            </p:nvSpPr>
            <p:spPr>
              <a:xfrm>
                <a:off x="8740440" y="4772520"/>
                <a:ext cx="823680" cy="5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solidFill>
                      <a:srgbClr val="ffffff"/>
                    </a:solidFill>
                    <a:latin typeface="Times New Roman"/>
                    <a:ea typeface="Arial"/>
                  </a:rPr>
                  <a:t>K</a:t>
                </a:r>
                <a:r>
                  <a:rPr b="0" lang="en-US" sz="3000" spc="-1" strike="noStrike" baseline="14000000">
                    <a:solidFill>
                      <a:srgbClr val="ffffff"/>
                    </a:solidFill>
                    <a:latin typeface="Times New Roman"/>
                    <a:ea typeface="Arial"/>
                  </a:rPr>
                  <a:t>0</a:t>
                </a:r>
                <a:endParaRPr b="0" lang="en-US" sz="3000" spc="-1" strike="noStrike">
                  <a:latin typeface="Arial"/>
                </a:endParaRPr>
              </a:p>
            </p:txBody>
          </p:sp>
          <p:sp>
            <p:nvSpPr>
              <p:cNvPr id="715" name="TextShape 50"/>
              <p:cNvSpPr txBox="1"/>
              <p:nvPr/>
            </p:nvSpPr>
            <p:spPr>
              <a:xfrm>
                <a:off x="8992440" y="4664880"/>
                <a:ext cx="823680" cy="63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 baseline="-14000000">
                    <a:solidFill>
                      <a:srgbClr val="ffffff"/>
                    </a:solidFill>
                    <a:latin typeface="Times New Roman"/>
                    <a:ea typeface="Arial"/>
                  </a:rPr>
                  <a:t>S</a:t>
                </a:r>
                <a:endParaRPr b="0" lang="en-US" sz="3000" spc="-1" strike="noStrike">
                  <a:latin typeface="Arial"/>
                </a:endParaRPr>
              </a:p>
            </p:txBody>
          </p:sp>
        </p:grpSp>
      </p:grpSp>
      <p:grpSp>
        <p:nvGrpSpPr>
          <p:cNvPr id="716" name="Group 51"/>
          <p:cNvGrpSpPr/>
          <p:nvPr/>
        </p:nvGrpSpPr>
        <p:grpSpPr>
          <a:xfrm>
            <a:off x="640080" y="3264120"/>
            <a:ext cx="1152000" cy="687240"/>
            <a:chOff x="640080" y="3264120"/>
            <a:chExt cx="1152000" cy="687240"/>
          </a:xfrm>
        </p:grpSpPr>
        <p:sp>
          <p:nvSpPr>
            <p:cNvPr id="717" name="CustomShape 52"/>
            <p:cNvSpPr/>
            <p:nvPr/>
          </p:nvSpPr>
          <p:spPr>
            <a:xfrm>
              <a:off x="660240" y="3300480"/>
              <a:ext cx="612720" cy="6127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8" name="CustomShape 53"/>
            <p:cNvSpPr/>
            <p:nvPr/>
          </p:nvSpPr>
          <p:spPr>
            <a:xfrm>
              <a:off x="660240" y="3300480"/>
              <a:ext cx="612720" cy="612720"/>
            </a:xfrm>
            <a:custGeom>
              <a:avLst/>
              <a:gdLst/>
              <a:ahLst/>
              <a:rect l="0" t="0" r="r" b="b"/>
              <a:pathLst>
                <a:path w="852" h="1703">
                  <a:moveTo>
                    <a:pt x="839" y="1702"/>
                  </a:moveTo>
                  <a:lnTo>
                    <a:pt x="796" y="1700"/>
                  </a:lnTo>
                  <a:lnTo>
                    <a:pt x="753" y="1696"/>
                  </a:lnTo>
                  <a:lnTo>
                    <a:pt x="711" y="1690"/>
                  </a:lnTo>
                  <a:lnTo>
                    <a:pt x="669" y="1682"/>
                  </a:lnTo>
                  <a:lnTo>
                    <a:pt x="627" y="1672"/>
                  </a:lnTo>
                  <a:lnTo>
                    <a:pt x="586" y="1660"/>
                  </a:lnTo>
                  <a:lnTo>
                    <a:pt x="545" y="1645"/>
                  </a:lnTo>
                  <a:lnTo>
                    <a:pt x="506" y="1629"/>
                  </a:lnTo>
                  <a:lnTo>
                    <a:pt x="467" y="1610"/>
                  </a:lnTo>
                  <a:lnTo>
                    <a:pt x="429" y="1590"/>
                  </a:lnTo>
                  <a:lnTo>
                    <a:pt x="393" y="1568"/>
                  </a:lnTo>
                  <a:lnTo>
                    <a:pt x="357" y="1544"/>
                  </a:lnTo>
                  <a:lnTo>
                    <a:pt x="323" y="1518"/>
                  </a:lnTo>
                  <a:lnTo>
                    <a:pt x="290" y="1491"/>
                  </a:lnTo>
                  <a:lnTo>
                    <a:pt x="258" y="1461"/>
                  </a:lnTo>
                  <a:lnTo>
                    <a:pt x="228" y="1431"/>
                  </a:lnTo>
                  <a:lnTo>
                    <a:pt x="200" y="1399"/>
                  </a:lnTo>
                  <a:lnTo>
                    <a:pt x="173" y="1365"/>
                  </a:lnTo>
                  <a:lnTo>
                    <a:pt x="148" y="1330"/>
                  </a:lnTo>
                  <a:lnTo>
                    <a:pt x="125" y="1294"/>
                  </a:lnTo>
                  <a:lnTo>
                    <a:pt x="103" y="1257"/>
                  </a:lnTo>
                  <a:lnTo>
                    <a:pt x="84" y="1219"/>
                  </a:lnTo>
                  <a:lnTo>
                    <a:pt x="66" y="1180"/>
                  </a:lnTo>
                  <a:lnTo>
                    <a:pt x="50" y="1140"/>
                  </a:lnTo>
                  <a:lnTo>
                    <a:pt x="37" y="1099"/>
                  </a:lnTo>
                  <a:lnTo>
                    <a:pt x="25" y="1058"/>
                  </a:lnTo>
                  <a:lnTo>
                    <a:pt x="16" y="1016"/>
                  </a:lnTo>
                  <a:lnTo>
                    <a:pt x="9" y="973"/>
                  </a:lnTo>
                  <a:lnTo>
                    <a:pt x="4" y="931"/>
                  </a:lnTo>
                  <a:lnTo>
                    <a:pt x="1" y="888"/>
                  </a:lnTo>
                  <a:lnTo>
                    <a:pt x="0" y="845"/>
                  </a:lnTo>
                  <a:lnTo>
                    <a:pt x="1" y="802"/>
                  </a:lnTo>
                  <a:lnTo>
                    <a:pt x="5" y="759"/>
                  </a:lnTo>
                  <a:lnTo>
                    <a:pt x="11" y="717"/>
                  </a:lnTo>
                  <a:lnTo>
                    <a:pt x="18" y="675"/>
                  </a:lnTo>
                  <a:lnTo>
                    <a:pt x="28" y="633"/>
                  </a:lnTo>
                  <a:lnTo>
                    <a:pt x="40" y="592"/>
                  </a:lnTo>
                  <a:lnTo>
                    <a:pt x="55" y="551"/>
                  </a:lnTo>
                  <a:lnTo>
                    <a:pt x="71" y="511"/>
                  </a:lnTo>
                  <a:lnTo>
                    <a:pt x="89" y="472"/>
                  </a:lnTo>
                  <a:lnTo>
                    <a:pt x="109" y="434"/>
                  </a:lnTo>
                  <a:lnTo>
                    <a:pt x="131" y="398"/>
                  </a:lnTo>
                  <a:lnTo>
                    <a:pt x="155" y="362"/>
                  </a:lnTo>
                  <a:lnTo>
                    <a:pt x="180" y="327"/>
                  </a:lnTo>
                  <a:lnTo>
                    <a:pt x="207" y="294"/>
                  </a:lnTo>
                  <a:lnTo>
                    <a:pt x="236" y="262"/>
                  </a:lnTo>
                  <a:lnTo>
                    <a:pt x="267" y="232"/>
                  </a:lnTo>
                  <a:lnTo>
                    <a:pt x="299" y="204"/>
                  </a:lnTo>
                  <a:lnTo>
                    <a:pt x="332" y="177"/>
                  </a:lnTo>
                  <a:lnTo>
                    <a:pt x="367" y="151"/>
                  </a:lnTo>
                  <a:lnTo>
                    <a:pt x="403" y="128"/>
                  </a:lnTo>
                  <a:lnTo>
                    <a:pt x="440" y="106"/>
                  </a:lnTo>
                  <a:lnTo>
                    <a:pt x="478" y="86"/>
                  </a:lnTo>
                  <a:lnTo>
                    <a:pt x="517" y="68"/>
                  </a:lnTo>
                  <a:lnTo>
                    <a:pt x="557" y="53"/>
                  </a:lnTo>
                  <a:lnTo>
                    <a:pt x="597" y="39"/>
                  </a:lnTo>
                  <a:lnTo>
                    <a:pt x="639" y="27"/>
                  </a:lnTo>
                  <a:lnTo>
                    <a:pt x="680" y="17"/>
                  </a:lnTo>
                  <a:lnTo>
                    <a:pt x="723" y="10"/>
                  </a:lnTo>
                  <a:lnTo>
                    <a:pt x="765" y="4"/>
                  </a:lnTo>
                  <a:lnTo>
                    <a:pt x="808" y="1"/>
                  </a:lnTo>
                  <a:lnTo>
                    <a:pt x="851" y="0"/>
                  </a:lnTo>
                  <a:lnTo>
                    <a:pt x="851" y="851"/>
                  </a:lnTo>
                  <a:lnTo>
                    <a:pt x="839" y="1702"/>
                  </a:lnTo>
                </a:path>
              </a:pathLst>
            </a:custGeom>
            <a:solidFill>
              <a:srgbClr val="c0c0c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9" name="CustomShape 54"/>
            <p:cNvSpPr/>
            <p:nvPr/>
          </p:nvSpPr>
          <p:spPr>
            <a:xfrm>
              <a:off x="660600" y="3300840"/>
              <a:ext cx="612720" cy="612720"/>
            </a:xfrm>
            <a:custGeom>
              <a:avLst/>
              <a:gdLst/>
              <a:ahLst/>
              <a:rect l="0" t="0" r="r" b="b"/>
              <a:pathLst>
                <a:path w="852" h="1703">
                  <a:moveTo>
                    <a:pt x="12" y="1702"/>
                  </a:moveTo>
                  <a:lnTo>
                    <a:pt x="55" y="1700"/>
                  </a:lnTo>
                  <a:lnTo>
                    <a:pt x="98" y="1696"/>
                  </a:lnTo>
                  <a:lnTo>
                    <a:pt x="140" y="1690"/>
                  </a:lnTo>
                  <a:lnTo>
                    <a:pt x="182" y="1682"/>
                  </a:lnTo>
                  <a:lnTo>
                    <a:pt x="224" y="1672"/>
                  </a:lnTo>
                  <a:lnTo>
                    <a:pt x="265" y="1660"/>
                  </a:lnTo>
                  <a:lnTo>
                    <a:pt x="306" y="1645"/>
                  </a:lnTo>
                  <a:lnTo>
                    <a:pt x="345" y="1629"/>
                  </a:lnTo>
                  <a:lnTo>
                    <a:pt x="384" y="1610"/>
                  </a:lnTo>
                  <a:lnTo>
                    <a:pt x="422" y="1590"/>
                  </a:lnTo>
                  <a:lnTo>
                    <a:pt x="458" y="1568"/>
                  </a:lnTo>
                  <a:lnTo>
                    <a:pt x="494" y="1544"/>
                  </a:lnTo>
                  <a:lnTo>
                    <a:pt x="528" y="1518"/>
                  </a:lnTo>
                  <a:lnTo>
                    <a:pt x="561" y="1491"/>
                  </a:lnTo>
                  <a:lnTo>
                    <a:pt x="593" y="1461"/>
                  </a:lnTo>
                  <a:lnTo>
                    <a:pt x="623" y="1431"/>
                  </a:lnTo>
                  <a:lnTo>
                    <a:pt x="651" y="1399"/>
                  </a:lnTo>
                  <a:lnTo>
                    <a:pt x="678" y="1365"/>
                  </a:lnTo>
                  <a:lnTo>
                    <a:pt x="703" y="1330"/>
                  </a:lnTo>
                  <a:lnTo>
                    <a:pt x="726" y="1294"/>
                  </a:lnTo>
                  <a:lnTo>
                    <a:pt x="748" y="1257"/>
                  </a:lnTo>
                  <a:lnTo>
                    <a:pt x="767" y="1219"/>
                  </a:lnTo>
                  <a:lnTo>
                    <a:pt x="785" y="1180"/>
                  </a:lnTo>
                  <a:lnTo>
                    <a:pt x="801" y="1140"/>
                  </a:lnTo>
                  <a:lnTo>
                    <a:pt x="814" y="1099"/>
                  </a:lnTo>
                  <a:lnTo>
                    <a:pt x="826" y="1058"/>
                  </a:lnTo>
                  <a:lnTo>
                    <a:pt x="835" y="1016"/>
                  </a:lnTo>
                  <a:lnTo>
                    <a:pt x="842" y="973"/>
                  </a:lnTo>
                  <a:lnTo>
                    <a:pt x="847" y="931"/>
                  </a:lnTo>
                  <a:lnTo>
                    <a:pt x="850" y="888"/>
                  </a:lnTo>
                  <a:lnTo>
                    <a:pt x="851" y="845"/>
                  </a:lnTo>
                  <a:lnTo>
                    <a:pt x="850" y="802"/>
                  </a:lnTo>
                  <a:lnTo>
                    <a:pt x="846" y="759"/>
                  </a:lnTo>
                  <a:lnTo>
                    <a:pt x="840" y="717"/>
                  </a:lnTo>
                  <a:lnTo>
                    <a:pt x="833" y="675"/>
                  </a:lnTo>
                  <a:lnTo>
                    <a:pt x="823" y="633"/>
                  </a:lnTo>
                  <a:lnTo>
                    <a:pt x="811" y="592"/>
                  </a:lnTo>
                  <a:lnTo>
                    <a:pt x="796" y="551"/>
                  </a:lnTo>
                  <a:lnTo>
                    <a:pt x="780" y="511"/>
                  </a:lnTo>
                  <a:lnTo>
                    <a:pt x="762" y="472"/>
                  </a:lnTo>
                  <a:lnTo>
                    <a:pt x="742" y="434"/>
                  </a:lnTo>
                  <a:lnTo>
                    <a:pt x="720" y="398"/>
                  </a:lnTo>
                  <a:lnTo>
                    <a:pt x="696" y="362"/>
                  </a:lnTo>
                  <a:lnTo>
                    <a:pt x="671" y="327"/>
                  </a:lnTo>
                  <a:lnTo>
                    <a:pt x="644" y="294"/>
                  </a:lnTo>
                  <a:lnTo>
                    <a:pt x="615" y="262"/>
                  </a:lnTo>
                  <a:lnTo>
                    <a:pt x="584" y="232"/>
                  </a:lnTo>
                  <a:lnTo>
                    <a:pt x="552" y="204"/>
                  </a:lnTo>
                  <a:lnTo>
                    <a:pt x="519" y="177"/>
                  </a:lnTo>
                  <a:lnTo>
                    <a:pt x="484" y="151"/>
                  </a:lnTo>
                  <a:lnTo>
                    <a:pt x="448" y="128"/>
                  </a:lnTo>
                  <a:lnTo>
                    <a:pt x="411" y="106"/>
                  </a:lnTo>
                  <a:lnTo>
                    <a:pt x="373" y="86"/>
                  </a:lnTo>
                  <a:lnTo>
                    <a:pt x="334" y="68"/>
                  </a:lnTo>
                  <a:lnTo>
                    <a:pt x="294" y="53"/>
                  </a:lnTo>
                  <a:lnTo>
                    <a:pt x="254" y="39"/>
                  </a:lnTo>
                  <a:lnTo>
                    <a:pt x="212" y="27"/>
                  </a:lnTo>
                  <a:lnTo>
                    <a:pt x="171" y="17"/>
                  </a:lnTo>
                  <a:lnTo>
                    <a:pt x="128" y="10"/>
                  </a:lnTo>
                  <a:lnTo>
                    <a:pt x="86" y="4"/>
                  </a:lnTo>
                  <a:lnTo>
                    <a:pt x="43" y="1"/>
                  </a:lnTo>
                  <a:lnTo>
                    <a:pt x="0" y="0"/>
                  </a:lnTo>
                  <a:lnTo>
                    <a:pt x="0" y="851"/>
                  </a:lnTo>
                  <a:lnTo>
                    <a:pt x="12" y="1702"/>
                  </a:lnTo>
                </a:path>
              </a:pathLst>
            </a:custGeom>
            <a:solidFill>
              <a:srgbClr val="c0c0c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0" name="TextShape 55"/>
            <p:cNvSpPr txBox="1"/>
            <p:nvPr/>
          </p:nvSpPr>
          <p:spPr>
            <a:xfrm>
              <a:off x="655200" y="3410640"/>
              <a:ext cx="383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latin typeface="Times New Roman"/>
                  <a:ea typeface="Arial"/>
                </a:rPr>
                <a:t>π</a:t>
              </a:r>
              <a:r>
                <a:rPr b="0" lang="en-US" sz="2000" spc="-1" strike="noStrike" baseline="14000000">
                  <a:latin typeface="Times New Roman"/>
                  <a:ea typeface="Arial"/>
                </a:rPr>
                <a:t>0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721" name="TextShape 56"/>
            <p:cNvSpPr txBox="1"/>
            <p:nvPr/>
          </p:nvSpPr>
          <p:spPr>
            <a:xfrm>
              <a:off x="943560" y="3410640"/>
              <a:ext cx="383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latin typeface="Times New Roman"/>
                  <a:ea typeface="Arial"/>
                </a:rPr>
                <a:t>π</a:t>
              </a:r>
              <a:r>
                <a:rPr b="0" lang="en-US" sz="2000" spc="-1" strike="noStrike" baseline="14000000">
                  <a:latin typeface="Times New Roman"/>
                  <a:ea typeface="Arial"/>
                </a:rPr>
                <a:t>0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722" name="CustomShape 57"/>
            <p:cNvSpPr/>
            <p:nvPr/>
          </p:nvSpPr>
          <p:spPr>
            <a:xfrm>
              <a:off x="640080" y="3310920"/>
              <a:ext cx="640080" cy="640080"/>
            </a:xfrm>
            <a:custGeom>
              <a:avLst/>
              <a:gdLst/>
              <a:ahLst/>
              <a:rect l="0" t="0" r="r" b="b"/>
              <a:pathLst>
                <a:path w="890" h="892">
                  <a:moveTo>
                    <a:pt x="0" y="891"/>
                  </a:moveTo>
                  <a:lnTo>
                    <a:pt x="1" y="846"/>
                  </a:lnTo>
                  <a:lnTo>
                    <a:pt x="4" y="801"/>
                  </a:lnTo>
                  <a:lnTo>
                    <a:pt x="10" y="756"/>
                  </a:lnTo>
                  <a:lnTo>
                    <a:pt x="18" y="712"/>
                  </a:lnTo>
                  <a:lnTo>
                    <a:pt x="28" y="668"/>
                  </a:lnTo>
                  <a:lnTo>
                    <a:pt x="40" y="624"/>
                  </a:lnTo>
                  <a:lnTo>
                    <a:pt x="55" y="582"/>
                  </a:lnTo>
                  <a:lnTo>
                    <a:pt x="71" y="540"/>
                  </a:lnTo>
                  <a:lnTo>
                    <a:pt x="90" y="499"/>
                  </a:lnTo>
                  <a:lnTo>
                    <a:pt x="111" y="459"/>
                  </a:lnTo>
                  <a:lnTo>
                    <a:pt x="134" y="420"/>
                  </a:lnTo>
                  <a:lnTo>
                    <a:pt x="159" y="382"/>
                  </a:lnTo>
                  <a:lnTo>
                    <a:pt x="185" y="346"/>
                  </a:lnTo>
                  <a:lnTo>
                    <a:pt x="214" y="311"/>
                  </a:lnTo>
                  <a:lnTo>
                    <a:pt x="244" y="277"/>
                  </a:lnTo>
                  <a:lnTo>
                    <a:pt x="276" y="245"/>
                  </a:lnTo>
                  <a:lnTo>
                    <a:pt x="309" y="215"/>
                  </a:lnTo>
                  <a:lnTo>
                    <a:pt x="344" y="187"/>
                  </a:lnTo>
                  <a:lnTo>
                    <a:pt x="381" y="160"/>
                  </a:lnTo>
                  <a:lnTo>
                    <a:pt x="418" y="135"/>
                  </a:lnTo>
                  <a:lnTo>
                    <a:pt x="457" y="112"/>
                  </a:lnTo>
                  <a:lnTo>
                    <a:pt x="497" y="91"/>
                  </a:lnTo>
                  <a:lnTo>
                    <a:pt x="538" y="72"/>
                  </a:lnTo>
                  <a:lnTo>
                    <a:pt x="580" y="55"/>
                  </a:lnTo>
                  <a:lnTo>
                    <a:pt x="622" y="41"/>
                  </a:lnTo>
                  <a:lnTo>
                    <a:pt x="666" y="28"/>
                  </a:lnTo>
                  <a:lnTo>
                    <a:pt x="710" y="18"/>
                  </a:lnTo>
                  <a:lnTo>
                    <a:pt x="754" y="10"/>
                  </a:lnTo>
                  <a:lnTo>
                    <a:pt x="799" y="5"/>
                  </a:lnTo>
                  <a:lnTo>
                    <a:pt x="844" y="1"/>
                  </a:lnTo>
                  <a:lnTo>
                    <a:pt x="889" y="0"/>
                  </a:lnTo>
                  <a:lnTo>
                    <a:pt x="889" y="889"/>
                  </a:lnTo>
                  <a:lnTo>
                    <a:pt x="0" y="891"/>
                  </a:lnTo>
                </a:path>
              </a:pathLst>
            </a:custGeom>
            <a:solidFill>
              <a:srgbClr val="c0c0c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3" name="CustomShape 58"/>
            <p:cNvSpPr/>
            <p:nvPr/>
          </p:nvSpPr>
          <p:spPr>
            <a:xfrm>
              <a:off x="661680" y="3302280"/>
              <a:ext cx="640080" cy="640080"/>
            </a:xfrm>
            <a:custGeom>
              <a:avLst/>
              <a:gdLst/>
              <a:ahLst/>
              <a:rect l="0" t="0" r="r" b="b"/>
              <a:pathLst>
                <a:path w="890" h="892">
                  <a:moveTo>
                    <a:pt x="889" y="891"/>
                  </a:moveTo>
                  <a:lnTo>
                    <a:pt x="888" y="846"/>
                  </a:lnTo>
                  <a:lnTo>
                    <a:pt x="885" y="801"/>
                  </a:lnTo>
                  <a:lnTo>
                    <a:pt x="879" y="756"/>
                  </a:lnTo>
                  <a:lnTo>
                    <a:pt x="871" y="712"/>
                  </a:lnTo>
                  <a:lnTo>
                    <a:pt x="861" y="668"/>
                  </a:lnTo>
                  <a:lnTo>
                    <a:pt x="849" y="624"/>
                  </a:lnTo>
                  <a:lnTo>
                    <a:pt x="834" y="582"/>
                  </a:lnTo>
                  <a:lnTo>
                    <a:pt x="818" y="540"/>
                  </a:lnTo>
                  <a:lnTo>
                    <a:pt x="799" y="499"/>
                  </a:lnTo>
                  <a:lnTo>
                    <a:pt x="778" y="459"/>
                  </a:lnTo>
                  <a:lnTo>
                    <a:pt x="755" y="420"/>
                  </a:lnTo>
                  <a:lnTo>
                    <a:pt x="730" y="382"/>
                  </a:lnTo>
                  <a:lnTo>
                    <a:pt x="704" y="346"/>
                  </a:lnTo>
                  <a:lnTo>
                    <a:pt x="675" y="311"/>
                  </a:lnTo>
                  <a:lnTo>
                    <a:pt x="645" y="277"/>
                  </a:lnTo>
                  <a:lnTo>
                    <a:pt x="613" y="245"/>
                  </a:lnTo>
                  <a:lnTo>
                    <a:pt x="580" y="215"/>
                  </a:lnTo>
                  <a:lnTo>
                    <a:pt x="545" y="187"/>
                  </a:lnTo>
                  <a:lnTo>
                    <a:pt x="508" y="160"/>
                  </a:lnTo>
                  <a:lnTo>
                    <a:pt x="471" y="135"/>
                  </a:lnTo>
                  <a:lnTo>
                    <a:pt x="432" y="112"/>
                  </a:lnTo>
                  <a:lnTo>
                    <a:pt x="392" y="91"/>
                  </a:lnTo>
                  <a:lnTo>
                    <a:pt x="351" y="72"/>
                  </a:lnTo>
                  <a:lnTo>
                    <a:pt x="309" y="55"/>
                  </a:lnTo>
                  <a:lnTo>
                    <a:pt x="267" y="41"/>
                  </a:lnTo>
                  <a:lnTo>
                    <a:pt x="223" y="28"/>
                  </a:lnTo>
                  <a:lnTo>
                    <a:pt x="179" y="18"/>
                  </a:lnTo>
                  <a:lnTo>
                    <a:pt x="135" y="10"/>
                  </a:lnTo>
                  <a:lnTo>
                    <a:pt x="90" y="5"/>
                  </a:lnTo>
                  <a:lnTo>
                    <a:pt x="45" y="1"/>
                  </a:lnTo>
                  <a:lnTo>
                    <a:pt x="0" y="0"/>
                  </a:lnTo>
                  <a:lnTo>
                    <a:pt x="0" y="889"/>
                  </a:lnTo>
                  <a:lnTo>
                    <a:pt x="889" y="891"/>
                  </a:lnTo>
                </a:path>
              </a:pathLst>
            </a:custGeom>
            <a:solidFill>
              <a:srgbClr val="c0c0c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4" name="CustomShape 59"/>
            <p:cNvSpPr/>
            <p:nvPr/>
          </p:nvSpPr>
          <p:spPr>
            <a:xfrm>
              <a:off x="640080" y="3302640"/>
              <a:ext cx="640080" cy="640080"/>
            </a:xfrm>
            <a:custGeom>
              <a:avLst/>
              <a:gdLst/>
              <a:ahLst/>
              <a:rect l="0" t="0" r="r" b="b"/>
              <a:pathLst>
                <a:path w="890" h="892">
                  <a:moveTo>
                    <a:pt x="0" y="0"/>
                  </a:moveTo>
                  <a:lnTo>
                    <a:pt x="1" y="45"/>
                  </a:lnTo>
                  <a:lnTo>
                    <a:pt x="4" y="90"/>
                  </a:lnTo>
                  <a:lnTo>
                    <a:pt x="10" y="135"/>
                  </a:lnTo>
                  <a:lnTo>
                    <a:pt x="18" y="179"/>
                  </a:lnTo>
                  <a:lnTo>
                    <a:pt x="28" y="223"/>
                  </a:lnTo>
                  <a:lnTo>
                    <a:pt x="40" y="267"/>
                  </a:lnTo>
                  <a:lnTo>
                    <a:pt x="55" y="309"/>
                  </a:lnTo>
                  <a:lnTo>
                    <a:pt x="71" y="351"/>
                  </a:lnTo>
                  <a:lnTo>
                    <a:pt x="90" y="392"/>
                  </a:lnTo>
                  <a:lnTo>
                    <a:pt x="111" y="432"/>
                  </a:lnTo>
                  <a:lnTo>
                    <a:pt x="134" y="471"/>
                  </a:lnTo>
                  <a:lnTo>
                    <a:pt x="159" y="509"/>
                  </a:lnTo>
                  <a:lnTo>
                    <a:pt x="185" y="545"/>
                  </a:lnTo>
                  <a:lnTo>
                    <a:pt x="214" y="580"/>
                  </a:lnTo>
                  <a:lnTo>
                    <a:pt x="244" y="614"/>
                  </a:lnTo>
                  <a:lnTo>
                    <a:pt x="276" y="646"/>
                  </a:lnTo>
                  <a:lnTo>
                    <a:pt x="309" y="676"/>
                  </a:lnTo>
                  <a:lnTo>
                    <a:pt x="344" y="704"/>
                  </a:lnTo>
                  <a:lnTo>
                    <a:pt x="381" y="731"/>
                  </a:lnTo>
                  <a:lnTo>
                    <a:pt x="418" y="756"/>
                  </a:lnTo>
                  <a:lnTo>
                    <a:pt x="457" y="779"/>
                  </a:lnTo>
                  <a:lnTo>
                    <a:pt x="497" y="800"/>
                  </a:lnTo>
                  <a:lnTo>
                    <a:pt x="538" y="819"/>
                  </a:lnTo>
                  <a:lnTo>
                    <a:pt x="580" y="836"/>
                  </a:lnTo>
                  <a:lnTo>
                    <a:pt x="622" y="850"/>
                  </a:lnTo>
                  <a:lnTo>
                    <a:pt x="666" y="863"/>
                  </a:lnTo>
                  <a:lnTo>
                    <a:pt x="710" y="873"/>
                  </a:lnTo>
                  <a:lnTo>
                    <a:pt x="754" y="881"/>
                  </a:lnTo>
                  <a:lnTo>
                    <a:pt x="799" y="886"/>
                  </a:lnTo>
                  <a:lnTo>
                    <a:pt x="844" y="890"/>
                  </a:lnTo>
                  <a:lnTo>
                    <a:pt x="889" y="891"/>
                  </a:lnTo>
                  <a:lnTo>
                    <a:pt x="889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5" name="CustomShape 60"/>
            <p:cNvSpPr/>
            <p:nvPr/>
          </p:nvSpPr>
          <p:spPr>
            <a:xfrm>
              <a:off x="661320" y="3311280"/>
              <a:ext cx="640080" cy="640080"/>
            </a:xfrm>
            <a:custGeom>
              <a:avLst/>
              <a:gdLst/>
              <a:ahLst/>
              <a:rect l="0" t="0" r="r" b="b"/>
              <a:pathLst>
                <a:path w="890" h="892">
                  <a:moveTo>
                    <a:pt x="889" y="0"/>
                  </a:moveTo>
                  <a:lnTo>
                    <a:pt x="888" y="45"/>
                  </a:lnTo>
                  <a:lnTo>
                    <a:pt x="885" y="90"/>
                  </a:lnTo>
                  <a:lnTo>
                    <a:pt x="879" y="135"/>
                  </a:lnTo>
                  <a:lnTo>
                    <a:pt x="871" y="179"/>
                  </a:lnTo>
                  <a:lnTo>
                    <a:pt x="861" y="223"/>
                  </a:lnTo>
                  <a:lnTo>
                    <a:pt x="849" y="267"/>
                  </a:lnTo>
                  <a:lnTo>
                    <a:pt x="834" y="309"/>
                  </a:lnTo>
                  <a:lnTo>
                    <a:pt x="818" y="351"/>
                  </a:lnTo>
                  <a:lnTo>
                    <a:pt x="799" y="392"/>
                  </a:lnTo>
                  <a:lnTo>
                    <a:pt x="778" y="432"/>
                  </a:lnTo>
                  <a:lnTo>
                    <a:pt x="755" y="471"/>
                  </a:lnTo>
                  <a:lnTo>
                    <a:pt x="730" y="509"/>
                  </a:lnTo>
                  <a:lnTo>
                    <a:pt x="704" y="545"/>
                  </a:lnTo>
                  <a:lnTo>
                    <a:pt x="675" y="580"/>
                  </a:lnTo>
                  <a:lnTo>
                    <a:pt x="645" y="614"/>
                  </a:lnTo>
                  <a:lnTo>
                    <a:pt x="613" y="646"/>
                  </a:lnTo>
                  <a:lnTo>
                    <a:pt x="580" y="676"/>
                  </a:lnTo>
                  <a:lnTo>
                    <a:pt x="545" y="704"/>
                  </a:lnTo>
                  <a:lnTo>
                    <a:pt x="508" y="731"/>
                  </a:lnTo>
                  <a:lnTo>
                    <a:pt x="471" y="756"/>
                  </a:lnTo>
                  <a:lnTo>
                    <a:pt x="432" y="779"/>
                  </a:lnTo>
                  <a:lnTo>
                    <a:pt x="392" y="800"/>
                  </a:lnTo>
                  <a:lnTo>
                    <a:pt x="351" y="819"/>
                  </a:lnTo>
                  <a:lnTo>
                    <a:pt x="309" y="836"/>
                  </a:lnTo>
                  <a:lnTo>
                    <a:pt x="267" y="850"/>
                  </a:lnTo>
                  <a:lnTo>
                    <a:pt x="223" y="863"/>
                  </a:lnTo>
                  <a:lnTo>
                    <a:pt x="179" y="873"/>
                  </a:lnTo>
                  <a:lnTo>
                    <a:pt x="135" y="881"/>
                  </a:lnTo>
                  <a:lnTo>
                    <a:pt x="90" y="886"/>
                  </a:lnTo>
                  <a:lnTo>
                    <a:pt x="45" y="890"/>
                  </a:lnTo>
                  <a:lnTo>
                    <a:pt x="0" y="891"/>
                  </a:lnTo>
                  <a:lnTo>
                    <a:pt x="0" y="2"/>
                  </a:lnTo>
                  <a:lnTo>
                    <a:pt x="889" y="0"/>
                  </a:lnTo>
                </a:path>
              </a:pathLst>
            </a:custGeom>
            <a:solidFill>
              <a:srgbClr val="c0c0c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6" name="TextShape 61"/>
            <p:cNvSpPr txBox="1"/>
            <p:nvPr/>
          </p:nvSpPr>
          <p:spPr>
            <a:xfrm>
              <a:off x="711360" y="3280680"/>
              <a:ext cx="363240" cy="344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Times New Roman"/>
                  <a:ea typeface="Times New Roman"/>
                </a:rPr>
                <a:t>γ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727" name="TextShape 62"/>
            <p:cNvSpPr txBox="1"/>
            <p:nvPr/>
          </p:nvSpPr>
          <p:spPr>
            <a:xfrm>
              <a:off x="1035720" y="3316680"/>
              <a:ext cx="363240" cy="344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Times New Roman"/>
                  <a:ea typeface="Times New Roman"/>
                </a:rPr>
                <a:t>γ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728" name="TextShape 63"/>
            <p:cNvSpPr txBox="1"/>
            <p:nvPr/>
          </p:nvSpPr>
          <p:spPr>
            <a:xfrm>
              <a:off x="1000080" y="3568680"/>
              <a:ext cx="363240" cy="344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Times New Roman"/>
                  <a:ea typeface="Times New Roman"/>
                </a:rPr>
                <a:t>γ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729" name="TextShape 64"/>
            <p:cNvSpPr txBox="1"/>
            <p:nvPr/>
          </p:nvSpPr>
          <p:spPr>
            <a:xfrm>
              <a:off x="712080" y="3568680"/>
              <a:ext cx="363240" cy="344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Times New Roman"/>
                  <a:ea typeface="Times New Roman"/>
                </a:rPr>
                <a:t>γ</a:t>
              </a:r>
              <a:endParaRPr b="0" lang="en-US" sz="1800" spc="-1" strike="noStrike">
                <a:latin typeface="Arial"/>
              </a:endParaRPr>
            </a:p>
          </p:txBody>
        </p:sp>
        <p:grpSp>
          <p:nvGrpSpPr>
            <p:cNvPr id="730" name="Group 65"/>
            <p:cNvGrpSpPr/>
            <p:nvPr/>
          </p:nvGrpSpPr>
          <p:grpSpPr>
            <a:xfrm>
              <a:off x="716400" y="3264120"/>
              <a:ext cx="1075680" cy="638640"/>
              <a:chOff x="716400" y="3264120"/>
              <a:chExt cx="1075680" cy="638640"/>
            </a:xfrm>
          </p:grpSpPr>
          <p:sp>
            <p:nvSpPr>
              <p:cNvPr id="731" name="TextShape 66"/>
              <p:cNvSpPr txBox="1"/>
              <p:nvPr/>
            </p:nvSpPr>
            <p:spPr>
              <a:xfrm>
                <a:off x="716400" y="3371760"/>
                <a:ext cx="823680" cy="5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solidFill>
                      <a:srgbClr val="ffffff"/>
                    </a:solidFill>
                    <a:latin typeface="Times New Roman"/>
                    <a:ea typeface="Arial"/>
                  </a:rPr>
                  <a:t>K</a:t>
                </a:r>
                <a:r>
                  <a:rPr b="0" lang="en-US" sz="3000" spc="-1" strike="noStrike" baseline="14000000">
                    <a:solidFill>
                      <a:srgbClr val="ffffff"/>
                    </a:solidFill>
                    <a:latin typeface="Times New Roman"/>
                    <a:ea typeface="Arial"/>
                  </a:rPr>
                  <a:t>0</a:t>
                </a:r>
                <a:endParaRPr b="0" lang="en-US" sz="3000" spc="-1" strike="noStrike">
                  <a:latin typeface="Arial"/>
                </a:endParaRPr>
              </a:p>
            </p:txBody>
          </p:sp>
          <p:sp>
            <p:nvSpPr>
              <p:cNvPr id="732" name="TextShape 67"/>
              <p:cNvSpPr txBox="1"/>
              <p:nvPr/>
            </p:nvSpPr>
            <p:spPr>
              <a:xfrm>
                <a:off x="968400" y="3264120"/>
                <a:ext cx="823680" cy="63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 baseline="-14000000">
                    <a:solidFill>
                      <a:srgbClr val="ffffff"/>
                    </a:solidFill>
                    <a:latin typeface="Times New Roman"/>
                    <a:ea typeface="Arial"/>
                  </a:rPr>
                  <a:t>S</a:t>
                </a:r>
                <a:endParaRPr b="0" lang="en-US" sz="3000" spc="-1" strike="noStrike">
                  <a:latin typeface="Arial"/>
                </a:endParaRPr>
              </a:p>
            </p:txBody>
          </p:sp>
        </p:grpSp>
      </p:grpSp>
      <p:grpSp>
        <p:nvGrpSpPr>
          <p:cNvPr id="733" name="Group 68"/>
          <p:cNvGrpSpPr/>
          <p:nvPr/>
        </p:nvGrpSpPr>
        <p:grpSpPr>
          <a:xfrm>
            <a:off x="7772400" y="4588560"/>
            <a:ext cx="721800" cy="614520"/>
            <a:chOff x="7772400" y="4588560"/>
            <a:chExt cx="721800" cy="614520"/>
          </a:xfrm>
        </p:grpSpPr>
        <p:sp>
          <p:nvSpPr>
            <p:cNvPr id="734" name="CustomShape 69"/>
            <p:cNvSpPr/>
            <p:nvPr/>
          </p:nvSpPr>
          <p:spPr>
            <a:xfrm>
              <a:off x="7785720" y="4621320"/>
              <a:ext cx="576000" cy="57600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5" name="CustomShape 70"/>
            <p:cNvSpPr/>
            <p:nvPr/>
          </p:nvSpPr>
          <p:spPr>
            <a:xfrm>
              <a:off x="7785720" y="4621680"/>
              <a:ext cx="576000" cy="576000"/>
            </a:xfrm>
            <a:custGeom>
              <a:avLst/>
              <a:gdLst/>
              <a:ahLst/>
              <a:rect l="0" t="0" r="r" b="b"/>
              <a:pathLst>
                <a:path w="813" h="1601">
                  <a:moveTo>
                    <a:pt x="812" y="1600"/>
                  </a:moveTo>
                  <a:lnTo>
                    <a:pt x="772" y="1600"/>
                  </a:lnTo>
                  <a:lnTo>
                    <a:pt x="732" y="1597"/>
                  </a:lnTo>
                  <a:lnTo>
                    <a:pt x="692" y="1593"/>
                  </a:lnTo>
                  <a:lnTo>
                    <a:pt x="653" y="1586"/>
                  </a:lnTo>
                  <a:lnTo>
                    <a:pt x="613" y="1578"/>
                  </a:lnTo>
                  <a:lnTo>
                    <a:pt x="575" y="1568"/>
                  </a:lnTo>
                  <a:lnTo>
                    <a:pt x="536" y="1555"/>
                  </a:lnTo>
                  <a:lnTo>
                    <a:pt x="499" y="1541"/>
                  </a:lnTo>
                  <a:lnTo>
                    <a:pt x="462" y="1525"/>
                  </a:lnTo>
                  <a:lnTo>
                    <a:pt x="426" y="1507"/>
                  </a:lnTo>
                  <a:lnTo>
                    <a:pt x="391" y="1488"/>
                  </a:lnTo>
                  <a:lnTo>
                    <a:pt x="357" y="1466"/>
                  </a:lnTo>
                  <a:lnTo>
                    <a:pt x="325" y="1443"/>
                  </a:lnTo>
                  <a:lnTo>
                    <a:pt x="293" y="1419"/>
                  </a:lnTo>
                  <a:lnTo>
                    <a:pt x="263" y="1393"/>
                  </a:lnTo>
                  <a:lnTo>
                    <a:pt x="234" y="1365"/>
                  </a:lnTo>
                  <a:lnTo>
                    <a:pt x="206" y="1336"/>
                  </a:lnTo>
                  <a:lnTo>
                    <a:pt x="180" y="1305"/>
                  </a:lnTo>
                  <a:lnTo>
                    <a:pt x="155" y="1274"/>
                  </a:lnTo>
                  <a:lnTo>
                    <a:pt x="132" y="1241"/>
                  </a:lnTo>
                  <a:lnTo>
                    <a:pt x="111" y="1207"/>
                  </a:lnTo>
                  <a:lnTo>
                    <a:pt x="92" y="1172"/>
                  </a:lnTo>
                  <a:lnTo>
                    <a:pt x="74" y="1136"/>
                  </a:lnTo>
                  <a:lnTo>
                    <a:pt x="58" y="1099"/>
                  </a:lnTo>
                  <a:lnTo>
                    <a:pt x="44" y="1062"/>
                  </a:lnTo>
                  <a:lnTo>
                    <a:pt x="32" y="1023"/>
                  </a:lnTo>
                  <a:lnTo>
                    <a:pt x="22" y="985"/>
                  </a:lnTo>
                  <a:lnTo>
                    <a:pt x="13" y="945"/>
                  </a:lnTo>
                  <a:lnTo>
                    <a:pt x="7" y="906"/>
                  </a:lnTo>
                  <a:lnTo>
                    <a:pt x="3" y="866"/>
                  </a:lnTo>
                  <a:lnTo>
                    <a:pt x="0" y="826"/>
                  </a:lnTo>
                  <a:lnTo>
                    <a:pt x="0" y="786"/>
                  </a:lnTo>
                  <a:lnTo>
                    <a:pt x="2" y="746"/>
                  </a:lnTo>
                  <a:lnTo>
                    <a:pt x="6" y="706"/>
                  </a:lnTo>
                  <a:lnTo>
                    <a:pt x="11" y="666"/>
                  </a:lnTo>
                  <a:lnTo>
                    <a:pt x="19" y="627"/>
                  </a:lnTo>
                  <a:lnTo>
                    <a:pt x="29" y="588"/>
                  </a:lnTo>
                  <a:lnTo>
                    <a:pt x="40" y="550"/>
                  </a:lnTo>
                  <a:lnTo>
                    <a:pt x="54" y="512"/>
                  </a:lnTo>
                  <a:lnTo>
                    <a:pt x="69" y="475"/>
                  </a:lnTo>
                  <a:lnTo>
                    <a:pt x="86" y="439"/>
                  </a:lnTo>
                  <a:lnTo>
                    <a:pt x="105" y="403"/>
                  </a:lnTo>
                  <a:lnTo>
                    <a:pt x="126" y="369"/>
                  </a:lnTo>
                  <a:lnTo>
                    <a:pt x="148" y="336"/>
                  </a:lnTo>
                  <a:lnTo>
                    <a:pt x="172" y="304"/>
                  </a:lnTo>
                  <a:lnTo>
                    <a:pt x="198" y="273"/>
                  </a:lnTo>
                  <a:lnTo>
                    <a:pt x="225" y="244"/>
                  </a:lnTo>
                  <a:lnTo>
                    <a:pt x="254" y="216"/>
                  </a:lnTo>
                  <a:lnTo>
                    <a:pt x="284" y="189"/>
                  </a:lnTo>
                  <a:lnTo>
                    <a:pt x="315" y="164"/>
                  </a:lnTo>
                  <a:lnTo>
                    <a:pt x="347" y="140"/>
                  </a:lnTo>
                  <a:lnTo>
                    <a:pt x="381" y="118"/>
                  </a:lnTo>
                  <a:lnTo>
                    <a:pt x="416" y="98"/>
                  </a:lnTo>
                  <a:lnTo>
                    <a:pt x="451" y="80"/>
                  </a:lnTo>
                  <a:lnTo>
                    <a:pt x="488" y="63"/>
                  </a:lnTo>
                  <a:lnTo>
                    <a:pt x="525" y="49"/>
                  </a:lnTo>
                  <a:lnTo>
                    <a:pt x="563" y="36"/>
                  </a:lnTo>
                  <a:lnTo>
                    <a:pt x="602" y="25"/>
                  </a:lnTo>
                  <a:lnTo>
                    <a:pt x="641" y="16"/>
                  </a:lnTo>
                  <a:lnTo>
                    <a:pt x="680" y="9"/>
                  </a:lnTo>
                  <a:lnTo>
                    <a:pt x="720" y="4"/>
                  </a:lnTo>
                  <a:lnTo>
                    <a:pt x="760" y="1"/>
                  </a:lnTo>
                  <a:lnTo>
                    <a:pt x="800" y="0"/>
                  </a:lnTo>
                  <a:lnTo>
                    <a:pt x="800" y="800"/>
                  </a:lnTo>
                  <a:lnTo>
                    <a:pt x="812" y="1600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6" name="CustomShape 71"/>
            <p:cNvSpPr/>
            <p:nvPr/>
          </p:nvSpPr>
          <p:spPr>
            <a:xfrm>
              <a:off x="7808400" y="4621680"/>
              <a:ext cx="576000" cy="576000"/>
            </a:xfrm>
            <a:custGeom>
              <a:avLst/>
              <a:gdLst/>
              <a:ahLst/>
              <a:rect l="0" t="0" r="r" b="b"/>
              <a:pathLst>
                <a:path w="813" h="1601">
                  <a:moveTo>
                    <a:pt x="0" y="1600"/>
                  </a:moveTo>
                  <a:lnTo>
                    <a:pt x="40" y="1600"/>
                  </a:lnTo>
                  <a:lnTo>
                    <a:pt x="80" y="1597"/>
                  </a:lnTo>
                  <a:lnTo>
                    <a:pt x="120" y="1593"/>
                  </a:lnTo>
                  <a:lnTo>
                    <a:pt x="159" y="1586"/>
                  </a:lnTo>
                  <a:lnTo>
                    <a:pt x="199" y="1578"/>
                  </a:lnTo>
                  <a:lnTo>
                    <a:pt x="237" y="1568"/>
                  </a:lnTo>
                  <a:lnTo>
                    <a:pt x="276" y="1555"/>
                  </a:lnTo>
                  <a:lnTo>
                    <a:pt x="313" y="1541"/>
                  </a:lnTo>
                  <a:lnTo>
                    <a:pt x="350" y="1525"/>
                  </a:lnTo>
                  <a:lnTo>
                    <a:pt x="386" y="1507"/>
                  </a:lnTo>
                  <a:lnTo>
                    <a:pt x="421" y="1488"/>
                  </a:lnTo>
                  <a:lnTo>
                    <a:pt x="455" y="1466"/>
                  </a:lnTo>
                  <a:lnTo>
                    <a:pt x="487" y="1443"/>
                  </a:lnTo>
                  <a:lnTo>
                    <a:pt x="519" y="1419"/>
                  </a:lnTo>
                  <a:lnTo>
                    <a:pt x="549" y="1393"/>
                  </a:lnTo>
                  <a:lnTo>
                    <a:pt x="578" y="1365"/>
                  </a:lnTo>
                  <a:lnTo>
                    <a:pt x="606" y="1336"/>
                  </a:lnTo>
                  <a:lnTo>
                    <a:pt x="632" y="1305"/>
                  </a:lnTo>
                  <a:lnTo>
                    <a:pt x="657" y="1274"/>
                  </a:lnTo>
                  <a:lnTo>
                    <a:pt x="680" y="1241"/>
                  </a:lnTo>
                  <a:lnTo>
                    <a:pt x="701" y="1207"/>
                  </a:lnTo>
                  <a:lnTo>
                    <a:pt x="720" y="1172"/>
                  </a:lnTo>
                  <a:lnTo>
                    <a:pt x="738" y="1136"/>
                  </a:lnTo>
                  <a:lnTo>
                    <a:pt x="754" y="1099"/>
                  </a:lnTo>
                  <a:lnTo>
                    <a:pt x="768" y="1062"/>
                  </a:lnTo>
                  <a:lnTo>
                    <a:pt x="780" y="1023"/>
                  </a:lnTo>
                  <a:lnTo>
                    <a:pt x="790" y="985"/>
                  </a:lnTo>
                  <a:lnTo>
                    <a:pt x="799" y="945"/>
                  </a:lnTo>
                  <a:lnTo>
                    <a:pt x="805" y="906"/>
                  </a:lnTo>
                  <a:lnTo>
                    <a:pt x="809" y="866"/>
                  </a:lnTo>
                  <a:lnTo>
                    <a:pt x="812" y="826"/>
                  </a:lnTo>
                  <a:lnTo>
                    <a:pt x="812" y="786"/>
                  </a:lnTo>
                  <a:lnTo>
                    <a:pt x="810" y="746"/>
                  </a:lnTo>
                  <a:lnTo>
                    <a:pt x="806" y="706"/>
                  </a:lnTo>
                  <a:lnTo>
                    <a:pt x="801" y="666"/>
                  </a:lnTo>
                  <a:lnTo>
                    <a:pt x="793" y="627"/>
                  </a:lnTo>
                  <a:lnTo>
                    <a:pt x="783" y="588"/>
                  </a:lnTo>
                  <a:lnTo>
                    <a:pt x="772" y="550"/>
                  </a:lnTo>
                  <a:lnTo>
                    <a:pt x="758" y="512"/>
                  </a:lnTo>
                  <a:lnTo>
                    <a:pt x="743" y="475"/>
                  </a:lnTo>
                  <a:lnTo>
                    <a:pt x="726" y="439"/>
                  </a:lnTo>
                  <a:lnTo>
                    <a:pt x="707" y="403"/>
                  </a:lnTo>
                  <a:lnTo>
                    <a:pt x="686" y="369"/>
                  </a:lnTo>
                  <a:lnTo>
                    <a:pt x="664" y="336"/>
                  </a:lnTo>
                  <a:lnTo>
                    <a:pt x="640" y="304"/>
                  </a:lnTo>
                  <a:lnTo>
                    <a:pt x="614" y="273"/>
                  </a:lnTo>
                  <a:lnTo>
                    <a:pt x="587" y="244"/>
                  </a:lnTo>
                  <a:lnTo>
                    <a:pt x="558" y="216"/>
                  </a:lnTo>
                  <a:lnTo>
                    <a:pt x="528" y="189"/>
                  </a:lnTo>
                  <a:lnTo>
                    <a:pt x="497" y="164"/>
                  </a:lnTo>
                  <a:lnTo>
                    <a:pt x="465" y="140"/>
                  </a:lnTo>
                  <a:lnTo>
                    <a:pt x="431" y="118"/>
                  </a:lnTo>
                  <a:lnTo>
                    <a:pt x="396" y="98"/>
                  </a:lnTo>
                  <a:lnTo>
                    <a:pt x="361" y="80"/>
                  </a:lnTo>
                  <a:lnTo>
                    <a:pt x="324" y="63"/>
                  </a:lnTo>
                  <a:lnTo>
                    <a:pt x="287" y="49"/>
                  </a:lnTo>
                  <a:lnTo>
                    <a:pt x="249" y="36"/>
                  </a:lnTo>
                  <a:lnTo>
                    <a:pt x="210" y="25"/>
                  </a:lnTo>
                  <a:lnTo>
                    <a:pt x="171" y="16"/>
                  </a:lnTo>
                  <a:lnTo>
                    <a:pt x="132" y="9"/>
                  </a:lnTo>
                  <a:lnTo>
                    <a:pt x="92" y="4"/>
                  </a:lnTo>
                  <a:lnTo>
                    <a:pt x="52" y="1"/>
                  </a:lnTo>
                  <a:lnTo>
                    <a:pt x="12" y="0"/>
                  </a:lnTo>
                  <a:lnTo>
                    <a:pt x="12" y="800"/>
                  </a:lnTo>
                  <a:lnTo>
                    <a:pt x="0" y="1600"/>
                  </a:lnTo>
                </a:path>
              </a:pathLst>
            </a:custGeom>
            <a:solidFill>
              <a:srgbClr val="0000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7" name="TextShape 72"/>
            <p:cNvSpPr txBox="1"/>
            <p:nvPr/>
          </p:nvSpPr>
          <p:spPr>
            <a:xfrm>
              <a:off x="7772400" y="4615560"/>
              <a:ext cx="434520" cy="344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Times New Roman"/>
                </a:rPr>
                <a:t>p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738" name="TextShape 73"/>
            <p:cNvSpPr txBox="1"/>
            <p:nvPr/>
          </p:nvSpPr>
          <p:spPr>
            <a:xfrm>
              <a:off x="8048520" y="4588560"/>
              <a:ext cx="445680" cy="384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latin typeface="Times New Roman"/>
                  <a:ea typeface="Arial"/>
                </a:rPr>
                <a:t>π</a:t>
              </a:r>
              <a:r>
                <a:rPr b="0" lang="en-US" sz="2000" spc="-1" strike="noStrike" baseline="14000000">
                  <a:latin typeface="Times New Roman"/>
                  <a:ea typeface="Arial"/>
                </a:rPr>
                <a:t>-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739" name="TextShape 74"/>
            <p:cNvSpPr txBox="1"/>
            <p:nvPr/>
          </p:nvSpPr>
          <p:spPr>
            <a:xfrm>
              <a:off x="7914240" y="4829040"/>
              <a:ext cx="547920" cy="37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Λ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740" name="Group 75"/>
          <p:cNvGrpSpPr/>
          <p:nvPr/>
        </p:nvGrpSpPr>
        <p:grpSpPr>
          <a:xfrm>
            <a:off x="2657520" y="3285000"/>
            <a:ext cx="634320" cy="464040"/>
            <a:chOff x="2657520" y="3285000"/>
            <a:chExt cx="634320" cy="464040"/>
          </a:xfrm>
        </p:grpSpPr>
        <p:grpSp>
          <p:nvGrpSpPr>
            <p:cNvPr id="741" name="Group 76"/>
            <p:cNvGrpSpPr/>
            <p:nvPr/>
          </p:nvGrpSpPr>
          <p:grpSpPr>
            <a:xfrm>
              <a:off x="2657520" y="3285000"/>
              <a:ext cx="600120" cy="464040"/>
              <a:chOff x="2657520" y="3285000"/>
              <a:chExt cx="600120" cy="464040"/>
            </a:xfrm>
          </p:grpSpPr>
          <p:sp>
            <p:nvSpPr>
              <p:cNvPr id="742" name="CustomShape 77"/>
              <p:cNvSpPr/>
              <p:nvPr/>
            </p:nvSpPr>
            <p:spPr>
              <a:xfrm>
                <a:off x="2698560" y="331344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1195">
                    <a:moveTo>
                      <a:pt x="588" y="1194"/>
                    </a:moveTo>
                    <a:lnTo>
                      <a:pt x="558" y="1193"/>
                    </a:lnTo>
                    <a:lnTo>
                      <a:pt x="528" y="1190"/>
                    </a:lnTo>
                    <a:lnTo>
                      <a:pt x="498" y="1186"/>
                    </a:lnTo>
                    <a:lnTo>
                      <a:pt x="469" y="1180"/>
                    </a:lnTo>
                    <a:lnTo>
                      <a:pt x="439" y="1173"/>
                    </a:lnTo>
                    <a:lnTo>
                      <a:pt x="411" y="1164"/>
                    </a:lnTo>
                    <a:lnTo>
                      <a:pt x="382" y="1154"/>
                    </a:lnTo>
                    <a:lnTo>
                      <a:pt x="354" y="1142"/>
                    </a:lnTo>
                    <a:lnTo>
                      <a:pt x="327" y="1130"/>
                    </a:lnTo>
                    <a:lnTo>
                      <a:pt x="301" y="1115"/>
                    </a:lnTo>
                    <a:lnTo>
                      <a:pt x="275" y="1100"/>
                    </a:lnTo>
                    <a:lnTo>
                      <a:pt x="250" y="1083"/>
                    </a:lnTo>
                    <a:lnTo>
                      <a:pt x="226" y="1065"/>
                    </a:lnTo>
                    <a:lnTo>
                      <a:pt x="203" y="1045"/>
                    </a:lnTo>
                    <a:lnTo>
                      <a:pt x="181" y="1025"/>
                    </a:lnTo>
                    <a:lnTo>
                      <a:pt x="160" y="1003"/>
                    </a:lnTo>
                    <a:lnTo>
                      <a:pt x="140" y="981"/>
                    </a:lnTo>
                    <a:lnTo>
                      <a:pt x="121" y="957"/>
                    </a:lnTo>
                    <a:lnTo>
                      <a:pt x="103" y="933"/>
                    </a:lnTo>
                    <a:lnTo>
                      <a:pt x="87" y="908"/>
                    </a:lnTo>
                    <a:lnTo>
                      <a:pt x="72" y="882"/>
                    </a:lnTo>
                    <a:lnTo>
                      <a:pt x="58" y="855"/>
                    </a:lnTo>
                    <a:lnTo>
                      <a:pt x="46" y="827"/>
                    </a:lnTo>
                    <a:lnTo>
                      <a:pt x="35" y="799"/>
                    </a:lnTo>
                    <a:lnTo>
                      <a:pt x="26" y="771"/>
                    </a:lnTo>
                    <a:lnTo>
                      <a:pt x="18" y="742"/>
                    </a:lnTo>
                    <a:lnTo>
                      <a:pt x="11" y="712"/>
                    </a:lnTo>
                    <a:lnTo>
                      <a:pt x="6" y="683"/>
                    </a:lnTo>
                    <a:lnTo>
                      <a:pt x="3" y="653"/>
                    </a:lnTo>
                    <a:lnTo>
                      <a:pt x="1" y="623"/>
                    </a:lnTo>
                    <a:lnTo>
                      <a:pt x="0" y="593"/>
                    </a:lnTo>
                    <a:lnTo>
                      <a:pt x="1" y="562"/>
                    </a:lnTo>
                    <a:lnTo>
                      <a:pt x="4" y="532"/>
                    </a:lnTo>
                    <a:lnTo>
                      <a:pt x="8" y="503"/>
                    </a:lnTo>
                    <a:lnTo>
                      <a:pt x="13" y="473"/>
                    </a:lnTo>
                    <a:lnTo>
                      <a:pt x="20" y="444"/>
                    </a:lnTo>
                    <a:lnTo>
                      <a:pt x="28" y="415"/>
                    </a:lnTo>
                    <a:lnTo>
                      <a:pt x="38" y="386"/>
                    </a:lnTo>
                    <a:lnTo>
                      <a:pt x="50" y="359"/>
                    </a:lnTo>
                    <a:lnTo>
                      <a:pt x="62" y="331"/>
                    </a:lnTo>
                    <a:lnTo>
                      <a:pt x="77" y="305"/>
                    </a:lnTo>
                    <a:lnTo>
                      <a:pt x="92" y="279"/>
                    </a:lnTo>
                    <a:lnTo>
                      <a:pt x="109" y="254"/>
                    </a:lnTo>
                    <a:lnTo>
                      <a:pt x="127" y="230"/>
                    </a:lnTo>
                    <a:lnTo>
                      <a:pt x="146" y="206"/>
                    </a:lnTo>
                    <a:lnTo>
                      <a:pt x="166" y="184"/>
                    </a:lnTo>
                    <a:lnTo>
                      <a:pt x="187" y="163"/>
                    </a:lnTo>
                    <a:lnTo>
                      <a:pt x="210" y="143"/>
                    </a:lnTo>
                    <a:lnTo>
                      <a:pt x="233" y="124"/>
                    </a:lnTo>
                    <a:lnTo>
                      <a:pt x="257" y="106"/>
                    </a:lnTo>
                    <a:lnTo>
                      <a:pt x="283" y="90"/>
                    </a:lnTo>
                    <a:lnTo>
                      <a:pt x="309" y="74"/>
                    </a:lnTo>
                    <a:lnTo>
                      <a:pt x="335" y="60"/>
                    </a:lnTo>
                    <a:lnTo>
                      <a:pt x="363" y="48"/>
                    </a:lnTo>
                    <a:lnTo>
                      <a:pt x="391" y="37"/>
                    </a:lnTo>
                    <a:lnTo>
                      <a:pt x="419" y="27"/>
                    </a:lnTo>
                    <a:lnTo>
                      <a:pt x="448" y="19"/>
                    </a:lnTo>
                    <a:lnTo>
                      <a:pt x="477" y="12"/>
                    </a:lnTo>
                    <a:lnTo>
                      <a:pt x="507" y="7"/>
                    </a:lnTo>
                    <a:lnTo>
                      <a:pt x="537" y="3"/>
                    </a:lnTo>
                    <a:lnTo>
                      <a:pt x="567" y="1"/>
                    </a:lnTo>
                    <a:lnTo>
                      <a:pt x="597" y="0"/>
                    </a:lnTo>
                    <a:lnTo>
                      <a:pt x="597" y="597"/>
                    </a:lnTo>
                    <a:lnTo>
                      <a:pt x="588" y="1194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3" name="CustomShape 78"/>
              <p:cNvSpPr/>
              <p:nvPr/>
            </p:nvSpPr>
            <p:spPr>
              <a:xfrm>
                <a:off x="2698920" y="331380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1195">
                    <a:moveTo>
                      <a:pt x="24" y="1194"/>
                    </a:moveTo>
                    <a:lnTo>
                      <a:pt x="54" y="1192"/>
                    </a:lnTo>
                    <a:lnTo>
                      <a:pt x="83" y="1188"/>
                    </a:lnTo>
                    <a:lnTo>
                      <a:pt x="113" y="1183"/>
                    </a:lnTo>
                    <a:lnTo>
                      <a:pt x="142" y="1177"/>
                    </a:lnTo>
                    <a:lnTo>
                      <a:pt x="171" y="1169"/>
                    </a:lnTo>
                    <a:lnTo>
                      <a:pt x="199" y="1160"/>
                    </a:lnTo>
                    <a:lnTo>
                      <a:pt x="227" y="1149"/>
                    </a:lnTo>
                    <a:lnTo>
                      <a:pt x="254" y="1137"/>
                    </a:lnTo>
                    <a:lnTo>
                      <a:pt x="281" y="1124"/>
                    </a:lnTo>
                    <a:lnTo>
                      <a:pt x="307" y="1109"/>
                    </a:lnTo>
                    <a:lnTo>
                      <a:pt x="332" y="1093"/>
                    </a:lnTo>
                    <a:lnTo>
                      <a:pt x="357" y="1076"/>
                    </a:lnTo>
                    <a:lnTo>
                      <a:pt x="380" y="1057"/>
                    </a:lnTo>
                    <a:lnTo>
                      <a:pt x="403" y="1038"/>
                    </a:lnTo>
                    <a:lnTo>
                      <a:pt x="424" y="1017"/>
                    </a:lnTo>
                    <a:lnTo>
                      <a:pt x="445" y="995"/>
                    </a:lnTo>
                    <a:lnTo>
                      <a:pt x="464" y="972"/>
                    </a:lnTo>
                    <a:lnTo>
                      <a:pt x="482" y="949"/>
                    </a:lnTo>
                    <a:lnTo>
                      <a:pt x="499" y="924"/>
                    </a:lnTo>
                    <a:lnTo>
                      <a:pt x="515" y="899"/>
                    </a:lnTo>
                    <a:lnTo>
                      <a:pt x="529" y="873"/>
                    </a:lnTo>
                    <a:lnTo>
                      <a:pt x="543" y="846"/>
                    </a:lnTo>
                    <a:lnTo>
                      <a:pt x="554" y="818"/>
                    </a:lnTo>
                    <a:lnTo>
                      <a:pt x="565" y="790"/>
                    </a:lnTo>
                    <a:lnTo>
                      <a:pt x="574" y="762"/>
                    </a:lnTo>
                    <a:lnTo>
                      <a:pt x="581" y="733"/>
                    </a:lnTo>
                    <a:lnTo>
                      <a:pt x="587" y="704"/>
                    </a:lnTo>
                    <a:lnTo>
                      <a:pt x="592" y="674"/>
                    </a:lnTo>
                    <a:lnTo>
                      <a:pt x="595" y="645"/>
                    </a:lnTo>
                    <a:lnTo>
                      <a:pt x="597" y="615"/>
                    </a:lnTo>
                    <a:lnTo>
                      <a:pt x="597" y="585"/>
                    </a:lnTo>
                    <a:lnTo>
                      <a:pt x="596" y="555"/>
                    </a:lnTo>
                    <a:lnTo>
                      <a:pt x="593" y="525"/>
                    </a:lnTo>
                    <a:lnTo>
                      <a:pt x="588" y="496"/>
                    </a:lnTo>
                    <a:lnTo>
                      <a:pt x="583" y="467"/>
                    </a:lnTo>
                    <a:lnTo>
                      <a:pt x="575" y="438"/>
                    </a:lnTo>
                    <a:lnTo>
                      <a:pt x="567" y="409"/>
                    </a:lnTo>
                    <a:lnTo>
                      <a:pt x="557" y="381"/>
                    </a:lnTo>
                    <a:lnTo>
                      <a:pt x="545" y="353"/>
                    </a:lnTo>
                    <a:lnTo>
                      <a:pt x="532" y="326"/>
                    </a:lnTo>
                    <a:lnTo>
                      <a:pt x="518" y="300"/>
                    </a:lnTo>
                    <a:lnTo>
                      <a:pt x="503" y="275"/>
                    </a:lnTo>
                    <a:lnTo>
                      <a:pt x="486" y="250"/>
                    </a:lnTo>
                    <a:lnTo>
                      <a:pt x="468" y="226"/>
                    </a:lnTo>
                    <a:lnTo>
                      <a:pt x="449" y="203"/>
                    </a:lnTo>
                    <a:lnTo>
                      <a:pt x="428" y="181"/>
                    </a:lnTo>
                    <a:lnTo>
                      <a:pt x="407" y="160"/>
                    </a:lnTo>
                    <a:lnTo>
                      <a:pt x="385" y="141"/>
                    </a:lnTo>
                    <a:lnTo>
                      <a:pt x="361" y="122"/>
                    </a:lnTo>
                    <a:lnTo>
                      <a:pt x="337" y="104"/>
                    </a:lnTo>
                    <a:lnTo>
                      <a:pt x="312" y="88"/>
                    </a:lnTo>
                    <a:lnTo>
                      <a:pt x="286" y="73"/>
                    </a:lnTo>
                    <a:lnTo>
                      <a:pt x="260" y="59"/>
                    </a:lnTo>
                    <a:lnTo>
                      <a:pt x="233" y="47"/>
                    </a:lnTo>
                    <a:lnTo>
                      <a:pt x="205" y="36"/>
                    </a:lnTo>
                    <a:lnTo>
                      <a:pt x="177" y="27"/>
                    </a:lnTo>
                    <a:lnTo>
                      <a:pt x="148" y="19"/>
                    </a:lnTo>
                    <a:lnTo>
                      <a:pt x="119" y="12"/>
                    </a:lnTo>
                    <a:lnTo>
                      <a:pt x="89" y="7"/>
                    </a:lnTo>
                    <a:lnTo>
                      <a:pt x="60" y="3"/>
                    </a:lnTo>
                    <a:lnTo>
                      <a:pt x="30" y="1"/>
                    </a:lnTo>
                    <a:lnTo>
                      <a:pt x="0" y="0"/>
                    </a:lnTo>
                    <a:lnTo>
                      <a:pt x="0" y="597"/>
                    </a:lnTo>
                    <a:lnTo>
                      <a:pt x="24" y="1194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4" name="TextShape 79"/>
              <p:cNvSpPr txBox="1"/>
              <p:nvPr/>
            </p:nvSpPr>
            <p:spPr>
              <a:xfrm>
                <a:off x="2657520" y="331560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n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745" name="TextShape 80"/>
              <p:cNvSpPr txBox="1"/>
              <p:nvPr/>
            </p:nvSpPr>
            <p:spPr>
              <a:xfrm>
                <a:off x="2873880" y="3285000"/>
                <a:ext cx="383400" cy="26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2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746" name="CustomShape 81"/>
              <p:cNvSpPr/>
              <p:nvPr/>
            </p:nvSpPr>
            <p:spPr>
              <a:xfrm>
                <a:off x="2705040" y="331884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597">
                    <a:moveTo>
                      <a:pt x="597" y="0"/>
                    </a:moveTo>
                    <a:lnTo>
                      <a:pt x="596" y="30"/>
                    </a:lnTo>
                    <a:lnTo>
                      <a:pt x="594" y="61"/>
                    </a:lnTo>
                    <a:lnTo>
                      <a:pt x="590" y="91"/>
                    </a:lnTo>
                    <a:lnTo>
                      <a:pt x="585" y="121"/>
                    </a:lnTo>
                    <a:lnTo>
                      <a:pt x="578" y="150"/>
                    </a:lnTo>
                    <a:lnTo>
                      <a:pt x="569" y="180"/>
                    </a:lnTo>
                    <a:lnTo>
                      <a:pt x="559" y="208"/>
                    </a:lnTo>
                    <a:lnTo>
                      <a:pt x="548" y="236"/>
                    </a:lnTo>
                    <a:lnTo>
                      <a:pt x="535" y="264"/>
                    </a:lnTo>
                    <a:lnTo>
                      <a:pt x="521" y="291"/>
                    </a:lnTo>
                    <a:lnTo>
                      <a:pt x="506" y="317"/>
                    </a:lnTo>
                    <a:lnTo>
                      <a:pt x="489" y="342"/>
                    </a:lnTo>
                    <a:lnTo>
                      <a:pt x="471" y="367"/>
                    </a:lnTo>
                    <a:lnTo>
                      <a:pt x="452" y="390"/>
                    </a:lnTo>
                    <a:lnTo>
                      <a:pt x="431" y="413"/>
                    </a:lnTo>
                    <a:lnTo>
                      <a:pt x="410" y="434"/>
                    </a:lnTo>
                    <a:lnTo>
                      <a:pt x="387" y="455"/>
                    </a:lnTo>
                    <a:lnTo>
                      <a:pt x="363" y="474"/>
                    </a:lnTo>
                    <a:lnTo>
                      <a:pt x="339" y="492"/>
                    </a:lnTo>
                    <a:lnTo>
                      <a:pt x="313" y="508"/>
                    </a:lnTo>
                    <a:lnTo>
                      <a:pt x="287" y="523"/>
                    </a:lnTo>
                    <a:lnTo>
                      <a:pt x="260" y="537"/>
                    </a:lnTo>
                    <a:lnTo>
                      <a:pt x="232" y="550"/>
                    </a:lnTo>
                    <a:lnTo>
                      <a:pt x="204" y="561"/>
                    </a:lnTo>
                    <a:lnTo>
                      <a:pt x="175" y="571"/>
                    </a:lnTo>
                    <a:lnTo>
                      <a:pt x="146" y="579"/>
                    </a:lnTo>
                    <a:lnTo>
                      <a:pt x="116" y="586"/>
                    </a:lnTo>
                    <a:lnTo>
                      <a:pt x="86" y="591"/>
                    </a:lnTo>
                    <a:lnTo>
                      <a:pt x="56" y="594"/>
                    </a:lnTo>
                    <a:lnTo>
                      <a:pt x="26" y="596"/>
                    </a:lnTo>
                    <a:lnTo>
                      <a:pt x="0" y="0"/>
                    </a:lnTo>
                    <a:lnTo>
                      <a:pt x="597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7" name="CustomShape 82"/>
              <p:cNvSpPr/>
              <p:nvPr/>
            </p:nvSpPr>
            <p:spPr>
              <a:xfrm>
                <a:off x="2698560" y="331920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597">
                    <a:moveTo>
                      <a:pt x="597" y="0"/>
                    </a:moveTo>
                    <a:lnTo>
                      <a:pt x="596" y="30"/>
                    </a:lnTo>
                    <a:lnTo>
                      <a:pt x="594" y="61"/>
                    </a:lnTo>
                    <a:lnTo>
                      <a:pt x="590" y="91"/>
                    </a:lnTo>
                    <a:lnTo>
                      <a:pt x="585" y="121"/>
                    </a:lnTo>
                    <a:lnTo>
                      <a:pt x="578" y="150"/>
                    </a:lnTo>
                    <a:lnTo>
                      <a:pt x="569" y="180"/>
                    </a:lnTo>
                    <a:lnTo>
                      <a:pt x="559" y="208"/>
                    </a:lnTo>
                    <a:lnTo>
                      <a:pt x="548" y="236"/>
                    </a:lnTo>
                    <a:lnTo>
                      <a:pt x="535" y="264"/>
                    </a:lnTo>
                    <a:lnTo>
                      <a:pt x="521" y="291"/>
                    </a:lnTo>
                    <a:lnTo>
                      <a:pt x="506" y="317"/>
                    </a:lnTo>
                    <a:lnTo>
                      <a:pt x="489" y="342"/>
                    </a:lnTo>
                    <a:lnTo>
                      <a:pt x="471" y="367"/>
                    </a:lnTo>
                    <a:lnTo>
                      <a:pt x="452" y="390"/>
                    </a:lnTo>
                    <a:lnTo>
                      <a:pt x="431" y="413"/>
                    </a:lnTo>
                    <a:lnTo>
                      <a:pt x="410" y="434"/>
                    </a:lnTo>
                    <a:lnTo>
                      <a:pt x="387" y="455"/>
                    </a:lnTo>
                    <a:lnTo>
                      <a:pt x="363" y="474"/>
                    </a:lnTo>
                    <a:lnTo>
                      <a:pt x="339" y="492"/>
                    </a:lnTo>
                    <a:lnTo>
                      <a:pt x="313" y="508"/>
                    </a:lnTo>
                    <a:lnTo>
                      <a:pt x="287" y="523"/>
                    </a:lnTo>
                    <a:lnTo>
                      <a:pt x="260" y="537"/>
                    </a:lnTo>
                    <a:lnTo>
                      <a:pt x="232" y="550"/>
                    </a:lnTo>
                    <a:lnTo>
                      <a:pt x="204" y="561"/>
                    </a:lnTo>
                    <a:lnTo>
                      <a:pt x="175" y="571"/>
                    </a:lnTo>
                    <a:lnTo>
                      <a:pt x="146" y="579"/>
                    </a:lnTo>
                    <a:lnTo>
                      <a:pt x="116" y="586"/>
                    </a:lnTo>
                    <a:lnTo>
                      <a:pt x="86" y="591"/>
                    </a:lnTo>
                    <a:lnTo>
                      <a:pt x="56" y="594"/>
                    </a:lnTo>
                    <a:lnTo>
                      <a:pt x="26" y="596"/>
                    </a:lnTo>
                    <a:lnTo>
                      <a:pt x="0" y="0"/>
                    </a:lnTo>
                    <a:lnTo>
                      <a:pt x="597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8" name="TextShape 83"/>
              <p:cNvSpPr txBox="1"/>
              <p:nvPr/>
            </p:nvSpPr>
            <p:spPr>
              <a:xfrm>
                <a:off x="2874240" y="3465360"/>
                <a:ext cx="383400" cy="26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2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sp>
          <p:nvSpPr>
            <p:cNvPr id="749" name="TextShape 84"/>
            <p:cNvSpPr txBox="1"/>
            <p:nvPr/>
          </p:nvSpPr>
          <p:spPr>
            <a:xfrm>
              <a:off x="2743920" y="3329640"/>
              <a:ext cx="547920" cy="37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Λ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750" name="Group 85"/>
          <p:cNvGrpSpPr/>
          <p:nvPr/>
        </p:nvGrpSpPr>
        <p:grpSpPr>
          <a:xfrm>
            <a:off x="6858000" y="4572000"/>
            <a:ext cx="793800" cy="672480"/>
            <a:chOff x="6858000" y="4572000"/>
            <a:chExt cx="793800" cy="672480"/>
          </a:xfrm>
        </p:grpSpPr>
        <p:sp>
          <p:nvSpPr>
            <p:cNvPr id="751" name="CustomShape 86"/>
            <p:cNvSpPr/>
            <p:nvPr/>
          </p:nvSpPr>
          <p:spPr>
            <a:xfrm>
              <a:off x="6943320" y="4604760"/>
              <a:ext cx="576000" cy="57600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2" name="CustomShape 87"/>
            <p:cNvSpPr/>
            <p:nvPr/>
          </p:nvSpPr>
          <p:spPr>
            <a:xfrm>
              <a:off x="6943320" y="4605120"/>
              <a:ext cx="576000" cy="576000"/>
            </a:xfrm>
            <a:custGeom>
              <a:avLst/>
              <a:gdLst/>
              <a:ahLst/>
              <a:rect l="0" t="0" r="r" b="b"/>
              <a:pathLst>
                <a:path w="813" h="1601">
                  <a:moveTo>
                    <a:pt x="812" y="1600"/>
                  </a:moveTo>
                  <a:lnTo>
                    <a:pt x="772" y="1600"/>
                  </a:lnTo>
                  <a:lnTo>
                    <a:pt x="732" y="1597"/>
                  </a:lnTo>
                  <a:lnTo>
                    <a:pt x="692" y="1593"/>
                  </a:lnTo>
                  <a:lnTo>
                    <a:pt x="653" y="1586"/>
                  </a:lnTo>
                  <a:lnTo>
                    <a:pt x="613" y="1578"/>
                  </a:lnTo>
                  <a:lnTo>
                    <a:pt x="575" y="1568"/>
                  </a:lnTo>
                  <a:lnTo>
                    <a:pt x="536" y="1555"/>
                  </a:lnTo>
                  <a:lnTo>
                    <a:pt x="499" y="1541"/>
                  </a:lnTo>
                  <a:lnTo>
                    <a:pt x="462" y="1525"/>
                  </a:lnTo>
                  <a:lnTo>
                    <a:pt x="426" y="1507"/>
                  </a:lnTo>
                  <a:lnTo>
                    <a:pt x="391" y="1488"/>
                  </a:lnTo>
                  <a:lnTo>
                    <a:pt x="357" y="1466"/>
                  </a:lnTo>
                  <a:lnTo>
                    <a:pt x="325" y="1443"/>
                  </a:lnTo>
                  <a:lnTo>
                    <a:pt x="293" y="1419"/>
                  </a:lnTo>
                  <a:lnTo>
                    <a:pt x="263" y="1393"/>
                  </a:lnTo>
                  <a:lnTo>
                    <a:pt x="234" y="1365"/>
                  </a:lnTo>
                  <a:lnTo>
                    <a:pt x="206" y="1336"/>
                  </a:lnTo>
                  <a:lnTo>
                    <a:pt x="180" y="1305"/>
                  </a:lnTo>
                  <a:lnTo>
                    <a:pt x="155" y="1274"/>
                  </a:lnTo>
                  <a:lnTo>
                    <a:pt x="132" y="1241"/>
                  </a:lnTo>
                  <a:lnTo>
                    <a:pt x="111" y="1207"/>
                  </a:lnTo>
                  <a:lnTo>
                    <a:pt x="92" y="1172"/>
                  </a:lnTo>
                  <a:lnTo>
                    <a:pt x="74" y="1136"/>
                  </a:lnTo>
                  <a:lnTo>
                    <a:pt x="58" y="1099"/>
                  </a:lnTo>
                  <a:lnTo>
                    <a:pt x="44" y="1062"/>
                  </a:lnTo>
                  <a:lnTo>
                    <a:pt x="32" y="1023"/>
                  </a:lnTo>
                  <a:lnTo>
                    <a:pt x="22" y="985"/>
                  </a:lnTo>
                  <a:lnTo>
                    <a:pt x="13" y="945"/>
                  </a:lnTo>
                  <a:lnTo>
                    <a:pt x="7" y="906"/>
                  </a:lnTo>
                  <a:lnTo>
                    <a:pt x="3" y="866"/>
                  </a:lnTo>
                  <a:lnTo>
                    <a:pt x="0" y="826"/>
                  </a:lnTo>
                  <a:lnTo>
                    <a:pt x="0" y="786"/>
                  </a:lnTo>
                  <a:lnTo>
                    <a:pt x="2" y="746"/>
                  </a:lnTo>
                  <a:lnTo>
                    <a:pt x="6" y="706"/>
                  </a:lnTo>
                  <a:lnTo>
                    <a:pt x="11" y="666"/>
                  </a:lnTo>
                  <a:lnTo>
                    <a:pt x="19" y="627"/>
                  </a:lnTo>
                  <a:lnTo>
                    <a:pt x="29" y="588"/>
                  </a:lnTo>
                  <a:lnTo>
                    <a:pt x="40" y="550"/>
                  </a:lnTo>
                  <a:lnTo>
                    <a:pt x="54" y="512"/>
                  </a:lnTo>
                  <a:lnTo>
                    <a:pt x="69" y="475"/>
                  </a:lnTo>
                  <a:lnTo>
                    <a:pt x="86" y="439"/>
                  </a:lnTo>
                  <a:lnTo>
                    <a:pt x="105" y="403"/>
                  </a:lnTo>
                  <a:lnTo>
                    <a:pt x="126" y="369"/>
                  </a:lnTo>
                  <a:lnTo>
                    <a:pt x="148" y="336"/>
                  </a:lnTo>
                  <a:lnTo>
                    <a:pt x="172" y="304"/>
                  </a:lnTo>
                  <a:lnTo>
                    <a:pt x="198" y="273"/>
                  </a:lnTo>
                  <a:lnTo>
                    <a:pt x="225" y="244"/>
                  </a:lnTo>
                  <a:lnTo>
                    <a:pt x="254" y="216"/>
                  </a:lnTo>
                  <a:lnTo>
                    <a:pt x="284" y="189"/>
                  </a:lnTo>
                  <a:lnTo>
                    <a:pt x="315" y="164"/>
                  </a:lnTo>
                  <a:lnTo>
                    <a:pt x="347" y="140"/>
                  </a:lnTo>
                  <a:lnTo>
                    <a:pt x="381" y="118"/>
                  </a:lnTo>
                  <a:lnTo>
                    <a:pt x="416" y="98"/>
                  </a:lnTo>
                  <a:lnTo>
                    <a:pt x="451" y="80"/>
                  </a:lnTo>
                  <a:lnTo>
                    <a:pt x="488" y="63"/>
                  </a:lnTo>
                  <a:lnTo>
                    <a:pt x="525" y="49"/>
                  </a:lnTo>
                  <a:lnTo>
                    <a:pt x="563" y="36"/>
                  </a:lnTo>
                  <a:lnTo>
                    <a:pt x="602" y="25"/>
                  </a:lnTo>
                  <a:lnTo>
                    <a:pt x="641" y="16"/>
                  </a:lnTo>
                  <a:lnTo>
                    <a:pt x="680" y="9"/>
                  </a:lnTo>
                  <a:lnTo>
                    <a:pt x="720" y="4"/>
                  </a:lnTo>
                  <a:lnTo>
                    <a:pt x="760" y="1"/>
                  </a:lnTo>
                  <a:lnTo>
                    <a:pt x="800" y="0"/>
                  </a:lnTo>
                  <a:lnTo>
                    <a:pt x="800" y="800"/>
                  </a:lnTo>
                  <a:lnTo>
                    <a:pt x="812" y="1600"/>
                  </a:lnTo>
                </a:path>
              </a:pathLst>
            </a:custGeom>
            <a:solidFill>
              <a:srgbClr val="0000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3" name="CustomShape 88"/>
            <p:cNvSpPr/>
            <p:nvPr/>
          </p:nvSpPr>
          <p:spPr>
            <a:xfrm>
              <a:off x="6966000" y="4605120"/>
              <a:ext cx="576000" cy="576000"/>
            </a:xfrm>
            <a:custGeom>
              <a:avLst/>
              <a:gdLst/>
              <a:ahLst/>
              <a:rect l="0" t="0" r="r" b="b"/>
              <a:pathLst>
                <a:path w="813" h="1601">
                  <a:moveTo>
                    <a:pt x="0" y="1600"/>
                  </a:moveTo>
                  <a:lnTo>
                    <a:pt x="40" y="1600"/>
                  </a:lnTo>
                  <a:lnTo>
                    <a:pt x="80" y="1597"/>
                  </a:lnTo>
                  <a:lnTo>
                    <a:pt x="120" y="1593"/>
                  </a:lnTo>
                  <a:lnTo>
                    <a:pt x="159" y="1586"/>
                  </a:lnTo>
                  <a:lnTo>
                    <a:pt x="199" y="1578"/>
                  </a:lnTo>
                  <a:lnTo>
                    <a:pt x="237" y="1568"/>
                  </a:lnTo>
                  <a:lnTo>
                    <a:pt x="276" y="1555"/>
                  </a:lnTo>
                  <a:lnTo>
                    <a:pt x="313" y="1541"/>
                  </a:lnTo>
                  <a:lnTo>
                    <a:pt x="350" y="1525"/>
                  </a:lnTo>
                  <a:lnTo>
                    <a:pt x="386" y="1507"/>
                  </a:lnTo>
                  <a:lnTo>
                    <a:pt x="421" y="1488"/>
                  </a:lnTo>
                  <a:lnTo>
                    <a:pt x="455" y="1466"/>
                  </a:lnTo>
                  <a:lnTo>
                    <a:pt x="487" y="1443"/>
                  </a:lnTo>
                  <a:lnTo>
                    <a:pt x="519" y="1419"/>
                  </a:lnTo>
                  <a:lnTo>
                    <a:pt x="549" y="1393"/>
                  </a:lnTo>
                  <a:lnTo>
                    <a:pt x="578" y="1365"/>
                  </a:lnTo>
                  <a:lnTo>
                    <a:pt x="606" y="1336"/>
                  </a:lnTo>
                  <a:lnTo>
                    <a:pt x="632" y="1305"/>
                  </a:lnTo>
                  <a:lnTo>
                    <a:pt x="657" y="1274"/>
                  </a:lnTo>
                  <a:lnTo>
                    <a:pt x="680" y="1241"/>
                  </a:lnTo>
                  <a:lnTo>
                    <a:pt x="701" y="1207"/>
                  </a:lnTo>
                  <a:lnTo>
                    <a:pt x="720" y="1172"/>
                  </a:lnTo>
                  <a:lnTo>
                    <a:pt x="738" y="1136"/>
                  </a:lnTo>
                  <a:lnTo>
                    <a:pt x="754" y="1099"/>
                  </a:lnTo>
                  <a:lnTo>
                    <a:pt x="768" y="1062"/>
                  </a:lnTo>
                  <a:lnTo>
                    <a:pt x="780" y="1023"/>
                  </a:lnTo>
                  <a:lnTo>
                    <a:pt x="790" y="985"/>
                  </a:lnTo>
                  <a:lnTo>
                    <a:pt x="799" y="945"/>
                  </a:lnTo>
                  <a:lnTo>
                    <a:pt x="805" y="906"/>
                  </a:lnTo>
                  <a:lnTo>
                    <a:pt x="809" y="866"/>
                  </a:lnTo>
                  <a:lnTo>
                    <a:pt x="812" y="826"/>
                  </a:lnTo>
                  <a:lnTo>
                    <a:pt x="812" y="786"/>
                  </a:lnTo>
                  <a:lnTo>
                    <a:pt x="810" y="746"/>
                  </a:lnTo>
                  <a:lnTo>
                    <a:pt x="806" y="706"/>
                  </a:lnTo>
                  <a:lnTo>
                    <a:pt x="801" y="666"/>
                  </a:lnTo>
                  <a:lnTo>
                    <a:pt x="793" y="627"/>
                  </a:lnTo>
                  <a:lnTo>
                    <a:pt x="783" y="588"/>
                  </a:lnTo>
                  <a:lnTo>
                    <a:pt x="772" y="550"/>
                  </a:lnTo>
                  <a:lnTo>
                    <a:pt x="758" y="512"/>
                  </a:lnTo>
                  <a:lnTo>
                    <a:pt x="743" y="475"/>
                  </a:lnTo>
                  <a:lnTo>
                    <a:pt x="726" y="439"/>
                  </a:lnTo>
                  <a:lnTo>
                    <a:pt x="707" y="403"/>
                  </a:lnTo>
                  <a:lnTo>
                    <a:pt x="686" y="369"/>
                  </a:lnTo>
                  <a:lnTo>
                    <a:pt x="664" y="336"/>
                  </a:lnTo>
                  <a:lnTo>
                    <a:pt x="640" y="304"/>
                  </a:lnTo>
                  <a:lnTo>
                    <a:pt x="614" y="273"/>
                  </a:lnTo>
                  <a:lnTo>
                    <a:pt x="587" y="244"/>
                  </a:lnTo>
                  <a:lnTo>
                    <a:pt x="558" y="216"/>
                  </a:lnTo>
                  <a:lnTo>
                    <a:pt x="528" y="189"/>
                  </a:lnTo>
                  <a:lnTo>
                    <a:pt x="497" y="164"/>
                  </a:lnTo>
                  <a:lnTo>
                    <a:pt x="465" y="140"/>
                  </a:lnTo>
                  <a:lnTo>
                    <a:pt x="431" y="118"/>
                  </a:lnTo>
                  <a:lnTo>
                    <a:pt x="396" y="98"/>
                  </a:lnTo>
                  <a:lnTo>
                    <a:pt x="361" y="80"/>
                  </a:lnTo>
                  <a:lnTo>
                    <a:pt x="324" y="63"/>
                  </a:lnTo>
                  <a:lnTo>
                    <a:pt x="287" y="49"/>
                  </a:lnTo>
                  <a:lnTo>
                    <a:pt x="249" y="36"/>
                  </a:lnTo>
                  <a:lnTo>
                    <a:pt x="210" y="25"/>
                  </a:lnTo>
                  <a:lnTo>
                    <a:pt x="171" y="16"/>
                  </a:lnTo>
                  <a:lnTo>
                    <a:pt x="132" y="9"/>
                  </a:lnTo>
                  <a:lnTo>
                    <a:pt x="92" y="4"/>
                  </a:lnTo>
                  <a:lnTo>
                    <a:pt x="52" y="1"/>
                  </a:lnTo>
                  <a:lnTo>
                    <a:pt x="12" y="0"/>
                  </a:lnTo>
                  <a:lnTo>
                    <a:pt x="12" y="800"/>
                  </a:lnTo>
                  <a:lnTo>
                    <a:pt x="0" y="1600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4" name="TextShape 89"/>
            <p:cNvSpPr txBox="1"/>
            <p:nvPr/>
          </p:nvSpPr>
          <p:spPr>
            <a:xfrm>
              <a:off x="6858000" y="4599000"/>
              <a:ext cx="434520" cy="3891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Symbol"/>
                  <a:ea typeface="Symbol"/>
                </a:rPr>
                <a:t>`</a:t>
              </a:r>
              <a:r>
                <a:rPr b="0" lang="en-US" sz="1800" spc="-1" strike="noStrike">
                  <a:latin typeface="Times New Roman"/>
                </a:rPr>
                <a:t>p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755" name="TextShape 90"/>
            <p:cNvSpPr txBox="1"/>
            <p:nvPr/>
          </p:nvSpPr>
          <p:spPr>
            <a:xfrm>
              <a:off x="7206120" y="4572000"/>
              <a:ext cx="445680" cy="384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latin typeface="Times New Roman"/>
                  <a:ea typeface="Arial"/>
                </a:rPr>
                <a:t>π</a:t>
              </a:r>
              <a:r>
                <a:rPr b="0" lang="en-US" sz="2000" spc="-1" strike="noStrike" baseline="14000000">
                  <a:latin typeface="Times New Roman"/>
                  <a:ea typeface="Arial"/>
                </a:rPr>
                <a:t>+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756" name="TextShape 91"/>
            <p:cNvSpPr txBox="1"/>
            <p:nvPr/>
          </p:nvSpPr>
          <p:spPr>
            <a:xfrm>
              <a:off x="6937920" y="4821840"/>
              <a:ext cx="509760" cy="4226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solidFill>
                    <a:srgbClr val="ffffff"/>
                  </a:solidFill>
                  <a:latin typeface="Symbol"/>
                  <a:ea typeface="Symbol"/>
                </a:rPr>
                <a:t>`</a:t>
              </a:r>
              <a:r>
                <a:rPr b="0" lang="en-US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Λ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757" name="Group 92"/>
          <p:cNvGrpSpPr/>
          <p:nvPr/>
        </p:nvGrpSpPr>
        <p:grpSpPr>
          <a:xfrm>
            <a:off x="2085120" y="3400920"/>
            <a:ext cx="658080" cy="531000"/>
            <a:chOff x="2085120" y="3400920"/>
            <a:chExt cx="658080" cy="531000"/>
          </a:xfrm>
        </p:grpSpPr>
        <p:grpSp>
          <p:nvGrpSpPr>
            <p:cNvPr id="758" name="Group 93"/>
            <p:cNvGrpSpPr/>
            <p:nvPr/>
          </p:nvGrpSpPr>
          <p:grpSpPr>
            <a:xfrm>
              <a:off x="2143080" y="3400920"/>
              <a:ext cx="600120" cy="464040"/>
              <a:chOff x="2143080" y="3400920"/>
              <a:chExt cx="600120" cy="464040"/>
            </a:xfrm>
          </p:grpSpPr>
          <p:sp>
            <p:nvSpPr>
              <p:cNvPr id="759" name="CustomShape 94"/>
              <p:cNvSpPr/>
              <p:nvPr/>
            </p:nvSpPr>
            <p:spPr>
              <a:xfrm>
                <a:off x="2184120" y="342936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1195">
                    <a:moveTo>
                      <a:pt x="588" y="1194"/>
                    </a:moveTo>
                    <a:lnTo>
                      <a:pt x="558" y="1193"/>
                    </a:lnTo>
                    <a:lnTo>
                      <a:pt x="528" y="1190"/>
                    </a:lnTo>
                    <a:lnTo>
                      <a:pt x="498" y="1186"/>
                    </a:lnTo>
                    <a:lnTo>
                      <a:pt x="469" y="1180"/>
                    </a:lnTo>
                    <a:lnTo>
                      <a:pt x="439" y="1173"/>
                    </a:lnTo>
                    <a:lnTo>
                      <a:pt x="411" y="1164"/>
                    </a:lnTo>
                    <a:lnTo>
                      <a:pt x="382" y="1154"/>
                    </a:lnTo>
                    <a:lnTo>
                      <a:pt x="354" y="1142"/>
                    </a:lnTo>
                    <a:lnTo>
                      <a:pt x="327" y="1130"/>
                    </a:lnTo>
                    <a:lnTo>
                      <a:pt x="301" y="1115"/>
                    </a:lnTo>
                    <a:lnTo>
                      <a:pt x="275" y="1100"/>
                    </a:lnTo>
                    <a:lnTo>
                      <a:pt x="250" y="1083"/>
                    </a:lnTo>
                    <a:lnTo>
                      <a:pt x="226" y="1065"/>
                    </a:lnTo>
                    <a:lnTo>
                      <a:pt x="203" y="1045"/>
                    </a:lnTo>
                    <a:lnTo>
                      <a:pt x="181" y="1025"/>
                    </a:lnTo>
                    <a:lnTo>
                      <a:pt x="160" y="1003"/>
                    </a:lnTo>
                    <a:lnTo>
                      <a:pt x="140" y="981"/>
                    </a:lnTo>
                    <a:lnTo>
                      <a:pt x="121" y="957"/>
                    </a:lnTo>
                    <a:lnTo>
                      <a:pt x="103" y="933"/>
                    </a:lnTo>
                    <a:lnTo>
                      <a:pt x="87" y="908"/>
                    </a:lnTo>
                    <a:lnTo>
                      <a:pt x="72" y="882"/>
                    </a:lnTo>
                    <a:lnTo>
                      <a:pt x="58" y="855"/>
                    </a:lnTo>
                    <a:lnTo>
                      <a:pt x="46" y="827"/>
                    </a:lnTo>
                    <a:lnTo>
                      <a:pt x="35" y="799"/>
                    </a:lnTo>
                    <a:lnTo>
                      <a:pt x="26" y="771"/>
                    </a:lnTo>
                    <a:lnTo>
                      <a:pt x="18" y="742"/>
                    </a:lnTo>
                    <a:lnTo>
                      <a:pt x="11" y="712"/>
                    </a:lnTo>
                    <a:lnTo>
                      <a:pt x="6" y="683"/>
                    </a:lnTo>
                    <a:lnTo>
                      <a:pt x="3" y="653"/>
                    </a:lnTo>
                    <a:lnTo>
                      <a:pt x="1" y="623"/>
                    </a:lnTo>
                    <a:lnTo>
                      <a:pt x="0" y="593"/>
                    </a:lnTo>
                    <a:lnTo>
                      <a:pt x="1" y="562"/>
                    </a:lnTo>
                    <a:lnTo>
                      <a:pt x="4" y="532"/>
                    </a:lnTo>
                    <a:lnTo>
                      <a:pt x="8" y="503"/>
                    </a:lnTo>
                    <a:lnTo>
                      <a:pt x="13" y="473"/>
                    </a:lnTo>
                    <a:lnTo>
                      <a:pt x="20" y="444"/>
                    </a:lnTo>
                    <a:lnTo>
                      <a:pt x="28" y="415"/>
                    </a:lnTo>
                    <a:lnTo>
                      <a:pt x="38" y="386"/>
                    </a:lnTo>
                    <a:lnTo>
                      <a:pt x="50" y="359"/>
                    </a:lnTo>
                    <a:lnTo>
                      <a:pt x="62" y="331"/>
                    </a:lnTo>
                    <a:lnTo>
                      <a:pt x="77" y="305"/>
                    </a:lnTo>
                    <a:lnTo>
                      <a:pt x="92" y="279"/>
                    </a:lnTo>
                    <a:lnTo>
                      <a:pt x="109" y="254"/>
                    </a:lnTo>
                    <a:lnTo>
                      <a:pt x="127" y="230"/>
                    </a:lnTo>
                    <a:lnTo>
                      <a:pt x="146" y="206"/>
                    </a:lnTo>
                    <a:lnTo>
                      <a:pt x="166" y="184"/>
                    </a:lnTo>
                    <a:lnTo>
                      <a:pt x="187" y="163"/>
                    </a:lnTo>
                    <a:lnTo>
                      <a:pt x="210" y="143"/>
                    </a:lnTo>
                    <a:lnTo>
                      <a:pt x="233" y="124"/>
                    </a:lnTo>
                    <a:lnTo>
                      <a:pt x="257" y="106"/>
                    </a:lnTo>
                    <a:lnTo>
                      <a:pt x="283" y="90"/>
                    </a:lnTo>
                    <a:lnTo>
                      <a:pt x="309" y="74"/>
                    </a:lnTo>
                    <a:lnTo>
                      <a:pt x="335" y="60"/>
                    </a:lnTo>
                    <a:lnTo>
                      <a:pt x="363" y="48"/>
                    </a:lnTo>
                    <a:lnTo>
                      <a:pt x="391" y="37"/>
                    </a:lnTo>
                    <a:lnTo>
                      <a:pt x="419" y="27"/>
                    </a:lnTo>
                    <a:lnTo>
                      <a:pt x="448" y="19"/>
                    </a:lnTo>
                    <a:lnTo>
                      <a:pt x="477" y="12"/>
                    </a:lnTo>
                    <a:lnTo>
                      <a:pt x="507" y="7"/>
                    </a:lnTo>
                    <a:lnTo>
                      <a:pt x="537" y="3"/>
                    </a:lnTo>
                    <a:lnTo>
                      <a:pt x="567" y="1"/>
                    </a:lnTo>
                    <a:lnTo>
                      <a:pt x="597" y="0"/>
                    </a:lnTo>
                    <a:lnTo>
                      <a:pt x="597" y="597"/>
                    </a:lnTo>
                    <a:lnTo>
                      <a:pt x="588" y="1194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0" name="CustomShape 95"/>
              <p:cNvSpPr/>
              <p:nvPr/>
            </p:nvSpPr>
            <p:spPr>
              <a:xfrm>
                <a:off x="2184480" y="342972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1195">
                    <a:moveTo>
                      <a:pt x="24" y="1194"/>
                    </a:moveTo>
                    <a:lnTo>
                      <a:pt x="54" y="1192"/>
                    </a:lnTo>
                    <a:lnTo>
                      <a:pt x="83" y="1188"/>
                    </a:lnTo>
                    <a:lnTo>
                      <a:pt x="113" y="1183"/>
                    </a:lnTo>
                    <a:lnTo>
                      <a:pt x="142" y="1177"/>
                    </a:lnTo>
                    <a:lnTo>
                      <a:pt x="171" y="1169"/>
                    </a:lnTo>
                    <a:lnTo>
                      <a:pt x="199" y="1160"/>
                    </a:lnTo>
                    <a:lnTo>
                      <a:pt x="227" y="1149"/>
                    </a:lnTo>
                    <a:lnTo>
                      <a:pt x="254" y="1137"/>
                    </a:lnTo>
                    <a:lnTo>
                      <a:pt x="281" y="1124"/>
                    </a:lnTo>
                    <a:lnTo>
                      <a:pt x="307" y="1109"/>
                    </a:lnTo>
                    <a:lnTo>
                      <a:pt x="332" y="1093"/>
                    </a:lnTo>
                    <a:lnTo>
                      <a:pt x="357" y="1076"/>
                    </a:lnTo>
                    <a:lnTo>
                      <a:pt x="380" y="1057"/>
                    </a:lnTo>
                    <a:lnTo>
                      <a:pt x="403" y="1038"/>
                    </a:lnTo>
                    <a:lnTo>
                      <a:pt x="424" y="1017"/>
                    </a:lnTo>
                    <a:lnTo>
                      <a:pt x="445" y="995"/>
                    </a:lnTo>
                    <a:lnTo>
                      <a:pt x="464" y="972"/>
                    </a:lnTo>
                    <a:lnTo>
                      <a:pt x="482" y="949"/>
                    </a:lnTo>
                    <a:lnTo>
                      <a:pt x="499" y="924"/>
                    </a:lnTo>
                    <a:lnTo>
                      <a:pt x="515" y="899"/>
                    </a:lnTo>
                    <a:lnTo>
                      <a:pt x="529" y="873"/>
                    </a:lnTo>
                    <a:lnTo>
                      <a:pt x="543" y="846"/>
                    </a:lnTo>
                    <a:lnTo>
                      <a:pt x="554" y="818"/>
                    </a:lnTo>
                    <a:lnTo>
                      <a:pt x="565" y="790"/>
                    </a:lnTo>
                    <a:lnTo>
                      <a:pt x="574" y="762"/>
                    </a:lnTo>
                    <a:lnTo>
                      <a:pt x="581" y="733"/>
                    </a:lnTo>
                    <a:lnTo>
                      <a:pt x="587" y="704"/>
                    </a:lnTo>
                    <a:lnTo>
                      <a:pt x="592" y="674"/>
                    </a:lnTo>
                    <a:lnTo>
                      <a:pt x="595" y="645"/>
                    </a:lnTo>
                    <a:lnTo>
                      <a:pt x="597" y="615"/>
                    </a:lnTo>
                    <a:lnTo>
                      <a:pt x="597" y="585"/>
                    </a:lnTo>
                    <a:lnTo>
                      <a:pt x="596" y="555"/>
                    </a:lnTo>
                    <a:lnTo>
                      <a:pt x="593" y="525"/>
                    </a:lnTo>
                    <a:lnTo>
                      <a:pt x="588" y="496"/>
                    </a:lnTo>
                    <a:lnTo>
                      <a:pt x="583" y="467"/>
                    </a:lnTo>
                    <a:lnTo>
                      <a:pt x="575" y="438"/>
                    </a:lnTo>
                    <a:lnTo>
                      <a:pt x="567" y="409"/>
                    </a:lnTo>
                    <a:lnTo>
                      <a:pt x="557" y="381"/>
                    </a:lnTo>
                    <a:lnTo>
                      <a:pt x="545" y="353"/>
                    </a:lnTo>
                    <a:lnTo>
                      <a:pt x="532" y="326"/>
                    </a:lnTo>
                    <a:lnTo>
                      <a:pt x="518" y="300"/>
                    </a:lnTo>
                    <a:lnTo>
                      <a:pt x="503" y="275"/>
                    </a:lnTo>
                    <a:lnTo>
                      <a:pt x="486" y="250"/>
                    </a:lnTo>
                    <a:lnTo>
                      <a:pt x="468" y="226"/>
                    </a:lnTo>
                    <a:lnTo>
                      <a:pt x="449" y="203"/>
                    </a:lnTo>
                    <a:lnTo>
                      <a:pt x="428" y="181"/>
                    </a:lnTo>
                    <a:lnTo>
                      <a:pt x="407" y="160"/>
                    </a:lnTo>
                    <a:lnTo>
                      <a:pt x="385" y="141"/>
                    </a:lnTo>
                    <a:lnTo>
                      <a:pt x="361" y="122"/>
                    </a:lnTo>
                    <a:lnTo>
                      <a:pt x="337" y="104"/>
                    </a:lnTo>
                    <a:lnTo>
                      <a:pt x="312" y="88"/>
                    </a:lnTo>
                    <a:lnTo>
                      <a:pt x="286" y="73"/>
                    </a:lnTo>
                    <a:lnTo>
                      <a:pt x="260" y="59"/>
                    </a:lnTo>
                    <a:lnTo>
                      <a:pt x="233" y="47"/>
                    </a:lnTo>
                    <a:lnTo>
                      <a:pt x="205" y="36"/>
                    </a:lnTo>
                    <a:lnTo>
                      <a:pt x="177" y="27"/>
                    </a:lnTo>
                    <a:lnTo>
                      <a:pt x="148" y="19"/>
                    </a:lnTo>
                    <a:lnTo>
                      <a:pt x="119" y="12"/>
                    </a:lnTo>
                    <a:lnTo>
                      <a:pt x="89" y="7"/>
                    </a:lnTo>
                    <a:lnTo>
                      <a:pt x="60" y="3"/>
                    </a:lnTo>
                    <a:lnTo>
                      <a:pt x="30" y="1"/>
                    </a:lnTo>
                    <a:lnTo>
                      <a:pt x="0" y="0"/>
                    </a:lnTo>
                    <a:lnTo>
                      <a:pt x="0" y="597"/>
                    </a:lnTo>
                    <a:lnTo>
                      <a:pt x="24" y="1194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1" name="TextShape 96"/>
              <p:cNvSpPr txBox="1"/>
              <p:nvPr/>
            </p:nvSpPr>
            <p:spPr>
              <a:xfrm>
                <a:off x="2143080" y="343152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n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762" name="TextShape 97"/>
              <p:cNvSpPr txBox="1"/>
              <p:nvPr/>
            </p:nvSpPr>
            <p:spPr>
              <a:xfrm>
                <a:off x="2359440" y="3400920"/>
                <a:ext cx="383400" cy="26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2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763" name="CustomShape 98"/>
              <p:cNvSpPr/>
              <p:nvPr/>
            </p:nvSpPr>
            <p:spPr>
              <a:xfrm>
                <a:off x="2190600" y="343476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597">
                    <a:moveTo>
                      <a:pt x="597" y="0"/>
                    </a:moveTo>
                    <a:lnTo>
                      <a:pt x="596" y="30"/>
                    </a:lnTo>
                    <a:lnTo>
                      <a:pt x="594" y="61"/>
                    </a:lnTo>
                    <a:lnTo>
                      <a:pt x="590" y="91"/>
                    </a:lnTo>
                    <a:lnTo>
                      <a:pt x="585" y="121"/>
                    </a:lnTo>
                    <a:lnTo>
                      <a:pt x="578" y="150"/>
                    </a:lnTo>
                    <a:lnTo>
                      <a:pt x="569" y="180"/>
                    </a:lnTo>
                    <a:lnTo>
                      <a:pt x="559" y="208"/>
                    </a:lnTo>
                    <a:lnTo>
                      <a:pt x="548" y="236"/>
                    </a:lnTo>
                    <a:lnTo>
                      <a:pt x="535" y="264"/>
                    </a:lnTo>
                    <a:lnTo>
                      <a:pt x="521" y="291"/>
                    </a:lnTo>
                    <a:lnTo>
                      <a:pt x="506" y="317"/>
                    </a:lnTo>
                    <a:lnTo>
                      <a:pt x="489" y="342"/>
                    </a:lnTo>
                    <a:lnTo>
                      <a:pt x="471" y="367"/>
                    </a:lnTo>
                    <a:lnTo>
                      <a:pt x="452" y="390"/>
                    </a:lnTo>
                    <a:lnTo>
                      <a:pt x="431" y="413"/>
                    </a:lnTo>
                    <a:lnTo>
                      <a:pt x="410" y="434"/>
                    </a:lnTo>
                    <a:lnTo>
                      <a:pt x="387" y="455"/>
                    </a:lnTo>
                    <a:lnTo>
                      <a:pt x="363" y="474"/>
                    </a:lnTo>
                    <a:lnTo>
                      <a:pt x="339" y="492"/>
                    </a:lnTo>
                    <a:lnTo>
                      <a:pt x="313" y="508"/>
                    </a:lnTo>
                    <a:lnTo>
                      <a:pt x="287" y="523"/>
                    </a:lnTo>
                    <a:lnTo>
                      <a:pt x="260" y="537"/>
                    </a:lnTo>
                    <a:lnTo>
                      <a:pt x="232" y="550"/>
                    </a:lnTo>
                    <a:lnTo>
                      <a:pt x="204" y="561"/>
                    </a:lnTo>
                    <a:lnTo>
                      <a:pt x="175" y="571"/>
                    </a:lnTo>
                    <a:lnTo>
                      <a:pt x="146" y="579"/>
                    </a:lnTo>
                    <a:lnTo>
                      <a:pt x="116" y="586"/>
                    </a:lnTo>
                    <a:lnTo>
                      <a:pt x="86" y="591"/>
                    </a:lnTo>
                    <a:lnTo>
                      <a:pt x="56" y="594"/>
                    </a:lnTo>
                    <a:lnTo>
                      <a:pt x="26" y="596"/>
                    </a:lnTo>
                    <a:lnTo>
                      <a:pt x="0" y="0"/>
                    </a:lnTo>
                    <a:lnTo>
                      <a:pt x="597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4" name="CustomShape 99"/>
              <p:cNvSpPr/>
              <p:nvPr/>
            </p:nvSpPr>
            <p:spPr>
              <a:xfrm>
                <a:off x="2184120" y="343512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597">
                    <a:moveTo>
                      <a:pt x="597" y="0"/>
                    </a:moveTo>
                    <a:lnTo>
                      <a:pt x="596" y="30"/>
                    </a:lnTo>
                    <a:lnTo>
                      <a:pt x="594" y="61"/>
                    </a:lnTo>
                    <a:lnTo>
                      <a:pt x="590" y="91"/>
                    </a:lnTo>
                    <a:lnTo>
                      <a:pt x="585" y="121"/>
                    </a:lnTo>
                    <a:lnTo>
                      <a:pt x="578" y="150"/>
                    </a:lnTo>
                    <a:lnTo>
                      <a:pt x="569" y="180"/>
                    </a:lnTo>
                    <a:lnTo>
                      <a:pt x="559" y="208"/>
                    </a:lnTo>
                    <a:lnTo>
                      <a:pt x="548" y="236"/>
                    </a:lnTo>
                    <a:lnTo>
                      <a:pt x="535" y="264"/>
                    </a:lnTo>
                    <a:lnTo>
                      <a:pt x="521" y="291"/>
                    </a:lnTo>
                    <a:lnTo>
                      <a:pt x="506" y="317"/>
                    </a:lnTo>
                    <a:lnTo>
                      <a:pt x="489" y="342"/>
                    </a:lnTo>
                    <a:lnTo>
                      <a:pt x="471" y="367"/>
                    </a:lnTo>
                    <a:lnTo>
                      <a:pt x="452" y="390"/>
                    </a:lnTo>
                    <a:lnTo>
                      <a:pt x="431" y="413"/>
                    </a:lnTo>
                    <a:lnTo>
                      <a:pt x="410" y="434"/>
                    </a:lnTo>
                    <a:lnTo>
                      <a:pt x="387" y="455"/>
                    </a:lnTo>
                    <a:lnTo>
                      <a:pt x="363" y="474"/>
                    </a:lnTo>
                    <a:lnTo>
                      <a:pt x="339" y="492"/>
                    </a:lnTo>
                    <a:lnTo>
                      <a:pt x="313" y="508"/>
                    </a:lnTo>
                    <a:lnTo>
                      <a:pt x="287" y="523"/>
                    </a:lnTo>
                    <a:lnTo>
                      <a:pt x="260" y="537"/>
                    </a:lnTo>
                    <a:lnTo>
                      <a:pt x="232" y="550"/>
                    </a:lnTo>
                    <a:lnTo>
                      <a:pt x="204" y="561"/>
                    </a:lnTo>
                    <a:lnTo>
                      <a:pt x="175" y="571"/>
                    </a:lnTo>
                    <a:lnTo>
                      <a:pt x="146" y="579"/>
                    </a:lnTo>
                    <a:lnTo>
                      <a:pt x="116" y="586"/>
                    </a:lnTo>
                    <a:lnTo>
                      <a:pt x="86" y="591"/>
                    </a:lnTo>
                    <a:lnTo>
                      <a:pt x="56" y="594"/>
                    </a:lnTo>
                    <a:lnTo>
                      <a:pt x="26" y="596"/>
                    </a:lnTo>
                    <a:lnTo>
                      <a:pt x="0" y="0"/>
                    </a:lnTo>
                    <a:lnTo>
                      <a:pt x="597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5" name="TextShape 100"/>
              <p:cNvSpPr txBox="1"/>
              <p:nvPr/>
            </p:nvSpPr>
            <p:spPr>
              <a:xfrm>
                <a:off x="2359800" y="3581280"/>
                <a:ext cx="383400" cy="26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2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sp>
          <p:nvSpPr>
            <p:cNvPr id="766" name="TextShape 101"/>
            <p:cNvSpPr txBox="1"/>
            <p:nvPr/>
          </p:nvSpPr>
          <p:spPr>
            <a:xfrm>
              <a:off x="2085120" y="3445200"/>
              <a:ext cx="547920" cy="4867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solidFill>
                    <a:srgbClr val="ffffff"/>
                  </a:solidFill>
                  <a:latin typeface="Symbol"/>
                  <a:ea typeface="Symbol"/>
                </a:rPr>
                <a:t>`</a:t>
              </a:r>
              <a:r>
                <a:rPr b="0" lang="en-US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Λ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767" name="TextShape 102"/>
          <p:cNvSpPr txBox="1"/>
          <p:nvPr/>
        </p:nvSpPr>
        <p:spPr>
          <a:xfrm>
            <a:off x="6309360" y="3880080"/>
            <a:ext cx="310896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000" spc="-1" strike="noStrike">
                <a:latin typeface="Times New Roman"/>
              </a:rPr>
              <a:t>65% charged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768" name="TextShape 103"/>
          <p:cNvSpPr txBox="1"/>
          <p:nvPr/>
        </p:nvSpPr>
        <p:spPr>
          <a:xfrm>
            <a:off x="233280" y="4091040"/>
            <a:ext cx="310896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000" spc="-1" strike="noStrike">
                <a:latin typeface="Times New Roman"/>
              </a:rPr>
              <a:t>35% neutral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769" name="TextShape 104"/>
          <p:cNvSpPr txBox="1"/>
          <p:nvPr/>
        </p:nvSpPr>
        <p:spPr>
          <a:xfrm>
            <a:off x="58320" y="4697640"/>
            <a:ext cx="411480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000" spc="-1" strike="noStrike">
                <a:solidFill>
                  <a:srgbClr val="0000ff"/>
                </a:solidFill>
                <a:latin typeface="Times New Roman"/>
              </a:rPr>
              <a:t>11% in neutral hadrons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770" name="TextShape 105"/>
          <p:cNvSpPr txBox="1"/>
          <p:nvPr/>
        </p:nvSpPr>
        <p:spPr>
          <a:xfrm>
            <a:off x="4394880" y="4394160"/>
            <a:ext cx="3017520" cy="93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000" spc="-1" strike="noStrike">
                <a:solidFill>
                  <a:srgbClr val="0000ff"/>
                </a:solidFill>
                <a:latin typeface="Times New Roman"/>
              </a:rPr>
              <a:t>7% in secondaries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TextShape 1"/>
          <p:cNvSpPr txBox="1"/>
          <p:nvPr/>
        </p:nvSpPr>
        <p:spPr>
          <a:xfrm>
            <a:off x="-293400" y="26640"/>
            <a:ext cx="9071640" cy="1702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6000" spc="-1" strike="noStrike">
                <a:latin typeface="Arial"/>
              </a:rPr>
              <a:t>CMS</a:t>
            </a:r>
            <a:br/>
            <a:r>
              <a:rPr b="1" lang="en-US" sz="3000" spc="-1" strike="noStrike">
                <a:latin typeface="Arial"/>
              </a:rPr>
              <a:t>Hadronic</a:t>
            </a:r>
            <a:br/>
            <a:r>
              <a:rPr b="1" lang="en-US" sz="3000" spc="-1" strike="noStrike">
                <a:latin typeface="Arial"/>
              </a:rPr>
              <a:t>calorimeter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772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Scale:  diameter in inches = </a:t>
            </a:r>
            <a:r>
              <a:rPr b="0" lang="en-US" sz="1800" spc="-1" strike="noStrike">
                <a:latin typeface="Arial"/>
                <a:ea typeface="Arial"/>
              </a:rPr>
              <a:t>√</a:t>
            </a:r>
            <a:r>
              <a:rPr b="0" lang="en-US" sz="1800" spc="-1" strike="noStrike">
                <a:latin typeface="Arial"/>
              </a:rPr>
              <a:t>fraction * 5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773" name="Group 3"/>
          <p:cNvGrpSpPr/>
          <p:nvPr/>
        </p:nvGrpSpPr>
        <p:grpSpPr>
          <a:xfrm>
            <a:off x="-121680" y="32040"/>
            <a:ext cx="3463920" cy="2606040"/>
            <a:chOff x="-121680" y="32040"/>
            <a:chExt cx="3463920" cy="2606040"/>
          </a:xfrm>
        </p:grpSpPr>
        <p:grpSp>
          <p:nvGrpSpPr>
            <p:cNvPr id="774" name="Group 4"/>
            <p:cNvGrpSpPr/>
            <p:nvPr/>
          </p:nvGrpSpPr>
          <p:grpSpPr>
            <a:xfrm>
              <a:off x="161640" y="92880"/>
              <a:ext cx="2094120" cy="2107800"/>
              <a:chOff x="161640" y="92880"/>
              <a:chExt cx="2094120" cy="2107800"/>
            </a:xfrm>
          </p:grpSpPr>
          <p:sp>
            <p:nvSpPr>
              <p:cNvPr id="775" name="CustomShape 5"/>
              <p:cNvSpPr/>
              <p:nvPr/>
            </p:nvSpPr>
            <p:spPr>
              <a:xfrm>
                <a:off x="161640" y="106560"/>
                <a:ext cx="2094120" cy="20941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6" name="CustomShape 6"/>
              <p:cNvSpPr/>
              <p:nvPr/>
            </p:nvSpPr>
            <p:spPr>
              <a:xfrm>
                <a:off x="161640" y="106560"/>
                <a:ext cx="2094120" cy="2094120"/>
              </a:xfrm>
              <a:custGeom>
                <a:avLst/>
                <a:gdLst/>
                <a:ahLst/>
                <a:rect l="0" t="0" r="r" b="b"/>
                <a:pathLst>
                  <a:path w="2925" h="5819">
                    <a:moveTo>
                      <a:pt x="2924" y="5818"/>
                    </a:moveTo>
                    <a:lnTo>
                      <a:pt x="2779" y="5815"/>
                    </a:lnTo>
                    <a:lnTo>
                      <a:pt x="2634" y="5805"/>
                    </a:lnTo>
                    <a:lnTo>
                      <a:pt x="2490" y="5788"/>
                    </a:lnTo>
                    <a:lnTo>
                      <a:pt x="2346" y="5763"/>
                    </a:lnTo>
                    <a:lnTo>
                      <a:pt x="2204" y="5732"/>
                    </a:lnTo>
                    <a:lnTo>
                      <a:pt x="2064" y="5693"/>
                    </a:lnTo>
                    <a:lnTo>
                      <a:pt x="1926" y="5647"/>
                    </a:lnTo>
                    <a:lnTo>
                      <a:pt x="1791" y="5595"/>
                    </a:lnTo>
                    <a:lnTo>
                      <a:pt x="1658" y="5536"/>
                    </a:lnTo>
                    <a:lnTo>
                      <a:pt x="1529" y="5470"/>
                    </a:lnTo>
                    <a:lnTo>
                      <a:pt x="1402" y="5398"/>
                    </a:lnTo>
                    <a:lnTo>
                      <a:pt x="1280" y="5320"/>
                    </a:lnTo>
                    <a:lnTo>
                      <a:pt x="1162" y="5236"/>
                    </a:lnTo>
                    <a:lnTo>
                      <a:pt x="1048" y="5145"/>
                    </a:lnTo>
                    <a:lnTo>
                      <a:pt x="938" y="5050"/>
                    </a:lnTo>
                    <a:lnTo>
                      <a:pt x="834" y="4949"/>
                    </a:lnTo>
                    <a:lnTo>
                      <a:pt x="735" y="4843"/>
                    </a:lnTo>
                    <a:lnTo>
                      <a:pt x="641" y="4732"/>
                    </a:lnTo>
                    <a:lnTo>
                      <a:pt x="553" y="4616"/>
                    </a:lnTo>
                    <a:lnTo>
                      <a:pt x="470" y="4496"/>
                    </a:lnTo>
                    <a:lnTo>
                      <a:pt x="394" y="4373"/>
                    </a:lnTo>
                    <a:lnTo>
                      <a:pt x="324" y="4245"/>
                    </a:lnTo>
                    <a:lnTo>
                      <a:pt x="261" y="4115"/>
                    </a:lnTo>
                    <a:lnTo>
                      <a:pt x="204" y="3981"/>
                    </a:lnTo>
                    <a:lnTo>
                      <a:pt x="154" y="3845"/>
                    </a:lnTo>
                    <a:lnTo>
                      <a:pt x="110" y="3706"/>
                    </a:lnTo>
                    <a:lnTo>
                      <a:pt x="74" y="3565"/>
                    </a:lnTo>
                    <a:lnTo>
                      <a:pt x="45" y="3423"/>
                    </a:lnTo>
                    <a:lnTo>
                      <a:pt x="23" y="3279"/>
                    </a:lnTo>
                    <a:lnTo>
                      <a:pt x="8" y="3135"/>
                    </a:lnTo>
                    <a:lnTo>
                      <a:pt x="0" y="2990"/>
                    </a:lnTo>
                    <a:lnTo>
                      <a:pt x="0" y="2844"/>
                    </a:lnTo>
                    <a:lnTo>
                      <a:pt x="7" y="2699"/>
                    </a:lnTo>
                    <a:lnTo>
                      <a:pt x="21" y="2555"/>
                    </a:lnTo>
                    <a:lnTo>
                      <a:pt x="42" y="2411"/>
                    </a:lnTo>
                    <a:lnTo>
                      <a:pt x="70" y="2268"/>
                    </a:lnTo>
                    <a:lnTo>
                      <a:pt x="106" y="2127"/>
                    </a:lnTo>
                    <a:lnTo>
                      <a:pt x="148" y="1989"/>
                    </a:lnTo>
                    <a:lnTo>
                      <a:pt x="198" y="1852"/>
                    </a:lnTo>
                    <a:lnTo>
                      <a:pt x="254" y="1718"/>
                    </a:lnTo>
                    <a:lnTo>
                      <a:pt x="317" y="1587"/>
                    </a:lnTo>
                    <a:lnTo>
                      <a:pt x="386" y="1459"/>
                    </a:lnTo>
                    <a:lnTo>
                      <a:pt x="462" y="1335"/>
                    </a:lnTo>
                    <a:lnTo>
                      <a:pt x="543" y="1215"/>
                    </a:lnTo>
                    <a:lnTo>
                      <a:pt x="631" y="1099"/>
                    </a:lnTo>
                    <a:lnTo>
                      <a:pt x="724" y="987"/>
                    </a:lnTo>
                    <a:lnTo>
                      <a:pt x="823" y="881"/>
                    </a:lnTo>
                    <a:lnTo>
                      <a:pt x="927" y="779"/>
                    </a:lnTo>
                    <a:lnTo>
                      <a:pt x="1035" y="683"/>
                    </a:lnTo>
                    <a:lnTo>
                      <a:pt x="1149" y="592"/>
                    </a:lnTo>
                    <a:lnTo>
                      <a:pt x="1267" y="507"/>
                    </a:lnTo>
                    <a:lnTo>
                      <a:pt x="1389" y="428"/>
                    </a:lnTo>
                    <a:lnTo>
                      <a:pt x="1515" y="355"/>
                    </a:lnTo>
                    <a:lnTo>
                      <a:pt x="1644" y="289"/>
                    </a:lnTo>
                    <a:lnTo>
                      <a:pt x="1776" y="229"/>
                    </a:lnTo>
                    <a:lnTo>
                      <a:pt x="1911" y="176"/>
                    </a:lnTo>
                    <a:lnTo>
                      <a:pt x="2049" y="130"/>
                    </a:lnTo>
                    <a:lnTo>
                      <a:pt x="2189" y="90"/>
                    </a:lnTo>
                    <a:lnTo>
                      <a:pt x="2331" y="58"/>
                    </a:lnTo>
                    <a:lnTo>
                      <a:pt x="2474" y="33"/>
                    </a:lnTo>
                    <a:lnTo>
                      <a:pt x="2618" y="15"/>
                    </a:lnTo>
                    <a:lnTo>
                      <a:pt x="2763" y="4"/>
                    </a:lnTo>
                    <a:lnTo>
                      <a:pt x="2908" y="0"/>
                    </a:lnTo>
                    <a:lnTo>
                      <a:pt x="2908" y="2909"/>
                    </a:lnTo>
                    <a:lnTo>
                      <a:pt x="2924" y="5818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7" name="TextShape 7"/>
              <p:cNvSpPr txBox="1"/>
              <p:nvPr/>
            </p:nvSpPr>
            <p:spPr>
              <a:xfrm>
                <a:off x="402840" y="92880"/>
                <a:ext cx="805680" cy="1498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0000" spc="-1" strike="noStrike">
                  <a:latin typeface="Arial"/>
                </a:endParaRPr>
              </a:p>
            </p:txBody>
          </p:sp>
          <p:sp>
            <p:nvSpPr>
              <p:cNvPr id="778" name="TextShape 8"/>
              <p:cNvSpPr txBox="1"/>
              <p:nvPr/>
            </p:nvSpPr>
            <p:spPr>
              <a:xfrm>
                <a:off x="1230840" y="93240"/>
                <a:ext cx="805680" cy="1498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0000" spc="-1" strike="noStrike">
                  <a:latin typeface="Arial"/>
                </a:endParaRPr>
              </a:p>
            </p:txBody>
          </p:sp>
          <p:sp>
            <p:nvSpPr>
              <p:cNvPr id="779" name="TextShape 9"/>
              <p:cNvSpPr txBox="1"/>
              <p:nvPr/>
            </p:nvSpPr>
            <p:spPr>
              <a:xfrm>
                <a:off x="944640" y="1370160"/>
                <a:ext cx="77076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solidFill>
                      <a:srgbClr val="ffffff"/>
                    </a:solidFill>
                    <a:latin typeface="Times New Roman"/>
                    <a:ea typeface="Arial"/>
                  </a:rPr>
                  <a:t>π</a:t>
                </a:r>
                <a:r>
                  <a:rPr b="0" lang="en-US" sz="5000" spc="-1" strike="noStrike" baseline="14000000">
                    <a:solidFill>
                      <a:srgbClr val="ffffff"/>
                    </a:solidFill>
                    <a:latin typeface="Times New Roman"/>
                    <a:ea typeface="Arial"/>
                  </a:rPr>
                  <a:t>0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780" name="Group 10"/>
            <p:cNvGrpSpPr/>
            <p:nvPr/>
          </p:nvGrpSpPr>
          <p:grpSpPr>
            <a:xfrm>
              <a:off x="2190240" y="32040"/>
              <a:ext cx="1152000" cy="687240"/>
              <a:chOff x="2190240" y="32040"/>
              <a:chExt cx="1152000" cy="687240"/>
            </a:xfrm>
          </p:grpSpPr>
          <p:sp>
            <p:nvSpPr>
              <p:cNvPr id="781" name="CustomShape 11"/>
              <p:cNvSpPr/>
              <p:nvPr/>
            </p:nvSpPr>
            <p:spPr>
              <a:xfrm>
                <a:off x="2210400" y="68400"/>
                <a:ext cx="612720" cy="6127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2" name="CustomShape 12"/>
              <p:cNvSpPr/>
              <p:nvPr/>
            </p:nvSpPr>
            <p:spPr>
              <a:xfrm>
                <a:off x="2210400" y="6840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839" y="1702"/>
                    </a:moveTo>
                    <a:lnTo>
                      <a:pt x="796" y="1700"/>
                    </a:lnTo>
                    <a:lnTo>
                      <a:pt x="753" y="1696"/>
                    </a:lnTo>
                    <a:lnTo>
                      <a:pt x="711" y="1690"/>
                    </a:lnTo>
                    <a:lnTo>
                      <a:pt x="669" y="1682"/>
                    </a:lnTo>
                    <a:lnTo>
                      <a:pt x="627" y="1672"/>
                    </a:lnTo>
                    <a:lnTo>
                      <a:pt x="586" y="1660"/>
                    </a:lnTo>
                    <a:lnTo>
                      <a:pt x="545" y="1645"/>
                    </a:lnTo>
                    <a:lnTo>
                      <a:pt x="506" y="1629"/>
                    </a:lnTo>
                    <a:lnTo>
                      <a:pt x="467" y="1610"/>
                    </a:lnTo>
                    <a:lnTo>
                      <a:pt x="429" y="1590"/>
                    </a:lnTo>
                    <a:lnTo>
                      <a:pt x="393" y="1568"/>
                    </a:lnTo>
                    <a:lnTo>
                      <a:pt x="357" y="1544"/>
                    </a:lnTo>
                    <a:lnTo>
                      <a:pt x="323" y="1518"/>
                    </a:lnTo>
                    <a:lnTo>
                      <a:pt x="290" y="1491"/>
                    </a:lnTo>
                    <a:lnTo>
                      <a:pt x="258" y="1461"/>
                    </a:lnTo>
                    <a:lnTo>
                      <a:pt x="228" y="1431"/>
                    </a:lnTo>
                    <a:lnTo>
                      <a:pt x="200" y="1399"/>
                    </a:lnTo>
                    <a:lnTo>
                      <a:pt x="173" y="1365"/>
                    </a:lnTo>
                    <a:lnTo>
                      <a:pt x="148" y="1330"/>
                    </a:lnTo>
                    <a:lnTo>
                      <a:pt x="125" y="1294"/>
                    </a:lnTo>
                    <a:lnTo>
                      <a:pt x="103" y="1257"/>
                    </a:lnTo>
                    <a:lnTo>
                      <a:pt x="84" y="1219"/>
                    </a:lnTo>
                    <a:lnTo>
                      <a:pt x="66" y="1180"/>
                    </a:lnTo>
                    <a:lnTo>
                      <a:pt x="50" y="1140"/>
                    </a:lnTo>
                    <a:lnTo>
                      <a:pt x="37" y="1099"/>
                    </a:lnTo>
                    <a:lnTo>
                      <a:pt x="25" y="1058"/>
                    </a:lnTo>
                    <a:lnTo>
                      <a:pt x="16" y="1016"/>
                    </a:lnTo>
                    <a:lnTo>
                      <a:pt x="9" y="973"/>
                    </a:lnTo>
                    <a:lnTo>
                      <a:pt x="4" y="931"/>
                    </a:lnTo>
                    <a:lnTo>
                      <a:pt x="1" y="888"/>
                    </a:lnTo>
                    <a:lnTo>
                      <a:pt x="0" y="845"/>
                    </a:lnTo>
                    <a:lnTo>
                      <a:pt x="1" y="802"/>
                    </a:lnTo>
                    <a:lnTo>
                      <a:pt x="5" y="759"/>
                    </a:lnTo>
                    <a:lnTo>
                      <a:pt x="11" y="717"/>
                    </a:lnTo>
                    <a:lnTo>
                      <a:pt x="18" y="675"/>
                    </a:lnTo>
                    <a:lnTo>
                      <a:pt x="28" y="633"/>
                    </a:lnTo>
                    <a:lnTo>
                      <a:pt x="40" y="592"/>
                    </a:lnTo>
                    <a:lnTo>
                      <a:pt x="55" y="551"/>
                    </a:lnTo>
                    <a:lnTo>
                      <a:pt x="71" y="511"/>
                    </a:lnTo>
                    <a:lnTo>
                      <a:pt x="89" y="472"/>
                    </a:lnTo>
                    <a:lnTo>
                      <a:pt x="109" y="434"/>
                    </a:lnTo>
                    <a:lnTo>
                      <a:pt x="131" y="398"/>
                    </a:lnTo>
                    <a:lnTo>
                      <a:pt x="155" y="362"/>
                    </a:lnTo>
                    <a:lnTo>
                      <a:pt x="180" y="327"/>
                    </a:lnTo>
                    <a:lnTo>
                      <a:pt x="207" y="294"/>
                    </a:lnTo>
                    <a:lnTo>
                      <a:pt x="236" y="262"/>
                    </a:lnTo>
                    <a:lnTo>
                      <a:pt x="267" y="232"/>
                    </a:lnTo>
                    <a:lnTo>
                      <a:pt x="299" y="204"/>
                    </a:lnTo>
                    <a:lnTo>
                      <a:pt x="332" y="177"/>
                    </a:lnTo>
                    <a:lnTo>
                      <a:pt x="367" y="151"/>
                    </a:lnTo>
                    <a:lnTo>
                      <a:pt x="403" y="128"/>
                    </a:lnTo>
                    <a:lnTo>
                      <a:pt x="440" y="106"/>
                    </a:lnTo>
                    <a:lnTo>
                      <a:pt x="478" y="86"/>
                    </a:lnTo>
                    <a:lnTo>
                      <a:pt x="517" y="68"/>
                    </a:lnTo>
                    <a:lnTo>
                      <a:pt x="557" y="53"/>
                    </a:lnTo>
                    <a:lnTo>
                      <a:pt x="597" y="39"/>
                    </a:lnTo>
                    <a:lnTo>
                      <a:pt x="639" y="27"/>
                    </a:lnTo>
                    <a:lnTo>
                      <a:pt x="680" y="17"/>
                    </a:lnTo>
                    <a:lnTo>
                      <a:pt x="723" y="10"/>
                    </a:lnTo>
                    <a:lnTo>
                      <a:pt x="765" y="4"/>
                    </a:lnTo>
                    <a:lnTo>
                      <a:pt x="808" y="1"/>
                    </a:lnTo>
                    <a:lnTo>
                      <a:pt x="851" y="0"/>
                    </a:lnTo>
                    <a:lnTo>
                      <a:pt x="851" y="851"/>
                    </a:lnTo>
                    <a:lnTo>
                      <a:pt x="839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3" name="CustomShape 13"/>
              <p:cNvSpPr/>
              <p:nvPr/>
            </p:nvSpPr>
            <p:spPr>
              <a:xfrm>
                <a:off x="2210760" y="6876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12" y="1702"/>
                    </a:moveTo>
                    <a:lnTo>
                      <a:pt x="55" y="1700"/>
                    </a:lnTo>
                    <a:lnTo>
                      <a:pt x="98" y="1696"/>
                    </a:lnTo>
                    <a:lnTo>
                      <a:pt x="140" y="1690"/>
                    </a:lnTo>
                    <a:lnTo>
                      <a:pt x="182" y="1682"/>
                    </a:lnTo>
                    <a:lnTo>
                      <a:pt x="224" y="1672"/>
                    </a:lnTo>
                    <a:lnTo>
                      <a:pt x="265" y="1660"/>
                    </a:lnTo>
                    <a:lnTo>
                      <a:pt x="306" y="1645"/>
                    </a:lnTo>
                    <a:lnTo>
                      <a:pt x="345" y="1629"/>
                    </a:lnTo>
                    <a:lnTo>
                      <a:pt x="384" y="1610"/>
                    </a:lnTo>
                    <a:lnTo>
                      <a:pt x="422" y="1590"/>
                    </a:lnTo>
                    <a:lnTo>
                      <a:pt x="458" y="1568"/>
                    </a:lnTo>
                    <a:lnTo>
                      <a:pt x="494" y="1544"/>
                    </a:lnTo>
                    <a:lnTo>
                      <a:pt x="528" y="1518"/>
                    </a:lnTo>
                    <a:lnTo>
                      <a:pt x="561" y="1491"/>
                    </a:lnTo>
                    <a:lnTo>
                      <a:pt x="593" y="1461"/>
                    </a:lnTo>
                    <a:lnTo>
                      <a:pt x="623" y="1431"/>
                    </a:lnTo>
                    <a:lnTo>
                      <a:pt x="651" y="1399"/>
                    </a:lnTo>
                    <a:lnTo>
                      <a:pt x="678" y="1365"/>
                    </a:lnTo>
                    <a:lnTo>
                      <a:pt x="703" y="1330"/>
                    </a:lnTo>
                    <a:lnTo>
                      <a:pt x="726" y="1294"/>
                    </a:lnTo>
                    <a:lnTo>
                      <a:pt x="748" y="1257"/>
                    </a:lnTo>
                    <a:lnTo>
                      <a:pt x="767" y="1219"/>
                    </a:lnTo>
                    <a:lnTo>
                      <a:pt x="785" y="1180"/>
                    </a:lnTo>
                    <a:lnTo>
                      <a:pt x="801" y="1140"/>
                    </a:lnTo>
                    <a:lnTo>
                      <a:pt x="814" y="1099"/>
                    </a:lnTo>
                    <a:lnTo>
                      <a:pt x="826" y="1058"/>
                    </a:lnTo>
                    <a:lnTo>
                      <a:pt x="835" y="1016"/>
                    </a:lnTo>
                    <a:lnTo>
                      <a:pt x="842" y="973"/>
                    </a:lnTo>
                    <a:lnTo>
                      <a:pt x="847" y="931"/>
                    </a:lnTo>
                    <a:lnTo>
                      <a:pt x="850" y="888"/>
                    </a:lnTo>
                    <a:lnTo>
                      <a:pt x="851" y="845"/>
                    </a:lnTo>
                    <a:lnTo>
                      <a:pt x="850" y="802"/>
                    </a:lnTo>
                    <a:lnTo>
                      <a:pt x="846" y="759"/>
                    </a:lnTo>
                    <a:lnTo>
                      <a:pt x="840" y="717"/>
                    </a:lnTo>
                    <a:lnTo>
                      <a:pt x="833" y="675"/>
                    </a:lnTo>
                    <a:lnTo>
                      <a:pt x="823" y="633"/>
                    </a:lnTo>
                    <a:lnTo>
                      <a:pt x="811" y="592"/>
                    </a:lnTo>
                    <a:lnTo>
                      <a:pt x="796" y="551"/>
                    </a:lnTo>
                    <a:lnTo>
                      <a:pt x="780" y="511"/>
                    </a:lnTo>
                    <a:lnTo>
                      <a:pt x="762" y="472"/>
                    </a:lnTo>
                    <a:lnTo>
                      <a:pt x="742" y="434"/>
                    </a:lnTo>
                    <a:lnTo>
                      <a:pt x="720" y="398"/>
                    </a:lnTo>
                    <a:lnTo>
                      <a:pt x="696" y="362"/>
                    </a:lnTo>
                    <a:lnTo>
                      <a:pt x="671" y="327"/>
                    </a:lnTo>
                    <a:lnTo>
                      <a:pt x="644" y="294"/>
                    </a:lnTo>
                    <a:lnTo>
                      <a:pt x="615" y="262"/>
                    </a:lnTo>
                    <a:lnTo>
                      <a:pt x="584" y="232"/>
                    </a:lnTo>
                    <a:lnTo>
                      <a:pt x="552" y="204"/>
                    </a:lnTo>
                    <a:lnTo>
                      <a:pt x="519" y="177"/>
                    </a:lnTo>
                    <a:lnTo>
                      <a:pt x="484" y="151"/>
                    </a:lnTo>
                    <a:lnTo>
                      <a:pt x="448" y="128"/>
                    </a:lnTo>
                    <a:lnTo>
                      <a:pt x="411" y="106"/>
                    </a:lnTo>
                    <a:lnTo>
                      <a:pt x="373" y="86"/>
                    </a:lnTo>
                    <a:lnTo>
                      <a:pt x="334" y="68"/>
                    </a:lnTo>
                    <a:lnTo>
                      <a:pt x="294" y="53"/>
                    </a:lnTo>
                    <a:lnTo>
                      <a:pt x="254" y="39"/>
                    </a:lnTo>
                    <a:lnTo>
                      <a:pt x="212" y="27"/>
                    </a:lnTo>
                    <a:lnTo>
                      <a:pt x="171" y="17"/>
                    </a:lnTo>
                    <a:lnTo>
                      <a:pt x="128" y="10"/>
                    </a:lnTo>
                    <a:lnTo>
                      <a:pt x="86" y="4"/>
                    </a:lnTo>
                    <a:lnTo>
                      <a:pt x="43" y="1"/>
                    </a:lnTo>
                    <a:lnTo>
                      <a:pt x="0" y="0"/>
                    </a:lnTo>
                    <a:lnTo>
                      <a:pt x="0" y="851"/>
                    </a:lnTo>
                    <a:lnTo>
                      <a:pt x="12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4" name="TextShape 14"/>
              <p:cNvSpPr txBox="1"/>
              <p:nvPr/>
            </p:nvSpPr>
            <p:spPr>
              <a:xfrm>
                <a:off x="2205360" y="17856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785" name="TextShape 15"/>
              <p:cNvSpPr txBox="1"/>
              <p:nvPr/>
            </p:nvSpPr>
            <p:spPr>
              <a:xfrm>
                <a:off x="2493720" y="17856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786" name="CustomShape 16"/>
              <p:cNvSpPr/>
              <p:nvPr/>
            </p:nvSpPr>
            <p:spPr>
              <a:xfrm>
                <a:off x="2190240" y="7884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0" y="891"/>
                    </a:moveTo>
                    <a:lnTo>
                      <a:pt x="1" y="846"/>
                    </a:lnTo>
                    <a:lnTo>
                      <a:pt x="4" y="801"/>
                    </a:lnTo>
                    <a:lnTo>
                      <a:pt x="10" y="756"/>
                    </a:lnTo>
                    <a:lnTo>
                      <a:pt x="18" y="712"/>
                    </a:lnTo>
                    <a:lnTo>
                      <a:pt x="28" y="668"/>
                    </a:lnTo>
                    <a:lnTo>
                      <a:pt x="40" y="624"/>
                    </a:lnTo>
                    <a:lnTo>
                      <a:pt x="55" y="582"/>
                    </a:lnTo>
                    <a:lnTo>
                      <a:pt x="71" y="540"/>
                    </a:lnTo>
                    <a:lnTo>
                      <a:pt x="90" y="499"/>
                    </a:lnTo>
                    <a:lnTo>
                      <a:pt x="111" y="459"/>
                    </a:lnTo>
                    <a:lnTo>
                      <a:pt x="134" y="420"/>
                    </a:lnTo>
                    <a:lnTo>
                      <a:pt x="159" y="382"/>
                    </a:lnTo>
                    <a:lnTo>
                      <a:pt x="185" y="346"/>
                    </a:lnTo>
                    <a:lnTo>
                      <a:pt x="214" y="311"/>
                    </a:lnTo>
                    <a:lnTo>
                      <a:pt x="244" y="277"/>
                    </a:lnTo>
                    <a:lnTo>
                      <a:pt x="276" y="245"/>
                    </a:lnTo>
                    <a:lnTo>
                      <a:pt x="309" y="215"/>
                    </a:lnTo>
                    <a:lnTo>
                      <a:pt x="344" y="187"/>
                    </a:lnTo>
                    <a:lnTo>
                      <a:pt x="381" y="160"/>
                    </a:lnTo>
                    <a:lnTo>
                      <a:pt x="418" y="135"/>
                    </a:lnTo>
                    <a:lnTo>
                      <a:pt x="457" y="112"/>
                    </a:lnTo>
                    <a:lnTo>
                      <a:pt x="497" y="91"/>
                    </a:lnTo>
                    <a:lnTo>
                      <a:pt x="538" y="72"/>
                    </a:lnTo>
                    <a:lnTo>
                      <a:pt x="580" y="55"/>
                    </a:lnTo>
                    <a:lnTo>
                      <a:pt x="622" y="41"/>
                    </a:lnTo>
                    <a:lnTo>
                      <a:pt x="666" y="28"/>
                    </a:lnTo>
                    <a:lnTo>
                      <a:pt x="710" y="18"/>
                    </a:lnTo>
                    <a:lnTo>
                      <a:pt x="754" y="10"/>
                    </a:lnTo>
                    <a:lnTo>
                      <a:pt x="799" y="5"/>
                    </a:lnTo>
                    <a:lnTo>
                      <a:pt x="844" y="1"/>
                    </a:lnTo>
                    <a:lnTo>
                      <a:pt x="889" y="0"/>
                    </a:lnTo>
                    <a:lnTo>
                      <a:pt x="889" y="889"/>
                    </a:lnTo>
                    <a:lnTo>
                      <a:pt x="0" y="891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7" name="CustomShape 17"/>
              <p:cNvSpPr/>
              <p:nvPr/>
            </p:nvSpPr>
            <p:spPr>
              <a:xfrm>
                <a:off x="2211840" y="7020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889" y="891"/>
                    </a:moveTo>
                    <a:lnTo>
                      <a:pt x="888" y="846"/>
                    </a:lnTo>
                    <a:lnTo>
                      <a:pt x="885" y="801"/>
                    </a:lnTo>
                    <a:lnTo>
                      <a:pt x="879" y="756"/>
                    </a:lnTo>
                    <a:lnTo>
                      <a:pt x="871" y="712"/>
                    </a:lnTo>
                    <a:lnTo>
                      <a:pt x="861" y="668"/>
                    </a:lnTo>
                    <a:lnTo>
                      <a:pt x="849" y="624"/>
                    </a:lnTo>
                    <a:lnTo>
                      <a:pt x="834" y="582"/>
                    </a:lnTo>
                    <a:lnTo>
                      <a:pt x="818" y="540"/>
                    </a:lnTo>
                    <a:lnTo>
                      <a:pt x="799" y="499"/>
                    </a:lnTo>
                    <a:lnTo>
                      <a:pt x="778" y="459"/>
                    </a:lnTo>
                    <a:lnTo>
                      <a:pt x="755" y="420"/>
                    </a:lnTo>
                    <a:lnTo>
                      <a:pt x="730" y="382"/>
                    </a:lnTo>
                    <a:lnTo>
                      <a:pt x="704" y="346"/>
                    </a:lnTo>
                    <a:lnTo>
                      <a:pt x="675" y="311"/>
                    </a:lnTo>
                    <a:lnTo>
                      <a:pt x="645" y="277"/>
                    </a:lnTo>
                    <a:lnTo>
                      <a:pt x="613" y="245"/>
                    </a:lnTo>
                    <a:lnTo>
                      <a:pt x="580" y="215"/>
                    </a:lnTo>
                    <a:lnTo>
                      <a:pt x="545" y="187"/>
                    </a:lnTo>
                    <a:lnTo>
                      <a:pt x="508" y="160"/>
                    </a:lnTo>
                    <a:lnTo>
                      <a:pt x="471" y="135"/>
                    </a:lnTo>
                    <a:lnTo>
                      <a:pt x="432" y="112"/>
                    </a:lnTo>
                    <a:lnTo>
                      <a:pt x="392" y="91"/>
                    </a:lnTo>
                    <a:lnTo>
                      <a:pt x="351" y="72"/>
                    </a:lnTo>
                    <a:lnTo>
                      <a:pt x="309" y="55"/>
                    </a:lnTo>
                    <a:lnTo>
                      <a:pt x="267" y="41"/>
                    </a:lnTo>
                    <a:lnTo>
                      <a:pt x="223" y="28"/>
                    </a:lnTo>
                    <a:lnTo>
                      <a:pt x="179" y="18"/>
                    </a:lnTo>
                    <a:lnTo>
                      <a:pt x="135" y="10"/>
                    </a:lnTo>
                    <a:lnTo>
                      <a:pt x="90" y="5"/>
                    </a:lnTo>
                    <a:lnTo>
                      <a:pt x="45" y="1"/>
                    </a:lnTo>
                    <a:lnTo>
                      <a:pt x="0" y="0"/>
                    </a:lnTo>
                    <a:lnTo>
                      <a:pt x="0" y="889"/>
                    </a:lnTo>
                    <a:lnTo>
                      <a:pt x="889" y="891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8" name="CustomShape 18"/>
              <p:cNvSpPr/>
              <p:nvPr/>
            </p:nvSpPr>
            <p:spPr>
              <a:xfrm>
                <a:off x="2190240" y="7020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0" y="0"/>
                    </a:moveTo>
                    <a:lnTo>
                      <a:pt x="1" y="45"/>
                    </a:lnTo>
                    <a:lnTo>
                      <a:pt x="4" y="90"/>
                    </a:lnTo>
                    <a:lnTo>
                      <a:pt x="10" y="135"/>
                    </a:lnTo>
                    <a:lnTo>
                      <a:pt x="18" y="179"/>
                    </a:lnTo>
                    <a:lnTo>
                      <a:pt x="28" y="223"/>
                    </a:lnTo>
                    <a:lnTo>
                      <a:pt x="40" y="267"/>
                    </a:lnTo>
                    <a:lnTo>
                      <a:pt x="55" y="309"/>
                    </a:lnTo>
                    <a:lnTo>
                      <a:pt x="71" y="351"/>
                    </a:lnTo>
                    <a:lnTo>
                      <a:pt x="90" y="392"/>
                    </a:lnTo>
                    <a:lnTo>
                      <a:pt x="111" y="432"/>
                    </a:lnTo>
                    <a:lnTo>
                      <a:pt x="134" y="471"/>
                    </a:lnTo>
                    <a:lnTo>
                      <a:pt x="159" y="509"/>
                    </a:lnTo>
                    <a:lnTo>
                      <a:pt x="185" y="545"/>
                    </a:lnTo>
                    <a:lnTo>
                      <a:pt x="214" y="580"/>
                    </a:lnTo>
                    <a:lnTo>
                      <a:pt x="244" y="614"/>
                    </a:lnTo>
                    <a:lnTo>
                      <a:pt x="276" y="646"/>
                    </a:lnTo>
                    <a:lnTo>
                      <a:pt x="309" y="676"/>
                    </a:lnTo>
                    <a:lnTo>
                      <a:pt x="344" y="704"/>
                    </a:lnTo>
                    <a:lnTo>
                      <a:pt x="381" y="731"/>
                    </a:lnTo>
                    <a:lnTo>
                      <a:pt x="418" y="756"/>
                    </a:lnTo>
                    <a:lnTo>
                      <a:pt x="457" y="779"/>
                    </a:lnTo>
                    <a:lnTo>
                      <a:pt x="497" y="800"/>
                    </a:lnTo>
                    <a:lnTo>
                      <a:pt x="538" y="819"/>
                    </a:lnTo>
                    <a:lnTo>
                      <a:pt x="580" y="836"/>
                    </a:lnTo>
                    <a:lnTo>
                      <a:pt x="622" y="850"/>
                    </a:lnTo>
                    <a:lnTo>
                      <a:pt x="666" y="863"/>
                    </a:lnTo>
                    <a:lnTo>
                      <a:pt x="710" y="873"/>
                    </a:lnTo>
                    <a:lnTo>
                      <a:pt x="754" y="881"/>
                    </a:lnTo>
                    <a:lnTo>
                      <a:pt x="799" y="886"/>
                    </a:lnTo>
                    <a:lnTo>
                      <a:pt x="844" y="890"/>
                    </a:lnTo>
                    <a:lnTo>
                      <a:pt x="889" y="891"/>
                    </a:lnTo>
                    <a:lnTo>
                      <a:pt x="889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9" name="CustomShape 19"/>
              <p:cNvSpPr/>
              <p:nvPr/>
            </p:nvSpPr>
            <p:spPr>
              <a:xfrm>
                <a:off x="2211480" y="7920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889" y="0"/>
                    </a:moveTo>
                    <a:lnTo>
                      <a:pt x="888" y="45"/>
                    </a:lnTo>
                    <a:lnTo>
                      <a:pt x="885" y="90"/>
                    </a:lnTo>
                    <a:lnTo>
                      <a:pt x="879" y="135"/>
                    </a:lnTo>
                    <a:lnTo>
                      <a:pt x="871" y="179"/>
                    </a:lnTo>
                    <a:lnTo>
                      <a:pt x="861" y="223"/>
                    </a:lnTo>
                    <a:lnTo>
                      <a:pt x="849" y="267"/>
                    </a:lnTo>
                    <a:lnTo>
                      <a:pt x="834" y="309"/>
                    </a:lnTo>
                    <a:lnTo>
                      <a:pt x="818" y="351"/>
                    </a:lnTo>
                    <a:lnTo>
                      <a:pt x="799" y="392"/>
                    </a:lnTo>
                    <a:lnTo>
                      <a:pt x="778" y="432"/>
                    </a:lnTo>
                    <a:lnTo>
                      <a:pt x="755" y="471"/>
                    </a:lnTo>
                    <a:lnTo>
                      <a:pt x="730" y="509"/>
                    </a:lnTo>
                    <a:lnTo>
                      <a:pt x="704" y="545"/>
                    </a:lnTo>
                    <a:lnTo>
                      <a:pt x="675" y="580"/>
                    </a:lnTo>
                    <a:lnTo>
                      <a:pt x="645" y="614"/>
                    </a:lnTo>
                    <a:lnTo>
                      <a:pt x="613" y="646"/>
                    </a:lnTo>
                    <a:lnTo>
                      <a:pt x="580" y="676"/>
                    </a:lnTo>
                    <a:lnTo>
                      <a:pt x="545" y="704"/>
                    </a:lnTo>
                    <a:lnTo>
                      <a:pt x="508" y="731"/>
                    </a:lnTo>
                    <a:lnTo>
                      <a:pt x="471" y="756"/>
                    </a:lnTo>
                    <a:lnTo>
                      <a:pt x="432" y="779"/>
                    </a:lnTo>
                    <a:lnTo>
                      <a:pt x="392" y="800"/>
                    </a:lnTo>
                    <a:lnTo>
                      <a:pt x="351" y="819"/>
                    </a:lnTo>
                    <a:lnTo>
                      <a:pt x="309" y="836"/>
                    </a:lnTo>
                    <a:lnTo>
                      <a:pt x="267" y="850"/>
                    </a:lnTo>
                    <a:lnTo>
                      <a:pt x="223" y="863"/>
                    </a:lnTo>
                    <a:lnTo>
                      <a:pt x="179" y="873"/>
                    </a:lnTo>
                    <a:lnTo>
                      <a:pt x="135" y="881"/>
                    </a:lnTo>
                    <a:lnTo>
                      <a:pt x="90" y="886"/>
                    </a:lnTo>
                    <a:lnTo>
                      <a:pt x="45" y="890"/>
                    </a:lnTo>
                    <a:lnTo>
                      <a:pt x="0" y="891"/>
                    </a:lnTo>
                    <a:lnTo>
                      <a:pt x="0" y="2"/>
                    </a:lnTo>
                    <a:lnTo>
                      <a:pt x="889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0" name="TextShape 20"/>
              <p:cNvSpPr txBox="1"/>
              <p:nvPr/>
            </p:nvSpPr>
            <p:spPr>
              <a:xfrm>
                <a:off x="2261520" y="486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791" name="TextShape 21"/>
              <p:cNvSpPr txBox="1"/>
              <p:nvPr/>
            </p:nvSpPr>
            <p:spPr>
              <a:xfrm>
                <a:off x="2585880" y="846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792" name="TextShape 22"/>
              <p:cNvSpPr txBox="1"/>
              <p:nvPr/>
            </p:nvSpPr>
            <p:spPr>
              <a:xfrm>
                <a:off x="2550240" y="3366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793" name="TextShape 23"/>
              <p:cNvSpPr txBox="1"/>
              <p:nvPr/>
            </p:nvSpPr>
            <p:spPr>
              <a:xfrm>
                <a:off x="2262240" y="3366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grpSp>
            <p:nvGrpSpPr>
              <p:cNvPr id="794" name="Group 24"/>
              <p:cNvGrpSpPr/>
              <p:nvPr/>
            </p:nvGrpSpPr>
            <p:grpSpPr>
              <a:xfrm>
                <a:off x="2266560" y="32040"/>
                <a:ext cx="1075680" cy="638640"/>
                <a:chOff x="2266560" y="32040"/>
                <a:chExt cx="1075680" cy="638640"/>
              </a:xfrm>
            </p:grpSpPr>
            <p:sp>
              <p:nvSpPr>
                <p:cNvPr id="795" name="TextShape 25"/>
                <p:cNvSpPr txBox="1"/>
                <p:nvPr/>
              </p:nvSpPr>
              <p:spPr>
                <a:xfrm>
                  <a:off x="2266560" y="139680"/>
                  <a:ext cx="823680" cy="5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K</a:t>
                  </a:r>
                  <a:r>
                    <a:rPr b="0" lang="en-US" sz="3000" spc="-1" strike="noStrike" baseline="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0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  <p:sp>
              <p:nvSpPr>
                <p:cNvPr id="796" name="TextShape 26"/>
                <p:cNvSpPr txBox="1"/>
                <p:nvPr/>
              </p:nvSpPr>
              <p:spPr>
                <a:xfrm>
                  <a:off x="2518560" y="32040"/>
                  <a:ext cx="823680" cy="63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 baseline="-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S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797" name="TextShape 27"/>
            <p:cNvSpPr txBox="1"/>
            <p:nvPr/>
          </p:nvSpPr>
          <p:spPr>
            <a:xfrm>
              <a:off x="-121680" y="2124000"/>
              <a:ext cx="320040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24% as a </a:t>
              </a:r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  <a:ea typeface="Times New Roman"/>
                </a:rPr>
                <a:t>γ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798" name="Group 28"/>
            <p:cNvGrpSpPr/>
            <p:nvPr/>
          </p:nvGrpSpPr>
          <p:grpSpPr>
            <a:xfrm>
              <a:off x="2214000" y="947160"/>
              <a:ext cx="651600" cy="554400"/>
              <a:chOff x="2214000" y="947160"/>
              <a:chExt cx="651600" cy="554400"/>
            </a:xfrm>
          </p:grpSpPr>
          <p:sp>
            <p:nvSpPr>
              <p:cNvPr id="799" name="CustomShape 29"/>
              <p:cNvSpPr/>
              <p:nvPr/>
            </p:nvSpPr>
            <p:spPr>
              <a:xfrm>
                <a:off x="2408400" y="98316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1195">
                    <a:moveTo>
                      <a:pt x="24" y="1194"/>
                    </a:moveTo>
                    <a:lnTo>
                      <a:pt x="54" y="1192"/>
                    </a:lnTo>
                    <a:lnTo>
                      <a:pt x="83" y="1188"/>
                    </a:lnTo>
                    <a:lnTo>
                      <a:pt x="113" y="1183"/>
                    </a:lnTo>
                    <a:lnTo>
                      <a:pt x="142" y="1177"/>
                    </a:lnTo>
                    <a:lnTo>
                      <a:pt x="171" y="1169"/>
                    </a:lnTo>
                    <a:lnTo>
                      <a:pt x="199" y="1160"/>
                    </a:lnTo>
                    <a:lnTo>
                      <a:pt x="227" y="1149"/>
                    </a:lnTo>
                    <a:lnTo>
                      <a:pt x="254" y="1137"/>
                    </a:lnTo>
                    <a:lnTo>
                      <a:pt x="281" y="1124"/>
                    </a:lnTo>
                    <a:lnTo>
                      <a:pt x="307" y="1109"/>
                    </a:lnTo>
                    <a:lnTo>
                      <a:pt x="332" y="1093"/>
                    </a:lnTo>
                    <a:lnTo>
                      <a:pt x="357" y="1076"/>
                    </a:lnTo>
                    <a:lnTo>
                      <a:pt x="380" y="1057"/>
                    </a:lnTo>
                    <a:lnTo>
                      <a:pt x="403" y="1038"/>
                    </a:lnTo>
                    <a:lnTo>
                      <a:pt x="424" y="1017"/>
                    </a:lnTo>
                    <a:lnTo>
                      <a:pt x="445" y="995"/>
                    </a:lnTo>
                    <a:lnTo>
                      <a:pt x="464" y="972"/>
                    </a:lnTo>
                    <a:lnTo>
                      <a:pt x="482" y="949"/>
                    </a:lnTo>
                    <a:lnTo>
                      <a:pt x="499" y="924"/>
                    </a:lnTo>
                    <a:lnTo>
                      <a:pt x="515" y="899"/>
                    </a:lnTo>
                    <a:lnTo>
                      <a:pt x="529" y="873"/>
                    </a:lnTo>
                    <a:lnTo>
                      <a:pt x="543" y="846"/>
                    </a:lnTo>
                    <a:lnTo>
                      <a:pt x="554" y="818"/>
                    </a:lnTo>
                    <a:lnTo>
                      <a:pt x="565" y="790"/>
                    </a:lnTo>
                    <a:lnTo>
                      <a:pt x="574" y="762"/>
                    </a:lnTo>
                    <a:lnTo>
                      <a:pt x="581" y="733"/>
                    </a:lnTo>
                    <a:lnTo>
                      <a:pt x="587" y="704"/>
                    </a:lnTo>
                    <a:lnTo>
                      <a:pt x="592" y="674"/>
                    </a:lnTo>
                    <a:lnTo>
                      <a:pt x="595" y="645"/>
                    </a:lnTo>
                    <a:lnTo>
                      <a:pt x="597" y="615"/>
                    </a:lnTo>
                    <a:lnTo>
                      <a:pt x="597" y="585"/>
                    </a:lnTo>
                    <a:lnTo>
                      <a:pt x="596" y="555"/>
                    </a:lnTo>
                    <a:lnTo>
                      <a:pt x="593" y="525"/>
                    </a:lnTo>
                    <a:lnTo>
                      <a:pt x="588" y="496"/>
                    </a:lnTo>
                    <a:lnTo>
                      <a:pt x="583" y="467"/>
                    </a:lnTo>
                    <a:lnTo>
                      <a:pt x="575" y="438"/>
                    </a:lnTo>
                    <a:lnTo>
                      <a:pt x="567" y="409"/>
                    </a:lnTo>
                    <a:lnTo>
                      <a:pt x="557" y="381"/>
                    </a:lnTo>
                    <a:lnTo>
                      <a:pt x="545" y="353"/>
                    </a:lnTo>
                    <a:lnTo>
                      <a:pt x="532" y="326"/>
                    </a:lnTo>
                    <a:lnTo>
                      <a:pt x="518" y="300"/>
                    </a:lnTo>
                    <a:lnTo>
                      <a:pt x="503" y="275"/>
                    </a:lnTo>
                    <a:lnTo>
                      <a:pt x="486" y="250"/>
                    </a:lnTo>
                    <a:lnTo>
                      <a:pt x="468" y="226"/>
                    </a:lnTo>
                    <a:lnTo>
                      <a:pt x="449" y="203"/>
                    </a:lnTo>
                    <a:lnTo>
                      <a:pt x="428" y="181"/>
                    </a:lnTo>
                    <a:lnTo>
                      <a:pt x="407" y="160"/>
                    </a:lnTo>
                    <a:lnTo>
                      <a:pt x="385" y="141"/>
                    </a:lnTo>
                    <a:lnTo>
                      <a:pt x="361" y="122"/>
                    </a:lnTo>
                    <a:lnTo>
                      <a:pt x="337" y="104"/>
                    </a:lnTo>
                    <a:lnTo>
                      <a:pt x="312" y="88"/>
                    </a:lnTo>
                    <a:lnTo>
                      <a:pt x="286" y="73"/>
                    </a:lnTo>
                    <a:lnTo>
                      <a:pt x="260" y="59"/>
                    </a:lnTo>
                    <a:lnTo>
                      <a:pt x="233" y="47"/>
                    </a:lnTo>
                    <a:lnTo>
                      <a:pt x="205" y="36"/>
                    </a:lnTo>
                    <a:lnTo>
                      <a:pt x="177" y="27"/>
                    </a:lnTo>
                    <a:lnTo>
                      <a:pt x="148" y="19"/>
                    </a:lnTo>
                    <a:lnTo>
                      <a:pt x="119" y="12"/>
                    </a:lnTo>
                    <a:lnTo>
                      <a:pt x="89" y="7"/>
                    </a:lnTo>
                    <a:lnTo>
                      <a:pt x="60" y="3"/>
                    </a:lnTo>
                    <a:lnTo>
                      <a:pt x="30" y="1"/>
                    </a:lnTo>
                    <a:lnTo>
                      <a:pt x="0" y="0"/>
                    </a:lnTo>
                    <a:lnTo>
                      <a:pt x="0" y="597"/>
                    </a:lnTo>
                    <a:lnTo>
                      <a:pt x="24" y="1194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800" name="Group 30"/>
              <p:cNvGrpSpPr/>
              <p:nvPr/>
            </p:nvGrpSpPr>
            <p:grpSpPr>
              <a:xfrm>
                <a:off x="2408400" y="947160"/>
                <a:ext cx="457200" cy="465840"/>
                <a:chOff x="2408400" y="947160"/>
                <a:chExt cx="457200" cy="465840"/>
              </a:xfrm>
            </p:grpSpPr>
            <p:sp>
              <p:nvSpPr>
                <p:cNvPr id="801" name="TextShape 31"/>
                <p:cNvSpPr txBox="1"/>
                <p:nvPr/>
              </p:nvSpPr>
              <p:spPr>
                <a:xfrm>
                  <a:off x="2591280" y="947160"/>
                  <a:ext cx="27432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grpSp>
              <p:nvGrpSpPr>
                <p:cNvPr id="802" name="Group 32"/>
                <p:cNvGrpSpPr/>
                <p:nvPr/>
              </p:nvGrpSpPr>
              <p:grpSpPr>
                <a:xfrm>
                  <a:off x="2408400" y="983160"/>
                  <a:ext cx="457200" cy="429840"/>
                  <a:chOff x="2408400" y="983160"/>
                  <a:chExt cx="457200" cy="429840"/>
                </a:xfrm>
              </p:grpSpPr>
              <p:sp>
                <p:nvSpPr>
                  <p:cNvPr id="803" name="CustomShape 33"/>
                  <p:cNvSpPr/>
                  <p:nvPr/>
                </p:nvSpPr>
                <p:spPr>
                  <a:xfrm>
                    <a:off x="2408400" y="983160"/>
                    <a:ext cx="429840" cy="429840"/>
                  </a:xfrm>
                  <a:custGeom>
                    <a:avLst/>
                    <a:gdLst/>
                    <a:ahLst/>
                    <a:rect l="0" t="0" r="r" b="b"/>
                    <a:pathLst>
                      <a:path w="598" h="597">
                        <a:moveTo>
                          <a:pt x="597" y="0"/>
                        </a:moveTo>
                        <a:lnTo>
                          <a:pt x="596" y="30"/>
                        </a:lnTo>
                        <a:lnTo>
                          <a:pt x="594" y="61"/>
                        </a:lnTo>
                        <a:lnTo>
                          <a:pt x="590" y="91"/>
                        </a:lnTo>
                        <a:lnTo>
                          <a:pt x="585" y="121"/>
                        </a:lnTo>
                        <a:lnTo>
                          <a:pt x="578" y="150"/>
                        </a:lnTo>
                        <a:lnTo>
                          <a:pt x="569" y="180"/>
                        </a:lnTo>
                        <a:lnTo>
                          <a:pt x="559" y="208"/>
                        </a:lnTo>
                        <a:lnTo>
                          <a:pt x="548" y="236"/>
                        </a:lnTo>
                        <a:lnTo>
                          <a:pt x="535" y="264"/>
                        </a:lnTo>
                        <a:lnTo>
                          <a:pt x="521" y="291"/>
                        </a:lnTo>
                        <a:lnTo>
                          <a:pt x="506" y="317"/>
                        </a:lnTo>
                        <a:lnTo>
                          <a:pt x="489" y="342"/>
                        </a:lnTo>
                        <a:lnTo>
                          <a:pt x="471" y="367"/>
                        </a:lnTo>
                        <a:lnTo>
                          <a:pt x="452" y="390"/>
                        </a:lnTo>
                        <a:lnTo>
                          <a:pt x="431" y="413"/>
                        </a:lnTo>
                        <a:lnTo>
                          <a:pt x="410" y="434"/>
                        </a:lnTo>
                        <a:lnTo>
                          <a:pt x="387" y="455"/>
                        </a:lnTo>
                        <a:lnTo>
                          <a:pt x="363" y="474"/>
                        </a:lnTo>
                        <a:lnTo>
                          <a:pt x="339" y="492"/>
                        </a:lnTo>
                        <a:lnTo>
                          <a:pt x="313" y="508"/>
                        </a:lnTo>
                        <a:lnTo>
                          <a:pt x="287" y="523"/>
                        </a:lnTo>
                        <a:lnTo>
                          <a:pt x="260" y="537"/>
                        </a:lnTo>
                        <a:lnTo>
                          <a:pt x="232" y="550"/>
                        </a:lnTo>
                        <a:lnTo>
                          <a:pt x="204" y="561"/>
                        </a:lnTo>
                        <a:lnTo>
                          <a:pt x="175" y="571"/>
                        </a:lnTo>
                        <a:lnTo>
                          <a:pt x="146" y="579"/>
                        </a:lnTo>
                        <a:lnTo>
                          <a:pt x="116" y="586"/>
                        </a:lnTo>
                        <a:lnTo>
                          <a:pt x="86" y="591"/>
                        </a:lnTo>
                        <a:lnTo>
                          <a:pt x="56" y="594"/>
                        </a:lnTo>
                        <a:lnTo>
                          <a:pt x="26" y="596"/>
                        </a:lnTo>
                        <a:lnTo>
                          <a:pt x="0" y="0"/>
                        </a:lnTo>
                        <a:lnTo>
                          <a:pt x="597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solidFill>
                      <a:srgbClr val="80808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804" name="TextShape 34"/>
                  <p:cNvSpPr txBox="1"/>
                  <p:nvPr/>
                </p:nvSpPr>
                <p:spPr>
                  <a:xfrm>
                    <a:off x="2592000" y="1116000"/>
                    <a:ext cx="273600" cy="26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1200" spc="-1" strike="noStrike">
                        <a:latin typeface="Times New Roman"/>
                        <a:ea typeface="Times New Roman"/>
                      </a:rPr>
                      <a:t>γ</a:t>
                    </a:r>
                    <a:endParaRPr b="0" lang="en-US" sz="1200" spc="-1" strike="noStrike">
                      <a:latin typeface="Arial"/>
                    </a:endParaRPr>
                  </a:p>
                </p:txBody>
              </p:sp>
            </p:grpSp>
          </p:grpSp>
          <p:sp>
            <p:nvSpPr>
              <p:cNvPr id="805" name="TextShape 35"/>
              <p:cNvSpPr txBox="1"/>
              <p:nvPr/>
            </p:nvSpPr>
            <p:spPr>
              <a:xfrm>
                <a:off x="2214000" y="1014840"/>
                <a:ext cx="547920" cy="48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solidFill>
                      <a:srgbClr val="000000"/>
                    </a:solidFill>
                    <a:latin typeface="Symbol"/>
                    <a:ea typeface="Symbol"/>
                  </a:rPr>
                  <a:t>`</a:t>
                </a:r>
                <a:r>
                  <a:rPr b="0" lang="en-US" sz="2000" spc="-1" strike="noStrike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Λ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  <p:grpSp>
          <p:nvGrpSpPr>
            <p:cNvPr id="806" name="Group 36"/>
            <p:cNvGrpSpPr/>
            <p:nvPr/>
          </p:nvGrpSpPr>
          <p:grpSpPr>
            <a:xfrm>
              <a:off x="2075760" y="1537560"/>
              <a:ext cx="634320" cy="458640"/>
              <a:chOff x="2075760" y="1537560"/>
              <a:chExt cx="634320" cy="458640"/>
            </a:xfrm>
          </p:grpSpPr>
          <p:grpSp>
            <p:nvGrpSpPr>
              <p:cNvPr id="807" name="Group 37"/>
              <p:cNvGrpSpPr/>
              <p:nvPr/>
            </p:nvGrpSpPr>
            <p:grpSpPr>
              <a:xfrm>
                <a:off x="2167920" y="1560960"/>
                <a:ext cx="430200" cy="435240"/>
                <a:chOff x="2167920" y="1560960"/>
                <a:chExt cx="430200" cy="435240"/>
              </a:xfrm>
            </p:grpSpPr>
            <p:sp>
              <p:nvSpPr>
                <p:cNvPr id="808" name="CustomShape 38"/>
                <p:cNvSpPr/>
                <p:nvPr/>
              </p:nvSpPr>
              <p:spPr>
                <a:xfrm>
                  <a:off x="2168280" y="156096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24" y="1194"/>
                      </a:moveTo>
                      <a:lnTo>
                        <a:pt x="54" y="1192"/>
                      </a:lnTo>
                      <a:lnTo>
                        <a:pt x="83" y="1188"/>
                      </a:lnTo>
                      <a:lnTo>
                        <a:pt x="113" y="1183"/>
                      </a:lnTo>
                      <a:lnTo>
                        <a:pt x="142" y="1177"/>
                      </a:lnTo>
                      <a:lnTo>
                        <a:pt x="171" y="1169"/>
                      </a:lnTo>
                      <a:lnTo>
                        <a:pt x="199" y="1160"/>
                      </a:lnTo>
                      <a:lnTo>
                        <a:pt x="227" y="1149"/>
                      </a:lnTo>
                      <a:lnTo>
                        <a:pt x="254" y="1137"/>
                      </a:lnTo>
                      <a:lnTo>
                        <a:pt x="281" y="1124"/>
                      </a:lnTo>
                      <a:lnTo>
                        <a:pt x="307" y="1109"/>
                      </a:lnTo>
                      <a:lnTo>
                        <a:pt x="332" y="1093"/>
                      </a:lnTo>
                      <a:lnTo>
                        <a:pt x="357" y="1076"/>
                      </a:lnTo>
                      <a:lnTo>
                        <a:pt x="380" y="1057"/>
                      </a:lnTo>
                      <a:lnTo>
                        <a:pt x="403" y="1038"/>
                      </a:lnTo>
                      <a:lnTo>
                        <a:pt x="424" y="1017"/>
                      </a:lnTo>
                      <a:lnTo>
                        <a:pt x="445" y="995"/>
                      </a:lnTo>
                      <a:lnTo>
                        <a:pt x="464" y="972"/>
                      </a:lnTo>
                      <a:lnTo>
                        <a:pt x="482" y="949"/>
                      </a:lnTo>
                      <a:lnTo>
                        <a:pt x="499" y="924"/>
                      </a:lnTo>
                      <a:lnTo>
                        <a:pt x="515" y="899"/>
                      </a:lnTo>
                      <a:lnTo>
                        <a:pt x="529" y="873"/>
                      </a:lnTo>
                      <a:lnTo>
                        <a:pt x="543" y="846"/>
                      </a:lnTo>
                      <a:lnTo>
                        <a:pt x="554" y="818"/>
                      </a:lnTo>
                      <a:lnTo>
                        <a:pt x="565" y="790"/>
                      </a:lnTo>
                      <a:lnTo>
                        <a:pt x="574" y="762"/>
                      </a:lnTo>
                      <a:lnTo>
                        <a:pt x="581" y="733"/>
                      </a:lnTo>
                      <a:lnTo>
                        <a:pt x="587" y="704"/>
                      </a:lnTo>
                      <a:lnTo>
                        <a:pt x="592" y="674"/>
                      </a:lnTo>
                      <a:lnTo>
                        <a:pt x="595" y="645"/>
                      </a:lnTo>
                      <a:lnTo>
                        <a:pt x="597" y="615"/>
                      </a:lnTo>
                      <a:lnTo>
                        <a:pt x="597" y="585"/>
                      </a:lnTo>
                      <a:lnTo>
                        <a:pt x="596" y="555"/>
                      </a:lnTo>
                      <a:lnTo>
                        <a:pt x="593" y="525"/>
                      </a:lnTo>
                      <a:lnTo>
                        <a:pt x="588" y="496"/>
                      </a:lnTo>
                      <a:lnTo>
                        <a:pt x="583" y="467"/>
                      </a:lnTo>
                      <a:lnTo>
                        <a:pt x="575" y="438"/>
                      </a:lnTo>
                      <a:lnTo>
                        <a:pt x="567" y="409"/>
                      </a:lnTo>
                      <a:lnTo>
                        <a:pt x="557" y="381"/>
                      </a:lnTo>
                      <a:lnTo>
                        <a:pt x="545" y="353"/>
                      </a:lnTo>
                      <a:lnTo>
                        <a:pt x="532" y="326"/>
                      </a:lnTo>
                      <a:lnTo>
                        <a:pt x="518" y="300"/>
                      </a:lnTo>
                      <a:lnTo>
                        <a:pt x="503" y="275"/>
                      </a:lnTo>
                      <a:lnTo>
                        <a:pt x="486" y="250"/>
                      </a:lnTo>
                      <a:lnTo>
                        <a:pt x="468" y="226"/>
                      </a:lnTo>
                      <a:lnTo>
                        <a:pt x="449" y="203"/>
                      </a:lnTo>
                      <a:lnTo>
                        <a:pt x="428" y="181"/>
                      </a:lnTo>
                      <a:lnTo>
                        <a:pt x="407" y="160"/>
                      </a:lnTo>
                      <a:lnTo>
                        <a:pt x="385" y="141"/>
                      </a:lnTo>
                      <a:lnTo>
                        <a:pt x="361" y="122"/>
                      </a:lnTo>
                      <a:lnTo>
                        <a:pt x="337" y="104"/>
                      </a:lnTo>
                      <a:lnTo>
                        <a:pt x="312" y="88"/>
                      </a:lnTo>
                      <a:lnTo>
                        <a:pt x="286" y="73"/>
                      </a:lnTo>
                      <a:lnTo>
                        <a:pt x="260" y="59"/>
                      </a:lnTo>
                      <a:lnTo>
                        <a:pt x="233" y="47"/>
                      </a:lnTo>
                      <a:lnTo>
                        <a:pt x="205" y="36"/>
                      </a:lnTo>
                      <a:lnTo>
                        <a:pt x="177" y="27"/>
                      </a:lnTo>
                      <a:lnTo>
                        <a:pt x="148" y="19"/>
                      </a:lnTo>
                      <a:lnTo>
                        <a:pt x="119" y="12"/>
                      </a:lnTo>
                      <a:lnTo>
                        <a:pt x="89" y="7"/>
                      </a:lnTo>
                      <a:lnTo>
                        <a:pt x="60" y="3"/>
                      </a:lnTo>
                      <a:lnTo>
                        <a:pt x="30" y="1"/>
                      </a:lnTo>
                      <a:lnTo>
                        <a:pt x="0" y="0"/>
                      </a:lnTo>
                      <a:lnTo>
                        <a:pt x="0" y="597"/>
                      </a:lnTo>
                      <a:lnTo>
                        <a:pt x="24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09" name="CustomShape 39"/>
                <p:cNvSpPr/>
                <p:nvPr/>
              </p:nvSpPr>
              <p:spPr>
                <a:xfrm>
                  <a:off x="2167920" y="156636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597">
                      <a:moveTo>
                        <a:pt x="597" y="0"/>
                      </a:moveTo>
                      <a:lnTo>
                        <a:pt x="596" y="30"/>
                      </a:lnTo>
                      <a:lnTo>
                        <a:pt x="594" y="61"/>
                      </a:lnTo>
                      <a:lnTo>
                        <a:pt x="590" y="91"/>
                      </a:lnTo>
                      <a:lnTo>
                        <a:pt x="585" y="121"/>
                      </a:lnTo>
                      <a:lnTo>
                        <a:pt x="578" y="150"/>
                      </a:lnTo>
                      <a:lnTo>
                        <a:pt x="569" y="180"/>
                      </a:lnTo>
                      <a:lnTo>
                        <a:pt x="559" y="208"/>
                      </a:lnTo>
                      <a:lnTo>
                        <a:pt x="548" y="236"/>
                      </a:lnTo>
                      <a:lnTo>
                        <a:pt x="535" y="264"/>
                      </a:lnTo>
                      <a:lnTo>
                        <a:pt x="521" y="291"/>
                      </a:lnTo>
                      <a:lnTo>
                        <a:pt x="506" y="317"/>
                      </a:lnTo>
                      <a:lnTo>
                        <a:pt x="489" y="342"/>
                      </a:lnTo>
                      <a:lnTo>
                        <a:pt x="471" y="367"/>
                      </a:lnTo>
                      <a:lnTo>
                        <a:pt x="452" y="390"/>
                      </a:lnTo>
                      <a:lnTo>
                        <a:pt x="431" y="413"/>
                      </a:lnTo>
                      <a:lnTo>
                        <a:pt x="410" y="434"/>
                      </a:lnTo>
                      <a:lnTo>
                        <a:pt x="387" y="455"/>
                      </a:lnTo>
                      <a:lnTo>
                        <a:pt x="363" y="474"/>
                      </a:lnTo>
                      <a:lnTo>
                        <a:pt x="339" y="492"/>
                      </a:lnTo>
                      <a:lnTo>
                        <a:pt x="313" y="508"/>
                      </a:lnTo>
                      <a:lnTo>
                        <a:pt x="287" y="523"/>
                      </a:lnTo>
                      <a:lnTo>
                        <a:pt x="260" y="537"/>
                      </a:lnTo>
                      <a:lnTo>
                        <a:pt x="232" y="550"/>
                      </a:lnTo>
                      <a:lnTo>
                        <a:pt x="204" y="561"/>
                      </a:lnTo>
                      <a:lnTo>
                        <a:pt x="175" y="571"/>
                      </a:lnTo>
                      <a:lnTo>
                        <a:pt x="146" y="579"/>
                      </a:lnTo>
                      <a:lnTo>
                        <a:pt x="116" y="586"/>
                      </a:lnTo>
                      <a:lnTo>
                        <a:pt x="86" y="591"/>
                      </a:lnTo>
                      <a:lnTo>
                        <a:pt x="56" y="594"/>
                      </a:lnTo>
                      <a:lnTo>
                        <a:pt x="26" y="596"/>
                      </a:lnTo>
                      <a:lnTo>
                        <a:pt x="0" y="0"/>
                      </a:lnTo>
                      <a:lnTo>
                        <a:pt x="597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810" name="Group 40"/>
              <p:cNvGrpSpPr/>
              <p:nvPr/>
            </p:nvGrpSpPr>
            <p:grpSpPr>
              <a:xfrm>
                <a:off x="2075760" y="1537560"/>
                <a:ext cx="634320" cy="451440"/>
                <a:chOff x="2075760" y="1537560"/>
                <a:chExt cx="634320" cy="451440"/>
              </a:xfrm>
            </p:grpSpPr>
            <p:sp>
              <p:nvSpPr>
                <p:cNvPr id="811" name="TextShape 41"/>
                <p:cNvSpPr txBox="1"/>
                <p:nvPr/>
              </p:nvSpPr>
              <p:spPr>
                <a:xfrm>
                  <a:off x="2326320" y="1537560"/>
                  <a:ext cx="38376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sp>
              <p:nvSpPr>
                <p:cNvPr id="812" name="TextShape 42"/>
                <p:cNvSpPr txBox="1"/>
                <p:nvPr/>
              </p:nvSpPr>
              <p:spPr>
                <a:xfrm>
                  <a:off x="2326680" y="1717920"/>
                  <a:ext cx="38340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sp>
              <p:nvSpPr>
                <p:cNvPr id="813" name="TextShape 43"/>
                <p:cNvSpPr txBox="1"/>
                <p:nvPr/>
              </p:nvSpPr>
              <p:spPr>
                <a:xfrm>
                  <a:off x="2075760" y="1614960"/>
                  <a:ext cx="365040" cy="374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814" name="Group 44"/>
          <p:cNvGrpSpPr/>
          <p:nvPr/>
        </p:nvGrpSpPr>
        <p:grpSpPr>
          <a:xfrm>
            <a:off x="-196560" y="3272400"/>
            <a:ext cx="4480560" cy="1989360"/>
            <a:chOff x="-196560" y="3272400"/>
            <a:chExt cx="4480560" cy="1989360"/>
          </a:xfrm>
        </p:grpSpPr>
        <p:grpSp>
          <p:nvGrpSpPr>
            <p:cNvPr id="815" name="Group 45"/>
            <p:cNvGrpSpPr/>
            <p:nvPr/>
          </p:nvGrpSpPr>
          <p:grpSpPr>
            <a:xfrm>
              <a:off x="118800" y="3272400"/>
              <a:ext cx="1069920" cy="1069920"/>
              <a:chOff x="118800" y="3272400"/>
              <a:chExt cx="1069920" cy="1069920"/>
            </a:xfrm>
          </p:grpSpPr>
          <p:sp>
            <p:nvSpPr>
              <p:cNvPr id="816" name="CustomShape 46"/>
              <p:cNvSpPr/>
              <p:nvPr/>
            </p:nvSpPr>
            <p:spPr>
              <a:xfrm>
                <a:off x="118800" y="3272400"/>
                <a:ext cx="1069920" cy="1069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7" name="TextShape 47"/>
              <p:cNvSpPr txBox="1"/>
              <p:nvPr/>
            </p:nvSpPr>
            <p:spPr>
              <a:xfrm>
                <a:off x="118800" y="3384000"/>
                <a:ext cx="105264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5000" spc="-1" strike="noStrike">
                  <a:latin typeface="Arial"/>
                </a:endParaRPr>
              </a:p>
            </p:txBody>
          </p:sp>
          <p:sp>
            <p:nvSpPr>
              <p:cNvPr id="818" name="TextShape 48"/>
              <p:cNvSpPr txBox="1"/>
              <p:nvPr/>
            </p:nvSpPr>
            <p:spPr>
              <a:xfrm>
                <a:off x="562680" y="3310200"/>
                <a:ext cx="384840" cy="100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 baseline="-14000000">
                    <a:latin typeface="Times New Roman"/>
                    <a:ea typeface="Arial"/>
                  </a:rPr>
                  <a:t>L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819" name="Group 49"/>
            <p:cNvGrpSpPr/>
            <p:nvPr/>
          </p:nvGrpSpPr>
          <p:grpSpPr>
            <a:xfrm>
              <a:off x="1319400" y="3632400"/>
              <a:ext cx="1019160" cy="729000"/>
              <a:chOff x="1319400" y="3632400"/>
              <a:chExt cx="1019160" cy="729000"/>
            </a:xfrm>
          </p:grpSpPr>
          <p:sp>
            <p:nvSpPr>
              <p:cNvPr id="820" name="CustomShape 50"/>
              <p:cNvSpPr/>
              <p:nvPr/>
            </p:nvSpPr>
            <p:spPr>
              <a:xfrm>
                <a:off x="1319400" y="3638880"/>
                <a:ext cx="722520" cy="7225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1" name="TextShape 51"/>
              <p:cNvSpPr txBox="1"/>
              <p:nvPr/>
            </p:nvSpPr>
            <p:spPr>
              <a:xfrm>
                <a:off x="1473840" y="363240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Arial"/>
                  </a:rPr>
                  <a:t>n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822" name="Group 52"/>
            <p:cNvGrpSpPr/>
            <p:nvPr/>
          </p:nvGrpSpPr>
          <p:grpSpPr>
            <a:xfrm>
              <a:off x="2968560" y="3816000"/>
              <a:ext cx="1005120" cy="454320"/>
              <a:chOff x="2968560" y="3816000"/>
              <a:chExt cx="1005120" cy="454320"/>
            </a:xfrm>
          </p:grpSpPr>
          <p:grpSp>
            <p:nvGrpSpPr>
              <p:cNvPr id="823" name="Group 53"/>
              <p:cNvGrpSpPr/>
              <p:nvPr/>
            </p:nvGrpSpPr>
            <p:grpSpPr>
              <a:xfrm>
                <a:off x="3510720" y="3840480"/>
                <a:ext cx="462960" cy="429840"/>
                <a:chOff x="3510720" y="3840480"/>
                <a:chExt cx="462960" cy="429840"/>
              </a:xfrm>
            </p:grpSpPr>
            <p:sp>
              <p:nvSpPr>
                <p:cNvPr id="824" name="CustomShape 54"/>
                <p:cNvSpPr/>
                <p:nvPr/>
              </p:nvSpPr>
              <p:spPr>
                <a:xfrm>
                  <a:off x="3510720" y="384048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588" y="1194"/>
                      </a:moveTo>
                      <a:lnTo>
                        <a:pt x="558" y="1193"/>
                      </a:lnTo>
                      <a:lnTo>
                        <a:pt x="528" y="1190"/>
                      </a:lnTo>
                      <a:lnTo>
                        <a:pt x="498" y="1186"/>
                      </a:lnTo>
                      <a:lnTo>
                        <a:pt x="469" y="1180"/>
                      </a:lnTo>
                      <a:lnTo>
                        <a:pt x="439" y="1173"/>
                      </a:lnTo>
                      <a:lnTo>
                        <a:pt x="411" y="1164"/>
                      </a:lnTo>
                      <a:lnTo>
                        <a:pt x="382" y="1154"/>
                      </a:lnTo>
                      <a:lnTo>
                        <a:pt x="354" y="1142"/>
                      </a:lnTo>
                      <a:lnTo>
                        <a:pt x="327" y="1130"/>
                      </a:lnTo>
                      <a:lnTo>
                        <a:pt x="301" y="1115"/>
                      </a:lnTo>
                      <a:lnTo>
                        <a:pt x="275" y="1100"/>
                      </a:lnTo>
                      <a:lnTo>
                        <a:pt x="250" y="1083"/>
                      </a:lnTo>
                      <a:lnTo>
                        <a:pt x="226" y="1065"/>
                      </a:lnTo>
                      <a:lnTo>
                        <a:pt x="203" y="1045"/>
                      </a:lnTo>
                      <a:lnTo>
                        <a:pt x="181" y="1025"/>
                      </a:lnTo>
                      <a:lnTo>
                        <a:pt x="160" y="1003"/>
                      </a:lnTo>
                      <a:lnTo>
                        <a:pt x="140" y="981"/>
                      </a:lnTo>
                      <a:lnTo>
                        <a:pt x="121" y="957"/>
                      </a:lnTo>
                      <a:lnTo>
                        <a:pt x="103" y="933"/>
                      </a:lnTo>
                      <a:lnTo>
                        <a:pt x="87" y="908"/>
                      </a:lnTo>
                      <a:lnTo>
                        <a:pt x="72" y="882"/>
                      </a:lnTo>
                      <a:lnTo>
                        <a:pt x="58" y="855"/>
                      </a:lnTo>
                      <a:lnTo>
                        <a:pt x="46" y="827"/>
                      </a:lnTo>
                      <a:lnTo>
                        <a:pt x="35" y="799"/>
                      </a:lnTo>
                      <a:lnTo>
                        <a:pt x="26" y="771"/>
                      </a:lnTo>
                      <a:lnTo>
                        <a:pt x="18" y="742"/>
                      </a:lnTo>
                      <a:lnTo>
                        <a:pt x="11" y="712"/>
                      </a:lnTo>
                      <a:lnTo>
                        <a:pt x="6" y="683"/>
                      </a:lnTo>
                      <a:lnTo>
                        <a:pt x="3" y="653"/>
                      </a:lnTo>
                      <a:lnTo>
                        <a:pt x="1" y="623"/>
                      </a:lnTo>
                      <a:lnTo>
                        <a:pt x="0" y="593"/>
                      </a:lnTo>
                      <a:lnTo>
                        <a:pt x="1" y="562"/>
                      </a:lnTo>
                      <a:lnTo>
                        <a:pt x="4" y="532"/>
                      </a:lnTo>
                      <a:lnTo>
                        <a:pt x="8" y="503"/>
                      </a:lnTo>
                      <a:lnTo>
                        <a:pt x="13" y="473"/>
                      </a:lnTo>
                      <a:lnTo>
                        <a:pt x="20" y="444"/>
                      </a:lnTo>
                      <a:lnTo>
                        <a:pt x="28" y="415"/>
                      </a:lnTo>
                      <a:lnTo>
                        <a:pt x="38" y="386"/>
                      </a:lnTo>
                      <a:lnTo>
                        <a:pt x="50" y="359"/>
                      </a:lnTo>
                      <a:lnTo>
                        <a:pt x="62" y="331"/>
                      </a:lnTo>
                      <a:lnTo>
                        <a:pt x="77" y="305"/>
                      </a:lnTo>
                      <a:lnTo>
                        <a:pt x="92" y="279"/>
                      </a:lnTo>
                      <a:lnTo>
                        <a:pt x="109" y="254"/>
                      </a:lnTo>
                      <a:lnTo>
                        <a:pt x="127" y="230"/>
                      </a:lnTo>
                      <a:lnTo>
                        <a:pt x="146" y="206"/>
                      </a:lnTo>
                      <a:lnTo>
                        <a:pt x="166" y="184"/>
                      </a:lnTo>
                      <a:lnTo>
                        <a:pt x="187" y="163"/>
                      </a:lnTo>
                      <a:lnTo>
                        <a:pt x="210" y="143"/>
                      </a:lnTo>
                      <a:lnTo>
                        <a:pt x="233" y="124"/>
                      </a:lnTo>
                      <a:lnTo>
                        <a:pt x="257" y="106"/>
                      </a:lnTo>
                      <a:lnTo>
                        <a:pt x="283" y="90"/>
                      </a:lnTo>
                      <a:lnTo>
                        <a:pt x="309" y="74"/>
                      </a:lnTo>
                      <a:lnTo>
                        <a:pt x="335" y="60"/>
                      </a:lnTo>
                      <a:lnTo>
                        <a:pt x="363" y="48"/>
                      </a:lnTo>
                      <a:lnTo>
                        <a:pt x="391" y="37"/>
                      </a:lnTo>
                      <a:lnTo>
                        <a:pt x="419" y="27"/>
                      </a:lnTo>
                      <a:lnTo>
                        <a:pt x="448" y="19"/>
                      </a:lnTo>
                      <a:lnTo>
                        <a:pt x="477" y="12"/>
                      </a:lnTo>
                      <a:lnTo>
                        <a:pt x="507" y="7"/>
                      </a:lnTo>
                      <a:lnTo>
                        <a:pt x="537" y="3"/>
                      </a:lnTo>
                      <a:lnTo>
                        <a:pt x="567" y="1"/>
                      </a:lnTo>
                      <a:lnTo>
                        <a:pt x="597" y="0"/>
                      </a:lnTo>
                      <a:lnTo>
                        <a:pt x="597" y="597"/>
                      </a:lnTo>
                      <a:lnTo>
                        <a:pt x="588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825" name="Formula 55"/>
                    <p:cNvSpPr txBox="1"/>
                    <p:nvPr/>
                  </p:nvSpPr>
                  <p:spPr>
                    <a:xfrm>
                      <a:off x="3546720" y="3898080"/>
                      <a:ext cx="426960" cy="28044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n</m:t>
                              </m:r>
                            </m:e>
                          </m:acc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Λ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826" name="Group 56"/>
              <p:cNvGrpSpPr/>
              <p:nvPr/>
            </p:nvGrpSpPr>
            <p:grpSpPr>
              <a:xfrm>
                <a:off x="2968560" y="3816000"/>
                <a:ext cx="462960" cy="429840"/>
                <a:chOff x="2968560" y="3816000"/>
                <a:chExt cx="462960" cy="429840"/>
              </a:xfrm>
            </p:grpSpPr>
            <p:grpSp>
              <p:nvGrpSpPr>
                <p:cNvPr id="827" name="Group 57"/>
                <p:cNvGrpSpPr/>
                <p:nvPr/>
              </p:nvGrpSpPr>
              <p:grpSpPr>
                <a:xfrm>
                  <a:off x="2968560" y="3816000"/>
                  <a:ext cx="462960" cy="429840"/>
                  <a:chOff x="2968560" y="3816000"/>
                  <a:chExt cx="462960" cy="429840"/>
                </a:xfrm>
              </p:grpSpPr>
              <p:sp>
                <p:nvSpPr>
                  <p:cNvPr id="828" name="CustomShape 58"/>
                  <p:cNvSpPr/>
                  <p:nvPr/>
                </p:nvSpPr>
                <p:spPr>
                  <a:xfrm>
                    <a:off x="2968560" y="3816000"/>
                    <a:ext cx="429840" cy="429840"/>
                  </a:xfrm>
                  <a:custGeom>
                    <a:avLst/>
                    <a:gdLst/>
                    <a:ahLst/>
                    <a:rect l="0" t="0" r="r" b="b"/>
                    <a:pathLst>
                      <a:path w="598" h="1195">
                        <a:moveTo>
                          <a:pt x="588" y="1194"/>
                        </a:moveTo>
                        <a:lnTo>
                          <a:pt x="558" y="1193"/>
                        </a:lnTo>
                        <a:lnTo>
                          <a:pt x="528" y="1190"/>
                        </a:lnTo>
                        <a:lnTo>
                          <a:pt x="498" y="1186"/>
                        </a:lnTo>
                        <a:lnTo>
                          <a:pt x="469" y="1180"/>
                        </a:lnTo>
                        <a:lnTo>
                          <a:pt x="439" y="1173"/>
                        </a:lnTo>
                        <a:lnTo>
                          <a:pt x="411" y="1164"/>
                        </a:lnTo>
                        <a:lnTo>
                          <a:pt x="382" y="1154"/>
                        </a:lnTo>
                        <a:lnTo>
                          <a:pt x="354" y="1142"/>
                        </a:lnTo>
                        <a:lnTo>
                          <a:pt x="327" y="1130"/>
                        </a:lnTo>
                        <a:lnTo>
                          <a:pt x="301" y="1115"/>
                        </a:lnTo>
                        <a:lnTo>
                          <a:pt x="275" y="1100"/>
                        </a:lnTo>
                        <a:lnTo>
                          <a:pt x="250" y="1083"/>
                        </a:lnTo>
                        <a:lnTo>
                          <a:pt x="226" y="1065"/>
                        </a:lnTo>
                        <a:lnTo>
                          <a:pt x="203" y="1045"/>
                        </a:lnTo>
                        <a:lnTo>
                          <a:pt x="181" y="1025"/>
                        </a:lnTo>
                        <a:lnTo>
                          <a:pt x="160" y="1003"/>
                        </a:lnTo>
                        <a:lnTo>
                          <a:pt x="140" y="981"/>
                        </a:lnTo>
                        <a:lnTo>
                          <a:pt x="121" y="957"/>
                        </a:lnTo>
                        <a:lnTo>
                          <a:pt x="103" y="933"/>
                        </a:lnTo>
                        <a:lnTo>
                          <a:pt x="87" y="908"/>
                        </a:lnTo>
                        <a:lnTo>
                          <a:pt x="72" y="882"/>
                        </a:lnTo>
                        <a:lnTo>
                          <a:pt x="58" y="855"/>
                        </a:lnTo>
                        <a:lnTo>
                          <a:pt x="46" y="827"/>
                        </a:lnTo>
                        <a:lnTo>
                          <a:pt x="35" y="799"/>
                        </a:lnTo>
                        <a:lnTo>
                          <a:pt x="26" y="771"/>
                        </a:lnTo>
                        <a:lnTo>
                          <a:pt x="18" y="742"/>
                        </a:lnTo>
                        <a:lnTo>
                          <a:pt x="11" y="712"/>
                        </a:lnTo>
                        <a:lnTo>
                          <a:pt x="6" y="683"/>
                        </a:lnTo>
                        <a:lnTo>
                          <a:pt x="3" y="653"/>
                        </a:lnTo>
                        <a:lnTo>
                          <a:pt x="1" y="623"/>
                        </a:lnTo>
                        <a:lnTo>
                          <a:pt x="0" y="593"/>
                        </a:lnTo>
                        <a:lnTo>
                          <a:pt x="1" y="562"/>
                        </a:lnTo>
                        <a:lnTo>
                          <a:pt x="4" y="532"/>
                        </a:lnTo>
                        <a:lnTo>
                          <a:pt x="8" y="503"/>
                        </a:lnTo>
                        <a:lnTo>
                          <a:pt x="13" y="473"/>
                        </a:lnTo>
                        <a:lnTo>
                          <a:pt x="20" y="444"/>
                        </a:lnTo>
                        <a:lnTo>
                          <a:pt x="28" y="415"/>
                        </a:lnTo>
                        <a:lnTo>
                          <a:pt x="38" y="386"/>
                        </a:lnTo>
                        <a:lnTo>
                          <a:pt x="50" y="359"/>
                        </a:lnTo>
                        <a:lnTo>
                          <a:pt x="62" y="331"/>
                        </a:lnTo>
                        <a:lnTo>
                          <a:pt x="77" y="305"/>
                        </a:lnTo>
                        <a:lnTo>
                          <a:pt x="92" y="279"/>
                        </a:lnTo>
                        <a:lnTo>
                          <a:pt x="109" y="254"/>
                        </a:lnTo>
                        <a:lnTo>
                          <a:pt x="127" y="230"/>
                        </a:lnTo>
                        <a:lnTo>
                          <a:pt x="146" y="206"/>
                        </a:lnTo>
                        <a:lnTo>
                          <a:pt x="166" y="184"/>
                        </a:lnTo>
                        <a:lnTo>
                          <a:pt x="187" y="163"/>
                        </a:lnTo>
                        <a:lnTo>
                          <a:pt x="210" y="143"/>
                        </a:lnTo>
                        <a:lnTo>
                          <a:pt x="233" y="124"/>
                        </a:lnTo>
                        <a:lnTo>
                          <a:pt x="257" y="106"/>
                        </a:lnTo>
                        <a:lnTo>
                          <a:pt x="283" y="90"/>
                        </a:lnTo>
                        <a:lnTo>
                          <a:pt x="309" y="74"/>
                        </a:lnTo>
                        <a:lnTo>
                          <a:pt x="335" y="60"/>
                        </a:lnTo>
                        <a:lnTo>
                          <a:pt x="363" y="48"/>
                        </a:lnTo>
                        <a:lnTo>
                          <a:pt x="391" y="37"/>
                        </a:lnTo>
                        <a:lnTo>
                          <a:pt x="419" y="27"/>
                        </a:lnTo>
                        <a:lnTo>
                          <a:pt x="448" y="19"/>
                        </a:lnTo>
                        <a:lnTo>
                          <a:pt x="477" y="12"/>
                        </a:lnTo>
                        <a:lnTo>
                          <a:pt x="507" y="7"/>
                        </a:lnTo>
                        <a:lnTo>
                          <a:pt x="537" y="3"/>
                        </a:lnTo>
                        <a:lnTo>
                          <a:pt x="567" y="1"/>
                        </a:lnTo>
                        <a:lnTo>
                          <a:pt x="597" y="0"/>
                        </a:lnTo>
                        <a:lnTo>
                          <a:pt x="597" y="597"/>
                        </a:lnTo>
                        <a:lnTo>
                          <a:pt x="588" y="1194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solidFill>
                      <a:srgbClr val="80808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mc:AlternateContent>
                <mc:Choice xmlns:a14="http://schemas.microsoft.com/office/drawing/2010/main" Requires="a14">
                  <p:sp>
                    <p:nvSpPr>
                      <p:cNvPr id="829" name="Formula 59"/>
                      <p:cNvSpPr txBox="1"/>
                      <p:nvPr/>
                    </p:nvSpPr>
                    <p:spPr>
                      <a:xfrm>
                        <a:off x="3004560" y="3873600"/>
                        <a:ext cx="426960" cy="280440"/>
                      </a:xfrm>
                      <a:prstGeom prst="rect">
                        <a:avLst/>
                      </a:prstGeom>
                    </p:spPr>
                    <p:txBody>
                      <a:bodyPr/>
                      <a:p>
                        <a14:m>
                          <m:oMath xmlns:m="http://schemas.openxmlformats.org/officeDocument/2006/math">
                            <m:r>
                              <m:t xml:space="preserve">n</m:t>
                            </m:r>
                            <m:r>
                              <m:t xml:space="preserve">Λ</m:t>
                            </m:r>
                          </m:oMath>
                        </a14:m>
                      </a:p>
                    </p:txBody>
                  </p:sp>
                </mc:Choice>
                <mc:Fallback/>
              </mc:AlternateContent>
            </p:grpSp>
          </p:grpSp>
        </p:grpSp>
        <p:sp>
          <p:nvSpPr>
            <p:cNvPr id="830" name="TextShape 60"/>
            <p:cNvSpPr txBox="1"/>
            <p:nvPr/>
          </p:nvSpPr>
          <p:spPr>
            <a:xfrm>
              <a:off x="-196560" y="4323960"/>
              <a:ext cx="4480560" cy="9378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2500" spc="-1" strike="noStrike">
                  <a:solidFill>
                    <a:srgbClr val="0000ff"/>
                  </a:solidFill>
                  <a:latin typeface="Times New Roman"/>
                </a:rPr>
                <a:t>11% as a neutral hadron</a:t>
              </a:r>
              <a:endParaRPr b="0" lang="en-US" sz="2500" spc="-1" strike="noStrike">
                <a:latin typeface="Arial"/>
              </a:endParaRPr>
            </a:p>
          </p:txBody>
        </p:sp>
        <p:grpSp>
          <p:nvGrpSpPr>
            <p:cNvPr id="831" name="Group 61"/>
            <p:cNvGrpSpPr/>
            <p:nvPr/>
          </p:nvGrpSpPr>
          <p:grpSpPr>
            <a:xfrm>
              <a:off x="2112120" y="3660840"/>
              <a:ext cx="722520" cy="722520"/>
              <a:chOff x="2112120" y="3660840"/>
              <a:chExt cx="722520" cy="722520"/>
            </a:xfrm>
          </p:grpSpPr>
          <p:grpSp>
            <p:nvGrpSpPr>
              <p:cNvPr id="832" name="Group 62"/>
              <p:cNvGrpSpPr/>
              <p:nvPr/>
            </p:nvGrpSpPr>
            <p:grpSpPr>
              <a:xfrm>
                <a:off x="2112120" y="3660840"/>
                <a:ext cx="722520" cy="722520"/>
                <a:chOff x="2112120" y="3660840"/>
                <a:chExt cx="722520" cy="722520"/>
              </a:xfrm>
            </p:grpSpPr>
            <p:sp>
              <p:nvSpPr>
                <p:cNvPr id="833" name="CustomShape 63"/>
                <p:cNvSpPr/>
                <p:nvPr/>
              </p:nvSpPr>
              <p:spPr>
                <a:xfrm>
                  <a:off x="2112120" y="3660840"/>
                  <a:ext cx="722520" cy="72252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834" name="Formula 64"/>
                    <p:cNvSpPr txBox="1"/>
                    <p:nvPr/>
                  </p:nvSpPr>
                  <p:spPr>
                    <a:xfrm>
                      <a:off x="2264760" y="3669840"/>
                      <a:ext cx="371160" cy="63108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n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mc:AlternateContent>
            <mc:Choice xmlns:a14="http://schemas.microsoft.com/office/drawing/2010/main" Requires="a14">
              <p:sp>
                <p:nvSpPr>
                  <p:cNvPr id="835" name="Formula 65"/>
                  <p:cNvSpPr txBox="1"/>
                  <p:nvPr/>
                </p:nvSpPr>
                <p:spPr>
                  <a:xfrm>
                    <a:off x="2265120" y="3670200"/>
                    <a:ext cx="371160" cy="63108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n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p:grpSp>
        <p:nvGrpSpPr>
          <p:cNvPr id="836" name="Group 66"/>
          <p:cNvGrpSpPr/>
          <p:nvPr/>
        </p:nvGrpSpPr>
        <p:grpSpPr>
          <a:xfrm>
            <a:off x="5029200" y="44640"/>
            <a:ext cx="4998960" cy="4676400"/>
            <a:chOff x="5029200" y="44640"/>
            <a:chExt cx="4998960" cy="4676400"/>
          </a:xfrm>
        </p:grpSpPr>
        <p:grpSp>
          <p:nvGrpSpPr>
            <p:cNvPr id="837" name="Group 67"/>
            <p:cNvGrpSpPr/>
            <p:nvPr/>
          </p:nvGrpSpPr>
          <p:grpSpPr>
            <a:xfrm>
              <a:off x="5749200" y="80640"/>
              <a:ext cx="2094120" cy="2094120"/>
              <a:chOff x="5749200" y="80640"/>
              <a:chExt cx="2094120" cy="2094120"/>
            </a:xfrm>
          </p:grpSpPr>
          <p:sp>
            <p:nvSpPr>
              <p:cNvPr id="838" name="CustomShape 68"/>
              <p:cNvSpPr/>
              <p:nvPr/>
            </p:nvSpPr>
            <p:spPr>
              <a:xfrm>
                <a:off x="5749200" y="80640"/>
                <a:ext cx="2094120" cy="20941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39" name="TextShape 69"/>
              <p:cNvSpPr txBox="1"/>
              <p:nvPr/>
            </p:nvSpPr>
            <p:spPr>
              <a:xfrm>
                <a:off x="6311160" y="318600"/>
                <a:ext cx="1532160" cy="155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10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10000" spc="-1" strike="noStrike">
                  <a:latin typeface="Arial"/>
                </a:endParaRPr>
              </a:p>
            </p:txBody>
          </p:sp>
        </p:grpSp>
        <p:grpSp>
          <p:nvGrpSpPr>
            <p:cNvPr id="840" name="Group 70"/>
            <p:cNvGrpSpPr/>
            <p:nvPr/>
          </p:nvGrpSpPr>
          <p:grpSpPr>
            <a:xfrm>
              <a:off x="7891200" y="44640"/>
              <a:ext cx="2094120" cy="2094120"/>
              <a:chOff x="7891200" y="44640"/>
              <a:chExt cx="2094120" cy="2094120"/>
            </a:xfrm>
          </p:grpSpPr>
          <p:sp>
            <p:nvSpPr>
              <p:cNvPr id="841" name="CustomShape 71"/>
              <p:cNvSpPr/>
              <p:nvPr/>
            </p:nvSpPr>
            <p:spPr>
              <a:xfrm>
                <a:off x="7891200" y="44640"/>
                <a:ext cx="2094120" cy="20941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2" name="TextShape 72"/>
              <p:cNvSpPr txBox="1"/>
              <p:nvPr/>
            </p:nvSpPr>
            <p:spPr>
              <a:xfrm>
                <a:off x="8453160" y="227520"/>
                <a:ext cx="1532160" cy="155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10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10000" spc="-1" strike="noStrike">
                  <a:latin typeface="Arial"/>
                </a:endParaRPr>
              </a:p>
            </p:txBody>
          </p:sp>
        </p:grpSp>
        <p:grpSp>
          <p:nvGrpSpPr>
            <p:cNvPr id="843" name="Group 73"/>
            <p:cNvGrpSpPr/>
            <p:nvPr/>
          </p:nvGrpSpPr>
          <p:grpSpPr>
            <a:xfrm>
              <a:off x="5029200" y="1645920"/>
              <a:ext cx="1069920" cy="1069920"/>
              <a:chOff x="5029200" y="1645920"/>
              <a:chExt cx="1069920" cy="1069920"/>
            </a:xfrm>
          </p:grpSpPr>
          <p:sp>
            <p:nvSpPr>
              <p:cNvPr id="844" name="CustomShape 74"/>
              <p:cNvSpPr/>
              <p:nvPr/>
            </p:nvSpPr>
            <p:spPr>
              <a:xfrm>
                <a:off x="5029200" y="1645920"/>
                <a:ext cx="1069920" cy="1069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5" name="TextShape 75"/>
              <p:cNvSpPr txBox="1"/>
              <p:nvPr/>
            </p:nvSpPr>
            <p:spPr>
              <a:xfrm>
                <a:off x="5220000" y="1773000"/>
                <a:ext cx="86472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846" name="Group 76"/>
            <p:cNvGrpSpPr/>
            <p:nvPr/>
          </p:nvGrpSpPr>
          <p:grpSpPr>
            <a:xfrm>
              <a:off x="7342560" y="1737360"/>
              <a:ext cx="1069920" cy="1069920"/>
              <a:chOff x="7342560" y="1737360"/>
              <a:chExt cx="1069920" cy="1069920"/>
            </a:xfrm>
          </p:grpSpPr>
          <p:sp>
            <p:nvSpPr>
              <p:cNvPr id="847" name="CustomShape 77"/>
              <p:cNvSpPr/>
              <p:nvPr/>
            </p:nvSpPr>
            <p:spPr>
              <a:xfrm>
                <a:off x="7342560" y="1737360"/>
                <a:ext cx="1069920" cy="1069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8" name="TextShape 78"/>
              <p:cNvSpPr txBox="1"/>
              <p:nvPr/>
            </p:nvSpPr>
            <p:spPr>
              <a:xfrm>
                <a:off x="7530480" y="1884960"/>
                <a:ext cx="86472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849" name="Group 79"/>
            <p:cNvGrpSpPr/>
            <p:nvPr/>
          </p:nvGrpSpPr>
          <p:grpSpPr>
            <a:xfrm>
              <a:off x="6309360" y="2105640"/>
              <a:ext cx="1019160" cy="729000"/>
              <a:chOff x="6309360" y="2105640"/>
              <a:chExt cx="1019160" cy="729000"/>
            </a:xfrm>
          </p:grpSpPr>
          <p:sp>
            <p:nvSpPr>
              <p:cNvPr id="850" name="CustomShape 80"/>
              <p:cNvSpPr/>
              <p:nvPr/>
            </p:nvSpPr>
            <p:spPr>
              <a:xfrm>
                <a:off x="6309360" y="2112120"/>
                <a:ext cx="722520" cy="722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1" name="TextShape 81"/>
              <p:cNvSpPr txBox="1"/>
              <p:nvPr/>
            </p:nvSpPr>
            <p:spPr>
              <a:xfrm>
                <a:off x="6463800" y="210564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Arial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852" name="Group 82"/>
            <p:cNvGrpSpPr/>
            <p:nvPr/>
          </p:nvGrpSpPr>
          <p:grpSpPr>
            <a:xfrm>
              <a:off x="6217920" y="3440160"/>
              <a:ext cx="1220760" cy="930600"/>
              <a:chOff x="6217920" y="3440160"/>
              <a:chExt cx="1220760" cy="930600"/>
            </a:xfrm>
          </p:grpSpPr>
          <p:sp>
            <p:nvSpPr>
              <p:cNvPr id="853" name="CustomShape 83"/>
              <p:cNvSpPr/>
              <p:nvPr/>
            </p:nvSpPr>
            <p:spPr>
              <a:xfrm>
                <a:off x="6217920" y="3440160"/>
                <a:ext cx="877680" cy="877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4" name="CustomShape 84"/>
              <p:cNvSpPr/>
              <p:nvPr/>
            </p:nvSpPr>
            <p:spPr>
              <a:xfrm>
                <a:off x="6217920" y="3440160"/>
                <a:ext cx="887040" cy="887040"/>
              </a:xfrm>
              <a:custGeom>
                <a:avLst/>
                <a:gdLst/>
                <a:ahLst/>
                <a:rect l="0" t="0" r="r" b="b"/>
                <a:pathLst>
                  <a:path w="1240" h="2465">
                    <a:moveTo>
                      <a:pt x="1239" y="2464"/>
                    </a:moveTo>
                    <a:lnTo>
                      <a:pt x="1177" y="2463"/>
                    </a:lnTo>
                    <a:lnTo>
                      <a:pt x="1116" y="2459"/>
                    </a:lnTo>
                    <a:lnTo>
                      <a:pt x="1055" y="2451"/>
                    </a:lnTo>
                    <a:lnTo>
                      <a:pt x="994" y="2441"/>
                    </a:lnTo>
                    <a:lnTo>
                      <a:pt x="934" y="2427"/>
                    </a:lnTo>
                    <a:lnTo>
                      <a:pt x="875" y="2411"/>
                    </a:lnTo>
                    <a:lnTo>
                      <a:pt x="816" y="2392"/>
                    </a:lnTo>
                    <a:lnTo>
                      <a:pt x="759" y="2370"/>
                    </a:lnTo>
                    <a:lnTo>
                      <a:pt x="703" y="2345"/>
                    </a:lnTo>
                    <a:lnTo>
                      <a:pt x="648" y="2317"/>
                    </a:lnTo>
                    <a:lnTo>
                      <a:pt x="595" y="2286"/>
                    </a:lnTo>
                    <a:lnTo>
                      <a:pt x="543" y="2253"/>
                    </a:lnTo>
                    <a:lnTo>
                      <a:pt x="493" y="2217"/>
                    </a:lnTo>
                    <a:lnTo>
                      <a:pt x="444" y="2179"/>
                    </a:lnTo>
                    <a:lnTo>
                      <a:pt x="398" y="2139"/>
                    </a:lnTo>
                    <a:lnTo>
                      <a:pt x="354" y="2096"/>
                    </a:lnTo>
                    <a:lnTo>
                      <a:pt x="312" y="2051"/>
                    </a:lnTo>
                    <a:lnTo>
                      <a:pt x="272" y="2004"/>
                    </a:lnTo>
                    <a:lnTo>
                      <a:pt x="235" y="1955"/>
                    </a:lnTo>
                    <a:lnTo>
                      <a:pt x="200" y="1904"/>
                    </a:lnTo>
                    <a:lnTo>
                      <a:pt x="167" y="1852"/>
                    </a:lnTo>
                    <a:lnTo>
                      <a:pt x="138" y="1798"/>
                    </a:lnTo>
                    <a:lnTo>
                      <a:pt x="111" y="1743"/>
                    </a:lnTo>
                    <a:lnTo>
                      <a:pt x="87" y="1686"/>
                    </a:lnTo>
                    <a:lnTo>
                      <a:pt x="66" y="1628"/>
                    </a:lnTo>
                    <a:lnTo>
                      <a:pt x="47" y="1570"/>
                    </a:lnTo>
                    <a:lnTo>
                      <a:pt x="32" y="1510"/>
                    </a:lnTo>
                    <a:lnTo>
                      <a:pt x="19" y="1450"/>
                    </a:lnTo>
                    <a:lnTo>
                      <a:pt x="10" y="1389"/>
                    </a:lnTo>
                    <a:lnTo>
                      <a:pt x="4" y="1328"/>
                    </a:lnTo>
                    <a:lnTo>
                      <a:pt x="0" y="1266"/>
                    </a:lnTo>
                    <a:lnTo>
                      <a:pt x="0" y="1205"/>
                    </a:lnTo>
                    <a:lnTo>
                      <a:pt x="3" y="1143"/>
                    </a:lnTo>
                    <a:lnTo>
                      <a:pt x="9" y="1082"/>
                    </a:lnTo>
                    <a:lnTo>
                      <a:pt x="18" y="1021"/>
                    </a:lnTo>
                    <a:lnTo>
                      <a:pt x="30" y="961"/>
                    </a:lnTo>
                    <a:lnTo>
                      <a:pt x="45" y="901"/>
                    </a:lnTo>
                    <a:lnTo>
                      <a:pt x="63" y="842"/>
                    </a:lnTo>
                    <a:lnTo>
                      <a:pt x="84" y="784"/>
                    </a:lnTo>
                    <a:lnTo>
                      <a:pt x="108" y="728"/>
                    </a:lnTo>
                    <a:lnTo>
                      <a:pt x="135" y="672"/>
                    </a:lnTo>
                    <a:lnTo>
                      <a:pt x="164" y="618"/>
                    </a:lnTo>
                    <a:lnTo>
                      <a:pt x="196" y="565"/>
                    </a:lnTo>
                    <a:lnTo>
                      <a:pt x="230" y="515"/>
                    </a:lnTo>
                    <a:lnTo>
                      <a:pt x="268" y="465"/>
                    </a:lnTo>
                    <a:lnTo>
                      <a:pt x="307" y="418"/>
                    </a:lnTo>
                    <a:lnTo>
                      <a:pt x="349" y="373"/>
                    </a:lnTo>
                    <a:lnTo>
                      <a:pt x="393" y="330"/>
                    </a:lnTo>
                    <a:lnTo>
                      <a:pt x="439" y="289"/>
                    </a:lnTo>
                    <a:lnTo>
                      <a:pt x="487" y="251"/>
                    </a:lnTo>
                    <a:lnTo>
                      <a:pt x="537" y="215"/>
                    </a:lnTo>
                    <a:lnTo>
                      <a:pt x="589" y="181"/>
                    </a:lnTo>
                    <a:lnTo>
                      <a:pt x="642" y="151"/>
                    </a:lnTo>
                    <a:lnTo>
                      <a:pt x="697" y="122"/>
                    </a:lnTo>
                    <a:lnTo>
                      <a:pt x="753" y="97"/>
                    </a:lnTo>
                    <a:lnTo>
                      <a:pt x="810" y="75"/>
                    </a:lnTo>
                    <a:lnTo>
                      <a:pt x="868" y="55"/>
                    </a:lnTo>
                    <a:lnTo>
                      <a:pt x="927" y="38"/>
                    </a:lnTo>
                    <a:lnTo>
                      <a:pt x="987" y="25"/>
                    </a:lnTo>
                    <a:lnTo>
                      <a:pt x="1048" y="14"/>
                    </a:lnTo>
                    <a:lnTo>
                      <a:pt x="1109" y="6"/>
                    </a:lnTo>
                    <a:lnTo>
                      <a:pt x="1170" y="2"/>
                    </a:lnTo>
                    <a:lnTo>
                      <a:pt x="1232" y="0"/>
                    </a:lnTo>
                    <a:lnTo>
                      <a:pt x="1232" y="1232"/>
                    </a:lnTo>
                    <a:lnTo>
                      <a:pt x="1239" y="2464"/>
                    </a:lnTo>
                  </a:path>
                </a:pathLst>
              </a:custGeom>
              <a:solidFill>
                <a:srgbClr val="ff000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5" name="TextShape 85"/>
              <p:cNvSpPr txBox="1"/>
              <p:nvPr/>
            </p:nvSpPr>
            <p:spPr>
              <a:xfrm>
                <a:off x="6230520" y="3539520"/>
                <a:ext cx="501840" cy="577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3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3000" spc="-1" strike="noStrike">
                  <a:latin typeface="Arial"/>
                </a:endParaRPr>
              </a:p>
            </p:txBody>
          </p:sp>
          <p:sp>
            <p:nvSpPr>
              <p:cNvPr id="856" name="CustomShape 86"/>
              <p:cNvSpPr/>
              <p:nvPr/>
            </p:nvSpPr>
            <p:spPr>
              <a:xfrm>
                <a:off x="6218280" y="3440520"/>
                <a:ext cx="887040" cy="887040"/>
              </a:xfrm>
              <a:custGeom>
                <a:avLst/>
                <a:gdLst/>
                <a:ahLst/>
                <a:rect l="0" t="0" r="r" b="b"/>
                <a:pathLst>
                  <a:path w="1240" h="2465">
                    <a:moveTo>
                      <a:pt x="0" y="2464"/>
                    </a:moveTo>
                    <a:lnTo>
                      <a:pt x="62" y="2463"/>
                    </a:lnTo>
                    <a:lnTo>
                      <a:pt x="123" y="2459"/>
                    </a:lnTo>
                    <a:lnTo>
                      <a:pt x="184" y="2451"/>
                    </a:lnTo>
                    <a:lnTo>
                      <a:pt x="245" y="2441"/>
                    </a:lnTo>
                    <a:lnTo>
                      <a:pt x="305" y="2427"/>
                    </a:lnTo>
                    <a:lnTo>
                      <a:pt x="364" y="2411"/>
                    </a:lnTo>
                    <a:lnTo>
                      <a:pt x="423" y="2392"/>
                    </a:lnTo>
                    <a:lnTo>
                      <a:pt x="480" y="2370"/>
                    </a:lnTo>
                    <a:lnTo>
                      <a:pt x="536" y="2345"/>
                    </a:lnTo>
                    <a:lnTo>
                      <a:pt x="591" y="2317"/>
                    </a:lnTo>
                    <a:lnTo>
                      <a:pt x="644" y="2286"/>
                    </a:lnTo>
                    <a:lnTo>
                      <a:pt x="696" y="2253"/>
                    </a:lnTo>
                    <a:lnTo>
                      <a:pt x="746" y="2217"/>
                    </a:lnTo>
                    <a:lnTo>
                      <a:pt x="795" y="2179"/>
                    </a:lnTo>
                    <a:lnTo>
                      <a:pt x="841" y="2139"/>
                    </a:lnTo>
                    <a:lnTo>
                      <a:pt x="885" y="2096"/>
                    </a:lnTo>
                    <a:lnTo>
                      <a:pt x="927" y="2051"/>
                    </a:lnTo>
                    <a:lnTo>
                      <a:pt x="967" y="2004"/>
                    </a:lnTo>
                    <a:lnTo>
                      <a:pt x="1004" y="1955"/>
                    </a:lnTo>
                    <a:lnTo>
                      <a:pt x="1039" y="1904"/>
                    </a:lnTo>
                    <a:lnTo>
                      <a:pt x="1072" y="1852"/>
                    </a:lnTo>
                    <a:lnTo>
                      <a:pt x="1101" y="1798"/>
                    </a:lnTo>
                    <a:lnTo>
                      <a:pt x="1128" y="1743"/>
                    </a:lnTo>
                    <a:lnTo>
                      <a:pt x="1152" y="1686"/>
                    </a:lnTo>
                    <a:lnTo>
                      <a:pt x="1173" y="1628"/>
                    </a:lnTo>
                    <a:lnTo>
                      <a:pt x="1192" y="1570"/>
                    </a:lnTo>
                    <a:lnTo>
                      <a:pt x="1207" y="1510"/>
                    </a:lnTo>
                    <a:lnTo>
                      <a:pt x="1220" y="1450"/>
                    </a:lnTo>
                    <a:lnTo>
                      <a:pt x="1229" y="1389"/>
                    </a:lnTo>
                    <a:lnTo>
                      <a:pt x="1235" y="1328"/>
                    </a:lnTo>
                    <a:lnTo>
                      <a:pt x="1239" y="1266"/>
                    </a:lnTo>
                    <a:lnTo>
                      <a:pt x="1239" y="1205"/>
                    </a:lnTo>
                    <a:lnTo>
                      <a:pt x="1236" y="1143"/>
                    </a:lnTo>
                    <a:lnTo>
                      <a:pt x="1230" y="1082"/>
                    </a:lnTo>
                    <a:lnTo>
                      <a:pt x="1221" y="1021"/>
                    </a:lnTo>
                    <a:lnTo>
                      <a:pt x="1209" y="961"/>
                    </a:lnTo>
                    <a:lnTo>
                      <a:pt x="1194" y="901"/>
                    </a:lnTo>
                    <a:lnTo>
                      <a:pt x="1176" y="842"/>
                    </a:lnTo>
                    <a:lnTo>
                      <a:pt x="1155" y="784"/>
                    </a:lnTo>
                    <a:lnTo>
                      <a:pt x="1131" y="728"/>
                    </a:lnTo>
                    <a:lnTo>
                      <a:pt x="1104" y="672"/>
                    </a:lnTo>
                    <a:lnTo>
                      <a:pt x="1075" y="618"/>
                    </a:lnTo>
                    <a:lnTo>
                      <a:pt x="1043" y="565"/>
                    </a:lnTo>
                    <a:lnTo>
                      <a:pt x="1009" y="515"/>
                    </a:lnTo>
                    <a:lnTo>
                      <a:pt x="971" y="465"/>
                    </a:lnTo>
                    <a:lnTo>
                      <a:pt x="932" y="418"/>
                    </a:lnTo>
                    <a:lnTo>
                      <a:pt x="890" y="373"/>
                    </a:lnTo>
                    <a:lnTo>
                      <a:pt x="846" y="330"/>
                    </a:lnTo>
                    <a:lnTo>
                      <a:pt x="800" y="289"/>
                    </a:lnTo>
                    <a:lnTo>
                      <a:pt x="752" y="251"/>
                    </a:lnTo>
                    <a:lnTo>
                      <a:pt x="702" y="215"/>
                    </a:lnTo>
                    <a:lnTo>
                      <a:pt x="650" y="181"/>
                    </a:lnTo>
                    <a:lnTo>
                      <a:pt x="597" y="151"/>
                    </a:lnTo>
                    <a:lnTo>
                      <a:pt x="542" y="122"/>
                    </a:lnTo>
                    <a:lnTo>
                      <a:pt x="486" y="97"/>
                    </a:lnTo>
                    <a:lnTo>
                      <a:pt x="429" y="75"/>
                    </a:lnTo>
                    <a:lnTo>
                      <a:pt x="371" y="55"/>
                    </a:lnTo>
                    <a:lnTo>
                      <a:pt x="312" y="38"/>
                    </a:lnTo>
                    <a:lnTo>
                      <a:pt x="252" y="25"/>
                    </a:lnTo>
                    <a:lnTo>
                      <a:pt x="191" y="14"/>
                    </a:lnTo>
                    <a:lnTo>
                      <a:pt x="130" y="6"/>
                    </a:lnTo>
                    <a:lnTo>
                      <a:pt x="69" y="2"/>
                    </a:lnTo>
                    <a:lnTo>
                      <a:pt x="7" y="0"/>
                    </a:lnTo>
                    <a:lnTo>
                      <a:pt x="7" y="1232"/>
                    </a:lnTo>
                    <a:lnTo>
                      <a:pt x="0" y="2464"/>
                    </a:lnTo>
                  </a:path>
                </a:pathLst>
              </a:custGeom>
              <a:solidFill>
                <a:srgbClr val="0000ff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7" name="TextShape 87"/>
              <p:cNvSpPr txBox="1"/>
              <p:nvPr/>
            </p:nvSpPr>
            <p:spPr>
              <a:xfrm>
                <a:off x="6626520" y="3503520"/>
                <a:ext cx="501840" cy="577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3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3000" spc="-1" strike="noStrike">
                  <a:latin typeface="Arial"/>
                </a:endParaRPr>
              </a:p>
            </p:txBody>
          </p:sp>
          <p:grpSp>
            <p:nvGrpSpPr>
              <p:cNvPr id="858" name="Group 88"/>
              <p:cNvGrpSpPr/>
              <p:nvPr/>
            </p:nvGrpSpPr>
            <p:grpSpPr>
              <a:xfrm>
                <a:off x="6363000" y="3732120"/>
                <a:ext cx="1075680" cy="638640"/>
                <a:chOff x="6363000" y="3732120"/>
                <a:chExt cx="1075680" cy="638640"/>
              </a:xfrm>
            </p:grpSpPr>
            <p:sp>
              <p:nvSpPr>
                <p:cNvPr id="859" name="TextShape 89"/>
                <p:cNvSpPr txBox="1"/>
                <p:nvPr/>
              </p:nvSpPr>
              <p:spPr>
                <a:xfrm>
                  <a:off x="6363000" y="3839760"/>
                  <a:ext cx="823680" cy="5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K</a:t>
                  </a:r>
                  <a:r>
                    <a:rPr b="0" lang="en-US" sz="3000" spc="-1" strike="noStrike" baseline="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0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  <p:sp>
              <p:nvSpPr>
                <p:cNvPr id="860" name="TextShape 90"/>
                <p:cNvSpPr txBox="1"/>
                <p:nvPr/>
              </p:nvSpPr>
              <p:spPr>
                <a:xfrm>
                  <a:off x="6615000" y="3732120"/>
                  <a:ext cx="823680" cy="63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 baseline="-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S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</p:grpSp>
        <p:grpSp>
          <p:nvGrpSpPr>
            <p:cNvPr id="861" name="Group 91"/>
            <p:cNvGrpSpPr/>
            <p:nvPr/>
          </p:nvGrpSpPr>
          <p:grpSpPr>
            <a:xfrm>
              <a:off x="7425360" y="3545280"/>
              <a:ext cx="1757160" cy="660960"/>
              <a:chOff x="7425360" y="3545280"/>
              <a:chExt cx="1757160" cy="660960"/>
            </a:xfrm>
          </p:grpSpPr>
          <p:grpSp>
            <p:nvGrpSpPr>
              <p:cNvPr id="862" name="Group 92"/>
              <p:cNvGrpSpPr/>
              <p:nvPr/>
            </p:nvGrpSpPr>
            <p:grpSpPr>
              <a:xfrm>
                <a:off x="7425360" y="3560040"/>
                <a:ext cx="721800" cy="603360"/>
                <a:chOff x="7425360" y="3560040"/>
                <a:chExt cx="721800" cy="603360"/>
              </a:xfrm>
            </p:grpSpPr>
            <p:sp>
              <p:nvSpPr>
                <p:cNvPr id="863" name="CustomShape 93"/>
                <p:cNvSpPr/>
                <p:nvPr/>
              </p:nvSpPr>
              <p:spPr>
                <a:xfrm>
                  <a:off x="7438680" y="3591360"/>
                  <a:ext cx="576000" cy="5490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64" name="CustomShape 94"/>
                <p:cNvSpPr/>
                <p:nvPr/>
              </p:nvSpPr>
              <p:spPr>
                <a:xfrm>
                  <a:off x="7438680" y="359172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812" y="1526"/>
                      </a:moveTo>
                      <a:lnTo>
                        <a:pt x="772" y="1526"/>
                      </a:lnTo>
                      <a:lnTo>
                        <a:pt x="732" y="1523"/>
                      </a:lnTo>
                      <a:lnTo>
                        <a:pt x="692" y="1519"/>
                      </a:lnTo>
                      <a:lnTo>
                        <a:pt x="653" y="1513"/>
                      </a:lnTo>
                      <a:lnTo>
                        <a:pt x="613" y="1505"/>
                      </a:lnTo>
                      <a:lnTo>
                        <a:pt x="575" y="1495"/>
                      </a:lnTo>
                      <a:lnTo>
                        <a:pt x="536" y="1483"/>
                      </a:lnTo>
                      <a:lnTo>
                        <a:pt x="499" y="1470"/>
                      </a:lnTo>
                      <a:lnTo>
                        <a:pt x="462" y="1455"/>
                      </a:lnTo>
                      <a:lnTo>
                        <a:pt x="426" y="1438"/>
                      </a:lnTo>
                      <a:lnTo>
                        <a:pt x="391" y="1419"/>
                      </a:lnTo>
                      <a:lnTo>
                        <a:pt x="357" y="1399"/>
                      </a:lnTo>
                      <a:lnTo>
                        <a:pt x="325" y="1377"/>
                      </a:lnTo>
                      <a:lnTo>
                        <a:pt x="293" y="1353"/>
                      </a:lnTo>
                      <a:lnTo>
                        <a:pt x="263" y="1328"/>
                      </a:lnTo>
                      <a:lnTo>
                        <a:pt x="234" y="1302"/>
                      </a:lnTo>
                      <a:lnTo>
                        <a:pt x="206" y="1274"/>
                      </a:lnTo>
                      <a:lnTo>
                        <a:pt x="180" y="1245"/>
                      </a:lnTo>
                      <a:lnTo>
                        <a:pt x="155" y="1215"/>
                      </a:lnTo>
                      <a:lnTo>
                        <a:pt x="132" y="1184"/>
                      </a:lnTo>
                      <a:lnTo>
                        <a:pt x="111" y="1151"/>
                      </a:lnTo>
                      <a:lnTo>
                        <a:pt x="92" y="1118"/>
                      </a:lnTo>
                      <a:lnTo>
                        <a:pt x="74" y="1083"/>
                      </a:lnTo>
                      <a:lnTo>
                        <a:pt x="58" y="1048"/>
                      </a:lnTo>
                      <a:lnTo>
                        <a:pt x="44" y="1013"/>
                      </a:lnTo>
                      <a:lnTo>
                        <a:pt x="32" y="976"/>
                      </a:lnTo>
                      <a:lnTo>
                        <a:pt x="22" y="939"/>
                      </a:lnTo>
                      <a:lnTo>
                        <a:pt x="13" y="902"/>
                      </a:lnTo>
                      <a:lnTo>
                        <a:pt x="7" y="864"/>
                      </a:lnTo>
                      <a:lnTo>
                        <a:pt x="3" y="826"/>
                      </a:lnTo>
                      <a:lnTo>
                        <a:pt x="0" y="788"/>
                      </a:lnTo>
                      <a:lnTo>
                        <a:pt x="0" y="750"/>
                      </a:lnTo>
                      <a:lnTo>
                        <a:pt x="2" y="711"/>
                      </a:lnTo>
                      <a:lnTo>
                        <a:pt x="6" y="673"/>
                      </a:lnTo>
                      <a:lnTo>
                        <a:pt x="11" y="636"/>
                      </a:lnTo>
                      <a:lnTo>
                        <a:pt x="19" y="598"/>
                      </a:lnTo>
                      <a:lnTo>
                        <a:pt x="29" y="561"/>
                      </a:lnTo>
                      <a:lnTo>
                        <a:pt x="40" y="524"/>
                      </a:lnTo>
                      <a:lnTo>
                        <a:pt x="54" y="488"/>
                      </a:lnTo>
                      <a:lnTo>
                        <a:pt x="69" y="453"/>
                      </a:lnTo>
                      <a:lnTo>
                        <a:pt x="86" y="418"/>
                      </a:lnTo>
                      <a:lnTo>
                        <a:pt x="105" y="385"/>
                      </a:lnTo>
                      <a:lnTo>
                        <a:pt x="126" y="352"/>
                      </a:lnTo>
                      <a:lnTo>
                        <a:pt x="148" y="320"/>
                      </a:lnTo>
                      <a:lnTo>
                        <a:pt x="172" y="290"/>
                      </a:lnTo>
                      <a:lnTo>
                        <a:pt x="198" y="260"/>
                      </a:lnTo>
                      <a:lnTo>
                        <a:pt x="225" y="232"/>
                      </a:lnTo>
                      <a:lnTo>
                        <a:pt x="254" y="206"/>
                      </a:lnTo>
                      <a:lnTo>
                        <a:pt x="284" y="180"/>
                      </a:lnTo>
                      <a:lnTo>
                        <a:pt x="315" y="156"/>
                      </a:lnTo>
                      <a:lnTo>
                        <a:pt x="347" y="134"/>
                      </a:lnTo>
                      <a:lnTo>
                        <a:pt x="381" y="113"/>
                      </a:lnTo>
                      <a:lnTo>
                        <a:pt x="416" y="94"/>
                      </a:lnTo>
                      <a:lnTo>
                        <a:pt x="451" y="76"/>
                      </a:lnTo>
                      <a:lnTo>
                        <a:pt x="488" y="60"/>
                      </a:lnTo>
                      <a:lnTo>
                        <a:pt x="525" y="46"/>
                      </a:lnTo>
                      <a:lnTo>
                        <a:pt x="563" y="34"/>
                      </a:lnTo>
                      <a:lnTo>
                        <a:pt x="602" y="24"/>
                      </a:lnTo>
                      <a:lnTo>
                        <a:pt x="641" y="15"/>
                      </a:lnTo>
                      <a:lnTo>
                        <a:pt x="680" y="9"/>
                      </a:lnTo>
                      <a:lnTo>
                        <a:pt x="720" y="4"/>
                      </a:lnTo>
                      <a:lnTo>
                        <a:pt x="760" y="1"/>
                      </a:lnTo>
                      <a:lnTo>
                        <a:pt x="800" y="0"/>
                      </a:lnTo>
                      <a:lnTo>
                        <a:pt x="800" y="763"/>
                      </a:lnTo>
                      <a:lnTo>
                        <a:pt x="812" y="1526"/>
                      </a:ln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65" name="CustomShape 95"/>
                <p:cNvSpPr/>
                <p:nvPr/>
              </p:nvSpPr>
              <p:spPr>
                <a:xfrm>
                  <a:off x="7461360" y="359172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0" y="1526"/>
                      </a:moveTo>
                      <a:lnTo>
                        <a:pt x="40" y="1526"/>
                      </a:lnTo>
                      <a:lnTo>
                        <a:pt x="80" y="1523"/>
                      </a:lnTo>
                      <a:lnTo>
                        <a:pt x="120" y="1519"/>
                      </a:lnTo>
                      <a:lnTo>
                        <a:pt x="159" y="1513"/>
                      </a:lnTo>
                      <a:lnTo>
                        <a:pt x="199" y="1505"/>
                      </a:lnTo>
                      <a:lnTo>
                        <a:pt x="237" y="1495"/>
                      </a:lnTo>
                      <a:lnTo>
                        <a:pt x="276" y="1483"/>
                      </a:lnTo>
                      <a:lnTo>
                        <a:pt x="313" y="1470"/>
                      </a:lnTo>
                      <a:lnTo>
                        <a:pt x="350" y="1455"/>
                      </a:lnTo>
                      <a:lnTo>
                        <a:pt x="386" y="1438"/>
                      </a:lnTo>
                      <a:lnTo>
                        <a:pt x="421" y="1419"/>
                      </a:lnTo>
                      <a:lnTo>
                        <a:pt x="455" y="1399"/>
                      </a:lnTo>
                      <a:lnTo>
                        <a:pt x="487" y="1377"/>
                      </a:lnTo>
                      <a:lnTo>
                        <a:pt x="519" y="1353"/>
                      </a:lnTo>
                      <a:lnTo>
                        <a:pt x="549" y="1328"/>
                      </a:lnTo>
                      <a:lnTo>
                        <a:pt x="578" y="1302"/>
                      </a:lnTo>
                      <a:lnTo>
                        <a:pt x="606" y="1274"/>
                      </a:lnTo>
                      <a:lnTo>
                        <a:pt x="632" y="1245"/>
                      </a:lnTo>
                      <a:lnTo>
                        <a:pt x="657" y="1215"/>
                      </a:lnTo>
                      <a:lnTo>
                        <a:pt x="680" y="1184"/>
                      </a:lnTo>
                      <a:lnTo>
                        <a:pt x="701" y="1151"/>
                      </a:lnTo>
                      <a:lnTo>
                        <a:pt x="720" y="1118"/>
                      </a:lnTo>
                      <a:lnTo>
                        <a:pt x="738" y="1083"/>
                      </a:lnTo>
                      <a:lnTo>
                        <a:pt x="754" y="1048"/>
                      </a:lnTo>
                      <a:lnTo>
                        <a:pt x="768" y="1013"/>
                      </a:lnTo>
                      <a:lnTo>
                        <a:pt x="780" y="976"/>
                      </a:lnTo>
                      <a:lnTo>
                        <a:pt x="790" y="939"/>
                      </a:lnTo>
                      <a:lnTo>
                        <a:pt x="799" y="902"/>
                      </a:lnTo>
                      <a:lnTo>
                        <a:pt x="805" y="864"/>
                      </a:lnTo>
                      <a:lnTo>
                        <a:pt x="809" y="826"/>
                      </a:lnTo>
                      <a:lnTo>
                        <a:pt x="812" y="788"/>
                      </a:lnTo>
                      <a:lnTo>
                        <a:pt x="812" y="750"/>
                      </a:lnTo>
                      <a:lnTo>
                        <a:pt x="810" y="711"/>
                      </a:lnTo>
                      <a:lnTo>
                        <a:pt x="806" y="673"/>
                      </a:lnTo>
                      <a:lnTo>
                        <a:pt x="801" y="636"/>
                      </a:lnTo>
                      <a:lnTo>
                        <a:pt x="793" y="598"/>
                      </a:lnTo>
                      <a:lnTo>
                        <a:pt x="783" y="561"/>
                      </a:lnTo>
                      <a:lnTo>
                        <a:pt x="772" y="524"/>
                      </a:lnTo>
                      <a:lnTo>
                        <a:pt x="758" y="488"/>
                      </a:lnTo>
                      <a:lnTo>
                        <a:pt x="743" y="453"/>
                      </a:lnTo>
                      <a:lnTo>
                        <a:pt x="726" y="418"/>
                      </a:lnTo>
                      <a:lnTo>
                        <a:pt x="707" y="385"/>
                      </a:lnTo>
                      <a:lnTo>
                        <a:pt x="686" y="352"/>
                      </a:lnTo>
                      <a:lnTo>
                        <a:pt x="664" y="320"/>
                      </a:lnTo>
                      <a:lnTo>
                        <a:pt x="640" y="290"/>
                      </a:lnTo>
                      <a:lnTo>
                        <a:pt x="614" y="260"/>
                      </a:lnTo>
                      <a:lnTo>
                        <a:pt x="587" y="232"/>
                      </a:lnTo>
                      <a:lnTo>
                        <a:pt x="558" y="206"/>
                      </a:lnTo>
                      <a:lnTo>
                        <a:pt x="528" y="180"/>
                      </a:lnTo>
                      <a:lnTo>
                        <a:pt x="497" y="156"/>
                      </a:lnTo>
                      <a:lnTo>
                        <a:pt x="465" y="134"/>
                      </a:lnTo>
                      <a:lnTo>
                        <a:pt x="431" y="113"/>
                      </a:lnTo>
                      <a:lnTo>
                        <a:pt x="396" y="94"/>
                      </a:lnTo>
                      <a:lnTo>
                        <a:pt x="361" y="76"/>
                      </a:lnTo>
                      <a:lnTo>
                        <a:pt x="324" y="60"/>
                      </a:lnTo>
                      <a:lnTo>
                        <a:pt x="287" y="46"/>
                      </a:lnTo>
                      <a:lnTo>
                        <a:pt x="249" y="34"/>
                      </a:lnTo>
                      <a:lnTo>
                        <a:pt x="210" y="24"/>
                      </a:lnTo>
                      <a:lnTo>
                        <a:pt x="171" y="15"/>
                      </a:lnTo>
                      <a:lnTo>
                        <a:pt x="132" y="9"/>
                      </a:lnTo>
                      <a:lnTo>
                        <a:pt x="92" y="4"/>
                      </a:lnTo>
                      <a:lnTo>
                        <a:pt x="52" y="1"/>
                      </a:lnTo>
                      <a:lnTo>
                        <a:pt x="12" y="0"/>
                      </a:lnTo>
                      <a:lnTo>
                        <a:pt x="12" y="763"/>
                      </a:lnTo>
                      <a:lnTo>
                        <a:pt x="0" y="1526"/>
                      </a:lnTo>
                    </a:path>
                  </a:pathLst>
                </a:custGeom>
                <a:solidFill>
                  <a:srgbClr val="0000ff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66" name="TextShape 96"/>
                <p:cNvSpPr txBox="1"/>
                <p:nvPr/>
              </p:nvSpPr>
              <p:spPr>
                <a:xfrm>
                  <a:off x="7425360" y="3585600"/>
                  <a:ext cx="434520" cy="344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Times New Roman"/>
                    </a:rPr>
                    <a:t>p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867" name="TextShape 97"/>
                <p:cNvSpPr txBox="1"/>
                <p:nvPr/>
              </p:nvSpPr>
              <p:spPr>
                <a:xfrm>
                  <a:off x="7701480" y="3560040"/>
                  <a:ext cx="445680" cy="384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-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868" name="TextShape 98"/>
                <p:cNvSpPr txBox="1"/>
                <p:nvPr/>
              </p:nvSpPr>
              <p:spPr>
                <a:xfrm>
                  <a:off x="7567200" y="3789360"/>
                  <a:ext cx="547920" cy="374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grpSp>
            <p:nvGrpSpPr>
              <p:cNvPr id="869" name="Group 99"/>
              <p:cNvGrpSpPr/>
              <p:nvPr/>
            </p:nvGrpSpPr>
            <p:grpSpPr>
              <a:xfrm>
                <a:off x="8388720" y="3545280"/>
                <a:ext cx="793800" cy="660960"/>
                <a:chOff x="8388720" y="3545280"/>
                <a:chExt cx="793800" cy="660960"/>
              </a:xfrm>
            </p:grpSpPr>
            <p:sp>
              <p:nvSpPr>
                <p:cNvPr id="870" name="CustomShape 100"/>
                <p:cNvSpPr/>
                <p:nvPr/>
              </p:nvSpPr>
              <p:spPr>
                <a:xfrm>
                  <a:off x="8474040" y="3576600"/>
                  <a:ext cx="576000" cy="5490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71" name="CustomShape 101"/>
                <p:cNvSpPr/>
                <p:nvPr/>
              </p:nvSpPr>
              <p:spPr>
                <a:xfrm>
                  <a:off x="8474040" y="357696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812" y="1526"/>
                      </a:moveTo>
                      <a:lnTo>
                        <a:pt x="772" y="1526"/>
                      </a:lnTo>
                      <a:lnTo>
                        <a:pt x="732" y="1523"/>
                      </a:lnTo>
                      <a:lnTo>
                        <a:pt x="692" y="1519"/>
                      </a:lnTo>
                      <a:lnTo>
                        <a:pt x="653" y="1513"/>
                      </a:lnTo>
                      <a:lnTo>
                        <a:pt x="613" y="1505"/>
                      </a:lnTo>
                      <a:lnTo>
                        <a:pt x="575" y="1495"/>
                      </a:lnTo>
                      <a:lnTo>
                        <a:pt x="536" y="1483"/>
                      </a:lnTo>
                      <a:lnTo>
                        <a:pt x="499" y="1470"/>
                      </a:lnTo>
                      <a:lnTo>
                        <a:pt x="462" y="1455"/>
                      </a:lnTo>
                      <a:lnTo>
                        <a:pt x="426" y="1438"/>
                      </a:lnTo>
                      <a:lnTo>
                        <a:pt x="391" y="1419"/>
                      </a:lnTo>
                      <a:lnTo>
                        <a:pt x="357" y="1399"/>
                      </a:lnTo>
                      <a:lnTo>
                        <a:pt x="325" y="1377"/>
                      </a:lnTo>
                      <a:lnTo>
                        <a:pt x="293" y="1353"/>
                      </a:lnTo>
                      <a:lnTo>
                        <a:pt x="263" y="1328"/>
                      </a:lnTo>
                      <a:lnTo>
                        <a:pt x="234" y="1302"/>
                      </a:lnTo>
                      <a:lnTo>
                        <a:pt x="206" y="1274"/>
                      </a:lnTo>
                      <a:lnTo>
                        <a:pt x="180" y="1245"/>
                      </a:lnTo>
                      <a:lnTo>
                        <a:pt x="155" y="1215"/>
                      </a:lnTo>
                      <a:lnTo>
                        <a:pt x="132" y="1184"/>
                      </a:lnTo>
                      <a:lnTo>
                        <a:pt x="111" y="1151"/>
                      </a:lnTo>
                      <a:lnTo>
                        <a:pt x="92" y="1118"/>
                      </a:lnTo>
                      <a:lnTo>
                        <a:pt x="74" y="1083"/>
                      </a:lnTo>
                      <a:lnTo>
                        <a:pt x="58" y="1048"/>
                      </a:lnTo>
                      <a:lnTo>
                        <a:pt x="44" y="1013"/>
                      </a:lnTo>
                      <a:lnTo>
                        <a:pt x="32" y="976"/>
                      </a:lnTo>
                      <a:lnTo>
                        <a:pt x="22" y="939"/>
                      </a:lnTo>
                      <a:lnTo>
                        <a:pt x="13" y="902"/>
                      </a:lnTo>
                      <a:lnTo>
                        <a:pt x="7" y="864"/>
                      </a:lnTo>
                      <a:lnTo>
                        <a:pt x="3" y="826"/>
                      </a:lnTo>
                      <a:lnTo>
                        <a:pt x="0" y="788"/>
                      </a:lnTo>
                      <a:lnTo>
                        <a:pt x="0" y="750"/>
                      </a:lnTo>
                      <a:lnTo>
                        <a:pt x="2" y="711"/>
                      </a:lnTo>
                      <a:lnTo>
                        <a:pt x="6" y="673"/>
                      </a:lnTo>
                      <a:lnTo>
                        <a:pt x="11" y="636"/>
                      </a:lnTo>
                      <a:lnTo>
                        <a:pt x="19" y="598"/>
                      </a:lnTo>
                      <a:lnTo>
                        <a:pt x="29" y="561"/>
                      </a:lnTo>
                      <a:lnTo>
                        <a:pt x="40" y="524"/>
                      </a:lnTo>
                      <a:lnTo>
                        <a:pt x="54" y="488"/>
                      </a:lnTo>
                      <a:lnTo>
                        <a:pt x="69" y="453"/>
                      </a:lnTo>
                      <a:lnTo>
                        <a:pt x="86" y="418"/>
                      </a:lnTo>
                      <a:lnTo>
                        <a:pt x="105" y="385"/>
                      </a:lnTo>
                      <a:lnTo>
                        <a:pt x="126" y="352"/>
                      </a:lnTo>
                      <a:lnTo>
                        <a:pt x="148" y="320"/>
                      </a:lnTo>
                      <a:lnTo>
                        <a:pt x="172" y="290"/>
                      </a:lnTo>
                      <a:lnTo>
                        <a:pt x="198" y="260"/>
                      </a:lnTo>
                      <a:lnTo>
                        <a:pt x="225" y="232"/>
                      </a:lnTo>
                      <a:lnTo>
                        <a:pt x="254" y="206"/>
                      </a:lnTo>
                      <a:lnTo>
                        <a:pt x="284" y="180"/>
                      </a:lnTo>
                      <a:lnTo>
                        <a:pt x="315" y="156"/>
                      </a:lnTo>
                      <a:lnTo>
                        <a:pt x="347" y="134"/>
                      </a:lnTo>
                      <a:lnTo>
                        <a:pt x="381" y="113"/>
                      </a:lnTo>
                      <a:lnTo>
                        <a:pt x="416" y="94"/>
                      </a:lnTo>
                      <a:lnTo>
                        <a:pt x="451" y="76"/>
                      </a:lnTo>
                      <a:lnTo>
                        <a:pt x="488" y="60"/>
                      </a:lnTo>
                      <a:lnTo>
                        <a:pt x="525" y="46"/>
                      </a:lnTo>
                      <a:lnTo>
                        <a:pt x="563" y="34"/>
                      </a:lnTo>
                      <a:lnTo>
                        <a:pt x="602" y="24"/>
                      </a:lnTo>
                      <a:lnTo>
                        <a:pt x="641" y="15"/>
                      </a:lnTo>
                      <a:lnTo>
                        <a:pt x="680" y="9"/>
                      </a:lnTo>
                      <a:lnTo>
                        <a:pt x="720" y="4"/>
                      </a:lnTo>
                      <a:lnTo>
                        <a:pt x="760" y="1"/>
                      </a:lnTo>
                      <a:lnTo>
                        <a:pt x="800" y="0"/>
                      </a:lnTo>
                      <a:lnTo>
                        <a:pt x="800" y="763"/>
                      </a:lnTo>
                      <a:lnTo>
                        <a:pt x="812" y="1526"/>
                      </a:lnTo>
                    </a:path>
                  </a:pathLst>
                </a:custGeom>
                <a:solidFill>
                  <a:srgbClr val="0000ff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72" name="CustomShape 102"/>
                <p:cNvSpPr/>
                <p:nvPr/>
              </p:nvSpPr>
              <p:spPr>
                <a:xfrm>
                  <a:off x="8496720" y="357696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0" y="1526"/>
                      </a:moveTo>
                      <a:lnTo>
                        <a:pt x="40" y="1526"/>
                      </a:lnTo>
                      <a:lnTo>
                        <a:pt x="80" y="1523"/>
                      </a:lnTo>
                      <a:lnTo>
                        <a:pt x="120" y="1519"/>
                      </a:lnTo>
                      <a:lnTo>
                        <a:pt x="159" y="1513"/>
                      </a:lnTo>
                      <a:lnTo>
                        <a:pt x="199" y="1505"/>
                      </a:lnTo>
                      <a:lnTo>
                        <a:pt x="237" y="1495"/>
                      </a:lnTo>
                      <a:lnTo>
                        <a:pt x="276" y="1483"/>
                      </a:lnTo>
                      <a:lnTo>
                        <a:pt x="313" y="1470"/>
                      </a:lnTo>
                      <a:lnTo>
                        <a:pt x="350" y="1455"/>
                      </a:lnTo>
                      <a:lnTo>
                        <a:pt x="386" y="1438"/>
                      </a:lnTo>
                      <a:lnTo>
                        <a:pt x="421" y="1419"/>
                      </a:lnTo>
                      <a:lnTo>
                        <a:pt x="455" y="1399"/>
                      </a:lnTo>
                      <a:lnTo>
                        <a:pt x="487" y="1377"/>
                      </a:lnTo>
                      <a:lnTo>
                        <a:pt x="519" y="1353"/>
                      </a:lnTo>
                      <a:lnTo>
                        <a:pt x="549" y="1328"/>
                      </a:lnTo>
                      <a:lnTo>
                        <a:pt x="578" y="1302"/>
                      </a:lnTo>
                      <a:lnTo>
                        <a:pt x="606" y="1274"/>
                      </a:lnTo>
                      <a:lnTo>
                        <a:pt x="632" y="1245"/>
                      </a:lnTo>
                      <a:lnTo>
                        <a:pt x="657" y="1215"/>
                      </a:lnTo>
                      <a:lnTo>
                        <a:pt x="680" y="1184"/>
                      </a:lnTo>
                      <a:lnTo>
                        <a:pt x="701" y="1151"/>
                      </a:lnTo>
                      <a:lnTo>
                        <a:pt x="720" y="1118"/>
                      </a:lnTo>
                      <a:lnTo>
                        <a:pt x="738" y="1083"/>
                      </a:lnTo>
                      <a:lnTo>
                        <a:pt x="754" y="1048"/>
                      </a:lnTo>
                      <a:lnTo>
                        <a:pt x="768" y="1013"/>
                      </a:lnTo>
                      <a:lnTo>
                        <a:pt x="780" y="976"/>
                      </a:lnTo>
                      <a:lnTo>
                        <a:pt x="790" y="939"/>
                      </a:lnTo>
                      <a:lnTo>
                        <a:pt x="799" y="902"/>
                      </a:lnTo>
                      <a:lnTo>
                        <a:pt x="805" y="864"/>
                      </a:lnTo>
                      <a:lnTo>
                        <a:pt x="809" y="826"/>
                      </a:lnTo>
                      <a:lnTo>
                        <a:pt x="812" y="788"/>
                      </a:lnTo>
                      <a:lnTo>
                        <a:pt x="812" y="750"/>
                      </a:lnTo>
                      <a:lnTo>
                        <a:pt x="810" y="711"/>
                      </a:lnTo>
                      <a:lnTo>
                        <a:pt x="806" y="673"/>
                      </a:lnTo>
                      <a:lnTo>
                        <a:pt x="801" y="636"/>
                      </a:lnTo>
                      <a:lnTo>
                        <a:pt x="793" y="598"/>
                      </a:lnTo>
                      <a:lnTo>
                        <a:pt x="783" y="561"/>
                      </a:lnTo>
                      <a:lnTo>
                        <a:pt x="772" y="524"/>
                      </a:lnTo>
                      <a:lnTo>
                        <a:pt x="758" y="488"/>
                      </a:lnTo>
                      <a:lnTo>
                        <a:pt x="743" y="453"/>
                      </a:lnTo>
                      <a:lnTo>
                        <a:pt x="726" y="418"/>
                      </a:lnTo>
                      <a:lnTo>
                        <a:pt x="707" y="385"/>
                      </a:lnTo>
                      <a:lnTo>
                        <a:pt x="686" y="352"/>
                      </a:lnTo>
                      <a:lnTo>
                        <a:pt x="664" y="320"/>
                      </a:lnTo>
                      <a:lnTo>
                        <a:pt x="640" y="290"/>
                      </a:lnTo>
                      <a:lnTo>
                        <a:pt x="614" y="260"/>
                      </a:lnTo>
                      <a:lnTo>
                        <a:pt x="587" y="232"/>
                      </a:lnTo>
                      <a:lnTo>
                        <a:pt x="558" y="206"/>
                      </a:lnTo>
                      <a:lnTo>
                        <a:pt x="528" y="180"/>
                      </a:lnTo>
                      <a:lnTo>
                        <a:pt x="497" y="156"/>
                      </a:lnTo>
                      <a:lnTo>
                        <a:pt x="465" y="134"/>
                      </a:lnTo>
                      <a:lnTo>
                        <a:pt x="431" y="113"/>
                      </a:lnTo>
                      <a:lnTo>
                        <a:pt x="396" y="94"/>
                      </a:lnTo>
                      <a:lnTo>
                        <a:pt x="361" y="76"/>
                      </a:lnTo>
                      <a:lnTo>
                        <a:pt x="324" y="60"/>
                      </a:lnTo>
                      <a:lnTo>
                        <a:pt x="287" y="46"/>
                      </a:lnTo>
                      <a:lnTo>
                        <a:pt x="249" y="34"/>
                      </a:lnTo>
                      <a:lnTo>
                        <a:pt x="210" y="24"/>
                      </a:lnTo>
                      <a:lnTo>
                        <a:pt x="171" y="15"/>
                      </a:lnTo>
                      <a:lnTo>
                        <a:pt x="132" y="9"/>
                      </a:lnTo>
                      <a:lnTo>
                        <a:pt x="92" y="4"/>
                      </a:lnTo>
                      <a:lnTo>
                        <a:pt x="52" y="1"/>
                      </a:lnTo>
                      <a:lnTo>
                        <a:pt x="12" y="0"/>
                      </a:lnTo>
                      <a:lnTo>
                        <a:pt x="12" y="763"/>
                      </a:lnTo>
                      <a:lnTo>
                        <a:pt x="0" y="1526"/>
                      </a:ln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73" name="TextShape 103"/>
                <p:cNvSpPr txBox="1"/>
                <p:nvPr/>
              </p:nvSpPr>
              <p:spPr>
                <a:xfrm>
                  <a:off x="8388720" y="3571200"/>
                  <a:ext cx="434520" cy="3891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Symbol"/>
                      <a:ea typeface="Symbol"/>
                    </a:rPr>
                    <a:t>`</a:t>
                  </a:r>
                  <a:r>
                    <a:rPr b="0" lang="en-US" sz="1800" spc="-1" strike="noStrike">
                      <a:latin typeface="Times New Roman"/>
                    </a:rPr>
                    <a:t>p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874" name="TextShape 104"/>
                <p:cNvSpPr txBox="1"/>
                <p:nvPr/>
              </p:nvSpPr>
              <p:spPr>
                <a:xfrm>
                  <a:off x="8736840" y="3545280"/>
                  <a:ext cx="445680" cy="384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+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875" name="TextShape 105"/>
                <p:cNvSpPr txBox="1"/>
                <p:nvPr/>
              </p:nvSpPr>
              <p:spPr>
                <a:xfrm>
                  <a:off x="8468640" y="3783600"/>
                  <a:ext cx="509760" cy="422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ffffff"/>
                      </a:solidFill>
                      <a:latin typeface="Symbol"/>
                      <a:ea typeface="Symbol"/>
                    </a:rPr>
                    <a:t>`</a:t>
                  </a:r>
                  <a:r>
                    <a:rPr b="0" lang="en-US" sz="2000" spc="-1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876" name="TextShape 106"/>
            <p:cNvSpPr txBox="1"/>
            <p:nvPr/>
          </p:nvSpPr>
          <p:spPr>
            <a:xfrm>
              <a:off x="5398200" y="2926080"/>
              <a:ext cx="447732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58% in primary hadrons</a:t>
              </a:r>
              <a:endParaRPr b="0" lang="en-US" sz="3000" spc="-1" strike="noStrike">
                <a:latin typeface="Arial"/>
              </a:endParaRPr>
            </a:p>
          </p:txBody>
        </p:sp>
        <p:sp>
          <p:nvSpPr>
            <p:cNvPr id="877" name="TextShape 107"/>
            <p:cNvSpPr txBox="1"/>
            <p:nvPr/>
          </p:nvSpPr>
          <p:spPr>
            <a:xfrm>
              <a:off x="5177160" y="4206960"/>
              <a:ext cx="485100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7% in secondary hadrons</a:t>
              </a:r>
              <a:endParaRPr b="0" lang="en-US" sz="3000" spc="-1" strike="noStrike">
                <a:latin typeface="Arial"/>
              </a:endParaRPr>
            </a:p>
          </p:txBody>
        </p:sp>
      </p:grpSp>
      <p:sp>
        <p:nvSpPr>
          <p:cNvPr id="878" name="TextShape 108"/>
          <p:cNvSpPr txBox="1"/>
          <p:nvPr/>
        </p:nvSpPr>
        <p:spPr>
          <a:xfrm>
            <a:off x="-69120" y="2477880"/>
            <a:ext cx="4114800" cy="79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ff0000"/>
                </a:solidFill>
                <a:latin typeface="Times New Roman"/>
              </a:rPr>
              <a:t>Measure in electromagnetic calorimeter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879" name="TextShape 109"/>
          <p:cNvSpPr txBox="1"/>
          <p:nvPr/>
        </p:nvSpPr>
        <p:spPr>
          <a:xfrm>
            <a:off x="5392080" y="4663440"/>
            <a:ext cx="4663440" cy="79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ff0000"/>
                </a:solidFill>
                <a:latin typeface="Times New Roman"/>
              </a:rPr>
              <a:t>Measure in tracking detectors and hadronic calorimeter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880" name="TextShape 110"/>
          <p:cNvSpPr txBox="1"/>
          <p:nvPr/>
        </p:nvSpPr>
        <p:spPr>
          <a:xfrm>
            <a:off x="-21240" y="4801320"/>
            <a:ext cx="466344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ff0000"/>
                </a:solidFill>
                <a:latin typeface="Times New Roman"/>
              </a:rPr>
              <a:t>Measure in hadronic calorimeter</a:t>
            </a:r>
            <a:endParaRPr b="0" lang="en-US" sz="2500" spc="-1" strike="noStrike">
              <a:latin typeface="Arial"/>
            </a:endParaRPr>
          </a:p>
        </p:txBody>
      </p:sp>
      <p:grpSp>
        <p:nvGrpSpPr>
          <p:cNvPr id="881" name="Group 111"/>
          <p:cNvGrpSpPr/>
          <p:nvPr/>
        </p:nvGrpSpPr>
        <p:grpSpPr>
          <a:xfrm>
            <a:off x="9357480" y="2098800"/>
            <a:ext cx="722520" cy="735840"/>
            <a:chOff x="9357480" y="2098800"/>
            <a:chExt cx="722520" cy="735840"/>
          </a:xfrm>
        </p:grpSpPr>
        <p:sp>
          <p:nvSpPr>
            <p:cNvPr id="882" name="CustomShape 112"/>
            <p:cNvSpPr/>
            <p:nvPr/>
          </p:nvSpPr>
          <p:spPr>
            <a:xfrm>
              <a:off x="9357480" y="2112120"/>
              <a:ext cx="722520" cy="7225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883" name="Formula 113"/>
                <p:cNvSpPr txBox="1"/>
                <p:nvPr/>
              </p:nvSpPr>
              <p:spPr>
                <a:xfrm>
                  <a:off x="9501480" y="2098800"/>
                  <a:ext cx="430560" cy="6310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acc>
                        <m:accPr>
                          <m:chr m:val="¯"/>
                        </m:accPr>
                        <m:e>
                          <m:r>
                            <m:t xml:space="preserve">p</m:t>
                          </m:r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226080"/>
            <a:ext cx="52567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M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ti</a:t>
            </a:r>
            <a:r>
              <a:rPr b="0" lang="en-US" sz="4400" spc="-1" strike="noStrike">
                <a:latin typeface="Arial"/>
              </a:rPr>
              <a:t>v</a:t>
            </a:r>
            <a:r>
              <a:rPr b="0" lang="en-US" sz="4400" spc="-1" strike="noStrike">
                <a:latin typeface="Arial"/>
              </a:rPr>
              <a:t>a</a:t>
            </a:r>
            <a:r>
              <a:rPr b="0" lang="en-US" sz="4400" spc="-1" strike="noStrike">
                <a:latin typeface="Arial"/>
              </a:rPr>
              <a:t>ti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91440" y="2194560"/>
            <a:ext cx="5303520" cy="3017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Cross check data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Study PID distribution of </a:t>
            </a:r>
            <a:r>
              <a:rPr b="0" lang="en-US" sz="3200" spc="-1" strike="noStrike">
                <a:latin typeface="Arial"/>
              </a:rPr>
              <a:t>energy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Understand E</a:t>
            </a:r>
            <a:r>
              <a:rPr b="0" lang="en-US" sz="3200" spc="-1" strike="noStrike" baseline="-33000">
                <a:latin typeface="Arial"/>
              </a:rPr>
              <a:t>T</a:t>
            </a:r>
            <a:r>
              <a:rPr b="0" lang="en-US" sz="3200" spc="-1" strike="noStrike">
                <a:latin typeface="Arial"/>
              </a:rPr>
              <a:t>/N</a:t>
            </a:r>
            <a:r>
              <a:rPr b="0" lang="en-US" sz="3200" spc="-1" strike="noStrike" baseline="-33000">
                <a:latin typeface="Arial"/>
              </a:rPr>
              <a:t>ch</a:t>
            </a:r>
            <a:r>
              <a:rPr b="0" lang="en-US" sz="3200" spc="-1" strike="noStrike">
                <a:latin typeface="Arial"/>
              </a:rPr>
              <a:t> better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5666760" y="1303200"/>
            <a:ext cx="4188240" cy="259668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52" name="Formula 3"/>
              <p:cNvSpPr txBox="1"/>
              <p:nvPr/>
            </p:nvSpPr>
            <p:spPr>
              <a:xfrm>
                <a:off x="1133280" y="1076040"/>
                <a:ext cx="3072960" cy="844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ϵ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V</m:t>
                        </m:r>
                      </m:den>
                    </m:f>
                    <m:f>
                      <m:num>
                        <m:sSub>
                          <m:e>
                            <m:r>
                              <m:t xml:space="preserve">dE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</m:num>
                      <m:den>
                        <m:r>
                          <m:t xml:space="preserve">dy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J</m:t>
                        </m:r>
                      </m:num>
                      <m:den>
                        <m:sSub>
                          <m:e>
                            <m:r>
                              <m:t xml:space="preserve">A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  <m:r>
                          <m:t xml:space="preserve">τ</m:t>
                        </m:r>
                        <m:r>
                          <m:t xml:space="preserve">c</m:t>
                        </m:r>
                      </m:den>
                    </m:f>
                    <m:f>
                      <m:num>
                        <m:sSub>
                          <m:e>
                            <m:r>
                              <m:t xml:space="preserve">dE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</m:num>
                      <m:den>
                        <m:r>
                          <m:t xml:space="preserve">d</m:t>
                        </m:r>
                        <m:r>
                          <m:t xml:space="preserve">η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TextShape 1"/>
          <p:cNvSpPr txBox="1"/>
          <p:nvPr/>
        </p:nvSpPr>
        <p:spPr>
          <a:xfrm>
            <a:off x="504000" y="-22680"/>
            <a:ext cx="5348160" cy="88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4400" spc="-1" strike="noStrike">
                <a:latin typeface="Arial"/>
              </a:rPr>
              <a:t>CMS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85" name="TextShape 2"/>
          <p:cNvSpPr txBox="1"/>
          <p:nvPr/>
        </p:nvSpPr>
        <p:spPr>
          <a:xfrm>
            <a:off x="6444000" y="5387040"/>
            <a:ext cx="2201400" cy="23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000" spc="-1" strike="noStrike">
                <a:latin typeface="Arial"/>
              </a:rPr>
              <a:t>Phys. Rev. Lett. 109, 252301 (2012)</a:t>
            </a:r>
            <a:endParaRPr b="0" lang="en-US" sz="1000" spc="-1" strike="noStrike">
              <a:latin typeface="Arial"/>
            </a:endParaRPr>
          </a:p>
        </p:txBody>
      </p:sp>
      <p:grpSp>
        <p:nvGrpSpPr>
          <p:cNvPr id="886" name="Group 3"/>
          <p:cNvGrpSpPr/>
          <p:nvPr/>
        </p:nvGrpSpPr>
        <p:grpSpPr>
          <a:xfrm>
            <a:off x="6168960" y="-15840"/>
            <a:ext cx="3479760" cy="5466240"/>
            <a:chOff x="6168960" y="-15840"/>
            <a:chExt cx="3479760" cy="5466240"/>
          </a:xfrm>
        </p:grpSpPr>
        <p:grpSp>
          <p:nvGrpSpPr>
            <p:cNvPr id="887" name="Group 4"/>
            <p:cNvGrpSpPr/>
            <p:nvPr/>
          </p:nvGrpSpPr>
          <p:grpSpPr>
            <a:xfrm>
              <a:off x="6168960" y="-15840"/>
              <a:ext cx="3340080" cy="4929840"/>
              <a:chOff x="6168960" y="-15840"/>
              <a:chExt cx="3340080" cy="4929840"/>
            </a:xfrm>
          </p:grpSpPr>
          <p:pic>
            <p:nvPicPr>
              <p:cNvPr id="888" name="" descr=""/>
              <p:cNvPicPr/>
              <p:nvPr/>
            </p:nvPicPr>
            <p:blipFill>
              <a:blip r:embed="rId1"/>
              <a:stretch/>
            </p:blipFill>
            <p:spPr>
              <a:xfrm>
                <a:off x="6168960" y="-15840"/>
                <a:ext cx="3340080" cy="49298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89" name="Line 5"/>
              <p:cNvSpPr/>
              <p:nvPr/>
            </p:nvSpPr>
            <p:spPr>
              <a:xfrm flipH="1">
                <a:off x="7183440" y="156600"/>
                <a:ext cx="31680" cy="4246920"/>
              </a:xfrm>
              <a:prstGeom prst="line">
                <a:avLst/>
              </a:prstGeom>
              <a:ln w="5472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90" name="TextShape 6"/>
            <p:cNvSpPr txBox="1"/>
            <p:nvPr/>
          </p:nvSpPr>
          <p:spPr>
            <a:xfrm>
              <a:off x="6265440" y="4690440"/>
              <a:ext cx="3383280" cy="7599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500" spc="-1" strike="noStrike">
                  <a:solidFill>
                    <a:srgbClr val="ff0000"/>
                  </a:solidFill>
                  <a:latin typeface="Times New Roman"/>
                </a:rPr>
                <a:t>&lt;p</a:t>
              </a:r>
              <a:r>
                <a:rPr b="1" lang="en-US" sz="2500" spc="-1" strike="noStrike" baseline="-14000000">
                  <a:solidFill>
                    <a:srgbClr val="ff0000"/>
                  </a:solidFill>
                  <a:latin typeface="Times New Roman"/>
                </a:rPr>
                <a:t>T</a:t>
              </a:r>
              <a:r>
                <a:rPr b="1" lang="en-US" sz="2500" spc="-1" strike="noStrike">
                  <a:solidFill>
                    <a:srgbClr val="ff0000"/>
                  </a:solidFill>
                  <a:latin typeface="Times New Roman"/>
                </a:rPr>
                <a:t>&gt; ~ 700 MeV/c</a:t>
              </a:r>
              <a:br/>
              <a:r>
                <a:rPr b="1" lang="en-US" sz="1500" spc="-1" strike="noStrike">
                  <a:solidFill>
                    <a:srgbClr val="ff0000"/>
                  </a:solidFill>
                  <a:latin typeface="Times New Roman"/>
                </a:rPr>
                <a:t>Phys. Lett. B 727 (2013) 371-380</a:t>
              </a:r>
              <a:endParaRPr b="0" lang="en-US" sz="1500" spc="-1" strike="noStrike">
                <a:latin typeface="Arial"/>
              </a:endParaRPr>
            </a:p>
          </p:txBody>
        </p:sp>
      </p:grpSp>
      <p:sp>
        <p:nvSpPr>
          <p:cNvPr id="891" name="TextShape 7"/>
          <p:cNvSpPr txBox="1"/>
          <p:nvPr/>
        </p:nvSpPr>
        <p:spPr>
          <a:xfrm>
            <a:off x="871200" y="1872000"/>
            <a:ext cx="4889520" cy="1602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2500" spc="-1" strike="noStrike">
                <a:solidFill>
                  <a:srgbClr val="0000ff"/>
                </a:solidFill>
                <a:latin typeface="Times New Roman"/>
              </a:rPr>
              <a:t>Tracks:  p</a:t>
            </a:r>
            <a:r>
              <a:rPr b="1" lang="en-US" sz="2500" spc="-1" strike="noStrike" baseline="-14000000">
                <a:solidFill>
                  <a:srgbClr val="0000ff"/>
                </a:solidFill>
                <a:latin typeface="Times New Roman"/>
              </a:rPr>
              <a:t>T</a:t>
            </a:r>
            <a:r>
              <a:rPr b="1" lang="en-US" sz="2500" spc="-1" strike="noStrike">
                <a:solidFill>
                  <a:srgbClr val="0000ff"/>
                </a:solidFill>
                <a:latin typeface="Times New Roman"/>
              </a:rPr>
              <a:t>&gt;900 MeV/c</a:t>
            </a:r>
            <a:endParaRPr b="0" lang="en-US" sz="2500" spc="-1" strike="noStrike">
              <a:latin typeface="Arial"/>
            </a:endParaRPr>
          </a:p>
          <a:p>
            <a:r>
              <a:rPr b="1" lang="en-US" sz="2500" spc="-1" strike="noStrike">
                <a:solidFill>
                  <a:srgbClr val="0000ff"/>
                </a:solidFill>
                <a:latin typeface="Times New Roman"/>
              </a:rPr>
              <a:t>Clusters: limited by B</a:t>
            </a:r>
            <a:endParaRPr b="0" lang="en-US" sz="2500" spc="-1" strike="noStrike">
              <a:latin typeface="Arial"/>
            </a:endParaRPr>
          </a:p>
          <a:p>
            <a:r>
              <a:rPr b="1" lang="en-US" sz="2500" spc="-1" strike="noStrike">
                <a:solidFill>
                  <a:srgbClr val="0000ff"/>
                </a:solidFill>
                <a:latin typeface="Times New Roman"/>
                <a:ea typeface="Arial"/>
              </a:rPr>
              <a:t>→ </a:t>
            </a:r>
            <a:r>
              <a:rPr b="1" lang="en-US" sz="2500" spc="-1" strike="noStrike">
                <a:solidFill>
                  <a:srgbClr val="0000ff"/>
                </a:solidFill>
                <a:latin typeface="Times New Roman"/>
                <a:ea typeface="Arial"/>
              </a:rPr>
              <a:t>~62% of energy measured</a:t>
            </a:r>
            <a:endParaRPr b="0" lang="en-US" sz="2500" spc="-1" strike="noStrike">
              <a:latin typeface="Arial"/>
            </a:endParaRPr>
          </a:p>
          <a:p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extShape 1"/>
          <p:cNvSpPr txBox="1"/>
          <p:nvPr/>
        </p:nvSpPr>
        <p:spPr>
          <a:xfrm>
            <a:off x="108000" y="121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STAR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93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Scale:  diameter in inches = </a:t>
            </a:r>
            <a:r>
              <a:rPr b="0" lang="en-US" sz="1800" spc="-1" strike="noStrike">
                <a:latin typeface="Arial"/>
                <a:ea typeface="Arial"/>
              </a:rPr>
              <a:t>√</a:t>
            </a:r>
            <a:r>
              <a:rPr b="0" lang="en-US" sz="1800" spc="-1" strike="noStrike">
                <a:latin typeface="Arial"/>
              </a:rPr>
              <a:t>fraction * 5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894" name="Group 3"/>
          <p:cNvGrpSpPr/>
          <p:nvPr/>
        </p:nvGrpSpPr>
        <p:grpSpPr>
          <a:xfrm>
            <a:off x="-144000" y="46440"/>
            <a:ext cx="3463920" cy="2606040"/>
            <a:chOff x="-144000" y="46440"/>
            <a:chExt cx="3463920" cy="2606040"/>
          </a:xfrm>
        </p:grpSpPr>
        <p:grpSp>
          <p:nvGrpSpPr>
            <p:cNvPr id="895" name="Group 4"/>
            <p:cNvGrpSpPr/>
            <p:nvPr/>
          </p:nvGrpSpPr>
          <p:grpSpPr>
            <a:xfrm>
              <a:off x="139320" y="71280"/>
              <a:ext cx="2094120" cy="2107800"/>
              <a:chOff x="139320" y="71280"/>
              <a:chExt cx="2094120" cy="2107800"/>
            </a:xfrm>
          </p:grpSpPr>
          <p:sp>
            <p:nvSpPr>
              <p:cNvPr id="896" name="CustomShape 5"/>
              <p:cNvSpPr/>
              <p:nvPr/>
            </p:nvSpPr>
            <p:spPr>
              <a:xfrm>
                <a:off x="139320" y="84960"/>
                <a:ext cx="2094120" cy="20941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7" name="CustomShape 6"/>
              <p:cNvSpPr/>
              <p:nvPr/>
            </p:nvSpPr>
            <p:spPr>
              <a:xfrm>
                <a:off x="139320" y="84960"/>
                <a:ext cx="2094120" cy="2094120"/>
              </a:xfrm>
              <a:custGeom>
                <a:avLst/>
                <a:gdLst/>
                <a:ahLst/>
                <a:rect l="0" t="0" r="r" b="b"/>
                <a:pathLst>
                  <a:path w="2925" h="5819">
                    <a:moveTo>
                      <a:pt x="2924" y="5818"/>
                    </a:moveTo>
                    <a:lnTo>
                      <a:pt x="2779" y="5815"/>
                    </a:lnTo>
                    <a:lnTo>
                      <a:pt x="2634" y="5805"/>
                    </a:lnTo>
                    <a:lnTo>
                      <a:pt x="2490" y="5788"/>
                    </a:lnTo>
                    <a:lnTo>
                      <a:pt x="2346" y="5763"/>
                    </a:lnTo>
                    <a:lnTo>
                      <a:pt x="2204" y="5732"/>
                    </a:lnTo>
                    <a:lnTo>
                      <a:pt x="2064" y="5693"/>
                    </a:lnTo>
                    <a:lnTo>
                      <a:pt x="1926" y="5647"/>
                    </a:lnTo>
                    <a:lnTo>
                      <a:pt x="1791" y="5595"/>
                    </a:lnTo>
                    <a:lnTo>
                      <a:pt x="1658" y="5536"/>
                    </a:lnTo>
                    <a:lnTo>
                      <a:pt x="1529" y="5470"/>
                    </a:lnTo>
                    <a:lnTo>
                      <a:pt x="1402" y="5398"/>
                    </a:lnTo>
                    <a:lnTo>
                      <a:pt x="1280" y="5320"/>
                    </a:lnTo>
                    <a:lnTo>
                      <a:pt x="1162" y="5236"/>
                    </a:lnTo>
                    <a:lnTo>
                      <a:pt x="1048" y="5145"/>
                    </a:lnTo>
                    <a:lnTo>
                      <a:pt x="938" y="5050"/>
                    </a:lnTo>
                    <a:lnTo>
                      <a:pt x="834" y="4949"/>
                    </a:lnTo>
                    <a:lnTo>
                      <a:pt x="735" y="4843"/>
                    </a:lnTo>
                    <a:lnTo>
                      <a:pt x="641" y="4732"/>
                    </a:lnTo>
                    <a:lnTo>
                      <a:pt x="553" y="4616"/>
                    </a:lnTo>
                    <a:lnTo>
                      <a:pt x="470" y="4496"/>
                    </a:lnTo>
                    <a:lnTo>
                      <a:pt x="394" y="4373"/>
                    </a:lnTo>
                    <a:lnTo>
                      <a:pt x="324" y="4245"/>
                    </a:lnTo>
                    <a:lnTo>
                      <a:pt x="261" y="4115"/>
                    </a:lnTo>
                    <a:lnTo>
                      <a:pt x="204" y="3981"/>
                    </a:lnTo>
                    <a:lnTo>
                      <a:pt x="154" y="3845"/>
                    </a:lnTo>
                    <a:lnTo>
                      <a:pt x="110" y="3706"/>
                    </a:lnTo>
                    <a:lnTo>
                      <a:pt x="74" y="3565"/>
                    </a:lnTo>
                    <a:lnTo>
                      <a:pt x="45" y="3423"/>
                    </a:lnTo>
                    <a:lnTo>
                      <a:pt x="23" y="3279"/>
                    </a:lnTo>
                    <a:lnTo>
                      <a:pt x="8" y="3135"/>
                    </a:lnTo>
                    <a:lnTo>
                      <a:pt x="0" y="2990"/>
                    </a:lnTo>
                    <a:lnTo>
                      <a:pt x="0" y="2844"/>
                    </a:lnTo>
                    <a:lnTo>
                      <a:pt x="7" y="2699"/>
                    </a:lnTo>
                    <a:lnTo>
                      <a:pt x="21" y="2555"/>
                    </a:lnTo>
                    <a:lnTo>
                      <a:pt x="42" y="2411"/>
                    </a:lnTo>
                    <a:lnTo>
                      <a:pt x="70" y="2268"/>
                    </a:lnTo>
                    <a:lnTo>
                      <a:pt x="106" y="2127"/>
                    </a:lnTo>
                    <a:lnTo>
                      <a:pt x="148" y="1989"/>
                    </a:lnTo>
                    <a:lnTo>
                      <a:pt x="198" y="1852"/>
                    </a:lnTo>
                    <a:lnTo>
                      <a:pt x="254" y="1718"/>
                    </a:lnTo>
                    <a:lnTo>
                      <a:pt x="317" y="1587"/>
                    </a:lnTo>
                    <a:lnTo>
                      <a:pt x="386" y="1459"/>
                    </a:lnTo>
                    <a:lnTo>
                      <a:pt x="462" y="1335"/>
                    </a:lnTo>
                    <a:lnTo>
                      <a:pt x="543" y="1215"/>
                    </a:lnTo>
                    <a:lnTo>
                      <a:pt x="631" y="1099"/>
                    </a:lnTo>
                    <a:lnTo>
                      <a:pt x="724" y="987"/>
                    </a:lnTo>
                    <a:lnTo>
                      <a:pt x="823" y="881"/>
                    </a:lnTo>
                    <a:lnTo>
                      <a:pt x="927" y="779"/>
                    </a:lnTo>
                    <a:lnTo>
                      <a:pt x="1035" y="683"/>
                    </a:lnTo>
                    <a:lnTo>
                      <a:pt x="1149" y="592"/>
                    </a:lnTo>
                    <a:lnTo>
                      <a:pt x="1267" y="507"/>
                    </a:lnTo>
                    <a:lnTo>
                      <a:pt x="1389" y="428"/>
                    </a:lnTo>
                    <a:lnTo>
                      <a:pt x="1515" y="355"/>
                    </a:lnTo>
                    <a:lnTo>
                      <a:pt x="1644" y="289"/>
                    </a:lnTo>
                    <a:lnTo>
                      <a:pt x="1776" y="229"/>
                    </a:lnTo>
                    <a:lnTo>
                      <a:pt x="1911" y="176"/>
                    </a:lnTo>
                    <a:lnTo>
                      <a:pt x="2049" y="130"/>
                    </a:lnTo>
                    <a:lnTo>
                      <a:pt x="2189" y="90"/>
                    </a:lnTo>
                    <a:lnTo>
                      <a:pt x="2331" y="58"/>
                    </a:lnTo>
                    <a:lnTo>
                      <a:pt x="2474" y="33"/>
                    </a:lnTo>
                    <a:lnTo>
                      <a:pt x="2618" y="15"/>
                    </a:lnTo>
                    <a:lnTo>
                      <a:pt x="2763" y="4"/>
                    </a:lnTo>
                    <a:lnTo>
                      <a:pt x="2908" y="0"/>
                    </a:lnTo>
                    <a:lnTo>
                      <a:pt x="2908" y="2909"/>
                    </a:lnTo>
                    <a:lnTo>
                      <a:pt x="2924" y="5818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8" name="TextShape 7"/>
              <p:cNvSpPr txBox="1"/>
              <p:nvPr/>
            </p:nvSpPr>
            <p:spPr>
              <a:xfrm>
                <a:off x="380520" y="71280"/>
                <a:ext cx="805680" cy="1498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0000" spc="-1" strike="noStrike">
                  <a:latin typeface="Arial"/>
                </a:endParaRPr>
              </a:p>
            </p:txBody>
          </p:sp>
          <p:sp>
            <p:nvSpPr>
              <p:cNvPr id="899" name="TextShape 8"/>
              <p:cNvSpPr txBox="1"/>
              <p:nvPr/>
            </p:nvSpPr>
            <p:spPr>
              <a:xfrm>
                <a:off x="1208520" y="71640"/>
                <a:ext cx="805680" cy="1498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0000" spc="-1" strike="noStrike">
                  <a:latin typeface="Arial"/>
                </a:endParaRPr>
              </a:p>
            </p:txBody>
          </p:sp>
          <p:sp>
            <p:nvSpPr>
              <p:cNvPr id="900" name="TextShape 9"/>
              <p:cNvSpPr txBox="1"/>
              <p:nvPr/>
            </p:nvSpPr>
            <p:spPr>
              <a:xfrm>
                <a:off x="922320" y="1348560"/>
                <a:ext cx="77076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solidFill>
                      <a:srgbClr val="ffffff"/>
                    </a:solidFill>
                    <a:latin typeface="Times New Roman"/>
                    <a:ea typeface="Arial"/>
                  </a:rPr>
                  <a:t>π</a:t>
                </a:r>
                <a:r>
                  <a:rPr b="0" lang="en-US" sz="5000" spc="-1" strike="noStrike" baseline="14000000">
                    <a:solidFill>
                      <a:srgbClr val="ffffff"/>
                    </a:solidFill>
                    <a:latin typeface="Times New Roman"/>
                    <a:ea typeface="Arial"/>
                  </a:rPr>
                  <a:t>0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901" name="Group 10"/>
            <p:cNvGrpSpPr/>
            <p:nvPr/>
          </p:nvGrpSpPr>
          <p:grpSpPr>
            <a:xfrm>
              <a:off x="2167920" y="46440"/>
              <a:ext cx="1152000" cy="687240"/>
              <a:chOff x="2167920" y="46440"/>
              <a:chExt cx="1152000" cy="687240"/>
            </a:xfrm>
          </p:grpSpPr>
          <p:sp>
            <p:nvSpPr>
              <p:cNvPr id="902" name="CustomShape 11"/>
              <p:cNvSpPr/>
              <p:nvPr/>
            </p:nvSpPr>
            <p:spPr>
              <a:xfrm>
                <a:off x="2188080" y="82800"/>
                <a:ext cx="612720" cy="6127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3" name="CustomShape 12"/>
              <p:cNvSpPr/>
              <p:nvPr/>
            </p:nvSpPr>
            <p:spPr>
              <a:xfrm>
                <a:off x="2188080" y="8280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839" y="1702"/>
                    </a:moveTo>
                    <a:lnTo>
                      <a:pt x="796" y="1700"/>
                    </a:lnTo>
                    <a:lnTo>
                      <a:pt x="753" y="1696"/>
                    </a:lnTo>
                    <a:lnTo>
                      <a:pt x="711" y="1690"/>
                    </a:lnTo>
                    <a:lnTo>
                      <a:pt x="669" y="1682"/>
                    </a:lnTo>
                    <a:lnTo>
                      <a:pt x="627" y="1672"/>
                    </a:lnTo>
                    <a:lnTo>
                      <a:pt x="586" y="1660"/>
                    </a:lnTo>
                    <a:lnTo>
                      <a:pt x="545" y="1645"/>
                    </a:lnTo>
                    <a:lnTo>
                      <a:pt x="506" y="1629"/>
                    </a:lnTo>
                    <a:lnTo>
                      <a:pt x="467" y="1610"/>
                    </a:lnTo>
                    <a:lnTo>
                      <a:pt x="429" y="1590"/>
                    </a:lnTo>
                    <a:lnTo>
                      <a:pt x="393" y="1568"/>
                    </a:lnTo>
                    <a:lnTo>
                      <a:pt x="357" y="1544"/>
                    </a:lnTo>
                    <a:lnTo>
                      <a:pt x="323" y="1518"/>
                    </a:lnTo>
                    <a:lnTo>
                      <a:pt x="290" y="1491"/>
                    </a:lnTo>
                    <a:lnTo>
                      <a:pt x="258" y="1461"/>
                    </a:lnTo>
                    <a:lnTo>
                      <a:pt x="228" y="1431"/>
                    </a:lnTo>
                    <a:lnTo>
                      <a:pt x="200" y="1399"/>
                    </a:lnTo>
                    <a:lnTo>
                      <a:pt x="173" y="1365"/>
                    </a:lnTo>
                    <a:lnTo>
                      <a:pt x="148" y="1330"/>
                    </a:lnTo>
                    <a:lnTo>
                      <a:pt x="125" y="1294"/>
                    </a:lnTo>
                    <a:lnTo>
                      <a:pt x="103" y="1257"/>
                    </a:lnTo>
                    <a:lnTo>
                      <a:pt x="84" y="1219"/>
                    </a:lnTo>
                    <a:lnTo>
                      <a:pt x="66" y="1180"/>
                    </a:lnTo>
                    <a:lnTo>
                      <a:pt x="50" y="1140"/>
                    </a:lnTo>
                    <a:lnTo>
                      <a:pt x="37" y="1099"/>
                    </a:lnTo>
                    <a:lnTo>
                      <a:pt x="25" y="1058"/>
                    </a:lnTo>
                    <a:lnTo>
                      <a:pt x="16" y="1016"/>
                    </a:lnTo>
                    <a:lnTo>
                      <a:pt x="9" y="973"/>
                    </a:lnTo>
                    <a:lnTo>
                      <a:pt x="4" y="931"/>
                    </a:lnTo>
                    <a:lnTo>
                      <a:pt x="1" y="888"/>
                    </a:lnTo>
                    <a:lnTo>
                      <a:pt x="0" y="845"/>
                    </a:lnTo>
                    <a:lnTo>
                      <a:pt x="1" y="802"/>
                    </a:lnTo>
                    <a:lnTo>
                      <a:pt x="5" y="759"/>
                    </a:lnTo>
                    <a:lnTo>
                      <a:pt x="11" y="717"/>
                    </a:lnTo>
                    <a:lnTo>
                      <a:pt x="18" y="675"/>
                    </a:lnTo>
                    <a:lnTo>
                      <a:pt x="28" y="633"/>
                    </a:lnTo>
                    <a:lnTo>
                      <a:pt x="40" y="592"/>
                    </a:lnTo>
                    <a:lnTo>
                      <a:pt x="55" y="551"/>
                    </a:lnTo>
                    <a:lnTo>
                      <a:pt x="71" y="511"/>
                    </a:lnTo>
                    <a:lnTo>
                      <a:pt x="89" y="472"/>
                    </a:lnTo>
                    <a:lnTo>
                      <a:pt x="109" y="434"/>
                    </a:lnTo>
                    <a:lnTo>
                      <a:pt x="131" y="398"/>
                    </a:lnTo>
                    <a:lnTo>
                      <a:pt x="155" y="362"/>
                    </a:lnTo>
                    <a:lnTo>
                      <a:pt x="180" y="327"/>
                    </a:lnTo>
                    <a:lnTo>
                      <a:pt x="207" y="294"/>
                    </a:lnTo>
                    <a:lnTo>
                      <a:pt x="236" y="262"/>
                    </a:lnTo>
                    <a:lnTo>
                      <a:pt x="267" y="232"/>
                    </a:lnTo>
                    <a:lnTo>
                      <a:pt x="299" y="204"/>
                    </a:lnTo>
                    <a:lnTo>
                      <a:pt x="332" y="177"/>
                    </a:lnTo>
                    <a:lnTo>
                      <a:pt x="367" y="151"/>
                    </a:lnTo>
                    <a:lnTo>
                      <a:pt x="403" y="128"/>
                    </a:lnTo>
                    <a:lnTo>
                      <a:pt x="440" y="106"/>
                    </a:lnTo>
                    <a:lnTo>
                      <a:pt x="478" y="86"/>
                    </a:lnTo>
                    <a:lnTo>
                      <a:pt x="517" y="68"/>
                    </a:lnTo>
                    <a:lnTo>
                      <a:pt x="557" y="53"/>
                    </a:lnTo>
                    <a:lnTo>
                      <a:pt x="597" y="39"/>
                    </a:lnTo>
                    <a:lnTo>
                      <a:pt x="639" y="27"/>
                    </a:lnTo>
                    <a:lnTo>
                      <a:pt x="680" y="17"/>
                    </a:lnTo>
                    <a:lnTo>
                      <a:pt x="723" y="10"/>
                    </a:lnTo>
                    <a:lnTo>
                      <a:pt x="765" y="4"/>
                    </a:lnTo>
                    <a:lnTo>
                      <a:pt x="808" y="1"/>
                    </a:lnTo>
                    <a:lnTo>
                      <a:pt x="851" y="0"/>
                    </a:lnTo>
                    <a:lnTo>
                      <a:pt x="851" y="851"/>
                    </a:lnTo>
                    <a:lnTo>
                      <a:pt x="839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4" name="CustomShape 13"/>
              <p:cNvSpPr/>
              <p:nvPr/>
            </p:nvSpPr>
            <p:spPr>
              <a:xfrm>
                <a:off x="2188440" y="8316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12" y="1702"/>
                    </a:moveTo>
                    <a:lnTo>
                      <a:pt x="55" y="1700"/>
                    </a:lnTo>
                    <a:lnTo>
                      <a:pt x="98" y="1696"/>
                    </a:lnTo>
                    <a:lnTo>
                      <a:pt x="140" y="1690"/>
                    </a:lnTo>
                    <a:lnTo>
                      <a:pt x="182" y="1682"/>
                    </a:lnTo>
                    <a:lnTo>
                      <a:pt x="224" y="1672"/>
                    </a:lnTo>
                    <a:lnTo>
                      <a:pt x="265" y="1660"/>
                    </a:lnTo>
                    <a:lnTo>
                      <a:pt x="306" y="1645"/>
                    </a:lnTo>
                    <a:lnTo>
                      <a:pt x="345" y="1629"/>
                    </a:lnTo>
                    <a:lnTo>
                      <a:pt x="384" y="1610"/>
                    </a:lnTo>
                    <a:lnTo>
                      <a:pt x="422" y="1590"/>
                    </a:lnTo>
                    <a:lnTo>
                      <a:pt x="458" y="1568"/>
                    </a:lnTo>
                    <a:lnTo>
                      <a:pt x="494" y="1544"/>
                    </a:lnTo>
                    <a:lnTo>
                      <a:pt x="528" y="1518"/>
                    </a:lnTo>
                    <a:lnTo>
                      <a:pt x="561" y="1491"/>
                    </a:lnTo>
                    <a:lnTo>
                      <a:pt x="593" y="1461"/>
                    </a:lnTo>
                    <a:lnTo>
                      <a:pt x="623" y="1431"/>
                    </a:lnTo>
                    <a:lnTo>
                      <a:pt x="651" y="1399"/>
                    </a:lnTo>
                    <a:lnTo>
                      <a:pt x="678" y="1365"/>
                    </a:lnTo>
                    <a:lnTo>
                      <a:pt x="703" y="1330"/>
                    </a:lnTo>
                    <a:lnTo>
                      <a:pt x="726" y="1294"/>
                    </a:lnTo>
                    <a:lnTo>
                      <a:pt x="748" y="1257"/>
                    </a:lnTo>
                    <a:lnTo>
                      <a:pt x="767" y="1219"/>
                    </a:lnTo>
                    <a:lnTo>
                      <a:pt x="785" y="1180"/>
                    </a:lnTo>
                    <a:lnTo>
                      <a:pt x="801" y="1140"/>
                    </a:lnTo>
                    <a:lnTo>
                      <a:pt x="814" y="1099"/>
                    </a:lnTo>
                    <a:lnTo>
                      <a:pt x="826" y="1058"/>
                    </a:lnTo>
                    <a:lnTo>
                      <a:pt x="835" y="1016"/>
                    </a:lnTo>
                    <a:lnTo>
                      <a:pt x="842" y="973"/>
                    </a:lnTo>
                    <a:lnTo>
                      <a:pt x="847" y="931"/>
                    </a:lnTo>
                    <a:lnTo>
                      <a:pt x="850" y="888"/>
                    </a:lnTo>
                    <a:lnTo>
                      <a:pt x="851" y="845"/>
                    </a:lnTo>
                    <a:lnTo>
                      <a:pt x="850" y="802"/>
                    </a:lnTo>
                    <a:lnTo>
                      <a:pt x="846" y="759"/>
                    </a:lnTo>
                    <a:lnTo>
                      <a:pt x="840" y="717"/>
                    </a:lnTo>
                    <a:lnTo>
                      <a:pt x="833" y="675"/>
                    </a:lnTo>
                    <a:lnTo>
                      <a:pt x="823" y="633"/>
                    </a:lnTo>
                    <a:lnTo>
                      <a:pt x="811" y="592"/>
                    </a:lnTo>
                    <a:lnTo>
                      <a:pt x="796" y="551"/>
                    </a:lnTo>
                    <a:lnTo>
                      <a:pt x="780" y="511"/>
                    </a:lnTo>
                    <a:lnTo>
                      <a:pt x="762" y="472"/>
                    </a:lnTo>
                    <a:lnTo>
                      <a:pt x="742" y="434"/>
                    </a:lnTo>
                    <a:lnTo>
                      <a:pt x="720" y="398"/>
                    </a:lnTo>
                    <a:lnTo>
                      <a:pt x="696" y="362"/>
                    </a:lnTo>
                    <a:lnTo>
                      <a:pt x="671" y="327"/>
                    </a:lnTo>
                    <a:lnTo>
                      <a:pt x="644" y="294"/>
                    </a:lnTo>
                    <a:lnTo>
                      <a:pt x="615" y="262"/>
                    </a:lnTo>
                    <a:lnTo>
                      <a:pt x="584" y="232"/>
                    </a:lnTo>
                    <a:lnTo>
                      <a:pt x="552" y="204"/>
                    </a:lnTo>
                    <a:lnTo>
                      <a:pt x="519" y="177"/>
                    </a:lnTo>
                    <a:lnTo>
                      <a:pt x="484" y="151"/>
                    </a:lnTo>
                    <a:lnTo>
                      <a:pt x="448" y="128"/>
                    </a:lnTo>
                    <a:lnTo>
                      <a:pt x="411" y="106"/>
                    </a:lnTo>
                    <a:lnTo>
                      <a:pt x="373" y="86"/>
                    </a:lnTo>
                    <a:lnTo>
                      <a:pt x="334" y="68"/>
                    </a:lnTo>
                    <a:lnTo>
                      <a:pt x="294" y="53"/>
                    </a:lnTo>
                    <a:lnTo>
                      <a:pt x="254" y="39"/>
                    </a:lnTo>
                    <a:lnTo>
                      <a:pt x="212" y="27"/>
                    </a:lnTo>
                    <a:lnTo>
                      <a:pt x="171" y="17"/>
                    </a:lnTo>
                    <a:lnTo>
                      <a:pt x="128" y="10"/>
                    </a:lnTo>
                    <a:lnTo>
                      <a:pt x="86" y="4"/>
                    </a:lnTo>
                    <a:lnTo>
                      <a:pt x="43" y="1"/>
                    </a:lnTo>
                    <a:lnTo>
                      <a:pt x="0" y="0"/>
                    </a:lnTo>
                    <a:lnTo>
                      <a:pt x="0" y="851"/>
                    </a:lnTo>
                    <a:lnTo>
                      <a:pt x="12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5" name="TextShape 14"/>
              <p:cNvSpPr txBox="1"/>
              <p:nvPr/>
            </p:nvSpPr>
            <p:spPr>
              <a:xfrm>
                <a:off x="2183040" y="19296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906" name="TextShape 15"/>
              <p:cNvSpPr txBox="1"/>
              <p:nvPr/>
            </p:nvSpPr>
            <p:spPr>
              <a:xfrm>
                <a:off x="2471400" y="19296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907" name="CustomShape 16"/>
              <p:cNvSpPr/>
              <p:nvPr/>
            </p:nvSpPr>
            <p:spPr>
              <a:xfrm>
                <a:off x="2167920" y="9324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0" y="891"/>
                    </a:moveTo>
                    <a:lnTo>
                      <a:pt x="1" y="846"/>
                    </a:lnTo>
                    <a:lnTo>
                      <a:pt x="4" y="801"/>
                    </a:lnTo>
                    <a:lnTo>
                      <a:pt x="10" y="756"/>
                    </a:lnTo>
                    <a:lnTo>
                      <a:pt x="18" y="712"/>
                    </a:lnTo>
                    <a:lnTo>
                      <a:pt x="28" y="668"/>
                    </a:lnTo>
                    <a:lnTo>
                      <a:pt x="40" y="624"/>
                    </a:lnTo>
                    <a:lnTo>
                      <a:pt x="55" y="582"/>
                    </a:lnTo>
                    <a:lnTo>
                      <a:pt x="71" y="540"/>
                    </a:lnTo>
                    <a:lnTo>
                      <a:pt x="90" y="499"/>
                    </a:lnTo>
                    <a:lnTo>
                      <a:pt x="111" y="459"/>
                    </a:lnTo>
                    <a:lnTo>
                      <a:pt x="134" y="420"/>
                    </a:lnTo>
                    <a:lnTo>
                      <a:pt x="159" y="382"/>
                    </a:lnTo>
                    <a:lnTo>
                      <a:pt x="185" y="346"/>
                    </a:lnTo>
                    <a:lnTo>
                      <a:pt x="214" y="311"/>
                    </a:lnTo>
                    <a:lnTo>
                      <a:pt x="244" y="277"/>
                    </a:lnTo>
                    <a:lnTo>
                      <a:pt x="276" y="245"/>
                    </a:lnTo>
                    <a:lnTo>
                      <a:pt x="309" y="215"/>
                    </a:lnTo>
                    <a:lnTo>
                      <a:pt x="344" y="187"/>
                    </a:lnTo>
                    <a:lnTo>
                      <a:pt x="381" y="160"/>
                    </a:lnTo>
                    <a:lnTo>
                      <a:pt x="418" y="135"/>
                    </a:lnTo>
                    <a:lnTo>
                      <a:pt x="457" y="112"/>
                    </a:lnTo>
                    <a:lnTo>
                      <a:pt x="497" y="91"/>
                    </a:lnTo>
                    <a:lnTo>
                      <a:pt x="538" y="72"/>
                    </a:lnTo>
                    <a:lnTo>
                      <a:pt x="580" y="55"/>
                    </a:lnTo>
                    <a:lnTo>
                      <a:pt x="622" y="41"/>
                    </a:lnTo>
                    <a:lnTo>
                      <a:pt x="666" y="28"/>
                    </a:lnTo>
                    <a:lnTo>
                      <a:pt x="710" y="18"/>
                    </a:lnTo>
                    <a:lnTo>
                      <a:pt x="754" y="10"/>
                    </a:lnTo>
                    <a:lnTo>
                      <a:pt x="799" y="5"/>
                    </a:lnTo>
                    <a:lnTo>
                      <a:pt x="844" y="1"/>
                    </a:lnTo>
                    <a:lnTo>
                      <a:pt x="889" y="0"/>
                    </a:lnTo>
                    <a:lnTo>
                      <a:pt x="889" y="889"/>
                    </a:lnTo>
                    <a:lnTo>
                      <a:pt x="0" y="891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8" name="CustomShape 17"/>
              <p:cNvSpPr/>
              <p:nvPr/>
            </p:nvSpPr>
            <p:spPr>
              <a:xfrm>
                <a:off x="2189520" y="8460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889" y="891"/>
                    </a:moveTo>
                    <a:lnTo>
                      <a:pt x="888" y="846"/>
                    </a:lnTo>
                    <a:lnTo>
                      <a:pt x="885" y="801"/>
                    </a:lnTo>
                    <a:lnTo>
                      <a:pt x="879" y="756"/>
                    </a:lnTo>
                    <a:lnTo>
                      <a:pt x="871" y="712"/>
                    </a:lnTo>
                    <a:lnTo>
                      <a:pt x="861" y="668"/>
                    </a:lnTo>
                    <a:lnTo>
                      <a:pt x="849" y="624"/>
                    </a:lnTo>
                    <a:lnTo>
                      <a:pt x="834" y="582"/>
                    </a:lnTo>
                    <a:lnTo>
                      <a:pt x="818" y="540"/>
                    </a:lnTo>
                    <a:lnTo>
                      <a:pt x="799" y="499"/>
                    </a:lnTo>
                    <a:lnTo>
                      <a:pt x="778" y="459"/>
                    </a:lnTo>
                    <a:lnTo>
                      <a:pt x="755" y="420"/>
                    </a:lnTo>
                    <a:lnTo>
                      <a:pt x="730" y="382"/>
                    </a:lnTo>
                    <a:lnTo>
                      <a:pt x="704" y="346"/>
                    </a:lnTo>
                    <a:lnTo>
                      <a:pt x="675" y="311"/>
                    </a:lnTo>
                    <a:lnTo>
                      <a:pt x="645" y="277"/>
                    </a:lnTo>
                    <a:lnTo>
                      <a:pt x="613" y="245"/>
                    </a:lnTo>
                    <a:lnTo>
                      <a:pt x="580" y="215"/>
                    </a:lnTo>
                    <a:lnTo>
                      <a:pt x="545" y="187"/>
                    </a:lnTo>
                    <a:lnTo>
                      <a:pt x="508" y="160"/>
                    </a:lnTo>
                    <a:lnTo>
                      <a:pt x="471" y="135"/>
                    </a:lnTo>
                    <a:lnTo>
                      <a:pt x="432" y="112"/>
                    </a:lnTo>
                    <a:lnTo>
                      <a:pt x="392" y="91"/>
                    </a:lnTo>
                    <a:lnTo>
                      <a:pt x="351" y="72"/>
                    </a:lnTo>
                    <a:lnTo>
                      <a:pt x="309" y="55"/>
                    </a:lnTo>
                    <a:lnTo>
                      <a:pt x="267" y="41"/>
                    </a:lnTo>
                    <a:lnTo>
                      <a:pt x="223" y="28"/>
                    </a:lnTo>
                    <a:lnTo>
                      <a:pt x="179" y="18"/>
                    </a:lnTo>
                    <a:lnTo>
                      <a:pt x="135" y="10"/>
                    </a:lnTo>
                    <a:lnTo>
                      <a:pt x="90" y="5"/>
                    </a:lnTo>
                    <a:lnTo>
                      <a:pt x="45" y="1"/>
                    </a:lnTo>
                    <a:lnTo>
                      <a:pt x="0" y="0"/>
                    </a:lnTo>
                    <a:lnTo>
                      <a:pt x="0" y="889"/>
                    </a:lnTo>
                    <a:lnTo>
                      <a:pt x="889" y="891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9" name="CustomShape 18"/>
              <p:cNvSpPr/>
              <p:nvPr/>
            </p:nvSpPr>
            <p:spPr>
              <a:xfrm>
                <a:off x="2167920" y="8460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0" y="0"/>
                    </a:moveTo>
                    <a:lnTo>
                      <a:pt x="1" y="45"/>
                    </a:lnTo>
                    <a:lnTo>
                      <a:pt x="4" y="90"/>
                    </a:lnTo>
                    <a:lnTo>
                      <a:pt x="10" y="135"/>
                    </a:lnTo>
                    <a:lnTo>
                      <a:pt x="18" y="179"/>
                    </a:lnTo>
                    <a:lnTo>
                      <a:pt x="28" y="223"/>
                    </a:lnTo>
                    <a:lnTo>
                      <a:pt x="40" y="267"/>
                    </a:lnTo>
                    <a:lnTo>
                      <a:pt x="55" y="309"/>
                    </a:lnTo>
                    <a:lnTo>
                      <a:pt x="71" y="351"/>
                    </a:lnTo>
                    <a:lnTo>
                      <a:pt x="90" y="392"/>
                    </a:lnTo>
                    <a:lnTo>
                      <a:pt x="111" y="432"/>
                    </a:lnTo>
                    <a:lnTo>
                      <a:pt x="134" y="471"/>
                    </a:lnTo>
                    <a:lnTo>
                      <a:pt x="159" y="509"/>
                    </a:lnTo>
                    <a:lnTo>
                      <a:pt x="185" y="545"/>
                    </a:lnTo>
                    <a:lnTo>
                      <a:pt x="214" y="580"/>
                    </a:lnTo>
                    <a:lnTo>
                      <a:pt x="244" y="614"/>
                    </a:lnTo>
                    <a:lnTo>
                      <a:pt x="276" y="646"/>
                    </a:lnTo>
                    <a:lnTo>
                      <a:pt x="309" y="676"/>
                    </a:lnTo>
                    <a:lnTo>
                      <a:pt x="344" y="704"/>
                    </a:lnTo>
                    <a:lnTo>
                      <a:pt x="381" y="731"/>
                    </a:lnTo>
                    <a:lnTo>
                      <a:pt x="418" y="756"/>
                    </a:lnTo>
                    <a:lnTo>
                      <a:pt x="457" y="779"/>
                    </a:lnTo>
                    <a:lnTo>
                      <a:pt x="497" y="800"/>
                    </a:lnTo>
                    <a:lnTo>
                      <a:pt x="538" y="819"/>
                    </a:lnTo>
                    <a:lnTo>
                      <a:pt x="580" y="836"/>
                    </a:lnTo>
                    <a:lnTo>
                      <a:pt x="622" y="850"/>
                    </a:lnTo>
                    <a:lnTo>
                      <a:pt x="666" y="863"/>
                    </a:lnTo>
                    <a:lnTo>
                      <a:pt x="710" y="873"/>
                    </a:lnTo>
                    <a:lnTo>
                      <a:pt x="754" y="881"/>
                    </a:lnTo>
                    <a:lnTo>
                      <a:pt x="799" y="886"/>
                    </a:lnTo>
                    <a:lnTo>
                      <a:pt x="844" y="890"/>
                    </a:lnTo>
                    <a:lnTo>
                      <a:pt x="889" y="891"/>
                    </a:lnTo>
                    <a:lnTo>
                      <a:pt x="889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0" name="CustomShape 19"/>
              <p:cNvSpPr/>
              <p:nvPr/>
            </p:nvSpPr>
            <p:spPr>
              <a:xfrm>
                <a:off x="2189160" y="9360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889" y="0"/>
                    </a:moveTo>
                    <a:lnTo>
                      <a:pt x="888" y="45"/>
                    </a:lnTo>
                    <a:lnTo>
                      <a:pt x="885" y="90"/>
                    </a:lnTo>
                    <a:lnTo>
                      <a:pt x="879" y="135"/>
                    </a:lnTo>
                    <a:lnTo>
                      <a:pt x="871" y="179"/>
                    </a:lnTo>
                    <a:lnTo>
                      <a:pt x="861" y="223"/>
                    </a:lnTo>
                    <a:lnTo>
                      <a:pt x="849" y="267"/>
                    </a:lnTo>
                    <a:lnTo>
                      <a:pt x="834" y="309"/>
                    </a:lnTo>
                    <a:lnTo>
                      <a:pt x="818" y="351"/>
                    </a:lnTo>
                    <a:lnTo>
                      <a:pt x="799" y="392"/>
                    </a:lnTo>
                    <a:lnTo>
                      <a:pt x="778" y="432"/>
                    </a:lnTo>
                    <a:lnTo>
                      <a:pt x="755" y="471"/>
                    </a:lnTo>
                    <a:lnTo>
                      <a:pt x="730" y="509"/>
                    </a:lnTo>
                    <a:lnTo>
                      <a:pt x="704" y="545"/>
                    </a:lnTo>
                    <a:lnTo>
                      <a:pt x="675" y="580"/>
                    </a:lnTo>
                    <a:lnTo>
                      <a:pt x="645" y="614"/>
                    </a:lnTo>
                    <a:lnTo>
                      <a:pt x="613" y="646"/>
                    </a:lnTo>
                    <a:lnTo>
                      <a:pt x="580" y="676"/>
                    </a:lnTo>
                    <a:lnTo>
                      <a:pt x="545" y="704"/>
                    </a:lnTo>
                    <a:lnTo>
                      <a:pt x="508" y="731"/>
                    </a:lnTo>
                    <a:lnTo>
                      <a:pt x="471" y="756"/>
                    </a:lnTo>
                    <a:lnTo>
                      <a:pt x="432" y="779"/>
                    </a:lnTo>
                    <a:lnTo>
                      <a:pt x="392" y="800"/>
                    </a:lnTo>
                    <a:lnTo>
                      <a:pt x="351" y="819"/>
                    </a:lnTo>
                    <a:lnTo>
                      <a:pt x="309" y="836"/>
                    </a:lnTo>
                    <a:lnTo>
                      <a:pt x="267" y="850"/>
                    </a:lnTo>
                    <a:lnTo>
                      <a:pt x="223" y="863"/>
                    </a:lnTo>
                    <a:lnTo>
                      <a:pt x="179" y="873"/>
                    </a:lnTo>
                    <a:lnTo>
                      <a:pt x="135" y="881"/>
                    </a:lnTo>
                    <a:lnTo>
                      <a:pt x="90" y="886"/>
                    </a:lnTo>
                    <a:lnTo>
                      <a:pt x="45" y="890"/>
                    </a:lnTo>
                    <a:lnTo>
                      <a:pt x="0" y="891"/>
                    </a:lnTo>
                    <a:lnTo>
                      <a:pt x="0" y="2"/>
                    </a:lnTo>
                    <a:lnTo>
                      <a:pt x="889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1" name="TextShape 20"/>
              <p:cNvSpPr txBox="1"/>
              <p:nvPr/>
            </p:nvSpPr>
            <p:spPr>
              <a:xfrm>
                <a:off x="2239200" y="630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912" name="TextShape 21"/>
              <p:cNvSpPr txBox="1"/>
              <p:nvPr/>
            </p:nvSpPr>
            <p:spPr>
              <a:xfrm>
                <a:off x="2563560" y="990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913" name="TextShape 22"/>
              <p:cNvSpPr txBox="1"/>
              <p:nvPr/>
            </p:nvSpPr>
            <p:spPr>
              <a:xfrm>
                <a:off x="2527920" y="3510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914" name="TextShape 23"/>
              <p:cNvSpPr txBox="1"/>
              <p:nvPr/>
            </p:nvSpPr>
            <p:spPr>
              <a:xfrm>
                <a:off x="2239920" y="3510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grpSp>
            <p:nvGrpSpPr>
              <p:cNvPr id="915" name="Group 24"/>
              <p:cNvGrpSpPr/>
              <p:nvPr/>
            </p:nvGrpSpPr>
            <p:grpSpPr>
              <a:xfrm>
                <a:off x="2244240" y="46440"/>
                <a:ext cx="1075680" cy="638640"/>
                <a:chOff x="2244240" y="46440"/>
                <a:chExt cx="1075680" cy="638640"/>
              </a:xfrm>
            </p:grpSpPr>
            <p:sp>
              <p:nvSpPr>
                <p:cNvPr id="916" name="TextShape 25"/>
                <p:cNvSpPr txBox="1"/>
                <p:nvPr/>
              </p:nvSpPr>
              <p:spPr>
                <a:xfrm>
                  <a:off x="2244240" y="154080"/>
                  <a:ext cx="823680" cy="5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K</a:t>
                  </a:r>
                  <a:r>
                    <a:rPr b="0" lang="en-US" sz="3000" spc="-1" strike="noStrike" baseline="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0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  <p:sp>
              <p:nvSpPr>
                <p:cNvPr id="917" name="TextShape 26"/>
                <p:cNvSpPr txBox="1"/>
                <p:nvPr/>
              </p:nvSpPr>
              <p:spPr>
                <a:xfrm>
                  <a:off x="2496240" y="46440"/>
                  <a:ext cx="823680" cy="63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 baseline="-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S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918" name="TextShape 27"/>
            <p:cNvSpPr txBox="1"/>
            <p:nvPr/>
          </p:nvSpPr>
          <p:spPr>
            <a:xfrm>
              <a:off x="-144000" y="2138400"/>
              <a:ext cx="320040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24% as a </a:t>
              </a:r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  <a:ea typeface="Times New Roman"/>
                </a:rPr>
                <a:t>γ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919" name="Group 28"/>
            <p:cNvGrpSpPr/>
            <p:nvPr/>
          </p:nvGrpSpPr>
          <p:grpSpPr>
            <a:xfrm>
              <a:off x="2263680" y="817560"/>
              <a:ext cx="651600" cy="554400"/>
              <a:chOff x="2263680" y="817560"/>
              <a:chExt cx="651600" cy="554400"/>
            </a:xfrm>
          </p:grpSpPr>
          <p:sp>
            <p:nvSpPr>
              <p:cNvPr id="920" name="CustomShape 29"/>
              <p:cNvSpPr/>
              <p:nvPr/>
            </p:nvSpPr>
            <p:spPr>
              <a:xfrm>
                <a:off x="2458080" y="85356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1195">
                    <a:moveTo>
                      <a:pt x="24" y="1194"/>
                    </a:moveTo>
                    <a:lnTo>
                      <a:pt x="54" y="1192"/>
                    </a:lnTo>
                    <a:lnTo>
                      <a:pt x="83" y="1188"/>
                    </a:lnTo>
                    <a:lnTo>
                      <a:pt x="113" y="1183"/>
                    </a:lnTo>
                    <a:lnTo>
                      <a:pt x="142" y="1177"/>
                    </a:lnTo>
                    <a:lnTo>
                      <a:pt x="171" y="1169"/>
                    </a:lnTo>
                    <a:lnTo>
                      <a:pt x="199" y="1160"/>
                    </a:lnTo>
                    <a:lnTo>
                      <a:pt x="227" y="1149"/>
                    </a:lnTo>
                    <a:lnTo>
                      <a:pt x="254" y="1137"/>
                    </a:lnTo>
                    <a:lnTo>
                      <a:pt x="281" y="1124"/>
                    </a:lnTo>
                    <a:lnTo>
                      <a:pt x="307" y="1109"/>
                    </a:lnTo>
                    <a:lnTo>
                      <a:pt x="332" y="1093"/>
                    </a:lnTo>
                    <a:lnTo>
                      <a:pt x="357" y="1076"/>
                    </a:lnTo>
                    <a:lnTo>
                      <a:pt x="380" y="1057"/>
                    </a:lnTo>
                    <a:lnTo>
                      <a:pt x="403" y="1038"/>
                    </a:lnTo>
                    <a:lnTo>
                      <a:pt x="424" y="1017"/>
                    </a:lnTo>
                    <a:lnTo>
                      <a:pt x="445" y="995"/>
                    </a:lnTo>
                    <a:lnTo>
                      <a:pt x="464" y="972"/>
                    </a:lnTo>
                    <a:lnTo>
                      <a:pt x="482" y="949"/>
                    </a:lnTo>
                    <a:lnTo>
                      <a:pt x="499" y="924"/>
                    </a:lnTo>
                    <a:lnTo>
                      <a:pt x="515" y="899"/>
                    </a:lnTo>
                    <a:lnTo>
                      <a:pt x="529" y="873"/>
                    </a:lnTo>
                    <a:lnTo>
                      <a:pt x="543" y="846"/>
                    </a:lnTo>
                    <a:lnTo>
                      <a:pt x="554" y="818"/>
                    </a:lnTo>
                    <a:lnTo>
                      <a:pt x="565" y="790"/>
                    </a:lnTo>
                    <a:lnTo>
                      <a:pt x="574" y="762"/>
                    </a:lnTo>
                    <a:lnTo>
                      <a:pt x="581" y="733"/>
                    </a:lnTo>
                    <a:lnTo>
                      <a:pt x="587" y="704"/>
                    </a:lnTo>
                    <a:lnTo>
                      <a:pt x="592" y="674"/>
                    </a:lnTo>
                    <a:lnTo>
                      <a:pt x="595" y="645"/>
                    </a:lnTo>
                    <a:lnTo>
                      <a:pt x="597" y="615"/>
                    </a:lnTo>
                    <a:lnTo>
                      <a:pt x="597" y="585"/>
                    </a:lnTo>
                    <a:lnTo>
                      <a:pt x="596" y="555"/>
                    </a:lnTo>
                    <a:lnTo>
                      <a:pt x="593" y="525"/>
                    </a:lnTo>
                    <a:lnTo>
                      <a:pt x="588" y="496"/>
                    </a:lnTo>
                    <a:lnTo>
                      <a:pt x="583" y="467"/>
                    </a:lnTo>
                    <a:lnTo>
                      <a:pt x="575" y="438"/>
                    </a:lnTo>
                    <a:lnTo>
                      <a:pt x="567" y="409"/>
                    </a:lnTo>
                    <a:lnTo>
                      <a:pt x="557" y="381"/>
                    </a:lnTo>
                    <a:lnTo>
                      <a:pt x="545" y="353"/>
                    </a:lnTo>
                    <a:lnTo>
                      <a:pt x="532" y="326"/>
                    </a:lnTo>
                    <a:lnTo>
                      <a:pt x="518" y="300"/>
                    </a:lnTo>
                    <a:lnTo>
                      <a:pt x="503" y="275"/>
                    </a:lnTo>
                    <a:lnTo>
                      <a:pt x="486" y="250"/>
                    </a:lnTo>
                    <a:lnTo>
                      <a:pt x="468" y="226"/>
                    </a:lnTo>
                    <a:lnTo>
                      <a:pt x="449" y="203"/>
                    </a:lnTo>
                    <a:lnTo>
                      <a:pt x="428" y="181"/>
                    </a:lnTo>
                    <a:lnTo>
                      <a:pt x="407" y="160"/>
                    </a:lnTo>
                    <a:lnTo>
                      <a:pt x="385" y="141"/>
                    </a:lnTo>
                    <a:lnTo>
                      <a:pt x="361" y="122"/>
                    </a:lnTo>
                    <a:lnTo>
                      <a:pt x="337" y="104"/>
                    </a:lnTo>
                    <a:lnTo>
                      <a:pt x="312" y="88"/>
                    </a:lnTo>
                    <a:lnTo>
                      <a:pt x="286" y="73"/>
                    </a:lnTo>
                    <a:lnTo>
                      <a:pt x="260" y="59"/>
                    </a:lnTo>
                    <a:lnTo>
                      <a:pt x="233" y="47"/>
                    </a:lnTo>
                    <a:lnTo>
                      <a:pt x="205" y="36"/>
                    </a:lnTo>
                    <a:lnTo>
                      <a:pt x="177" y="27"/>
                    </a:lnTo>
                    <a:lnTo>
                      <a:pt x="148" y="19"/>
                    </a:lnTo>
                    <a:lnTo>
                      <a:pt x="119" y="12"/>
                    </a:lnTo>
                    <a:lnTo>
                      <a:pt x="89" y="7"/>
                    </a:lnTo>
                    <a:lnTo>
                      <a:pt x="60" y="3"/>
                    </a:lnTo>
                    <a:lnTo>
                      <a:pt x="30" y="1"/>
                    </a:lnTo>
                    <a:lnTo>
                      <a:pt x="0" y="0"/>
                    </a:lnTo>
                    <a:lnTo>
                      <a:pt x="0" y="597"/>
                    </a:lnTo>
                    <a:lnTo>
                      <a:pt x="24" y="1194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921" name="Group 30"/>
              <p:cNvGrpSpPr/>
              <p:nvPr/>
            </p:nvGrpSpPr>
            <p:grpSpPr>
              <a:xfrm>
                <a:off x="2458080" y="817560"/>
                <a:ext cx="457200" cy="465840"/>
                <a:chOff x="2458080" y="817560"/>
                <a:chExt cx="457200" cy="465840"/>
              </a:xfrm>
            </p:grpSpPr>
            <p:sp>
              <p:nvSpPr>
                <p:cNvPr id="922" name="TextShape 31"/>
                <p:cNvSpPr txBox="1"/>
                <p:nvPr/>
              </p:nvSpPr>
              <p:spPr>
                <a:xfrm>
                  <a:off x="2640960" y="817560"/>
                  <a:ext cx="27432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grpSp>
              <p:nvGrpSpPr>
                <p:cNvPr id="923" name="Group 32"/>
                <p:cNvGrpSpPr/>
                <p:nvPr/>
              </p:nvGrpSpPr>
              <p:grpSpPr>
                <a:xfrm>
                  <a:off x="2458080" y="853560"/>
                  <a:ext cx="457200" cy="429840"/>
                  <a:chOff x="2458080" y="853560"/>
                  <a:chExt cx="457200" cy="429840"/>
                </a:xfrm>
              </p:grpSpPr>
              <p:sp>
                <p:nvSpPr>
                  <p:cNvPr id="924" name="CustomShape 33"/>
                  <p:cNvSpPr/>
                  <p:nvPr/>
                </p:nvSpPr>
                <p:spPr>
                  <a:xfrm>
                    <a:off x="2458080" y="853560"/>
                    <a:ext cx="429840" cy="429840"/>
                  </a:xfrm>
                  <a:custGeom>
                    <a:avLst/>
                    <a:gdLst/>
                    <a:ahLst/>
                    <a:rect l="0" t="0" r="r" b="b"/>
                    <a:pathLst>
                      <a:path w="598" h="597">
                        <a:moveTo>
                          <a:pt x="597" y="0"/>
                        </a:moveTo>
                        <a:lnTo>
                          <a:pt x="596" y="30"/>
                        </a:lnTo>
                        <a:lnTo>
                          <a:pt x="594" y="61"/>
                        </a:lnTo>
                        <a:lnTo>
                          <a:pt x="590" y="91"/>
                        </a:lnTo>
                        <a:lnTo>
                          <a:pt x="585" y="121"/>
                        </a:lnTo>
                        <a:lnTo>
                          <a:pt x="578" y="150"/>
                        </a:lnTo>
                        <a:lnTo>
                          <a:pt x="569" y="180"/>
                        </a:lnTo>
                        <a:lnTo>
                          <a:pt x="559" y="208"/>
                        </a:lnTo>
                        <a:lnTo>
                          <a:pt x="548" y="236"/>
                        </a:lnTo>
                        <a:lnTo>
                          <a:pt x="535" y="264"/>
                        </a:lnTo>
                        <a:lnTo>
                          <a:pt x="521" y="291"/>
                        </a:lnTo>
                        <a:lnTo>
                          <a:pt x="506" y="317"/>
                        </a:lnTo>
                        <a:lnTo>
                          <a:pt x="489" y="342"/>
                        </a:lnTo>
                        <a:lnTo>
                          <a:pt x="471" y="367"/>
                        </a:lnTo>
                        <a:lnTo>
                          <a:pt x="452" y="390"/>
                        </a:lnTo>
                        <a:lnTo>
                          <a:pt x="431" y="413"/>
                        </a:lnTo>
                        <a:lnTo>
                          <a:pt x="410" y="434"/>
                        </a:lnTo>
                        <a:lnTo>
                          <a:pt x="387" y="455"/>
                        </a:lnTo>
                        <a:lnTo>
                          <a:pt x="363" y="474"/>
                        </a:lnTo>
                        <a:lnTo>
                          <a:pt x="339" y="492"/>
                        </a:lnTo>
                        <a:lnTo>
                          <a:pt x="313" y="508"/>
                        </a:lnTo>
                        <a:lnTo>
                          <a:pt x="287" y="523"/>
                        </a:lnTo>
                        <a:lnTo>
                          <a:pt x="260" y="537"/>
                        </a:lnTo>
                        <a:lnTo>
                          <a:pt x="232" y="550"/>
                        </a:lnTo>
                        <a:lnTo>
                          <a:pt x="204" y="561"/>
                        </a:lnTo>
                        <a:lnTo>
                          <a:pt x="175" y="571"/>
                        </a:lnTo>
                        <a:lnTo>
                          <a:pt x="146" y="579"/>
                        </a:lnTo>
                        <a:lnTo>
                          <a:pt x="116" y="586"/>
                        </a:lnTo>
                        <a:lnTo>
                          <a:pt x="86" y="591"/>
                        </a:lnTo>
                        <a:lnTo>
                          <a:pt x="56" y="594"/>
                        </a:lnTo>
                        <a:lnTo>
                          <a:pt x="26" y="596"/>
                        </a:lnTo>
                        <a:lnTo>
                          <a:pt x="0" y="0"/>
                        </a:lnTo>
                        <a:lnTo>
                          <a:pt x="597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925" name="TextShape 34"/>
                  <p:cNvSpPr txBox="1"/>
                  <p:nvPr/>
                </p:nvSpPr>
                <p:spPr>
                  <a:xfrm>
                    <a:off x="2641680" y="986400"/>
                    <a:ext cx="273600" cy="26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1200" spc="-1" strike="noStrike">
                        <a:latin typeface="Times New Roman"/>
                        <a:ea typeface="Times New Roman"/>
                      </a:rPr>
                      <a:t>γ</a:t>
                    </a:r>
                    <a:endParaRPr b="0" lang="en-US" sz="1200" spc="-1" strike="noStrike">
                      <a:latin typeface="Arial"/>
                    </a:endParaRPr>
                  </a:p>
                </p:txBody>
              </p:sp>
            </p:grpSp>
          </p:grpSp>
          <p:sp>
            <p:nvSpPr>
              <p:cNvPr id="926" name="TextShape 35"/>
              <p:cNvSpPr txBox="1"/>
              <p:nvPr/>
            </p:nvSpPr>
            <p:spPr>
              <a:xfrm>
                <a:off x="2263680" y="885240"/>
                <a:ext cx="547920" cy="48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solidFill>
                      <a:srgbClr val="000000"/>
                    </a:solidFill>
                    <a:latin typeface="Symbol"/>
                    <a:ea typeface="Symbol"/>
                  </a:rPr>
                  <a:t>`</a:t>
                </a:r>
                <a:r>
                  <a:rPr b="0" lang="en-US" sz="2000" spc="-1" strike="noStrike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Λ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  <p:grpSp>
          <p:nvGrpSpPr>
            <p:cNvPr id="927" name="Group 36"/>
            <p:cNvGrpSpPr/>
            <p:nvPr/>
          </p:nvGrpSpPr>
          <p:grpSpPr>
            <a:xfrm>
              <a:off x="2197440" y="1479960"/>
              <a:ext cx="634320" cy="458640"/>
              <a:chOff x="2197440" y="1479960"/>
              <a:chExt cx="634320" cy="458640"/>
            </a:xfrm>
          </p:grpSpPr>
          <p:grpSp>
            <p:nvGrpSpPr>
              <p:cNvPr id="928" name="Group 37"/>
              <p:cNvGrpSpPr/>
              <p:nvPr/>
            </p:nvGrpSpPr>
            <p:grpSpPr>
              <a:xfrm>
                <a:off x="2289600" y="1503360"/>
                <a:ext cx="430200" cy="435240"/>
                <a:chOff x="2289600" y="1503360"/>
                <a:chExt cx="430200" cy="435240"/>
              </a:xfrm>
            </p:grpSpPr>
            <p:sp>
              <p:nvSpPr>
                <p:cNvPr id="929" name="CustomShape 38"/>
                <p:cNvSpPr/>
                <p:nvPr/>
              </p:nvSpPr>
              <p:spPr>
                <a:xfrm>
                  <a:off x="2289960" y="150336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24" y="1194"/>
                      </a:moveTo>
                      <a:lnTo>
                        <a:pt x="54" y="1192"/>
                      </a:lnTo>
                      <a:lnTo>
                        <a:pt x="83" y="1188"/>
                      </a:lnTo>
                      <a:lnTo>
                        <a:pt x="113" y="1183"/>
                      </a:lnTo>
                      <a:lnTo>
                        <a:pt x="142" y="1177"/>
                      </a:lnTo>
                      <a:lnTo>
                        <a:pt x="171" y="1169"/>
                      </a:lnTo>
                      <a:lnTo>
                        <a:pt x="199" y="1160"/>
                      </a:lnTo>
                      <a:lnTo>
                        <a:pt x="227" y="1149"/>
                      </a:lnTo>
                      <a:lnTo>
                        <a:pt x="254" y="1137"/>
                      </a:lnTo>
                      <a:lnTo>
                        <a:pt x="281" y="1124"/>
                      </a:lnTo>
                      <a:lnTo>
                        <a:pt x="307" y="1109"/>
                      </a:lnTo>
                      <a:lnTo>
                        <a:pt x="332" y="1093"/>
                      </a:lnTo>
                      <a:lnTo>
                        <a:pt x="357" y="1076"/>
                      </a:lnTo>
                      <a:lnTo>
                        <a:pt x="380" y="1057"/>
                      </a:lnTo>
                      <a:lnTo>
                        <a:pt x="403" y="1038"/>
                      </a:lnTo>
                      <a:lnTo>
                        <a:pt x="424" y="1017"/>
                      </a:lnTo>
                      <a:lnTo>
                        <a:pt x="445" y="995"/>
                      </a:lnTo>
                      <a:lnTo>
                        <a:pt x="464" y="972"/>
                      </a:lnTo>
                      <a:lnTo>
                        <a:pt x="482" y="949"/>
                      </a:lnTo>
                      <a:lnTo>
                        <a:pt x="499" y="924"/>
                      </a:lnTo>
                      <a:lnTo>
                        <a:pt x="515" y="899"/>
                      </a:lnTo>
                      <a:lnTo>
                        <a:pt x="529" y="873"/>
                      </a:lnTo>
                      <a:lnTo>
                        <a:pt x="543" y="846"/>
                      </a:lnTo>
                      <a:lnTo>
                        <a:pt x="554" y="818"/>
                      </a:lnTo>
                      <a:lnTo>
                        <a:pt x="565" y="790"/>
                      </a:lnTo>
                      <a:lnTo>
                        <a:pt x="574" y="762"/>
                      </a:lnTo>
                      <a:lnTo>
                        <a:pt x="581" y="733"/>
                      </a:lnTo>
                      <a:lnTo>
                        <a:pt x="587" y="704"/>
                      </a:lnTo>
                      <a:lnTo>
                        <a:pt x="592" y="674"/>
                      </a:lnTo>
                      <a:lnTo>
                        <a:pt x="595" y="645"/>
                      </a:lnTo>
                      <a:lnTo>
                        <a:pt x="597" y="615"/>
                      </a:lnTo>
                      <a:lnTo>
                        <a:pt x="597" y="585"/>
                      </a:lnTo>
                      <a:lnTo>
                        <a:pt x="596" y="555"/>
                      </a:lnTo>
                      <a:lnTo>
                        <a:pt x="593" y="525"/>
                      </a:lnTo>
                      <a:lnTo>
                        <a:pt x="588" y="496"/>
                      </a:lnTo>
                      <a:lnTo>
                        <a:pt x="583" y="467"/>
                      </a:lnTo>
                      <a:lnTo>
                        <a:pt x="575" y="438"/>
                      </a:lnTo>
                      <a:lnTo>
                        <a:pt x="567" y="409"/>
                      </a:lnTo>
                      <a:lnTo>
                        <a:pt x="557" y="381"/>
                      </a:lnTo>
                      <a:lnTo>
                        <a:pt x="545" y="353"/>
                      </a:lnTo>
                      <a:lnTo>
                        <a:pt x="532" y="326"/>
                      </a:lnTo>
                      <a:lnTo>
                        <a:pt x="518" y="300"/>
                      </a:lnTo>
                      <a:lnTo>
                        <a:pt x="503" y="275"/>
                      </a:lnTo>
                      <a:lnTo>
                        <a:pt x="486" y="250"/>
                      </a:lnTo>
                      <a:lnTo>
                        <a:pt x="468" y="226"/>
                      </a:lnTo>
                      <a:lnTo>
                        <a:pt x="449" y="203"/>
                      </a:lnTo>
                      <a:lnTo>
                        <a:pt x="428" y="181"/>
                      </a:lnTo>
                      <a:lnTo>
                        <a:pt x="407" y="160"/>
                      </a:lnTo>
                      <a:lnTo>
                        <a:pt x="385" y="141"/>
                      </a:lnTo>
                      <a:lnTo>
                        <a:pt x="361" y="122"/>
                      </a:lnTo>
                      <a:lnTo>
                        <a:pt x="337" y="104"/>
                      </a:lnTo>
                      <a:lnTo>
                        <a:pt x="312" y="88"/>
                      </a:lnTo>
                      <a:lnTo>
                        <a:pt x="286" y="73"/>
                      </a:lnTo>
                      <a:lnTo>
                        <a:pt x="260" y="59"/>
                      </a:lnTo>
                      <a:lnTo>
                        <a:pt x="233" y="47"/>
                      </a:lnTo>
                      <a:lnTo>
                        <a:pt x="205" y="36"/>
                      </a:lnTo>
                      <a:lnTo>
                        <a:pt x="177" y="27"/>
                      </a:lnTo>
                      <a:lnTo>
                        <a:pt x="148" y="19"/>
                      </a:lnTo>
                      <a:lnTo>
                        <a:pt x="119" y="12"/>
                      </a:lnTo>
                      <a:lnTo>
                        <a:pt x="89" y="7"/>
                      </a:lnTo>
                      <a:lnTo>
                        <a:pt x="60" y="3"/>
                      </a:lnTo>
                      <a:lnTo>
                        <a:pt x="30" y="1"/>
                      </a:lnTo>
                      <a:lnTo>
                        <a:pt x="0" y="0"/>
                      </a:lnTo>
                      <a:lnTo>
                        <a:pt x="0" y="597"/>
                      </a:lnTo>
                      <a:lnTo>
                        <a:pt x="24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30" name="CustomShape 39"/>
                <p:cNvSpPr/>
                <p:nvPr/>
              </p:nvSpPr>
              <p:spPr>
                <a:xfrm>
                  <a:off x="2289600" y="150876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597">
                      <a:moveTo>
                        <a:pt x="597" y="0"/>
                      </a:moveTo>
                      <a:lnTo>
                        <a:pt x="596" y="30"/>
                      </a:lnTo>
                      <a:lnTo>
                        <a:pt x="594" y="61"/>
                      </a:lnTo>
                      <a:lnTo>
                        <a:pt x="590" y="91"/>
                      </a:lnTo>
                      <a:lnTo>
                        <a:pt x="585" y="121"/>
                      </a:lnTo>
                      <a:lnTo>
                        <a:pt x="578" y="150"/>
                      </a:lnTo>
                      <a:lnTo>
                        <a:pt x="569" y="180"/>
                      </a:lnTo>
                      <a:lnTo>
                        <a:pt x="559" y="208"/>
                      </a:lnTo>
                      <a:lnTo>
                        <a:pt x="548" y="236"/>
                      </a:lnTo>
                      <a:lnTo>
                        <a:pt x="535" y="264"/>
                      </a:lnTo>
                      <a:lnTo>
                        <a:pt x="521" y="291"/>
                      </a:lnTo>
                      <a:lnTo>
                        <a:pt x="506" y="317"/>
                      </a:lnTo>
                      <a:lnTo>
                        <a:pt x="489" y="342"/>
                      </a:lnTo>
                      <a:lnTo>
                        <a:pt x="471" y="367"/>
                      </a:lnTo>
                      <a:lnTo>
                        <a:pt x="452" y="390"/>
                      </a:lnTo>
                      <a:lnTo>
                        <a:pt x="431" y="413"/>
                      </a:lnTo>
                      <a:lnTo>
                        <a:pt x="410" y="434"/>
                      </a:lnTo>
                      <a:lnTo>
                        <a:pt x="387" y="455"/>
                      </a:lnTo>
                      <a:lnTo>
                        <a:pt x="363" y="474"/>
                      </a:lnTo>
                      <a:lnTo>
                        <a:pt x="339" y="492"/>
                      </a:lnTo>
                      <a:lnTo>
                        <a:pt x="313" y="508"/>
                      </a:lnTo>
                      <a:lnTo>
                        <a:pt x="287" y="523"/>
                      </a:lnTo>
                      <a:lnTo>
                        <a:pt x="260" y="537"/>
                      </a:lnTo>
                      <a:lnTo>
                        <a:pt x="232" y="550"/>
                      </a:lnTo>
                      <a:lnTo>
                        <a:pt x="204" y="561"/>
                      </a:lnTo>
                      <a:lnTo>
                        <a:pt x="175" y="571"/>
                      </a:lnTo>
                      <a:lnTo>
                        <a:pt x="146" y="579"/>
                      </a:lnTo>
                      <a:lnTo>
                        <a:pt x="116" y="586"/>
                      </a:lnTo>
                      <a:lnTo>
                        <a:pt x="86" y="591"/>
                      </a:lnTo>
                      <a:lnTo>
                        <a:pt x="56" y="594"/>
                      </a:lnTo>
                      <a:lnTo>
                        <a:pt x="26" y="596"/>
                      </a:lnTo>
                      <a:lnTo>
                        <a:pt x="0" y="0"/>
                      </a:lnTo>
                      <a:lnTo>
                        <a:pt x="597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931" name="Group 40"/>
              <p:cNvGrpSpPr/>
              <p:nvPr/>
            </p:nvGrpSpPr>
            <p:grpSpPr>
              <a:xfrm>
                <a:off x="2197440" y="1479960"/>
                <a:ext cx="634320" cy="451440"/>
                <a:chOff x="2197440" y="1479960"/>
                <a:chExt cx="634320" cy="451440"/>
              </a:xfrm>
            </p:grpSpPr>
            <p:sp>
              <p:nvSpPr>
                <p:cNvPr id="932" name="TextShape 41"/>
                <p:cNvSpPr txBox="1"/>
                <p:nvPr/>
              </p:nvSpPr>
              <p:spPr>
                <a:xfrm>
                  <a:off x="2448000" y="1479960"/>
                  <a:ext cx="38376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sp>
              <p:nvSpPr>
                <p:cNvPr id="933" name="TextShape 42"/>
                <p:cNvSpPr txBox="1"/>
                <p:nvPr/>
              </p:nvSpPr>
              <p:spPr>
                <a:xfrm>
                  <a:off x="2448360" y="1660320"/>
                  <a:ext cx="38340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sp>
              <p:nvSpPr>
                <p:cNvPr id="934" name="TextShape 43"/>
                <p:cNvSpPr txBox="1"/>
                <p:nvPr/>
              </p:nvSpPr>
              <p:spPr>
                <a:xfrm>
                  <a:off x="2197440" y="1557360"/>
                  <a:ext cx="365040" cy="374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935" name="Group 44"/>
          <p:cNvGrpSpPr/>
          <p:nvPr/>
        </p:nvGrpSpPr>
        <p:grpSpPr>
          <a:xfrm>
            <a:off x="25560" y="2592360"/>
            <a:ext cx="2942280" cy="2191320"/>
            <a:chOff x="25560" y="2592360"/>
            <a:chExt cx="2942280" cy="2191320"/>
          </a:xfrm>
        </p:grpSpPr>
        <p:grpSp>
          <p:nvGrpSpPr>
            <p:cNvPr id="936" name="Group 45"/>
            <p:cNvGrpSpPr/>
            <p:nvPr/>
          </p:nvGrpSpPr>
          <p:grpSpPr>
            <a:xfrm>
              <a:off x="1674000" y="2649600"/>
              <a:ext cx="1069920" cy="1069920"/>
              <a:chOff x="1674000" y="2649600"/>
              <a:chExt cx="1069920" cy="1069920"/>
            </a:xfrm>
          </p:grpSpPr>
          <p:sp>
            <p:nvSpPr>
              <p:cNvPr id="937" name="CustomShape 46"/>
              <p:cNvSpPr/>
              <p:nvPr/>
            </p:nvSpPr>
            <p:spPr>
              <a:xfrm>
                <a:off x="1674000" y="2649600"/>
                <a:ext cx="1069920" cy="1069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8" name="TextShape 47"/>
              <p:cNvSpPr txBox="1"/>
              <p:nvPr/>
            </p:nvSpPr>
            <p:spPr>
              <a:xfrm>
                <a:off x="1674000" y="2761200"/>
                <a:ext cx="105264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5000" spc="-1" strike="noStrike">
                  <a:latin typeface="Arial"/>
                </a:endParaRPr>
              </a:p>
            </p:txBody>
          </p:sp>
          <p:sp>
            <p:nvSpPr>
              <p:cNvPr id="939" name="TextShape 48"/>
              <p:cNvSpPr txBox="1"/>
              <p:nvPr/>
            </p:nvSpPr>
            <p:spPr>
              <a:xfrm>
                <a:off x="2117880" y="2687400"/>
                <a:ext cx="384840" cy="100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 baseline="-14000000">
                    <a:latin typeface="Times New Roman"/>
                    <a:ea typeface="Arial"/>
                  </a:rPr>
                  <a:t>L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940" name="Group 49"/>
            <p:cNvGrpSpPr/>
            <p:nvPr/>
          </p:nvGrpSpPr>
          <p:grpSpPr>
            <a:xfrm>
              <a:off x="25560" y="3262320"/>
              <a:ext cx="1019160" cy="729000"/>
              <a:chOff x="25560" y="3262320"/>
              <a:chExt cx="1019160" cy="729000"/>
            </a:xfrm>
          </p:grpSpPr>
          <p:sp>
            <p:nvSpPr>
              <p:cNvPr id="941" name="CustomShape 50"/>
              <p:cNvSpPr/>
              <p:nvPr/>
            </p:nvSpPr>
            <p:spPr>
              <a:xfrm>
                <a:off x="25560" y="3268800"/>
                <a:ext cx="722520" cy="7225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2" name="TextShape 51"/>
              <p:cNvSpPr txBox="1"/>
              <p:nvPr/>
            </p:nvSpPr>
            <p:spPr>
              <a:xfrm>
                <a:off x="180000" y="326232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Arial"/>
                  </a:rPr>
                  <a:t>n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sp>
          <p:nvSpPr>
            <p:cNvPr id="943" name="TextShape 52"/>
            <p:cNvSpPr txBox="1"/>
            <p:nvPr/>
          </p:nvSpPr>
          <p:spPr>
            <a:xfrm>
              <a:off x="115560" y="3845880"/>
              <a:ext cx="2852280" cy="9378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11% as a neutral hadron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944" name="Group 53"/>
            <p:cNvGrpSpPr/>
            <p:nvPr/>
          </p:nvGrpSpPr>
          <p:grpSpPr>
            <a:xfrm>
              <a:off x="268560" y="2592360"/>
              <a:ext cx="1005120" cy="454320"/>
              <a:chOff x="268560" y="2592360"/>
              <a:chExt cx="1005120" cy="454320"/>
            </a:xfrm>
          </p:grpSpPr>
          <p:grpSp>
            <p:nvGrpSpPr>
              <p:cNvPr id="945" name="Group 54"/>
              <p:cNvGrpSpPr/>
              <p:nvPr/>
            </p:nvGrpSpPr>
            <p:grpSpPr>
              <a:xfrm>
                <a:off x="810720" y="2616840"/>
                <a:ext cx="462960" cy="429840"/>
                <a:chOff x="810720" y="2616840"/>
                <a:chExt cx="462960" cy="429840"/>
              </a:xfrm>
            </p:grpSpPr>
            <p:sp>
              <p:nvSpPr>
                <p:cNvPr id="946" name="CustomShape 55"/>
                <p:cNvSpPr/>
                <p:nvPr/>
              </p:nvSpPr>
              <p:spPr>
                <a:xfrm>
                  <a:off x="810720" y="261684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588" y="1194"/>
                      </a:moveTo>
                      <a:lnTo>
                        <a:pt x="558" y="1193"/>
                      </a:lnTo>
                      <a:lnTo>
                        <a:pt x="528" y="1190"/>
                      </a:lnTo>
                      <a:lnTo>
                        <a:pt x="498" y="1186"/>
                      </a:lnTo>
                      <a:lnTo>
                        <a:pt x="469" y="1180"/>
                      </a:lnTo>
                      <a:lnTo>
                        <a:pt x="439" y="1173"/>
                      </a:lnTo>
                      <a:lnTo>
                        <a:pt x="411" y="1164"/>
                      </a:lnTo>
                      <a:lnTo>
                        <a:pt x="382" y="1154"/>
                      </a:lnTo>
                      <a:lnTo>
                        <a:pt x="354" y="1142"/>
                      </a:lnTo>
                      <a:lnTo>
                        <a:pt x="327" y="1130"/>
                      </a:lnTo>
                      <a:lnTo>
                        <a:pt x="301" y="1115"/>
                      </a:lnTo>
                      <a:lnTo>
                        <a:pt x="275" y="1100"/>
                      </a:lnTo>
                      <a:lnTo>
                        <a:pt x="250" y="1083"/>
                      </a:lnTo>
                      <a:lnTo>
                        <a:pt x="226" y="1065"/>
                      </a:lnTo>
                      <a:lnTo>
                        <a:pt x="203" y="1045"/>
                      </a:lnTo>
                      <a:lnTo>
                        <a:pt x="181" y="1025"/>
                      </a:lnTo>
                      <a:lnTo>
                        <a:pt x="160" y="1003"/>
                      </a:lnTo>
                      <a:lnTo>
                        <a:pt x="140" y="981"/>
                      </a:lnTo>
                      <a:lnTo>
                        <a:pt x="121" y="957"/>
                      </a:lnTo>
                      <a:lnTo>
                        <a:pt x="103" y="933"/>
                      </a:lnTo>
                      <a:lnTo>
                        <a:pt x="87" y="908"/>
                      </a:lnTo>
                      <a:lnTo>
                        <a:pt x="72" y="882"/>
                      </a:lnTo>
                      <a:lnTo>
                        <a:pt x="58" y="855"/>
                      </a:lnTo>
                      <a:lnTo>
                        <a:pt x="46" y="827"/>
                      </a:lnTo>
                      <a:lnTo>
                        <a:pt x="35" y="799"/>
                      </a:lnTo>
                      <a:lnTo>
                        <a:pt x="26" y="771"/>
                      </a:lnTo>
                      <a:lnTo>
                        <a:pt x="18" y="742"/>
                      </a:lnTo>
                      <a:lnTo>
                        <a:pt x="11" y="712"/>
                      </a:lnTo>
                      <a:lnTo>
                        <a:pt x="6" y="683"/>
                      </a:lnTo>
                      <a:lnTo>
                        <a:pt x="3" y="653"/>
                      </a:lnTo>
                      <a:lnTo>
                        <a:pt x="1" y="623"/>
                      </a:lnTo>
                      <a:lnTo>
                        <a:pt x="0" y="593"/>
                      </a:lnTo>
                      <a:lnTo>
                        <a:pt x="1" y="562"/>
                      </a:lnTo>
                      <a:lnTo>
                        <a:pt x="4" y="532"/>
                      </a:lnTo>
                      <a:lnTo>
                        <a:pt x="8" y="503"/>
                      </a:lnTo>
                      <a:lnTo>
                        <a:pt x="13" y="473"/>
                      </a:lnTo>
                      <a:lnTo>
                        <a:pt x="20" y="444"/>
                      </a:lnTo>
                      <a:lnTo>
                        <a:pt x="28" y="415"/>
                      </a:lnTo>
                      <a:lnTo>
                        <a:pt x="38" y="386"/>
                      </a:lnTo>
                      <a:lnTo>
                        <a:pt x="50" y="359"/>
                      </a:lnTo>
                      <a:lnTo>
                        <a:pt x="62" y="331"/>
                      </a:lnTo>
                      <a:lnTo>
                        <a:pt x="77" y="305"/>
                      </a:lnTo>
                      <a:lnTo>
                        <a:pt x="92" y="279"/>
                      </a:lnTo>
                      <a:lnTo>
                        <a:pt x="109" y="254"/>
                      </a:lnTo>
                      <a:lnTo>
                        <a:pt x="127" y="230"/>
                      </a:lnTo>
                      <a:lnTo>
                        <a:pt x="146" y="206"/>
                      </a:lnTo>
                      <a:lnTo>
                        <a:pt x="166" y="184"/>
                      </a:lnTo>
                      <a:lnTo>
                        <a:pt x="187" y="163"/>
                      </a:lnTo>
                      <a:lnTo>
                        <a:pt x="210" y="143"/>
                      </a:lnTo>
                      <a:lnTo>
                        <a:pt x="233" y="124"/>
                      </a:lnTo>
                      <a:lnTo>
                        <a:pt x="257" y="106"/>
                      </a:lnTo>
                      <a:lnTo>
                        <a:pt x="283" y="90"/>
                      </a:lnTo>
                      <a:lnTo>
                        <a:pt x="309" y="74"/>
                      </a:lnTo>
                      <a:lnTo>
                        <a:pt x="335" y="60"/>
                      </a:lnTo>
                      <a:lnTo>
                        <a:pt x="363" y="48"/>
                      </a:lnTo>
                      <a:lnTo>
                        <a:pt x="391" y="37"/>
                      </a:lnTo>
                      <a:lnTo>
                        <a:pt x="419" y="27"/>
                      </a:lnTo>
                      <a:lnTo>
                        <a:pt x="448" y="19"/>
                      </a:lnTo>
                      <a:lnTo>
                        <a:pt x="477" y="12"/>
                      </a:lnTo>
                      <a:lnTo>
                        <a:pt x="507" y="7"/>
                      </a:lnTo>
                      <a:lnTo>
                        <a:pt x="537" y="3"/>
                      </a:lnTo>
                      <a:lnTo>
                        <a:pt x="567" y="1"/>
                      </a:lnTo>
                      <a:lnTo>
                        <a:pt x="597" y="0"/>
                      </a:lnTo>
                      <a:lnTo>
                        <a:pt x="597" y="597"/>
                      </a:lnTo>
                      <a:lnTo>
                        <a:pt x="588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947" name="Formula 56"/>
                    <p:cNvSpPr txBox="1"/>
                    <p:nvPr/>
                  </p:nvSpPr>
                  <p:spPr>
                    <a:xfrm>
                      <a:off x="846720" y="2674440"/>
                      <a:ext cx="426960" cy="28044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n</m:t>
                              </m:r>
                            </m:e>
                          </m:acc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Λ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948" name="Group 57"/>
              <p:cNvGrpSpPr/>
              <p:nvPr/>
            </p:nvGrpSpPr>
            <p:grpSpPr>
              <a:xfrm>
                <a:off x="268560" y="2592360"/>
                <a:ext cx="462960" cy="429840"/>
                <a:chOff x="268560" y="2592360"/>
                <a:chExt cx="462960" cy="429840"/>
              </a:xfrm>
            </p:grpSpPr>
            <p:grpSp>
              <p:nvGrpSpPr>
                <p:cNvPr id="949" name="Group 58"/>
                <p:cNvGrpSpPr/>
                <p:nvPr/>
              </p:nvGrpSpPr>
              <p:grpSpPr>
                <a:xfrm>
                  <a:off x="268560" y="2592360"/>
                  <a:ext cx="462960" cy="429840"/>
                  <a:chOff x="268560" y="2592360"/>
                  <a:chExt cx="462960" cy="429840"/>
                </a:xfrm>
              </p:grpSpPr>
              <p:sp>
                <p:nvSpPr>
                  <p:cNvPr id="950" name="CustomShape 59"/>
                  <p:cNvSpPr/>
                  <p:nvPr/>
                </p:nvSpPr>
                <p:spPr>
                  <a:xfrm>
                    <a:off x="268560" y="2592360"/>
                    <a:ext cx="429840" cy="429840"/>
                  </a:xfrm>
                  <a:custGeom>
                    <a:avLst/>
                    <a:gdLst/>
                    <a:ahLst/>
                    <a:rect l="0" t="0" r="r" b="b"/>
                    <a:pathLst>
                      <a:path w="598" h="1195">
                        <a:moveTo>
                          <a:pt x="588" y="1194"/>
                        </a:moveTo>
                        <a:lnTo>
                          <a:pt x="558" y="1193"/>
                        </a:lnTo>
                        <a:lnTo>
                          <a:pt x="528" y="1190"/>
                        </a:lnTo>
                        <a:lnTo>
                          <a:pt x="498" y="1186"/>
                        </a:lnTo>
                        <a:lnTo>
                          <a:pt x="469" y="1180"/>
                        </a:lnTo>
                        <a:lnTo>
                          <a:pt x="439" y="1173"/>
                        </a:lnTo>
                        <a:lnTo>
                          <a:pt x="411" y="1164"/>
                        </a:lnTo>
                        <a:lnTo>
                          <a:pt x="382" y="1154"/>
                        </a:lnTo>
                        <a:lnTo>
                          <a:pt x="354" y="1142"/>
                        </a:lnTo>
                        <a:lnTo>
                          <a:pt x="327" y="1130"/>
                        </a:lnTo>
                        <a:lnTo>
                          <a:pt x="301" y="1115"/>
                        </a:lnTo>
                        <a:lnTo>
                          <a:pt x="275" y="1100"/>
                        </a:lnTo>
                        <a:lnTo>
                          <a:pt x="250" y="1083"/>
                        </a:lnTo>
                        <a:lnTo>
                          <a:pt x="226" y="1065"/>
                        </a:lnTo>
                        <a:lnTo>
                          <a:pt x="203" y="1045"/>
                        </a:lnTo>
                        <a:lnTo>
                          <a:pt x="181" y="1025"/>
                        </a:lnTo>
                        <a:lnTo>
                          <a:pt x="160" y="1003"/>
                        </a:lnTo>
                        <a:lnTo>
                          <a:pt x="140" y="981"/>
                        </a:lnTo>
                        <a:lnTo>
                          <a:pt x="121" y="957"/>
                        </a:lnTo>
                        <a:lnTo>
                          <a:pt x="103" y="933"/>
                        </a:lnTo>
                        <a:lnTo>
                          <a:pt x="87" y="908"/>
                        </a:lnTo>
                        <a:lnTo>
                          <a:pt x="72" y="882"/>
                        </a:lnTo>
                        <a:lnTo>
                          <a:pt x="58" y="855"/>
                        </a:lnTo>
                        <a:lnTo>
                          <a:pt x="46" y="827"/>
                        </a:lnTo>
                        <a:lnTo>
                          <a:pt x="35" y="799"/>
                        </a:lnTo>
                        <a:lnTo>
                          <a:pt x="26" y="771"/>
                        </a:lnTo>
                        <a:lnTo>
                          <a:pt x="18" y="742"/>
                        </a:lnTo>
                        <a:lnTo>
                          <a:pt x="11" y="712"/>
                        </a:lnTo>
                        <a:lnTo>
                          <a:pt x="6" y="683"/>
                        </a:lnTo>
                        <a:lnTo>
                          <a:pt x="3" y="653"/>
                        </a:lnTo>
                        <a:lnTo>
                          <a:pt x="1" y="623"/>
                        </a:lnTo>
                        <a:lnTo>
                          <a:pt x="0" y="593"/>
                        </a:lnTo>
                        <a:lnTo>
                          <a:pt x="1" y="562"/>
                        </a:lnTo>
                        <a:lnTo>
                          <a:pt x="4" y="532"/>
                        </a:lnTo>
                        <a:lnTo>
                          <a:pt x="8" y="503"/>
                        </a:lnTo>
                        <a:lnTo>
                          <a:pt x="13" y="473"/>
                        </a:lnTo>
                        <a:lnTo>
                          <a:pt x="20" y="444"/>
                        </a:lnTo>
                        <a:lnTo>
                          <a:pt x="28" y="415"/>
                        </a:lnTo>
                        <a:lnTo>
                          <a:pt x="38" y="386"/>
                        </a:lnTo>
                        <a:lnTo>
                          <a:pt x="50" y="359"/>
                        </a:lnTo>
                        <a:lnTo>
                          <a:pt x="62" y="331"/>
                        </a:lnTo>
                        <a:lnTo>
                          <a:pt x="77" y="305"/>
                        </a:lnTo>
                        <a:lnTo>
                          <a:pt x="92" y="279"/>
                        </a:lnTo>
                        <a:lnTo>
                          <a:pt x="109" y="254"/>
                        </a:lnTo>
                        <a:lnTo>
                          <a:pt x="127" y="230"/>
                        </a:lnTo>
                        <a:lnTo>
                          <a:pt x="146" y="206"/>
                        </a:lnTo>
                        <a:lnTo>
                          <a:pt x="166" y="184"/>
                        </a:lnTo>
                        <a:lnTo>
                          <a:pt x="187" y="163"/>
                        </a:lnTo>
                        <a:lnTo>
                          <a:pt x="210" y="143"/>
                        </a:lnTo>
                        <a:lnTo>
                          <a:pt x="233" y="124"/>
                        </a:lnTo>
                        <a:lnTo>
                          <a:pt x="257" y="106"/>
                        </a:lnTo>
                        <a:lnTo>
                          <a:pt x="283" y="90"/>
                        </a:lnTo>
                        <a:lnTo>
                          <a:pt x="309" y="74"/>
                        </a:lnTo>
                        <a:lnTo>
                          <a:pt x="335" y="60"/>
                        </a:lnTo>
                        <a:lnTo>
                          <a:pt x="363" y="48"/>
                        </a:lnTo>
                        <a:lnTo>
                          <a:pt x="391" y="37"/>
                        </a:lnTo>
                        <a:lnTo>
                          <a:pt x="419" y="27"/>
                        </a:lnTo>
                        <a:lnTo>
                          <a:pt x="448" y="19"/>
                        </a:lnTo>
                        <a:lnTo>
                          <a:pt x="477" y="12"/>
                        </a:lnTo>
                        <a:lnTo>
                          <a:pt x="507" y="7"/>
                        </a:lnTo>
                        <a:lnTo>
                          <a:pt x="537" y="3"/>
                        </a:lnTo>
                        <a:lnTo>
                          <a:pt x="567" y="1"/>
                        </a:lnTo>
                        <a:lnTo>
                          <a:pt x="597" y="0"/>
                        </a:lnTo>
                        <a:lnTo>
                          <a:pt x="597" y="597"/>
                        </a:lnTo>
                        <a:lnTo>
                          <a:pt x="588" y="1194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solidFill>
                      <a:srgbClr val="80808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mc:AlternateContent>
                <mc:Choice xmlns:a14="http://schemas.microsoft.com/office/drawing/2010/main" Requires="a14">
                  <p:sp>
                    <p:nvSpPr>
                      <p:cNvPr id="951" name="Formula 60"/>
                      <p:cNvSpPr txBox="1"/>
                      <p:nvPr/>
                    </p:nvSpPr>
                    <p:spPr>
                      <a:xfrm>
                        <a:off x="304560" y="2649960"/>
                        <a:ext cx="426960" cy="280440"/>
                      </a:xfrm>
                      <a:prstGeom prst="rect">
                        <a:avLst/>
                      </a:prstGeom>
                    </p:spPr>
                    <p:txBody>
                      <a:bodyPr/>
                      <a:p>
                        <a14:m>
                          <m:oMath xmlns:m="http://schemas.openxmlformats.org/officeDocument/2006/math">
                            <m:r>
                              <m:t xml:space="preserve">n</m:t>
                            </m:r>
                            <m:r>
                              <m:t xml:space="preserve">Λ</m:t>
                            </m:r>
                          </m:oMath>
                        </a14:m>
                      </a:p>
                    </p:txBody>
                  </p:sp>
                </mc:Choice>
                <mc:Fallback/>
              </mc:AlternateContent>
            </p:grpSp>
          </p:grpSp>
        </p:grpSp>
        <p:grpSp>
          <p:nvGrpSpPr>
            <p:cNvPr id="952" name="Group 61"/>
            <p:cNvGrpSpPr/>
            <p:nvPr/>
          </p:nvGrpSpPr>
          <p:grpSpPr>
            <a:xfrm>
              <a:off x="852840" y="3188160"/>
              <a:ext cx="722520" cy="722520"/>
              <a:chOff x="852840" y="3188160"/>
              <a:chExt cx="722520" cy="722520"/>
            </a:xfrm>
          </p:grpSpPr>
          <p:grpSp>
            <p:nvGrpSpPr>
              <p:cNvPr id="953" name="Group 62"/>
              <p:cNvGrpSpPr/>
              <p:nvPr/>
            </p:nvGrpSpPr>
            <p:grpSpPr>
              <a:xfrm>
                <a:off x="852840" y="3188160"/>
                <a:ext cx="722520" cy="722520"/>
                <a:chOff x="852840" y="3188160"/>
                <a:chExt cx="722520" cy="722520"/>
              </a:xfrm>
            </p:grpSpPr>
            <p:grpSp>
              <p:nvGrpSpPr>
                <p:cNvPr id="954" name="Group 63"/>
                <p:cNvGrpSpPr/>
                <p:nvPr/>
              </p:nvGrpSpPr>
              <p:grpSpPr>
                <a:xfrm>
                  <a:off x="852840" y="3188160"/>
                  <a:ext cx="722520" cy="722520"/>
                  <a:chOff x="852840" y="3188160"/>
                  <a:chExt cx="722520" cy="722520"/>
                </a:xfrm>
              </p:grpSpPr>
              <p:grpSp>
                <p:nvGrpSpPr>
                  <p:cNvPr id="955" name="Group 64"/>
                  <p:cNvGrpSpPr/>
                  <p:nvPr/>
                </p:nvGrpSpPr>
                <p:grpSpPr>
                  <a:xfrm>
                    <a:off x="852840" y="3188160"/>
                    <a:ext cx="722520" cy="722520"/>
                    <a:chOff x="852840" y="3188160"/>
                    <a:chExt cx="722520" cy="722520"/>
                  </a:xfrm>
                </p:grpSpPr>
                <p:sp>
                  <p:nvSpPr>
                    <p:cNvPr id="956" name="CustomShape 65"/>
                    <p:cNvSpPr/>
                    <p:nvPr/>
                  </p:nvSpPr>
                  <p:spPr>
                    <a:xfrm>
                      <a:off x="852840" y="3188160"/>
                      <a:ext cx="722520" cy="72252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</p:grpSp>
          <mc:AlternateContent>
            <mc:Choice xmlns:a14="http://schemas.microsoft.com/office/drawing/2010/main" Requires="a14">
              <p:sp>
                <p:nvSpPr>
                  <p:cNvPr id="957" name="Formula 66"/>
                  <p:cNvSpPr txBox="1"/>
                  <p:nvPr/>
                </p:nvSpPr>
                <p:spPr>
                  <a:xfrm>
                    <a:off x="1026000" y="3213360"/>
                    <a:ext cx="371160" cy="63108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n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p:grpSp>
        <p:nvGrpSpPr>
          <p:cNvPr id="958" name="Group 67"/>
          <p:cNvGrpSpPr/>
          <p:nvPr/>
        </p:nvGrpSpPr>
        <p:grpSpPr>
          <a:xfrm>
            <a:off x="4615920" y="48600"/>
            <a:ext cx="5482800" cy="3169800"/>
            <a:chOff x="4615920" y="48600"/>
            <a:chExt cx="5482800" cy="3169800"/>
          </a:xfrm>
        </p:grpSpPr>
        <p:grpSp>
          <p:nvGrpSpPr>
            <p:cNvPr id="959" name="Group 68"/>
            <p:cNvGrpSpPr/>
            <p:nvPr/>
          </p:nvGrpSpPr>
          <p:grpSpPr>
            <a:xfrm>
              <a:off x="5668560" y="48600"/>
              <a:ext cx="2094120" cy="2094120"/>
              <a:chOff x="5668560" y="48600"/>
              <a:chExt cx="2094120" cy="2094120"/>
            </a:xfrm>
          </p:grpSpPr>
          <p:sp>
            <p:nvSpPr>
              <p:cNvPr id="960" name="CustomShape 69"/>
              <p:cNvSpPr/>
              <p:nvPr/>
            </p:nvSpPr>
            <p:spPr>
              <a:xfrm>
                <a:off x="5668560" y="48600"/>
                <a:ext cx="2094120" cy="20941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1" name="TextShape 70"/>
              <p:cNvSpPr txBox="1"/>
              <p:nvPr/>
            </p:nvSpPr>
            <p:spPr>
              <a:xfrm>
                <a:off x="6230520" y="286560"/>
                <a:ext cx="1532160" cy="155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10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10000" spc="-1" strike="noStrike">
                  <a:latin typeface="Arial"/>
                </a:endParaRPr>
              </a:p>
            </p:txBody>
          </p:sp>
        </p:grpSp>
        <p:grpSp>
          <p:nvGrpSpPr>
            <p:cNvPr id="962" name="Group 71"/>
            <p:cNvGrpSpPr/>
            <p:nvPr/>
          </p:nvGrpSpPr>
          <p:grpSpPr>
            <a:xfrm>
              <a:off x="7954560" y="48600"/>
              <a:ext cx="2094120" cy="2094120"/>
              <a:chOff x="7954560" y="48600"/>
              <a:chExt cx="2094120" cy="2094120"/>
            </a:xfrm>
          </p:grpSpPr>
          <p:sp>
            <p:nvSpPr>
              <p:cNvPr id="963" name="CustomShape 72"/>
              <p:cNvSpPr/>
              <p:nvPr/>
            </p:nvSpPr>
            <p:spPr>
              <a:xfrm>
                <a:off x="7954560" y="48600"/>
                <a:ext cx="2094120" cy="20941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4" name="TextShape 73"/>
              <p:cNvSpPr txBox="1"/>
              <p:nvPr/>
            </p:nvSpPr>
            <p:spPr>
              <a:xfrm>
                <a:off x="8516520" y="231480"/>
                <a:ext cx="1532160" cy="155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10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10000" spc="-1" strike="noStrike">
                  <a:latin typeface="Arial"/>
                </a:endParaRPr>
              </a:p>
            </p:txBody>
          </p:sp>
        </p:grpSp>
        <p:grpSp>
          <p:nvGrpSpPr>
            <p:cNvPr id="965" name="Group 74"/>
            <p:cNvGrpSpPr/>
            <p:nvPr/>
          </p:nvGrpSpPr>
          <p:grpSpPr>
            <a:xfrm>
              <a:off x="4615920" y="1222560"/>
              <a:ext cx="1069920" cy="1069920"/>
              <a:chOff x="4615920" y="1222560"/>
              <a:chExt cx="1069920" cy="1069920"/>
            </a:xfrm>
          </p:grpSpPr>
          <p:sp>
            <p:nvSpPr>
              <p:cNvPr id="966" name="CustomShape 75"/>
              <p:cNvSpPr/>
              <p:nvPr/>
            </p:nvSpPr>
            <p:spPr>
              <a:xfrm>
                <a:off x="4615920" y="1222560"/>
                <a:ext cx="1069920" cy="1069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7" name="TextShape 76"/>
              <p:cNvSpPr txBox="1"/>
              <p:nvPr/>
            </p:nvSpPr>
            <p:spPr>
              <a:xfrm>
                <a:off x="4806720" y="1349640"/>
                <a:ext cx="86472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968" name="Group 77"/>
            <p:cNvGrpSpPr/>
            <p:nvPr/>
          </p:nvGrpSpPr>
          <p:grpSpPr>
            <a:xfrm>
              <a:off x="7315200" y="1673280"/>
              <a:ext cx="1069920" cy="1069920"/>
              <a:chOff x="7315200" y="1673280"/>
              <a:chExt cx="1069920" cy="1069920"/>
            </a:xfrm>
          </p:grpSpPr>
          <p:sp>
            <p:nvSpPr>
              <p:cNvPr id="969" name="CustomShape 78"/>
              <p:cNvSpPr/>
              <p:nvPr/>
            </p:nvSpPr>
            <p:spPr>
              <a:xfrm>
                <a:off x="7315200" y="1673280"/>
                <a:ext cx="1069920" cy="1069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0" name="TextShape 79"/>
              <p:cNvSpPr txBox="1"/>
              <p:nvPr/>
            </p:nvSpPr>
            <p:spPr>
              <a:xfrm>
                <a:off x="7503120" y="1820880"/>
                <a:ext cx="86472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971" name="Group 80"/>
            <p:cNvGrpSpPr/>
            <p:nvPr/>
          </p:nvGrpSpPr>
          <p:grpSpPr>
            <a:xfrm>
              <a:off x="5564520" y="1922760"/>
              <a:ext cx="1019160" cy="729000"/>
              <a:chOff x="5564520" y="1922760"/>
              <a:chExt cx="1019160" cy="729000"/>
            </a:xfrm>
          </p:grpSpPr>
          <p:sp>
            <p:nvSpPr>
              <p:cNvPr id="972" name="CustomShape 81"/>
              <p:cNvSpPr/>
              <p:nvPr/>
            </p:nvSpPr>
            <p:spPr>
              <a:xfrm>
                <a:off x="5564520" y="1929240"/>
                <a:ext cx="722520" cy="722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3" name="TextShape 82"/>
              <p:cNvSpPr txBox="1"/>
              <p:nvPr/>
            </p:nvSpPr>
            <p:spPr>
              <a:xfrm>
                <a:off x="5718960" y="192276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Arial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sp>
          <p:nvSpPr>
            <p:cNvPr id="974" name="TextShape 83"/>
            <p:cNvSpPr txBox="1"/>
            <p:nvPr/>
          </p:nvSpPr>
          <p:spPr>
            <a:xfrm>
              <a:off x="5621400" y="2704320"/>
              <a:ext cx="447732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58% in primary hadrons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975" name="Group 84"/>
            <p:cNvGrpSpPr/>
            <p:nvPr/>
          </p:nvGrpSpPr>
          <p:grpSpPr>
            <a:xfrm>
              <a:off x="9310320" y="2011680"/>
              <a:ext cx="722520" cy="735840"/>
              <a:chOff x="9310320" y="2011680"/>
              <a:chExt cx="722520" cy="735840"/>
            </a:xfrm>
          </p:grpSpPr>
          <p:grpSp>
            <p:nvGrpSpPr>
              <p:cNvPr id="976" name="Group 85"/>
              <p:cNvGrpSpPr/>
              <p:nvPr/>
            </p:nvGrpSpPr>
            <p:grpSpPr>
              <a:xfrm>
                <a:off x="9310320" y="2025000"/>
                <a:ext cx="722520" cy="722520"/>
                <a:chOff x="9310320" y="2025000"/>
                <a:chExt cx="722520" cy="722520"/>
              </a:xfrm>
            </p:grpSpPr>
            <p:grpSp>
              <p:nvGrpSpPr>
                <p:cNvPr id="977" name="Group 86"/>
                <p:cNvGrpSpPr/>
                <p:nvPr/>
              </p:nvGrpSpPr>
              <p:grpSpPr>
                <a:xfrm>
                  <a:off x="9310320" y="2025000"/>
                  <a:ext cx="722520" cy="722520"/>
                  <a:chOff x="9310320" y="2025000"/>
                  <a:chExt cx="722520" cy="722520"/>
                </a:xfrm>
              </p:grpSpPr>
              <p:sp>
                <p:nvSpPr>
                  <p:cNvPr id="978" name="CustomShape 87"/>
                  <p:cNvSpPr/>
                  <p:nvPr/>
                </p:nvSpPr>
                <p:spPr>
                  <a:xfrm>
                    <a:off x="9310320" y="2025000"/>
                    <a:ext cx="722520" cy="72252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mc:AlternateContent>
            <mc:Choice xmlns:a14="http://schemas.microsoft.com/office/drawing/2010/main" Requires="a14">
              <p:sp>
                <p:nvSpPr>
                  <p:cNvPr id="979" name="Formula 88"/>
                  <p:cNvSpPr txBox="1"/>
                  <p:nvPr/>
                </p:nvSpPr>
                <p:spPr>
                  <a:xfrm>
                    <a:off x="9454320" y="2011680"/>
                    <a:ext cx="430560" cy="63108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p:grpSp>
        <p:nvGrpSpPr>
          <p:cNvPr id="980" name="Group 89"/>
          <p:cNvGrpSpPr/>
          <p:nvPr/>
        </p:nvGrpSpPr>
        <p:grpSpPr>
          <a:xfrm>
            <a:off x="5024520" y="4063680"/>
            <a:ext cx="4851000" cy="1356120"/>
            <a:chOff x="5024520" y="4063680"/>
            <a:chExt cx="4851000" cy="1356120"/>
          </a:xfrm>
        </p:grpSpPr>
        <p:grpSp>
          <p:nvGrpSpPr>
            <p:cNvPr id="981" name="Group 90"/>
            <p:cNvGrpSpPr/>
            <p:nvPr/>
          </p:nvGrpSpPr>
          <p:grpSpPr>
            <a:xfrm>
              <a:off x="5067360" y="4063680"/>
              <a:ext cx="1220760" cy="930600"/>
              <a:chOff x="5067360" y="4063680"/>
              <a:chExt cx="1220760" cy="930600"/>
            </a:xfrm>
          </p:grpSpPr>
          <p:sp>
            <p:nvSpPr>
              <p:cNvPr id="982" name="CustomShape 91"/>
              <p:cNvSpPr/>
              <p:nvPr/>
            </p:nvSpPr>
            <p:spPr>
              <a:xfrm>
                <a:off x="5067360" y="4063680"/>
                <a:ext cx="877680" cy="877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3" name="CustomShape 92"/>
              <p:cNvSpPr/>
              <p:nvPr/>
            </p:nvSpPr>
            <p:spPr>
              <a:xfrm>
                <a:off x="5067360" y="4063680"/>
                <a:ext cx="887040" cy="887040"/>
              </a:xfrm>
              <a:custGeom>
                <a:avLst/>
                <a:gdLst/>
                <a:ahLst/>
                <a:rect l="0" t="0" r="r" b="b"/>
                <a:pathLst>
                  <a:path w="1240" h="2465">
                    <a:moveTo>
                      <a:pt x="1239" y="2464"/>
                    </a:moveTo>
                    <a:lnTo>
                      <a:pt x="1177" y="2463"/>
                    </a:lnTo>
                    <a:lnTo>
                      <a:pt x="1116" y="2459"/>
                    </a:lnTo>
                    <a:lnTo>
                      <a:pt x="1055" y="2451"/>
                    </a:lnTo>
                    <a:lnTo>
                      <a:pt x="994" y="2441"/>
                    </a:lnTo>
                    <a:lnTo>
                      <a:pt x="934" y="2427"/>
                    </a:lnTo>
                    <a:lnTo>
                      <a:pt x="875" y="2411"/>
                    </a:lnTo>
                    <a:lnTo>
                      <a:pt x="816" y="2392"/>
                    </a:lnTo>
                    <a:lnTo>
                      <a:pt x="759" y="2370"/>
                    </a:lnTo>
                    <a:lnTo>
                      <a:pt x="703" y="2345"/>
                    </a:lnTo>
                    <a:lnTo>
                      <a:pt x="648" y="2317"/>
                    </a:lnTo>
                    <a:lnTo>
                      <a:pt x="595" y="2286"/>
                    </a:lnTo>
                    <a:lnTo>
                      <a:pt x="543" y="2253"/>
                    </a:lnTo>
                    <a:lnTo>
                      <a:pt x="493" y="2217"/>
                    </a:lnTo>
                    <a:lnTo>
                      <a:pt x="444" y="2179"/>
                    </a:lnTo>
                    <a:lnTo>
                      <a:pt x="398" y="2139"/>
                    </a:lnTo>
                    <a:lnTo>
                      <a:pt x="354" y="2096"/>
                    </a:lnTo>
                    <a:lnTo>
                      <a:pt x="312" y="2051"/>
                    </a:lnTo>
                    <a:lnTo>
                      <a:pt x="272" y="2004"/>
                    </a:lnTo>
                    <a:lnTo>
                      <a:pt x="235" y="1955"/>
                    </a:lnTo>
                    <a:lnTo>
                      <a:pt x="200" y="1904"/>
                    </a:lnTo>
                    <a:lnTo>
                      <a:pt x="167" y="1852"/>
                    </a:lnTo>
                    <a:lnTo>
                      <a:pt x="138" y="1798"/>
                    </a:lnTo>
                    <a:lnTo>
                      <a:pt x="111" y="1743"/>
                    </a:lnTo>
                    <a:lnTo>
                      <a:pt x="87" y="1686"/>
                    </a:lnTo>
                    <a:lnTo>
                      <a:pt x="66" y="1628"/>
                    </a:lnTo>
                    <a:lnTo>
                      <a:pt x="47" y="1570"/>
                    </a:lnTo>
                    <a:lnTo>
                      <a:pt x="32" y="1510"/>
                    </a:lnTo>
                    <a:lnTo>
                      <a:pt x="19" y="1450"/>
                    </a:lnTo>
                    <a:lnTo>
                      <a:pt x="10" y="1389"/>
                    </a:lnTo>
                    <a:lnTo>
                      <a:pt x="4" y="1328"/>
                    </a:lnTo>
                    <a:lnTo>
                      <a:pt x="0" y="1266"/>
                    </a:lnTo>
                    <a:lnTo>
                      <a:pt x="0" y="1205"/>
                    </a:lnTo>
                    <a:lnTo>
                      <a:pt x="3" y="1143"/>
                    </a:lnTo>
                    <a:lnTo>
                      <a:pt x="9" y="1082"/>
                    </a:lnTo>
                    <a:lnTo>
                      <a:pt x="18" y="1021"/>
                    </a:lnTo>
                    <a:lnTo>
                      <a:pt x="30" y="961"/>
                    </a:lnTo>
                    <a:lnTo>
                      <a:pt x="45" y="901"/>
                    </a:lnTo>
                    <a:lnTo>
                      <a:pt x="63" y="842"/>
                    </a:lnTo>
                    <a:lnTo>
                      <a:pt x="84" y="784"/>
                    </a:lnTo>
                    <a:lnTo>
                      <a:pt x="108" y="728"/>
                    </a:lnTo>
                    <a:lnTo>
                      <a:pt x="135" y="672"/>
                    </a:lnTo>
                    <a:lnTo>
                      <a:pt x="164" y="618"/>
                    </a:lnTo>
                    <a:lnTo>
                      <a:pt x="196" y="565"/>
                    </a:lnTo>
                    <a:lnTo>
                      <a:pt x="230" y="515"/>
                    </a:lnTo>
                    <a:lnTo>
                      <a:pt x="268" y="465"/>
                    </a:lnTo>
                    <a:lnTo>
                      <a:pt x="307" y="418"/>
                    </a:lnTo>
                    <a:lnTo>
                      <a:pt x="349" y="373"/>
                    </a:lnTo>
                    <a:lnTo>
                      <a:pt x="393" y="330"/>
                    </a:lnTo>
                    <a:lnTo>
                      <a:pt x="439" y="289"/>
                    </a:lnTo>
                    <a:lnTo>
                      <a:pt x="487" y="251"/>
                    </a:lnTo>
                    <a:lnTo>
                      <a:pt x="537" y="215"/>
                    </a:lnTo>
                    <a:lnTo>
                      <a:pt x="589" y="181"/>
                    </a:lnTo>
                    <a:lnTo>
                      <a:pt x="642" y="151"/>
                    </a:lnTo>
                    <a:lnTo>
                      <a:pt x="697" y="122"/>
                    </a:lnTo>
                    <a:lnTo>
                      <a:pt x="753" y="97"/>
                    </a:lnTo>
                    <a:lnTo>
                      <a:pt x="810" y="75"/>
                    </a:lnTo>
                    <a:lnTo>
                      <a:pt x="868" y="55"/>
                    </a:lnTo>
                    <a:lnTo>
                      <a:pt x="927" y="38"/>
                    </a:lnTo>
                    <a:lnTo>
                      <a:pt x="987" y="25"/>
                    </a:lnTo>
                    <a:lnTo>
                      <a:pt x="1048" y="14"/>
                    </a:lnTo>
                    <a:lnTo>
                      <a:pt x="1109" y="6"/>
                    </a:lnTo>
                    <a:lnTo>
                      <a:pt x="1170" y="2"/>
                    </a:lnTo>
                    <a:lnTo>
                      <a:pt x="1232" y="0"/>
                    </a:lnTo>
                    <a:lnTo>
                      <a:pt x="1232" y="1232"/>
                    </a:lnTo>
                    <a:lnTo>
                      <a:pt x="1239" y="2464"/>
                    </a:lnTo>
                  </a:path>
                </a:pathLst>
              </a:custGeom>
              <a:solidFill>
                <a:srgbClr val="ff000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4" name="TextShape 93"/>
              <p:cNvSpPr txBox="1"/>
              <p:nvPr/>
            </p:nvSpPr>
            <p:spPr>
              <a:xfrm>
                <a:off x="5079960" y="4163040"/>
                <a:ext cx="501840" cy="577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3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3000" spc="-1" strike="noStrike">
                  <a:latin typeface="Arial"/>
                </a:endParaRPr>
              </a:p>
            </p:txBody>
          </p:sp>
          <p:sp>
            <p:nvSpPr>
              <p:cNvPr id="985" name="CustomShape 94"/>
              <p:cNvSpPr/>
              <p:nvPr/>
            </p:nvSpPr>
            <p:spPr>
              <a:xfrm>
                <a:off x="5067720" y="4064040"/>
                <a:ext cx="887040" cy="887040"/>
              </a:xfrm>
              <a:custGeom>
                <a:avLst/>
                <a:gdLst/>
                <a:ahLst/>
                <a:rect l="0" t="0" r="r" b="b"/>
                <a:pathLst>
                  <a:path w="1240" h="2465">
                    <a:moveTo>
                      <a:pt x="0" y="2464"/>
                    </a:moveTo>
                    <a:lnTo>
                      <a:pt x="62" y="2463"/>
                    </a:lnTo>
                    <a:lnTo>
                      <a:pt x="123" y="2459"/>
                    </a:lnTo>
                    <a:lnTo>
                      <a:pt x="184" y="2451"/>
                    </a:lnTo>
                    <a:lnTo>
                      <a:pt x="245" y="2441"/>
                    </a:lnTo>
                    <a:lnTo>
                      <a:pt x="305" y="2427"/>
                    </a:lnTo>
                    <a:lnTo>
                      <a:pt x="364" y="2411"/>
                    </a:lnTo>
                    <a:lnTo>
                      <a:pt x="423" y="2392"/>
                    </a:lnTo>
                    <a:lnTo>
                      <a:pt x="480" y="2370"/>
                    </a:lnTo>
                    <a:lnTo>
                      <a:pt x="536" y="2345"/>
                    </a:lnTo>
                    <a:lnTo>
                      <a:pt x="591" y="2317"/>
                    </a:lnTo>
                    <a:lnTo>
                      <a:pt x="644" y="2286"/>
                    </a:lnTo>
                    <a:lnTo>
                      <a:pt x="696" y="2253"/>
                    </a:lnTo>
                    <a:lnTo>
                      <a:pt x="746" y="2217"/>
                    </a:lnTo>
                    <a:lnTo>
                      <a:pt x="795" y="2179"/>
                    </a:lnTo>
                    <a:lnTo>
                      <a:pt x="841" y="2139"/>
                    </a:lnTo>
                    <a:lnTo>
                      <a:pt x="885" y="2096"/>
                    </a:lnTo>
                    <a:lnTo>
                      <a:pt x="927" y="2051"/>
                    </a:lnTo>
                    <a:lnTo>
                      <a:pt x="967" y="2004"/>
                    </a:lnTo>
                    <a:lnTo>
                      <a:pt x="1004" y="1955"/>
                    </a:lnTo>
                    <a:lnTo>
                      <a:pt x="1039" y="1904"/>
                    </a:lnTo>
                    <a:lnTo>
                      <a:pt x="1072" y="1852"/>
                    </a:lnTo>
                    <a:lnTo>
                      <a:pt x="1101" y="1798"/>
                    </a:lnTo>
                    <a:lnTo>
                      <a:pt x="1128" y="1743"/>
                    </a:lnTo>
                    <a:lnTo>
                      <a:pt x="1152" y="1686"/>
                    </a:lnTo>
                    <a:lnTo>
                      <a:pt x="1173" y="1628"/>
                    </a:lnTo>
                    <a:lnTo>
                      <a:pt x="1192" y="1570"/>
                    </a:lnTo>
                    <a:lnTo>
                      <a:pt x="1207" y="1510"/>
                    </a:lnTo>
                    <a:lnTo>
                      <a:pt x="1220" y="1450"/>
                    </a:lnTo>
                    <a:lnTo>
                      <a:pt x="1229" y="1389"/>
                    </a:lnTo>
                    <a:lnTo>
                      <a:pt x="1235" y="1328"/>
                    </a:lnTo>
                    <a:lnTo>
                      <a:pt x="1239" y="1266"/>
                    </a:lnTo>
                    <a:lnTo>
                      <a:pt x="1239" y="1205"/>
                    </a:lnTo>
                    <a:lnTo>
                      <a:pt x="1236" y="1143"/>
                    </a:lnTo>
                    <a:lnTo>
                      <a:pt x="1230" y="1082"/>
                    </a:lnTo>
                    <a:lnTo>
                      <a:pt x="1221" y="1021"/>
                    </a:lnTo>
                    <a:lnTo>
                      <a:pt x="1209" y="961"/>
                    </a:lnTo>
                    <a:lnTo>
                      <a:pt x="1194" y="901"/>
                    </a:lnTo>
                    <a:lnTo>
                      <a:pt x="1176" y="842"/>
                    </a:lnTo>
                    <a:lnTo>
                      <a:pt x="1155" y="784"/>
                    </a:lnTo>
                    <a:lnTo>
                      <a:pt x="1131" y="728"/>
                    </a:lnTo>
                    <a:lnTo>
                      <a:pt x="1104" y="672"/>
                    </a:lnTo>
                    <a:lnTo>
                      <a:pt x="1075" y="618"/>
                    </a:lnTo>
                    <a:lnTo>
                      <a:pt x="1043" y="565"/>
                    </a:lnTo>
                    <a:lnTo>
                      <a:pt x="1009" y="515"/>
                    </a:lnTo>
                    <a:lnTo>
                      <a:pt x="971" y="465"/>
                    </a:lnTo>
                    <a:lnTo>
                      <a:pt x="932" y="418"/>
                    </a:lnTo>
                    <a:lnTo>
                      <a:pt x="890" y="373"/>
                    </a:lnTo>
                    <a:lnTo>
                      <a:pt x="846" y="330"/>
                    </a:lnTo>
                    <a:lnTo>
                      <a:pt x="800" y="289"/>
                    </a:lnTo>
                    <a:lnTo>
                      <a:pt x="752" y="251"/>
                    </a:lnTo>
                    <a:lnTo>
                      <a:pt x="702" y="215"/>
                    </a:lnTo>
                    <a:lnTo>
                      <a:pt x="650" y="181"/>
                    </a:lnTo>
                    <a:lnTo>
                      <a:pt x="597" y="151"/>
                    </a:lnTo>
                    <a:lnTo>
                      <a:pt x="542" y="122"/>
                    </a:lnTo>
                    <a:lnTo>
                      <a:pt x="486" y="97"/>
                    </a:lnTo>
                    <a:lnTo>
                      <a:pt x="429" y="75"/>
                    </a:lnTo>
                    <a:lnTo>
                      <a:pt x="371" y="55"/>
                    </a:lnTo>
                    <a:lnTo>
                      <a:pt x="312" y="38"/>
                    </a:lnTo>
                    <a:lnTo>
                      <a:pt x="252" y="25"/>
                    </a:lnTo>
                    <a:lnTo>
                      <a:pt x="191" y="14"/>
                    </a:lnTo>
                    <a:lnTo>
                      <a:pt x="130" y="6"/>
                    </a:lnTo>
                    <a:lnTo>
                      <a:pt x="69" y="2"/>
                    </a:lnTo>
                    <a:lnTo>
                      <a:pt x="7" y="0"/>
                    </a:lnTo>
                    <a:lnTo>
                      <a:pt x="7" y="1232"/>
                    </a:lnTo>
                    <a:lnTo>
                      <a:pt x="0" y="2464"/>
                    </a:lnTo>
                  </a:path>
                </a:pathLst>
              </a:custGeom>
              <a:solidFill>
                <a:srgbClr val="0000ff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6" name="TextShape 95"/>
              <p:cNvSpPr txBox="1"/>
              <p:nvPr/>
            </p:nvSpPr>
            <p:spPr>
              <a:xfrm>
                <a:off x="5475960" y="4127040"/>
                <a:ext cx="501840" cy="577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3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3000" spc="-1" strike="noStrike">
                  <a:latin typeface="Arial"/>
                </a:endParaRPr>
              </a:p>
            </p:txBody>
          </p:sp>
          <p:grpSp>
            <p:nvGrpSpPr>
              <p:cNvPr id="987" name="Group 96"/>
              <p:cNvGrpSpPr/>
              <p:nvPr/>
            </p:nvGrpSpPr>
            <p:grpSpPr>
              <a:xfrm>
                <a:off x="5212440" y="4355640"/>
                <a:ext cx="1075680" cy="638640"/>
                <a:chOff x="5212440" y="4355640"/>
                <a:chExt cx="1075680" cy="638640"/>
              </a:xfrm>
            </p:grpSpPr>
            <p:sp>
              <p:nvSpPr>
                <p:cNvPr id="988" name="TextShape 97"/>
                <p:cNvSpPr txBox="1"/>
                <p:nvPr/>
              </p:nvSpPr>
              <p:spPr>
                <a:xfrm>
                  <a:off x="5212440" y="4463280"/>
                  <a:ext cx="823680" cy="5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K</a:t>
                  </a:r>
                  <a:r>
                    <a:rPr b="0" lang="en-US" sz="3000" spc="-1" strike="noStrike" baseline="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0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  <p:sp>
              <p:nvSpPr>
                <p:cNvPr id="989" name="TextShape 98"/>
                <p:cNvSpPr txBox="1"/>
                <p:nvPr/>
              </p:nvSpPr>
              <p:spPr>
                <a:xfrm>
                  <a:off x="5464440" y="4355640"/>
                  <a:ext cx="823680" cy="63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 baseline="-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S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</p:grpSp>
        <p:grpSp>
          <p:nvGrpSpPr>
            <p:cNvPr id="990" name="Group 99"/>
            <p:cNvGrpSpPr/>
            <p:nvPr/>
          </p:nvGrpSpPr>
          <p:grpSpPr>
            <a:xfrm>
              <a:off x="6453000" y="4165200"/>
              <a:ext cx="1757160" cy="660960"/>
              <a:chOff x="6453000" y="4165200"/>
              <a:chExt cx="1757160" cy="660960"/>
            </a:xfrm>
          </p:grpSpPr>
          <p:grpSp>
            <p:nvGrpSpPr>
              <p:cNvPr id="991" name="Group 100"/>
              <p:cNvGrpSpPr/>
              <p:nvPr/>
            </p:nvGrpSpPr>
            <p:grpSpPr>
              <a:xfrm>
                <a:off x="6453000" y="4179960"/>
                <a:ext cx="721800" cy="603360"/>
                <a:chOff x="6453000" y="4179960"/>
                <a:chExt cx="721800" cy="603360"/>
              </a:xfrm>
            </p:grpSpPr>
            <p:sp>
              <p:nvSpPr>
                <p:cNvPr id="992" name="CustomShape 101"/>
                <p:cNvSpPr/>
                <p:nvPr/>
              </p:nvSpPr>
              <p:spPr>
                <a:xfrm>
                  <a:off x="6466320" y="4211280"/>
                  <a:ext cx="576000" cy="5490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93" name="CustomShape 102"/>
                <p:cNvSpPr/>
                <p:nvPr/>
              </p:nvSpPr>
              <p:spPr>
                <a:xfrm>
                  <a:off x="6466320" y="421164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812" y="1526"/>
                      </a:moveTo>
                      <a:lnTo>
                        <a:pt x="772" y="1526"/>
                      </a:lnTo>
                      <a:lnTo>
                        <a:pt x="732" y="1523"/>
                      </a:lnTo>
                      <a:lnTo>
                        <a:pt x="692" y="1519"/>
                      </a:lnTo>
                      <a:lnTo>
                        <a:pt x="653" y="1513"/>
                      </a:lnTo>
                      <a:lnTo>
                        <a:pt x="613" y="1505"/>
                      </a:lnTo>
                      <a:lnTo>
                        <a:pt x="575" y="1495"/>
                      </a:lnTo>
                      <a:lnTo>
                        <a:pt x="536" y="1483"/>
                      </a:lnTo>
                      <a:lnTo>
                        <a:pt x="499" y="1470"/>
                      </a:lnTo>
                      <a:lnTo>
                        <a:pt x="462" y="1455"/>
                      </a:lnTo>
                      <a:lnTo>
                        <a:pt x="426" y="1438"/>
                      </a:lnTo>
                      <a:lnTo>
                        <a:pt x="391" y="1419"/>
                      </a:lnTo>
                      <a:lnTo>
                        <a:pt x="357" y="1399"/>
                      </a:lnTo>
                      <a:lnTo>
                        <a:pt x="325" y="1377"/>
                      </a:lnTo>
                      <a:lnTo>
                        <a:pt x="293" y="1353"/>
                      </a:lnTo>
                      <a:lnTo>
                        <a:pt x="263" y="1328"/>
                      </a:lnTo>
                      <a:lnTo>
                        <a:pt x="234" y="1302"/>
                      </a:lnTo>
                      <a:lnTo>
                        <a:pt x="206" y="1274"/>
                      </a:lnTo>
                      <a:lnTo>
                        <a:pt x="180" y="1245"/>
                      </a:lnTo>
                      <a:lnTo>
                        <a:pt x="155" y="1215"/>
                      </a:lnTo>
                      <a:lnTo>
                        <a:pt x="132" y="1184"/>
                      </a:lnTo>
                      <a:lnTo>
                        <a:pt x="111" y="1151"/>
                      </a:lnTo>
                      <a:lnTo>
                        <a:pt x="92" y="1118"/>
                      </a:lnTo>
                      <a:lnTo>
                        <a:pt x="74" y="1083"/>
                      </a:lnTo>
                      <a:lnTo>
                        <a:pt x="58" y="1048"/>
                      </a:lnTo>
                      <a:lnTo>
                        <a:pt x="44" y="1013"/>
                      </a:lnTo>
                      <a:lnTo>
                        <a:pt x="32" y="976"/>
                      </a:lnTo>
                      <a:lnTo>
                        <a:pt x="22" y="939"/>
                      </a:lnTo>
                      <a:lnTo>
                        <a:pt x="13" y="902"/>
                      </a:lnTo>
                      <a:lnTo>
                        <a:pt x="7" y="864"/>
                      </a:lnTo>
                      <a:lnTo>
                        <a:pt x="3" y="826"/>
                      </a:lnTo>
                      <a:lnTo>
                        <a:pt x="0" y="788"/>
                      </a:lnTo>
                      <a:lnTo>
                        <a:pt x="0" y="750"/>
                      </a:lnTo>
                      <a:lnTo>
                        <a:pt x="2" y="711"/>
                      </a:lnTo>
                      <a:lnTo>
                        <a:pt x="6" y="673"/>
                      </a:lnTo>
                      <a:lnTo>
                        <a:pt x="11" y="636"/>
                      </a:lnTo>
                      <a:lnTo>
                        <a:pt x="19" y="598"/>
                      </a:lnTo>
                      <a:lnTo>
                        <a:pt x="29" y="561"/>
                      </a:lnTo>
                      <a:lnTo>
                        <a:pt x="40" y="524"/>
                      </a:lnTo>
                      <a:lnTo>
                        <a:pt x="54" y="488"/>
                      </a:lnTo>
                      <a:lnTo>
                        <a:pt x="69" y="453"/>
                      </a:lnTo>
                      <a:lnTo>
                        <a:pt x="86" y="418"/>
                      </a:lnTo>
                      <a:lnTo>
                        <a:pt x="105" y="385"/>
                      </a:lnTo>
                      <a:lnTo>
                        <a:pt x="126" y="352"/>
                      </a:lnTo>
                      <a:lnTo>
                        <a:pt x="148" y="320"/>
                      </a:lnTo>
                      <a:lnTo>
                        <a:pt x="172" y="290"/>
                      </a:lnTo>
                      <a:lnTo>
                        <a:pt x="198" y="260"/>
                      </a:lnTo>
                      <a:lnTo>
                        <a:pt x="225" y="232"/>
                      </a:lnTo>
                      <a:lnTo>
                        <a:pt x="254" y="206"/>
                      </a:lnTo>
                      <a:lnTo>
                        <a:pt x="284" y="180"/>
                      </a:lnTo>
                      <a:lnTo>
                        <a:pt x="315" y="156"/>
                      </a:lnTo>
                      <a:lnTo>
                        <a:pt x="347" y="134"/>
                      </a:lnTo>
                      <a:lnTo>
                        <a:pt x="381" y="113"/>
                      </a:lnTo>
                      <a:lnTo>
                        <a:pt x="416" y="94"/>
                      </a:lnTo>
                      <a:lnTo>
                        <a:pt x="451" y="76"/>
                      </a:lnTo>
                      <a:lnTo>
                        <a:pt x="488" y="60"/>
                      </a:lnTo>
                      <a:lnTo>
                        <a:pt x="525" y="46"/>
                      </a:lnTo>
                      <a:lnTo>
                        <a:pt x="563" y="34"/>
                      </a:lnTo>
                      <a:lnTo>
                        <a:pt x="602" y="24"/>
                      </a:lnTo>
                      <a:lnTo>
                        <a:pt x="641" y="15"/>
                      </a:lnTo>
                      <a:lnTo>
                        <a:pt x="680" y="9"/>
                      </a:lnTo>
                      <a:lnTo>
                        <a:pt x="720" y="4"/>
                      </a:lnTo>
                      <a:lnTo>
                        <a:pt x="760" y="1"/>
                      </a:lnTo>
                      <a:lnTo>
                        <a:pt x="800" y="0"/>
                      </a:lnTo>
                      <a:lnTo>
                        <a:pt x="800" y="763"/>
                      </a:lnTo>
                      <a:lnTo>
                        <a:pt x="812" y="1526"/>
                      </a:ln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94" name="CustomShape 103"/>
                <p:cNvSpPr/>
                <p:nvPr/>
              </p:nvSpPr>
              <p:spPr>
                <a:xfrm>
                  <a:off x="6489000" y="421164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0" y="1526"/>
                      </a:moveTo>
                      <a:lnTo>
                        <a:pt x="40" y="1526"/>
                      </a:lnTo>
                      <a:lnTo>
                        <a:pt x="80" y="1523"/>
                      </a:lnTo>
                      <a:lnTo>
                        <a:pt x="120" y="1519"/>
                      </a:lnTo>
                      <a:lnTo>
                        <a:pt x="159" y="1513"/>
                      </a:lnTo>
                      <a:lnTo>
                        <a:pt x="199" y="1505"/>
                      </a:lnTo>
                      <a:lnTo>
                        <a:pt x="237" y="1495"/>
                      </a:lnTo>
                      <a:lnTo>
                        <a:pt x="276" y="1483"/>
                      </a:lnTo>
                      <a:lnTo>
                        <a:pt x="313" y="1470"/>
                      </a:lnTo>
                      <a:lnTo>
                        <a:pt x="350" y="1455"/>
                      </a:lnTo>
                      <a:lnTo>
                        <a:pt x="386" y="1438"/>
                      </a:lnTo>
                      <a:lnTo>
                        <a:pt x="421" y="1419"/>
                      </a:lnTo>
                      <a:lnTo>
                        <a:pt x="455" y="1399"/>
                      </a:lnTo>
                      <a:lnTo>
                        <a:pt x="487" y="1377"/>
                      </a:lnTo>
                      <a:lnTo>
                        <a:pt x="519" y="1353"/>
                      </a:lnTo>
                      <a:lnTo>
                        <a:pt x="549" y="1328"/>
                      </a:lnTo>
                      <a:lnTo>
                        <a:pt x="578" y="1302"/>
                      </a:lnTo>
                      <a:lnTo>
                        <a:pt x="606" y="1274"/>
                      </a:lnTo>
                      <a:lnTo>
                        <a:pt x="632" y="1245"/>
                      </a:lnTo>
                      <a:lnTo>
                        <a:pt x="657" y="1215"/>
                      </a:lnTo>
                      <a:lnTo>
                        <a:pt x="680" y="1184"/>
                      </a:lnTo>
                      <a:lnTo>
                        <a:pt x="701" y="1151"/>
                      </a:lnTo>
                      <a:lnTo>
                        <a:pt x="720" y="1118"/>
                      </a:lnTo>
                      <a:lnTo>
                        <a:pt x="738" y="1083"/>
                      </a:lnTo>
                      <a:lnTo>
                        <a:pt x="754" y="1048"/>
                      </a:lnTo>
                      <a:lnTo>
                        <a:pt x="768" y="1013"/>
                      </a:lnTo>
                      <a:lnTo>
                        <a:pt x="780" y="976"/>
                      </a:lnTo>
                      <a:lnTo>
                        <a:pt x="790" y="939"/>
                      </a:lnTo>
                      <a:lnTo>
                        <a:pt x="799" y="902"/>
                      </a:lnTo>
                      <a:lnTo>
                        <a:pt x="805" y="864"/>
                      </a:lnTo>
                      <a:lnTo>
                        <a:pt x="809" y="826"/>
                      </a:lnTo>
                      <a:lnTo>
                        <a:pt x="812" y="788"/>
                      </a:lnTo>
                      <a:lnTo>
                        <a:pt x="812" y="750"/>
                      </a:lnTo>
                      <a:lnTo>
                        <a:pt x="810" y="711"/>
                      </a:lnTo>
                      <a:lnTo>
                        <a:pt x="806" y="673"/>
                      </a:lnTo>
                      <a:lnTo>
                        <a:pt x="801" y="636"/>
                      </a:lnTo>
                      <a:lnTo>
                        <a:pt x="793" y="598"/>
                      </a:lnTo>
                      <a:lnTo>
                        <a:pt x="783" y="561"/>
                      </a:lnTo>
                      <a:lnTo>
                        <a:pt x="772" y="524"/>
                      </a:lnTo>
                      <a:lnTo>
                        <a:pt x="758" y="488"/>
                      </a:lnTo>
                      <a:lnTo>
                        <a:pt x="743" y="453"/>
                      </a:lnTo>
                      <a:lnTo>
                        <a:pt x="726" y="418"/>
                      </a:lnTo>
                      <a:lnTo>
                        <a:pt x="707" y="385"/>
                      </a:lnTo>
                      <a:lnTo>
                        <a:pt x="686" y="352"/>
                      </a:lnTo>
                      <a:lnTo>
                        <a:pt x="664" y="320"/>
                      </a:lnTo>
                      <a:lnTo>
                        <a:pt x="640" y="290"/>
                      </a:lnTo>
                      <a:lnTo>
                        <a:pt x="614" y="260"/>
                      </a:lnTo>
                      <a:lnTo>
                        <a:pt x="587" y="232"/>
                      </a:lnTo>
                      <a:lnTo>
                        <a:pt x="558" y="206"/>
                      </a:lnTo>
                      <a:lnTo>
                        <a:pt x="528" y="180"/>
                      </a:lnTo>
                      <a:lnTo>
                        <a:pt x="497" y="156"/>
                      </a:lnTo>
                      <a:lnTo>
                        <a:pt x="465" y="134"/>
                      </a:lnTo>
                      <a:lnTo>
                        <a:pt x="431" y="113"/>
                      </a:lnTo>
                      <a:lnTo>
                        <a:pt x="396" y="94"/>
                      </a:lnTo>
                      <a:lnTo>
                        <a:pt x="361" y="76"/>
                      </a:lnTo>
                      <a:lnTo>
                        <a:pt x="324" y="60"/>
                      </a:lnTo>
                      <a:lnTo>
                        <a:pt x="287" y="46"/>
                      </a:lnTo>
                      <a:lnTo>
                        <a:pt x="249" y="34"/>
                      </a:lnTo>
                      <a:lnTo>
                        <a:pt x="210" y="24"/>
                      </a:lnTo>
                      <a:lnTo>
                        <a:pt x="171" y="15"/>
                      </a:lnTo>
                      <a:lnTo>
                        <a:pt x="132" y="9"/>
                      </a:lnTo>
                      <a:lnTo>
                        <a:pt x="92" y="4"/>
                      </a:lnTo>
                      <a:lnTo>
                        <a:pt x="52" y="1"/>
                      </a:lnTo>
                      <a:lnTo>
                        <a:pt x="12" y="0"/>
                      </a:lnTo>
                      <a:lnTo>
                        <a:pt x="12" y="763"/>
                      </a:lnTo>
                      <a:lnTo>
                        <a:pt x="0" y="1526"/>
                      </a:lnTo>
                    </a:path>
                  </a:pathLst>
                </a:custGeom>
                <a:solidFill>
                  <a:srgbClr val="0000ff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95" name="TextShape 104"/>
                <p:cNvSpPr txBox="1"/>
                <p:nvPr/>
              </p:nvSpPr>
              <p:spPr>
                <a:xfrm>
                  <a:off x="6453000" y="4205520"/>
                  <a:ext cx="434520" cy="344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Times New Roman"/>
                    </a:rPr>
                    <a:t>p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996" name="TextShape 105"/>
                <p:cNvSpPr txBox="1"/>
                <p:nvPr/>
              </p:nvSpPr>
              <p:spPr>
                <a:xfrm>
                  <a:off x="6729120" y="4179960"/>
                  <a:ext cx="445680" cy="384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-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997" name="TextShape 106"/>
                <p:cNvSpPr txBox="1"/>
                <p:nvPr/>
              </p:nvSpPr>
              <p:spPr>
                <a:xfrm>
                  <a:off x="6594840" y="4409280"/>
                  <a:ext cx="547920" cy="374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grpSp>
            <p:nvGrpSpPr>
              <p:cNvPr id="998" name="Group 107"/>
              <p:cNvGrpSpPr/>
              <p:nvPr/>
            </p:nvGrpSpPr>
            <p:grpSpPr>
              <a:xfrm>
                <a:off x="7416360" y="4165200"/>
                <a:ext cx="793800" cy="660960"/>
                <a:chOff x="7416360" y="4165200"/>
                <a:chExt cx="793800" cy="660960"/>
              </a:xfrm>
            </p:grpSpPr>
            <p:sp>
              <p:nvSpPr>
                <p:cNvPr id="999" name="CustomShape 108"/>
                <p:cNvSpPr/>
                <p:nvPr/>
              </p:nvSpPr>
              <p:spPr>
                <a:xfrm>
                  <a:off x="7501680" y="4196520"/>
                  <a:ext cx="576000" cy="5490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00" name="CustomShape 109"/>
                <p:cNvSpPr/>
                <p:nvPr/>
              </p:nvSpPr>
              <p:spPr>
                <a:xfrm>
                  <a:off x="7501680" y="419688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812" y="1526"/>
                      </a:moveTo>
                      <a:lnTo>
                        <a:pt x="772" y="1526"/>
                      </a:lnTo>
                      <a:lnTo>
                        <a:pt x="732" y="1523"/>
                      </a:lnTo>
                      <a:lnTo>
                        <a:pt x="692" y="1519"/>
                      </a:lnTo>
                      <a:lnTo>
                        <a:pt x="653" y="1513"/>
                      </a:lnTo>
                      <a:lnTo>
                        <a:pt x="613" y="1505"/>
                      </a:lnTo>
                      <a:lnTo>
                        <a:pt x="575" y="1495"/>
                      </a:lnTo>
                      <a:lnTo>
                        <a:pt x="536" y="1483"/>
                      </a:lnTo>
                      <a:lnTo>
                        <a:pt x="499" y="1470"/>
                      </a:lnTo>
                      <a:lnTo>
                        <a:pt x="462" y="1455"/>
                      </a:lnTo>
                      <a:lnTo>
                        <a:pt x="426" y="1438"/>
                      </a:lnTo>
                      <a:lnTo>
                        <a:pt x="391" y="1419"/>
                      </a:lnTo>
                      <a:lnTo>
                        <a:pt x="357" y="1399"/>
                      </a:lnTo>
                      <a:lnTo>
                        <a:pt x="325" y="1377"/>
                      </a:lnTo>
                      <a:lnTo>
                        <a:pt x="293" y="1353"/>
                      </a:lnTo>
                      <a:lnTo>
                        <a:pt x="263" y="1328"/>
                      </a:lnTo>
                      <a:lnTo>
                        <a:pt x="234" y="1302"/>
                      </a:lnTo>
                      <a:lnTo>
                        <a:pt x="206" y="1274"/>
                      </a:lnTo>
                      <a:lnTo>
                        <a:pt x="180" y="1245"/>
                      </a:lnTo>
                      <a:lnTo>
                        <a:pt x="155" y="1215"/>
                      </a:lnTo>
                      <a:lnTo>
                        <a:pt x="132" y="1184"/>
                      </a:lnTo>
                      <a:lnTo>
                        <a:pt x="111" y="1151"/>
                      </a:lnTo>
                      <a:lnTo>
                        <a:pt x="92" y="1118"/>
                      </a:lnTo>
                      <a:lnTo>
                        <a:pt x="74" y="1083"/>
                      </a:lnTo>
                      <a:lnTo>
                        <a:pt x="58" y="1048"/>
                      </a:lnTo>
                      <a:lnTo>
                        <a:pt x="44" y="1013"/>
                      </a:lnTo>
                      <a:lnTo>
                        <a:pt x="32" y="976"/>
                      </a:lnTo>
                      <a:lnTo>
                        <a:pt x="22" y="939"/>
                      </a:lnTo>
                      <a:lnTo>
                        <a:pt x="13" y="902"/>
                      </a:lnTo>
                      <a:lnTo>
                        <a:pt x="7" y="864"/>
                      </a:lnTo>
                      <a:lnTo>
                        <a:pt x="3" y="826"/>
                      </a:lnTo>
                      <a:lnTo>
                        <a:pt x="0" y="788"/>
                      </a:lnTo>
                      <a:lnTo>
                        <a:pt x="0" y="750"/>
                      </a:lnTo>
                      <a:lnTo>
                        <a:pt x="2" y="711"/>
                      </a:lnTo>
                      <a:lnTo>
                        <a:pt x="6" y="673"/>
                      </a:lnTo>
                      <a:lnTo>
                        <a:pt x="11" y="636"/>
                      </a:lnTo>
                      <a:lnTo>
                        <a:pt x="19" y="598"/>
                      </a:lnTo>
                      <a:lnTo>
                        <a:pt x="29" y="561"/>
                      </a:lnTo>
                      <a:lnTo>
                        <a:pt x="40" y="524"/>
                      </a:lnTo>
                      <a:lnTo>
                        <a:pt x="54" y="488"/>
                      </a:lnTo>
                      <a:lnTo>
                        <a:pt x="69" y="453"/>
                      </a:lnTo>
                      <a:lnTo>
                        <a:pt x="86" y="418"/>
                      </a:lnTo>
                      <a:lnTo>
                        <a:pt x="105" y="385"/>
                      </a:lnTo>
                      <a:lnTo>
                        <a:pt x="126" y="352"/>
                      </a:lnTo>
                      <a:lnTo>
                        <a:pt x="148" y="320"/>
                      </a:lnTo>
                      <a:lnTo>
                        <a:pt x="172" y="290"/>
                      </a:lnTo>
                      <a:lnTo>
                        <a:pt x="198" y="260"/>
                      </a:lnTo>
                      <a:lnTo>
                        <a:pt x="225" y="232"/>
                      </a:lnTo>
                      <a:lnTo>
                        <a:pt x="254" y="206"/>
                      </a:lnTo>
                      <a:lnTo>
                        <a:pt x="284" y="180"/>
                      </a:lnTo>
                      <a:lnTo>
                        <a:pt x="315" y="156"/>
                      </a:lnTo>
                      <a:lnTo>
                        <a:pt x="347" y="134"/>
                      </a:lnTo>
                      <a:lnTo>
                        <a:pt x="381" y="113"/>
                      </a:lnTo>
                      <a:lnTo>
                        <a:pt x="416" y="94"/>
                      </a:lnTo>
                      <a:lnTo>
                        <a:pt x="451" y="76"/>
                      </a:lnTo>
                      <a:lnTo>
                        <a:pt x="488" y="60"/>
                      </a:lnTo>
                      <a:lnTo>
                        <a:pt x="525" y="46"/>
                      </a:lnTo>
                      <a:lnTo>
                        <a:pt x="563" y="34"/>
                      </a:lnTo>
                      <a:lnTo>
                        <a:pt x="602" y="24"/>
                      </a:lnTo>
                      <a:lnTo>
                        <a:pt x="641" y="15"/>
                      </a:lnTo>
                      <a:lnTo>
                        <a:pt x="680" y="9"/>
                      </a:lnTo>
                      <a:lnTo>
                        <a:pt x="720" y="4"/>
                      </a:lnTo>
                      <a:lnTo>
                        <a:pt x="760" y="1"/>
                      </a:lnTo>
                      <a:lnTo>
                        <a:pt x="800" y="0"/>
                      </a:lnTo>
                      <a:lnTo>
                        <a:pt x="800" y="763"/>
                      </a:lnTo>
                      <a:lnTo>
                        <a:pt x="812" y="1526"/>
                      </a:lnTo>
                    </a:path>
                  </a:pathLst>
                </a:custGeom>
                <a:solidFill>
                  <a:srgbClr val="0000ff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01" name="CustomShape 110"/>
                <p:cNvSpPr/>
                <p:nvPr/>
              </p:nvSpPr>
              <p:spPr>
                <a:xfrm>
                  <a:off x="7524360" y="419688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0" y="1526"/>
                      </a:moveTo>
                      <a:lnTo>
                        <a:pt x="40" y="1526"/>
                      </a:lnTo>
                      <a:lnTo>
                        <a:pt x="80" y="1523"/>
                      </a:lnTo>
                      <a:lnTo>
                        <a:pt x="120" y="1519"/>
                      </a:lnTo>
                      <a:lnTo>
                        <a:pt x="159" y="1513"/>
                      </a:lnTo>
                      <a:lnTo>
                        <a:pt x="199" y="1505"/>
                      </a:lnTo>
                      <a:lnTo>
                        <a:pt x="237" y="1495"/>
                      </a:lnTo>
                      <a:lnTo>
                        <a:pt x="276" y="1483"/>
                      </a:lnTo>
                      <a:lnTo>
                        <a:pt x="313" y="1470"/>
                      </a:lnTo>
                      <a:lnTo>
                        <a:pt x="350" y="1455"/>
                      </a:lnTo>
                      <a:lnTo>
                        <a:pt x="386" y="1438"/>
                      </a:lnTo>
                      <a:lnTo>
                        <a:pt x="421" y="1419"/>
                      </a:lnTo>
                      <a:lnTo>
                        <a:pt x="455" y="1399"/>
                      </a:lnTo>
                      <a:lnTo>
                        <a:pt x="487" y="1377"/>
                      </a:lnTo>
                      <a:lnTo>
                        <a:pt x="519" y="1353"/>
                      </a:lnTo>
                      <a:lnTo>
                        <a:pt x="549" y="1328"/>
                      </a:lnTo>
                      <a:lnTo>
                        <a:pt x="578" y="1302"/>
                      </a:lnTo>
                      <a:lnTo>
                        <a:pt x="606" y="1274"/>
                      </a:lnTo>
                      <a:lnTo>
                        <a:pt x="632" y="1245"/>
                      </a:lnTo>
                      <a:lnTo>
                        <a:pt x="657" y="1215"/>
                      </a:lnTo>
                      <a:lnTo>
                        <a:pt x="680" y="1184"/>
                      </a:lnTo>
                      <a:lnTo>
                        <a:pt x="701" y="1151"/>
                      </a:lnTo>
                      <a:lnTo>
                        <a:pt x="720" y="1118"/>
                      </a:lnTo>
                      <a:lnTo>
                        <a:pt x="738" y="1083"/>
                      </a:lnTo>
                      <a:lnTo>
                        <a:pt x="754" y="1048"/>
                      </a:lnTo>
                      <a:lnTo>
                        <a:pt x="768" y="1013"/>
                      </a:lnTo>
                      <a:lnTo>
                        <a:pt x="780" y="976"/>
                      </a:lnTo>
                      <a:lnTo>
                        <a:pt x="790" y="939"/>
                      </a:lnTo>
                      <a:lnTo>
                        <a:pt x="799" y="902"/>
                      </a:lnTo>
                      <a:lnTo>
                        <a:pt x="805" y="864"/>
                      </a:lnTo>
                      <a:lnTo>
                        <a:pt x="809" y="826"/>
                      </a:lnTo>
                      <a:lnTo>
                        <a:pt x="812" y="788"/>
                      </a:lnTo>
                      <a:lnTo>
                        <a:pt x="812" y="750"/>
                      </a:lnTo>
                      <a:lnTo>
                        <a:pt x="810" y="711"/>
                      </a:lnTo>
                      <a:lnTo>
                        <a:pt x="806" y="673"/>
                      </a:lnTo>
                      <a:lnTo>
                        <a:pt x="801" y="636"/>
                      </a:lnTo>
                      <a:lnTo>
                        <a:pt x="793" y="598"/>
                      </a:lnTo>
                      <a:lnTo>
                        <a:pt x="783" y="561"/>
                      </a:lnTo>
                      <a:lnTo>
                        <a:pt x="772" y="524"/>
                      </a:lnTo>
                      <a:lnTo>
                        <a:pt x="758" y="488"/>
                      </a:lnTo>
                      <a:lnTo>
                        <a:pt x="743" y="453"/>
                      </a:lnTo>
                      <a:lnTo>
                        <a:pt x="726" y="418"/>
                      </a:lnTo>
                      <a:lnTo>
                        <a:pt x="707" y="385"/>
                      </a:lnTo>
                      <a:lnTo>
                        <a:pt x="686" y="352"/>
                      </a:lnTo>
                      <a:lnTo>
                        <a:pt x="664" y="320"/>
                      </a:lnTo>
                      <a:lnTo>
                        <a:pt x="640" y="290"/>
                      </a:lnTo>
                      <a:lnTo>
                        <a:pt x="614" y="260"/>
                      </a:lnTo>
                      <a:lnTo>
                        <a:pt x="587" y="232"/>
                      </a:lnTo>
                      <a:lnTo>
                        <a:pt x="558" y="206"/>
                      </a:lnTo>
                      <a:lnTo>
                        <a:pt x="528" y="180"/>
                      </a:lnTo>
                      <a:lnTo>
                        <a:pt x="497" y="156"/>
                      </a:lnTo>
                      <a:lnTo>
                        <a:pt x="465" y="134"/>
                      </a:lnTo>
                      <a:lnTo>
                        <a:pt x="431" y="113"/>
                      </a:lnTo>
                      <a:lnTo>
                        <a:pt x="396" y="94"/>
                      </a:lnTo>
                      <a:lnTo>
                        <a:pt x="361" y="76"/>
                      </a:lnTo>
                      <a:lnTo>
                        <a:pt x="324" y="60"/>
                      </a:lnTo>
                      <a:lnTo>
                        <a:pt x="287" y="46"/>
                      </a:lnTo>
                      <a:lnTo>
                        <a:pt x="249" y="34"/>
                      </a:lnTo>
                      <a:lnTo>
                        <a:pt x="210" y="24"/>
                      </a:lnTo>
                      <a:lnTo>
                        <a:pt x="171" y="15"/>
                      </a:lnTo>
                      <a:lnTo>
                        <a:pt x="132" y="9"/>
                      </a:lnTo>
                      <a:lnTo>
                        <a:pt x="92" y="4"/>
                      </a:lnTo>
                      <a:lnTo>
                        <a:pt x="52" y="1"/>
                      </a:lnTo>
                      <a:lnTo>
                        <a:pt x="12" y="0"/>
                      </a:lnTo>
                      <a:lnTo>
                        <a:pt x="12" y="763"/>
                      </a:lnTo>
                      <a:lnTo>
                        <a:pt x="0" y="1526"/>
                      </a:ln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02" name="TextShape 111"/>
                <p:cNvSpPr txBox="1"/>
                <p:nvPr/>
              </p:nvSpPr>
              <p:spPr>
                <a:xfrm>
                  <a:off x="7416360" y="4191120"/>
                  <a:ext cx="434520" cy="3891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Symbol"/>
                      <a:ea typeface="Symbol"/>
                    </a:rPr>
                    <a:t>`</a:t>
                  </a:r>
                  <a:r>
                    <a:rPr b="0" lang="en-US" sz="1800" spc="-1" strike="noStrike">
                      <a:latin typeface="Times New Roman"/>
                    </a:rPr>
                    <a:t>p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1003" name="TextShape 112"/>
                <p:cNvSpPr txBox="1"/>
                <p:nvPr/>
              </p:nvSpPr>
              <p:spPr>
                <a:xfrm>
                  <a:off x="7764480" y="4165200"/>
                  <a:ext cx="445680" cy="384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+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1004" name="TextShape 113"/>
                <p:cNvSpPr txBox="1"/>
                <p:nvPr/>
              </p:nvSpPr>
              <p:spPr>
                <a:xfrm>
                  <a:off x="7496280" y="4403520"/>
                  <a:ext cx="509760" cy="422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ffffff"/>
                      </a:solidFill>
                      <a:latin typeface="Symbol"/>
                      <a:ea typeface="Symbol"/>
                    </a:rPr>
                    <a:t>`</a:t>
                  </a:r>
                  <a:r>
                    <a:rPr b="0" lang="en-US" sz="2000" spc="-1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1005" name="TextShape 114"/>
            <p:cNvSpPr txBox="1"/>
            <p:nvPr/>
          </p:nvSpPr>
          <p:spPr>
            <a:xfrm>
              <a:off x="5024520" y="4905720"/>
              <a:ext cx="485100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7% in secondary hadrons</a:t>
              </a:r>
              <a:endParaRPr b="0" lang="en-US" sz="3000" spc="-1" strike="noStrike">
                <a:latin typeface="Arial"/>
              </a:endParaRPr>
            </a:p>
          </p:txBody>
        </p:sp>
      </p:grpSp>
      <p:sp>
        <p:nvSpPr>
          <p:cNvPr id="1006" name="TextShape 115"/>
          <p:cNvSpPr txBox="1"/>
          <p:nvPr/>
        </p:nvSpPr>
        <p:spPr>
          <a:xfrm>
            <a:off x="-102240" y="4663440"/>
            <a:ext cx="4023360" cy="114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ff0000"/>
                </a:solidFill>
                <a:latin typeface="Times New Roman"/>
              </a:rPr>
              <a:t>Measure in electromagnetic calorimeter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007" name="TextShape 116"/>
          <p:cNvSpPr txBox="1"/>
          <p:nvPr/>
        </p:nvSpPr>
        <p:spPr>
          <a:xfrm>
            <a:off x="5416560" y="3143160"/>
            <a:ext cx="466344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ff0000"/>
                </a:solidFill>
                <a:latin typeface="Times New Roman"/>
              </a:rPr>
              <a:t>Measure in tracking detector</a:t>
            </a:r>
            <a:endParaRPr b="0" lang="en-US" sz="2500" spc="-1" strike="noStrike">
              <a:latin typeface="Arial"/>
            </a:endParaRPr>
          </a:p>
        </p:txBody>
      </p:sp>
      <p:grpSp>
        <p:nvGrpSpPr>
          <p:cNvPr id="1008" name="Group 117"/>
          <p:cNvGrpSpPr/>
          <p:nvPr/>
        </p:nvGrpSpPr>
        <p:grpSpPr>
          <a:xfrm>
            <a:off x="2273400" y="1627200"/>
            <a:ext cx="2806560" cy="2535840"/>
            <a:chOff x="2273400" y="1627200"/>
            <a:chExt cx="2806560" cy="2535840"/>
          </a:xfrm>
        </p:grpSpPr>
        <p:sp>
          <p:nvSpPr>
            <p:cNvPr id="1009" name="TextShape 118"/>
            <p:cNvSpPr txBox="1"/>
            <p:nvPr/>
          </p:nvSpPr>
          <p:spPr>
            <a:xfrm>
              <a:off x="2273400" y="2175840"/>
              <a:ext cx="274320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3000" spc="-1" strike="noStrike">
                  <a:solidFill>
                    <a:srgbClr val="008000"/>
                  </a:solidFill>
                  <a:latin typeface="Times New Roman"/>
                </a:rPr>
                <a:t>Backgrounds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1010" name="Group 119"/>
            <p:cNvGrpSpPr/>
            <p:nvPr/>
          </p:nvGrpSpPr>
          <p:grpSpPr>
            <a:xfrm>
              <a:off x="2456280" y="1627200"/>
              <a:ext cx="2623680" cy="2535840"/>
              <a:chOff x="2456280" y="1627200"/>
              <a:chExt cx="2623680" cy="2535840"/>
            </a:xfrm>
          </p:grpSpPr>
          <p:sp>
            <p:nvSpPr>
              <p:cNvPr id="1011" name="Line 120"/>
              <p:cNvSpPr/>
              <p:nvPr/>
            </p:nvSpPr>
            <p:spPr>
              <a:xfrm flipH="1">
                <a:off x="2456280" y="2689920"/>
                <a:ext cx="640080" cy="674640"/>
              </a:xfrm>
              <a:prstGeom prst="line">
                <a:avLst/>
              </a:prstGeom>
              <a:ln w="36720">
                <a:solidFill>
                  <a:srgbClr val="008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12" name="Line 121"/>
              <p:cNvSpPr/>
              <p:nvPr/>
            </p:nvSpPr>
            <p:spPr>
              <a:xfrm flipV="1">
                <a:off x="3462120" y="1627200"/>
                <a:ext cx="1463040" cy="640080"/>
              </a:xfrm>
              <a:prstGeom prst="line">
                <a:avLst/>
              </a:prstGeom>
              <a:ln w="36720">
                <a:solidFill>
                  <a:srgbClr val="008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13" name="Line 122"/>
              <p:cNvSpPr/>
              <p:nvPr/>
            </p:nvSpPr>
            <p:spPr>
              <a:xfrm>
                <a:off x="3453120" y="2689920"/>
                <a:ext cx="1626840" cy="1473120"/>
              </a:xfrm>
              <a:prstGeom prst="line">
                <a:avLst/>
              </a:prstGeom>
              <a:ln w="36720">
                <a:solidFill>
                  <a:srgbClr val="008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14" name="Line 123"/>
            <p:cNvSpPr/>
            <p:nvPr/>
          </p:nvSpPr>
          <p:spPr>
            <a:xfrm flipV="1">
              <a:off x="3453120" y="1828800"/>
              <a:ext cx="1027440" cy="447840"/>
            </a:xfrm>
            <a:prstGeom prst="line">
              <a:avLst/>
            </a:prstGeom>
            <a:ln w="36720">
              <a:solidFill>
                <a:srgbClr val="008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15" name="Group 124"/>
          <p:cNvGrpSpPr/>
          <p:nvPr/>
        </p:nvGrpSpPr>
        <p:grpSpPr>
          <a:xfrm>
            <a:off x="7822800" y="3525840"/>
            <a:ext cx="2743200" cy="967680"/>
            <a:chOff x="7822800" y="3525840"/>
            <a:chExt cx="2743200" cy="967680"/>
          </a:xfrm>
        </p:grpSpPr>
        <p:sp>
          <p:nvSpPr>
            <p:cNvPr id="1016" name="TextShape 125"/>
            <p:cNvSpPr txBox="1"/>
            <p:nvPr/>
          </p:nvSpPr>
          <p:spPr>
            <a:xfrm>
              <a:off x="7822800" y="3525840"/>
              <a:ext cx="274320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3000" spc="-1" strike="noStrike">
                  <a:solidFill>
                    <a:srgbClr val="008000"/>
                  </a:solidFill>
                  <a:latin typeface="Times New Roman"/>
                </a:rPr>
                <a:t>Background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1017" name="Group 126"/>
            <p:cNvGrpSpPr/>
            <p:nvPr/>
          </p:nvGrpSpPr>
          <p:grpSpPr>
            <a:xfrm>
              <a:off x="8226720" y="4036320"/>
              <a:ext cx="568080" cy="457200"/>
              <a:chOff x="8226720" y="4036320"/>
              <a:chExt cx="568080" cy="457200"/>
            </a:xfrm>
          </p:grpSpPr>
          <p:sp>
            <p:nvSpPr>
              <p:cNvPr id="1018" name="Line 127"/>
              <p:cNvSpPr/>
              <p:nvPr/>
            </p:nvSpPr>
            <p:spPr>
              <a:xfrm flipH="1">
                <a:off x="8226720" y="4036320"/>
                <a:ext cx="568080" cy="457200"/>
              </a:xfrm>
              <a:prstGeom prst="line">
                <a:avLst/>
              </a:prstGeom>
              <a:ln w="36720">
                <a:solidFill>
                  <a:srgbClr val="008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TextShape 1"/>
          <p:cNvSpPr txBox="1"/>
          <p:nvPr/>
        </p:nvSpPr>
        <p:spPr>
          <a:xfrm>
            <a:off x="182880" y="3571920"/>
            <a:ext cx="411480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4400" spc="-1" strike="noStrike">
                <a:latin typeface="Arial"/>
              </a:rPr>
              <a:t>PHENIX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20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Scale:  diameter in inches = </a:t>
            </a:r>
            <a:r>
              <a:rPr b="0" lang="en-US" sz="1800" spc="-1" strike="noStrike">
                <a:latin typeface="Arial"/>
                <a:ea typeface="Arial"/>
              </a:rPr>
              <a:t>√</a:t>
            </a:r>
            <a:r>
              <a:rPr b="0" lang="en-US" sz="1800" spc="-1" strike="noStrike">
                <a:latin typeface="Arial"/>
              </a:rPr>
              <a:t>fraction * 5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021" name="Group 3"/>
          <p:cNvGrpSpPr/>
          <p:nvPr/>
        </p:nvGrpSpPr>
        <p:grpSpPr>
          <a:xfrm>
            <a:off x="5769720" y="9000"/>
            <a:ext cx="2094120" cy="2094120"/>
            <a:chOff x="5769720" y="9000"/>
            <a:chExt cx="2094120" cy="2094120"/>
          </a:xfrm>
        </p:grpSpPr>
        <p:sp>
          <p:nvSpPr>
            <p:cNvPr id="1022" name="CustomShape 4"/>
            <p:cNvSpPr/>
            <p:nvPr/>
          </p:nvSpPr>
          <p:spPr>
            <a:xfrm>
              <a:off x="5769720" y="9000"/>
              <a:ext cx="2094120" cy="2094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3" name="TextShape 5"/>
            <p:cNvSpPr txBox="1"/>
            <p:nvPr/>
          </p:nvSpPr>
          <p:spPr>
            <a:xfrm>
              <a:off x="6331680" y="24696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+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1024" name="Group 6"/>
          <p:cNvGrpSpPr/>
          <p:nvPr/>
        </p:nvGrpSpPr>
        <p:grpSpPr>
          <a:xfrm>
            <a:off x="7955280" y="91440"/>
            <a:ext cx="2094120" cy="2094120"/>
            <a:chOff x="7955280" y="91440"/>
            <a:chExt cx="2094120" cy="2094120"/>
          </a:xfrm>
        </p:grpSpPr>
        <p:sp>
          <p:nvSpPr>
            <p:cNvPr id="1025" name="CustomShape 7"/>
            <p:cNvSpPr/>
            <p:nvPr/>
          </p:nvSpPr>
          <p:spPr>
            <a:xfrm>
              <a:off x="7955280" y="91440"/>
              <a:ext cx="2094120" cy="20941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6" name="TextShape 8"/>
            <p:cNvSpPr txBox="1"/>
            <p:nvPr/>
          </p:nvSpPr>
          <p:spPr>
            <a:xfrm>
              <a:off x="8517240" y="27432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-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1027" name="Group 9"/>
          <p:cNvGrpSpPr/>
          <p:nvPr/>
        </p:nvGrpSpPr>
        <p:grpSpPr>
          <a:xfrm>
            <a:off x="6675120" y="2039040"/>
            <a:ext cx="1069920" cy="1069920"/>
            <a:chOff x="6675120" y="2039040"/>
            <a:chExt cx="1069920" cy="1069920"/>
          </a:xfrm>
        </p:grpSpPr>
        <p:sp>
          <p:nvSpPr>
            <p:cNvPr id="1028" name="CustomShape 10"/>
            <p:cNvSpPr/>
            <p:nvPr/>
          </p:nvSpPr>
          <p:spPr>
            <a:xfrm>
              <a:off x="6675120" y="2039040"/>
              <a:ext cx="1069920" cy="10699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9" name="TextShape 11"/>
            <p:cNvSpPr txBox="1"/>
            <p:nvPr/>
          </p:nvSpPr>
          <p:spPr>
            <a:xfrm>
              <a:off x="6865920" y="216612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+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030" name="Group 12"/>
          <p:cNvGrpSpPr/>
          <p:nvPr/>
        </p:nvGrpSpPr>
        <p:grpSpPr>
          <a:xfrm>
            <a:off x="8980560" y="2130480"/>
            <a:ext cx="1069920" cy="1069920"/>
            <a:chOff x="8980560" y="2130480"/>
            <a:chExt cx="1069920" cy="1069920"/>
          </a:xfrm>
        </p:grpSpPr>
        <p:sp>
          <p:nvSpPr>
            <p:cNvPr id="1031" name="CustomShape 13"/>
            <p:cNvSpPr/>
            <p:nvPr/>
          </p:nvSpPr>
          <p:spPr>
            <a:xfrm>
              <a:off x="8980560" y="2130480"/>
              <a:ext cx="1069920" cy="10699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2" name="TextShape 14"/>
            <p:cNvSpPr txBox="1"/>
            <p:nvPr/>
          </p:nvSpPr>
          <p:spPr>
            <a:xfrm>
              <a:off x="9168480" y="227808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-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033" name="Group 15"/>
          <p:cNvGrpSpPr/>
          <p:nvPr/>
        </p:nvGrpSpPr>
        <p:grpSpPr>
          <a:xfrm>
            <a:off x="5513760" y="2039040"/>
            <a:ext cx="1069920" cy="1069920"/>
            <a:chOff x="5513760" y="2039040"/>
            <a:chExt cx="1069920" cy="1069920"/>
          </a:xfrm>
        </p:grpSpPr>
        <p:sp>
          <p:nvSpPr>
            <p:cNvPr id="1034" name="CustomShape 16"/>
            <p:cNvSpPr/>
            <p:nvPr/>
          </p:nvSpPr>
          <p:spPr>
            <a:xfrm>
              <a:off x="5513760" y="2039040"/>
              <a:ext cx="1069920" cy="10699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5" name="TextShape 17"/>
            <p:cNvSpPr txBox="1"/>
            <p:nvPr/>
          </p:nvSpPr>
          <p:spPr>
            <a:xfrm>
              <a:off x="5513760" y="2150640"/>
              <a:ext cx="105264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0</a:t>
              </a:r>
              <a:endParaRPr b="0" lang="en-US" sz="5000" spc="-1" strike="noStrike">
                <a:latin typeface="Arial"/>
              </a:endParaRPr>
            </a:p>
          </p:txBody>
        </p:sp>
        <p:sp>
          <p:nvSpPr>
            <p:cNvPr id="1036" name="TextShape 18"/>
            <p:cNvSpPr txBox="1"/>
            <p:nvPr/>
          </p:nvSpPr>
          <p:spPr>
            <a:xfrm>
              <a:off x="5957640" y="2076840"/>
              <a:ext cx="384840" cy="100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 baseline="-14000000">
                  <a:latin typeface="Times New Roman"/>
                  <a:ea typeface="Arial"/>
                </a:rPr>
                <a:t>L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037" name="Group 19"/>
          <p:cNvGrpSpPr/>
          <p:nvPr/>
        </p:nvGrpSpPr>
        <p:grpSpPr>
          <a:xfrm>
            <a:off x="7406640" y="2973960"/>
            <a:ext cx="1019160" cy="729000"/>
            <a:chOff x="7406640" y="2973960"/>
            <a:chExt cx="1019160" cy="729000"/>
          </a:xfrm>
        </p:grpSpPr>
        <p:sp>
          <p:nvSpPr>
            <p:cNvPr id="1038" name="CustomShape 20"/>
            <p:cNvSpPr/>
            <p:nvPr/>
          </p:nvSpPr>
          <p:spPr>
            <a:xfrm>
              <a:off x="7406640" y="2980440"/>
              <a:ext cx="722520" cy="7225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9" name="TextShape 21"/>
            <p:cNvSpPr txBox="1"/>
            <p:nvPr/>
          </p:nvSpPr>
          <p:spPr>
            <a:xfrm>
              <a:off x="7561080" y="297396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Arial"/>
                </a:rPr>
                <a:t>p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1040" name="Group 22"/>
          <p:cNvGrpSpPr/>
          <p:nvPr/>
        </p:nvGrpSpPr>
        <p:grpSpPr>
          <a:xfrm>
            <a:off x="6113160" y="3020040"/>
            <a:ext cx="1019160" cy="729000"/>
            <a:chOff x="6113160" y="3020040"/>
            <a:chExt cx="1019160" cy="729000"/>
          </a:xfrm>
        </p:grpSpPr>
        <p:sp>
          <p:nvSpPr>
            <p:cNvPr id="1041" name="CustomShape 23"/>
            <p:cNvSpPr/>
            <p:nvPr/>
          </p:nvSpPr>
          <p:spPr>
            <a:xfrm>
              <a:off x="6113160" y="3026520"/>
              <a:ext cx="722520" cy="7225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2" name="TextShape 24"/>
            <p:cNvSpPr txBox="1"/>
            <p:nvPr/>
          </p:nvSpPr>
          <p:spPr>
            <a:xfrm>
              <a:off x="6267600" y="302004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Arial"/>
                </a:rPr>
                <a:t>n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1043" name="Group 25"/>
          <p:cNvGrpSpPr/>
          <p:nvPr/>
        </p:nvGrpSpPr>
        <p:grpSpPr>
          <a:xfrm>
            <a:off x="7863840" y="2086920"/>
            <a:ext cx="1220760" cy="930600"/>
            <a:chOff x="7863840" y="2086920"/>
            <a:chExt cx="1220760" cy="930600"/>
          </a:xfrm>
        </p:grpSpPr>
        <p:sp>
          <p:nvSpPr>
            <p:cNvPr id="1044" name="CustomShape 26"/>
            <p:cNvSpPr/>
            <p:nvPr/>
          </p:nvSpPr>
          <p:spPr>
            <a:xfrm>
              <a:off x="7863840" y="2086920"/>
              <a:ext cx="877680" cy="87768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5" name="CustomShape 27"/>
            <p:cNvSpPr/>
            <p:nvPr/>
          </p:nvSpPr>
          <p:spPr>
            <a:xfrm>
              <a:off x="7863840" y="2086920"/>
              <a:ext cx="887040" cy="887040"/>
            </a:xfrm>
            <a:custGeom>
              <a:avLst/>
              <a:gdLst/>
              <a:ahLst/>
              <a:rect l="0" t="0" r="r" b="b"/>
              <a:pathLst>
                <a:path w="1240" h="2465">
                  <a:moveTo>
                    <a:pt x="1239" y="2464"/>
                  </a:moveTo>
                  <a:lnTo>
                    <a:pt x="1177" y="2463"/>
                  </a:lnTo>
                  <a:lnTo>
                    <a:pt x="1116" y="2459"/>
                  </a:lnTo>
                  <a:lnTo>
                    <a:pt x="1055" y="2451"/>
                  </a:lnTo>
                  <a:lnTo>
                    <a:pt x="994" y="2441"/>
                  </a:lnTo>
                  <a:lnTo>
                    <a:pt x="934" y="2427"/>
                  </a:lnTo>
                  <a:lnTo>
                    <a:pt x="875" y="2411"/>
                  </a:lnTo>
                  <a:lnTo>
                    <a:pt x="816" y="2392"/>
                  </a:lnTo>
                  <a:lnTo>
                    <a:pt x="759" y="2370"/>
                  </a:lnTo>
                  <a:lnTo>
                    <a:pt x="703" y="2345"/>
                  </a:lnTo>
                  <a:lnTo>
                    <a:pt x="648" y="2317"/>
                  </a:lnTo>
                  <a:lnTo>
                    <a:pt x="595" y="2286"/>
                  </a:lnTo>
                  <a:lnTo>
                    <a:pt x="543" y="2253"/>
                  </a:lnTo>
                  <a:lnTo>
                    <a:pt x="493" y="2217"/>
                  </a:lnTo>
                  <a:lnTo>
                    <a:pt x="444" y="2179"/>
                  </a:lnTo>
                  <a:lnTo>
                    <a:pt x="398" y="2139"/>
                  </a:lnTo>
                  <a:lnTo>
                    <a:pt x="354" y="2096"/>
                  </a:lnTo>
                  <a:lnTo>
                    <a:pt x="312" y="2051"/>
                  </a:lnTo>
                  <a:lnTo>
                    <a:pt x="272" y="2004"/>
                  </a:lnTo>
                  <a:lnTo>
                    <a:pt x="235" y="1955"/>
                  </a:lnTo>
                  <a:lnTo>
                    <a:pt x="200" y="1904"/>
                  </a:lnTo>
                  <a:lnTo>
                    <a:pt x="167" y="1852"/>
                  </a:lnTo>
                  <a:lnTo>
                    <a:pt x="138" y="1798"/>
                  </a:lnTo>
                  <a:lnTo>
                    <a:pt x="111" y="1743"/>
                  </a:lnTo>
                  <a:lnTo>
                    <a:pt x="87" y="1686"/>
                  </a:lnTo>
                  <a:lnTo>
                    <a:pt x="66" y="1628"/>
                  </a:lnTo>
                  <a:lnTo>
                    <a:pt x="47" y="1570"/>
                  </a:lnTo>
                  <a:lnTo>
                    <a:pt x="32" y="1510"/>
                  </a:lnTo>
                  <a:lnTo>
                    <a:pt x="19" y="1450"/>
                  </a:lnTo>
                  <a:lnTo>
                    <a:pt x="10" y="1389"/>
                  </a:lnTo>
                  <a:lnTo>
                    <a:pt x="4" y="1328"/>
                  </a:lnTo>
                  <a:lnTo>
                    <a:pt x="0" y="1266"/>
                  </a:lnTo>
                  <a:lnTo>
                    <a:pt x="0" y="1205"/>
                  </a:lnTo>
                  <a:lnTo>
                    <a:pt x="3" y="1143"/>
                  </a:lnTo>
                  <a:lnTo>
                    <a:pt x="9" y="1082"/>
                  </a:lnTo>
                  <a:lnTo>
                    <a:pt x="18" y="1021"/>
                  </a:lnTo>
                  <a:lnTo>
                    <a:pt x="30" y="961"/>
                  </a:lnTo>
                  <a:lnTo>
                    <a:pt x="45" y="901"/>
                  </a:lnTo>
                  <a:lnTo>
                    <a:pt x="63" y="842"/>
                  </a:lnTo>
                  <a:lnTo>
                    <a:pt x="84" y="784"/>
                  </a:lnTo>
                  <a:lnTo>
                    <a:pt x="108" y="728"/>
                  </a:lnTo>
                  <a:lnTo>
                    <a:pt x="135" y="672"/>
                  </a:lnTo>
                  <a:lnTo>
                    <a:pt x="164" y="618"/>
                  </a:lnTo>
                  <a:lnTo>
                    <a:pt x="196" y="565"/>
                  </a:lnTo>
                  <a:lnTo>
                    <a:pt x="230" y="515"/>
                  </a:lnTo>
                  <a:lnTo>
                    <a:pt x="268" y="465"/>
                  </a:lnTo>
                  <a:lnTo>
                    <a:pt x="307" y="418"/>
                  </a:lnTo>
                  <a:lnTo>
                    <a:pt x="349" y="373"/>
                  </a:lnTo>
                  <a:lnTo>
                    <a:pt x="393" y="330"/>
                  </a:lnTo>
                  <a:lnTo>
                    <a:pt x="439" y="289"/>
                  </a:lnTo>
                  <a:lnTo>
                    <a:pt x="487" y="251"/>
                  </a:lnTo>
                  <a:lnTo>
                    <a:pt x="537" y="215"/>
                  </a:lnTo>
                  <a:lnTo>
                    <a:pt x="589" y="181"/>
                  </a:lnTo>
                  <a:lnTo>
                    <a:pt x="642" y="151"/>
                  </a:lnTo>
                  <a:lnTo>
                    <a:pt x="697" y="122"/>
                  </a:lnTo>
                  <a:lnTo>
                    <a:pt x="753" y="97"/>
                  </a:lnTo>
                  <a:lnTo>
                    <a:pt x="810" y="75"/>
                  </a:lnTo>
                  <a:lnTo>
                    <a:pt x="868" y="55"/>
                  </a:lnTo>
                  <a:lnTo>
                    <a:pt x="927" y="38"/>
                  </a:lnTo>
                  <a:lnTo>
                    <a:pt x="987" y="25"/>
                  </a:lnTo>
                  <a:lnTo>
                    <a:pt x="1048" y="14"/>
                  </a:lnTo>
                  <a:lnTo>
                    <a:pt x="1109" y="6"/>
                  </a:lnTo>
                  <a:lnTo>
                    <a:pt x="1170" y="2"/>
                  </a:lnTo>
                  <a:lnTo>
                    <a:pt x="1232" y="0"/>
                  </a:lnTo>
                  <a:lnTo>
                    <a:pt x="1232" y="1232"/>
                  </a:lnTo>
                  <a:lnTo>
                    <a:pt x="1239" y="2464"/>
                  </a:lnTo>
                </a:path>
              </a:pathLst>
            </a:custGeom>
            <a:solidFill>
              <a:srgbClr val="ff0000"/>
            </a:solidFill>
            <a:ln>
              <a:solidFill>
                <a:srgbClr val="80808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6" name="TextShape 28"/>
            <p:cNvSpPr txBox="1"/>
            <p:nvPr/>
          </p:nvSpPr>
          <p:spPr>
            <a:xfrm>
              <a:off x="7876440" y="2186280"/>
              <a:ext cx="501840" cy="577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3000" spc="-1" strike="noStrike">
                  <a:latin typeface="Times New Roman"/>
                  <a:ea typeface="Arial"/>
                </a:rPr>
                <a:t>π</a:t>
              </a:r>
              <a:r>
                <a:rPr b="0" lang="en-US" sz="3000" spc="-1" strike="noStrike" baseline="14000000">
                  <a:latin typeface="Times New Roman"/>
                  <a:ea typeface="Arial"/>
                </a:rPr>
                <a:t>+</a:t>
              </a:r>
              <a:endParaRPr b="0" lang="en-US" sz="3000" spc="-1" strike="noStrike">
                <a:latin typeface="Arial"/>
              </a:endParaRPr>
            </a:p>
          </p:txBody>
        </p:sp>
        <p:sp>
          <p:nvSpPr>
            <p:cNvPr id="1047" name="CustomShape 29"/>
            <p:cNvSpPr/>
            <p:nvPr/>
          </p:nvSpPr>
          <p:spPr>
            <a:xfrm>
              <a:off x="7864200" y="2087280"/>
              <a:ext cx="887040" cy="887040"/>
            </a:xfrm>
            <a:custGeom>
              <a:avLst/>
              <a:gdLst/>
              <a:ahLst/>
              <a:rect l="0" t="0" r="r" b="b"/>
              <a:pathLst>
                <a:path w="1240" h="2465">
                  <a:moveTo>
                    <a:pt x="0" y="2464"/>
                  </a:moveTo>
                  <a:lnTo>
                    <a:pt x="62" y="2463"/>
                  </a:lnTo>
                  <a:lnTo>
                    <a:pt x="123" y="2459"/>
                  </a:lnTo>
                  <a:lnTo>
                    <a:pt x="184" y="2451"/>
                  </a:lnTo>
                  <a:lnTo>
                    <a:pt x="245" y="2441"/>
                  </a:lnTo>
                  <a:lnTo>
                    <a:pt x="305" y="2427"/>
                  </a:lnTo>
                  <a:lnTo>
                    <a:pt x="364" y="2411"/>
                  </a:lnTo>
                  <a:lnTo>
                    <a:pt x="423" y="2392"/>
                  </a:lnTo>
                  <a:lnTo>
                    <a:pt x="480" y="2370"/>
                  </a:lnTo>
                  <a:lnTo>
                    <a:pt x="536" y="2345"/>
                  </a:lnTo>
                  <a:lnTo>
                    <a:pt x="591" y="2317"/>
                  </a:lnTo>
                  <a:lnTo>
                    <a:pt x="644" y="2286"/>
                  </a:lnTo>
                  <a:lnTo>
                    <a:pt x="696" y="2253"/>
                  </a:lnTo>
                  <a:lnTo>
                    <a:pt x="746" y="2217"/>
                  </a:lnTo>
                  <a:lnTo>
                    <a:pt x="795" y="2179"/>
                  </a:lnTo>
                  <a:lnTo>
                    <a:pt x="841" y="2139"/>
                  </a:lnTo>
                  <a:lnTo>
                    <a:pt x="885" y="2096"/>
                  </a:lnTo>
                  <a:lnTo>
                    <a:pt x="927" y="2051"/>
                  </a:lnTo>
                  <a:lnTo>
                    <a:pt x="967" y="2004"/>
                  </a:lnTo>
                  <a:lnTo>
                    <a:pt x="1004" y="1955"/>
                  </a:lnTo>
                  <a:lnTo>
                    <a:pt x="1039" y="1904"/>
                  </a:lnTo>
                  <a:lnTo>
                    <a:pt x="1072" y="1852"/>
                  </a:lnTo>
                  <a:lnTo>
                    <a:pt x="1101" y="1798"/>
                  </a:lnTo>
                  <a:lnTo>
                    <a:pt x="1128" y="1743"/>
                  </a:lnTo>
                  <a:lnTo>
                    <a:pt x="1152" y="1686"/>
                  </a:lnTo>
                  <a:lnTo>
                    <a:pt x="1173" y="1628"/>
                  </a:lnTo>
                  <a:lnTo>
                    <a:pt x="1192" y="1570"/>
                  </a:lnTo>
                  <a:lnTo>
                    <a:pt x="1207" y="1510"/>
                  </a:lnTo>
                  <a:lnTo>
                    <a:pt x="1220" y="1450"/>
                  </a:lnTo>
                  <a:lnTo>
                    <a:pt x="1229" y="1389"/>
                  </a:lnTo>
                  <a:lnTo>
                    <a:pt x="1235" y="1328"/>
                  </a:lnTo>
                  <a:lnTo>
                    <a:pt x="1239" y="1266"/>
                  </a:lnTo>
                  <a:lnTo>
                    <a:pt x="1239" y="1205"/>
                  </a:lnTo>
                  <a:lnTo>
                    <a:pt x="1236" y="1143"/>
                  </a:lnTo>
                  <a:lnTo>
                    <a:pt x="1230" y="1082"/>
                  </a:lnTo>
                  <a:lnTo>
                    <a:pt x="1221" y="1021"/>
                  </a:lnTo>
                  <a:lnTo>
                    <a:pt x="1209" y="961"/>
                  </a:lnTo>
                  <a:lnTo>
                    <a:pt x="1194" y="901"/>
                  </a:lnTo>
                  <a:lnTo>
                    <a:pt x="1176" y="842"/>
                  </a:lnTo>
                  <a:lnTo>
                    <a:pt x="1155" y="784"/>
                  </a:lnTo>
                  <a:lnTo>
                    <a:pt x="1131" y="728"/>
                  </a:lnTo>
                  <a:lnTo>
                    <a:pt x="1104" y="672"/>
                  </a:lnTo>
                  <a:lnTo>
                    <a:pt x="1075" y="618"/>
                  </a:lnTo>
                  <a:lnTo>
                    <a:pt x="1043" y="565"/>
                  </a:lnTo>
                  <a:lnTo>
                    <a:pt x="1009" y="515"/>
                  </a:lnTo>
                  <a:lnTo>
                    <a:pt x="971" y="465"/>
                  </a:lnTo>
                  <a:lnTo>
                    <a:pt x="932" y="418"/>
                  </a:lnTo>
                  <a:lnTo>
                    <a:pt x="890" y="373"/>
                  </a:lnTo>
                  <a:lnTo>
                    <a:pt x="846" y="330"/>
                  </a:lnTo>
                  <a:lnTo>
                    <a:pt x="800" y="289"/>
                  </a:lnTo>
                  <a:lnTo>
                    <a:pt x="752" y="251"/>
                  </a:lnTo>
                  <a:lnTo>
                    <a:pt x="702" y="215"/>
                  </a:lnTo>
                  <a:lnTo>
                    <a:pt x="650" y="181"/>
                  </a:lnTo>
                  <a:lnTo>
                    <a:pt x="597" y="151"/>
                  </a:lnTo>
                  <a:lnTo>
                    <a:pt x="542" y="122"/>
                  </a:lnTo>
                  <a:lnTo>
                    <a:pt x="486" y="97"/>
                  </a:lnTo>
                  <a:lnTo>
                    <a:pt x="429" y="75"/>
                  </a:lnTo>
                  <a:lnTo>
                    <a:pt x="371" y="55"/>
                  </a:lnTo>
                  <a:lnTo>
                    <a:pt x="312" y="38"/>
                  </a:lnTo>
                  <a:lnTo>
                    <a:pt x="252" y="25"/>
                  </a:lnTo>
                  <a:lnTo>
                    <a:pt x="191" y="14"/>
                  </a:lnTo>
                  <a:lnTo>
                    <a:pt x="130" y="6"/>
                  </a:lnTo>
                  <a:lnTo>
                    <a:pt x="69" y="2"/>
                  </a:lnTo>
                  <a:lnTo>
                    <a:pt x="7" y="0"/>
                  </a:lnTo>
                  <a:lnTo>
                    <a:pt x="7" y="1232"/>
                  </a:lnTo>
                  <a:lnTo>
                    <a:pt x="0" y="2464"/>
                  </a:lnTo>
                </a:path>
              </a:pathLst>
            </a:custGeom>
            <a:solidFill>
              <a:srgbClr val="0000ff"/>
            </a:solidFill>
            <a:ln>
              <a:solidFill>
                <a:srgbClr val="80808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8" name="TextShape 30"/>
            <p:cNvSpPr txBox="1"/>
            <p:nvPr/>
          </p:nvSpPr>
          <p:spPr>
            <a:xfrm>
              <a:off x="8272440" y="2150280"/>
              <a:ext cx="501840" cy="577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3000" spc="-1" strike="noStrike">
                  <a:latin typeface="Times New Roman"/>
                  <a:ea typeface="Arial"/>
                </a:rPr>
                <a:t>π</a:t>
              </a:r>
              <a:r>
                <a:rPr b="0" lang="en-US" sz="3000" spc="-1" strike="noStrike" baseline="14000000">
                  <a:latin typeface="Times New Roman"/>
                  <a:ea typeface="Arial"/>
                </a:rPr>
                <a:t>-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1049" name="Group 31"/>
            <p:cNvGrpSpPr/>
            <p:nvPr/>
          </p:nvGrpSpPr>
          <p:grpSpPr>
            <a:xfrm>
              <a:off x="8008920" y="2378880"/>
              <a:ext cx="1075680" cy="638640"/>
              <a:chOff x="8008920" y="2378880"/>
              <a:chExt cx="1075680" cy="638640"/>
            </a:xfrm>
          </p:grpSpPr>
          <p:sp>
            <p:nvSpPr>
              <p:cNvPr id="1050" name="TextShape 32"/>
              <p:cNvSpPr txBox="1"/>
              <p:nvPr/>
            </p:nvSpPr>
            <p:spPr>
              <a:xfrm>
                <a:off x="8008920" y="2486520"/>
                <a:ext cx="823680" cy="5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solidFill>
                      <a:srgbClr val="ffffff"/>
                    </a:solidFill>
                    <a:latin typeface="Times New Roman"/>
                    <a:ea typeface="Arial"/>
                  </a:rPr>
                  <a:t>K</a:t>
                </a:r>
                <a:r>
                  <a:rPr b="0" lang="en-US" sz="3000" spc="-1" strike="noStrike" baseline="14000000">
                    <a:solidFill>
                      <a:srgbClr val="ffffff"/>
                    </a:solidFill>
                    <a:latin typeface="Times New Roman"/>
                    <a:ea typeface="Arial"/>
                  </a:rPr>
                  <a:t>0</a:t>
                </a:r>
                <a:endParaRPr b="0" lang="en-US" sz="3000" spc="-1" strike="noStrike">
                  <a:latin typeface="Arial"/>
                </a:endParaRPr>
              </a:p>
            </p:txBody>
          </p:sp>
          <p:sp>
            <p:nvSpPr>
              <p:cNvPr id="1051" name="TextShape 33"/>
              <p:cNvSpPr txBox="1"/>
              <p:nvPr/>
            </p:nvSpPr>
            <p:spPr>
              <a:xfrm>
                <a:off x="8260920" y="2378880"/>
                <a:ext cx="823680" cy="63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 baseline="-14000000">
                    <a:solidFill>
                      <a:srgbClr val="ffffff"/>
                    </a:solidFill>
                    <a:latin typeface="Times New Roman"/>
                    <a:ea typeface="Arial"/>
                  </a:rPr>
                  <a:t>S</a:t>
                </a:r>
                <a:endParaRPr b="0" lang="en-US" sz="3000" spc="-1" strike="noStrike">
                  <a:latin typeface="Arial"/>
                </a:endParaRPr>
              </a:p>
            </p:txBody>
          </p:sp>
        </p:grpSp>
      </p:grpSp>
      <p:grpSp>
        <p:nvGrpSpPr>
          <p:cNvPr id="1052" name="Group 34"/>
          <p:cNvGrpSpPr/>
          <p:nvPr/>
        </p:nvGrpSpPr>
        <p:grpSpPr>
          <a:xfrm>
            <a:off x="8441640" y="2926080"/>
            <a:ext cx="793800" cy="1356840"/>
            <a:chOff x="8441640" y="2926080"/>
            <a:chExt cx="793800" cy="1356840"/>
          </a:xfrm>
        </p:grpSpPr>
        <p:grpSp>
          <p:nvGrpSpPr>
            <p:cNvPr id="1053" name="Group 35"/>
            <p:cNvGrpSpPr/>
            <p:nvPr/>
          </p:nvGrpSpPr>
          <p:grpSpPr>
            <a:xfrm>
              <a:off x="8513280" y="2926080"/>
              <a:ext cx="721800" cy="614520"/>
              <a:chOff x="8513280" y="2926080"/>
              <a:chExt cx="721800" cy="614520"/>
            </a:xfrm>
          </p:grpSpPr>
          <p:sp>
            <p:nvSpPr>
              <p:cNvPr id="1054" name="CustomShape 36"/>
              <p:cNvSpPr/>
              <p:nvPr/>
            </p:nvSpPr>
            <p:spPr>
              <a:xfrm>
                <a:off x="8526600" y="2958840"/>
                <a:ext cx="576000" cy="57600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5" name="CustomShape 37"/>
              <p:cNvSpPr/>
              <p:nvPr/>
            </p:nvSpPr>
            <p:spPr>
              <a:xfrm>
                <a:off x="8526600" y="2959200"/>
                <a:ext cx="576000" cy="576000"/>
              </a:xfrm>
              <a:custGeom>
                <a:avLst/>
                <a:gdLst/>
                <a:ahLst/>
                <a:rect l="0" t="0" r="r" b="b"/>
                <a:pathLst>
                  <a:path w="813" h="1601">
                    <a:moveTo>
                      <a:pt x="812" y="1600"/>
                    </a:moveTo>
                    <a:lnTo>
                      <a:pt x="772" y="1600"/>
                    </a:lnTo>
                    <a:lnTo>
                      <a:pt x="732" y="1597"/>
                    </a:lnTo>
                    <a:lnTo>
                      <a:pt x="692" y="1593"/>
                    </a:lnTo>
                    <a:lnTo>
                      <a:pt x="653" y="1586"/>
                    </a:lnTo>
                    <a:lnTo>
                      <a:pt x="613" y="1578"/>
                    </a:lnTo>
                    <a:lnTo>
                      <a:pt x="575" y="1568"/>
                    </a:lnTo>
                    <a:lnTo>
                      <a:pt x="536" y="1555"/>
                    </a:lnTo>
                    <a:lnTo>
                      <a:pt x="499" y="1541"/>
                    </a:lnTo>
                    <a:lnTo>
                      <a:pt x="462" y="1525"/>
                    </a:lnTo>
                    <a:lnTo>
                      <a:pt x="426" y="1507"/>
                    </a:lnTo>
                    <a:lnTo>
                      <a:pt x="391" y="1488"/>
                    </a:lnTo>
                    <a:lnTo>
                      <a:pt x="357" y="1466"/>
                    </a:lnTo>
                    <a:lnTo>
                      <a:pt x="325" y="1443"/>
                    </a:lnTo>
                    <a:lnTo>
                      <a:pt x="293" y="1419"/>
                    </a:lnTo>
                    <a:lnTo>
                      <a:pt x="263" y="1393"/>
                    </a:lnTo>
                    <a:lnTo>
                      <a:pt x="234" y="1365"/>
                    </a:lnTo>
                    <a:lnTo>
                      <a:pt x="206" y="1336"/>
                    </a:lnTo>
                    <a:lnTo>
                      <a:pt x="180" y="1305"/>
                    </a:lnTo>
                    <a:lnTo>
                      <a:pt x="155" y="1274"/>
                    </a:lnTo>
                    <a:lnTo>
                      <a:pt x="132" y="1241"/>
                    </a:lnTo>
                    <a:lnTo>
                      <a:pt x="111" y="1207"/>
                    </a:lnTo>
                    <a:lnTo>
                      <a:pt x="92" y="1172"/>
                    </a:lnTo>
                    <a:lnTo>
                      <a:pt x="74" y="1136"/>
                    </a:lnTo>
                    <a:lnTo>
                      <a:pt x="58" y="1099"/>
                    </a:lnTo>
                    <a:lnTo>
                      <a:pt x="44" y="1062"/>
                    </a:lnTo>
                    <a:lnTo>
                      <a:pt x="32" y="1023"/>
                    </a:lnTo>
                    <a:lnTo>
                      <a:pt x="22" y="985"/>
                    </a:lnTo>
                    <a:lnTo>
                      <a:pt x="13" y="945"/>
                    </a:lnTo>
                    <a:lnTo>
                      <a:pt x="7" y="906"/>
                    </a:lnTo>
                    <a:lnTo>
                      <a:pt x="3" y="866"/>
                    </a:lnTo>
                    <a:lnTo>
                      <a:pt x="0" y="826"/>
                    </a:lnTo>
                    <a:lnTo>
                      <a:pt x="0" y="786"/>
                    </a:lnTo>
                    <a:lnTo>
                      <a:pt x="2" y="746"/>
                    </a:lnTo>
                    <a:lnTo>
                      <a:pt x="6" y="706"/>
                    </a:lnTo>
                    <a:lnTo>
                      <a:pt x="11" y="666"/>
                    </a:lnTo>
                    <a:lnTo>
                      <a:pt x="19" y="627"/>
                    </a:lnTo>
                    <a:lnTo>
                      <a:pt x="29" y="588"/>
                    </a:lnTo>
                    <a:lnTo>
                      <a:pt x="40" y="550"/>
                    </a:lnTo>
                    <a:lnTo>
                      <a:pt x="54" y="512"/>
                    </a:lnTo>
                    <a:lnTo>
                      <a:pt x="69" y="475"/>
                    </a:lnTo>
                    <a:lnTo>
                      <a:pt x="86" y="439"/>
                    </a:lnTo>
                    <a:lnTo>
                      <a:pt x="105" y="403"/>
                    </a:lnTo>
                    <a:lnTo>
                      <a:pt x="126" y="369"/>
                    </a:lnTo>
                    <a:lnTo>
                      <a:pt x="148" y="336"/>
                    </a:lnTo>
                    <a:lnTo>
                      <a:pt x="172" y="304"/>
                    </a:lnTo>
                    <a:lnTo>
                      <a:pt x="198" y="273"/>
                    </a:lnTo>
                    <a:lnTo>
                      <a:pt x="225" y="244"/>
                    </a:lnTo>
                    <a:lnTo>
                      <a:pt x="254" y="216"/>
                    </a:lnTo>
                    <a:lnTo>
                      <a:pt x="284" y="189"/>
                    </a:lnTo>
                    <a:lnTo>
                      <a:pt x="315" y="164"/>
                    </a:lnTo>
                    <a:lnTo>
                      <a:pt x="347" y="140"/>
                    </a:lnTo>
                    <a:lnTo>
                      <a:pt x="381" y="118"/>
                    </a:lnTo>
                    <a:lnTo>
                      <a:pt x="416" y="98"/>
                    </a:lnTo>
                    <a:lnTo>
                      <a:pt x="451" y="80"/>
                    </a:lnTo>
                    <a:lnTo>
                      <a:pt x="488" y="63"/>
                    </a:lnTo>
                    <a:lnTo>
                      <a:pt x="525" y="49"/>
                    </a:lnTo>
                    <a:lnTo>
                      <a:pt x="563" y="36"/>
                    </a:lnTo>
                    <a:lnTo>
                      <a:pt x="602" y="25"/>
                    </a:lnTo>
                    <a:lnTo>
                      <a:pt x="641" y="16"/>
                    </a:lnTo>
                    <a:lnTo>
                      <a:pt x="680" y="9"/>
                    </a:lnTo>
                    <a:lnTo>
                      <a:pt x="720" y="4"/>
                    </a:lnTo>
                    <a:lnTo>
                      <a:pt x="760" y="1"/>
                    </a:lnTo>
                    <a:lnTo>
                      <a:pt x="800" y="0"/>
                    </a:lnTo>
                    <a:lnTo>
                      <a:pt x="800" y="800"/>
                    </a:lnTo>
                    <a:lnTo>
                      <a:pt x="812" y="1600"/>
                    </a:lnTo>
                  </a:path>
                </a:pathLst>
              </a:custGeom>
              <a:solidFill>
                <a:srgbClr val="ff000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6" name="CustomShape 38"/>
              <p:cNvSpPr/>
              <p:nvPr/>
            </p:nvSpPr>
            <p:spPr>
              <a:xfrm>
                <a:off x="8549280" y="2959200"/>
                <a:ext cx="576000" cy="576000"/>
              </a:xfrm>
              <a:custGeom>
                <a:avLst/>
                <a:gdLst/>
                <a:ahLst/>
                <a:rect l="0" t="0" r="r" b="b"/>
                <a:pathLst>
                  <a:path w="813" h="1601">
                    <a:moveTo>
                      <a:pt x="0" y="1600"/>
                    </a:moveTo>
                    <a:lnTo>
                      <a:pt x="40" y="1600"/>
                    </a:lnTo>
                    <a:lnTo>
                      <a:pt x="80" y="1597"/>
                    </a:lnTo>
                    <a:lnTo>
                      <a:pt x="120" y="1593"/>
                    </a:lnTo>
                    <a:lnTo>
                      <a:pt x="159" y="1586"/>
                    </a:lnTo>
                    <a:lnTo>
                      <a:pt x="199" y="1578"/>
                    </a:lnTo>
                    <a:lnTo>
                      <a:pt x="237" y="1568"/>
                    </a:lnTo>
                    <a:lnTo>
                      <a:pt x="276" y="1555"/>
                    </a:lnTo>
                    <a:lnTo>
                      <a:pt x="313" y="1541"/>
                    </a:lnTo>
                    <a:lnTo>
                      <a:pt x="350" y="1525"/>
                    </a:lnTo>
                    <a:lnTo>
                      <a:pt x="386" y="1507"/>
                    </a:lnTo>
                    <a:lnTo>
                      <a:pt x="421" y="1488"/>
                    </a:lnTo>
                    <a:lnTo>
                      <a:pt x="455" y="1466"/>
                    </a:lnTo>
                    <a:lnTo>
                      <a:pt x="487" y="1443"/>
                    </a:lnTo>
                    <a:lnTo>
                      <a:pt x="519" y="1419"/>
                    </a:lnTo>
                    <a:lnTo>
                      <a:pt x="549" y="1393"/>
                    </a:lnTo>
                    <a:lnTo>
                      <a:pt x="578" y="1365"/>
                    </a:lnTo>
                    <a:lnTo>
                      <a:pt x="606" y="1336"/>
                    </a:lnTo>
                    <a:lnTo>
                      <a:pt x="632" y="1305"/>
                    </a:lnTo>
                    <a:lnTo>
                      <a:pt x="657" y="1274"/>
                    </a:lnTo>
                    <a:lnTo>
                      <a:pt x="680" y="1241"/>
                    </a:lnTo>
                    <a:lnTo>
                      <a:pt x="701" y="1207"/>
                    </a:lnTo>
                    <a:lnTo>
                      <a:pt x="720" y="1172"/>
                    </a:lnTo>
                    <a:lnTo>
                      <a:pt x="738" y="1136"/>
                    </a:lnTo>
                    <a:lnTo>
                      <a:pt x="754" y="1099"/>
                    </a:lnTo>
                    <a:lnTo>
                      <a:pt x="768" y="1062"/>
                    </a:lnTo>
                    <a:lnTo>
                      <a:pt x="780" y="1023"/>
                    </a:lnTo>
                    <a:lnTo>
                      <a:pt x="790" y="985"/>
                    </a:lnTo>
                    <a:lnTo>
                      <a:pt x="799" y="945"/>
                    </a:lnTo>
                    <a:lnTo>
                      <a:pt x="805" y="906"/>
                    </a:lnTo>
                    <a:lnTo>
                      <a:pt x="809" y="866"/>
                    </a:lnTo>
                    <a:lnTo>
                      <a:pt x="812" y="826"/>
                    </a:lnTo>
                    <a:lnTo>
                      <a:pt x="812" y="786"/>
                    </a:lnTo>
                    <a:lnTo>
                      <a:pt x="810" y="746"/>
                    </a:lnTo>
                    <a:lnTo>
                      <a:pt x="806" y="706"/>
                    </a:lnTo>
                    <a:lnTo>
                      <a:pt x="801" y="666"/>
                    </a:lnTo>
                    <a:lnTo>
                      <a:pt x="793" y="627"/>
                    </a:lnTo>
                    <a:lnTo>
                      <a:pt x="783" y="588"/>
                    </a:lnTo>
                    <a:lnTo>
                      <a:pt x="772" y="550"/>
                    </a:lnTo>
                    <a:lnTo>
                      <a:pt x="758" y="512"/>
                    </a:lnTo>
                    <a:lnTo>
                      <a:pt x="743" y="475"/>
                    </a:lnTo>
                    <a:lnTo>
                      <a:pt x="726" y="439"/>
                    </a:lnTo>
                    <a:lnTo>
                      <a:pt x="707" y="403"/>
                    </a:lnTo>
                    <a:lnTo>
                      <a:pt x="686" y="369"/>
                    </a:lnTo>
                    <a:lnTo>
                      <a:pt x="664" y="336"/>
                    </a:lnTo>
                    <a:lnTo>
                      <a:pt x="640" y="304"/>
                    </a:lnTo>
                    <a:lnTo>
                      <a:pt x="614" y="273"/>
                    </a:lnTo>
                    <a:lnTo>
                      <a:pt x="587" y="244"/>
                    </a:lnTo>
                    <a:lnTo>
                      <a:pt x="558" y="216"/>
                    </a:lnTo>
                    <a:lnTo>
                      <a:pt x="528" y="189"/>
                    </a:lnTo>
                    <a:lnTo>
                      <a:pt x="497" y="164"/>
                    </a:lnTo>
                    <a:lnTo>
                      <a:pt x="465" y="140"/>
                    </a:lnTo>
                    <a:lnTo>
                      <a:pt x="431" y="118"/>
                    </a:lnTo>
                    <a:lnTo>
                      <a:pt x="396" y="98"/>
                    </a:lnTo>
                    <a:lnTo>
                      <a:pt x="361" y="80"/>
                    </a:lnTo>
                    <a:lnTo>
                      <a:pt x="324" y="63"/>
                    </a:lnTo>
                    <a:lnTo>
                      <a:pt x="287" y="49"/>
                    </a:lnTo>
                    <a:lnTo>
                      <a:pt x="249" y="36"/>
                    </a:lnTo>
                    <a:lnTo>
                      <a:pt x="210" y="25"/>
                    </a:lnTo>
                    <a:lnTo>
                      <a:pt x="171" y="16"/>
                    </a:lnTo>
                    <a:lnTo>
                      <a:pt x="132" y="9"/>
                    </a:lnTo>
                    <a:lnTo>
                      <a:pt x="92" y="4"/>
                    </a:lnTo>
                    <a:lnTo>
                      <a:pt x="52" y="1"/>
                    </a:lnTo>
                    <a:lnTo>
                      <a:pt x="12" y="0"/>
                    </a:lnTo>
                    <a:lnTo>
                      <a:pt x="12" y="800"/>
                    </a:lnTo>
                    <a:lnTo>
                      <a:pt x="0" y="1600"/>
                    </a:lnTo>
                  </a:path>
                </a:pathLst>
              </a:custGeom>
              <a:solidFill>
                <a:srgbClr val="0000ff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7" name="TextShape 39"/>
              <p:cNvSpPr txBox="1"/>
              <p:nvPr/>
            </p:nvSpPr>
            <p:spPr>
              <a:xfrm>
                <a:off x="8513280" y="2953080"/>
                <a:ext cx="43452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</a:rPr>
                  <a:t>p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058" name="TextShape 40"/>
              <p:cNvSpPr txBox="1"/>
              <p:nvPr/>
            </p:nvSpPr>
            <p:spPr>
              <a:xfrm>
                <a:off x="8789400" y="2926080"/>
                <a:ext cx="445680" cy="38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1059" name="TextShape 41"/>
              <p:cNvSpPr txBox="1"/>
              <p:nvPr/>
            </p:nvSpPr>
            <p:spPr>
              <a:xfrm>
                <a:off x="8655120" y="3166560"/>
                <a:ext cx="547920" cy="37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Λ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  <p:grpSp>
          <p:nvGrpSpPr>
            <p:cNvPr id="1060" name="Group 42"/>
            <p:cNvGrpSpPr/>
            <p:nvPr/>
          </p:nvGrpSpPr>
          <p:grpSpPr>
            <a:xfrm>
              <a:off x="8441640" y="3610440"/>
              <a:ext cx="793800" cy="672480"/>
              <a:chOff x="8441640" y="3610440"/>
              <a:chExt cx="793800" cy="672480"/>
            </a:xfrm>
          </p:grpSpPr>
          <p:sp>
            <p:nvSpPr>
              <p:cNvPr id="1061" name="CustomShape 43"/>
              <p:cNvSpPr/>
              <p:nvPr/>
            </p:nvSpPr>
            <p:spPr>
              <a:xfrm>
                <a:off x="8526960" y="3643200"/>
                <a:ext cx="576000" cy="57600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2" name="CustomShape 44"/>
              <p:cNvSpPr/>
              <p:nvPr/>
            </p:nvSpPr>
            <p:spPr>
              <a:xfrm>
                <a:off x="8526960" y="3643560"/>
                <a:ext cx="576000" cy="576000"/>
              </a:xfrm>
              <a:custGeom>
                <a:avLst/>
                <a:gdLst/>
                <a:ahLst/>
                <a:rect l="0" t="0" r="r" b="b"/>
                <a:pathLst>
                  <a:path w="813" h="1601">
                    <a:moveTo>
                      <a:pt x="812" y="1600"/>
                    </a:moveTo>
                    <a:lnTo>
                      <a:pt x="772" y="1600"/>
                    </a:lnTo>
                    <a:lnTo>
                      <a:pt x="732" y="1597"/>
                    </a:lnTo>
                    <a:lnTo>
                      <a:pt x="692" y="1593"/>
                    </a:lnTo>
                    <a:lnTo>
                      <a:pt x="653" y="1586"/>
                    </a:lnTo>
                    <a:lnTo>
                      <a:pt x="613" y="1578"/>
                    </a:lnTo>
                    <a:lnTo>
                      <a:pt x="575" y="1568"/>
                    </a:lnTo>
                    <a:lnTo>
                      <a:pt x="536" y="1555"/>
                    </a:lnTo>
                    <a:lnTo>
                      <a:pt x="499" y="1541"/>
                    </a:lnTo>
                    <a:lnTo>
                      <a:pt x="462" y="1525"/>
                    </a:lnTo>
                    <a:lnTo>
                      <a:pt x="426" y="1507"/>
                    </a:lnTo>
                    <a:lnTo>
                      <a:pt x="391" y="1488"/>
                    </a:lnTo>
                    <a:lnTo>
                      <a:pt x="357" y="1466"/>
                    </a:lnTo>
                    <a:lnTo>
                      <a:pt x="325" y="1443"/>
                    </a:lnTo>
                    <a:lnTo>
                      <a:pt x="293" y="1419"/>
                    </a:lnTo>
                    <a:lnTo>
                      <a:pt x="263" y="1393"/>
                    </a:lnTo>
                    <a:lnTo>
                      <a:pt x="234" y="1365"/>
                    </a:lnTo>
                    <a:lnTo>
                      <a:pt x="206" y="1336"/>
                    </a:lnTo>
                    <a:lnTo>
                      <a:pt x="180" y="1305"/>
                    </a:lnTo>
                    <a:lnTo>
                      <a:pt x="155" y="1274"/>
                    </a:lnTo>
                    <a:lnTo>
                      <a:pt x="132" y="1241"/>
                    </a:lnTo>
                    <a:lnTo>
                      <a:pt x="111" y="1207"/>
                    </a:lnTo>
                    <a:lnTo>
                      <a:pt x="92" y="1172"/>
                    </a:lnTo>
                    <a:lnTo>
                      <a:pt x="74" y="1136"/>
                    </a:lnTo>
                    <a:lnTo>
                      <a:pt x="58" y="1099"/>
                    </a:lnTo>
                    <a:lnTo>
                      <a:pt x="44" y="1062"/>
                    </a:lnTo>
                    <a:lnTo>
                      <a:pt x="32" y="1023"/>
                    </a:lnTo>
                    <a:lnTo>
                      <a:pt x="22" y="985"/>
                    </a:lnTo>
                    <a:lnTo>
                      <a:pt x="13" y="945"/>
                    </a:lnTo>
                    <a:lnTo>
                      <a:pt x="7" y="906"/>
                    </a:lnTo>
                    <a:lnTo>
                      <a:pt x="3" y="866"/>
                    </a:lnTo>
                    <a:lnTo>
                      <a:pt x="0" y="826"/>
                    </a:lnTo>
                    <a:lnTo>
                      <a:pt x="0" y="786"/>
                    </a:lnTo>
                    <a:lnTo>
                      <a:pt x="2" y="746"/>
                    </a:lnTo>
                    <a:lnTo>
                      <a:pt x="6" y="706"/>
                    </a:lnTo>
                    <a:lnTo>
                      <a:pt x="11" y="666"/>
                    </a:lnTo>
                    <a:lnTo>
                      <a:pt x="19" y="627"/>
                    </a:lnTo>
                    <a:lnTo>
                      <a:pt x="29" y="588"/>
                    </a:lnTo>
                    <a:lnTo>
                      <a:pt x="40" y="550"/>
                    </a:lnTo>
                    <a:lnTo>
                      <a:pt x="54" y="512"/>
                    </a:lnTo>
                    <a:lnTo>
                      <a:pt x="69" y="475"/>
                    </a:lnTo>
                    <a:lnTo>
                      <a:pt x="86" y="439"/>
                    </a:lnTo>
                    <a:lnTo>
                      <a:pt x="105" y="403"/>
                    </a:lnTo>
                    <a:lnTo>
                      <a:pt x="126" y="369"/>
                    </a:lnTo>
                    <a:lnTo>
                      <a:pt x="148" y="336"/>
                    </a:lnTo>
                    <a:lnTo>
                      <a:pt x="172" y="304"/>
                    </a:lnTo>
                    <a:lnTo>
                      <a:pt x="198" y="273"/>
                    </a:lnTo>
                    <a:lnTo>
                      <a:pt x="225" y="244"/>
                    </a:lnTo>
                    <a:lnTo>
                      <a:pt x="254" y="216"/>
                    </a:lnTo>
                    <a:lnTo>
                      <a:pt x="284" y="189"/>
                    </a:lnTo>
                    <a:lnTo>
                      <a:pt x="315" y="164"/>
                    </a:lnTo>
                    <a:lnTo>
                      <a:pt x="347" y="140"/>
                    </a:lnTo>
                    <a:lnTo>
                      <a:pt x="381" y="118"/>
                    </a:lnTo>
                    <a:lnTo>
                      <a:pt x="416" y="98"/>
                    </a:lnTo>
                    <a:lnTo>
                      <a:pt x="451" y="80"/>
                    </a:lnTo>
                    <a:lnTo>
                      <a:pt x="488" y="63"/>
                    </a:lnTo>
                    <a:lnTo>
                      <a:pt x="525" y="49"/>
                    </a:lnTo>
                    <a:lnTo>
                      <a:pt x="563" y="36"/>
                    </a:lnTo>
                    <a:lnTo>
                      <a:pt x="602" y="25"/>
                    </a:lnTo>
                    <a:lnTo>
                      <a:pt x="641" y="16"/>
                    </a:lnTo>
                    <a:lnTo>
                      <a:pt x="680" y="9"/>
                    </a:lnTo>
                    <a:lnTo>
                      <a:pt x="720" y="4"/>
                    </a:lnTo>
                    <a:lnTo>
                      <a:pt x="760" y="1"/>
                    </a:lnTo>
                    <a:lnTo>
                      <a:pt x="800" y="0"/>
                    </a:lnTo>
                    <a:lnTo>
                      <a:pt x="800" y="800"/>
                    </a:lnTo>
                    <a:lnTo>
                      <a:pt x="812" y="1600"/>
                    </a:lnTo>
                  </a:path>
                </a:pathLst>
              </a:custGeom>
              <a:solidFill>
                <a:srgbClr val="0000ff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3" name="CustomShape 45"/>
              <p:cNvSpPr/>
              <p:nvPr/>
            </p:nvSpPr>
            <p:spPr>
              <a:xfrm>
                <a:off x="8549640" y="3643560"/>
                <a:ext cx="576000" cy="576000"/>
              </a:xfrm>
              <a:custGeom>
                <a:avLst/>
                <a:gdLst/>
                <a:ahLst/>
                <a:rect l="0" t="0" r="r" b="b"/>
                <a:pathLst>
                  <a:path w="813" h="1601">
                    <a:moveTo>
                      <a:pt x="0" y="1600"/>
                    </a:moveTo>
                    <a:lnTo>
                      <a:pt x="40" y="1600"/>
                    </a:lnTo>
                    <a:lnTo>
                      <a:pt x="80" y="1597"/>
                    </a:lnTo>
                    <a:lnTo>
                      <a:pt x="120" y="1593"/>
                    </a:lnTo>
                    <a:lnTo>
                      <a:pt x="159" y="1586"/>
                    </a:lnTo>
                    <a:lnTo>
                      <a:pt x="199" y="1578"/>
                    </a:lnTo>
                    <a:lnTo>
                      <a:pt x="237" y="1568"/>
                    </a:lnTo>
                    <a:lnTo>
                      <a:pt x="276" y="1555"/>
                    </a:lnTo>
                    <a:lnTo>
                      <a:pt x="313" y="1541"/>
                    </a:lnTo>
                    <a:lnTo>
                      <a:pt x="350" y="1525"/>
                    </a:lnTo>
                    <a:lnTo>
                      <a:pt x="386" y="1507"/>
                    </a:lnTo>
                    <a:lnTo>
                      <a:pt x="421" y="1488"/>
                    </a:lnTo>
                    <a:lnTo>
                      <a:pt x="455" y="1466"/>
                    </a:lnTo>
                    <a:lnTo>
                      <a:pt x="487" y="1443"/>
                    </a:lnTo>
                    <a:lnTo>
                      <a:pt x="519" y="1419"/>
                    </a:lnTo>
                    <a:lnTo>
                      <a:pt x="549" y="1393"/>
                    </a:lnTo>
                    <a:lnTo>
                      <a:pt x="578" y="1365"/>
                    </a:lnTo>
                    <a:lnTo>
                      <a:pt x="606" y="1336"/>
                    </a:lnTo>
                    <a:lnTo>
                      <a:pt x="632" y="1305"/>
                    </a:lnTo>
                    <a:lnTo>
                      <a:pt x="657" y="1274"/>
                    </a:lnTo>
                    <a:lnTo>
                      <a:pt x="680" y="1241"/>
                    </a:lnTo>
                    <a:lnTo>
                      <a:pt x="701" y="1207"/>
                    </a:lnTo>
                    <a:lnTo>
                      <a:pt x="720" y="1172"/>
                    </a:lnTo>
                    <a:lnTo>
                      <a:pt x="738" y="1136"/>
                    </a:lnTo>
                    <a:lnTo>
                      <a:pt x="754" y="1099"/>
                    </a:lnTo>
                    <a:lnTo>
                      <a:pt x="768" y="1062"/>
                    </a:lnTo>
                    <a:lnTo>
                      <a:pt x="780" y="1023"/>
                    </a:lnTo>
                    <a:lnTo>
                      <a:pt x="790" y="985"/>
                    </a:lnTo>
                    <a:lnTo>
                      <a:pt x="799" y="945"/>
                    </a:lnTo>
                    <a:lnTo>
                      <a:pt x="805" y="906"/>
                    </a:lnTo>
                    <a:lnTo>
                      <a:pt x="809" y="866"/>
                    </a:lnTo>
                    <a:lnTo>
                      <a:pt x="812" y="826"/>
                    </a:lnTo>
                    <a:lnTo>
                      <a:pt x="812" y="786"/>
                    </a:lnTo>
                    <a:lnTo>
                      <a:pt x="810" y="746"/>
                    </a:lnTo>
                    <a:lnTo>
                      <a:pt x="806" y="706"/>
                    </a:lnTo>
                    <a:lnTo>
                      <a:pt x="801" y="666"/>
                    </a:lnTo>
                    <a:lnTo>
                      <a:pt x="793" y="627"/>
                    </a:lnTo>
                    <a:lnTo>
                      <a:pt x="783" y="588"/>
                    </a:lnTo>
                    <a:lnTo>
                      <a:pt x="772" y="550"/>
                    </a:lnTo>
                    <a:lnTo>
                      <a:pt x="758" y="512"/>
                    </a:lnTo>
                    <a:lnTo>
                      <a:pt x="743" y="475"/>
                    </a:lnTo>
                    <a:lnTo>
                      <a:pt x="726" y="439"/>
                    </a:lnTo>
                    <a:lnTo>
                      <a:pt x="707" y="403"/>
                    </a:lnTo>
                    <a:lnTo>
                      <a:pt x="686" y="369"/>
                    </a:lnTo>
                    <a:lnTo>
                      <a:pt x="664" y="336"/>
                    </a:lnTo>
                    <a:lnTo>
                      <a:pt x="640" y="304"/>
                    </a:lnTo>
                    <a:lnTo>
                      <a:pt x="614" y="273"/>
                    </a:lnTo>
                    <a:lnTo>
                      <a:pt x="587" y="244"/>
                    </a:lnTo>
                    <a:lnTo>
                      <a:pt x="558" y="216"/>
                    </a:lnTo>
                    <a:lnTo>
                      <a:pt x="528" y="189"/>
                    </a:lnTo>
                    <a:lnTo>
                      <a:pt x="497" y="164"/>
                    </a:lnTo>
                    <a:lnTo>
                      <a:pt x="465" y="140"/>
                    </a:lnTo>
                    <a:lnTo>
                      <a:pt x="431" y="118"/>
                    </a:lnTo>
                    <a:lnTo>
                      <a:pt x="396" y="98"/>
                    </a:lnTo>
                    <a:lnTo>
                      <a:pt x="361" y="80"/>
                    </a:lnTo>
                    <a:lnTo>
                      <a:pt x="324" y="63"/>
                    </a:lnTo>
                    <a:lnTo>
                      <a:pt x="287" y="49"/>
                    </a:lnTo>
                    <a:lnTo>
                      <a:pt x="249" y="36"/>
                    </a:lnTo>
                    <a:lnTo>
                      <a:pt x="210" y="25"/>
                    </a:lnTo>
                    <a:lnTo>
                      <a:pt x="171" y="16"/>
                    </a:lnTo>
                    <a:lnTo>
                      <a:pt x="132" y="9"/>
                    </a:lnTo>
                    <a:lnTo>
                      <a:pt x="92" y="4"/>
                    </a:lnTo>
                    <a:lnTo>
                      <a:pt x="52" y="1"/>
                    </a:lnTo>
                    <a:lnTo>
                      <a:pt x="12" y="0"/>
                    </a:lnTo>
                    <a:lnTo>
                      <a:pt x="12" y="800"/>
                    </a:lnTo>
                    <a:lnTo>
                      <a:pt x="0" y="1600"/>
                    </a:lnTo>
                  </a:path>
                </a:pathLst>
              </a:custGeom>
              <a:solidFill>
                <a:srgbClr val="ff000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4" name="TextShape 46"/>
              <p:cNvSpPr txBox="1"/>
              <p:nvPr/>
            </p:nvSpPr>
            <p:spPr>
              <a:xfrm>
                <a:off x="8441640" y="3637440"/>
                <a:ext cx="434520" cy="389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Symbol"/>
                    <a:ea typeface="Symbol"/>
                  </a:rPr>
                  <a:t>`</a:t>
                </a:r>
                <a:r>
                  <a:rPr b="0" lang="en-US" sz="1800" spc="-1" strike="noStrike">
                    <a:latin typeface="Times New Roman"/>
                  </a:rPr>
                  <a:t>p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065" name="TextShape 47"/>
              <p:cNvSpPr txBox="1"/>
              <p:nvPr/>
            </p:nvSpPr>
            <p:spPr>
              <a:xfrm>
                <a:off x="8789760" y="3610440"/>
                <a:ext cx="445680" cy="384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1066" name="TextShape 48"/>
              <p:cNvSpPr txBox="1"/>
              <p:nvPr/>
            </p:nvSpPr>
            <p:spPr>
              <a:xfrm>
                <a:off x="8521560" y="3860280"/>
                <a:ext cx="509760" cy="42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solidFill>
                      <a:srgbClr val="ffffff"/>
                    </a:solidFill>
                    <a:latin typeface="Symbol"/>
                    <a:ea typeface="Symbol"/>
                  </a:rPr>
                  <a:t>`</a:t>
                </a:r>
                <a:r>
                  <a:rPr b="0" lang="en-US" sz="2000" spc="-1" strike="noStrike">
                    <a:solidFill>
                      <a:srgbClr val="ffffff"/>
                    </a:solidFill>
                    <a:latin typeface="Times New Roman"/>
                    <a:ea typeface="Times New Roman"/>
                  </a:rPr>
                  <a:t>Λ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</p:grpSp>
      <p:sp>
        <p:nvSpPr>
          <p:cNvPr id="1067" name="TextShape 49"/>
          <p:cNvSpPr txBox="1"/>
          <p:nvPr/>
        </p:nvSpPr>
        <p:spPr>
          <a:xfrm>
            <a:off x="4572000" y="4206240"/>
            <a:ext cx="557784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000" spc="-1" strike="noStrike">
                <a:solidFill>
                  <a:srgbClr val="000000"/>
                </a:solidFill>
                <a:latin typeface="Times New Roman"/>
              </a:rPr>
              <a:t>Deposit about 1/3 of energy</a:t>
            </a:r>
            <a:endParaRPr b="0" lang="en-US" sz="3000" spc="-1" strike="noStrike">
              <a:latin typeface="Arial"/>
            </a:endParaRPr>
          </a:p>
        </p:txBody>
      </p:sp>
      <p:grpSp>
        <p:nvGrpSpPr>
          <p:cNvPr id="1068" name="Group 50"/>
          <p:cNvGrpSpPr/>
          <p:nvPr/>
        </p:nvGrpSpPr>
        <p:grpSpPr>
          <a:xfrm>
            <a:off x="160200" y="288720"/>
            <a:ext cx="4118040" cy="3289680"/>
            <a:chOff x="160200" y="288720"/>
            <a:chExt cx="4118040" cy="3289680"/>
          </a:xfrm>
        </p:grpSpPr>
        <p:grpSp>
          <p:nvGrpSpPr>
            <p:cNvPr id="1069" name="Group 51"/>
            <p:cNvGrpSpPr/>
            <p:nvPr/>
          </p:nvGrpSpPr>
          <p:grpSpPr>
            <a:xfrm>
              <a:off x="163440" y="288720"/>
              <a:ext cx="4114800" cy="2725200"/>
              <a:chOff x="163440" y="288720"/>
              <a:chExt cx="4114800" cy="2725200"/>
            </a:xfrm>
          </p:grpSpPr>
          <p:grpSp>
            <p:nvGrpSpPr>
              <p:cNvPr id="1070" name="Group 52"/>
              <p:cNvGrpSpPr/>
              <p:nvPr/>
            </p:nvGrpSpPr>
            <p:grpSpPr>
              <a:xfrm>
                <a:off x="446760" y="288720"/>
                <a:ext cx="2094120" cy="2107800"/>
                <a:chOff x="446760" y="288720"/>
                <a:chExt cx="2094120" cy="2107800"/>
              </a:xfrm>
            </p:grpSpPr>
            <p:sp>
              <p:nvSpPr>
                <p:cNvPr id="1071" name="CustomShape 53"/>
                <p:cNvSpPr/>
                <p:nvPr/>
              </p:nvSpPr>
              <p:spPr>
                <a:xfrm>
                  <a:off x="446760" y="302400"/>
                  <a:ext cx="2094120" cy="209412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72" name="CustomShape 54"/>
                <p:cNvSpPr/>
                <p:nvPr/>
              </p:nvSpPr>
              <p:spPr>
                <a:xfrm>
                  <a:off x="446760" y="302400"/>
                  <a:ext cx="2094120" cy="2094120"/>
                </a:xfrm>
                <a:custGeom>
                  <a:avLst/>
                  <a:gdLst/>
                  <a:ahLst/>
                  <a:rect l="0" t="0" r="r" b="b"/>
                  <a:pathLst>
                    <a:path w="2925" h="5819">
                      <a:moveTo>
                        <a:pt x="2924" y="5818"/>
                      </a:moveTo>
                      <a:lnTo>
                        <a:pt x="2779" y="5815"/>
                      </a:lnTo>
                      <a:lnTo>
                        <a:pt x="2634" y="5805"/>
                      </a:lnTo>
                      <a:lnTo>
                        <a:pt x="2490" y="5788"/>
                      </a:lnTo>
                      <a:lnTo>
                        <a:pt x="2346" y="5763"/>
                      </a:lnTo>
                      <a:lnTo>
                        <a:pt x="2204" y="5732"/>
                      </a:lnTo>
                      <a:lnTo>
                        <a:pt x="2064" y="5693"/>
                      </a:lnTo>
                      <a:lnTo>
                        <a:pt x="1926" y="5647"/>
                      </a:lnTo>
                      <a:lnTo>
                        <a:pt x="1791" y="5595"/>
                      </a:lnTo>
                      <a:lnTo>
                        <a:pt x="1658" y="5536"/>
                      </a:lnTo>
                      <a:lnTo>
                        <a:pt x="1529" y="5470"/>
                      </a:lnTo>
                      <a:lnTo>
                        <a:pt x="1402" y="5398"/>
                      </a:lnTo>
                      <a:lnTo>
                        <a:pt x="1280" y="5320"/>
                      </a:lnTo>
                      <a:lnTo>
                        <a:pt x="1162" y="5236"/>
                      </a:lnTo>
                      <a:lnTo>
                        <a:pt x="1048" y="5145"/>
                      </a:lnTo>
                      <a:lnTo>
                        <a:pt x="938" y="5050"/>
                      </a:lnTo>
                      <a:lnTo>
                        <a:pt x="834" y="4949"/>
                      </a:lnTo>
                      <a:lnTo>
                        <a:pt x="735" y="4843"/>
                      </a:lnTo>
                      <a:lnTo>
                        <a:pt x="641" y="4732"/>
                      </a:lnTo>
                      <a:lnTo>
                        <a:pt x="553" y="4616"/>
                      </a:lnTo>
                      <a:lnTo>
                        <a:pt x="470" y="4496"/>
                      </a:lnTo>
                      <a:lnTo>
                        <a:pt x="394" y="4373"/>
                      </a:lnTo>
                      <a:lnTo>
                        <a:pt x="324" y="4245"/>
                      </a:lnTo>
                      <a:lnTo>
                        <a:pt x="261" y="4115"/>
                      </a:lnTo>
                      <a:lnTo>
                        <a:pt x="204" y="3981"/>
                      </a:lnTo>
                      <a:lnTo>
                        <a:pt x="154" y="3845"/>
                      </a:lnTo>
                      <a:lnTo>
                        <a:pt x="110" y="3706"/>
                      </a:lnTo>
                      <a:lnTo>
                        <a:pt x="74" y="3565"/>
                      </a:lnTo>
                      <a:lnTo>
                        <a:pt x="45" y="3423"/>
                      </a:lnTo>
                      <a:lnTo>
                        <a:pt x="23" y="3279"/>
                      </a:lnTo>
                      <a:lnTo>
                        <a:pt x="8" y="3135"/>
                      </a:lnTo>
                      <a:lnTo>
                        <a:pt x="0" y="2990"/>
                      </a:lnTo>
                      <a:lnTo>
                        <a:pt x="0" y="2844"/>
                      </a:lnTo>
                      <a:lnTo>
                        <a:pt x="7" y="2699"/>
                      </a:lnTo>
                      <a:lnTo>
                        <a:pt x="21" y="2555"/>
                      </a:lnTo>
                      <a:lnTo>
                        <a:pt x="42" y="2411"/>
                      </a:lnTo>
                      <a:lnTo>
                        <a:pt x="70" y="2268"/>
                      </a:lnTo>
                      <a:lnTo>
                        <a:pt x="106" y="2127"/>
                      </a:lnTo>
                      <a:lnTo>
                        <a:pt x="148" y="1989"/>
                      </a:lnTo>
                      <a:lnTo>
                        <a:pt x="198" y="1852"/>
                      </a:lnTo>
                      <a:lnTo>
                        <a:pt x="254" y="1718"/>
                      </a:lnTo>
                      <a:lnTo>
                        <a:pt x="317" y="1587"/>
                      </a:lnTo>
                      <a:lnTo>
                        <a:pt x="386" y="1459"/>
                      </a:lnTo>
                      <a:lnTo>
                        <a:pt x="462" y="1335"/>
                      </a:lnTo>
                      <a:lnTo>
                        <a:pt x="543" y="1215"/>
                      </a:lnTo>
                      <a:lnTo>
                        <a:pt x="631" y="1099"/>
                      </a:lnTo>
                      <a:lnTo>
                        <a:pt x="724" y="987"/>
                      </a:lnTo>
                      <a:lnTo>
                        <a:pt x="823" y="881"/>
                      </a:lnTo>
                      <a:lnTo>
                        <a:pt x="927" y="779"/>
                      </a:lnTo>
                      <a:lnTo>
                        <a:pt x="1035" y="683"/>
                      </a:lnTo>
                      <a:lnTo>
                        <a:pt x="1149" y="592"/>
                      </a:lnTo>
                      <a:lnTo>
                        <a:pt x="1267" y="507"/>
                      </a:lnTo>
                      <a:lnTo>
                        <a:pt x="1389" y="428"/>
                      </a:lnTo>
                      <a:lnTo>
                        <a:pt x="1515" y="355"/>
                      </a:lnTo>
                      <a:lnTo>
                        <a:pt x="1644" y="289"/>
                      </a:lnTo>
                      <a:lnTo>
                        <a:pt x="1776" y="229"/>
                      </a:lnTo>
                      <a:lnTo>
                        <a:pt x="1911" y="176"/>
                      </a:lnTo>
                      <a:lnTo>
                        <a:pt x="2049" y="130"/>
                      </a:lnTo>
                      <a:lnTo>
                        <a:pt x="2189" y="90"/>
                      </a:lnTo>
                      <a:lnTo>
                        <a:pt x="2331" y="58"/>
                      </a:lnTo>
                      <a:lnTo>
                        <a:pt x="2474" y="33"/>
                      </a:lnTo>
                      <a:lnTo>
                        <a:pt x="2618" y="15"/>
                      </a:lnTo>
                      <a:lnTo>
                        <a:pt x="2763" y="4"/>
                      </a:lnTo>
                      <a:lnTo>
                        <a:pt x="2908" y="0"/>
                      </a:lnTo>
                      <a:lnTo>
                        <a:pt x="2908" y="2909"/>
                      </a:lnTo>
                      <a:lnTo>
                        <a:pt x="2924" y="5818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73" name="TextShape 55"/>
                <p:cNvSpPr txBox="1"/>
                <p:nvPr/>
              </p:nvSpPr>
              <p:spPr>
                <a:xfrm>
                  <a:off x="687960" y="288720"/>
                  <a:ext cx="805680" cy="14986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00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0000" spc="-1" strike="noStrike">
                    <a:latin typeface="Arial"/>
                  </a:endParaRPr>
                </a:p>
              </p:txBody>
            </p:sp>
            <p:sp>
              <p:nvSpPr>
                <p:cNvPr id="1074" name="TextShape 56"/>
                <p:cNvSpPr txBox="1"/>
                <p:nvPr/>
              </p:nvSpPr>
              <p:spPr>
                <a:xfrm>
                  <a:off x="1515960" y="289080"/>
                  <a:ext cx="805680" cy="14986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00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0000" spc="-1" strike="noStrike">
                    <a:latin typeface="Arial"/>
                  </a:endParaRPr>
                </a:p>
              </p:txBody>
            </p:sp>
            <p:sp>
              <p:nvSpPr>
                <p:cNvPr id="1075" name="TextShape 57"/>
                <p:cNvSpPr txBox="1"/>
                <p:nvPr/>
              </p:nvSpPr>
              <p:spPr>
                <a:xfrm>
                  <a:off x="1229760" y="1566000"/>
                  <a:ext cx="770760" cy="824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5000" spc="-1" strike="noStrike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π</a:t>
                  </a:r>
                  <a:r>
                    <a:rPr b="0" lang="en-US" sz="5000" spc="-1" strike="noStrike" baseline="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0</a:t>
                  </a:r>
                  <a:endParaRPr b="0" lang="en-US" sz="5000" spc="-1" strike="noStrike">
                    <a:latin typeface="Arial"/>
                  </a:endParaRPr>
                </a:p>
              </p:txBody>
            </p:sp>
          </p:grpSp>
          <p:grpSp>
            <p:nvGrpSpPr>
              <p:cNvPr id="1076" name="Group 58"/>
              <p:cNvGrpSpPr/>
              <p:nvPr/>
            </p:nvGrpSpPr>
            <p:grpSpPr>
              <a:xfrm>
                <a:off x="2943360" y="515880"/>
                <a:ext cx="1152000" cy="687240"/>
                <a:chOff x="2943360" y="515880"/>
                <a:chExt cx="1152000" cy="687240"/>
              </a:xfrm>
            </p:grpSpPr>
            <p:sp>
              <p:nvSpPr>
                <p:cNvPr id="1077" name="CustomShape 59"/>
                <p:cNvSpPr/>
                <p:nvPr/>
              </p:nvSpPr>
              <p:spPr>
                <a:xfrm>
                  <a:off x="2963520" y="552240"/>
                  <a:ext cx="612720" cy="61272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78" name="CustomShape 60"/>
                <p:cNvSpPr/>
                <p:nvPr/>
              </p:nvSpPr>
              <p:spPr>
                <a:xfrm>
                  <a:off x="2963520" y="552240"/>
                  <a:ext cx="612720" cy="612720"/>
                </a:xfrm>
                <a:custGeom>
                  <a:avLst/>
                  <a:gdLst/>
                  <a:ahLst/>
                  <a:rect l="0" t="0" r="r" b="b"/>
                  <a:pathLst>
                    <a:path w="852" h="1703">
                      <a:moveTo>
                        <a:pt x="839" y="1702"/>
                      </a:moveTo>
                      <a:lnTo>
                        <a:pt x="796" y="1700"/>
                      </a:lnTo>
                      <a:lnTo>
                        <a:pt x="753" y="1696"/>
                      </a:lnTo>
                      <a:lnTo>
                        <a:pt x="711" y="1690"/>
                      </a:lnTo>
                      <a:lnTo>
                        <a:pt x="669" y="1682"/>
                      </a:lnTo>
                      <a:lnTo>
                        <a:pt x="627" y="1672"/>
                      </a:lnTo>
                      <a:lnTo>
                        <a:pt x="586" y="1660"/>
                      </a:lnTo>
                      <a:lnTo>
                        <a:pt x="545" y="1645"/>
                      </a:lnTo>
                      <a:lnTo>
                        <a:pt x="506" y="1629"/>
                      </a:lnTo>
                      <a:lnTo>
                        <a:pt x="467" y="1610"/>
                      </a:lnTo>
                      <a:lnTo>
                        <a:pt x="429" y="1590"/>
                      </a:lnTo>
                      <a:lnTo>
                        <a:pt x="393" y="1568"/>
                      </a:lnTo>
                      <a:lnTo>
                        <a:pt x="357" y="1544"/>
                      </a:lnTo>
                      <a:lnTo>
                        <a:pt x="323" y="1518"/>
                      </a:lnTo>
                      <a:lnTo>
                        <a:pt x="290" y="1491"/>
                      </a:lnTo>
                      <a:lnTo>
                        <a:pt x="258" y="1461"/>
                      </a:lnTo>
                      <a:lnTo>
                        <a:pt x="228" y="1431"/>
                      </a:lnTo>
                      <a:lnTo>
                        <a:pt x="200" y="1399"/>
                      </a:lnTo>
                      <a:lnTo>
                        <a:pt x="173" y="1365"/>
                      </a:lnTo>
                      <a:lnTo>
                        <a:pt x="148" y="1330"/>
                      </a:lnTo>
                      <a:lnTo>
                        <a:pt x="125" y="1294"/>
                      </a:lnTo>
                      <a:lnTo>
                        <a:pt x="103" y="1257"/>
                      </a:lnTo>
                      <a:lnTo>
                        <a:pt x="84" y="1219"/>
                      </a:lnTo>
                      <a:lnTo>
                        <a:pt x="66" y="1180"/>
                      </a:lnTo>
                      <a:lnTo>
                        <a:pt x="50" y="1140"/>
                      </a:lnTo>
                      <a:lnTo>
                        <a:pt x="37" y="1099"/>
                      </a:lnTo>
                      <a:lnTo>
                        <a:pt x="25" y="1058"/>
                      </a:lnTo>
                      <a:lnTo>
                        <a:pt x="16" y="1016"/>
                      </a:lnTo>
                      <a:lnTo>
                        <a:pt x="9" y="973"/>
                      </a:lnTo>
                      <a:lnTo>
                        <a:pt x="4" y="931"/>
                      </a:lnTo>
                      <a:lnTo>
                        <a:pt x="1" y="888"/>
                      </a:lnTo>
                      <a:lnTo>
                        <a:pt x="0" y="845"/>
                      </a:lnTo>
                      <a:lnTo>
                        <a:pt x="1" y="802"/>
                      </a:lnTo>
                      <a:lnTo>
                        <a:pt x="5" y="759"/>
                      </a:lnTo>
                      <a:lnTo>
                        <a:pt x="11" y="717"/>
                      </a:lnTo>
                      <a:lnTo>
                        <a:pt x="18" y="675"/>
                      </a:lnTo>
                      <a:lnTo>
                        <a:pt x="28" y="633"/>
                      </a:lnTo>
                      <a:lnTo>
                        <a:pt x="40" y="592"/>
                      </a:lnTo>
                      <a:lnTo>
                        <a:pt x="55" y="551"/>
                      </a:lnTo>
                      <a:lnTo>
                        <a:pt x="71" y="511"/>
                      </a:lnTo>
                      <a:lnTo>
                        <a:pt x="89" y="472"/>
                      </a:lnTo>
                      <a:lnTo>
                        <a:pt x="109" y="434"/>
                      </a:lnTo>
                      <a:lnTo>
                        <a:pt x="131" y="398"/>
                      </a:lnTo>
                      <a:lnTo>
                        <a:pt x="155" y="362"/>
                      </a:lnTo>
                      <a:lnTo>
                        <a:pt x="180" y="327"/>
                      </a:lnTo>
                      <a:lnTo>
                        <a:pt x="207" y="294"/>
                      </a:lnTo>
                      <a:lnTo>
                        <a:pt x="236" y="262"/>
                      </a:lnTo>
                      <a:lnTo>
                        <a:pt x="267" y="232"/>
                      </a:lnTo>
                      <a:lnTo>
                        <a:pt x="299" y="204"/>
                      </a:lnTo>
                      <a:lnTo>
                        <a:pt x="332" y="177"/>
                      </a:lnTo>
                      <a:lnTo>
                        <a:pt x="367" y="151"/>
                      </a:lnTo>
                      <a:lnTo>
                        <a:pt x="403" y="128"/>
                      </a:lnTo>
                      <a:lnTo>
                        <a:pt x="440" y="106"/>
                      </a:lnTo>
                      <a:lnTo>
                        <a:pt x="478" y="86"/>
                      </a:lnTo>
                      <a:lnTo>
                        <a:pt x="517" y="68"/>
                      </a:lnTo>
                      <a:lnTo>
                        <a:pt x="557" y="53"/>
                      </a:lnTo>
                      <a:lnTo>
                        <a:pt x="597" y="39"/>
                      </a:lnTo>
                      <a:lnTo>
                        <a:pt x="639" y="27"/>
                      </a:lnTo>
                      <a:lnTo>
                        <a:pt x="680" y="17"/>
                      </a:lnTo>
                      <a:lnTo>
                        <a:pt x="723" y="10"/>
                      </a:lnTo>
                      <a:lnTo>
                        <a:pt x="765" y="4"/>
                      </a:lnTo>
                      <a:lnTo>
                        <a:pt x="808" y="1"/>
                      </a:lnTo>
                      <a:lnTo>
                        <a:pt x="851" y="0"/>
                      </a:lnTo>
                      <a:lnTo>
                        <a:pt x="851" y="851"/>
                      </a:lnTo>
                      <a:lnTo>
                        <a:pt x="839" y="1702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79" name="CustomShape 61"/>
                <p:cNvSpPr/>
                <p:nvPr/>
              </p:nvSpPr>
              <p:spPr>
                <a:xfrm>
                  <a:off x="2963880" y="552600"/>
                  <a:ext cx="612720" cy="612720"/>
                </a:xfrm>
                <a:custGeom>
                  <a:avLst/>
                  <a:gdLst/>
                  <a:ahLst/>
                  <a:rect l="0" t="0" r="r" b="b"/>
                  <a:pathLst>
                    <a:path w="852" h="1703">
                      <a:moveTo>
                        <a:pt x="12" y="1702"/>
                      </a:moveTo>
                      <a:lnTo>
                        <a:pt x="55" y="1700"/>
                      </a:lnTo>
                      <a:lnTo>
                        <a:pt x="98" y="1696"/>
                      </a:lnTo>
                      <a:lnTo>
                        <a:pt x="140" y="1690"/>
                      </a:lnTo>
                      <a:lnTo>
                        <a:pt x="182" y="1682"/>
                      </a:lnTo>
                      <a:lnTo>
                        <a:pt x="224" y="1672"/>
                      </a:lnTo>
                      <a:lnTo>
                        <a:pt x="265" y="1660"/>
                      </a:lnTo>
                      <a:lnTo>
                        <a:pt x="306" y="1645"/>
                      </a:lnTo>
                      <a:lnTo>
                        <a:pt x="345" y="1629"/>
                      </a:lnTo>
                      <a:lnTo>
                        <a:pt x="384" y="1610"/>
                      </a:lnTo>
                      <a:lnTo>
                        <a:pt x="422" y="1590"/>
                      </a:lnTo>
                      <a:lnTo>
                        <a:pt x="458" y="1568"/>
                      </a:lnTo>
                      <a:lnTo>
                        <a:pt x="494" y="1544"/>
                      </a:lnTo>
                      <a:lnTo>
                        <a:pt x="528" y="1518"/>
                      </a:lnTo>
                      <a:lnTo>
                        <a:pt x="561" y="1491"/>
                      </a:lnTo>
                      <a:lnTo>
                        <a:pt x="593" y="1461"/>
                      </a:lnTo>
                      <a:lnTo>
                        <a:pt x="623" y="1431"/>
                      </a:lnTo>
                      <a:lnTo>
                        <a:pt x="651" y="1399"/>
                      </a:lnTo>
                      <a:lnTo>
                        <a:pt x="678" y="1365"/>
                      </a:lnTo>
                      <a:lnTo>
                        <a:pt x="703" y="1330"/>
                      </a:lnTo>
                      <a:lnTo>
                        <a:pt x="726" y="1294"/>
                      </a:lnTo>
                      <a:lnTo>
                        <a:pt x="748" y="1257"/>
                      </a:lnTo>
                      <a:lnTo>
                        <a:pt x="767" y="1219"/>
                      </a:lnTo>
                      <a:lnTo>
                        <a:pt x="785" y="1180"/>
                      </a:lnTo>
                      <a:lnTo>
                        <a:pt x="801" y="1140"/>
                      </a:lnTo>
                      <a:lnTo>
                        <a:pt x="814" y="1099"/>
                      </a:lnTo>
                      <a:lnTo>
                        <a:pt x="826" y="1058"/>
                      </a:lnTo>
                      <a:lnTo>
                        <a:pt x="835" y="1016"/>
                      </a:lnTo>
                      <a:lnTo>
                        <a:pt x="842" y="973"/>
                      </a:lnTo>
                      <a:lnTo>
                        <a:pt x="847" y="931"/>
                      </a:lnTo>
                      <a:lnTo>
                        <a:pt x="850" y="888"/>
                      </a:lnTo>
                      <a:lnTo>
                        <a:pt x="851" y="845"/>
                      </a:lnTo>
                      <a:lnTo>
                        <a:pt x="850" y="802"/>
                      </a:lnTo>
                      <a:lnTo>
                        <a:pt x="846" y="759"/>
                      </a:lnTo>
                      <a:lnTo>
                        <a:pt x="840" y="717"/>
                      </a:lnTo>
                      <a:lnTo>
                        <a:pt x="833" y="675"/>
                      </a:lnTo>
                      <a:lnTo>
                        <a:pt x="823" y="633"/>
                      </a:lnTo>
                      <a:lnTo>
                        <a:pt x="811" y="592"/>
                      </a:lnTo>
                      <a:lnTo>
                        <a:pt x="796" y="551"/>
                      </a:lnTo>
                      <a:lnTo>
                        <a:pt x="780" y="511"/>
                      </a:lnTo>
                      <a:lnTo>
                        <a:pt x="762" y="472"/>
                      </a:lnTo>
                      <a:lnTo>
                        <a:pt x="742" y="434"/>
                      </a:lnTo>
                      <a:lnTo>
                        <a:pt x="720" y="398"/>
                      </a:lnTo>
                      <a:lnTo>
                        <a:pt x="696" y="362"/>
                      </a:lnTo>
                      <a:lnTo>
                        <a:pt x="671" y="327"/>
                      </a:lnTo>
                      <a:lnTo>
                        <a:pt x="644" y="294"/>
                      </a:lnTo>
                      <a:lnTo>
                        <a:pt x="615" y="262"/>
                      </a:lnTo>
                      <a:lnTo>
                        <a:pt x="584" y="232"/>
                      </a:lnTo>
                      <a:lnTo>
                        <a:pt x="552" y="204"/>
                      </a:lnTo>
                      <a:lnTo>
                        <a:pt x="519" y="177"/>
                      </a:lnTo>
                      <a:lnTo>
                        <a:pt x="484" y="151"/>
                      </a:lnTo>
                      <a:lnTo>
                        <a:pt x="448" y="128"/>
                      </a:lnTo>
                      <a:lnTo>
                        <a:pt x="411" y="106"/>
                      </a:lnTo>
                      <a:lnTo>
                        <a:pt x="373" y="86"/>
                      </a:lnTo>
                      <a:lnTo>
                        <a:pt x="334" y="68"/>
                      </a:lnTo>
                      <a:lnTo>
                        <a:pt x="294" y="53"/>
                      </a:lnTo>
                      <a:lnTo>
                        <a:pt x="254" y="39"/>
                      </a:lnTo>
                      <a:lnTo>
                        <a:pt x="212" y="27"/>
                      </a:lnTo>
                      <a:lnTo>
                        <a:pt x="171" y="17"/>
                      </a:lnTo>
                      <a:lnTo>
                        <a:pt x="128" y="10"/>
                      </a:lnTo>
                      <a:lnTo>
                        <a:pt x="86" y="4"/>
                      </a:lnTo>
                      <a:lnTo>
                        <a:pt x="43" y="1"/>
                      </a:lnTo>
                      <a:lnTo>
                        <a:pt x="0" y="0"/>
                      </a:lnTo>
                      <a:lnTo>
                        <a:pt x="0" y="851"/>
                      </a:lnTo>
                      <a:lnTo>
                        <a:pt x="12" y="1702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80" name="TextShape 62"/>
                <p:cNvSpPr txBox="1"/>
                <p:nvPr/>
              </p:nvSpPr>
              <p:spPr>
                <a:xfrm>
                  <a:off x="2958480" y="662400"/>
                  <a:ext cx="383400" cy="38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0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1081" name="TextShape 63"/>
                <p:cNvSpPr txBox="1"/>
                <p:nvPr/>
              </p:nvSpPr>
              <p:spPr>
                <a:xfrm>
                  <a:off x="3246840" y="662400"/>
                  <a:ext cx="383400" cy="38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0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1082" name="CustomShape 64"/>
                <p:cNvSpPr/>
                <p:nvPr/>
              </p:nvSpPr>
              <p:spPr>
                <a:xfrm>
                  <a:off x="2943360" y="562680"/>
                  <a:ext cx="640080" cy="640080"/>
                </a:xfrm>
                <a:custGeom>
                  <a:avLst/>
                  <a:gdLst/>
                  <a:ahLst/>
                  <a:rect l="0" t="0" r="r" b="b"/>
                  <a:pathLst>
                    <a:path w="890" h="892">
                      <a:moveTo>
                        <a:pt x="0" y="891"/>
                      </a:moveTo>
                      <a:lnTo>
                        <a:pt x="1" y="846"/>
                      </a:lnTo>
                      <a:lnTo>
                        <a:pt x="4" y="801"/>
                      </a:lnTo>
                      <a:lnTo>
                        <a:pt x="10" y="756"/>
                      </a:lnTo>
                      <a:lnTo>
                        <a:pt x="18" y="712"/>
                      </a:lnTo>
                      <a:lnTo>
                        <a:pt x="28" y="668"/>
                      </a:lnTo>
                      <a:lnTo>
                        <a:pt x="40" y="624"/>
                      </a:lnTo>
                      <a:lnTo>
                        <a:pt x="55" y="582"/>
                      </a:lnTo>
                      <a:lnTo>
                        <a:pt x="71" y="540"/>
                      </a:lnTo>
                      <a:lnTo>
                        <a:pt x="90" y="499"/>
                      </a:lnTo>
                      <a:lnTo>
                        <a:pt x="111" y="459"/>
                      </a:lnTo>
                      <a:lnTo>
                        <a:pt x="134" y="420"/>
                      </a:lnTo>
                      <a:lnTo>
                        <a:pt x="159" y="382"/>
                      </a:lnTo>
                      <a:lnTo>
                        <a:pt x="185" y="346"/>
                      </a:lnTo>
                      <a:lnTo>
                        <a:pt x="214" y="311"/>
                      </a:lnTo>
                      <a:lnTo>
                        <a:pt x="244" y="277"/>
                      </a:lnTo>
                      <a:lnTo>
                        <a:pt x="276" y="245"/>
                      </a:lnTo>
                      <a:lnTo>
                        <a:pt x="309" y="215"/>
                      </a:lnTo>
                      <a:lnTo>
                        <a:pt x="344" y="187"/>
                      </a:lnTo>
                      <a:lnTo>
                        <a:pt x="381" y="160"/>
                      </a:lnTo>
                      <a:lnTo>
                        <a:pt x="418" y="135"/>
                      </a:lnTo>
                      <a:lnTo>
                        <a:pt x="457" y="112"/>
                      </a:lnTo>
                      <a:lnTo>
                        <a:pt x="497" y="91"/>
                      </a:lnTo>
                      <a:lnTo>
                        <a:pt x="538" y="72"/>
                      </a:lnTo>
                      <a:lnTo>
                        <a:pt x="580" y="55"/>
                      </a:lnTo>
                      <a:lnTo>
                        <a:pt x="622" y="41"/>
                      </a:lnTo>
                      <a:lnTo>
                        <a:pt x="666" y="28"/>
                      </a:lnTo>
                      <a:lnTo>
                        <a:pt x="710" y="18"/>
                      </a:lnTo>
                      <a:lnTo>
                        <a:pt x="754" y="10"/>
                      </a:lnTo>
                      <a:lnTo>
                        <a:pt x="799" y="5"/>
                      </a:lnTo>
                      <a:lnTo>
                        <a:pt x="844" y="1"/>
                      </a:lnTo>
                      <a:lnTo>
                        <a:pt x="889" y="0"/>
                      </a:lnTo>
                      <a:lnTo>
                        <a:pt x="889" y="889"/>
                      </a:lnTo>
                      <a:lnTo>
                        <a:pt x="0" y="891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83" name="CustomShape 65"/>
                <p:cNvSpPr/>
                <p:nvPr/>
              </p:nvSpPr>
              <p:spPr>
                <a:xfrm>
                  <a:off x="2964960" y="554040"/>
                  <a:ext cx="640080" cy="640080"/>
                </a:xfrm>
                <a:custGeom>
                  <a:avLst/>
                  <a:gdLst/>
                  <a:ahLst/>
                  <a:rect l="0" t="0" r="r" b="b"/>
                  <a:pathLst>
                    <a:path w="890" h="892">
                      <a:moveTo>
                        <a:pt x="889" y="891"/>
                      </a:moveTo>
                      <a:lnTo>
                        <a:pt x="888" y="846"/>
                      </a:lnTo>
                      <a:lnTo>
                        <a:pt x="885" y="801"/>
                      </a:lnTo>
                      <a:lnTo>
                        <a:pt x="879" y="756"/>
                      </a:lnTo>
                      <a:lnTo>
                        <a:pt x="871" y="712"/>
                      </a:lnTo>
                      <a:lnTo>
                        <a:pt x="861" y="668"/>
                      </a:lnTo>
                      <a:lnTo>
                        <a:pt x="849" y="624"/>
                      </a:lnTo>
                      <a:lnTo>
                        <a:pt x="834" y="582"/>
                      </a:lnTo>
                      <a:lnTo>
                        <a:pt x="818" y="540"/>
                      </a:lnTo>
                      <a:lnTo>
                        <a:pt x="799" y="499"/>
                      </a:lnTo>
                      <a:lnTo>
                        <a:pt x="778" y="459"/>
                      </a:lnTo>
                      <a:lnTo>
                        <a:pt x="755" y="420"/>
                      </a:lnTo>
                      <a:lnTo>
                        <a:pt x="730" y="382"/>
                      </a:lnTo>
                      <a:lnTo>
                        <a:pt x="704" y="346"/>
                      </a:lnTo>
                      <a:lnTo>
                        <a:pt x="675" y="311"/>
                      </a:lnTo>
                      <a:lnTo>
                        <a:pt x="645" y="277"/>
                      </a:lnTo>
                      <a:lnTo>
                        <a:pt x="613" y="245"/>
                      </a:lnTo>
                      <a:lnTo>
                        <a:pt x="580" y="215"/>
                      </a:lnTo>
                      <a:lnTo>
                        <a:pt x="545" y="187"/>
                      </a:lnTo>
                      <a:lnTo>
                        <a:pt x="508" y="160"/>
                      </a:lnTo>
                      <a:lnTo>
                        <a:pt x="471" y="135"/>
                      </a:lnTo>
                      <a:lnTo>
                        <a:pt x="432" y="112"/>
                      </a:lnTo>
                      <a:lnTo>
                        <a:pt x="392" y="91"/>
                      </a:lnTo>
                      <a:lnTo>
                        <a:pt x="351" y="72"/>
                      </a:lnTo>
                      <a:lnTo>
                        <a:pt x="309" y="55"/>
                      </a:lnTo>
                      <a:lnTo>
                        <a:pt x="267" y="41"/>
                      </a:lnTo>
                      <a:lnTo>
                        <a:pt x="223" y="28"/>
                      </a:lnTo>
                      <a:lnTo>
                        <a:pt x="179" y="18"/>
                      </a:lnTo>
                      <a:lnTo>
                        <a:pt x="135" y="10"/>
                      </a:lnTo>
                      <a:lnTo>
                        <a:pt x="90" y="5"/>
                      </a:lnTo>
                      <a:lnTo>
                        <a:pt x="45" y="1"/>
                      </a:lnTo>
                      <a:lnTo>
                        <a:pt x="0" y="0"/>
                      </a:lnTo>
                      <a:lnTo>
                        <a:pt x="0" y="889"/>
                      </a:lnTo>
                      <a:lnTo>
                        <a:pt x="889" y="891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84" name="CustomShape 66"/>
                <p:cNvSpPr/>
                <p:nvPr/>
              </p:nvSpPr>
              <p:spPr>
                <a:xfrm>
                  <a:off x="2943360" y="554040"/>
                  <a:ext cx="640080" cy="640080"/>
                </a:xfrm>
                <a:custGeom>
                  <a:avLst/>
                  <a:gdLst/>
                  <a:ahLst/>
                  <a:rect l="0" t="0" r="r" b="b"/>
                  <a:pathLst>
                    <a:path w="890" h="892">
                      <a:moveTo>
                        <a:pt x="0" y="0"/>
                      </a:moveTo>
                      <a:lnTo>
                        <a:pt x="1" y="45"/>
                      </a:lnTo>
                      <a:lnTo>
                        <a:pt x="4" y="90"/>
                      </a:lnTo>
                      <a:lnTo>
                        <a:pt x="10" y="135"/>
                      </a:lnTo>
                      <a:lnTo>
                        <a:pt x="18" y="179"/>
                      </a:lnTo>
                      <a:lnTo>
                        <a:pt x="28" y="223"/>
                      </a:lnTo>
                      <a:lnTo>
                        <a:pt x="40" y="267"/>
                      </a:lnTo>
                      <a:lnTo>
                        <a:pt x="55" y="309"/>
                      </a:lnTo>
                      <a:lnTo>
                        <a:pt x="71" y="351"/>
                      </a:lnTo>
                      <a:lnTo>
                        <a:pt x="90" y="392"/>
                      </a:lnTo>
                      <a:lnTo>
                        <a:pt x="111" y="432"/>
                      </a:lnTo>
                      <a:lnTo>
                        <a:pt x="134" y="471"/>
                      </a:lnTo>
                      <a:lnTo>
                        <a:pt x="159" y="509"/>
                      </a:lnTo>
                      <a:lnTo>
                        <a:pt x="185" y="545"/>
                      </a:lnTo>
                      <a:lnTo>
                        <a:pt x="214" y="580"/>
                      </a:lnTo>
                      <a:lnTo>
                        <a:pt x="244" y="614"/>
                      </a:lnTo>
                      <a:lnTo>
                        <a:pt x="276" y="646"/>
                      </a:lnTo>
                      <a:lnTo>
                        <a:pt x="309" y="676"/>
                      </a:lnTo>
                      <a:lnTo>
                        <a:pt x="344" y="704"/>
                      </a:lnTo>
                      <a:lnTo>
                        <a:pt x="381" y="731"/>
                      </a:lnTo>
                      <a:lnTo>
                        <a:pt x="418" y="756"/>
                      </a:lnTo>
                      <a:lnTo>
                        <a:pt x="457" y="779"/>
                      </a:lnTo>
                      <a:lnTo>
                        <a:pt x="497" y="800"/>
                      </a:lnTo>
                      <a:lnTo>
                        <a:pt x="538" y="819"/>
                      </a:lnTo>
                      <a:lnTo>
                        <a:pt x="580" y="836"/>
                      </a:lnTo>
                      <a:lnTo>
                        <a:pt x="622" y="850"/>
                      </a:lnTo>
                      <a:lnTo>
                        <a:pt x="666" y="863"/>
                      </a:lnTo>
                      <a:lnTo>
                        <a:pt x="710" y="873"/>
                      </a:lnTo>
                      <a:lnTo>
                        <a:pt x="754" y="881"/>
                      </a:lnTo>
                      <a:lnTo>
                        <a:pt x="799" y="886"/>
                      </a:lnTo>
                      <a:lnTo>
                        <a:pt x="844" y="890"/>
                      </a:lnTo>
                      <a:lnTo>
                        <a:pt x="889" y="891"/>
                      </a:lnTo>
                      <a:lnTo>
                        <a:pt x="889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85" name="CustomShape 67"/>
                <p:cNvSpPr/>
                <p:nvPr/>
              </p:nvSpPr>
              <p:spPr>
                <a:xfrm>
                  <a:off x="2964960" y="563040"/>
                  <a:ext cx="640080" cy="640080"/>
                </a:xfrm>
                <a:custGeom>
                  <a:avLst/>
                  <a:gdLst/>
                  <a:ahLst/>
                  <a:rect l="0" t="0" r="r" b="b"/>
                  <a:pathLst>
                    <a:path w="890" h="892">
                      <a:moveTo>
                        <a:pt x="889" y="0"/>
                      </a:moveTo>
                      <a:lnTo>
                        <a:pt x="888" y="45"/>
                      </a:lnTo>
                      <a:lnTo>
                        <a:pt x="885" y="90"/>
                      </a:lnTo>
                      <a:lnTo>
                        <a:pt x="879" y="135"/>
                      </a:lnTo>
                      <a:lnTo>
                        <a:pt x="871" y="179"/>
                      </a:lnTo>
                      <a:lnTo>
                        <a:pt x="861" y="223"/>
                      </a:lnTo>
                      <a:lnTo>
                        <a:pt x="849" y="267"/>
                      </a:lnTo>
                      <a:lnTo>
                        <a:pt x="834" y="309"/>
                      </a:lnTo>
                      <a:lnTo>
                        <a:pt x="818" y="351"/>
                      </a:lnTo>
                      <a:lnTo>
                        <a:pt x="799" y="392"/>
                      </a:lnTo>
                      <a:lnTo>
                        <a:pt x="778" y="432"/>
                      </a:lnTo>
                      <a:lnTo>
                        <a:pt x="755" y="471"/>
                      </a:lnTo>
                      <a:lnTo>
                        <a:pt x="730" y="509"/>
                      </a:lnTo>
                      <a:lnTo>
                        <a:pt x="704" y="545"/>
                      </a:lnTo>
                      <a:lnTo>
                        <a:pt x="675" y="580"/>
                      </a:lnTo>
                      <a:lnTo>
                        <a:pt x="645" y="614"/>
                      </a:lnTo>
                      <a:lnTo>
                        <a:pt x="613" y="646"/>
                      </a:lnTo>
                      <a:lnTo>
                        <a:pt x="580" y="676"/>
                      </a:lnTo>
                      <a:lnTo>
                        <a:pt x="545" y="704"/>
                      </a:lnTo>
                      <a:lnTo>
                        <a:pt x="508" y="731"/>
                      </a:lnTo>
                      <a:lnTo>
                        <a:pt x="471" y="756"/>
                      </a:lnTo>
                      <a:lnTo>
                        <a:pt x="432" y="779"/>
                      </a:lnTo>
                      <a:lnTo>
                        <a:pt x="392" y="800"/>
                      </a:lnTo>
                      <a:lnTo>
                        <a:pt x="351" y="819"/>
                      </a:lnTo>
                      <a:lnTo>
                        <a:pt x="309" y="836"/>
                      </a:lnTo>
                      <a:lnTo>
                        <a:pt x="267" y="850"/>
                      </a:lnTo>
                      <a:lnTo>
                        <a:pt x="223" y="863"/>
                      </a:lnTo>
                      <a:lnTo>
                        <a:pt x="179" y="873"/>
                      </a:lnTo>
                      <a:lnTo>
                        <a:pt x="135" y="881"/>
                      </a:lnTo>
                      <a:lnTo>
                        <a:pt x="90" y="886"/>
                      </a:lnTo>
                      <a:lnTo>
                        <a:pt x="45" y="890"/>
                      </a:lnTo>
                      <a:lnTo>
                        <a:pt x="0" y="891"/>
                      </a:lnTo>
                      <a:lnTo>
                        <a:pt x="0" y="2"/>
                      </a:lnTo>
                      <a:lnTo>
                        <a:pt x="889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86" name="TextShape 68"/>
                <p:cNvSpPr txBox="1"/>
                <p:nvPr/>
              </p:nvSpPr>
              <p:spPr>
                <a:xfrm>
                  <a:off x="3014640" y="532440"/>
                  <a:ext cx="363240" cy="344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1087" name="TextShape 69"/>
                <p:cNvSpPr txBox="1"/>
                <p:nvPr/>
              </p:nvSpPr>
              <p:spPr>
                <a:xfrm>
                  <a:off x="3339000" y="568440"/>
                  <a:ext cx="363240" cy="344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1088" name="TextShape 70"/>
                <p:cNvSpPr txBox="1"/>
                <p:nvPr/>
              </p:nvSpPr>
              <p:spPr>
                <a:xfrm>
                  <a:off x="3303360" y="820440"/>
                  <a:ext cx="363240" cy="344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1089" name="TextShape 71"/>
                <p:cNvSpPr txBox="1"/>
                <p:nvPr/>
              </p:nvSpPr>
              <p:spPr>
                <a:xfrm>
                  <a:off x="3015360" y="820440"/>
                  <a:ext cx="363240" cy="344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grpSp>
              <p:nvGrpSpPr>
                <p:cNvPr id="1090" name="Group 72"/>
                <p:cNvGrpSpPr/>
                <p:nvPr/>
              </p:nvGrpSpPr>
              <p:grpSpPr>
                <a:xfrm>
                  <a:off x="3019680" y="515880"/>
                  <a:ext cx="1075680" cy="638640"/>
                  <a:chOff x="3019680" y="515880"/>
                  <a:chExt cx="1075680" cy="638640"/>
                </a:xfrm>
              </p:grpSpPr>
              <p:sp>
                <p:nvSpPr>
                  <p:cNvPr id="1091" name="TextShape 73"/>
                  <p:cNvSpPr txBox="1"/>
                  <p:nvPr/>
                </p:nvSpPr>
                <p:spPr>
                  <a:xfrm>
                    <a:off x="3019680" y="623520"/>
                    <a:ext cx="823680" cy="53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3000" spc="-1" strike="noStrike">
                        <a:solidFill>
                          <a:srgbClr val="ffffff"/>
                        </a:solidFill>
                        <a:latin typeface="Times New Roman"/>
                        <a:ea typeface="Arial"/>
                      </a:rPr>
                      <a:t>K</a:t>
                    </a:r>
                    <a:r>
                      <a:rPr b="0" lang="en-US" sz="3000" spc="-1" strike="noStrike" baseline="14000000">
                        <a:solidFill>
                          <a:srgbClr val="ffffff"/>
                        </a:solidFill>
                        <a:latin typeface="Times New Roman"/>
                        <a:ea typeface="Arial"/>
                      </a:rPr>
                      <a:t>0</a:t>
                    </a:r>
                    <a:endParaRPr b="0" lang="en-US" sz="3000" spc="-1" strike="noStrike">
                      <a:latin typeface="Arial"/>
                    </a:endParaRPr>
                  </a:p>
                </p:txBody>
              </p:sp>
              <p:sp>
                <p:nvSpPr>
                  <p:cNvPr id="1092" name="TextShape 74"/>
                  <p:cNvSpPr txBox="1"/>
                  <p:nvPr/>
                </p:nvSpPr>
                <p:spPr>
                  <a:xfrm>
                    <a:off x="3271680" y="515880"/>
                    <a:ext cx="823680" cy="6386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3000" spc="-1" strike="noStrike" baseline="-14000000">
                        <a:solidFill>
                          <a:srgbClr val="ffffff"/>
                        </a:solidFill>
                        <a:latin typeface="Times New Roman"/>
                        <a:ea typeface="Arial"/>
                      </a:rPr>
                      <a:t>S</a:t>
                    </a:r>
                    <a:endParaRPr b="0" lang="en-US" sz="3000" spc="-1" strike="noStrike">
                      <a:latin typeface="Arial"/>
                    </a:endParaRPr>
                  </a:p>
                </p:txBody>
              </p:sp>
            </p:grpSp>
          </p:grpSp>
          <p:sp>
            <p:nvSpPr>
              <p:cNvPr id="1093" name="TextShape 75"/>
              <p:cNvSpPr txBox="1"/>
              <p:nvPr/>
            </p:nvSpPr>
            <p:spPr>
              <a:xfrm>
                <a:off x="163440" y="2499840"/>
                <a:ext cx="4114800" cy="514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1" lang="en-US" sz="3000" spc="-1" strike="noStrike">
                    <a:solidFill>
                      <a:srgbClr val="000000"/>
                    </a:solidFill>
                    <a:latin typeface="Times New Roman"/>
                  </a:rPr>
                  <a:t>Deposit 100% of energy</a:t>
                </a:r>
                <a:endParaRPr b="0" lang="en-US" sz="3000" spc="-1" strike="noStrike">
                  <a:latin typeface="Arial"/>
                </a:endParaRPr>
              </a:p>
            </p:txBody>
          </p:sp>
          <p:grpSp>
            <p:nvGrpSpPr>
              <p:cNvPr id="1094" name="Group 76"/>
              <p:cNvGrpSpPr/>
              <p:nvPr/>
            </p:nvGrpSpPr>
            <p:grpSpPr>
              <a:xfrm>
                <a:off x="2787120" y="1395000"/>
                <a:ext cx="651600" cy="554400"/>
                <a:chOff x="2787120" y="1395000"/>
                <a:chExt cx="651600" cy="554400"/>
              </a:xfrm>
            </p:grpSpPr>
            <p:sp>
              <p:nvSpPr>
                <p:cNvPr id="1095" name="CustomShape 77"/>
                <p:cNvSpPr/>
                <p:nvPr/>
              </p:nvSpPr>
              <p:spPr>
                <a:xfrm>
                  <a:off x="2981520" y="143100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24" y="1194"/>
                      </a:moveTo>
                      <a:lnTo>
                        <a:pt x="54" y="1192"/>
                      </a:lnTo>
                      <a:lnTo>
                        <a:pt x="83" y="1188"/>
                      </a:lnTo>
                      <a:lnTo>
                        <a:pt x="113" y="1183"/>
                      </a:lnTo>
                      <a:lnTo>
                        <a:pt x="142" y="1177"/>
                      </a:lnTo>
                      <a:lnTo>
                        <a:pt x="171" y="1169"/>
                      </a:lnTo>
                      <a:lnTo>
                        <a:pt x="199" y="1160"/>
                      </a:lnTo>
                      <a:lnTo>
                        <a:pt x="227" y="1149"/>
                      </a:lnTo>
                      <a:lnTo>
                        <a:pt x="254" y="1137"/>
                      </a:lnTo>
                      <a:lnTo>
                        <a:pt x="281" y="1124"/>
                      </a:lnTo>
                      <a:lnTo>
                        <a:pt x="307" y="1109"/>
                      </a:lnTo>
                      <a:lnTo>
                        <a:pt x="332" y="1093"/>
                      </a:lnTo>
                      <a:lnTo>
                        <a:pt x="357" y="1076"/>
                      </a:lnTo>
                      <a:lnTo>
                        <a:pt x="380" y="1057"/>
                      </a:lnTo>
                      <a:lnTo>
                        <a:pt x="403" y="1038"/>
                      </a:lnTo>
                      <a:lnTo>
                        <a:pt x="424" y="1017"/>
                      </a:lnTo>
                      <a:lnTo>
                        <a:pt x="445" y="995"/>
                      </a:lnTo>
                      <a:lnTo>
                        <a:pt x="464" y="972"/>
                      </a:lnTo>
                      <a:lnTo>
                        <a:pt x="482" y="949"/>
                      </a:lnTo>
                      <a:lnTo>
                        <a:pt x="499" y="924"/>
                      </a:lnTo>
                      <a:lnTo>
                        <a:pt x="515" y="899"/>
                      </a:lnTo>
                      <a:lnTo>
                        <a:pt x="529" y="873"/>
                      </a:lnTo>
                      <a:lnTo>
                        <a:pt x="543" y="846"/>
                      </a:lnTo>
                      <a:lnTo>
                        <a:pt x="554" y="818"/>
                      </a:lnTo>
                      <a:lnTo>
                        <a:pt x="565" y="790"/>
                      </a:lnTo>
                      <a:lnTo>
                        <a:pt x="574" y="762"/>
                      </a:lnTo>
                      <a:lnTo>
                        <a:pt x="581" y="733"/>
                      </a:lnTo>
                      <a:lnTo>
                        <a:pt x="587" y="704"/>
                      </a:lnTo>
                      <a:lnTo>
                        <a:pt x="592" y="674"/>
                      </a:lnTo>
                      <a:lnTo>
                        <a:pt x="595" y="645"/>
                      </a:lnTo>
                      <a:lnTo>
                        <a:pt x="597" y="615"/>
                      </a:lnTo>
                      <a:lnTo>
                        <a:pt x="597" y="585"/>
                      </a:lnTo>
                      <a:lnTo>
                        <a:pt x="596" y="555"/>
                      </a:lnTo>
                      <a:lnTo>
                        <a:pt x="593" y="525"/>
                      </a:lnTo>
                      <a:lnTo>
                        <a:pt x="588" y="496"/>
                      </a:lnTo>
                      <a:lnTo>
                        <a:pt x="583" y="467"/>
                      </a:lnTo>
                      <a:lnTo>
                        <a:pt x="575" y="438"/>
                      </a:lnTo>
                      <a:lnTo>
                        <a:pt x="567" y="409"/>
                      </a:lnTo>
                      <a:lnTo>
                        <a:pt x="557" y="381"/>
                      </a:lnTo>
                      <a:lnTo>
                        <a:pt x="545" y="353"/>
                      </a:lnTo>
                      <a:lnTo>
                        <a:pt x="532" y="326"/>
                      </a:lnTo>
                      <a:lnTo>
                        <a:pt x="518" y="300"/>
                      </a:lnTo>
                      <a:lnTo>
                        <a:pt x="503" y="275"/>
                      </a:lnTo>
                      <a:lnTo>
                        <a:pt x="486" y="250"/>
                      </a:lnTo>
                      <a:lnTo>
                        <a:pt x="468" y="226"/>
                      </a:lnTo>
                      <a:lnTo>
                        <a:pt x="449" y="203"/>
                      </a:lnTo>
                      <a:lnTo>
                        <a:pt x="428" y="181"/>
                      </a:lnTo>
                      <a:lnTo>
                        <a:pt x="407" y="160"/>
                      </a:lnTo>
                      <a:lnTo>
                        <a:pt x="385" y="141"/>
                      </a:lnTo>
                      <a:lnTo>
                        <a:pt x="361" y="122"/>
                      </a:lnTo>
                      <a:lnTo>
                        <a:pt x="337" y="104"/>
                      </a:lnTo>
                      <a:lnTo>
                        <a:pt x="312" y="88"/>
                      </a:lnTo>
                      <a:lnTo>
                        <a:pt x="286" y="73"/>
                      </a:lnTo>
                      <a:lnTo>
                        <a:pt x="260" y="59"/>
                      </a:lnTo>
                      <a:lnTo>
                        <a:pt x="233" y="47"/>
                      </a:lnTo>
                      <a:lnTo>
                        <a:pt x="205" y="36"/>
                      </a:lnTo>
                      <a:lnTo>
                        <a:pt x="177" y="27"/>
                      </a:lnTo>
                      <a:lnTo>
                        <a:pt x="148" y="19"/>
                      </a:lnTo>
                      <a:lnTo>
                        <a:pt x="119" y="12"/>
                      </a:lnTo>
                      <a:lnTo>
                        <a:pt x="89" y="7"/>
                      </a:lnTo>
                      <a:lnTo>
                        <a:pt x="60" y="3"/>
                      </a:lnTo>
                      <a:lnTo>
                        <a:pt x="30" y="1"/>
                      </a:lnTo>
                      <a:lnTo>
                        <a:pt x="0" y="0"/>
                      </a:lnTo>
                      <a:lnTo>
                        <a:pt x="0" y="597"/>
                      </a:lnTo>
                      <a:lnTo>
                        <a:pt x="24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grpSp>
              <p:nvGrpSpPr>
                <p:cNvPr id="1096" name="Group 78"/>
                <p:cNvGrpSpPr/>
                <p:nvPr/>
              </p:nvGrpSpPr>
              <p:grpSpPr>
                <a:xfrm>
                  <a:off x="2981520" y="1395000"/>
                  <a:ext cx="457200" cy="465840"/>
                  <a:chOff x="2981520" y="1395000"/>
                  <a:chExt cx="457200" cy="465840"/>
                </a:xfrm>
              </p:grpSpPr>
              <p:sp>
                <p:nvSpPr>
                  <p:cNvPr id="1097" name="TextShape 79"/>
                  <p:cNvSpPr txBox="1"/>
                  <p:nvPr/>
                </p:nvSpPr>
                <p:spPr>
                  <a:xfrm>
                    <a:off x="3164400" y="1395000"/>
                    <a:ext cx="274320" cy="26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1200" spc="-1" strike="noStrike">
                        <a:latin typeface="Times New Roman"/>
                        <a:ea typeface="Times New Roman"/>
                      </a:rPr>
                      <a:t>γ</a:t>
                    </a:r>
                    <a:endParaRPr b="0" lang="en-US" sz="1200" spc="-1" strike="noStrike">
                      <a:latin typeface="Arial"/>
                    </a:endParaRPr>
                  </a:p>
                </p:txBody>
              </p:sp>
              <p:grpSp>
                <p:nvGrpSpPr>
                  <p:cNvPr id="1098" name="Group 80"/>
                  <p:cNvGrpSpPr/>
                  <p:nvPr/>
                </p:nvGrpSpPr>
                <p:grpSpPr>
                  <a:xfrm>
                    <a:off x="2981520" y="1431000"/>
                    <a:ext cx="457200" cy="429840"/>
                    <a:chOff x="2981520" y="1431000"/>
                    <a:chExt cx="457200" cy="429840"/>
                  </a:xfrm>
                </p:grpSpPr>
                <p:sp>
                  <p:nvSpPr>
                    <p:cNvPr id="1099" name="CustomShape 81"/>
                    <p:cNvSpPr/>
                    <p:nvPr/>
                  </p:nvSpPr>
                  <p:spPr>
                    <a:xfrm>
                      <a:off x="2981520" y="1431000"/>
                      <a:ext cx="429840" cy="429840"/>
                    </a:xfrm>
                    <a:custGeom>
                      <a:avLst/>
                      <a:gdLst/>
                      <a:ahLst/>
                      <a:rect l="0" t="0" r="r" b="b"/>
                      <a:pathLst>
                        <a:path w="598" h="597">
                          <a:moveTo>
                            <a:pt x="597" y="0"/>
                          </a:moveTo>
                          <a:lnTo>
                            <a:pt x="596" y="30"/>
                          </a:lnTo>
                          <a:lnTo>
                            <a:pt x="594" y="61"/>
                          </a:lnTo>
                          <a:lnTo>
                            <a:pt x="590" y="91"/>
                          </a:lnTo>
                          <a:lnTo>
                            <a:pt x="585" y="121"/>
                          </a:lnTo>
                          <a:lnTo>
                            <a:pt x="578" y="150"/>
                          </a:lnTo>
                          <a:lnTo>
                            <a:pt x="569" y="180"/>
                          </a:lnTo>
                          <a:lnTo>
                            <a:pt x="559" y="208"/>
                          </a:lnTo>
                          <a:lnTo>
                            <a:pt x="548" y="236"/>
                          </a:lnTo>
                          <a:lnTo>
                            <a:pt x="535" y="264"/>
                          </a:lnTo>
                          <a:lnTo>
                            <a:pt x="521" y="291"/>
                          </a:lnTo>
                          <a:lnTo>
                            <a:pt x="506" y="317"/>
                          </a:lnTo>
                          <a:lnTo>
                            <a:pt x="489" y="342"/>
                          </a:lnTo>
                          <a:lnTo>
                            <a:pt x="471" y="367"/>
                          </a:lnTo>
                          <a:lnTo>
                            <a:pt x="452" y="390"/>
                          </a:lnTo>
                          <a:lnTo>
                            <a:pt x="431" y="413"/>
                          </a:lnTo>
                          <a:lnTo>
                            <a:pt x="410" y="434"/>
                          </a:lnTo>
                          <a:lnTo>
                            <a:pt x="387" y="455"/>
                          </a:lnTo>
                          <a:lnTo>
                            <a:pt x="363" y="474"/>
                          </a:lnTo>
                          <a:lnTo>
                            <a:pt x="339" y="492"/>
                          </a:lnTo>
                          <a:lnTo>
                            <a:pt x="313" y="508"/>
                          </a:lnTo>
                          <a:lnTo>
                            <a:pt x="287" y="523"/>
                          </a:lnTo>
                          <a:lnTo>
                            <a:pt x="260" y="537"/>
                          </a:lnTo>
                          <a:lnTo>
                            <a:pt x="232" y="550"/>
                          </a:lnTo>
                          <a:lnTo>
                            <a:pt x="204" y="561"/>
                          </a:lnTo>
                          <a:lnTo>
                            <a:pt x="175" y="571"/>
                          </a:lnTo>
                          <a:lnTo>
                            <a:pt x="146" y="579"/>
                          </a:lnTo>
                          <a:lnTo>
                            <a:pt x="116" y="586"/>
                          </a:lnTo>
                          <a:lnTo>
                            <a:pt x="86" y="591"/>
                          </a:lnTo>
                          <a:lnTo>
                            <a:pt x="56" y="594"/>
                          </a:lnTo>
                          <a:lnTo>
                            <a:pt x="26" y="596"/>
                          </a:lnTo>
                          <a:lnTo>
                            <a:pt x="0" y="0"/>
                          </a:lnTo>
                          <a:lnTo>
                            <a:pt x="597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solidFill>
                        <a:srgbClr val="80808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  <p:sp>
                  <p:nvSpPr>
                    <p:cNvPr id="1100" name="TextShape 82"/>
                    <p:cNvSpPr txBox="1"/>
                    <p:nvPr/>
                  </p:nvSpPr>
                  <p:spPr>
                    <a:xfrm>
                      <a:off x="3165120" y="1563840"/>
                      <a:ext cx="273600" cy="261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lIns="90000" rIns="90000" tIns="45000" bIns="45000">
                      <a:noAutofit/>
                    </a:bodyPr>
                    <a:p>
                      <a:r>
                        <a:rPr b="0" lang="en-US" sz="1200" spc="-1" strike="noStrike">
                          <a:latin typeface="Times New Roman"/>
                          <a:ea typeface="Times New Roman"/>
                        </a:rPr>
                        <a:t>γ</a:t>
                      </a:r>
                      <a:endParaRPr b="0" lang="en-US" sz="1200" spc="-1" strike="noStrike">
                        <a:latin typeface="Arial"/>
                      </a:endParaRPr>
                    </a:p>
                  </p:txBody>
                </p:sp>
              </p:grpSp>
            </p:grpSp>
            <p:sp>
              <p:nvSpPr>
                <p:cNvPr id="1101" name="TextShape 83"/>
                <p:cNvSpPr txBox="1"/>
                <p:nvPr/>
              </p:nvSpPr>
              <p:spPr>
                <a:xfrm>
                  <a:off x="2787120" y="1462680"/>
                  <a:ext cx="547920" cy="4867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000000"/>
                      </a:solidFill>
                      <a:latin typeface="Symbol"/>
                      <a:ea typeface="Symbol"/>
                    </a:rPr>
                    <a:t>`</a:t>
                  </a:r>
                  <a:r>
                    <a:rPr b="0" lang="en-US" sz="2000" spc="-1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grpSp>
            <p:nvGrpSpPr>
              <p:cNvPr id="1102" name="Group 84"/>
              <p:cNvGrpSpPr/>
              <p:nvPr/>
            </p:nvGrpSpPr>
            <p:grpSpPr>
              <a:xfrm>
                <a:off x="2864880" y="1985400"/>
                <a:ext cx="634320" cy="458640"/>
                <a:chOff x="2864880" y="1985400"/>
                <a:chExt cx="634320" cy="458640"/>
              </a:xfrm>
            </p:grpSpPr>
            <p:grpSp>
              <p:nvGrpSpPr>
                <p:cNvPr id="1103" name="Group 85"/>
                <p:cNvGrpSpPr/>
                <p:nvPr/>
              </p:nvGrpSpPr>
              <p:grpSpPr>
                <a:xfrm>
                  <a:off x="2957040" y="2008800"/>
                  <a:ext cx="430200" cy="435240"/>
                  <a:chOff x="2957040" y="2008800"/>
                  <a:chExt cx="430200" cy="435240"/>
                </a:xfrm>
              </p:grpSpPr>
              <p:sp>
                <p:nvSpPr>
                  <p:cNvPr id="1104" name="CustomShape 86"/>
                  <p:cNvSpPr/>
                  <p:nvPr/>
                </p:nvSpPr>
                <p:spPr>
                  <a:xfrm>
                    <a:off x="2957400" y="2008800"/>
                    <a:ext cx="429840" cy="429840"/>
                  </a:xfrm>
                  <a:custGeom>
                    <a:avLst/>
                    <a:gdLst/>
                    <a:ahLst/>
                    <a:rect l="0" t="0" r="r" b="b"/>
                    <a:pathLst>
                      <a:path w="598" h="1195">
                        <a:moveTo>
                          <a:pt x="24" y="1194"/>
                        </a:moveTo>
                        <a:lnTo>
                          <a:pt x="54" y="1192"/>
                        </a:lnTo>
                        <a:lnTo>
                          <a:pt x="83" y="1188"/>
                        </a:lnTo>
                        <a:lnTo>
                          <a:pt x="113" y="1183"/>
                        </a:lnTo>
                        <a:lnTo>
                          <a:pt x="142" y="1177"/>
                        </a:lnTo>
                        <a:lnTo>
                          <a:pt x="171" y="1169"/>
                        </a:lnTo>
                        <a:lnTo>
                          <a:pt x="199" y="1160"/>
                        </a:lnTo>
                        <a:lnTo>
                          <a:pt x="227" y="1149"/>
                        </a:lnTo>
                        <a:lnTo>
                          <a:pt x="254" y="1137"/>
                        </a:lnTo>
                        <a:lnTo>
                          <a:pt x="281" y="1124"/>
                        </a:lnTo>
                        <a:lnTo>
                          <a:pt x="307" y="1109"/>
                        </a:lnTo>
                        <a:lnTo>
                          <a:pt x="332" y="1093"/>
                        </a:lnTo>
                        <a:lnTo>
                          <a:pt x="357" y="1076"/>
                        </a:lnTo>
                        <a:lnTo>
                          <a:pt x="380" y="1057"/>
                        </a:lnTo>
                        <a:lnTo>
                          <a:pt x="403" y="1038"/>
                        </a:lnTo>
                        <a:lnTo>
                          <a:pt x="424" y="1017"/>
                        </a:lnTo>
                        <a:lnTo>
                          <a:pt x="445" y="995"/>
                        </a:lnTo>
                        <a:lnTo>
                          <a:pt x="464" y="972"/>
                        </a:lnTo>
                        <a:lnTo>
                          <a:pt x="482" y="949"/>
                        </a:lnTo>
                        <a:lnTo>
                          <a:pt x="499" y="924"/>
                        </a:lnTo>
                        <a:lnTo>
                          <a:pt x="515" y="899"/>
                        </a:lnTo>
                        <a:lnTo>
                          <a:pt x="529" y="873"/>
                        </a:lnTo>
                        <a:lnTo>
                          <a:pt x="543" y="846"/>
                        </a:lnTo>
                        <a:lnTo>
                          <a:pt x="554" y="818"/>
                        </a:lnTo>
                        <a:lnTo>
                          <a:pt x="565" y="790"/>
                        </a:lnTo>
                        <a:lnTo>
                          <a:pt x="574" y="762"/>
                        </a:lnTo>
                        <a:lnTo>
                          <a:pt x="581" y="733"/>
                        </a:lnTo>
                        <a:lnTo>
                          <a:pt x="587" y="704"/>
                        </a:lnTo>
                        <a:lnTo>
                          <a:pt x="592" y="674"/>
                        </a:lnTo>
                        <a:lnTo>
                          <a:pt x="595" y="645"/>
                        </a:lnTo>
                        <a:lnTo>
                          <a:pt x="597" y="615"/>
                        </a:lnTo>
                        <a:lnTo>
                          <a:pt x="597" y="585"/>
                        </a:lnTo>
                        <a:lnTo>
                          <a:pt x="596" y="555"/>
                        </a:lnTo>
                        <a:lnTo>
                          <a:pt x="593" y="525"/>
                        </a:lnTo>
                        <a:lnTo>
                          <a:pt x="588" y="496"/>
                        </a:lnTo>
                        <a:lnTo>
                          <a:pt x="583" y="467"/>
                        </a:lnTo>
                        <a:lnTo>
                          <a:pt x="575" y="438"/>
                        </a:lnTo>
                        <a:lnTo>
                          <a:pt x="567" y="409"/>
                        </a:lnTo>
                        <a:lnTo>
                          <a:pt x="557" y="381"/>
                        </a:lnTo>
                        <a:lnTo>
                          <a:pt x="545" y="353"/>
                        </a:lnTo>
                        <a:lnTo>
                          <a:pt x="532" y="326"/>
                        </a:lnTo>
                        <a:lnTo>
                          <a:pt x="518" y="300"/>
                        </a:lnTo>
                        <a:lnTo>
                          <a:pt x="503" y="275"/>
                        </a:lnTo>
                        <a:lnTo>
                          <a:pt x="486" y="250"/>
                        </a:lnTo>
                        <a:lnTo>
                          <a:pt x="468" y="226"/>
                        </a:lnTo>
                        <a:lnTo>
                          <a:pt x="449" y="203"/>
                        </a:lnTo>
                        <a:lnTo>
                          <a:pt x="428" y="181"/>
                        </a:lnTo>
                        <a:lnTo>
                          <a:pt x="407" y="160"/>
                        </a:lnTo>
                        <a:lnTo>
                          <a:pt x="385" y="141"/>
                        </a:lnTo>
                        <a:lnTo>
                          <a:pt x="361" y="122"/>
                        </a:lnTo>
                        <a:lnTo>
                          <a:pt x="337" y="104"/>
                        </a:lnTo>
                        <a:lnTo>
                          <a:pt x="312" y="88"/>
                        </a:lnTo>
                        <a:lnTo>
                          <a:pt x="286" y="73"/>
                        </a:lnTo>
                        <a:lnTo>
                          <a:pt x="260" y="59"/>
                        </a:lnTo>
                        <a:lnTo>
                          <a:pt x="233" y="47"/>
                        </a:lnTo>
                        <a:lnTo>
                          <a:pt x="205" y="36"/>
                        </a:lnTo>
                        <a:lnTo>
                          <a:pt x="177" y="27"/>
                        </a:lnTo>
                        <a:lnTo>
                          <a:pt x="148" y="19"/>
                        </a:lnTo>
                        <a:lnTo>
                          <a:pt x="119" y="12"/>
                        </a:lnTo>
                        <a:lnTo>
                          <a:pt x="89" y="7"/>
                        </a:lnTo>
                        <a:lnTo>
                          <a:pt x="60" y="3"/>
                        </a:lnTo>
                        <a:lnTo>
                          <a:pt x="30" y="1"/>
                        </a:lnTo>
                        <a:lnTo>
                          <a:pt x="0" y="0"/>
                        </a:lnTo>
                        <a:lnTo>
                          <a:pt x="0" y="597"/>
                        </a:lnTo>
                        <a:lnTo>
                          <a:pt x="24" y="1194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solidFill>
                      <a:srgbClr val="80808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05" name="CustomShape 87"/>
                  <p:cNvSpPr/>
                  <p:nvPr/>
                </p:nvSpPr>
                <p:spPr>
                  <a:xfrm>
                    <a:off x="2957040" y="2014200"/>
                    <a:ext cx="429840" cy="429840"/>
                  </a:xfrm>
                  <a:custGeom>
                    <a:avLst/>
                    <a:gdLst/>
                    <a:ahLst/>
                    <a:rect l="0" t="0" r="r" b="b"/>
                    <a:pathLst>
                      <a:path w="598" h="597">
                        <a:moveTo>
                          <a:pt x="597" y="0"/>
                        </a:moveTo>
                        <a:lnTo>
                          <a:pt x="596" y="30"/>
                        </a:lnTo>
                        <a:lnTo>
                          <a:pt x="594" y="61"/>
                        </a:lnTo>
                        <a:lnTo>
                          <a:pt x="590" y="91"/>
                        </a:lnTo>
                        <a:lnTo>
                          <a:pt x="585" y="121"/>
                        </a:lnTo>
                        <a:lnTo>
                          <a:pt x="578" y="150"/>
                        </a:lnTo>
                        <a:lnTo>
                          <a:pt x="569" y="180"/>
                        </a:lnTo>
                        <a:lnTo>
                          <a:pt x="559" y="208"/>
                        </a:lnTo>
                        <a:lnTo>
                          <a:pt x="548" y="236"/>
                        </a:lnTo>
                        <a:lnTo>
                          <a:pt x="535" y="264"/>
                        </a:lnTo>
                        <a:lnTo>
                          <a:pt x="521" y="291"/>
                        </a:lnTo>
                        <a:lnTo>
                          <a:pt x="506" y="317"/>
                        </a:lnTo>
                        <a:lnTo>
                          <a:pt x="489" y="342"/>
                        </a:lnTo>
                        <a:lnTo>
                          <a:pt x="471" y="367"/>
                        </a:lnTo>
                        <a:lnTo>
                          <a:pt x="452" y="390"/>
                        </a:lnTo>
                        <a:lnTo>
                          <a:pt x="431" y="413"/>
                        </a:lnTo>
                        <a:lnTo>
                          <a:pt x="410" y="434"/>
                        </a:lnTo>
                        <a:lnTo>
                          <a:pt x="387" y="455"/>
                        </a:lnTo>
                        <a:lnTo>
                          <a:pt x="363" y="474"/>
                        </a:lnTo>
                        <a:lnTo>
                          <a:pt x="339" y="492"/>
                        </a:lnTo>
                        <a:lnTo>
                          <a:pt x="313" y="508"/>
                        </a:lnTo>
                        <a:lnTo>
                          <a:pt x="287" y="523"/>
                        </a:lnTo>
                        <a:lnTo>
                          <a:pt x="260" y="537"/>
                        </a:lnTo>
                        <a:lnTo>
                          <a:pt x="232" y="550"/>
                        </a:lnTo>
                        <a:lnTo>
                          <a:pt x="204" y="561"/>
                        </a:lnTo>
                        <a:lnTo>
                          <a:pt x="175" y="571"/>
                        </a:lnTo>
                        <a:lnTo>
                          <a:pt x="146" y="579"/>
                        </a:lnTo>
                        <a:lnTo>
                          <a:pt x="116" y="586"/>
                        </a:lnTo>
                        <a:lnTo>
                          <a:pt x="86" y="591"/>
                        </a:lnTo>
                        <a:lnTo>
                          <a:pt x="56" y="594"/>
                        </a:lnTo>
                        <a:lnTo>
                          <a:pt x="26" y="596"/>
                        </a:lnTo>
                        <a:lnTo>
                          <a:pt x="0" y="0"/>
                        </a:lnTo>
                        <a:lnTo>
                          <a:pt x="597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solidFill>
                      <a:srgbClr val="80808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grpSp>
              <p:nvGrpSpPr>
                <p:cNvPr id="1106" name="Group 88"/>
                <p:cNvGrpSpPr/>
                <p:nvPr/>
              </p:nvGrpSpPr>
              <p:grpSpPr>
                <a:xfrm>
                  <a:off x="2864880" y="1985400"/>
                  <a:ext cx="634320" cy="451440"/>
                  <a:chOff x="2864880" y="1985400"/>
                  <a:chExt cx="634320" cy="451440"/>
                </a:xfrm>
              </p:grpSpPr>
              <p:sp>
                <p:nvSpPr>
                  <p:cNvPr id="1107" name="TextShape 89"/>
                  <p:cNvSpPr txBox="1"/>
                  <p:nvPr/>
                </p:nvSpPr>
                <p:spPr>
                  <a:xfrm>
                    <a:off x="3115440" y="1985400"/>
                    <a:ext cx="383760" cy="26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1200" spc="-1" strike="noStrike">
                        <a:latin typeface="Times New Roman"/>
                        <a:ea typeface="Times New Roman"/>
                      </a:rPr>
                      <a:t>γ</a:t>
                    </a:r>
                    <a:endParaRPr b="0" lang="en-US" sz="1200" spc="-1" strike="noStrike">
                      <a:latin typeface="Arial"/>
                    </a:endParaRPr>
                  </a:p>
                </p:txBody>
              </p:sp>
              <p:sp>
                <p:nvSpPr>
                  <p:cNvPr id="1108" name="TextShape 90"/>
                  <p:cNvSpPr txBox="1"/>
                  <p:nvPr/>
                </p:nvSpPr>
                <p:spPr>
                  <a:xfrm>
                    <a:off x="3115800" y="2165760"/>
                    <a:ext cx="383400" cy="26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1200" spc="-1" strike="noStrike">
                        <a:latin typeface="Times New Roman"/>
                        <a:ea typeface="Times New Roman"/>
                      </a:rPr>
                      <a:t>γ</a:t>
                    </a:r>
                    <a:endParaRPr b="0" lang="en-US" sz="1200" spc="-1" strike="noStrike">
                      <a:latin typeface="Arial"/>
                    </a:endParaRPr>
                  </a:p>
                </p:txBody>
              </p:sp>
              <p:sp>
                <p:nvSpPr>
                  <p:cNvPr id="1109" name="TextShape 91"/>
                  <p:cNvSpPr txBox="1"/>
                  <p:nvPr/>
                </p:nvSpPr>
                <p:spPr>
                  <a:xfrm>
                    <a:off x="2864880" y="2062800"/>
                    <a:ext cx="365040" cy="3740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2000" spc="-1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a:t>Λ</a:t>
                    </a:r>
                    <a:endParaRPr b="0" lang="en-US" sz="2000" spc="-1" strike="noStrike"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110" name="TextShape 92"/>
            <p:cNvSpPr txBox="1"/>
            <p:nvPr/>
          </p:nvSpPr>
          <p:spPr>
            <a:xfrm>
              <a:off x="160200" y="3063960"/>
              <a:ext cx="4065480" cy="514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35% of energy in event</a:t>
              </a:r>
              <a:endParaRPr b="0" lang="en-US" sz="3000" spc="-1" strike="noStrike">
                <a:latin typeface="Arial"/>
              </a:endParaRPr>
            </a:p>
          </p:txBody>
        </p:sp>
      </p:grpSp>
      <p:sp>
        <p:nvSpPr>
          <p:cNvPr id="1111" name="TextShape 93"/>
          <p:cNvSpPr txBox="1"/>
          <p:nvPr/>
        </p:nvSpPr>
        <p:spPr>
          <a:xfrm>
            <a:off x="5486400" y="4720320"/>
            <a:ext cx="406548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000" spc="-1" strike="noStrike">
                <a:solidFill>
                  <a:srgbClr val="0000ff"/>
                </a:solidFill>
                <a:latin typeface="Times New Roman"/>
              </a:rPr>
              <a:t>65% of energy in event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1112" name="TextShape 94"/>
          <p:cNvSpPr txBox="1"/>
          <p:nvPr/>
        </p:nvSpPr>
        <p:spPr>
          <a:xfrm>
            <a:off x="185760" y="4949280"/>
            <a:ext cx="484632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000" spc="-1" strike="noStrike">
                <a:solidFill>
                  <a:srgbClr val="ff0000"/>
                </a:solidFill>
                <a:latin typeface="Times New Roman"/>
                <a:ea typeface="Arial"/>
              </a:rPr>
              <a:t>→ </a:t>
            </a:r>
            <a:r>
              <a:rPr b="1" lang="en-US" sz="3000" spc="-1" strike="noStrike">
                <a:solidFill>
                  <a:srgbClr val="ff0000"/>
                </a:solidFill>
                <a:latin typeface="Times New Roman"/>
                <a:ea typeface="Arial"/>
              </a:rPr>
              <a:t>Measure ~57% of energy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1113" name="TextShape 95"/>
          <p:cNvSpPr txBox="1"/>
          <p:nvPr/>
        </p:nvSpPr>
        <p:spPr>
          <a:xfrm>
            <a:off x="0" y="4120560"/>
            <a:ext cx="4267440" cy="93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000" spc="-1" strike="noStrike">
                <a:solidFill>
                  <a:srgbClr val="000000"/>
                </a:solidFill>
                <a:latin typeface="Times New Roman"/>
              </a:rPr>
              <a:t>Electromagnetic calorimeter</a:t>
            </a:r>
            <a:endParaRPr b="0" lang="en-US" sz="3000" spc="-1" strike="noStrike">
              <a:latin typeface="Arial"/>
            </a:endParaRPr>
          </a:p>
        </p:txBody>
      </p:sp>
      <p:grpSp>
        <p:nvGrpSpPr>
          <p:cNvPr id="1114" name="Group 96"/>
          <p:cNvGrpSpPr/>
          <p:nvPr/>
        </p:nvGrpSpPr>
        <p:grpSpPr>
          <a:xfrm>
            <a:off x="6766560" y="3660480"/>
            <a:ext cx="1005120" cy="454320"/>
            <a:chOff x="6766560" y="3660480"/>
            <a:chExt cx="1005120" cy="454320"/>
          </a:xfrm>
        </p:grpSpPr>
        <p:grpSp>
          <p:nvGrpSpPr>
            <p:cNvPr id="1115" name="Group 97"/>
            <p:cNvGrpSpPr/>
            <p:nvPr/>
          </p:nvGrpSpPr>
          <p:grpSpPr>
            <a:xfrm>
              <a:off x="7308720" y="3684960"/>
              <a:ext cx="462960" cy="429840"/>
              <a:chOff x="7308720" y="3684960"/>
              <a:chExt cx="462960" cy="429840"/>
            </a:xfrm>
          </p:grpSpPr>
          <p:sp>
            <p:nvSpPr>
              <p:cNvPr id="1116" name="CustomShape 98"/>
              <p:cNvSpPr/>
              <p:nvPr/>
            </p:nvSpPr>
            <p:spPr>
              <a:xfrm>
                <a:off x="7308720" y="368496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1195">
                    <a:moveTo>
                      <a:pt x="588" y="1194"/>
                    </a:moveTo>
                    <a:lnTo>
                      <a:pt x="558" y="1193"/>
                    </a:lnTo>
                    <a:lnTo>
                      <a:pt x="528" y="1190"/>
                    </a:lnTo>
                    <a:lnTo>
                      <a:pt x="498" y="1186"/>
                    </a:lnTo>
                    <a:lnTo>
                      <a:pt x="469" y="1180"/>
                    </a:lnTo>
                    <a:lnTo>
                      <a:pt x="439" y="1173"/>
                    </a:lnTo>
                    <a:lnTo>
                      <a:pt x="411" y="1164"/>
                    </a:lnTo>
                    <a:lnTo>
                      <a:pt x="382" y="1154"/>
                    </a:lnTo>
                    <a:lnTo>
                      <a:pt x="354" y="1142"/>
                    </a:lnTo>
                    <a:lnTo>
                      <a:pt x="327" y="1130"/>
                    </a:lnTo>
                    <a:lnTo>
                      <a:pt x="301" y="1115"/>
                    </a:lnTo>
                    <a:lnTo>
                      <a:pt x="275" y="1100"/>
                    </a:lnTo>
                    <a:lnTo>
                      <a:pt x="250" y="1083"/>
                    </a:lnTo>
                    <a:lnTo>
                      <a:pt x="226" y="1065"/>
                    </a:lnTo>
                    <a:lnTo>
                      <a:pt x="203" y="1045"/>
                    </a:lnTo>
                    <a:lnTo>
                      <a:pt x="181" y="1025"/>
                    </a:lnTo>
                    <a:lnTo>
                      <a:pt x="160" y="1003"/>
                    </a:lnTo>
                    <a:lnTo>
                      <a:pt x="140" y="981"/>
                    </a:lnTo>
                    <a:lnTo>
                      <a:pt x="121" y="957"/>
                    </a:lnTo>
                    <a:lnTo>
                      <a:pt x="103" y="933"/>
                    </a:lnTo>
                    <a:lnTo>
                      <a:pt x="87" y="908"/>
                    </a:lnTo>
                    <a:lnTo>
                      <a:pt x="72" y="882"/>
                    </a:lnTo>
                    <a:lnTo>
                      <a:pt x="58" y="855"/>
                    </a:lnTo>
                    <a:lnTo>
                      <a:pt x="46" y="827"/>
                    </a:lnTo>
                    <a:lnTo>
                      <a:pt x="35" y="799"/>
                    </a:lnTo>
                    <a:lnTo>
                      <a:pt x="26" y="771"/>
                    </a:lnTo>
                    <a:lnTo>
                      <a:pt x="18" y="742"/>
                    </a:lnTo>
                    <a:lnTo>
                      <a:pt x="11" y="712"/>
                    </a:lnTo>
                    <a:lnTo>
                      <a:pt x="6" y="683"/>
                    </a:lnTo>
                    <a:lnTo>
                      <a:pt x="3" y="653"/>
                    </a:lnTo>
                    <a:lnTo>
                      <a:pt x="1" y="623"/>
                    </a:lnTo>
                    <a:lnTo>
                      <a:pt x="0" y="593"/>
                    </a:lnTo>
                    <a:lnTo>
                      <a:pt x="1" y="562"/>
                    </a:lnTo>
                    <a:lnTo>
                      <a:pt x="4" y="532"/>
                    </a:lnTo>
                    <a:lnTo>
                      <a:pt x="8" y="503"/>
                    </a:lnTo>
                    <a:lnTo>
                      <a:pt x="13" y="473"/>
                    </a:lnTo>
                    <a:lnTo>
                      <a:pt x="20" y="444"/>
                    </a:lnTo>
                    <a:lnTo>
                      <a:pt x="28" y="415"/>
                    </a:lnTo>
                    <a:lnTo>
                      <a:pt x="38" y="386"/>
                    </a:lnTo>
                    <a:lnTo>
                      <a:pt x="50" y="359"/>
                    </a:lnTo>
                    <a:lnTo>
                      <a:pt x="62" y="331"/>
                    </a:lnTo>
                    <a:lnTo>
                      <a:pt x="77" y="305"/>
                    </a:lnTo>
                    <a:lnTo>
                      <a:pt x="92" y="279"/>
                    </a:lnTo>
                    <a:lnTo>
                      <a:pt x="109" y="254"/>
                    </a:lnTo>
                    <a:lnTo>
                      <a:pt x="127" y="230"/>
                    </a:lnTo>
                    <a:lnTo>
                      <a:pt x="146" y="206"/>
                    </a:lnTo>
                    <a:lnTo>
                      <a:pt x="166" y="184"/>
                    </a:lnTo>
                    <a:lnTo>
                      <a:pt x="187" y="163"/>
                    </a:lnTo>
                    <a:lnTo>
                      <a:pt x="210" y="143"/>
                    </a:lnTo>
                    <a:lnTo>
                      <a:pt x="233" y="124"/>
                    </a:lnTo>
                    <a:lnTo>
                      <a:pt x="257" y="106"/>
                    </a:lnTo>
                    <a:lnTo>
                      <a:pt x="283" y="90"/>
                    </a:lnTo>
                    <a:lnTo>
                      <a:pt x="309" y="74"/>
                    </a:lnTo>
                    <a:lnTo>
                      <a:pt x="335" y="60"/>
                    </a:lnTo>
                    <a:lnTo>
                      <a:pt x="363" y="48"/>
                    </a:lnTo>
                    <a:lnTo>
                      <a:pt x="391" y="37"/>
                    </a:lnTo>
                    <a:lnTo>
                      <a:pt x="419" y="27"/>
                    </a:lnTo>
                    <a:lnTo>
                      <a:pt x="448" y="19"/>
                    </a:lnTo>
                    <a:lnTo>
                      <a:pt x="477" y="12"/>
                    </a:lnTo>
                    <a:lnTo>
                      <a:pt x="507" y="7"/>
                    </a:lnTo>
                    <a:lnTo>
                      <a:pt x="537" y="3"/>
                    </a:lnTo>
                    <a:lnTo>
                      <a:pt x="567" y="1"/>
                    </a:lnTo>
                    <a:lnTo>
                      <a:pt x="597" y="0"/>
                    </a:lnTo>
                    <a:lnTo>
                      <a:pt x="597" y="597"/>
                    </a:lnTo>
                    <a:lnTo>
                      <a:pt x="588" y="1194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80808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117" name="Formula 99"/>
                  <p:cNvSpPr txBox="1"/>
                  <p:nvPr/>
                </p:nvSpPr>
                <p:spPr>
                  <a:xfrm>
                    <a:off x="7344720" y="3742560"/>
                    <a:ext cx="426960" cy="28044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n</m:t>
                            </m:r>
                          </m:e>
                        </m:acc>
                        <m:acc>
                          <m:accPr>
                            <m:chr m:val="¯"/>
                          </m:accPr>
                          <m:e>
                            <m:r>
                              <m:t xml:space="preserve">Λ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118" name="Group 100"/>
            <p:cNvGrpSpPr/>
            <p:nvPr/>
          </p:nvGrpSpPr>
          <p:grpSpPr>
            <a:xfrm>
              <a:off x="6766560" y="3660480"/>
              <a:ext cx="462960" cy="429840"/>
              <a:chOff x="6766560" y="3660480"/>
              <a:chExt cx="462960" cy="429840"/>
            </a:xfrm>
          </p:grpSpPr>
          <p:grpSp>
            <p:nvGrpSpPr>
              <p:cNvPr id="1119" name="Group 101"/>
              <p:cNvGrpSpPr/>
              <p:nvPr/>
            </p:nvGrpSpPr>
            <p:grpSpPr>
              <a:xfrm>
                <a:off x="6766560" y="3660480"/>
                <a:ext cx="462960" cy="429840"/>
                <a:chOff x="6766560" y="3660480"/>
                <a:chExt cx="462960" cy="429840"/>
              </a:xfrm>
            </p:grpSpPr>
            <p:sp>
              <p:nvSpPr>
                <p:cNvPr id="1120" name="CustomShape 102"/>
                <p:cNvSpPr/>
                <p:nvPr/>
              </p:nvSpPr>
              <p:spPr>
                <a:xfrm>
                  <a:off x="6766560" y="366048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588" y="1194"/>
                      </a:moveTo>
                      <a:lnTo>
                        <a:pt x="558" y="1193"/>
                      </a:lnTo>
                      <a:lnTo>
                        <a:pt x="528" y="1190"/>
                      </a:lnTo>
                      <a:lnTo>
                        <a:pt x="498" y="1186"/>
                      </a:lnTo>
                      <a:lnTo>
                        <a:pt x="469" y="1180"/>
                      </a:lnTo>
                      <a:lnTo>
                        <a:pt x="439" y="1173"/>
                      </a:lnTo>
                      <a:lnTo>
                        <a:pt x="411" y="1164"/>
                      </a:lnTo>
                      <a:lnTo>
                        <a:pt x="382" y="1154"/>
                      </a:lnTo>
                      <a:lnTo>
                        <a:pt x="354" y="1142"/>
                      </a:lnTo>
                      <a:lnTo>
                        <a:pt x="327" y="1130"/>
                      </a:lnTo>
                      <a:lnTo>
                        <a:pt x="301" y="1115"/>
                      </a:lnTo>
                      <a:lnTo>
                        <a:pt x="275" y="1100"/>
                      </a:lnTo>
                      <a:lnTo>
                        <a:pt x="250" y="1083"/>
                      </a:lnTo>
                      <a:lnTo>
                        <a:pt x="226" y="1065"/>
                      </a:lnTo>
                      <a:lnTo>
                        <a:pt x="203" y="1045"/>
                      </a:lnTo>
                      <a:lnTo>
                        <a:pt x="181" y="1025"/>
                      </a:lnTo>
                      <a:lnTo>
                        <a:pt x="160" y="1003"/>
                      </a:lnTo>
                      <a:lnTo>
                        <a:pt x="140" y="981"/>
                      </a:lnTo>
                      <a:lnTo>
                        <a:pt x="121" y="957"/>
                      </a:lnTo>
                      <a:lnTo>
                        <a:pt x="103" y="933"/>
                      </a:lnTo>
                      <a:lnTo>
                        <a:pt x="87" y="908"/>
                      </a:lnTo>
                      <a:lnTo>
                        <a:pt x="72" y="882"/>
                      </a:lnTo>
                      <a:lnTo>
                        <a:pt x="58" y="855"/>
                      </a:lnTo>
                      <a:lnTo>
                        <a:pt x="46" y="827"/>
                      </a:lnTo>
                      <a:lnTo>
                        <a:pt x="35" y="799"/>
                      </a:lnTo>
                      <a:lnTo>
                        <a:pt x="26" y="771"/>
                      </a:lnTo>
                      <a:lnTo>
                        <a:pt x="18" y="742"/>
                      </a:lnTo>
                      <a:lnTo>
                        <a:pt x="11" y="712"/>
                      </a:lnTo>
                      <a:lnTo>
                        <a:pt x="6" y="683"/>
                      </a:lnTo>
                      <a:lnTo>
                        <a:pt x="3" y="653"/>
                      </a:lnTo>
                      <a:lnTo>
                        <a:pt x="1" y="623"/>
                      </a:lnTo>
                      <a:lnTo>
                        <a:pt x="0" y="593"/>
                      </a:lnTo>
                      <a:lnTo>
                        <a:pt x="1" y="562"/>
                      </a:lnTo>
                      <a:lnTo>
                        <a:pt x="4" y="532"/>
                      </a:lnTo>
                      <a:lnTo>
                        <a:pt x="8" y="503"/>
                      </a:lnTo>
                      <a:lnTo>
                        <a:pt x="13" y="473"/>
                      </a:lnTo>
                      <a:lnTo>
                        <a:pt x="20" y="444"/>
                      </a:lnTo>
                      <a:lnTo>
                        <a:pt x="28" y="415"/>
                      </a:lnTo>
                      <a:lnTo>
                        <a:pt x="38" y="386"/>
                      </a:lnTo>
                      <a:lnTo>
                        <a:pt x="50" y="359"/>
                      </a:lnTo>
                      <a:lnTo>
                        <a:pt x="62" y="331"/>
                      </a:lnTo>
                      <a:lnTo>
                        <a:pt x="77" y="305"/>
                      </a:lnTo>
                      <a:lnTo>
                        <a:pt x="92" y="279"/>
                      </a:lnTo>
                      <a:lnTo>
                        <a:pt x="109" y="254"/>
                      </a:lnTo>
                      <a:lnTo>
                        <a:pt x="127" y="230"/>
                      </a:lnTo>
                      <a:lnTo>
                        <a:pt x="146" y="206"/>
                      </a:lnTo>
                      <a:lnTo>
                        <a:pt x="166" y="184"/>
                      </a:lnTo>
                      <a:lnTo>
                        <a:pt x="187" y="163"/>
                      </a:lnTo>
                      <a:lnTo>
                        <a:pt x="210" y="143"/>
                      </a:lnTo>
                      <a:lnTo>
                        <a:pt x="233" y="124"/>
                      </a:lnTo>
                      <a:lnTo>
                        <a:pt x="257" y="106"/>
                      </a:lnTo>
                      <a:lnTo>
                        <a:pt x="283" y="90"/>
                      </a:lnTo>
                      <a:lnTo>
                        <a:pt x="309" y="74"/>
                      </a:lnTo>
                      <a:lnTo>
                        <a:pt x="335" y="60"/>
                      </a:lnTo>
                      <a:lnTo>
                        <a:pt x="363" y="48"/>
                      </a:lnTo>
                      <a:lnTo>
                        <a:pt x="391" y="37"/>
                      </a:lnTo>
                      <a:lnTo>
                        <a:pt x="419" y="27"/>
                      </a:lnTo>
                      <a:lnTo>
                        <a:pt x="448" y="19"/>
                      </a:lnTo>
                      <a:lnTo>
                        <a:pt x="477" y="12"/>
                      </a:lnTo>
                      <a:lnTo>
                        <a:pt x="507" y="7"/>
                      </a:lnTo>
                      <a:lnTo>
                        <a:pt x="537" y="3"/>
                      </a:lnTo>
                      <a:lnTo>
                        <a:pt x="567" y="1"/>
                      </a:lnTo>
                      <a:lnTo>
                        <a:pt x="597" y="0"/>
                      </a:lnTo>
                      <a:lnTo>
                        <a:pt x="597" y="597"/>
                      </a:lnTo>
                      <a:lnTo>
                        <a:pt x="588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121" name="Formula 103"/>
                    <p:cNvSpPr txBox="1"/>
                    <p:nvPr/>
                  </p:nvSpPr>
                  <p:spPr>
                    <a:xfrm>
                      <a:off x="6802560" y="3718080"/>
                      <a:ext cx="426960" cy="28044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r>
                            <m:t xml:space="preserve">n</m:t>
                          </m:r>
                          <m:r>
                            <m:t xml:space="preserve">Λ</m:t>
                          </m:r>
                        </m:oMath>
                      </a14:m>
                    </a:p>
                  </p:txBody>
                </p:sp>
              </mc:Choice>
              <mc:Fallback/>
            </mc:AlternateContent>
          </p:grpSp>
        </p:grpSp>
      </p:grpSp>
      <p:grpSp>
        <p:nvGrpSpPr>
          <p:cNvPr id="1122" name="Group 104"/>
          <p:cNvGrpSpPr/>
          <p:nvPr/>
        </p:nvGrpSpPr>
        <p:grpSpPr>
          <a:xfrm>
            <a:off x="4946760" y="3026520"/>
            <a:ext cx="722520" cy="722520"/>
            <a:chOff x="4946760" y="3026520"/>
            <a:chExt cx="722520" cy="722520"/>
          </a:xfrm>
        </p:grpSpPr>
        <p:grpSp>
          <p:nvGrpSpPr>
            <p:cNvPr id="1123" name="Group 105"/>
            <p:cNvGrpSpPr/>
            <p:nvPr/>
          </p:nvGrpSpPr>
          <p:grpSpPr>
            <a:xfrm>
              <a:off x="4946760" y="3026520"/>
              <a:ext cx="722520" cy="722520"/>
              <a:chOff x="4946760" y="3026520"/>
              <a:chExt cx="722520" cy="722520"/>
            </a:xfrm>
          </p:grpSpPr>
          <p:grpSp>
            <p:nvGrpSpPr>
              <p:cNvPr id="1124" name="Group 106"/>
              <p:cNvGrpSpPr/>
              <p:nvPr/>
            </p:nvGrpSpPr>
            <p:grpSpPr>
              <a:xfrm>
                <a:off x="4946760" y="3026520"/>
                <a:ext cx="722520" cy="722520"/>
                <a:chOff x="4946760" y="3026520"/>
                <a:chExt cx="722520" cy="722520"/>
              </a:xfrm>
            </p:grpSpPr>
            <p:grpSp>
              <p:nvGrpSpPr>
                <p:cNvPr id="1125" name="Group 107"/>
                <p:cNvGrpSpPr/>
                <p:nvPr/>
              </p:nvGrpSpPr>
              <p:grpSpPr>
                <a:xfrm>
                  <a:off x="4946760" y="3026520"/>
                  <a:ext cx="722520" cy="722520"/>
                  <a:chOff x="4946760" y="3026520"/>
                  <a:chExt cx="722520" cy="722520"/>
                </a:xfrm>
              </p:grpSpPr>
              <p:sp>
                <p:nvSpPr>
                  <p:cNvPr id="1126" name="CustomShape 108"/>
                  <p:cNvSpPr/>
                  <p:nvPr/>
                </p:nvSpPr>
                <p:spPr>
                  <a:xfrm>
                    <a:off x="4946760" y="3026520"/>
                    <a:ext cx="722520" cy="722520"/>
                  </a:xfrm>
                  <a:prstGeom prst="ellipse">
                    <a:avLst/>
                  </a:prstGeom>
                  <a:solidFill>
                    <a:srgbClr val="c0c0c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</p:grpSp>
        <mc:AlternateContent>
          <mc:Choice xmlns:a14="http://schemas.microsoft.com/office/drawing/2010/main" Requires="a14">
            <p:sp>
              <p:nvSpPr>
                <p:cNvPr id="1127" name="Formula 109"/>
                <p:cNvSpPr txBox="1"/>
                <p:nvPr/>
              </p:nvSpPr>
              <p:spPr>
                <a:xfrm>
                  <a:off x="5119920" y="3051720"/>
                  <a:ext cx="371160" cy="6310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acc>
                        <m:accPr>
                          <m:chr m:val="¯"/>
                        </m:accPr>
                        <m:e>
                          <m:r>
                            <m:t xml:space="preserve">n</m:t>
                          </m:r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1128" name="Group 110"/>
          <p:cNvGrpSpPr/>
          <p:nvPr/>
        </p:nvGrpSpPr>
        <p:grpSpPr>
          <a:xfrm>
            <a:off x="9427320" y="3196080"/>
            <a:ext cx="722520" cy="735840"/>
            <a:chOff x="9427320" y="3196080"/>
            <a:chExt cx="722520" cy="735840"/>
          </a:xfrm>
        </p:grpSpPr>
        <p:grpSp>
          <p:nvGrpSpPr>
            <p:cNvPr id="1129" name="Group 111"/>
            <p:cNvGrpSpPr/>
            <p:nvPr/>
          </p:nvGrpSpPr>
          <p:grpSpPr>
            <a:xfrm>
              <a:off x="9427320" y="3209400"/>
              <a:ext cx="722520" cy="722520"/>
              <a:chOff x="9427320" y="3209400"/>
              <a:chExt cx="722520" cy="722520"/>
            </a:xfrm>
          </p:grpSpPr>
          <p:grpSp>
            <p:nvGrpSpPr>
              <p:cNvPr id="1130" name="Group 112"/>
              <p:cNvGrpSpPr/>
              <p:nvPr/>
            </p:nvGrpSpPr>
            <p:grpSpPr>
              <a:xfrm>
                <a:off x="9427320" y="3209400"/>
                <a:ext cx="722520" cy="722520"/>
                <a:chOff x="9427320" y="3209400"/>
                <a:chExt cx="722520" cy="722520"/>
              </a:xfrm>
            </p:grpSpPr>
            <p:sp>
              <p:nvSpPr>
                <p:cNvPr id="1131" name="CustomShape 113"/>
                <p:cNvSpPr/>
                <p:nvPr/>
              </p:nvSpPr>
              <p:spPr>
                <a:xfrm>
                  <a:off x="9427320" y="3209400"/>
                  <a:ext cx="722520" cy="72252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mc:AlternateContent>
          <mc:Choice xmlns:a14="http://schemas.microsoft.com/office/drawing/2010/main" Requires="a14">
            <p:sp>
              <p:nvSpPr>
                <p:cNvPr id="1132" name="Formula 114"/>
                <p:cNvSpPr txBox="1"/>
                <p:nvPr/>
              </p:nvSpPr>
              <p:spPr>
                <a:xfrm>
                  <a:off x="9571320" y="3196080"/>
                  <a:ext cx="430560" cy="6310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acc>
                        <m:accPr>
                          <m:chr m:val="¯"/>
                        </m:accPr>
                        <m:e>
                          <m:r>
                            <m:t xml:space="preserve">p</m:t>
                          </m:r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TextShape 1"/>
          <p:cNvSpPr txBox="1"/>
          <p:nvPr/>
        </p:nvSpPr>
        <p:spPr>
          <a:xfrm>
            <a:off x="108000" y="121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ALICE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34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Scale:  diameter in inches = </a:t>
            </a:r>
            <a:r>
              <a:rPr b="0" lang="en-US" sz="1800" spc="-1" strike="noStrike">
                <a:latin typeface="Arial"/>
                <a:ea typeface="Arial"/>
              </a:rPr>
              <a:t>√</a:t>
            </a:r>
            <a:r>
              <a:rPr b="0" lang="en-US" sz="1800" spc="-1" strike="noStrike">
                <a:latin typeface="Arial"/>
              </a:rPr>
              <a:t>fraction * 5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135" name="Group 3"/>
          <p:cNvGrpSpPr/>
          <p:nvPr/>
        </p:nvGrpSpPr>
        <p:grpSpPr>
          <a:xfrm>
            <a:off x="-144000" y="46440"/>
            <a:ext cx="3463920" cy="2606040"/>
            <a:chOff x="-144000" y="46440"/>
            <a:chExt cx="3463920" cy="2606040"/>
          </a:xfrm>
        </p:grpSpPr>
        <p:grpSp>
          <p:nvGrpSpPr>
            <p:cNvPr id="1136" name="Group 4"/>
            <p:cNvGrpSpPr/>
            <p:nvPr/>
          </p:nvGrpSpPr>
          <p:grpSpPr>
            <a:xfrm>
              <a:off x="139320" y="71280"/>
              <a:ext cx="2094120" cy="2107800"/>
              <a:chOff x="139320" y="71280"/>
              <a:chExt cx="2094120" cy="2107800"/>
            </a:xfrm>
          </p:grpSpPr>
          <p:sp>
            <p:nvSpPr>
              <p:cNvPr id="1137" name="CustomShape 5"/>
              <p:cNvSpPr/>
              <p:nvPr/>
            </p:nvSpPr>
            <p:spPr>
              <a:xfrm>
                <a:off x="139320" y="84960"/>
                <a:ext cx="2094120" cy="20941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8" name="CustomShape 6"/>
              <p:cNvSpPr/>
              <p:nvPr/>
            </p:nvSpPr>
            <p:spPr>
              <a:xfrm>
                <a:off x="139320" y="84960"/>
                <a:ext cx="2094120" cy="2094120"/>
              </a:xfrm>
              <a:custGeom>
                <a:avLst/>
                <a:gdLst/>
                <a:ahLst/>
                <a:rect l="0" t="0" r="r" b="b"/>
                <a:pathLst>
                  <a:path w="2925" h="5819">
                    <a:moveTo>
                      <a:pt x="2924" y="5818"/>
                    </a:moveTo>
                    <a:lnTo>
                      <a:pt x="2779" y="5815"/>
                    </a:lnTo>
                    <a:lnTo>
                      <a:pt x="2634" y="5805"/>
                    </a:lnTo>
                    <a:lnTo>
                      <a:pt x="2490" y="5788"/>
                    </a:lnTo>
                    <a:lnTo>
                      <a:pt x="2346" y="5763"/>
                    </a:lnTo>
                    <a:lnTo>
                      <a:pt x="2204" y="5732"/>
                    </a:lnTo>
                    <a:lnTo>
                      <a:pt x="2064" y="5693"/>
                    </a:lnTo>
                    <a:lnTo>
                      <a:pt x="1926" y="5647"/>
                    </a:lnTo>
                    <a:lnTo>
                      <a:pt x="1791" y="5595"/>
                    </a:lnTo>
                    <a:lnTo>
                      <a:pt x="1658" y="5536"/>
                    </a:lnTo>
                    <a:lnTo>
                      <a:pt x="1529" y="5470"/>
                    </a:lnTo>
                    <a:lnTo>
                      <a:pt x="1402" y="5398"/>
                    </a:lnTo>
                    <a:lnTo>
                      <a:pt x="1280" y="5320"/>
                    </a:lnTo>
                    <a:lnTo>
                      <a:pt x="1162" y="5236"/>
                    </a:lnTo>
                    <a:lnTo>
                      <a:pt x="1048" y="5145"/>
                    </a:lnTo>
                    <a:lnTo>
                      <a:pt x="938" y="5050"/>
                    </a:lnTo>
                    <a:lnTo>
                      <a:pt x="834" y="4949"/>
                    </a:lnTo>
                    <a:lnTo>
                      <a:pt x="735" y="4843"/>
                    </a:lnTo>
                    <a:lnTo>
                      <a:pt x="641" y="4732"/>
                    </a:lnTo>
                    <a:lnTo>
                      <a:pt x="553" y="4616"/>
                    </a:lnTo>
                    <a:lnTo>
                      <a:pt x="470" y="4496"/>
                    </a:lnTo>
                    <a:lnTo>
                      <a:pt x="394" y="4373"/>
                    </a:lnTo>
                    <a:lnTo>
                      <a:pt x="324" y="4245"/>
                    </a:lnTo>
                    <a:lnTo>
                      <a:pt x="261" y="4115"/>
                    </a:lnTo>
                    <a:lnTo>
                      <a:pt x="204" y="3981"/>
                    </a:lnTo>
                    <a:lnTo>
                      <a:pt x="154" y="3845"/>
                    </a:lnTo>
                    <a:lnTo>
                      <a:pt x="110" y="3706"/>
                    </a:lnTo>
                    <a:lnTo>
                      <a:pt x="74" y="3565"/>
                    </a:lnTo>
                    <a:lnTo>
                      <a:pt x="45" y="3423"/>
                    </a:lnTo>
                    <a:lnTo>
                      <a:pt x="23" y="3279"/>
                    </a:lnTo>
                    <a:lnTo>
                      <a:pt x="8" y="3135"/>
                    </a:lnTo>
                    <a:lnTo>
                      <a:pt x="0" y="2990"/>
                    </a:lnTo>
                    <a:lnTo>
                      <a:pt x="0" y="2844"/>
                    </a:lnTo>
                    <a:lnTo>
                      <a:pt x="7" y="2699"/>
                    </a:lnTo>
                    <a:lnTo>
                      <a:pt x="21" y="2555"/>
                    </a:lnTo>
                    <a:lnTo>
                      <a:pt x="42" y="2411"/>
                    </a:lnTo>
                    <a:lnTo>
                      <a:pt x="70" y="2268"/>
                    </a:lnTo>
                    <a:lnTo>
                      <a:pt x="106" y="2127"/>
                    </a:lnTo>
                    <a:lnTo>
                      <a:pt x="148" y="1989"/>
                    </a:lnTo>
                    <a:lnTo>
                      <a:pt x="198" y="1852"/>
                    </a:lnTo>
                    <a:lnTo>
                      <a:pt x="254" y="1718"/>
                    </a:lnTo>
                    <a:lnTo>
                      <a:pt x="317" y="1587"/>
                    </a:lnTo>
                    <a:lnTo>
                      <a:pt x="386" y="1459"/>
                    </a:lnTo>
                    <a:lnTo>
                      <a:pt x="462" y="1335"/>
                    </a:lnTo>
                    <a:lnTo>
                      <a:pt x="543" y="1215"/>
                    </a:lnTo>
                    <a:lnTo>
                      <a:pt x="631" y="1099"/>
                    </a:lnTo>
                    <a:lnTo>
                      <a:pt x="724" y="987"/>
                    </a:lnTo>
                    <a:lnTo>
                      <a:pt x="823" y="881"/>
                    </a:lnTo>
                    <a:lnTo>
                      <a:pt x="927" y="779"/>
                    </a:lnTo>
                    <a:lnTo>
                      <a:pt x="1035" y="683"/>
                    </a:lnTo>
                    <a:lnTo>
                      <a:pt x="1149" y="592"/>
                    </a:lnTo>
                    <a:lnTo>
                      <a:pt x="1267" y="507"/>
                    </a:lnTo>
                    <a:lnTo>
                      <a:pt x="1389" y="428"/>
                    </a:lnTo>
                    <a:lnTo>
                      <a:pt x="1515" y="355"/>
                    </a:lnTo>
                    <a:lnTo>
                      <a:pt x="1644" y="289"/>
                    </a:lnTo>
                    <a:lnTo>
                      <a:pt x="1776" y="229"/>
                    </a:lnTo>
                    <a:lnTo>
                      <a:pt x="1911" y="176"/>
                    </a:lnTo>
                    <a:lnTo>
                      <a:pt x="2049" y="130"/>
                    </a:lnTo>
                    <a:lnTo>
                      <a:pt x="2189" y="90"/>
                    </a:lnTo>
                    <a:lnTo>
                      <a:pt x="2331" y="58"/>
                    </a:lnTo>
                    <a:lnTo>
                      <a:pt x="2474" y="33"/>
                    </a:lnTo>
                    <a:lnTo>
                      <a:pt x="2618" y="15"/>
                    </a:lnTo>
                    <a:lnTo>
                      <a:pt x="2763" y="4"/>
                    </a:lnTo>
                    <a:lnTo>
                      <a:pt x="2908" y="0"/>
                    </a:lnTo>
                    <a:lnTo>
                      <a:pt x="2908" y="2909"/>
                    </a:lnTo>
                    <a:lnTo>
                      <a:pt x="2924" y="5818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9" name="TextShape 7"/>
              <p:cNvSpPr txBox="1"/>
              <p:nvPr/>
            </p:nvSpPr>
            <p:spPr>
              <a:xfrm>
                <a:off x="380520" y="71280"/>
                <a:ext cx="805680" cy="1498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0000" spc="-1" strike="noStrike">
                  <a:latin typeface="Arial"/>
                </a:endParaRPr>
              </a:p>
            </p:txBody>
          </p:sp>
          <p:sp>
            <p:nvSpPr>
              <p:cNvPr id="1140" name="TextShape 8"/>
              <p:cNvSpPr txBox="1"/>
              <p:nvPr/>
            </p:nvSpPr>
            <p:spPr>
              <a:xfrm>
                <a:off x="1208520" y="71640"/>
                <a:ext cx="805680" cy="1498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0000" spc="-1" strike="noStrike">
                  <a:latin typeface="Arial"/>
                </a:endParaRPr>
              </a:p>
            </p:txBody>
          </p:sp>
          <p:sp>
            <p:nvSpPr>
              <p:cNvPr id="1141" name="TextShape 9"/>
              <p:cNvSpPr txBox="1"/>
              <p:nvPr/>
            </p:nvSpPr>
            <p:spPr>
              <a:xfrm>
                <a:off x="922320" y="1348560"/>
                <a:ext cx="77076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solidFill>
                      <a:srgbClr val="ffffff"/>
                    </a:solidFill>
                    <a:latin typeface="Times New Roman"/>
                    <a:ea typeface="Arial"/>
                  </a:rPr>
                  <a:t>π</a:t>
                </a:r>
                <a:r>
                  <a:rPr b="0" lang="en-US" sz="5000" spc="-1" strike="noStrike" baseline="14000000">
                    <a:solidFill>
                      <a:srgbClr val="ffffff"/>
                    </a:solidFill>
                    <a:latin typeface="Times New Roman"/>
                    <a:ea typeface="Arial"/>
                  </a:rPr>
                  <a:t>0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1142" name="Group 10"/>
            <p:cNvGrpSpPr/>
            <p:nvPr/>
          </p:nvGrpSpPr>
          <p:grpSpPr>
            <a:xfrm>
              <a:off x="2167920" y="46440"/>
              <a:ext cx="1152000" cy="687240"/>
              <a:chOff x="2167920" y="46440"/>
              <a:chExt cx="1152000" cy="687240"/>
            </a:xfrm>
          </p:grpSpPr>
          <p:sp>
            <p:nvSpPr>
              <p:cNvPr id="1143" name="CustomShape 11"/>
              <p:cNvSpPr/>
              <p:nvPr/>
            </p:nvSpPr>
            <p:spPr>
              <a:xfrm>
                <a:off x="2188080" y="82800"/>
                <a:ext cx="612720" cy="6127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4" name="CustomShape 12"/>
              <p:cNvSpPr/>
              <p:nvPr/>
            </p:nvSpPr>
            <p:spPr>
              <a:xfrm>
                <a:off x="2188080" y="8280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839" y="1702"/>
                    </a:moveTo>
                    <a:lnTo>
                      <a:pt x="796" y="1700"/>
                    </a:lnTo>
                    <a:lnTo>
                      <a:pt x="753" y="1696"/>
                    </a:lnTo>
                    <a:lnTo>
                      <a:pt x="711" y="1690"/>
                    </a:lnTo>
                    <a:lnTo>
                      <a:pt x="669" y="1682"/>
                    </a:lnTo>
                    <a:lnTo>
                      <a:pt x="627" y="1672"/>
                    </a:lnTo>
                    <a:lnTo>
                      <a:pt x="586" y="1660"/>
                    </a:lnTo>
                    <a:lnTo>
                      <a:pt x="545" y="1645"/>
                    </a:lnTo>
                    <a:lnTo>
                      <a:pt x="506" y="1629"/>
                    </a:lnTo>
                    <a:lnTo>
                      <a:pt x="467" y="1610"/>
                    </a:lnTo>
                    <a:lnTo>
                      <a:pt x="429" y="1590"/>
                    </a:lnTo>
                    <a:lnTo>
                      <a:pt x="393" y="1568"/>
                    </a:lnTo>
                    <a:lnTo>
                      <a:pt x="357" y="1544"/>
                    </a:lnTo>
                    <a:lnTo>
                      <a:pt x="323" y="1518"/>
                    </a:lnTo>
                    <a:lnTo>
                      <a:pt x="290" y="1491"/>
                    </a:lnTo>
                    <a:lnTo>
                      <a:pt x="258" y="1461"/>
                    </a:lnTo>
                    <a:lnTo>
                      <a:pt x="228" y="1431"/>
                    </a:lnTo>
                    <a:lnTo>
                      <a:pt x="200" y="1399"/>
                    </a:lnTo>
                    <a:lnTo>
                      <a:pt x="173" y="1365"/>
                    </a:lnTo>
                    <a:lnTo>
                      <a:pt x="148" y="1330"/>
                    </a:lnTo>
                    <a:lnTo>
                      <a:pt x="125" y="1294"/>
                    </a:lnTo>
                    <a:lnTo>
                      <a:pt x="103" y="1257"/>
                    </a:lnTo>
                    <a:lnTo>
                      <a:pt x="84" y="1219"/>
                    </a:lnTo>
                    <a:lnTo>
                      <a:pt x="66" y="1180"/>
                    </a:lnTo>
                    <a:lnTo>
                      <a:pt x="50" y="1140"/>
                    </a:lnTo>
                    <a:lnTo>
                      <a:pt x="37" y="1099"/>
                    </a:lnTo>
                    <a:lnTo>
                      <a:pt x="25" y="1058"/>
                    </a:lnTo>
                    <a:lnTo>
                      <a:pt x="16" y="1016"/>
                    </a:lnTo>
                    <a:lnTo>
                      <a:pt x="9" y="973"/>
                    </a:lnTo>
                    <a:lnTo>
                      <a:pt x="4" y="931"/>
                    </a:lnTo>
                    <a:lnTo>
                      <a:pt x="1" y="888"/>
                    </a:lnTo>
                    <a:lnTo>
                      <a:pt x="0" y="845"/>
                    </a:lnTo>
                    <a:lnTo>
                      <a:pt x="1" y="802"/>
                    </a:lnTo>
                    <a:lnTo>
                      <a:pt x="5" y="759"/>
                    </a:lnTo>
                    <a:lnTo>
                      <a:pt x="11" y="717"/>
                    </a:lnTo>
                    <a:lnTo>
                      <a:pt x="18" y="675"/>
                    </a:lnTo>
                    <a:lnTo>
                      <a:pt x="28" y="633"/>
                    </a:lnTo>
                    <a:lnTo>
                      <a:pt x="40" y="592"/>
                    </a:lnTo>
                    <a:lnTo>
                      <a:pt x="55" y="551"/>
                    </a:lnTo>
                    <a:lnTo>
                      <a:pt x="71" y="511"/>
                    </a:lnTo>
                    <a:lnTo>
                      <a:pt x="89" y="472"/>
                    </a:lnTo>
                    <a:lnTo>
                      <a:pt x="109" y="434"/>
                    </a:lnTo>
                    <a:lnTo>
                      <a:pt x="131" y="398"/>
                    </a:lnTo>
                    <a:lnTo>
                      <a:pt x="155" y="362"/>
                    </a:lnTo>
                    <a:lnTo>
                      <a:pt x="180" y="327"/>
                    </a:lnTo>
                    <a:lnTo>
                      <a:pt x="207" y="294"/>
                    </a:lnTo>
                    <a:lnTo>
                      <a:pt x="236" y="262"/>
                    </a:lnTo>
                    <a:lnTo>
                      <a:pt x="267" y="232"/>
                    </a:lnTo>
                    <a:lnTo>
                      <a:pt x="299" y="204"/>
                    </a:lnTo>
                    <a:lnTo>
                      <a:pt x="332" y="177"/>
                    </a:lnTo>
                    <a:lnTo>
                      <a:pt x="367" y="151"/>
                    </a:lnTo>
                    <a:lnTo>
                      <a:pt x="403" y="128"/>
                    </a:lnTo>
                    <a:lnTo>
                      <a:pt x="440" y="106"/>
                    </a:lnTo>
                    <a:lnTo>
                      <a:pt x="478" y="86"/>
                    </a:lnTo>
                    <a:lnTo>
                      <a:pt x="517" y="68"/>
                    </a:lnTo>
                    <a:lnTo>
                      <a:pt x="557" y="53"/>
                    </a:lnTo>
                    <a:lnTo>
                      <a:pt x="597" y="39"/>
                    </a:lnTo>
                    <a:lnTo>
                      <a:pt x="639" y="27"/>
                    </a:lnTo>
                    <a:lnTo>
                      <a:pt x="680" y="17"/>
                    </a:lnTo>
                    <a:lnTo>
                      <a:pt x="723" y="10"/>
                    </a:lnTo>
                    <a:lnTo>
                      <a:pt x="765" y="4"/>
                    </a:lnTo>
                    <a:lnTo>
                      <a:pt x="808" y="1"/>
                    </a:lnTo>
                    <a:lnTo>
                      <a:pt x="851" y="0"/>
                    </a:lnTo>
                    <a:lnTo>
                      <a:pt x="851" y="851"/>
                    </a:lnTo>
                    <a:lnTo>
                      <a:pt x="839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5" name="CustomShape 13"/>
              <p:cNvSpPr/>
              <p:nvPr/>
            </p:nvSpPr>
            <p:spPr>
              <a:xfrm>
                <a:off x="2188440" y="83160"/>
                <a:ext cx="612720" cy="612720"/>
              </a:xfrm>
              <a:custGeom>
                <a:avLst/>
                <a:gdLst/>
                <a:ahLst/>
                <a:rect l="0" t="0" r="r" b="b"/>
                <a:pathLst>
                  <a:path w="852" h="1703">
                    <a:moveTo>
                      <a:pt x="12" y="1702"/>
                    </a:moveTo>
                    <a:lnTo>
                      <a:pt x="55" y="1700"/>
                    </a:lnTo>
                    <a:lnTo>
                      <a:pt x="98" y="1696"/>
                    </a:lnTo>
                    <a:lnTo>
                      <a:pt x="140" y="1690"/>
                    </a:lnTo>
                    <a:lnTo>
                      <a:pt x="182" y="1682"/>
                    </a:lnTo>
                    <a:lnTo>
                      <a:pt x="224" y="1672"/>
                    </a:lnTo>
                    <a:lnTo>
                      <a:pt x="265" y="1660"/>
                    </a:lnTo>
                    <a:lnTo>
                      <a:pt x="306" y="1645"/>
                    </a:lnTo>
                    <a:lnTo>
                      <a:pt x="345" y="1629"/>
                    </a:lnTo>
                    <a:lnTo>
                      <a:pt x="384" y="1610"/>
                    </a:lnTo>
                    <a:lnTo>
                      <a:pt x="422" y="1590"/>
                    </a:lnTo>
                    <a:lnTo>
                      <a:pt x="458" y="1568"/>
                    </a:lnTo>
                    <a:lnTo>
                      <a:pt x="494" y="1544"/>
                    </a:lnTo>
                    <a:lnTo>
                      <a:pt x="528" y="1518"/>
                    </a:lnTo>
                    <a:lnTo>
                      <a:pt x="561" y="1491"/>
                    </a:lnTo>
                    <a:lnTo>
                      <a:pt x="593" y="1461"/>
                    </a:lnTo>
                    <a:lnTo>
                      <a:pt x="623" y="1431"/>
                    </a:lnTo>
                    <a:lnTo>
                      <a:pt x="651" y="1399"/>
                    </a:lnTo>
                    <a:lnTo>
                      <a:pt x="678" y="1365"/>
                    </a:lnTo>
                    <a:lnTo>
                      <a:pt x="703" y="1330"/>
                    </a:lnTo>
                    <a:lnTo>
                      <a:pt x="726" y="1294"/>
                    </a:lnTo>
                    <a:lnTo>
                      <a:pt x="748" y="1257"/>
                    </a:lnTo>
                    <a:lnTo>
                      <a:pt x="767" y="1219"/>
                    </a:lnTo>
                    <a:lnTo>
                      <a:pt x="785" y="1180"/>
                    </a:lnTo>
                    <a:lnTo>
                      <a:pt x="801" y="1140"/>
                    </a:lnTo>
                    <a:lnTo>
                      <a:pt x="814" y="1099"/>
                    </a:lnTo>
                    <a:lnTo>
                      <a:pt x="826" y="1058"/>
                    </a:lnTo>
                    <a:lnTo>
                      <a:pt x="835" y="1016"/>
                    </a:lnTo>
                    <a:lnTo>
                      <a:pt x="842" y="973"/>
                    </a:lnTo>
                    <a:lnTo>
                      <a:pt x="847" y="931"/>
                    </a:lnTo>
                    <a:lnTo>
                      <a:pt x="850" y="888"/>
                    </a:lnTo>
                    <a:lnTo>
                      <a:pt x="851" y="845"/>
                    </a:lnTo>
                    <a:lnTo>
                      <a:pt x="850" y="802"/>
                    </a:lnTo>
                    <a:lnTo>
                      <a:pt x="846" y="759"/>
                    </a:lnTo>
                    <a:lnTo>
                      <a:pt x="840" y="717"/>
                    </a:lnTo>
                    <a:lnTo>
                      <a:pt x="833" y="675"/>
                    </a:lnTo>
                    <a:lnTo>
                      <a:pt x="823" y="633"/>
                    </a:lnTo>
                    <a:lnTo>
                      <a:pt x="811" y="592"/>
                    </a:lnTo>
                    <a:lnTo>
                      <a:pt x="796" y="551"/>
                    </a:lnTo>
                    <a:lnTo>
                      <a:pt x="780" y="511"/>
                    </a:lnTo>
                    <a:lnTo>
                      <a:pt x="762" y="472"/>
                    </a:lnTo>
                    <a:lnTo>
                      <a:pt x="742" y="434"/>
                    </a:lnTo>
                    <a:lnTo>
                      <a:pt x="720" y="398"/>
                    </a:lnTo>
                    <a:lnTo>
                      <a:pt x="696" y="362"/>
                    </a:lnTo>
                    <a:lnTo>
                      <a:pt x="671" y="327"/>
                    </a:lnTo>
                    <a:lnTo>
                      <a:pt x="644" y="294"/>
                    </a:lnTo>
                    <a:lnTo>
                      <a:pt x="615" y="262"/>
                    </a:lnTo>
                    <a:lnTo>
                      <a:pt x="584" y="232"/>
                    </a:lnTo>
                    <a:lnTo>
                      <a:pt x="552" y="204"/>
                    </a:lnTo>
                    <a:lnTo>
                      <a:pt x="519" y="177"/>
                    </a:lnTo>
                    <a:lnTo>
                      <a:pt x="484" y="151"/>
                    </a:lnTo>
                    <a:lnTo>
                      <a:pt x="448" y="128"/>
                    </a:lnTo>
                    <a:lnTo>
                      <a:pt x="411" y="106"/>
                    </a:lnTo>
                    <a:lnTo>
                      <a:pt x="373" y="86"/>
                    </a:lnTo>
                    <a:lnTo>
                      <a:pt x="334" y="68"/>
                    </a:lnTo>
                    <a:lnTo>
                      <a:pt x="294" y="53"/>
                    </a:lnTo>
                    <a:lnTo>
                      <a:pt x="254" y="39"/>
                    </a:lnTo>
                    <a:lnTo>
                      <a:pt x="212" y="27"/>
                    </a:lnTo>
                    <a:lnTo>
                      <a:pt x="171" y="17"/>
                    </a:lnTo>
                    <a:lnTo>
                      <a:pt x="128" y="10"/>
                    </a:lnTo>
                    <a:lnTo>
                      <a:pt x="86" y="4"/>
                    </a:lnTo>
                    <a:lnTo>
                      <a:pt x="43" y="1"/>
                    </a:lnTo>
                    <a:lnTo>
                      <a:pt x="0" y="0"/>
                    </a:lnTo>
                    <a:lnTo>
                      <a:pt x="0" y="851"/>
                    </a:lnTo>
                    <a:lnTo>
                      <a:pt x="12" y="1702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6" name="TextShape 14"/>
              <p:cNvSpPr txBox="1"/>
              <p:nvPr/>
            </p:nvSpPr>
            <p:spPr>
              <a:xfrm>
                <a:off x="2183040" y="19296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1147" name="TextShape 15"/>
              <p:cNvSpPr txBox="1"/>
              <p:nvPr/>
            </p:nvSpPr>
            <p:spPr>
              <a:xfrm>
                <a:off x="2471400" y="192960"/>
                <a:ext cx="3834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2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1148" name="CustomShape 16"/>
              <p:cNvSpPr/>
              <p:nvPr/>
            </p:nvSpPr>
            <p:spPr>
              <a:xfrm>
                <a:off x="2167920" y="9324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0" y="891"/>
                    </a:moveTo>
                    <a:lnTo>
                      <a:pt x="1" y="846"/>
                    </a:lnTo>
                    <a:lnTo>
                      <a:pt x="4" y="801"/>
                    </a:lnTo>
                    <a:lnTo>
                      <a:pt x="10" y="756"/>
                    </a:lnTo>
                    <a:lnTo>
                      <a:pt x="18" y="712"/>
                    </a:lnTo>
                    <a:lnTo>
                      <a:pt x="28" y="668"/>
                    </a:lnTo>
                    <a:lnTo>
                      <a:pt x="40" y="624"/>
                    </a:lnTo>
                    <a:lnTo>
                      <a:pt x="55" y="582"/>
                    </a:lnTo>
                    <a:lnTo>
                      <a:pt x="71" y="540"/>
                    </a:lnTo>
                    <a:lnTo>
                      <a:pt x="90" y="499"/>
                    </a:lnTo>
                    <a:lnTo>
                      <a:pt x="111" y="459"/>
                    </a:lnTo>
                    <a:lnTo>
                      <a:pt x="134" y="420"/>
                    </a:lnTo>
                    <a:lnTo>
                      <a:pt x="159" y="382"/>
                    </a:lnTo>
                    <a:lnTo>
                      <a:pt x="185" y="346"/>
                    </a:lnTo>
                    <a:lnTo>
                      <a:pt x="214" y="311"/>
                    </a:lnTo>
                    <a:lnTo>
                      <a:pt x="244" y="277"/>
                    </a:lnTo>
                    <a:lnTo>
                      <a:pt x="276" y="245"/>
                    </a:lnTo>
                    <a:lnTo>
                      <a:pt x="309" y="215"/>
                    </a:lnTo>
                    <a:lnTo>
                      <a:pt x="344" y="187"/>
                    </a:lnTo>
                    <a:lnTo>
                      <a:pt x="381" y="160"/>
                    </a:lnTo>
                    <a:lnTo>
                      <a:pt x="418" y="135"/>
                    </a:lnTo>
                    <a:lnTo>
                      <a:pt x="457" y="112"/>
                    </a:lnTo>
                    <a:lnTo>
                      <a:pt x="497" y="91"/>
                    </a:lnTo>
                    <a:lnTo>
                      <a:pt x="538" y="72"/>
                    </a:lnTo>
                    <a:lnTo>
                      <a:pt x="580" y="55"/>
                    </a:lnTo>
                    <a:lnTo>
                      <a:pt x="622" y="41"/>
                    </a:lnTo>
                    <a:lnTo>
                      <a:pt x="666" y="28"/>
                    </a:lnTo>
                    <a:lnTo>
                      <a:pt x="710" y="18"/>
                    </a:lnTo>
                    <a:lnTo>
                      <a:pt x="754" y="10"/>
                    </a:lnTo>
                    <a:lnTo>
                      <a:pt x="799" y="5"/>
                    </a:lnTo>
                    <a:lnTo>
                      <a:pt x="844" y="1"/>
                    </a:lnTo>
                    <a:lnTo>
                      <a:pt x="889" y="0"/>
                    </a:lnTo>
                    <a:lnTo>
                      <a:pt x="889" y="889"/>
                    </a:lnTo>
                    <a:lnTo>
                      <a:pt x="0" y="891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9" name="CustomShape 17"/>
              <p:cNvSpPr/>
              <p:nvPr/>
            </p:nvSpPr>
            <p:spPr>
              <a:xfrm>
                <a:off x="2189520" y="8460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889" y="891"/>
                    </a:moveTo>
                    <a:lnTo>
                      <a:pt x="888" y="846"/>
                    </a:lnTo>
                    <a:lnTo>
                      <a:pt x="885" y="801"/>
                    </a:lnTo>
                    <a:lnTo>
                      <a:pt x="879" y="756"/>
                    </a:lnTo>
                    <a:lnTo>
                      <a:pt x="871" y="712"/>
                    </a:lnTo>
                    <a:lnTo>
                      <a:pt x="861" y="668"/>
                    </a:lnTo>
                    <a:lnTo>
                      <a:pt x="849" y="624"/>
                    </a:lnTo>
                    <a:lnTo>
                      <a:pt x="834" y="582"/>
                    </a:lnTo>
                    <a:lnTo>
                      <a:pt x="818" y="540"/>
                    </a:lnTo>
                    <a:lnTo>
                      <a:pt x="799" y="499"/>
                    </a:lnTo>
                    <a:lnTo>
                      <a:pt x="778" y="459"/>
                    </a:lnTo>
                    <a:lnTo>
                      <a:pt x="755" y="420"/>
                    </a:lnTo>
                    <a:lnTo>
                      <a:pt x="730" y="382"/>
                    </a:lnTo>
                    <a:lnTo>
                      <a:pt x="704" y="346"/>
                    </a:lnTo>
                    <a:lnTo>
                      <a:pt x="675" y="311"/>
                    </a:lnTo>
                    <a:lnTo>
                      <a:pt x="645" y="277"/>
                    </a:lnTo>
                    <a:lnTo>
                      <a:pt x="613" y="245"/>
                    </a:lnTo>
                    <a:lnTo>
                      <a:pt x="580" y="215"/>
                    </a:lnTo>
                    <a:lnTo>
                      <a:pt x="545" y="187"/>
                    </a:lnTo>
                    <a:lnTo>
                      <a:pt x="508" y="160"/>
                    </a:lnTo>
                    <a:lnTo>
                      <a:pt x="471" y="135"/>
                    </a:lnTo>
                    <a:lnTo>
                      <a:pt x="432" y="112"/>
                    </a:lnTo>
                    <a:lnTo>
                      <a:pt x="392" y="91"/>
                    </a:lnTo>
                    <a:lnTo>
                      <a:pt x="351" y="72"/>
                    </a:lnTo>
                    <a:lnTo>
                      <a:pt x="309" y="55"/>
                    </a:lnTo>
                    <a:lnTo>
                      <a:pt x="267" y="41"/>
                    </a:lnTo>
                    <a:lnTo>
                      <a:pt x="223" y="28"/>
                    </a:lnTo>
                    <a:lnTo>
                      <a:pt x="179" y="18"/>
                    </a:lnTo>
                    <a:lnTo>
                      <a:pt x="135" y="10"/>
                    </a:lnTo>
                    <a:lnTo>
                      <a:pt x="90" y="5"/>
                    </a:lnTo>
                    <a:lnTo>
                      <a:pt x="45" y="1"/>
                    </a:lnTo>
                    <a:lnTo>
                      <a:pt x="0" y="0"/>
                    </a:lnTo>
                    <a:lnTo>
                      <a:pt x="0" y="889"/>
                    </a:lnTo>
                    <a:lnTo>
                      <a:pt x="889" y="891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0" name="CustomShape 18"/>
              <p:cNvSpPr/>
              <p:nvPr/>
            </p:nvSpPr>
            <p:spPr>
              <a:xfrm>
                <a:off x="2167920" y="8460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0" y="0"/>
                    </a:moveTo>
                    <a:lnTo>
                      <a:pt x="1" y="45"/>
                    </a:lnTo>
                    <a:lnTo>
                      <a:pt x="4" y="90"/>
                    </a:lnTo>
                    <a:lnTo>
                      <a:pt x="10" y="135"/>
                    </a:lnTo>
                    <a:lnTo>
                      <a:pt x="18" y="179"/>
                    </a:lnTo>
                    <a:lnTo>
                      <a:pt x="28" y="223"/>
                    </a:lnTo>
                    <a:lnTo>
                      <a:pt x="40" y="267"/>
                    </a:lnTo>
                    <a:lnTo>
                      <a:pt x="55" y="309"/>
                    </a:lnTo>
                    <a:lnTo>
                      <a:pt x="71" y="351"/>
                    </a:lnTo>
                    <a:lnTo>
                      <a:pt x="90" y="392"/>
                    </a:lnTo>
                    <a:lnTo>
                      <a:pt x="111" y="432"/>
                    </a:lnTo>
                    <a:lnTo>
                      <a:pt x="134" y="471"/>
                    </a:lnTo>
                    <a:lnTo>
                      <a:pt x="159" y="509"/>
                    </a:lnTo>
                    <a:lnTo>
                      <a:pt x="185" y="545"/>
                    </a:lnTo>
                    <a:lnTo>
                      <a:pt x="214" y="580"/>
                    </a:lnTo>
                    <a:lnTo>
                      <a:pt x="244" y="614"/>
                    </a:lnTo>
                    <a:lnTo>
                      <a:pt x="276" y="646"/>
                    </a:lnTo>
                    <a:lnTo>
                      <a:pt x="309" y="676"/>
                    </a:lnTo>
                    <a:lnTo>
                      <a:pt x="344" y="704"/>
                    </a:lnTo>
                    <a:lnTo>
                      <a:pt x="381" y="731"/>
                    </a:lnTo>
                    <a:lnTo>
                      <a:pt x="418" y="756"/>
                    </a:lnTo>
                    <a:lnTo>
                      <a:pt x="457" y="779"/>
                    </a:lnTo>
                    <a:lnTo>
                      <a:pt x="497" y="800"/>
                    </a:lnTo>
                    <a:lnTo>
                      <a:pt x="538" y="819"/>
                    </a:lnTo>
                    <a:lnTo>
                      <a:pt x="580" y="836"/>
                    </a:lnTo>
                    <a:lnTo>
                      <a:pt x="622" y="850"/>
                    </a:lnTo>
                    <a:lnTo>
                      <a:pt x="666" y="863"/>
                    </a:lnTo>
                    <a:lnTo>
                      <a:pt x="710" y="873"/>
                    </a:lnTo>
                    <a:lnTo>
                      <a:pt x="754" y="881"/>
                    </a:lnTo>
                    <a:lnTo>
                      <a:pt x="799" y="886"/>
                    </a:lnTo>
                    <a:lnTo>
                      <a:pt x="844" y="890"/>
                    </a:lnTo>
                    <a:lnTo>
                      <a:pt x="889" y="891"/>
                    </a:lnTo>
                    <a:lnTo>
                      <a:pt x="889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1" name="CustomShape 19"/>
              <p:cNvSpPr/>
              <p:nvPr/>
            </p:nvSpPr>
            <p:spPr>
              <a:xfrm>
                <a:off x="2189160" y="93600"/>
                <a:ext cx="640080" cy="640080"/>
              </a:xfrm>
              <a:custGeom>
                <a:avLst/>
                <a:gdLst/>
                <a:ahLst/>
                <a:rect l="0" t="0" r="r" b="b"/>
                <a:pathLst>
                  <a:path w="890" h="892">
                    <a:moveTo>
                      <a:pt x="889" y="0"/>
                    </a:moveTo>
                    <a:lnTo>
                      <a:pt x="888" y="45"/>
                    </a:lnTo>
                    <a:lnTo>
                      <a:pt x="885" y="90"/>
                    </a:lnTo>
                    <a:lnTo>
                      <a:pt x="879" y="135"/>
                    </a:lnTo>
                    <a:lnTo>
                      <a:pt x="871" y="179"/>
                    </a:lnTo>
                    <a:lnTo>
                      <a:pt x="861" y="223"/>
                    </a:lnTo>
                    <a:lnTo>
                      <a:pt x="849" y="267"/>
                    </a:lnTo>
                    <a:lnTo>
                      <a:pt x="834" y="309"/>
                    </a:lnTo>
                    <a:lnTo>
                      <a:pt x="818" y="351"/>
                    </a:lnTo>
                    <a:lnTo>
                      <a:pt x="799" y="392"/>
                    </a:lnTo>
                    <a:lnTo>
                      <a:pt x="778" y="432"/>
                    </a:lnTo>
                    <a:lnTo>
                      <a:pt x="755" y="471"/>
                    </a:lnTo>
                    <a:lnTo>
                      <a:pt x="730" y="509"/>
                    </a:lnTo>
                    <a:lnTo>
                      <a:pt x="704" y="545"/>
                    </a:lnTo>
                    <a:lnTo>
                      <a:pt x="675" y="580"/>
                    </a:lnTo>
                    <a:lnTo>
                      <a:pt x="645" y="614"/>
                    </a:lnTo>
                    <a:lnTo>
                      <a:pt x="613" y="646"/>
                    </a:lnTo>
                    <a:lnTo>
                      <a:pt x="580" y="676"/>
                    </a:lnTo>
                    <a:lnTo>
                      <a:pt x="545" y="704"/>
                    </a:lnTo>
                    <a:lnTo>
                      <a:pt x="508" y="731"/>
                    </a:lnTo>
                    <a:lnTo>
                      <a:pt x="471" y="756"/>
                    </a:lnTo>
                    <a:lnTo>
                      <a:pt x="432" y="779"/>
                    </a:lnTo>
                    <a:lnTo>
                      <a:pt x="392" y="800"/>
                    </a:lnTo>
                    <a:lnTo>
                      <a:pt x="351" y="819"/>
                    </a:lnTo>
                    <a:lnTo>
                      <a:pt x="309" y="836"/>
                    </a:lnTo>
                    <a:lnTo>
                      <a:pt x="267" y="850"/>
                    </a:lnTo>
                    <a:lnTo>
                      <a:pt x="223" y="863"/>
                    </a:lnTo>
                    <a:lnTo>
                      <a:pt x="179" y="873"/>
                    </a:lnTo>
                    <a:lnTo>
                      <a:pt x="135" y="881"/>
                    </a:lnTo>
                    <a:lnTo>
                      <a:pt x="90" y="886"/>
                    </a:lnTo>
                    <a:lnTo>
                      <a:pt x="45" y="890"/>
                    </a:lnTo>
                    <a:lnTo>
                      <a:pt x="0" y="891"/>
                    </a:lnTo>
                    <a:lnTo>
                      <a:pt x="0" y="2"/>
                    </a:lnTo>
                    <a:lnTo>
                      <a:pt x="889" y="0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2" name="TextShape 20"/>
              <p:cNvSpPr txBox="1"/>
              <p:nvPr/>
            </p:nvSpPr>
            <p:spPr>
              <a:xfrm>
                <a:off x="2239200" y="630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153" name="TextShape 21"/>
              <p:cNvSpPr txBox="1"/>
              <p:nvPr/>
            </p:nvSpPr>
            <p:spPr>
              <a:xfrm>
                <a:off x="2563560" y="990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154" name="TextShape 22"/>
              <p:cNvSpPr txBox="1"/>
              <p:nvPr/>
            </p:nvSpPr>
            <p:spPr>
              <a:xfrm>
                <a:off x="2527920" y="3510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sp>
            <p:nvSpPr>
              <p:cNvPr id="1155" name="TextShape 23"/>
              <p:cNvSpPr txBox="1"/>
              <p:nvPr/>
            </p:nvSpPr>
            <p:spPr>
              <a:xfrm>
                <a:off x="2239920" y="351000"/>
                <a:ext cx="363240" cy="344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800" spc="-1" strike="noStrike">
                    <a:latin typeface="Times New Roman"/>
                    <a:ea typeface="Times New Roman"/>
                  </a:rPr>
                  <a:t>γ</a:t>
                </a:r>
                <a:endParaRPr b="0" lang="en-US" sz="1800" spc="-1" strike="noStrike">
                  <a:latin typeface="Arial"/>
                </a:endParaRPr>
              </a:p>
            </p:txBody>
          </p:sp>
          <p:grpSp>
            <p:nvGrpSpPr>
              <p:cNvPr id="1156" name="Group 24"/>
              <p:cNvGrpSpPr/>
              <p:nvPr/>
            </p:nvGrpSpPr>
            <p:grpSpPr>
              <a:xfrm>
                <a:off x="2244240" y="46440"/>
                <a:ext cx="1075680" cy="638640"/>
                <a:chOff x="2244240" y="46440"/>
                <a:chExt cx="1075680" cy="638640"/>
              </a:xfrm>
            </p:grpSpPr>
            <p:sp>
              <p:nvSpPr>
                <p:cNvPr id="1157" name="TextShape 25"/>
                <p:cNvSpPr txBox="1"/>
                <p:nvPr/>
              </p:nvSpPr>
              <p:spPr>
                <a:xfrm>
                  <a:off x="2244240" y="154080"/>
                  <a:ext cx="823680" cy="5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K</a:t>
                  </a:r>
                  <a:r>
                    <a:rPr b="0" lang="en-US" sz="3000" spc="-1" strike="noStrike" baseline="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0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  <p:sp>
              <p:nvSpPr>
                <p:cNvPr id="1158" name="TextShape 26"/>
                <p:cNvSpPr txBox="1"/>
                <p:nvPr/>
              </p:nvSpPr>
              <p:spPr>
                <a:xfrm>
                  <a:off x="2496240" y="46440"/>
                  <a:ext cx="823680" cy="63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 baseline="-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S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1159" name="TextShape 27"/>
            <p:cNvSpPr txBox="1"/>
            <p:nvPr/>
          </p:nvSpPr>
          <p:spPr>
            <a:xfrm>
              <a:off x="-144000" y="2138400"/>
              <a:ext cx="320040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24% as a </a:t>
              </a:r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  <a:ea typeface="Times New Roman"/>
                </a:rPr>
                <a:t>γ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1160" name="Group 28"/>
            <p:cNvGrpSpPr/>
            <p:nvPr/>
          </p:nvGrpSpPr>
          <p:grpSpPr>
            <a:xfrm>
              <a:off x="2263680" y="817560"/>
              <a:ext cx="651600" cy="554400"/>
              <a:chOff x="2263680" y="817560"/>
              <a:chExt cx="651600" cy="554400"/>
            </a:xfrm>
          </p:grpSpPr>
          <p:sp>
            <p:nvSpPr>
              <p:cNvPr id="1161" name="CustomShape 29"/>
              <p:cNvSpPr/>
              <p:nvPr/>
            </p:nvSpPr>
            <p:spPr>
              <a:xfrm>
                <a:off x="2458080" y="853560"/>
                <a:ext cx="429840" cy="429840"/>
              </a:xfrm>
              <a:custGeom>
                <a:avLst/>
                <a:gdLst/>
                <a:ahLst/>
                <a:rect l="0" t="0" r="r" b="b"/>
                <a:pathLst>
                  <a:path w="598" h="1195">
                    <a:moveTo>
                      <a:pt x="24" y="1194"/>
                    </a:moveTo>
                    <a:lnTo>
                      <a:pt x="54" y="1192"/>
                    </a:lnTo>
                    <a:lnTo>
                      <a:pt x="83" y="1188"/>
                    </a:lnTo>
                    <a:lnTo>
                      <a:pt x="113" y="1183"/>
                    </a:lnTo>
                    <a:lnTo>
                      <a:pt x="142" y="1177"/>
                    </a:lnTo>
                    <a:lnTo>
                      <a:pt x="171" y="1169"/>
                    </a:lnTo>
                    <a:lnTo>
                      <a:pt x="199" y="1160"/>
                    </a:lnTo>
                    <a:lnTo>
                      <a:pt x="227" y="1149"/>
                    </a:lnTo>
                    <a:lnTo>
                      <a:pt x="254" y="1137"/>
                    </a:lnTo>
                    <a:lnTo>
                      <a:pt x="281" y="1124"/>
                    </a:lnTo>
                    <a:lnTo>
                      <a:pt x="307" y="1109"/>
                    </a:lnTo>
                    <a:lnTo>
                      <a:pt x="332" y="1093"/>
                    </a:lnTo>
                    <a:lnTo>
                      <a:pt x="357" y="1076"/>
                    </a:lnTo>
                    <a:lnTo>
                      <a:pt x="380" y="1057"/>
                    </a:lnTo>
                    <a:lnTo>
                      <a:pt x="403" y="1038"/>
                    </a:lnTo>
                    <a:lnTo>
                      <a:pt x="424" y="1017"/>
                    </a:lnTo>
                    <a:lnTo>
                      <a:pt x="445" y="995"/>
                    </a:lnTo>
                    <a:lnTo>
                      <a:pt x="464" y="972"/>
                    </a:lnTo>
                    <a:lnTo>
                      <a:pt x="482" y="949"/>
                    </a:lnTo>
                    <a:lnTo>
                      <a:pt x="499" y="924"/>
                    </a:lnTo>
                    <a:lnTo>
                      <a:pt x="515" y="899"/>
                    </a:lnTo>
                    <a:lnTo>
                      <a:pt x="529" y="873"/>
                    </a:lnTo>
                    <a:lnTo>
                      <a:pt x="543" y="846"/>
                    </a:lnTo>
                    <a:lnTo>
                      <a:pt x="554" y="818"/>
                    </a:lnTo>
                    <a:lnTo>
                      <a:pt x="565" y="790"/>
                    </a:lnTo>
                    <a:lnTo>
                      <a:pt x="574" y="762"/>
                    </a:lnTo>
                    <a:lnTo>
                      <a:pt x="581" y="733"/>
                    </a:lnTo>
                    <a:lnTo>
                      <a:pt x="587" y="704"/>
                    </a:lnTo>
                    <a:lnTo>
                      <a:pt x="592" y="674"/>
                    </a:lnTo>
                    <a:lnTo>
                      <a:pt x="595" y="645"/>
                    </a:lnTo>
                    <a:lnTo>
                      <a:pt x="597" y="615"/>
                    </a:lnTo>
                    <a:lnTo>
                      <a:pt x="597" y="585"/>
                    </a:lnTo>
                    <a:lnTo>
                      <a:pt x="596" y="555"/>
                    </a:lnTo>
                    <a:lnTo>
                      <a:pt x="593" y="525"/>
                    </a:lnTo>
                    <a:lnTo>
                      <a:pt x="588" y="496"/>
                    </a:lnTo>
                    <a:lnTo>
                      <a:pt x="583" y="467"/>
                    </a:lnTo>
                    <a:lnTo>
                      <a:pt x="575" y="438"/>
                    </a:lnTo>
                    <a:lnTo>
                      <a:pt x="567" y="409"/>
                    </a:lnTo>
                    <a:lnTo>
                      <a:pt x="557" y="381"/>
                    </a:lnTo>
                    <a:lnTo>
                      <a:pt x="545" y="353"/>
                    </a:lnTo>
                    <a:lnTo>
                      <a:pt x="532" y="326"/>
                    </a:lnTo>
                    <a:lnTo>
                      <a:pt x="518" y="300"/>
                    </a:lnTo>
                    <a:lnTo>
                      <a:pt x="503" y="275"/>
                    </a:lnTo>
                    <a:lnTo>
                      <a:pt x="486" y="250"/>
                    </a:lnTo>
                    <a:lnTo>
                      <a:pt x="468" y="226"/>
                    </a:lnTo>
                    <a:lnTo>
                      <a:pt x="449" y="203"/>
                    </a:lnTo>
                    <a:lnTo>
                      <a:pt x="428" y="181"/>
                    </a:lnTo>
                    <a:lnTo>
                      <a:pt x="407" y="160"/>
                    </a:lnTo>
                    <a:lnTo>
                      <a:pt x="385" y="141"/>
                    </a:lnTo>
                    <a:lnTo>
                      <a:pt x="361" y="122"/>
                    </a:lnTo>
                    <a:lnTo>
                      <a:pt x="337" y="104"/>
                    </a:lnTo>
                    <a:lnTo>
                      <a:pt x="312" y="88"/>
                    </a:lnTo>
                    <a:lnTo>
                      <a:pt x="286" y="73"/>
                    </a:lnTo>
                    <a:lnTo>
                      <a:pt x="260" y="59"/>
                    </a:lnTo>
                    <a:lnTo>
                      <a:pt x="233" y="47"/>
                    </a:lnTo>
                    <a:lnTo>
                      <a:pt x="205" y="36"/>
                    </a:lnTo>
                    <a:lnTo>
                      <a:pt x="177" y="27"/>
                    </a:lnTo>
                    <a:lnTo>
                      <a:pt x="148" y="19"/>
                    </a:lnTo>
                    <a:lnTo>
                      <a:pt x="119" y="12"/>
                    </a:lnTo>
                    <a:lnTo>
                      <a:pt x="89" y="7"/>
                    </a:lnTo>
                    <a:lnTo>
                      <a:pt x="60" y="3"/>
                    </a:lnTo>
                    <a:lnTo>
                      <a:pt x="30" y="1"/>
                    </a:lnTo>
                    <a:lnTo>
                      <a:pt x="0" y="0"/>
                    </a:lnTo>
                    <a:lnTo>
                      <a:pt x="0" y="597"/>
                    </a:lnTo>
                    <a:lnTo>
                      <a:pt x="24" y="1194"/>
                    </a:lnTo>
                  </a:path>
                </a:pathLst>
              </a:custGeom>
              <a:solidFill>
                <a:srgbClr val="c0c0c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162" name="Group 30"/>
              <p:cNvGrpSpPr/>
              <p:nvPr/>
            </p:nvGrpSpPr>
            <p:grpSpPr>
              <a:xfrm>
                <a:off x="2458080" y="817560"/>
                <a:ext cx="457200" cy="465840"/>
                <a:chOff x="2458080" y="817560"/>
                <a:chExt cx="457200" cy="465840"/>
              </a:xfrm>
            </p:grpSpPr>
            <p:sp>
              <p:nvSpPr>
                <p:cNvPr id="1163" name="TextShape 31"/>
                <p:cNvSpPr txBox="1"/>
                <p:nvPr/>
              </p:nvSpPr>
              <p:spPr>
                <a:xfrm>
                  <a:off x="2640960" y="817560"/>
                  <a:ext cx="27432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grpSp>
              <p:nvGrpSpPr>
                <p:cNvPr id="1164" name="Group 32"/>
                <p:cNvGrpSpPr/>
                <p:nvPr/>
              </p:nvGrpSpPr>
              <p:grpSpPr>
                <a:xfrm>
                  <a:off x="2458080" y="853560"/>
                  <a:ext cx="457200" cy="429840"/>
                  <a:chOff x="2458080" y="853560"/>
                  <a:chExt cx="457200" cy="429840"/>
                </a:xfrm>
              </p:grpSpPr>
              <p:sp>
                <p:nvSpPr>
                  <p:cNvPr id="1165" name="CustomShape 33"/>
                  <p:cNvSpPr/>
                  <p:nvPr/>
                </p:nvSpPr>
                <p:spPr>
                  <a:xfrm>
                    <a:off x="2458080" y="853560"/>
                    <a:ext cx="429840" cy="429840"/>
                  </a:xfrm>
                  <a:custGeom>
                    <a:avLst/>
                    <a:gdLst/>
                    <a:ahLst/>
                    <a:rect l="0" t="0" r="r" b="b"/>
                    <a:pathLst>
                      <a:path w="598" h="597">
                        <a:moveTo>
                          <a:pt x="597" y="0"/>
                        </a:moveTo>
                        <a:lnTo>
                          <a:pt x="596" y="30"/>
                        </a:lnTo>
                        <a:lnTo>
                          <a:pt x="594" y="61"/>
                        </a:lnTo>
                        <a:lnTo>
                          <a:pt x="590" y="91"/>
                        </a:lnTo>
                        <a:lnTo>
                          <a:pt x="585" y="121"/>
                        </a:lnTo>
                        <a:lnTo>
                          <a:pt x="578" y="150"/>
                        </a:lnTo>
                        <a:lnTo>
                          <a:pt x="569" y="180"/>
                        </a:lnTo>
                        <a:lnTo>
                          <a:pt x="559" y="208"/>
                        </a:lnTo>
                        <a:lnTo>
                          <a:pt x="548" y="236"/>
                        </a:lnTo>
                        <a:lnTo>
                          <a:pt x="535" y="264"/>
                        </a:lnTo>
                        <a:lnTo>
                          <a:pt x="521" y="291"/>
                        </a:lnTo>
                        <a:lnTo>
                          <a:pt x="506" y="317"/>
                        </a:lnTo>
                        <a:lnTo>
                          <a:pt x="489" y="342"/>
                        </a:lnTo>
                        <a:lnTo>
                          <a:pt x="471" y="367"/>
                        </a:lnTo>
                        <a:lnTo>
                          <a:pt x="452" y="390"/>
                        </a:lnTo>
                        <a:lnTo>
                          <a:pt x="431" y="413"/>
                        </a:lnTo>
                        <a:lnTo>
                          <a:pt x="410" y="434"/>
                        </a:lnTo>
                        <a:lnTo>
                          <a:pt x="387" y="455"/>
                        </a:lnTo>
                        <a:lnTo>
                          <a:pt x="363" y="474"/>
                        </a:lnTo>
                        <a:lnTo>
                          <a:pt x="339" y="492"/>
                        </a:lnTo>
                        <a:lnTo>
                          <a:pt x="313" y="508"/>
                        </a:lnTo>
                        <a:lnTo>
                          <a:pt x="287" y="523"/>
                        </a:lnTo>
                        <a:lnTo>
                          <a:pt x="260" y="537"/>
                        </a:lnTo>
                        <a:lnTo>
                          <a:pt x="232" y="550"/>
                        </a:lnTo>
                        <a:lnTo>
                          <a:pt x="204" y="561"/>
                        </a:lnTo>
                        <a:lnTo>
                          <a:pt x="175" y="571"/>
                        </a:lnTo>
                        <a:lnTo>
                          <a:pt x="146" y="579"/>
                        </a:lnTo>
                        <a:lnTo>
                          <a:pt x="116" y="586"/>
                        </a:lnTo>
                        <a:lnTo>
                          <a:pt x="86" y="591"/>
                        </a:lnTo>
                        <a:lnTo>
                          <a:pt x="56" y="594"/>
                        </a:lnTo>
                        <a:lnTo>
                          <a:pt x="26" y="596"/>
                        </a:lnTo>
                        <a:lnTo>
                          <a:pt x="0" y="0"/>
                        </a:lnTo>
                        <a:lnTo>
                          <a:pt x="597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solidFill>
                      <a:srgbClr val="3465a4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1166" name="TextShape 34"/>
                  <p:cNvSpPr txBox="1"/>
                  <p:nvPr/>
                </p:nvSpPr>
                <p:spPr>
                  <a:xfrm>
                    <a:off x="2641680" y="986400"/>
                    <a:ext cx="273600" cy="26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rIns="90000" tIns="45000" bIns="45000">
                    <a:noAutofit/>
                  </a:bodyPr>
                  <a:p>
                    <a:r>
                      <a:rPr b="0" lang="en-US" sz="1200" spc="-1" strike="noStrike">
                        <a:latin typeface="Times New Roman"/>
                        <a:ea typeface="Times New Roman"/>
                      </a:rPr>
                      <a:t>γ</a:t>
                    </a:r>
                    <a:endParaRPr b="0" lang="en-US" sz="1200" spc="-1" strike="noStrike">
                      <a:latin typeface="Arial"/>
                    </a:endParaRPr>
                  </a:p>
                </p:txBody>
              </p:sp>
            </p:grpSp>
          </p:grpSp>
          <p:sp>
            <p:nvSpPr>
              <p:cNvPr id="1167" name="TextShape 35"/>
              <p:cNvSpPr txBox="1"/>
              <p:nvPr/>
            </p:nvSpPr>
            <p:spPr>
              <a:xfrm>
                <a:off x="2263680" y="885240"/>
                <a:ext cx="547920" cy="48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000" spc="-1" strike="noStrike">
                    <a:solidFill>
                      <a:srgbClr val="000000"/>
                    </a:solidFill>
                    <a:latin typeface="Symbol"/>
                    <a:ea typeface="Symbol"/>
                  </a:rPr>
                  <a:t>`</a:t>
                </a:r>
                <a:r>
                  <a:rPr b="0" lang="en-US" sz="2000" spc="-1" strike="noStrike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Λ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  <p:grpSp>
          <p:nvGrpSpPr>
            <p:cNvPr id="1168" name="Group 36"/>
            <p:cNvGrpSpPr/>
            <p:nvPr/>
          </p:nvGrpSpPr>
          <p:grpSpPr>
            <a:xfrm>
              <a:off x="2197440" y="1479960"/>
              <a:ext cx="634320" cy="458640"/>
              <a:chOff x="2197440" y="1479960"/>
              <a:chExt cx="634320" cy="458640"/>
            </a:xfrm>
          </p:grpSpPr>
          <p:grpSp>
            <p:nvGrpSpPr>
              <p:cNvPr id="1169" name="Group 37"/>
              <p:cNvGrpSpPr/>
              <p:nvPr/>
            </p:nvGrpSpPr>
            <p:grpSpPr>
              <a:xfrm>
                <a:off x="2289600" y="1503360"/>
                <a:ext cx="430200" cy="435240"/>
                <a:chOff x="2289600" y="1503360"/>
                <a:chExt cx="430200" cy="435240"/>
              </a:xfrm>
            </p:grpSpPr>
            <p:sp>
              <p:nvSpPr>
                <p:cNvPr id="1170" name="CustomShape 38"/>
                <p:cNvSpPr/>
                <p:nvPr/>
              </p:nvSpPr>
              <p:spPr>
                <a:xfrm>
                  <a:off x="2289960" y="150336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24" y="1194"/>
                      </a:moveTo>
                      <a:lnTo>
                        <a:pt x="54" y="1192"/>
                      </a:lnTo>
                      <a:lnTo>
                        <a:pt x="83" y="1188"/>
                      </a:lnTo>
                      <a:lnTo>
                        <a:pt x="113" y="1183"/>
                      </a:lnTo>
                      <a:lnTo>
                        <a:pt x="142" y="1177"/>
                      </a:lnTo>
                      <a:lnTo>
                        <a:pt x="171" y="1169"/>
                      </a:lnTo>
                      <a:lnTo>
                        <a:pt x="199" y="1160"/>
                      </a:lnTo>
                      <a:lnTo>
                        <a:pt x="227" y="1149"/>
                      </a:lnTo>
                      <a:lnTo>
                        <a:pt x="254" y="1137"/>
                      </a:lnTo>
                      <a:lnTo>
                        <a:pt x="281" y="1124"/>
                      </a:lnTo>
                      <a:lnTo>
                        <a:pt x="307" y="1109"/>
                      </a:lnTo>
                      <a:lnTo>
                        <a:pt x="332" y="1093"/>
                      </a:lnTo>
                      <a:lnTo>
                        <a:pt x="357" y="1076"/>
                      </a:lnTo>
                      <a:lnTo>
                        <a:pt x="380" y="1057"/>
                      </a:lnTo>
                      <a:lnTo>
                        <a:pt x="403" y="1038"/>
                      </a:lnTo>
                      <a:lnTo>
                        <a:pt x="424" y="1017"/>
                      </a:lnTo>
                      <a:lnTo>
                        <a:pt x="445" y="995"/>
                      </a:lnTo>
                      <a:lnTo>
                        <a:pt x="464" y="972"/>
                      </a:lnTo>
                      <a:lnTo>
                        <a:pt x="482" y="949"/>
                      </a:lnTo>
                      <a:lnTo>
                        <a:pt x="499" y="924"/>
                      </a:lnTo>
                      <a:lnTo>
                        <a:pt x="515" y="899"/>
                      </a:lnTo>
                      <a:lnTo>
                        <a:pt x="529" y="873"/>
                      </a:lnTo>
                      <a:lnTo>
                        <a:pt x="543" y="846"/>
                      </a:lnTo>
                      <a:lnTo>
                        <a:pt x="554" y="818"/>
                      </a:lnTo>
                      <a:lnTo>
                        <a:pt x="565" y="790"/>
                      </a:lnTo>
                      <a:lnTo>
                        <a:pt x="574" y="762"/>
                      </a:lnTo>
                      <a:lnTo>
                        <a:pt x="581" y="733"/>
                      </a:lnTo>
                      <a:lnTo>
                        <a:pt x="587" y="704"/>
                      </a:lnTo>
                      <a:lnTo>
                        <a:pt x="592" y="674"/>
                      </a:lnTo>
                      <a:lnTo>
                        <a:pt x="595" y="645"/>
                      </a:lnTo>
                      <a:lnTo>
                        <a:pt x="597" y="615"/>
                      </a:lnTo>
                      <a:lnTo>
                        <a:pt x="597" y="585"/>
                      </a:lnTo>
                      <a:lnTo>
                        <a:pt x="596" y="555"/>
                      </a:lnTo>
                      <a:lnTo>
                        <a:pt x="593" y="525"/>
                      </a:lnTo>
                      <a:lnTo>
                        <a:pt x="588" y="496"/>
                      </a:lnTo>
                      <a:lnTo>
                        <a:pt x="583" y="467"/>
                      </a:lnTo>
                      <a:lnTo>
                        <a:pt x="575" y="438"/>
                      </a:lnTo>
                      <a:lnTo>
                        <a:pt x="567" y="409"/>
                      </a:lnTo>
                      <a:lnTo>
                        <a:pt x="557" y="381"/>
                      </a:lnTo>
                      <a:lnTo>
                        <a:pt x="545" y="353"/>
                      </a:lnTo>
                      <a:lnTo>
                        <a:pt x="532" y="326"/>
                      </a:lnTo>
                      <a:lnTo>
                        <a:pt x="518" y="300"/>
                      </a:lnTo>
                      <a:lnTo>
                        <a:pt x="503" y="275"/>
                      </a:lnTo>
                      <a:lnTo>
                        <a:pt x="486" y="250"/>
                      </a:lnTo>
                      <a:lnTo>
                        <a:pt x="468" y="226"/>
                      </a:lnTo>
                      <a:lnTo>
                        <a:pt x="449" y="203"/>
                      </a:lnTo>
                      <a:lnTo>
                        <a:pt x="428" y="181"/>
                      </a:lnTo>
                      <a:lnTo>
                        <a:pt x="407" y="160"/>
                      </a:lnTo>
                      <a:lnTo>
                        <a:pt x="385" y="141"/>
                      </a:lnTo>
                      <a:lnTo>
                        <a:pt x="361" y="122"/>
                      </a:lnTo>
                      <a:lnTo>
                        <a:pt x="337" y="104"/>
                      </a:lnTo>
                      <a:lnTo>
                        <a:pt x="312" y="88"/>
                      </a:lnTo>
                      <a:lnTo>
                        <a:pt x="286" y="73"/>
                      </a:lnTo>
                      <a:lnTo>
                        <a:pt x="260" y="59"/>
                      </a:lnTo>
                      <a:lnTo>
                        <a:pt x="233" y="47"/>
                      </a:lnTo>
                      <a:lnTo>
                        <a:pt x="205" y="36"/>
                      </a:lnTo>
                      <a:lnTo>
                        <a:pt x="177" y="27"/>
                      </a:lnTo>
                      <a:lnTo>
                        <a:pt x="148" y="19"/>
                      </a:lnTo>
                      <a:lnTo>
                        <a:pt x="119" y="12"/>
                      </a:lnTo>
                      <a:lnTo>
                        <a:pt x="89" y="7"/>
                      </a:lnTo>
                      <a:lnTo>
                        <a:pt x="60" y="3"/>
                      </a:lnTo>
                      <a:lnTo>
                        <a:pt x="30" y="1"/>
                      </a:lnTo>
                      <a:lnTo>
                        <a:pt x="0" y="0"/>
                      </a:lnTo>
                      <a:lnTo>
                        <a:pt x="0" y="597"/>
                      </a:lnTo>
                      <a:lnTo>
                        <a:pt x="24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71" name="CustomShape 39"/>
                <p:cNvSpPr/>
                <p:nvPr/>
              </p:nvSpPr>
              <p:spPr>
                <a:xfrm>
                  <a:off x="2289600" y="150876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597">
                      <a:moveTo>
                        <a:pt x="597" y="0"/>
                      </a:moveTo>
                      <a:lnTo>
                        <a:pt x="596" y="30"/>
                      </a:lnTo>
                      <a:lnTo>
                        <a:pt x="594" y="61"/>
                      </a:lnTo>
                      <a:lnTo>
                        <a:pt x="590" y="91"/>
                      </a:lnTo>
                      <a:lnTo>
                        <a:pt x="585" y="121"/>
                      </a:lnTo>
                      <a:lnTo>
                        <a:pt x="578" y="150"/>
                      </a:lnTo>
                      <a:lnTo>
                        <a:pt x="569" y="180"/>
                      </a:lnTo>
                      <a:lnTo>
                        <a:pt x="559" y="208"/>
                      </a:lnTo>
                      <a:lnTo>
                        <a:pt x="548" y="236"/>
                      </a:lnTo>
                      <a:lnTo>
                        <a:pt x="535" y="264"/>
                      </a:lnTo>
                      <a:lnTo>
                        <a:pt x="521" y="291"/>
                      </a:lnTo>
                      <a:lnTo>
                        <a:pt x="506" y="317"/>
                      </a:lnTo>
                      <a:lnTo>
                        <a:pt x="489" y="342"/>
                      </a:lnTo>
                      <a:lnTo>
                        <a:pt x="471" y="367"/>
                      </a:lnTo>
                      <a:lnTo>
                        <a:pt x="452" y="390"/>
                      </a:lnTo>
                      <a:lnTo>
                        <a:pt x="431" y="413"/>
                      </a:lnTo>
                      <a:lnTo>
                        <a:pt x="410" y="434"/>
                      </a:lnTo>
                      <a:lnTo>
                        <a:pt x="387" y="455"/>
                      </a:lnTo>
                      <a:lnTo>
                        <a:pt x="363" y="474"/>
                      </a:lnTo>
                      <a:lnTo>
                        <a:pt x="339" y="492"/>
                      </a:lnTo>
                      <a:lnTo>
                        <a:pt x="313" y="508"/>
                      </a:lnTo>
                      <a:lnTo>
                        <a:pt x="287" y="523"/>
                      </a:lnTo>
                      <a:lnTo>
                        <a:pt x="260" y="537"/>
                      </a:lnTo>
                      <a:lnTo>
                        <a:pt x="232" y="550"/>
                      </a:lnTo>
                      <a:lnTo>
                        <a:pt x="204" y="561"/>
                      </a:lnTo>
                      <a:lnTo>
                        <a:pt x="175" y="571"/>
                      </a:lnTo>
                      <a:lnTo>
                        <a:pt x="146" y="579"/>
                      </a:lnTo>
                      <a:lnTo>
                        <a:pt x="116" y="586"/>
                      </a:lnTo>
                      <a:lnTo>
                        <a:pt x="86" y="591"/>
                      </a:lnTo>
                      <a:lnTo>
                        <a:pt x="56" y="594"/>
                      </a:lnTo>
                      <a:lnTo>
                        <a:pt x="26" y="596"/>
                      </a:lnTo>
                      <a:lnTo>
                        <a:pt x="0" y="0"/>
                      </a:lnTo>
                      <a:lnTo>
                        <a:pt x="597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172" name="Group 40"/>
              <p:cNvGrpSpPr/>
              <p:nvPr/>
            </p:nvGrpSpPr>
            <p:grpSpPr>
              <a:xfrm>
                <a:off x="2197440" y="1479960"/>
                <a:ext cx="634320" cy="451440"/>
                <a:chOff x="2197440" y="1479960"/>
                <a:chExt cx="634320" cy="451440"/>
              </a:xfrm>
            </p:grpSpPr>
            <p:sp>
              <p:nvSpPr>
                <p:cNvPr id="1173" name="TextShape 41"/>
                <p:cNvSpPr txBox="1"/>
                <p:nvPr/>
              </p:nvSpPr>
              <p:spPr>
                <a:xfrm>
                  <a:off x="2448000" y="1479960"/>
                  <a:ext cx="38376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sp>
              <p:nvSpPr>
                <p:cNvPr id="1174" name="TextShape 42"/>
                <p:cNvSpPr txBox="1"/>
                <p:nvPr/>
              </p:nvSpPr>
              <p:spPr>
                <a:xfrm>
                  <a:off x="2448360" y="1660320"/>
                  <a:ext cx="383400" cy="26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200" spc="-1" strike="noStrike">
                      <a:latin typeface="Times New Roman"/>
                      <a:ea typeface="Times New Roman"/>
                    </a:rPr>
                    <a:t>γ</a:t>
                  </a:r>
                  <a:endParaRPr b="0" lang="en-US" sz="1200" spc="-1" strike="noStrike">
                    <a:latin typeface="Arial"/>
                  </a:endParaRPr>
                </a:p>
              </p:txBody>
            </p:sp>
            <p:sp>
              <p:nvSpPr>
                <p:cNvPr id="1175" name="TextShape 43"/>
                <p:cNvSpPr txBox="1"/>
                <p:nvPr/>
              </p:nvSpPr>
              <p:spPr>
                <a:xfrm>
                  <a:off x="2197440" y="1557360"/>
                  <a:ext cx="365040" cy="374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1176" name="Group 44"/>
          <p:cNvGrpSpPr/>
          <p:nvPr/>
        </p:nvGrpSpPr>
        <p:grpSpPr>
          <a:xfrm>
            <a:off x="25560" y="2592360"/>
            <a:ext cx="2942280" cy="2191320"/>
            <a:chOff x="25560" y="2592360"/>
            <a:chExt cx="2942280" cy="2191320"/>
          </a:xfrm>
        </p:grpSpPr>
        <p:grpSp>
          <p:nvGrpSpPr>
            <p:cNvPr id="1177" name="Group 45"/>
            <p:cNvGrpSpPr/>
            <p:nvPr/>
          </p:nvGrpSpPr>
          <p:grpSpPr>
            <a:xfrm>
              <a:off x="1674000" y="2649600"/>
              <a:ext cx="1069920" cy="1069920"/>
              <a:chOff x="1674000" y="2649600"/>
              <a:chExt cx="1069920" cy="1069920"/>
            </a:xfrm>
          </p:grpSpPr>
          <p:sp>
            <p:nvSpPr>
              <p:cNvPr id="1178" name="CustomShape 46"/>
              <p:cNvSpPr/>
              <p:nvPr/>
            </p:nvSpPr>
            <p:spPr>
              <a:xfrm>
                <a:off x="1674000" y="2649600"/>
                <a:ext cx="1069920" cy="1069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79" name="TextShape 47"/>
              <p:cNvSpPr txBox="1"/>
              <p:nvPr/>
            </p:nvSpPr>
            <p:spPr>
              <a:xfrm>
                <a:off x="1674000" y="2761200"/>
                <a:ext cx="105264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0</a:t>
                </a:r>
                <a:endParaRPr b="0" lang="en-US" sz="5000" spc="-1" strike="noStrike">
                  <a:latin typeface="Arial"/>
                </a:endParaRPr>
              </a:p>
            </p:txBody>
          </p:sp>
          <p:sp>
            <p:nvSpPr>
              <p:cNvPr id="1180" name="TextShape 48"/>
              <p:cNvSpPr txBox="1"/>
              <p:nvPr/>
            </p:nvSpPr>
            <p:spPr>
              <a:xfrm>
                <a:off x="2117880" y="2687400"/>
                <a:ext cx="384840" cy="100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 baseline="-14000000">
                    <a:latin typeface="Times New Roman"/>
                    <a:ea typeface="Arial"/>
                  </a:rPr>
                  <a:t>L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1181" name="Group 49"/>
            <p:cNvGrpSpPr/>
            <p:nvPr/>
          </p:nvGrpSpPr>
          <p:grpSpPr>
            <a:xfrm>
              <a:off x="25560" y="3262320"/>
              <a:ext cx="1019160" cy="729000"/>
              <a:chOff x="25560" y="3262320"/>
              <a:chExt cx="1019160" cy="729000"/>
            </a:xfrm>
          </p:grpSpPr>
          <p:sp>
            <p:nvSpPr>
              <p:cNvPr id="1182" name="CustomShape 50"/>
              <p:cNvSpPr/>
              <p:nvPr/>
            </p:nvSpPr>
            <p:spPr>
              <a:xfrm>
                <a:off x="25560" y="3268800"/>
                <a:ext cx="722520" cy="7225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3" name="TextShape 51"/>
              <p:cNvSpPr txBox="1"/>
              <p:nvPr/>
            </p:nvSpPr>
            <p:spPr>
              <a:xfrm>
                <a:off x="180000" y="326232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Arial"/>
                  </a:rPr>
                  <a:t>n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sp>
          <p:nvSpPr>
            <p:cNvPr id="1184" name="TextShape 52"/>
            <p:cNvSpPr txBox="1"/>
            <p:nvPr/>
          </p:nvSpPr>
          <p:spPr>
            <a:xfrm>
              <a:off x="115560" y="3845880"/>
              <a:ext cx="2852280" cy="9378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11% as a neutral hadron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1185" name="Group 53"/>
            <p:cNvGrpSpPr/>
            <p:nvPr/>
          </p:nvGrpSpPr>
          <p:grpSpPr>
            <a:xfrm>
              <a:off x="268560" y="2592360"/>
              <a:ext cx="1005120" cy="454320"/>
              <a:chOff x="268560" y="2592360"/>
              <a:chExt cx="1005120" cy="454320"/>
            </a:xfrm>
          </p:grpSpPr>
          <p:grpSp>
            <p:nvGrpSpPr>
              <p:cNvPr id="1186" name="Group 54"/>
              <p:cNvGrpSpPr/>
              <p:nvPr/>
            </p:nvGrpSpPr>
            <p:grpSpPr>
              <a:xfrm>
                <a:off x="810720" y="2616840"/>
                <a:ext cx="462960" cy="429840"/>
                <a:chOff x="810720" y="2616840"/>
                <a:chExt cx="462960" cy="429840"/>
              </a:xfrm>
            </p:grpSpPr>
            <p:sp>
              <p:nvSpPr>
                <p:cNvPr id="1187" name="CustomShape 55"/>
                <p:cNvSpPr/>
                <p:nvPr/>
              </p:nvSpPr>
              <p:spPr>
                <a:xfrm>
                  <a:off x="810720" y="2616840"/>
                  <a:ext cx="429840" cy="429840"/>
                </a:xfrm>
                <a:custGeom>
                  <a:avLst/>
                  <a:gdLst/>
                  <a:ahLst/>
                  <a:rect l="0" t="0" r="r" b="b"/>
                  <a:pathLst>
                    <a:path w="598" h="1195">
                      <a:moveTo>
                        <a:pt x="588" y="1194"/>
                      </a:moveTo>
                      <a:lnTo>
                        <a:pt x="558" y="1193"/>
                      </a:lnTo>
                      <a:lnTo>
                        <a:pt x="528" y="1190"/>
                      </a:lnTo>
                      <a:lnTo>
                        <a:pt x="498" y="1186"/>
                      </a:lnTo>
                      <a:lnTo>
                        <a:pt x="469" y="1180"/>
                      </a:lnTo>
                      <a:lnTo>
                        <a:pt x="439" y="1173"/>
                      </a:lnTo>
                      <a:lnTo>
                        <a:pt x="411" y="1164"/>
                      </a:lnTo>
                      <a:lnTo>
                        <a:pt x="382" y="1154"/>
                      </a:lnTo>
                      <a:lnTo>
                        <a:pt x="354" y="1142"/>
                      </a:lnTo>
                      <a:lnTo>
                        <a:pt x="327" y="1130"/>
                      </a:lnTo>
                      <a:lnTo>
                        <a:pt x="301" y="1115"/>
                      </a:lnTo>
                      <a:lnTo>
                        <a:pt x="275" y="1100"/>
                      </a:lnTo>
                      <a:lnTo>
                        <a:pt x="250" y="1083"/>
                      </a:lnTo>
                      <a:lnTo>
                        <a:pt x="226" y="1065"/>
                      </a:lnTo>
                      <a:lnTo>
                        <a:pt x="203" y="1045"/>
                      </a:lnTo>
                      <a:lnTo>
                        <a:pt x="181" y="1025"/>
                      </a:lnTo>
                      <a:lnTo>
                        <a:pt x="160" y="1003"/>
                      </a:lnTo>
                      <a:lnTo>
                        <a:pt x="140" y="981"/>
                      </a:lnTo>
                      <a:lnTo>
                        <a:pt x="121" y="957"/>
                      </a:lnTo>
                      <a:lnTo>
                        <a:pt x="103" y="933"/>
                      </a:lnTo>
                      <a:lnTo>
                        <a:pt x="87" y="908"/>
                      </a:lnTo>
                      <a:lnTo>
                        <a:pt x="72" y="882"/>
                      </a:lnTo>
                      <a:lnTo>
                        <a:pt x="58" y="855"/>
                      </a:lnTo>
                      <a:lnTo>
                        <a:pt x="46" y="827"/>
                      </a:lnTo>
                      <a:lnTo>
                        <a:pt x="35" y="799"/>
                      </a:lnTo>
                      <a:lnTo>
                        <a:pt x="26" y="771"/>
                      </a:lnTo>
                      <a:lnTo>
                        <a:pt x="18" y="742"/>
                      </a:lnTo>
                      <a:lnTo>
                        <a:pt x="11" y="712"/>
                      </a:lnTo>
                      <a:lnTo>
                        <a:pt x="6" y="683"/>
                      </a:lnTo>
                      <a:lnTo>
                        <a:pt x="3" y="653"/>
                      </a:lnTo>
                      <a:lnTo>
                        <a:pt x="1" y="623"/>
                      </a:lnTo>
                      <a:lnTo>
                        <a:pt x="0" y="593"/>
                      </a:lnTo>
                      <a:lnTo>
                        <a:pt x="1" y="562"/>
                      </a:lnTo>
                      <a:lnTo>
                        <a:pt x="4" y="532"/>
                      </a:lnTo>
                      <a:lnTo>
                        <a:pt x="8" y="503"/>
                      </a:lnTo>
                      <a:lnTo>
                        <a:pt x="13" y="473"/>
                      </a:lnTo>
                      <a:lnTo>
                        <a:pt x="20" y="444"/>
                      </a:lnTo>
                      <a:lnTo>
                        <a:pt x="28" y="415"/>
                      </a:lnTo>
                      <a:lnTo>
                        <a:pt x="38" y="386"/>
                      </a:lnTo>
                      <a:lnTo>
                        <a:pt x="50" y="359"/>
                      </a:lnTo>
                      <a:lnTo>
                        <a:pt x="62" y="331"/>
                      </a:lnTo>
                      <a:lnTo>
                        <a:pt x="77" y="305"/>
                      </a:lnTo>
                      <a:lnTo>
                        <a:pt x="92" y="279"/>
                      </a:lnTo>
                      <a:lnTo>
                        <a:pt x="109" y="254"/>
                      </a:lnTo>
                      <a:lnTo>
                        <a:pt x="127" y="230"/>
                      </a:lnTo>
                      <a:lnTo>
                        <a:pt x="146" y="206"/>
                      </a:lnTo>
                      <a:lnTo>
                        <a:pt x="166" y="184"/>
                      </a:lnTo>
                      <a:lnTo>
                        <a:pt x="187" y="163"/>
                      </a:lnTo>
                      <a:lnTo>
                        <a:pt x="210" y="143"/>
                      </a:lnTo>
                      <a:lnTo>
                        <a:pt x="233" y="124"/>
                      </a:lnTo>
                      <a:lnTo>
                        <a:pt x="257" y="106"/>
                      </a:lnTo>
                      <a:lnTo>
                        <a:pt x="283" y="90"/>
                      </a:lnTo>
                      <a:lnTo>
                        <a:pt x="309" y="74"/>
                      </a:lnTo>
                      <a:lnTo>
                        <a:pt x="335" y="60"/>
                      </a:lnTo>
                      <a:lnTo>
                        <a:pt x="363" y="48"/>
                      </a:lnTo>
                      <a:lnTo>
                        <a:pt x="391" y="37"/>
                      </a:lnTo>
                      <a:lnTo>
                        <a:pt x="419" y="27"/>
                      </a:lnTo>
                      <a:lnTo>
                        <a:pt x="448" y="19"/>
                      </a:lnTo>
                      <a:lnTo>
                        <a:pt x="477" y="12"/>
                      </a:lnTo>
                      <a:lnTo>
                        <a:pt x="507" y="7"/>
                      </a:lnTo>
                      <a:lnTo>
                        <a:pt x="537" y="3"/>
                      </a:lnTo>
                      <a:lnTo>
                        <a:pt x="567" y="1"/>
                      </a:lnTo>
                      <a:lnTo>
                        <a:pt x="597" y="0"/>
                      </a:lnTo>
                      <a:lnTo>
                        <a:pt x="597" y="597"/>
                      </a:lnTo>
                      <a:lnTo>
                        <a:pt x="588" y="1194"/>
                      </a:lnTo>
                    </a:path>
                  </a:pathLst>
                </a:custGeom>
                <a:solidFill>
                  <a:srgbClr val="c0c0c0"/>
                </a:solidFill>
                <a:ln>
                  <a:solidFill>
                    <a:srgbClr val="80808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188" name="Formula 56"/>
                    <p:cNvSpPr txBox="1"/>
                    <p:nvPr/>
                  </p:nvSpPr>
                  <p:spPr>
                    <a:xfrm>
                      <a:off x="846720" y="2674440"/>
                      <a:ext cx="426960" cy="28044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n</m:t>
                              </m:r>
                            </m:e>
                          </m:acc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Λ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189" name="Group 57"/>
              <p:cNvGrpSpPr/>
              <p:nvPr/>
            </p:nvGrpSpPr>
            <p:grpSpPr>
              <a:xfrm>
                <a:off x="268560" y="2592360"/>
                <a:ext cx="462960" cy="429840"/>
                <a:chOff x="268560" y="2592360"/>
                <a:chExt cx="462960" cy="429840"/>
              </a:xfrm>
            </p:grpSpPr>
            <p:grpSp>
              <p:nvGrpSpPr>
                <p:cNvPr id="1190" name="Group 58"/>
                <p:cNvGrpSpPr/>
                <p:nvPr/>
              </p:nvGrpSpPr>
              <p:grpSpPr>
                <a:xfrm>
                  <a:off x="268560" y="2592360"/>
                  <a:ext cx="462960" cy="429840"/>
                  <a:chOff x="268560" y="2592360"/>
                  <a:chExt cx="462960" cy="429840"/>
                </a:xfrm>
              </p:grpSpPr>
              <p:sp>
                <p:nvSpPr>
                  <p:cNvPr id="1191" name="CustomShape 59"/>
                  <p:cNvSpPr/>
                  <p:nvPr/>
                </p:nvSpPr>
                <p:spPr>
                  <a:xfrm>
                    <a:off x="268560" y="2592360"/>
                    <a:ext cx="429840" cy="429840"/>
                  </a:xfrm>
                  <a:custGeom>
                    <a:avLst/>
                    <a:gdLst/>
                    <a:ahLst/>
                    <a:rect l="0" t="0" r="r" b="b"/>
                    <a:pathLst>
                      <a:path w="598" h="1195">
                        <a:moveTo>
                          <a:pt x="588" y="1194"/>
                        </a:moveTo>
                        <a:lnTo>
                          <a:pt x="558" y="1193"/>
                        </a:lnTo>
                        <a:lnTo>
                          <a:pt x="528" y="1190"/>
                        </a:lnTo>
                        <a:lnTo>
                          <a:pt x="498" y="1186"/>
                        </a:lnTo>
                        <a:lnTo>
                          <a:pt x="469" y="1180"/>
                        </a:lnTo>
                        <a:lnTo>
                          <a:pt x="439" y="1173"/>
                        </a:lnTo>
                        <a:lnTo>
                          <a:pt x="411" y="1164"/>
                        </a:lnTo>
                        <a:lnTo>
                          <a:pt x="382" y="1154"/>
                        </a:lnTo>
                        <a:lnTo>
                          <a:pt x="354" y="1142"/>
                        </a:lnTo>
                        <a:lnTo>
                          <a:pt x="327" y="1130"/>
                        </a:lnTo>
                        <a:lnTo>
                          <a:pt x="301" y="1115"/>
                        </a:lnTo>
                        <a:lnTo>
                          <a:pt x="275" y="1100"/>
                        </a:lnTo>
                        <a:lnTo>
                          <a:pt x="250" y="1083"/>
                        </a:lnTo>
                        <a:lnTo>
                          <a:pt x="226" y="1065"/>
                        </a:lnTo>
                        <a:lnTo>
                          <a:pt x="203" y="1045"/>
                        </a:lnTo>
                        <a:lnTo>
                          <a:pt x="181" y="1025"/>
                        </a:lnTo>
                        <a:lnTo>
                          <a:pt x="160" y="1003"/>
                        </a:lnTo>
                        <a:lnTo>
                          <a:pt x="140" y="981"/>
                        </a:lnTo>
                        <a:lnTo>
                          <a:pt x="121" y="957"/>
                        </a:lnTo>
                        <a:lnTo>
                          <a:pt x="103" y="933"/>
                        </a:lnTo>
                        <a:lnTo>
                          <a:pt x="87" y="908"/>
                        </a:lnTo>
                        <a:lnTo>
                          <a:pt x="72" y="882"/>
                        </a:lnTo>
                        <a:lnTo>
                          <a:pt x="58" y="855"/>
                        </a:lnTo>
                        <a:lnTo>
                          <a:pt x="46" y="827"/>
                        </a:lnTo>
                        <a:lnTo>
                          <a:pt x="35" y="799"/>
                        </a:lnTo>
                        <a:lnTo>
                          <a:pt x="26" y="771"/>
                        </a:lnTo>
                        <a:lnTo>
                          <a:pt x="18" y="742"/>
                        </a:lnTo>
                        <a:lnTo>
                          <a:pt x="11" y="712"/>
                        </a:lnTo>
                        <a:lnTo>
                          <a:pt x="6" y="683"/>
                        </a:lnTo>
                        <a:lnTo>
                          <a:pt x="3" y="653"/>
                        </a:lnTo>
                        <a:lnTo>
                          <a:pt x="1" y="623"/>
                        </a:lnTo>
                        <a:lnTo>
                          <a:pt x="0" y="593"/>
                        </a:lnTo>
                        <a:lnTo>
                          <a:pt x="1" y="562"/>
                        </a:lnTo>
                        <a:lnTo>
                          <a:pt x="4" y="532"/>
                        </a:lnTo>
                        <a:lnTo>
                          <a:pt x="8" y="503"/>
                        </a:lnTo>
                        <a:lnTo>
                          <a:pt x="13" y="473"/>
                        </a:lnTo>
                        <a:lnTo>
                          <a:pt x="20" y="444"/>
                        </a:lnTo>
                        <a:lnTo>
                          <a:pt x="28" y="415"/>
                        </a:lnTo>
                        <a:lnTo>
                          <a:pt x="38" y="386"/>
                        </a:lnTo>
                        <a:lnTo>
                          <a:pt x="50" y="359"/>
                        </a:lnTo>
                        <a:lnTo>
                          <a:pt x="62" y="331"/>
                        </a:lnTo>
                        <a:lnTo>
                          <a:pt x="77" y="305"/>
                        </a:lnTo>
                        <a:lnTo>
                          <a:pt x="92" y="279"/>
                        </a:lnTo>
                        <a:lnTo>
                          <a:pt x="109" y="254"/>
                        </a:lnTo>
                        <a:lnTo>
                          <a:pt x="127" y="230"/>
                        </a:lnTo>
                        <a:lnTo>
                          <a:pt x="146" y="206"/>
                        </a:lnTo>
                        <a:lnTo>
                          <a:pt x="166" y="184"/>
                        </a:lnTo>
                        <a:lnTo>
                          <a:pt x="187" y="163"/>
                        </a:lnTo>
                        <a:lnTo>
                          <a:pt x="210" y="143"/>
                        </a:lnTo>
                        <a:lnTo>
                          <a:pt x="233" y="124"/>
                        </a:lnTo>
                        <a:lnTo>
                          <a:pt x="257" y="106"/>
                        </a:lnTo>
                        <a:lnTo>
                          <a:pt x="283" y="90"/>
                        </a:lnTo>
                        <a:lnTo>
                          <a:pt x="309" y="74"/>
                        </a:lnTo>
                        <a:lnTo>
                          <a:pt x="335" y="60"/>
                        </a:lnTo>
                        <a:lnTo>
                          <a:pt x="363" y="48"/>
                        </a:lnTo>
                        <a:lnTo>
                          <a:pt x="391" y="37"/>
                        </a:lnTo>
                        <a:lnTo>
                          <a:pt x="419" y="27"/>
                        </a:lnTo>
                        <a:lnTo>
                          <a:pt x="448" y="19"/>
                        </a:lnTo>
                        <a:lnTo>
                          <a:pt x="477" y="12"/>
                        </a:lnTo>
                        <a:lnTo>
                          <a:pt x="507" y="7"/>
                        </a:lnTo>
                        <a:lnTo>
                          <a:pt x="537" y="3"/>
                        </a:lnTo>
                        <a:lnTo>
                          <a:pt x="567" y="1"/>
                        </a:lnTo>
                        <a:lnTo>
                          <a:pt x="597" y="0"/>
                        </a:lnTo>
                        <a:lnTo>
                          <a:pt x="597" y="597"/>
                        </a:lnTo>
                        <a:lnTo>
                          <a:pt x="588" y="1194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solidFill>
                      <a:srgbClr val="80808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mc:AlternateContent>
                <mc:Choice xmlns:a14="http://schemas.microsoft.com/office/drawing/2010/main" Requires="a14">
                  <p:sp>
                    <p:nvSpPr>
                      <p:cNvPr id="1192" name="Formula 60"/>
                      <p:cNvSpPr txBox="1"/>
                      <p:nvPr/>
                    </p:nvSpPr>
                    <p:spPr>
                      <a:xfrm>
                        <a:off x="304560" y="2649960"/>
                        <a:ext cx="426960" cy="280440"/>
                      </a:xfrm>
                      <a:prstGeom prst="rect">
                        <a:avLst/>
                      </a:prstGeom>
                    </p:spPr>
                    <p:txBody>
                      <a:bodyPr/>
                      <a:p>
                        <a14:m>
                          <m:oMath xmlns:m="http://schemas.openxmlformats.org/officeDocument/2006/math">
                            <m:r>
                              <m:t xml:space="preserve">n</m:t>
                            </m:r>
                            <m:r>
                              <m:t xml:space="preserve">Λ</m:t>
                            </m:r>
                          </m:oMath>
                        </a14:m>
                      </a:p>
                    </p:txBody>
                  </p:sp>
                </mc:Choice>
                <mc:Fallback/>
              </mc:AlternateContent>
            </p:grpSp>
          </p:grpSp>
        </p:grpSp>
        <p:grpSp>
          <p:nvGrpSpPr>
            <p:cNvPr id="1193" name="Group 61"/>
            <p:cNvGrpSpPr/>
            <p:nvPr/>
          </p:nvGrpSpPr>
          <p:grpSpPr>
            <a:xfrm>
              <a:off x="852840" y="3188160"/>
              <a:ext cx="722520" cy="722520"/>
              <a:chOff x="852840" y="3188160"/>
              <a:chExt cx="722520" cy="722520"/>
            </a:xfrm>
          </p:grpSpPr>
          <p:grpSp>
            <p:nvGrpSpPr>
              <p:cNvPr id="1194" name="Group 62"/>
              <p:cNvGrpSpPr/>
              <p:nvPr/>
            </p:nvGrpSpPr>
            <p:grpSpPr>
              <a:xfrm>
                <a:off x="852840" y="3188160"/>
                <a:ext cx="722520" cy="722520"/>
                <a:chOff x="852840" y="3188160"/>
                <a:chExt cx="722520" cy="722520"/>
              </a:xfrm>
            </p:grpSpPr>
            <p:grpSp>
              <p:nvGrpSpPr>
                <p:cNvPr id="1195" name="Group 63"/>
                <p:cNvGrpSpPr/>
                <p:nvPr/>
              </p:nvGrpSpPr>
              <p:grpSpPr>
                <a:xfrm>
                  <a:off x="852840" y="3188160"/>
                  <a:ext cx="722520" cy="722520"/>
                  <a:chOff x="852840" y="3188160"/>
                  <a:chExt cx="722520" cy="722520"/>
                </a:xfrm>
              </p:grpSpPr>
              <p:grpSp>
                <p:nvGrpSpPr>
                  <p:cNvPr id="1196" name="Group 64"/>
                  <p:cNvGrpSpPr/>
                  <p:nvPr/>
                </p:nvGrpSpPr>
                <p:grpSpPr>
                  <a:xfrm>
                    <a:off x="852840" y="3188160"/>
                    <a:ext cx="722520" cy="722520"/>
                    <a:chOff x="852840" y="3188160"/>
                    <a:chExt cx="722520" cy="722520"/>
                  </a:xfrm>
                </p:grpSpPr>
                <p:sp>
                  <p:nvSpPr>
                    <p:cNvPr id="1197" name="CustomShape 65"/>
                    <p:cNvSpPr/>
                    <p:nvPr/>
                  </p:nvSpPr>
                  <p:spPr>
                    <a:xfrm>
                      <a:off x="852840" y="3188160"/>
                      <a:ext cx="722520" cy="72252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</p:sp>
              </p:grpSp>
            </p:grpSp>
          </p:grpSp>
          <mc:AlternateContent>
            <mc:Choice xmlns:a14="http://schemas.microsoft.com/office/drawing/2010/main" Requires="a14">
              <p:sp>
                <p:nvSpPr>
                  <p:cNvPr id="1198" name="Formula 66"/>
                  <p:cNvSpPr txBox="1"/>
                  <p:nvPr/>
                </p:nvSpPr>
                <p:spPr>
                  <a:xfrm>
                    <a:off x="1026000" y="3213360"/>
                    <a:ext cx="371160" cy="63108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n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p:grpSp>
        <p:nvGrpSpPr>
          <p:cNvPr id="1199" name="Group 67"/>
          <p:cNvGrpSpPr/>
          <p:nvPr/>
        </p:nvGrpSpPr>
        <p:grpSpPr>
          <a:xfrm>
            <a:off x="4615920" y="48600"/>
            <a:ext cx="5482800" cy="3169800"/>
            <a:chOff x="4615920" y="48600"/>
            <a:chExt cx="5482800" cy="3169800"/>
          </a:xfrm>
        </p:grpSpPr>
        <p:grpSp>
          <p:nvGrpSpPr>
            <p:cNvPr id="1200" name="Group 68"/>
            <p:cNvGrpSpPr/>
            <p:nvPr/>
          </p:nvGrpSpPr>
          <p:grpSpPr>
            <a:xfrm>
              <a:off x="5668560" y="48600"/>
              <a:ext cx="2094120" cy="2094120"/>
              <a:chOff x="5668560" y="48600"/>
              <a:chExt cx="2094120" cy="2094120"/>
            </a:xfrm>
          </p:grpSpPr>
          <p:sp>
            <p:nvSpPr>
              <p:cNvPr id="1201" name="CustomShape 69"/>
              <p:cNvSpPr/>
              <p:nvPr/>
            </p:nvSpPr>
            <p:spPr>
              <a:xfrm>
                <a:off x="5668560" y="48600"/>
                <a:ext cx="2094120" cy="20941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02" name="TextShape 70"/>
              <p:cNvSpPr txBox="1"/>
              <p:nvPr/>
            </p:nvSpPr>
            <p:spPr>
              <a:xfrm>
                <a:off x="6230520" y="286560"/>
                <a:ext cx="1532160" cy="155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10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10000" spc="-1" strike="noStrike">
                  <a:latin typeface="Arial"/>
                </a:endParaRPr>
              </a:p>
            </p:txBody>
          </p:sp>
        </p:grpSp>
        <p:grpSp>
          <p:nvGrpSpPr>
            <p:cNvPr id="1203" name="Group 71"/>
            <p:cNvGrpSpPr/>
            <p:nvPr/>
          </p:nvGrpSpPr>
          <p:grpSpPr>
            <a:xfrm>
              <a:off x="7954560" y="48600"/>
              <a:ext cx="2094120" cy="2094120"/>
              <a:chOff x="7954560" y="48600"/>
              <a:chExt cx="2094120" cy="2094120"/>
            </a:xfrm>
          </p:grpSpPr>
          <p:sp>
            <p:nvSpPr>
              <p:cNvPr id="1204" name="CustomShape 72"/>
              <p:cNvSpPr/>
              <p:nvPr/>
            </p:nvSpPr>
            <p:spPr>
              <a:xfrm>
                <a:off x="7954560" y="48600"/>
                <a:ext cx="2094120" cy="20941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05" name="TextShape 73"/>
              <p:cNvSpPr txBox="1"/>
              <p:nvPr/>
            </p:nvSpPr>
            <p:spPr>
              <a:xfrm>
                <a:off x="8516520" y="231480"/>
                <a:ext cx="1532160" cy="1555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0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10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10000" spc="-1" strike="noStrike">
                  <a:latin typeface="Arial"/>
                </a:endParaRPr>
              </a:p>
            </p:txBody>
          </p:sp>
        </p:grpSp>
        <p:grpSp>
          <p:nvGrpSpPr>
            <p:cNvPr id="1206" name="Group 74"/>
            <p:cNvGrpSpPr/>
            <p:nvPr/>
          </p:nvGrpSpPr>
          <p:grpSpPr>
            <a:xfrm>
              <a:off x="4615920" y="1222560"/>
              <a:ext cx="1069920" cy="1069920"/>
              <a:chOff x="4615920" y="1222560"/>
              <a:chExt cx="1069920" cy="1069920"/>
            </a:xfrm>
          </p:grpSpPr>
          <p:sp>
            <p:nvSpPr>
              <p:cNvPr id="1207" name="CustomShape 75"/>
              <p:cNvSpPr/>
              <p:nvPr/>
            </p:nvSpPr>
            <p:spPr>
              <a:xfrm>
                <a:off x="4615920" y="1222560"/>
                <a:ext cx="1069920" cy="1069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08" name="TextShape 76"/>
              <p:cNvSpPr txBox="1"/>
              <p:nvPr/>
            </p:nvSpPr>
            <p:spPr>
              <a:xfrm>
                <a:off x="4806720" y="1349640"/>
                <a:ext cx="86472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1209" name="Group 77"/>
            <p:cNvGrpSpPr/>
            <p:nvPr/>
          </p:nvGrpSpPr>
          <p:grpSpPr>
            <a:xfrm>
              <a:off x="7315200" y="1673280"/>
              <a:ext cx="1069920" cy="1069920"/>
              <a:chOff x="7315200" y="1673280"/>
              <a:chExt cx="1069920" cy="1069920"/>
            </a:xfrm>
          </p:grpSpPr>
          <p:sp>
            <p:nvSpPr>
              <p:cNvPr id="1210" name="CustomShape 78"/>
              <p:cNvSpPr/>
              <p:nvPr/>
            </p:nvSpPr>
            <p:spPr>
              <a:xfrm>
                <a:off x="7315200" y="1673280"/>
                <a:ext cx="1069920" cy="1069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1" name="TextShape 79"/>
              <p:cNvSpPr txBox="1"/>
              <p:nvPr/>
            </p:nvSpPr>
            <p:spPr>
              <a:xfrm>
                <a:off x="7503120" y="1820880"/>
                <a:ext cx="864720" cy="824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5000" spc="-1" strike="noStrike">
                    <a:latin typeface="Times New Roman"/>
                    <a:ea typeface="Arial"/>
                  </a:rPr>
                  <a:t>K</a:t>
                </a:r>
                <a:r>
                  <a:rPr b="0" lang="en-US" sz="5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5000" spc="-1" strike="noStrike">
                  <a:latin typeface="Arial"/>
                </a:endParaRPr>
              </a:p>
            </p:txBody>
          </p:sp>
        </p:grpSp>
        <p:grpSp>
          <p:nvGrpSpPr>
            <p:cNvPr id="1212" name="Group 80"/>
            <p:cNvGrpSpPr/>
            <p:nvPr/>
          </p:nvGrpSpPr>
          <p:grpSpPr>
            <a:xfrm>
              <a:off x="5564520" y="1922760"/>
              <a:ext cx="1019160" cy="729000"/>
              <a:chOff x="5564520" y="1922760"/>
              <a:chExt cx="1019160" cy="729000"/>
            </a:xfrm>
          </p:grpSpPr>
          <p:sp>
            <p:nvSpPr>
              <p:cNvPr id="1213" name="CustomShape 81"/>
              <p:cNvSpPr/>
              <p:nvPr/>
            </p:nvSpPr>
            <p:spPr>
              <a:xfrm>
                <a:off x="5564520" y="1929240"/>
                <a:ext cx="722520" cy="722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4" name="TextShape 82"/>
              <p:cNvSpPr txBox="1"/>
              <p:nvPr/>
            </p:nvSpPr>
            <p:spPr>
              <a:xfrm>
                <a:off x="5718960" y="1922760"/>
                <a:ext cx="864720" cy="654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  <a:ea typeface="Arial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sp>
          <p:nvSpPr>
            <p:cNvPr id="1215" name="TextShape 83"/>
            <p:cNvSpPr txBox="1"/>
            <p:nvPr/>
          </p:nvSpPr>
          <p:spPr>
            <a:xfrm>
              <a:off x="5621400" y="2704320"/>
              <a:ext cx="447732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58% in primary hadrons</a:t>
              </a:r>
              <a:endParaRPr b="0" lang="en-US" sz="3000" spc="-1" strike="noStrike">
                <a:latin typeface="Arial"/>
              </a:endParaRPr>
            </a:p>
          </p:txBody>
        </p:sp>
        <p:grpSp>
          <p:nvGrpSpPr>
            <p:cNvPr id="1216" name="Group 84"/>
            <p:cNvGrpSpPr/>
            <p:nvPr/>
          </p:nvGrpSpPr>
          <p:grpSpPr>
            <a:xfrm>
              <a:off x="9310320" y="2011680"/>
              <a:ext cx="722520" cy="735840"/>
              <a:chOff x="9310320" y="2011680"/>
              <a:chExt cx="722520" cy="735840"/>
            </a:xfrm>
          </p:grpSpPr>
          <p:grpSp>
            <p:nvGrpSpPr>
              <p:cNvPr id="1217" name="Group 85"/>
              <p:cNvGrpSpPr/>
              <p:nvPr/>
            </p:nvGrpSpPr>
            <p:grpSpPr>
              <a:xfrm>
                <a:off x="9310320" y="2025000"/>
                <a:ext cx="722520" cy="722520"/>
                <a:chOff x="9310320" y="2025000"/>
                <a:chExt cx="722520" cy="722520"/>
              </a:xfrm>
            </p:grpSpPr>
            <p:grpSp>
              <p:nvGrpSpPr>
                <p:cNvPr id="1218" name="Group 86"/>
                <p:cNvGrpSpPr/>
                <p:nvPr/>
              </p:nvGrpSpPr>
              <p:grpSpPr>
                <a:xfrm>
                  <a:off x="9310320" y="2025000"/>
                  <a:ext cx="722520" cy="722520"/>
                  <a:chOff x="9310320" y="2025000"/>
                  <a:chExt cx="722520" cy="722520"/>
                </a:xfrm>
              </p:grpSpPr>
              <p:sp>
                <p:nvSpPr>
                  <p:cNvPr id="1219" name="CustomShape 87"/>
                  <p:cNvSpPr/>
                  <p:nvPr/>
                </p:nvSpPr>
                <p:spPr>
                  <a:xfrm>
                    <a:off x="9310320" y="2025000"/>
                    <a:ext cx="722520" cy="722520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</p:grpSp>
          <mc:AlternateContent>
            <mc:Choice xmlns:a14="http://schemas.microsoft.com/office/drawing/2010/main" Requires="a14">
              <p:sp>
                <p:nvSpPr>
                  <p:cNvPr id="1220" name="Formula 88"/>
                  <p:cNvSpPr txBox="1"/>
                  <p:nvPr/>
                </p:nvSpPr>
                <p:spPr>
                  <a:xfrm>
                    <a:off x="9454320" y="2011680"/>
                    <a:ext cx="430560" cy="63108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p:grpSp>
        <p:nvGrpSpPr>
          <p:cNvPr id="1221" name="Group 89"/>
          <p:cNvGrpSpPr/>
          <p:nvPr/>
        </p:nvGrpSpPr>
        <p:grpSpPr>
          <a:xfrm>
            <a:off x="5024520" y="3595680"/>
            <a:ext cx="4851000" cy="1356120"/>
            <a:chOff x="5024520" y="3595680"/>
            <a:chExt cx="4851000" cy="1356120"/>
          </a:xfrm>
        </p:grpSpPr>
        <p:grpSp>
          <p:nvGrpSpPr>
            <p:cNvPr id="1222" name="Group 90"/>
            <p:cNvGrpSpPr/>
            <p:nvPr/>
          </p:nvGrpSpPr>
          <p:grpSpPr>
            <a:xfrm>
              <a:off x="5067360" y="3595680"/>
              <a:ext cx="1220760" cy="930600"/>
              <a:chOff x="5067360" y="3595680"/>
              <a:chExt cx="1220760" cy="930600"/>
            </a:xfrm>
          </p:grpSpPr>
          <p:sp>
            <p:nvSpPr>
              <p:cNvPr id="1223" name="CustomShape 91"/>
              <p:cNvSpPr/>
              <p:nvPr/>
            </p:nvSpPr>
            <p:spPr>
              <a:xfrm>
                <a:off x="5067360" y="3595680"/>
                <a:ext cx="877680" cy="877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4" name="CustomShape 92"/>
              <p:cNvSpPr/>
              <p:nvPr/>
            </p:nvSpPr>
            <p:spPr>
              <a:xfrm>
                <a:off x="5067360" y="3595680"/>
                <a:ext cx="887040" cy="887040"/>
              </a:xfrm>
              <a:custGeom>
                <a:avLst/>
                <a:gdLst/>
                <a:ahLst/>
                <a:rect l="0" t="0" r="r" b="b"/>
                <a:pathLst>
                  <a:path w="1240" h="2465">
                    <a:moveTo>
                      <a:pt x="1239" y="2464"/>
                    </a:moveTo>
                    <a:lnTo>
                      <a:pt x="1177" y="2463"/>
                    </a:lnTo>
                    <a:lnTo>
                      <a:pt x="1116" y="2459"/>
                    </a:lnTo>
                    <a:lnTo>
                      <a:pt x="1055" y="2451"/>
                    </a:lnTo>
                    <a:lnTo>
                      <a:pt x="994" y="2441"/>
                    </a:lnTo>
                    <a:lnTo>
                      <a:pt x="934" y="2427"/>
                    </a:lnTo>
                    <a:lnTo>
                      <a:pt x="875" y="2411"/>
                    </a:lnTo>
                    <a:lnTo>
                      <a:pt x="816" y="2392"/>
                    </a:lnTo>
                    <a:lnTo>
                      <a:pt x="759" y="2370"/>
                    </a:lnTo>
                    <a:lnTo>
                      <a:pt x="703" y="2345"/>
                    </a:lnTo>
                    <a:lnTo>
                      <a:pt x="648" y="2317"/>
                    </a:lnTo>
                    <a:lnTo>
                      <a:pt x="595" y="2286"/>
                    </a:lnTo>
                    <a:lnTo>
                      <a:pt x="543" y="2253"/>
                    </a:lnTo>
                    <a:lnTo>
                      <a:pt x="493" y="2217"/>
                    </a:lnTo>
                    <a:lnTo>
                      <a:pt x="444" y="2179"/>
                    </a:lnTo>
                    <a:lnTo>
                      <a:pt x="398" y="2139"/>
                    </a:lnTo>
                    <a:lnTo>
                      <a:pt x="354" y="2096"/>
                    </a:lnTo>
                    <a:lnTo>
                      <a:pt x="312" y="2051"/>
                    </a:lnTo>
                    <a:lnTo>
                      <a:pt x="272" y="2004"/>
                    </a:lnTo>
                    <a:lnTo>
                      <a:pt x="235" y="1955"/>
                    </a:lnTo>
                    <a:lnTo>
                      <a:pt x="200" y="1904"/>
                    </a:lnTo>
                    <a:lnTo>
                      <a:pt x="167" y="1852"/>
                    </a:lnTo>
                    <a:lnTo>
                      <a:pt x="138" y="1798"/>
                    </a:lnTo>
                    <a:lnTo>
                      <a:pt x="111" y="1743"/>
                    </a:lnTo>
                    <a:lnTo>
                      <a:pt x="87" y="1686"/>
                    </a:lnTo>
                    <a:lnTo>
                      <a:pt x="66" y="1628"/>
                    </a:lnTo>
                    <a:lnTo>
                      <a:pt x="47" y="1570"/>
                    </a:lnTo>
                    <a:lnTo>
                      <a:pt x="32" y="1510"/>
                    </a:lnTo>
                    <a:lnTo>
                      <a:pt x="19" y="1450"/>
                    </a:lnTo>
                    <a:lnTo>
                      <a:pt x="10" y="1389"/>
                    </a:lnTo>
                    <a:lnTo>
                      <a:pt x="4" y="1328"/>
                    </a:lnTo>
                    <a:lnTo>
                      <a:pt x="0" y="1266"/>
                    </a:lnTo>
                    <a:lnTo>
                      <a:pt x="0" y="1205"/>
                    </a:lnTo>
                    <a:lnTo>
                      <a:pt x="3" y="1143"/>
                    </a:lnTo>
                    <a:lnTo>
                      <a:pt x="9" y="1082"/>
                    </a:lnTo>
                    <a:lnTo>
                      <a:pt x="18" y="1021"/>
                    </a:lnTo>
                    <a:lnTo>
                      <a:pt x="30" y="961"/>
                    </a:lnTo>
                    <a:lnTo>
                      <a:pt x="45" y="901"/>
                    </a:lnTo>
                    <a:lnTo>
                      <a:pt x="63" y="842"/>
                    </a:lnTo>
                    <a:lnTo>
                      <a:pt x="84" y="784"/>
                    </a:lnTo>
                    <a:lnTo>
                      <a:pt x="108" y="728"/>
                    </a:lnTo>
                    <a:lnTo>
                      <a:pt x="135" y="672"/>
                    </a:lnTo>
                    <a:lnTo>
                      <a:pt x="164" y="618"/>
                    </a:lnTo>
                    <a:lnTo>
                      <a:pt x="196" y="565"/>
                    </a:lnTo>
                    <a:lnTo>
                      <a:pt x="230" y="515"/>
                    </a:lnTo>
                    <a:lnTo>
                      <a:pt x="268" y="465"/>
                    </a:lnTo>
                    <a:lnTo>
                      <a:pt x="307" y="418"/>
                    </a:lnTo>
                    <a:lnTo>
                      <a:pt x="349" y="373"/>
                    </a:lnTo>
                    <a:lnTo>
                      <a:pt x="393" y="330"/>
                    </a:lnTo>
                    <a:lnTo>
                      <a:pt x="439" y="289"/>
                    </a:lnTo>
                    <a:lnTo>
                      <a:pt x="487" y="251"/>
                    </a:lnTo>
                    <a:lnTo>
                      <a:pt x="537" y="215"/>
                    </a:lnTo>
                    <a:lnTo>
                      <a:pt x="589" y="181"/>
                    </a:lnTo>
                    <a:lnTo>
                      <a:pt x="642" y="151"/>
                    </a:lnTo>
                    <a:lnTo>
                      <a:pt x="697" y="122"/>
                    </a:lnTo>
                    <a:lnTo>
                      <a:pt x="753" y="97"/>
                    </a:lnTo>
                    <a:lnTo>
                      <a:pt x="810" y="75"/>
                    </a:lnTo>
                    <a:lnTo>
                      <a:pt x="868" y="55"/>
                    </a:lnTo>
                    <a:lnTo>
                      <a:pt x="927" y="38"/>
                    </a:lnTo>
                    <a:lnTo>
                      <a:pt x="987" y="25"/>
                    </a:lnTo>
                    <a:lnTo>
                      <a:pt x="1048" y="14"/>
                    </a:lnTo>
                    <a:lnTo>
                      <a:pt x="1109" y="6"/>
                    </a:lnTo>
                    <a:lnTo>
                      <a:pt x="1170" y="2"/>
                    </a:lnTo>
                    <a:lnTo>
                      <a:pt x="1232" y="0"/>
                    </a:lnTo>
                    <a:lnTo>
                      <a:pt x="1232" y="1232"/>
                    </a:lnTo>
                    <a:lnTo>
                      <a:pt x="1239" y="2464"/>
                    </a:lnTo>
                  </a:path>
                </a:pathLst>
              </a:custGeom>
              <a:solidFill>
                <a:srgbClr val="ff0000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5" name="TextShape 93"/>
              <p:cNvSpPr txBox="1"/>
              <p:nvPr/>
            </p:nvSpPr>
            <p:spPr>
              <a:xfrm>
                <a:off x="5079960" y="3695040"/>
                <a:ext cx="501840" cy="577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3000" spc="-1" strike="noStrike" baseline="14000000">
                    <a:latin typeface="Times New Roman"/>
                    <a:ea typeface="Arial"/>
                  </a:rPr>
                  <a:t>+</a:t>
                </a:r>
                <a:endParaRPr b="0" lang="en-US" sz="3000" spc="-1" strike="noStrike">
                  <a:latin typeface="Arial"/>
                </a:endParaRPr>
              </a:p>
            </p:txBody>
          </p:sp>
          <p:sp>
            <p:nvSpPr>
              <p:cNvPr id="1226" name="CustomShape 94"/>
              <p:cNvSpPr/>
              <p:nvPr/>
            </p:nvSpPr>
            <p:spPr>
              <a:xfrm>
                <a:off x="5067720" y="3596040"/>
                <a:ext cx="887040" cy="887040"/>
              </a:xfrm>
              <a:custGeom>
                <a:avLst/>
                <a:gdLst/>
                <a:ahLst/>
                <a:rect l="0" t="0" r="r" b="b"/>
                <a:pathLst>
                  <a:path w="1240" h="2465">
                    <a:moveTo>
                      <a:pt x="0" y="2464"/>
                    </a:moveTo>
                    <a:lnTo>
                      <a:pt x="62" y="2463"/>
                    </a:lnTo>
                    <a:lnTo>
                      <a:pt x="123" y="2459"/>
                    </a:lnTo>
                    <a:lnTo>
                      <a:pt x="184" y="2451"/>
                    </a:lnTo>
                    <a:lnTo>
                      <a:pt x="245" y="2441"/>
                    </a:lnTo>
                    <a:lnTo>
                      <a:pt x="305" y="2427"/>
                    </a:lnTo>
                    <a:lnTo>
                      <a:pt x="364" y="2411"/>
                    </a:lnTo>
                    <a:lnTo>
                      <a:pt x="423" y="2392"/>
                    </a:lnTo>
                    <a:lnTo>
                      <a:pt x="480" y="2370"/>
                    </a:lnTo>
                    <a:lnTo>
                      <a:pt x="536" y="2345"/>
                    </a:lnTo>
                    <a:lnTo>
                      <a:pt x="591" y="2317"/>
                    </a:lnTo>
                    <a:lnTo>
                      <a:pt x="644" y="2286"/>
                    </a:lnTo>
                    <a:lnTo>
                      <a:pt x="696" y="2253"/>
                    </a:lnTo>
                    <a:lnTo>
                      <a:pt x="746" y="2217"/>
                    </a:lnTo>
                    <a:lnTo>
                      <a:pt x="795" y="2179"/>
                    </a:lnTo>
                    <a:lnTo>
                      <a:pt x="841" y="2139"/>
                    </a:lnTo>
                    <a:lnTo>
                      <a:pt x="885" y="2096"/>
                    </a:lnTo>
                    <a:lnTo>
                      <a:pt x="927" y="2051"/>
                    </a:lnTo>
                    <a:lnTo>
                      <a:pt x="967" y="2004"/>
                    </a:lnTo>
                    <a:lnTo>
                      <a:pt x="1004" y="1955"/>
                    </a:lnTo>
                    <a:lnTo>
                      <a:pt x="1039" y="1904"/>
                    </a:lnTo>
                    <a:lnTo>
                      <a:pt x="1072" y="1852"/>
                    </a:lnTo>
                    <a:lnTo>
                      <a:pt x="1101" y="1798"/>
                    </a:lnTo>
                    <a:lnTo>
                      <a:pt x="1128" y="1743"/>
                    </a:lnTo>
                    <a:lnTo>
                      <a:pt x="1152" y="1686"/>
                    </a:lnTo>
                    <a:lnTo>
                      <a:pt x="1173" y="1628"/>
                    </a:lnTo>
                    <a:lnTo>
                      <a:pt x="1192" y="1570"/>
                    </a:lnTo>
                    <a:lnTo>
                      <a:pt x="1207" y="1510"/>
                    </a:lnTo>
                    <a:lnTo>
                      <a:pt x="1220" y="1450"/>
                    </a:lnTo>
                    <a:lnTo>
                      <a:pt x="1229" y="1389"/>
                    </a:lnTo>
                    <a:lnTo>
                      <a:pt x="1235" y="1328"/>
                    </a:lnTo>
                    <a:lnTo>
                      <a:pt x="1239" y="1266"/>
                    </a:lnTo>
                    <a:lnTo>
                      <a:pt x="1239" y="1205"/>
                    </a:lnTo>
                    <a:lnTo>
                      <a:pt x="1236" y="1143"/>
                    </a:lnTo>
                    <a:lnTo>
                      <a:pt x="1230" y="1082"/>
                    </a:lnTo>
                    <a:lnTo>
                      <a:pt x="1221" y="1021"/>
                    </a:lnTo>
                    <a:lnTo>
                      <a:pt x="1209" y="961"/>
                    </a:lnTo>
                    <a:lnTo>
                      <a:pt x="1194" y="901"/>
                    </a:lnTo>
                    <a:lnTo>
                      <a:pt x="1176" y="842"/>
                    </a:lnTo>
                    <a:lnTo>
                      <a:pt x="1155" y="784"/>
                    </a:lnTo>
                    <a:lnTo>
                      <a:pt x="1131" y="728"/>
                    </a:lnTo>
                    <a:lnTo>
                      <a:pt x="1104" y="672"/>
                    </a:lnTo>
                    <a:lnTo>
                      <a:pt x="1075" y="618"/>
                    </a:lnTo>
                    <a:lnTo>
                      <a:pt x="1043" y="565"/>
                    </a:lnTo>
                    <a:lnTo>
                      <a:pt x="1009" y="515"/>
                    </a:lnTo>
                    <a:lnTo>
                      <a:pt x="971" y="465"/>
                    </a:lnTo>
                    <a:lnTo>
                      <a:pt x="932" y="418"/>
                    </a:lnTo>
                    <a:lnTo>
                      <a:pt x="890" y="373"/>
                    </a:lnTo>
                    <a:lnTo>
                      <a:pt x="846" y="330"/>
                    </a:lnTo>
                    <a:lnTo>
                      <a:pt x="800" y="289"/>
                    </a:lnTo>
                    <a:lnTo>
                      <a:pt x="752" y="251"/>
                    </a:lnTo>
                    <a:lnTo>
                      <a:pt x="702" y="215"/>
                    </a:lnTo>
                    <a:lnTo>
                      <a:pt x="650" y="181"/>
                    </a:lnTo>
                    <a:lnTo>
                      <a:pt x="597" y="151"/>
                    </a:lnTo>
                    <a:lnTo>
                      <a:pt x="542" y="122"/>
                    </a:lnTo>
                    <a:lnTo>
                      <a:pt x="486" y="97"/>
                    </a:lnTo>
                    <a:lnTo>
                      <a:pt x="429" y="75"/>
                    </a:lnTo>
                    <a:lnTo>
                      <a:pt x="371" y="55"/>
                    </a:lnTo>
                    <a:lnTo>
                      <a:pt x="312" y="38"/>
                    </a:lnTo>
                    <a:lnTo>
                      <a:pt x="252" y="25"/>
                    </a:lnTo>
                    <a:lnTo>
                      <a:pt x="191" y="14"/>
                    </a:lnTo>
                    <a:lnTo>
                      <a:pt x="130" y="6"/>
                    </a:lnTo>
                    <a:lnTo>
                      <a:pt x="69" y="2"/>
                    </a:lnTo>
                    <a:lnTo>
                      <a:pt x="7" y="0"/>
                    </a:lnTo>
                    <a:lnTo>
                      <a:pt x="7" y="1232"/>
                    </a:lnTo>
                    <a:lnTo>
                      <a:pt x="0" y="2464"/>
                    </a:lnTo>
                  </a:path>
                </a:pathLst>
              </a:custGeom>
              <a:solidFill>
                <a:srgbClr val="0000ff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7" name="TextShape 95"/>
              <p:cNvSpPr txBox="1"/>
              <p:nvPr/>
            </p:nvSpPr>
            <p:spPr>
              <a:xfrm>
                <a:off x="5475960" y="3659040"/>
                <a:ext cx="501840" cy="577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3000" spc="-1" strike="noStrike">
                    <a:latin typeface="Times New Roman"/>
                    <a:ea typeface="Arial"/>
                  </a:rPr>
                  <a:t>π</a:t>
                </a:r>
                <a:r>
                  <a:rPr b="0" lang="en-US" sz="3000" spc="-1" strike="noStrike" baseline="14000000">
                    <a:latin typeface="Times New Roman"/>
                    <a:ea typeface="Arial"/>
                  </a:rPr>
                  <a:t>-</a:t>
                </a:r>
                <a:endParaRPr b="0" lang="en-US" sz="3000" spc="-1" strike="noStrike">
                  <a:latin typeface="Arial"/>
                </a:endParaRPr>
              </a:p>
            </p:txBody>
          </p:sp>
          <p:grpSp>
            <p:nvGrpSpPr>
              <p:cNvPr id="1228" name="Group 96"/>
              <p:cNvGrpSpPr/>
              <p:nvPr/>
            </p:nvGrpSpPr>
            <p:grpSpPr>
              <a:xfrm>
                <a:off x="5212440" y="3887640"/>
                <a:ext cx="1075680" cy="638640"/>
                <a:chOff x="5212440" y="3887640"/>
                <a:chExt cx="1075680" cy="638640"/>
              </a:xfrm>
            </p:grpSpPr>
            <p:sp>
              <p:nvSpPr>
                <p:cNvPr id="1229" name="TextShape 97"/>
                <p:cNvSpPr txBox="1"/>
                <p:nvPr/>
              </p:nvSpPr>
              <p:spPr>
                <a:xfrm>
                  <a:off x="5212440" y="3995280"/>
                  <a:ext cx="823680" cy="5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K</a:t>
                  </a:r>
                  <a:r>
                    <a:rPr b="0" lang="en-US" sz="3000" spc="-1" strike="noStrike" baseline="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0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  <p:sp>
              <p:nvSpPr>
                <p:cNvPr id="1230" name="TextShape 98"/>
                <p:cNvSpPr txBox="1"/>
                <p:nvPr/>
              </p:nvSpPr>
              <p:spPr>
                <a:xfrm>
                  <a:off x="5464440" y="3887640"/>
                  <a:ext cx="823680" cy="63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 baseline="-14000000">
                      <a:solidFill>
                        <a:srgbClr val="ffffff"/>
                      </a:solidFill>
                      <a:latin typeface="Times New Roman"/>
                      <a:ea typeface="Arial"/>
                    </a:rPr>
                    <a:t>S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</p:grpSp>
        <p:grpSp>
          <p:nvGrpSpPr>
            <p:cNvPr id="1231" name="Group 99"/>
            <p:cNvGrpSpPr/>
            <p:nvPr/>
          </p:nvGrpSpPr>
          <p:grpSpPr>
            <a:xfrm>
              <a:off x="6453000" y="3697200"/>
              <a:ext cx="1757160" cy="660960"/>
              <a:chOff x="6453000" y="3697200"/>
              <a:chExt cx="1757160" cy="660960"/>
            </a:xfrm>
          </p:grpSpPr>
          <p:grpSp>
            <p:nvGrpSpPr>
              <p:cNvPr id="1232" name="Group 100"/>
              <p:cNvGrpSpPr/>
              <p:nvPr/>
            </p:nvGrpSpPr>
            <p:grpSpPr>
              <a:xfrm>
                <a:off x="6453000" y="3711960"/>
                <a:ext cx="721800" cy="603360"/>
                <a:chOff x="6453000" y="3711960"/>
                <a:chExt cx="721800" cy="603360"/>
              </a:xfrm>
            </p:grpSpPr>
            <p:sp>
              <p:nvSpPr>
                <p:cNvPr id="1233" name="CustomShape 101"/>
                <p:cNvSpPr/>
                <p:nvPr/>
              </p:nvSpPr>
              <p:spPr>
                <a:xfrm>
                  <a:off x="6466320" y="3743280"/>
                  <a:ext cx="576000" cy="5490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34" name="CustomShape 102"/>
                <p:cNvSpPr/>
                <p:nvPr/>
              </p:nvSpPr>
              <p:spPr>
                <a:xfrm>
                  <a:off x="6466320" y="374364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812" y="1526"/>
                      </a:moveTo>
                      <a:lnTo>
                        <a:pt x="772" y="1526"/>
                      </a:lnTo>
                      <a:lnTo>
                        <a:pt x="732" y="1523"/>
                      </a:lnTo>
                      <a:lnTo>
                        <a:pt x="692" y="1519"/>
                      </a:lnTo>
                      <a:lnTo>
                        <a:pt x="653" y="1513"/>
                      </a:lnTo>
                      <a:lnTo>
                        <a:pt x="613" y="1505"/>
                      </a:lnTo>
                      <a:lnTo>
                        <a:pt x="575" y="1495"/>
                      </a:lnTo>
                      <a:lnTo>
                        <a:pt x="536" y="1483"/>
                      </a:lnTo>
                      <a:lnTo>
                        <a:pt x="499" y="1470"/>
                      </a:lnTo>
                      <a:lnTo>
                        <a:pt x="462" y="1455"/>
                      </a:lnTo>
                      <a:lnTo>
                        <a:pt x="426" y="1438"/>
                      </a:lnTo>
                      <a:lnTo>
                        <a:pt x="391" y="1419"/>
                      </a:lnTo>
                      <a:lnTo>
                        <a:pt x="357" y="1399"/>
                      </a:lnTo>
                      <a:lnTo>
                        <a:pt x="325" y="1377"/>
                      </a:lnTo>
                      <a:lnTo>
                        <a:pt x="293" y="1353"/>
                      </a:lnTo>
                      <a:lnTo>
                        <a:pt x="263" y="1328"/>
                      </a:lnTo>
                      <a:lnTo>
                        <a:pt x="234" y="1302"/>
                      </a:lnTo>
                      <a:lnTo>
                        <a:pt x="206" y="1274"/>
                      </a:lnTo>
                      <a:lnTo>
                        <a:pt x="180" y="1245"/>
                      </a:lnTo>
                      <a:lnTo>
                        <a:pt x="155" y="1215"/>
                      </a:lnTo>
                      <a:lnTo>
                        <a:pt x="132" y="1184"/>
                      </a:lnTo>
                      <a:lnTo>
                        <a:pt x="111" y="1151"/>
                      </a:lnTo>
                      <a:lnTo>
                        <a:pt x="92" y="1118"/>
                      </a:lnTo>
                      <a:lnTo>
                        <a:pt x="74" y="1083"/>
                      </a:lnTo>
                      <a:lnTo>
                        <a:pt x="58" y="1048"/>
                      </a:lnTo>
                      <a:lnTo>
                        <a:pt x="44" y="1013"/>
                      </a:lnTo>
                      <a:lnTo>
                        <a:pt x="32" y="976"/>
                      </a:lnTo>
                      <a:lnTo>
                        <a:pt x="22" y="939"/>
                      </a:lnTo>
                      <a:lnTo>
                        <a:pt x="13" y="902"/>
                      </a:lnTo>
                      <a:lnTo>
                        <a:pt x="7" y="864"/>
                      </a:lnTo>
                      <a:lnTo>
                        <a:pt x="3" y="826"/>
                      </a:lnTo>
                      <a:lnTo>
                        <a:pt x="0" y="788"/>
                      </a:lnTo>
                      <a:lnTo>
                        <a:pt x="0" y="750"/>
                      </a:lnTo>
                      <a:lnTo>
                        <a:pt x="2" y="711"/>
                      </a:lnTo>
                      <a:lnTo>
                        <a:pt x="6" y="673"/>
                      </a:lnTo>
                      <a:lnTo>
                        <a:pt x="11" y="636"/>
                      </a:lnTo>
                      <a:lnTo>
                        <a:pt x="19" y="598"/>
                      </a:lnTo>
                      <a:lnTo>
                        <a:pt x="29" y="561"/>
                      </a:lnTo>
                      <a:lnTo>
                        <a:pt x="40" y="524"/>
                      </a:lnTo>
                      <a:lnTo>
                        <a:pt x="54" y="488"/>
                      </a:lnTo>
                      <a:lnTo>
                        <a:pt x="69" y="453"/>
                      </a:lnTo>
                      <a:lnTo>
                        <a:pt x="86" y="418"/>
                      </a:lnTo>
                      <a:lnTo>
                        <a:pt x="105" y="385"/>
                      </a:lnTo>
                      <a:lnTo>
                        <a:pt x="126" y="352"/>
                      </a:lnTo>
                      <a:lnTo>
                        <a:pt x="148" y="320"/>
                      </a:lnTo>
                      <a:lnTo>
                        <a:pt x="172" y="290"/>
                      </a:lnTo>
                      <a:lnTo>
                        <a:pt x="198" y="260"/>
                      </a:lnTo>
                      <a:lnTo>
                        <a:pt x="225" y="232"/>
                      </a:lnTo>
                      <a:lnTo>
                        <a:pt x="254" y="206"/>
                      </a:lnTo>
                      <a:lnTo>
                        <a:pt x="284" y="180"/>
                      </a:lnTo>
                      <a:lnTo>
                        <a:pt x="315" y="156"/>
                      </a:lnTo>
                      <a:lnTo>
                        <a:pt x="347" y="134"/>
                      </a:lnTo>
                      <a:lnTo>
                        <a:pt x="381" y="113"/>
                      </a:lnTo>
                      <a:lnTo>
                        <a:pt x="416" y="94"/>
                      </a:lnTo>
                      <a:lnTo>
                        <a:pt x="451" y="76"/>
                      </a:lnTo>
                      <a:lnTo>
                        <a:pt x="488" y="60"/>
                      </a:lnTo>
                      <a:lnTo>
                        <a:pt x="525" y="46"/>
                      </a:lnTo>
                      <a:lnTo>
                        <a:pt x="563" y="34"/>
                      </a:lnTo>
                      <a:lnTo>
                        <a:pt x="602" y="24"/>
                      </a:lnTo>
                      <a:lnTo>
                        <a:pt x="641" y="15"/>
                      </a:lnTo>
                      <a:lnTo>
                        <a:pt x="680" y="9"/>
                      </a:lnTo>
                      <a:lnTo>
                        <a:pt x="720" y="4"/>
                      </a:lnTo>
                      <a:lnTo>
                        <a:pt x="760" y="1"/>
                      </a:lnTo>
                      <a:lnTo>
                        <a:pt x="800" y="0"/>
                      </a:lnTo>
                      <a:lnTo>
                        <a:pt x="800" y="763"/>
                      </a:lnTo>
                      <a:lnTo>
                        <a:pt x="812" y="1526"/>
                      </a:ln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35" name="CustomShape 103"/>
                <p:cNvSpPr/>
                <p:nvPr/>
              </p:nvSpPr>
              <p:spPr>
                <a:xfrm>
                  <a:off x="6489000" y="374364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0" y="1526"/>
                      </a:moveTo>
                      <a:lnTo>
                        <a:pt x="40" y="1526"/>
                      </a:lnTo>
                      <a:lnTo>
                        <a:pt x="80" y="1523"/>
                      </a:lnTo>
                      <a:lnTo>
                        <a:pt x="120" y="1519"/>
                      </a:lnTo>
                      <a:lnTo>
                        <a:pt x="159" y="1513"/>
                      </a:lnTo>
                      <a:lnTo>
                        <a:pt x="199" y="1505"/>
                      </a:lnTo>
                      <a:lnTo>
                        <a:pt x="237" y="1495"/>
                      </a:lnTo>
                      <a:lnTo>
                        <a:pt x="276" y="1483"/>
                      </a:lnTo>
                      <a:lnTo>
                        <a:pt x="313" y="1470"/>
                      </a:lnTo>
                      <a:lnTo>
                        <a:pt x="350" y="1455"/>
                      </a:lnTo>
                      <a:lnTo>
                        <a:pt x="386" y="1438"/>
                      </a:lnTo>
                      <a:lnTo>
                        <a:pt x="421" y="1419"/>
                      </a:lnTo>
                      <a:lnTo>
                        <a:pt x="455" y="1399"/>
                      </a:lnTo>
                      <a:lnTo>
                        <a:pt x="487" y="1377"/>
                      </a:lnTo>
                      <a:lnTo>
                        <a:pt x="519" y="1353"/>
                      </a:lnTo>
                      <a:lnTo>
                        <a:pt x="549" y="1328"/>
                      </a:lnTo>
                      <a:lnTo>
                        <a:pt x="578" y="1302"/>
                      </a:lnTo>
                      <a:lnTo>
                        <a:pt x="606" y="1274"/>
                      </a:lnTo>
                      <a:lnTo>
                        <a:pt x="632" y="1245"/>
                      </a:lnTo>
                      <a:lnTo>
                        <a:pt x="657" y="1215"/>
                      </a:lnTo>
                      <a:lnTo>
                        <a:pt x="680" y="1184"/>
                      </a:lnTo>
                      <a:lnTo>
                        <a:pt x="701" y="1151"/>
                      </a:lnTo>
                      <a:lnTo>
                        <a:pt x="720" y="1118"/>
                      </a:lnTo>
                      <a:lnTo>
                        <a:pt x="738" y="1083"/>
                      </a:lnTo>
                      <a:lnTo>
                        <a:pt x="754" y="1048"/>
                      </a:lnTo>
                      <a:lnTo>
                        <a:pt x="768" y="1013"/>
                      </a:lnTo>
                      <a:lnTo>
                        <a:pt x="780" y="976"/>
                      </a:lnTo>
                      <a:lnTo>
                        <a:pt x="790" y="939"/>
                      </a:lnTo>
                      <a:lnTo>
                        <a:pt x="799" y="902"/>
                      </a:lnTo>
                      <a:lnTo>
                        <a:pt x="805" y="864"/>
                      </a:lnTo>
                      <a:lnTo>
                        <a:pt x="809" y="826"/>
                      </a:lnTo>
                      <a:lnTo>
                        <a:pt x="812" y="788"/>
                      </a:lnTo>
                      <a:lnTo>
                        <a:pt x="812" y="750"/>
                      </a:lnTo>
                      <a:lnTo>
                        <a:pt x="810" y="711"/>
                      </a:lnTo>
                      <a:lnTo>
                        <a:pt x="806" y="673"/>
                      </a:lnTo>
                      <a:lnTo>
                        <a:pt x="801" y="636"/>
                      </a:lnTo>
                      <a:lnTo>
                        <a:pt x="793" y="598"/>
                      </a:lnTo>
                      <a:lnTo>
                        <a:pt x="783" y="561"/>
                      </a:lnTo>
                      <a:lnTo>
                        <a:pt x="772" y="524"/>
                      </a:lnTo>
                      <a:lnTo>
                        <a:pt x="758" y="488"/>
                      </a:lnTo>
                      <a:lnTo>
                        <a:pt x="743" y="453"/>
                      </a:lnTo>
                      <a:lnTo>
                        <a:pt x="726" y="418"/>
                      </a:lnTo>
                      <a:lnTo>
                        <a:pt x="707" y="385"/>
                      </a:lnTo>
                      <a:lnTo>
                        <a:pt x="686" y="352"/>
                      </a:lnTo>
                      <a:lnTo>
                        <a:pt x="664" y="320"/>
                      </a:lnTo>
                      <a:lnTo>
                        <a:pt x="640" y="290"/>
                      </a:lnTo>
                      <a:lnTo>
                        <a:pt x="614" y="260"/>
                      </a:lnTo>
                      <a:lnTo>
                        <a:pt x="587" y="232"/>
                      </a:lnTo>
                      <a:lnTo>
                        <a:pt x="558" y="206"/>
                      </a:lnTo>
                      <a:lnTo>
                        <a:pt x="528" y="180"/>
                      </a:lnTo>
                      <a:lnTo>
                        <a:pt x="497" y="156"/>
                      </a:lnTo>
                      <a:lnTo>
                        <a:pt x="465" y="134"/>
                      </a:lnTo>
                      <a:lnTo>
                        <a:pt x="431" y="113"/>
                      </a:lnTo>
                      <a:lnTo>
                        <a:pt x="396" y="94"/>
                      </a:lnTo>
                      <a:lnTo>
                        <a:pt x="361" y="76"/>
                      </a:lnTo>
                      <a:lnTo>
                        <a:pt x="324" y="60"/>
                      </a:lnTo>
                      <a:lnTo>
                        <a:pt x="287" y="46"/>
                      </a:lnTo>
                      <a:lnTo>
                        <a:pt x="249" y="34"/>
                      </a:lnTo>
                      <a:lnTo>
                        <a:pt x="210" y="24"/>
                      </a:lnTo>
                      <a:lnTo>
                        <a:pt x="171" y="15"/>
                      </a:lnTo>
                      <a:lnTo>
                        <a:pt x="132" y="9"/>
                      </a:lnTo>
                      <a:lnTo>
                        <a:pt x="92" y="4"/>
                      </a:lnTo>
                      <a:lnTo>
                        <a:pt x="52" y="1"/>
                      </a:lnTo>
                      <a:lnTo>
                        <a:pt x="12" y="0"/>
                      </a:lnTo>
                      <a:lnTo>
                        <a:pt x="12" y="763"/>
                      </a:lnTo>
                      <a:lnTo>
                        <a:pt x="0" y="1526"/>
                      </a:lnTo>
                    </a:path>
                  </a:pathLst>
                </a:custGeom>
                <a:solidFill>
                  <a:srgbClr val="0000ff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36" name="TextShape 104"/>
                <p:cNvSpPr txBox="1"/>
                <p:nvPr/>
              </p:nvSpPr>
              <p:spPr>
                <a:xfrm>
                  <a:off x="6453000" y="3737520"/>
                  <a:ext cx="434520" cy="344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Times New Roman"/>
                    </a:rPr>
                    <a:t>p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1237" name="TextShape 105"/>
                <p:cNvSpPr txBox="1"/>
                <p:nvPr/>
              </p:nvSpPr>
              <p:spPr>
                <a:xfrm>
                  <a:off x="6729120" y="3711960"/>
                  <a:ext cx="445680" cy="384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-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1238" name="TextShape 106"/>
                <p:cNvSpPr txBox="1"/>
                <p:nvPr/>
              </p:nvSpPr>
              <p:spPr>
                <a:xfrm>
                  <a:off x="6594840" y="3941280"/>
                  <a:ext cx="547920" cy="3740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grpSp>
            <p:nvGrpSpPr>
              <p:cNvPr id="1239" name="Group 107"/>
              <p:cNvGrpSpPr/>
              <p:nvPr/>
            </p:nvGrpSpPr>
            <p:grpSpPr>
              <a:xfrm>
                <a:off x="7416360" y="3697200"/>
                <a:ext cx="793800" cy="660960"/>
                <a:chOff x="7416360" y="3697200"/>
                <a:chExt cx="793800" cy="660960"/>
              </a:xfrm>
            </p:grpSpPr>
            <p:sp>
              <p:nvSpPr>
                <p:cNvPr id="1240" name="CustomShape 108"/>
                <p:cNvSpPr/>
                <p:nvPr/>
              </p:nvSpPr>
              <p:spPr>
                <a:xfrm>
                  <a:off x="7501680" y="3728520"/>
                  <a:ext cx="576000" cy="54900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41" name="CustomShape 109"/>
                <p:cNvSpPr/>
                <p:nvPr/>
              </p:nvSpPr>
              <p:spPr>
                <a:xfrm>
                  <a:off x="7501680" y="372888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812" y="1526"/>
                      </a:moveTo>
                      <a:lnTo>
                        <a:pt x="772" y="1526"/>
                      </a:lnTo>
                      <a:lnTo>
                        <a:pt x="732" y="1523"/>
                      </a:lnTo>
                      <a:lnTo>
                        <a:pt x="692" y="1519"/>
                      </a:lnTo>
                      <a:lnTo>
                        <a:pt x="653" y="1513"/>
                      </a:lnTo>
                      <a:lnTo>
                        <a:pt x="613" y="1505"/>
                      </a:lnTo>
                      <a:lnTo>
                        <a:pt x="575" y="1495"/>
                      </a:lnTo>
                      <a:lnTo>
                        <a:pt x="536" y="1483"/>
                      </a:lnTo>
                      <a:lnTo>
                        <a:pt x="499" y="1470"/>
                      </a:lnTo>
                      <a:lnTo>
                        <a:pt x="462" y="1455"/>
                      </a:lnTo>
                      <a:lnTo>
                        <a:pt x="426" y="1438"/>
                      </a:lnTo>
                      <a:lnTo>
                        <a:pt x="391" y="1419"/>
                      </a:lnTo>
                      <a:lnTo>
                        <a:pt x="357" y="1399"/>
                      </a:lnTo>
                      <a:lnTo>
                        <a:pt x="325" y="1377"/>
                      </a:lnTo>
                      <a:lnTo>
                        <a:pt x="293" y="1353"/>
                      </a:lnTo>
                      <a:lnTo>
                        <a:pt x="263" y="1328"/>
                      </a:lnTo>
                      <a:lnTo>
                        <a:pt x="234" y="1302"/>
                      </a:lnTo>
                      <a:lnTo>
                        <a:pt x="206" y="1274"/>
                      </a:lnTo>
                      <a:lnTo>
                        <a:pt x="180" y="1245"/>
                      </a:lnTo>
                      <a:lnTo>
                        <a:pt x="155" y="1215"/>
                      </a:lnTo>
                      <a:lnTo>
                        <a:pt x="132" y="1184"/>
                      </a:lnTo>
                      <a:lnTo>
                        <a:pt x="111" y="1151"/>
                      </a:lnTo>
                      <a:lnTo>
                        <a:pt x="92" y="1118"/>
                      </a:lnTo>
                      <a:lnTo>
                        <a:pt x="74" y="1083"/>
                      </a:lnTo>
                      <a:lnTo>
                        <a:pt x="58" y="1048"/>
                      </a:lnTo>
                      <a:lnTo>
                        <a:pt x="44" y="1013"/>
                      </a:lnTo>
                      <a:lnTo>
                        <a:pt x="32" y="976"/>
                      </a:lnTo>
                      <a:lnTo>
                        <a:pt x="22" y="939"/>
                      </a:lnTo>
                      <a:lnTo>
                        <a:pt x="13" y="902"/>
                      </a:lnTo>
                      <a:lnTo>
                        <a:pt x="7" y="864"/>
                      </a:lnTo>
                      <a:lnTo>
                        <a:pt x="3" y="826"/>
                      </a:lnTo>
                      <a:lnTo>
                        <a:pt x="0" y="788"/>
                      </a:lnTo>
                      <a:lnTo>
                        <a:pt x="0" y="750"/>
                      </a:lnTo>
                      <a:lnTo>
                        <a:pt x="2" y="711"/>
                      </a:lnTo>
                      <a:lnTo>
                        <a:pt x="6" y="673"/>
                      </a:lnTo>
                      <a:lnTo>
                        <a:pt x="11" y="636"/>
                      </a:lnTo>
                      <a:lnTo>
                        <a:pt x="19" y="598"/>
                      </a:lnTo>
                      <a:lnTo>
                        <a:pt x="29" y="561"/>
                      </a:lnTo>
                      <a:lnTo>
                        <a:pt x="40" y="524"/>
                      </a:lnTo>
                      <a:lnTo>
                        <a:pt x="54" y="488"/>
                      </a:lnTo>
                      <a:lnTo>
                        <a:pt x="69" y="453"/>
                      </a:lnTo>
                      <a:lnTo>
                        <a:pt x="86" y="418"/>
                      </a:lnTo>
                      <a:lnTo>
                        <a:pt x="105" y="385"/>
                      </a:lnTo>
                      <a:lnTo>
                        <a:pt x="126" y="352"/>
                      </a:lnTo>
                      <a:lnTo>
                        <a:pt x="148" y="320"/>
                      </a:lnTo>
                      <a:lnTo>
                        <a:pt x="172" y="290"/>
                      </a:lnTo>
                      <a:lnTo>
                        <a:pt x="198" y="260"/>
                      </a:lnTo>
                      <a:lnTo>
                        <a:pt x="225" y="232"/>
                      </a:lnTo>
                      <a:lnTo>
                        <a:pt x="254" y="206"/>
                      </a:lnTo>
                      <a:lnTo>
                        <a:pt x="284" y="180"/>
                      </a:lnTo>
                      <a:lnTo>
                        <a:pt x="315" y="156"/>
                      </a:lnTo>
                      <a:lnTo>
                        <a:pt x="347" y="134"/>
                      </a:lnTo>
                      <a:lnTo>
                        <a:pt x="381" y="113"/>
                      </a:lnTo>
                      <a:lnTo>
                        <a:pt x="416" y="94"/>
                      </a:lnTo>
                      <a:lnTo>
                        <a:pt x="451" y="76"/>
                      </a:lnTo>
                      <a:lnTo>
                        <a:pt x="488" y="60"/>
                      </a:lnTo>
                      <a:lnTo>
                        <a:pt x="525" y="46"/>
                      </a:lnTo>
                      <a:lnTo>
                        <a:pt x="563" y="34"/>
                      </a:lnTo>
                      <a:lnTo>
                        <a:pt x="602" y="24"/>
                      </a:lnTo>
                      <a:lnTo>
                        <a:pt x="641" y="15"/>
                      </a:lnTo>
                      <a:lnTo>
                        <a:pt x="680" y="9"/>
                      </a:lnTo>
                      <a:lnTo>
                        <a:pt x="720" y="4"/>
                      </a:lnTo>
                      <a:lnTo>
                        <a:pt x="760" y="1"/>
                      </a:lnTo>
                      <a:lnTo>
                        <a:pt x="800" y="0"/>
                      </a:lnTo>
                      <a:lnTo>
                        <a:pt x="800" y="763"/>
                      </a:lnTo>
                      <a:lnTo>
                        <a:pt x="812" y="1526"/>
                      </a:lnTo>
                    </a:path>
                  </a:pathLst>
                </a:custGeom>
                <a:solidFill>
                  <a:srgbClr val="0000ff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42" name="CustomShape 110"/>
                <p:cNvSpPr/>
                <p:nvPr/>
              </p:nvSpPr>
              <p:spPr>
                <a:xfrm>
                  <a:off x="7524360" y="3728880"/>
                  <a:ext cx="576000" cy="549000"/>
                </a:xfrm>
                <a:custGeom>
                  <a:avLst/>
                  <a:gdLst/>
                  <a:ahLst/>
                  <a:rect l="0" t="0" r="r" b="b"/>
                  <a:pathLst>
                    <a:path w="813" h="1527">
                      <a:moveTo>
                        <a:pt x="0" y="1526"/>
                      </a:moveTo>
                      <a:lnTo>
                        <a:pt x="40" y="1526"/>
                      </a:lnTo>
                      <a:lnTo>
                        <a:pt x="80" y="1523"/>
                      </a:lnTo>
                      <a:lnTo>
                        <a:pt x="120" y="1519"/>
                      </a:lnTo>
                      <a:lnTo>
                        <a:pt x="159" y="1513"/>
                      </a:lnTo>
                      <a:lnTo>
                        <a:pt x="199" y="1505"/>
                      </a:lnTo>
                      <a:lnTo>
                        <a:pt x="237" y="1495"/>
                      </a:lnTo>
                      <a:lnTo>
                        <a:pt x="276" y="1483"/>
                      </a:lnTo>
                      <a:lnTo>
                        <a:pt x="313" y="1470"/>
                      </a:lnTo>
                      <a:lnTo>
                        <a:pt x="350" y="1455"/>
                      </a:lnTo>
                      <a:lnTo>
                        <a:pt x="386" y="1438"/>
                      </a:lnTo>
                      <a:lnTo>
                        <a:pt x="421" y="1419"/>
                      </a:lnTo>
                      <a:lnTo>
                        <a:pt x="455" y="1399"/>
                      </a:lnTo>
                      <a:lnTo>
                        <a:pt x="487" y="1377"/>
                      </a:lnTo>
                      <a:lnTo>
                        <a:pt x="519" y="1353"/>
                      </a:lnTo>
                      <a:lnTo>
                        <a:pt x="549" y="1328"/>
                      </a:lnTo>
                      <a:lnTo>
                        <a:pt x="578" y="1302"/>
                      </a:lnTo>
                      <a:lnTo>
                        <a:pt x="606" y="1274"/>
                      </a:lnTo>
                      <a:lnTo>
                        <a:pt x="632" y="1245"/>
                      </a:lnTo>
                      <a:lnTo>
                        <a:pt x="657" y="1215"/>
                      </a:lnTo>
                      <a:lnTo>
                        <a:pt x="680" y="1184"/>
                      </a:lnTo>
                      <a:lnTo>
                        <a:pt x="701" y="1151"/>
                      </a:lnTo>
                      <a:lnTo>
                        <a:pt x="720" y="1118"/>
                      </a:lnTo>
                      <a:lnTo>
                        <a:pt x="738" y="1083"/>
                      </a:lnTo>
                      <a:lnTo>
                        <a:pt x="754" y="1048"/>
                      </a:lnTo>
                      <a:lnTo>
                        <a:pt x="768" y="1013"/>
                      </a:lnTo>
                      <a:lnTo>
                        <a:pt x="780" y="976"/>
                      </a:lnTo>
                      <a:lnTo>
                        <a:pt x="790" y="939"/>
                      </a:lnTo>
                      <a:lnTo>
                        <a:pt x="799" y="902"/>
                      </a:lnTo>
                      <a:lnTo>
                        <a:pt x="805" y="864"/>
                      </a:lnTo>
                      <a:lnTo>
                        <a:pt x="809" y="826"/>
                      </a:lnTo>
                      <a:lnTo>
                        <a:pt x="812" y="788"/>
                      </a:lnTo>
                      <a:lnTo>
                        <a:pt x="812" y="750"/>
                      </a:lnTo>
                      <a:lnTo>
                        <a:pt x="810" y="711"/>
                      </a:lnTo>
                      <a:lnTo>
                        <a:pt x="806" y="673"/>
                      </a:lnTo>
                      <a:lnTo>
                        <a:pt x="801" y="636"/>
                      </a:lnTo>
                      <a:lnTo>
                        <a:pt x="793" y="598"/>
                      </a:lnTo>
                      <a:lnTo>
                        <a:pt x="783" y="561"/>
                      </a:lnTo>
                      <a:lnTo>
                        <a:pt x="772" y="524"/>
                      </a:lnTo>
                      <a:lnTo>
                        <a:pt x="758" y="488"/>
                      </a:lnTo>
                      <a:lnTo>
                        <a:pt x="743" y="453"/>
                      </a:lnTo>
                      <a:lnTo>
                        <a:pt x="726" y="418"/>
                      </a:lnTo>
                      <a:lnTo>
                        <a:pt x="707" y="385"/>
                      </a:lnTo>
                      <a:lnTo>
                        <a:pt x="686" y="352"/>
                      </a:lnTo>
                      <a:lnTo>
                        <a:pt x="664" y="320"/>
                      </a:lnTo>
                      <a:lnTo>
                        <a:pt x="640" y="290"/>
                      </a:lnTo>
                      <a:lnTo>
                        <a:pt x="614" y="260"/>
                      </a:lnTo>
                      <a:lnTo>
                        <a:pt x="587" y="232"/>
                      </a:lnTo>
                      <a:lnTo>
                        <a:pt x="558" y="206"/>
                      </a:lnTo>
                      <a:lnTo>
                        <a:pt x="528" y="180"/>
                      </a:lnTo>
                      <a:lnTo>
                        <a:pt x="497" y="156"/>
                      </a:lnTo>
                      <a:lnTo>
                        <a:pt x="465" y="134"/>
                      </a:lnTo>
                      <a:lnTo>
                        <a:pt x="431" y="113"/>
                      </a:lnTo>
                      <a:lnTo>
                        <a:pt x="396" y="94"/>
                      </a:lnTo>
                      <a:lnTo>
                        <a:pt x="361" y="76"/>
                      </a:lnTo>
                      <a:lnTo>
                        <a:pt x="324" y="60"/>
                      </a:lnTo>
                      <a:lnTo>
                        <a:pt x="287" y="46"/>
                      </a:lnTo>
                      <a:lnTo>
                        <a:pt x="249" y="34"/>
                      </a:lnTo>
                      <a:lnTo>
                        <a:pt x="210" y="24"/>
                      </a:lnTo>
                      <a:lnTo>
                        <a:pt x="171" y="15"/>
                      </a:lnTo>
                      <a:lnTo>
                        <a:pt x="132" y="9"/>
                      </a:lnTo>
                      <a:lnTo>
                        <a:pt x="92" y="4"/>
                      </a:lnTo>
                      <a:lnTo>
                        <a:pt x="52" y="1"/>
                      </a:lnTo>
                      <a:lnTo>
                        <a:pt x="12" y="0"/>
                      </a:lnTo>
                      <a:lnTo>
                        <a:pt x="12" y="763"/>
                      </a:lnTo>
                      <a:lnTo>
                        <a:pt x="0" y="1526"/>
                      </a:ln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43" name="TextShape 111"/>
                <p:cNvSpPr txBox="1"/>
                <p:nvPr/>
              </p:nvSpPr>
              <p:spPr>
                <a:xfrm>
                  <a:off x="7416360" y="3723120"/>
                  <a:ext cx="434520" cy="3891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800" spc="-1" strike="noStrike">
                      <a:latin typeface="Symbol"/>
                      <a:ea typeface="Symbol"/>
                    </a:rPr>
                    <a:t>`</a:t>
                  </a:r>
                  <a:r>
                    <a:rPr b="0" lang="en-US" sz="1800" spc="-1" strike="noStrike">
                      <a:latin typeface="Times New Roman"/>
                    </a:rPr>
                    <a:t>p</a:t>
                  </a:r>
                  <a:endParaRPr b="0" lang="en-US" sz="1800" spc="-1" strike="noStrike">
                    <a:latin typeface="Arial"/>
                  </a:endParaRPr>
                </a:p>
              </p:txBody>
            </p:sp>
            <p:sp>
              <p:nvSpPr>
                <p:cNvPr id="1244" name="TextShape 112"/>
                <p:cNvSpPr txBox="1"/>
                <p:nvPr/>
              </p:nvSpPr>
              <p:spPr>
                <a:xfrm>
                  <a:off x="7764480" y="3697200"/>
                  <a:ext cx="445680" cy="384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Arial"/>
                    </a:rPr>
                    <a:t>π</a:t>
                  </a:r>
                  <a:r>
                    <a:rPr b="0" lang="en-US" sz="2000" spc="-1" strike="noStrike" baseline="14000000">
                      <a:latin typeface="Times New Roman"/>
                      <a:ea typeface="Arial"/>
                    </a:rPr>
                    <a:t>+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  <p:sp>
              <p:nvSpPr>
                <p:cNvPr id="1245" name="TextShape 113"/>
                <p:cNvSpPr txBox="1"/>
                <p:nvPr/>
              </p:nvSpPr>
              <p:spPr>
                <a:xfrm>
                  <a:off x="7496280" y="3935520"/>
                  <a:ext cx="509760" cy="422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solidFill>
                        <a:srgbClr val="ffffff"/>
                      </a:solidFill>
                      <a:latin typeface="Symbol"/>
                      <a:ea typeface="Symbol"/>
                    </a:rPr>
                    <a:t>`</a:t>
                  </a:r>
                  <a:r>
                    <a:rPr b="0" lang="en-US" sz="2000" spc="-1" strike="noStrike">
                      <a:solidFill>
                        <a:srgbClr val="ffffff"/>
                      </a:solidFill>
                      <a:latin typeface="Times New Roman"/>
                      <a:ea typeface="Times New Roman"/>
                    </a:rPr>
                    <a:t>Λ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1246" name="TextShape 114"/>
            <p:cNvSpPr txBox="1"/>
            <p:nvPr/>
          </p:nvSpPr>
          <p:spPr>
            <a:xfrm>
              <a:off x="5024520" y="4437720"/>
              <a:ext cx="4851000" cy="514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lang="en-US" sz="3000" spc="-1" strike="noStrike">
                  <a:solidFill>
                    <a:srgbClr val="0000ff"/>
                  </a:solidFill>
                  <a:latin typeface="Times New Roman"/>
                </a:rPr>
                <a:t>7% in secondary hadrons</a:t>
              </a:r>
              <a:endParaRPr b="0" lang="en-US" sz="3000" spc="-1" strike="noStrike">
                <a:latin typeface="Arial"/>
              </a:endParaRPr>
            </a:p>
          </p:txBody>
        </p:sp>
      </p:grpSp>
      <p:sp>
        <p:nvSpPr>
          <p:cNvPr id="1247" name="TextShape 115"/>
          <p:cNvSpPr txBox="1"/>
          <p:nvPr/>
        </p:nvSpPr>
        <p:spPr>
          <a:xfrm>
            <a:off x="-102240" y="4663440"/>
            <a:ext cx="4023360" cy="114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ff0000"/>
                </a:solidFill>
                <a:latin typeface="Times New Roman"/>
              </a:rPr>
              <a:t>Don’t measure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248" name="TextShape 116"/>
          <p:cNvSpPr txBox="1"/>
          <p:nvPr/>
        </p:nvSpPr>
        <p:spPr>
          <a:xfrm>
            <a:off x="5416560" y="3143160"/>
            <a:ext cx="466344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ff0000"/>
                </a:solidFill>
                <a:latin typeface="Times New Roman"/>
              </a:rPr>
              <a:t>Measure in tracking detector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249" name="TextShape 117"/>
          <p:cNvSpPr txBox="1"/>
          <p:nvPr/>
        </p:nvSpPr>
        <p:spPr>
          <a:xfrm>
            <a:off x="3154320" y="2432520"/>
            <a:ext cx="2509200" cy="108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500" spc="-1" strike="noStrike">
                <a:solidFill>
                  <a:srgbClr val="ff0000"/>
                </a:solidFill>
                <a:latin typeface="Times New Roman"/>
              </a:rPr>
              <a:t>Measure ~56%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1250" name="TextShape 118"/>
          <p:cNvSpPr txBox="1"/>
          <p:nvPr/>
        </p:nvSpPr>
        <p:spPr>
          <a:xfrm>
            <a:off x="4497120" y="4884480"/>
            <a:ext cx="566928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ff0000"/>
                </a:solidFill>
                <a:latin typeface="Times New Roman"/>
              </a:rPr>
              <a:t>Cut out using tight DCA cut</a:t>
            </a:r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TextShape 1"/>
          <p:cNvSpPr txBox="1"/>
          <p:nvPr/>
        </p:nvSpPr>
        <p:spPr>
          <a:xfrm>
            <a:off x="504000" y="-22680"/>
            <a:ext cx="9071640" cy="93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ALICE</a:t>
            </a:r>
            <a:endParaRPr b="0" lang="en-US" sz="4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252" name="Formula 2"/>
              <p:cNvSpPr txBox="1"/>
              <p:nvPr/>
            </p:nvSpPr>
            <p:spPr>
              <a:xfrm>
                <a:off x="731520" y="1867320"/>
                <a:ext cx="8166960" cy="1089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f</m:t>
                            </m:r>
                          </m:e>
                          <m:sub>
                            <m:sSub>
                              <m:e>
                                <m:r>
                                  <m:t xml:space="preserve">p</m:t>
                                </m:r>
                              </m:e>
                              <m:sub>
                                <m:r>
                                  <m:t xml:space="preserve">T</m:t>
                                </m:r>
                              </m:sub>
                            </m:sSub>
                            <m:r>
                              <m:t xml:space="preserve">cut</m:t>
                            </m:r>
                          </m:sub>
                        </m:sSub>
                      </m:den>
                    </m:f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f</m:t>
                            </m:r>
                          </m:e>
                          <m:sub>
                            <m:r>
                              <m:t xml:space="preserve">total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</m:naryPr>
                      <m:sub>
                        <m:r>
                          <m:t xml:space="preserve">i</m:t>
                        </m:r>
                        <m:r>
                          <m:t xml:space="preserve">=</m:t>
                        </m:r>
                        <m:r>
                          <m:t xml:space="preserve">0</m:t>
                        </m:r>
                      </m:sub>
                      <m:sup>
                        <m:r>
                          <m:t xml:space="preserve">n</m:t>
                        </m:r>
                      </m:sup>
                      <m:e>
                        <m:sSubSup>
                          <m:e>
                            <m:r>
                              <m:t xml:space="preserve">f</m:t>
                            </m:r>
                          </m:e>
                          <m:sub>
                            <m:r>
                              <m:t xml:space="preserve">bg</m:t>
                            </m:r>
                          </m:sub>
                          <m:sup>
                            <m:r>
                              <m:t xml:space="preserve">i</m:t>
                            </m:r>
                          </m:sup>
                        </m:sSubSup>
                      </m:e>
                    </m:nary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p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</m:sSub>
                      </m:e>
                    </m:d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f</m:t>
                            </m:r>
                          </m:e>
                          <m:sub>
                            <m:r>
                              <m:t xml:space="preserve">notID</m:t>
                            </m:r>
                          </m:sub>
                        </m:sSub>
                      </m:den>
                    </m:f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eff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sSubSup>
                              <m:e>
                                <m:r>
                                  <m:t xml:space="preserve">p</m:t>
                                </m:r>
                              </m:e>
                              <m:sub>
                                <m:r>
                                  <m:t xml:space="preserve">T</m:t>
                                </m:r>
                              </m:sub>
                              <m:sup>
                                <m:r>
                                  <m:t xml:space="preserve">i</m:t>
                                </m:r>
                              </m:sup>
                            </m:sSubSup>
                          </m:e>
                        </m:d>
                      </m:den>
                    </m:f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i</m:t>
                        </m:r>
                      </m:sub>
                    </m:sSub>
                    <m:r>
                      <m:t xml:space="preserve">sin</m:t>
                    </m:r>
                    <m:d>
                      <m:dPr>
                        <m:begChr m:val="("/>
                        <m:endChr m:val=")"/>
                      </m:dPr>
                      <m:e>
                        <m:sSup>
                          <m:e>
                            <m:r>
                              <m:t xml:space="preserve">θ</m:t>
                            </m:r>
                          </m:e>
                          <m:sup>
                            <m:r>
                              <m:t xml:space="preserve">i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1253" name="Line 3"/>
          <p:cNvSpPr/>
          <p:nvPr/>
        </p:nvSpPr>
        <p:spPr>
          <a:xfrm>
            <a:off x="4552560" y="120024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4" name="TextShape 4"/>
          <p:cNvSpPr txBox="1"/>
          <p:nvPr/>
        </p:nvSpPr>
        <p:spPr>
          <a:xfrm>
            <a:off x="4336560" y="781920"/>
            <a:ext cx="604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2%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5" name="TextShape 5"/>
          <p:cNvSpPr txBox="1"/>
          <p:nvPr/>
        </p:nvSpPr>
        <p:spPr>
          <a:xfrm>
            <a:off x="5669280" y="726480"/>
            <a:ext cx="604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3%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6" name="Line 6"/>
          <p:cNvSpPr/>
          <p:nvPr/>
        </p:nvSpPr>
        <p:spPr>
          <a:xfrm>
            <a:off x="5852160" y="112824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7" name="Line 7"/>
          <p:cNvSpPr/>
          <p:nvPr/>
        </p:nvSpPr>
        <p:spPr>
          <a:xfrm>
            <a:off x="7004160" y="110988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8" name="TextShape 8"/>
          <p:cNvSpPr txBox="1"/>
          <p:nvPr/>
        </p:nvSpPr>
        <p:spPr>
          <a:xfrm>
            <a:off x="6749280" y="726480"/>
            <a:ext cx="823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40%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9" name="Line 9"/>
          <p:cNvSpPr/>
          <p:nvPr/>
        </p:nvSpPr>
        <p:spPr>
          <a:xfrm>
            <a:off x="2032560" y="120024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60" name="TextShape 10"/>
          <p:cNvSpPr txBox="1"/>
          <p:nvPr/>
        </p:nvSpPr>
        <p:spPr>
          <a:xfrm>
            <a:off x="1816560" y="781920"/>
            <a:ext cx="604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3%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1" name="TextShape 11"/>
          <p:cNvSpPr txBox="1"/>
          <p:nvPr/>
        </p:nvSpPr>
        <p:spPr>
          <a:xfrm>
            <a:off x="7498080" y="726480"/>
            <a:ext cx="2011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But known well!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2" name="Line 12"/>
          <p:cNvSpPr/>
          <p:nvPr/>
        </p:nvSpPr>
        <p:spPr>
          <a:xfrm flipV="1">
            <a:off x="3076560" y="3231360"/>
            <a:ext cx="32400" cy="59688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63" name="TextShape 13"/>
          <p:cNvSpPr txBox="1"/>
          <p:nvPr/>
        </p:nvSpPr>
        <p:spPr>
          <a:xfrm>
            <a:off x="2860560" y="3985920"/>
            <a:ext cx="7970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45%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4" name="Line 14"/>
          <p:cNvSpPr/>
          <p:nvPr/>
        </p:nvSpPr>
        <p:spPr>
          <a:xfrm flipV="1">
            <a:off x="8115120" y="2853720"/>
            <a:ext cx="32400" cy="596880"/>
          </a:xfrm>
          <a:prstGeom prst="line">
            <a:avLst/>
          </a:prstGeom>
          <a:ln w="7308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65" name="TextShape 15"/>
          <p:cNvSpPr txBox="1"/>
          <p:nvPr/>
        </p:nvSpPr>
        <p:spPr>
          <a:xfrm>
            <a:off x="7223760" y="3688560"/>
            <a:ext cx="1792080" cy="116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2500" spc="-1" strike="noStrike">
                <a:solidFill>
                  <a:srgbClr val="0000ff"/>
                </a:solidFill>
                <a:latin typeface="Arial"/>
              </a:rPr>
              <a:t>What we measure directly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266" name="CustomShape 16"/>
          <p:cNvSpPr/>
          <p:nvPr/>
        </p:nvSpPr>
        <p:spPr>
          <a:xfrm rot="5400000">
            <a:off x="4267440" y="1621080"/>
            <a:ext cx="511920" cy="5766480"/>
          </a:xfrm>
          <a:custGeom>
            <a:avLst/>
            <a:gdLst/>
            <a:ahLst/>
            <a:rect l="0" t="0" r="r" b="b"/>
            <a:pathLst>
              <a:path w="1424" h="16019">
                <a:moveTo>
                  <a:pt x="0" y="0"/>
                </a:moveTo>
                <a:cubicBezTo>
                  <a:pt x="355" y="0"/>
                  <a:pt x="711" y="667"/>
                  <a:pt x="711" y="1334"/>
                </a:cubicBezTo>
                <a:lnTo>
                  <a:pt x="711" y="6651"/>
                </a:lnTo>
                <a:cubicBezTo>
                  <a:pt x="711" y="7318"/>
                  <a:pt x="1067" y="7986"/>
                  <a:pt x="1423" y="7986"/>
                </a:cubicBezTo>
                <a:cubicBezTo>
                  <a:pt x="1067" y="7986"/>
                  <a:pt x="711" y="8653"/>
                  <a:pt x="711" y="9320"/>
                </a:cubicBezTo>
                <a:lnTo>
                  <a:pt x="711" y="14684"/>
                </a:lnTo>
                <a:cubicBezTo>
                  <a:pt x="711" y="15351"/>
                  <a:pt x="355" y="16018"/>
                  <a:pt x="0" y="16018"/>
                </a:cubicBezTo>
              </a:path>
            </a:pathLst>
          </a:cu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7" name="TextShape 17"/>
          <p:cNvSpPr txBox="1"/>
          <p:nvPr/>
        </p:nvSpPr>
        <p:spPr>
          <a:xfrm>
            <a:off x="3197520" y="4866480"/>
            <a:ext cx="3017520" cy="58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500" spc="-1" strike="noStrike">
                <a:solidFill>
                  <a:srgbClr val="ff0000"/>
                </a:solidFill>
                <a:latin typeface="Arial"/>
              </a:rPr>
              <a:t>Corrections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TextShape 1"/>
          <p:cNvSpPr txBox="1"/>
          <p:nvPr/>
        </p:nvSpPr>
        <p:spPr>
          <a:xfrm>
            <a:off x="504000" y="85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ALICE:  f</a:t>
            </a:r>
            <a:r>
              <a:rPr b="0" lang="en-US" sz="4400" spc="-1" strike="noStrike" baseline="-14000000">
                <a:latin typeface="Arial"/>
              </a:rPr>
              <a:t>total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1269" name="Group 2"/>
          <p:cNvGrpSpPr/>
          <p:nvPr/>
        </p:nvGrpSpPr>
        <p:grpSpPr>
          <a:xfrm>
            <a:off x="-7560" y="3085560"/>
            <a:ext cx="2094120" cy="2094120"/>
            <a:chOff x="-7560" y="3085560"/>
            <a:chExt cx="2094120" cy="2094120"/>
          </a:xfrm>
        </p:grpSpPr>
        <p:sp>
          <p:nvSpPr>
            <p:cNvPr id="1270" name="CustomShape 3"/>
            <p:cNvSpPr/>
            <p:nvPr/>
          </p:nvSpPr>
          <p:spPr>
            <a:xfrm>
              <a:off x="-7560" y="3085560"/>
              <a:ext cx="2094120" cy="20941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1" name="TextShape 4"/>
            <p:cNvSpPr txBox="1"/>
            <p:nvPr/>
          </p:nvSpPr>
          <p:spPr>
            <a:xfrm>
              <a:off x="449640" y="335700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0</a:t>
              </a:r>
              <a:endParaRPr b="0" lang="en-US" sz="10000" spc="-1" strike="noStrike">
                <a:latin typeface="Arial"/>
              </a:endParaRPr>
            </a:p>
          </p:txBody>
        </p:sp>
      </p:grpSp>
      <p:sp>
        <p:nvSpPr>
          <p:cNvPr id="1272" name="TextShape 5"/>
          <p:cNvSpPr txBox="1"/>
          <p:nvPr/>
        </p:nvSpPr>
        <p:spPr>
          <a:xfrm>
            <a:off x="0" y="568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Scale:  diameter in inches = </a:t>
            </a:r>
            <a:r>
              <a:rPr b="0" lang="en-US" sz="1800" spc="-1" strike="noStrike">
                <a:latin typeface="Arial"/>
                <a:ea typeface="Arial"/>
              </a:rPr>
              <a:t>√</a:t>
            </a:r>
            <a:r>
              <a:rPr b="0" lang="en-US" sz="1800" spc="-1" strike="noStrike">
                <a:latin typeface="Arial"/>
              </a:rPr>
              <a:t>fraction * 5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273" name="Group 6"/>
          <p:cNvGrpSpPr/>
          <p:nvPr/>
        </p:nvGrpSpPr>
        <p:grpSpPr>
          <a:xfrm>
            <a:off x="811440" y="829800"/>
            <a:ext cx="2094120" cy="2094120"/>
            <a:chOff x="811440" y="829800"/>
            <a:chExt cx="2094120" cy="2094120"/>
          </a:xfrm>
        </p:grpSpPr>
        <p:sp>
          <p:nvSpPr>
            <p:cNvPr id="1274" name="CustomShape 7"/>
            <p:cNvSpPr/>
            <p:nvPr/>
          </p:nvSpPr>
          <p:spPr>
            <a:xfrm>
              <a:off x="811440" y="829800"/>
              <a:ext cx="2094120" cy="2094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5" name="TextShape 8"/>
            <p:cNvSpPr txBox="1"/>
            <p:nvPr/>
          </p:nvSpPr>
          <p:spPr>
            <a:xfrm>
              <a:off x="1373400" y="106776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+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1276" name="Group 9"/>
          <p:cNvGrpSpPr/>
          <p:nvPr/>
        </p:nvGrpSpPr>
        <p:grpSpPr>
          <a:xfrm>
            <a:off x="3034440" y="829800"/>
            <a:ext cx="2094120" cy="2094120"/>
            <a:chOff x="3034440" y="829800"/>
            <a:chExt cx="2094120" cy="2094120"/>
          </a:xfrm>
        </p:grpSpPr>
        <p:sp>
          <p:nvSpPr>
            <p:cNvPr id="1277" name="CustomShape 10"/>
            <p:cNvSpPr/>
            <p:nvPr/>
          </p:nvSpPr>
          <p:spPr>
            <a:xfrm>
              <a:off x="3034440" y="829800"/>
              <a:ext cx="2094120" cy="20941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8" name="TextShape 11"/>
            <p:cNvSpPr txBox="1"/>
            <p:nvPr/>
          </p:nvSpPr>
          <p:spPr>
            <a:xfrm>
              <a:off x="3596400" y="101268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-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1279" name="Group 12"/>
          <p:cNvGrpSpPr/>
          <p:nvPr/>
        </p:nvGrpSpPr>
        <p:grpSpPr>
          <a:xfrm>
            <a:off x="6270480" y="3082680"/>
            <a:ext cx="1069920" cy="1069920"/>
            <a:chOff x="6270480" y="3082680"/>
            <a:chExt cx="1069920" cy="1069920"/>
          </a:xfrm>
        </p:grpSpPr>
        <p:sp>
          <p:nvSpPr>
            <p:cNvPr id="1280" name="CustomShape 13"/>
            <p:cNvSpPr/>
            <p:nvPr/>
          </p:nvSpPr>
          <p:spPr>
            <a:xfrm>
              <a:off x="6270480" y="3082680"/>
              <a:ext cx="1069920" cy="10699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1" name="TextShape 14"/>
            <p:cNvSpPr txBox="1"/>
            <p:nvPr/>
          </p:nvSpPr>
          <p:spPr>
            <a:xfrm>
              <a:off x="6461280" y="320976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+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282" name="Group 15"/>
          <p:cNvGrpSpPr/>
          <p:nvPr/>
        </p:nvGrpSpPr>
        <p:grpSpPr>
          <a:xfrm>
            <a:off x="7331760" y="3047040"/>
            <a:ext cx="1069920" cy="1069920"/>
            <a:chOff x="7331760" y="3047040"/>
            <a:chExt cx="1069920" cy="1069920"/>
          </a:xfrm>
        </p:grpSpPr>
        <p:sp>
          <p:nvSpPr>
            <p:cNvPr id="1283" name="CustomShape 16"/>
            <p:cNvSpPr/>
            <p:nvPr/>
          </p:nvSpPr>
          <p:spPr>
            <a:xfrm>
              <a:off x="7331760" y="3047040"/>
              <a:ext cx="1069920" cy="10699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4" name="TextShape 17"/>
            <p:cNvSpPr txBox="1"/>
            <p:nvPr/>
          </p:nvSpPr>
          <p:spPr>
            <a:xfrm>
              <a:off x="7519680" y="319464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-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285" name="Group 18"/>
          <p:cNvGrpSpPr/>
          <p:nvPr/>
        </p:nvGrpSpPr>
        <p:grpSpPr>
          <a:xfrm>
            <a:off x="6270480" y="4127760"/>
            <a:ext cx="1069920" cy="1069920"/>
            <a:chOff x="6270480" y="4127760"/>
            <a:chExt cx="1069920" cy="1069920"/>
          </a:xfrm>
        </p:grpSpPr>
        <p:sp>
          <p:nvSpPr>
            <p:cNvPr id="1286" name="CustomShape 19"/>
            <p:cNvSpPr/>
            <p:nvPr/>
          </p:nvSpPr>
          <p:spPr>
            <a:xfrm>
              <a:off x="6270480" y="4127760"/>
              <a:ext cx="1069920" cy="10699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7" name="TextShape 20"/>
            <p:cNvSpPr txBox="1"/>
            <p:nvPr/>
          </p:nvSpPr>
          <p:spPr>
            <a:xfrm>
              <a:off x="6270480" y="4239360"/>
              <a:ext cx="105264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0</a:t>
              </a:r>
              <a:endParaRPr b="0" lang="en-US" sz="5000" spc="-1" strike="noStrike">
                <a:latin typeface="Arial"/>
              </a:endParaRPr>
            </a:p>
          </p:txBody>
        </p:sp>
        <p:sp>
          <p:nvSpPr>
            <p:cNvPr id="1288" name="TextShape 21"/>
            <p:cNvSpPr txBox="1"/>
            <p:nvPr/>
          </p:nvSpPr>
          <p:spPr>
            <a:xfrm>
              <a:off x="6714360" y="4165560"/>
              <a:ext cx="384840" cy="100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 baseline="-14000000">
                  <a:latin typeface="Times New Roman"/>
                  <a:ea typeface="Arial"/>
                </a:rPr>
                <a:t>S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289" name="Group 22"/>
          <p:cNvGrpSpPr/>
          <p:nvPr/>
        </p:nvGrpSpPr>
        <p:grpSpPr>
          <a:xfrm>
            <a:off x="7367760" y="4127760"/>
            <a:ext cx="1069920" cy="1069920"/>
            <a:chOff x="7367760" y="4127760"/>
            <a:chExt cx="1069920" cy="1069920"/>
          </a:xfrm>
        </p:grpSpPr>
        <p:sp>
          <p:nvSpPr>
            <p:cNvPr id="1290" name="CustomShape 23"/>
            <p:cNvSpPr/>
            <p:nvPr/>
          </p:nvSpPr>
          <p:spPr>
            <a:xfrm>
              <a:off x="7367760" y="4127760"/>
              <a:ext cx="1069920" cy="10699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1" name="TextShape 24"/>
            <p:cNvSpPr txBox="1"/>
            <p:nvPr/>
          </p:nvSpPr>
          <p:spPr>
            <a:xfrm>
              <a:off x="7367760" y="4239360"/>
              <a:ext cx="105264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0</a:t>
              </a:r>
              <a:endParaRPr b="0" lang="en-US" sz="5000" spc="-1" strike="noStrike">
                <a:latin typeface="Arial"/>
              </a:endParaRPr>
            </a:p>
          </p:txBody>
        </p:sp>
        <p:sp>
          <p:nvSpPr>
            <p:cNvPr id="1292" name="TextShape 25"/>
            <p:cNvSpPr txBox="1"/>
            <p:nvPr/>
          </p:nvSpPr>
          <p:spPr>
            <a:xfrm>
              <a:off x="7811640" y="4165560"/>
              <a:ext cx="384840" cy="100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 baseline="-14000000">
                  <a:latin typeface="Times New Roman"/>
                  <a:ea typeface="Arial"/>
                </a:rPr>
                <a:t>L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293" name="Group 26"/>
          <p:cNvGrpSpPr/>
          <p:nvPr/>
        </p:nvGrpSpPr>
        <p:grpSpPr>
          <a:xfrm>
            <a:off x="8441280" y="3695040"/>
            <a:ext cx="1019160" cy="729000"/>
            <a:chOff x="8441280" y="3695040"/>
            <a:chExt cx="1019160" cy="729000"/>
          </a:xfrm>
        </p:grpSpPr>
        <p:sp>
          <p:nvSpPr>
            <p:cNvPr id="1294" name="CustomShape 27"/>
            <p:cNvSpPr/>
            <p:nvPr/>
          </p:nvSpPr>
          <p:spPr>
            <a:xfrm>
              <a:off x="8441280" y="3701520"/>
              <a:ext cx="722520" cy="7225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5" name="TextShape 28"/>
            <p:cNvSpPr txBox="1"/>
            <p:nvPr/>
          </p:nvSpPr>
          <p:spPr>
            <a:xfrm>
              <a:off x="8595720" y="369504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Arial"/>
                </a:rPr>
                <a:t>p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1296" name="Group 29"/>
          <p:cNvGrpSpPr/>
          <p:nvPr/>
        </p:nvGrpSpPr>
        <p:grpSpPr>
          <a:xfrm>
            <a:off x="8354880" y="2982240"/>
            <a:ext cx="864720" cy="771120"/>
            <a:chOff x="8354880" y="2982240"/>
            <a:chExt cx="864720" cy="771120"/>
          </a:xfrm>
        </p:grpSpPr>
        <p:sp>
          <p:nvSpPr>
            <p:cNvPr id="1297" name="CustomShape 30"/>
            <p:cNvSpPr/>
            <p:nvPr/>
          </p:nvSpPr>
          <p:spPr>
            <a:xfrm>
              <a:off x="8444520" y="2982240"/>
              <a:ext cx="722520" cy="7225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8" name="TextShape 31"/>
            <p:cNvSpPr txBox="1"/>
            <p:nvPr/>
          </p:nvSpPr>
          <p:spPr>
            <a:xfrm>
              <a:off x="8354880" y="2999880"/>
              <a:ext cx="864720" cy="7534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Symbol"/>
                  <a:ea typeface="Symbol"/>
                </a:rPr>
                <a:t>`</a:t>
              </a:r>
              <a:r>
                <a:rPr b="0" lang="en-US" sz="4000" spc="-1" strike="noStrike">
                  <a:latin typeface="Times New Roman"/>
                  <a:ea typeface="Arial"/>
                </a:rPr>
                <a:t>p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1299" name="Group 32"/>
          <p:cNvGrpSpPr/>
          <p:nvPr/>
        </p:nvGrpSpPr>
        <p:grpSpPr>
          <a:xfrm>
            <a:off x="9235440" y="4595040"/>
            <a:ext cx="1019160" cy="729000"/>
            <a:chOff x="9235440" y="4595040"/>
            <a:chExt cx="1019160" cy="729000"/>
          </a:xfrm>
        </p:grpSpPr>
        <p:sp>
          <p:nvSpPr>
            <p:cNvPr id="1300" name="CustomShape 33"/>
            <p:cNvSpPr/>
            <p:nvPr/>
          </p:nvSpPr>
          <p:spPr>
            <a:xfrm>
              <a:off x="9235440" y="4601520"/>
              <a:ext cx="722520" cy="7225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1" name="TextShape 34"/>
            <p:cNvSpPr txBox="1"/>
            <p:nvPr/>
          </p:nvSpPr>
          <p:spPr>
            <a:xfrm>
              <a:off x="9389880" y="459504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Arial"/>
                </a:rPr>
                <a:t>n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1302" name="Group 35"/>
          <p:cNvGrpSpPr/>
          <p:nvPr/>
        </p:nvGrpSpPr>
        <p:grpSpPr>
          <a:xfrm>
            <a:off x="8370720" y="4456080"/>
            <a:ext cx="864720" cy="771120"/>
            <a:chOff x="8370720" y="4456080"/>
            <a:chExt cx="864720" cy="771120"/>
          </a:xfrm>
        </p:grpSpPr>
        <p:sp>
          <p:nvSpPr>
            <p:cNvPr id="1303" name="CustomShape 36"/>
            <p:cNvSpPr/>
            <p:nvPr/>
          </p:nvSpPr>
          <p:spPr>
            <a:xfrm>
              <a:off x="8460360" y="4456080"/>
              <a:ext cx="722520" cy="7225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4" name="TextShape 37"/>
            <p:cNvSpPr txBox="1"/>
            <p:nvPr/>
          </p:nvSpPr>
          <p:spPr>
            <a:xfrm>
              <a:off x="8370720" y="4473720"/>
              <a:ext cx="864720" cy="7534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Symbol"/>
                  <a:ea typeface="Symbol"/>
                </a:rPr>
                <a:t>`</a:t>
              </a:r>
              <a:r>
                <a:rPr b="0" lang="en-US" sz="4000" spc="-1" strike="noStrike">
                  <a:latin typeface="Times New Roman"/>
                  <a:ea typeface="Arial"/>
                </a:rPr>
                <a:t>n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1305" name="Group 38"/>
          <p:cNvGrpSpPr/>
          <p:nvPr/>
        </p:nvGrpSpPr>
        <p:grpSpPr>
          <a:xfrm>
            <a:off x="9235440" y="3057120"/>
            <a:ext cx="947160" cy="722520"/>
            <a:chOff x="9235440" y="3057120"/>
            <a:chExt cx="947160" cy="722520"/>
          </a:xfrm>
        </p:grpSpPr>
        <p:sp>
          <p:nvSpPr>
            <p:cNvPr id="1306" name="CustomShape 39"/>
            <p:cNvSpPr/>
            <p:nvPr/>
          </p:nvSpPr>
          <p:spPr>
            <a:xfrm>
              <a:off x="9235440" y="3057120"/>
              <a:ext cx="722520" cy="7225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7" name="TextShape 40"/>
            <p:cNvSpPr txBox="1"/>
            <p:nvPr/>
          </p:nvSpPr>
          <p:spPr>
            <a:xfrm>
              <a:off x="9317880" y="308664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Times New Roman"/>
                </a:rPr>
                <a:t>Λ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1308" name="Group 41"/>
          <p:cNvGrpSpPr/>
          <p:nvPr/>
        </p:nvGrpSpPr>
        <p:grpSpPr>
          <a:xfrm>
            <a:off x="9082800" y="3823920"/>
            <a:ext cx="884160" cy="771120"/>
            <a:chOff x="9082800" y="3823920"/>
            <a:chExt cx="884160" cy="771120"/>
          </a:xfrm>
        </p:grpSpPr>
        <p:sp>
          <p:nvSpPr>
            <p:cNvPr id="1309" name="CustomShape 42"/>
            <p:cNvSpPr/>
            <p:nvPr/>
          </p:nvSpPr>
          <p:spPr>
            <a:xfrm>
              <a:off x="9244440" y="3823920"/>
              <a:ext cx="722520" cy="722520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0" name="TextShape 43"/>
            <p:cNvSpPr txBox="1"/>
            <p:nvPr/>
          </p:nvSpPr>
          <p:spPr>
            <a:xfrm>
              <a:off x="9082800" y="3841560"/>
              <a:ext cx="864720" cy="7534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Symbol"/>
                  <a:ea typeface="Symbol"/>
                </a:rPr>
                <a:t>`</a:t>
              </a:r>
              <a:r>
                <a:rPr b="0" lang="en-US" sz="4000" spc="-1" strike="noStrike">
                  <a:latin typeface="Times New Roman"/>
                  <a:ea typeface="Times New Roman"/>
                </a:rPr>
                <a:t>Λ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1311" name="Group 44"/>
          <p:cNvGrpSpPr/>
          <p:nvPr/>
        </p:nvGrpSpPr>
        <p:grpSpPr>
          <a:xfrm>
            <a:off x="4196160" y="3199320"/>
            <a:ext cx="2094120" cy="2094120"/>
            <a:chOff x="4196160" y="3199320"/>
            <a:chExt cx="2094120" cy="2094120"/>
          </a:xfrm>
        </p:grpSpPr>
        <p:sp>
          <p:nvSpPr>
            <p:cNvPr id="1312" name="CustomShape 45"/>
            <p:cNvSpPr/>
            <p:nvPr/>
          </p:nvSpPr>
          <p:spPr>
            <a:xfrm>
              <a:off x="4196160" y="3199320"/>
              <a:ext cx="2094120" cy="20941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3" name="TextShape 46"/>
            <p:cNvSpPr txBox="1"/>
            <p:nvPr/>
          </p:nvSpPr>
          <p:spPr>
            <a:xfrm>
              <a:off x="4758120" y="338220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-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1314" name="Group 47"/>
          <p:cNvGrpSpPr/>
          <p:nvPr/>
        </p:nvGrpSpPr>
        <p:grpSpPr>
          <a:xfrm>
            <a:off x="2107440" y="3241800"/>
            <a:ext cx="2094120" cy="2094120"/>
            <a:chOff x="2107440" y="3241800"/>
            <a:chExt cx="2094120" cy="2094120"/>
          </a:xfrm>
        </p:grpSpPr>
        <p:sp>
          <p:nvSpPr>
            <p:cNvPr id="1315" name="CustomShape 48"/>
            <p:cNvSpPr/>
            <p:nvPr/>
          </p:nvSpPr>
          <p:spPr>
            <a:xfrm>
              <a:off x="2107440" y="3241800"/>
              <a:ext cx="2094120" cy="2094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6" name="TextShape 49"/>
            <p:cNvSpPr txBox="1"/>
            <p:nvPr/>
          </p:nvSpPr>
          <p:spPr>
            <a:xfrm>
              <a:off x="2669400" y="3479760"/>
              <a:ext cx="1532160" cy="1555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0000" spc="-1" strike="noStrike">
                  <a:latin typeface="Times New Roman"/>
                  <a:ea typeface="Arial"/>
                </a:rPr>
                <a:t>π</a:t>
              </a:r>
              <a:r>
                <a:rPr b="0" lang="en-US" sz="10000" spc="-1" strike="noStrike" baseline="14000000">
                  <a:latin typeface="Times New Roman"/>
                  <a:ea typeface="Arial"/>
                </a:rPr>
                <a:t>+</a:t>
              </a:r>
              <a:endParaRPr b="0" lang="en-US" sz="10000" spc="-1" strike="noStrike">
                <a:latin typeface="Arial"/>
              </a:endParaRPr>
            </a:p>
          </p:txBody>
        </p:sp>
      </p:grpSp>
      <p:grpSp>
        <p:nvGrpSpPr>
          <p:cNvPr id="1317" name="Group 50"/>
          <p:cNvGrpSpPr/>
          <p:nvPr/>
        </p:nvGrpSpPr>
        <p:grpSpPr>
          <a:xfrm>
            <a:off x="6270840" y="1607040"/>
            <a:ext cx="1069920" cy="1069920"/>
            <a:chOff x="6270840" y="1607040"/>
            <a:chExt cx="1069920" cy="1069920"/>
          </a:xfrm>
        </p:grpSpPr>
        <p:sp>
          <p:nvSpPr>
            <p:cNvPr id="1318" name="CustomShape 51"/>
            <p:cNvSpPr/>
            <p:nvPr/>
          </p:nvSpPr>
          <p:spPr>
            <a:xfrm>
              <a:off x="6270840" y="1607040"/>
              <a:ext cx="1069920" cy="10699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9" name="TextShape 52"/>
            <p:cNvSpPr txBox="1"/>
            <p:nvPr/>
          </p:nvSpPr>
          <p:spPr>
            <a:xfrm>
              <a:off x="6461640" y="173412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+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320" name="Group 53"/>
          <p:cNvGrpSpPr/>
          <p:nvPr/>
        </p:nvGrpSpPr>
        <p:grpSpPr>
          <a:xfrm>
            <a:off x="7332120" y="1571400"/>
            <a:ext cx="1069920" cy="1069920"/>
            <a:chOff x="7332120" y="1571400"/>
            <a:chExt cx="1069920" cy="1069920"/>
          </a:xfrm>
        </p:grpSpPr>
        <p:sp>
          <p:nvSpPr>
            <p:cNvPr id="1321" name="CustomShape 54"/>
            <p:cNvSpPr/>
            <p:nvPr/>
          </p:nvSpPr>
          <p:spPr>
            <a:xfrm>
              <a:off x="7332120" y="1571400"/>
              <a:ext cx="1069920" cy="10699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2" name="TextShape 55"/>
            <p:cNvSpPr txBox="1"/>
            <p:nvPr/>
          </p:nvSpPr>
          <p:spPr>
            <a:xfrm>
              <a:off x="7520040" y="1719000"/>
              <a:ext cx="864720" cy="824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5000" spc="-1" strike="noStrike">
                  <a:latin typeface="Times New Roman"/>
                  <a:ea typeface="Arial"/>
                </a:rPr>
                <a:t>K</a:t>
              </a:r>
              <a:r>
                <a:rPr b="0" lang="en-US" sz="5000" spc="-1" strike="noStrike" baseline="14000000">
                  <a:latin typeface="Times New Roman"/>
                  <a:ea typeface="Arial"/>
                </a:rPr>
                <a:t>-</a:t>
              </a:r>
              <a:endParaRPr b="0" lang="en-US" sz="5000" spc="-1" strike="noStrike">
                <a:latin typeface="Arial"/>
              </a:endParaRPr>
            </a:p>
          </p:txBody>
        </p:sp>
      </p:grpSp>
      <p:grpSp>
        <p:nvGrpSpPr>
          <p:cNvPr id="1323" name="Group 56"/>
          <p:cNvGrpSpPr/>
          <p:nvPr/>
        </p:nvGrpSpPr>
        <p:grpSpPr>
          <a:xfrm>
            <a:off x="8441640" y="2183040"/>
            <a:ext cx="1019160" cy="729000"/>
            <a:chOff x="8441640" y="2183040"/>
            <a:chExt cx="1019160" cy="729000"/>
          </a:xfrm>
        </p:grpSpPr>
        <p:sp>
          <p:nvSpPr>
            <p:cNvPr id="1324" name="CustomShape 57"/>
            <p:cNvSpPr/>
            <p:nvPr/>
          </p:nvSpPr>
          <p:spPr>
            <a:xfrm>
              <a:off x="8441640" y="2189520"/>
              <a:ext cx="722520" cy="7225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5" name="TextShape 58"/>
            <p:cNvSpPr txBox="1"/>
            <p:nvPr/>
          </p:nvSpPr>
          <p:spPr>
            <a:xfrm>
              <a:off x="8596080" y="2183040"/>
              <a:ext cx="864720" cy="654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Times New Roman"/>
                  <a:ea typeface="Arial"/>
                </a:rPr>
                <a:t>p</a:t>
              </a:r>
              <a:endParaRPr b="0" lang="en-US" sz="4000" spc="-1" strike="noStrike">
                <a:latin typeface="Arial"/>
              </a:endParaRPr>
            </a:p>
          </p:txBody>
        </p:sp>
      </p:grpSp>
      <p:grpSp>
        <p:nvGrpSpPr>
          <p:cNvPr id="1326" name="Group 59"/>
          <p:cNvGrpSpPr/>
          <p:nvPr/>
        </p:nvGrpSpPr>
        <p:grpSpPr>
          <a:xfrm>
            <a:off x="8355240" y="1470240"/>
            <a:ext cx="864720" cy="771120"/>
            <a:chOff x="8355240" y="1470240"/>
            <a:chExt cx="864720" cy="771120"/>
          </a:xfrm>
        </p:grpSpPr>
        <p:sp>
          <p:nvSpPr>
            <p:cNvPr id="1327" name="CustomShape 60"/>
            <p:cNvSpPr/>
            <p:nvPr/>
          </p:nvSpPr>
          <p:spPr>
            <a:xfrm>
              <a:off x="8444880" y="1470240"/>
              <a:ext cx="722520" cy="7225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8" name="TextShape 61"/>
            <p:cNvSpPr txBox="1"/>
            <p:nvPr/>
          </p:nvSpPr>
          <p:spPr>
            <a:xfrm>
              <a:off x="8355240" y="1487880"/>
              <a:ext cx="864720" cy="7534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4000" spc="-1" strike="noStrike">
                  <a:latin typeface="Symbol"/>
                  <a:ea typeface="Symbol"/>
                </a:rPr>
                <a:t>`</a:t>
              </a:r>
              <a:r>
                <a:rPr b="0" lang="en-US" sz="4000" spc="-1" strike="noStrike">
                  <a:latin typeface="Times New Roman"/>
                  <a:ea typeface="Arial"/>
                </a:rPr>
                <a:t>p</a:t>
              </a:r>
              <a:endParaRPr b="0" lang="en-US" sz="4000" spc="-1" strike="noStrike">
                <a:latin typeface="Arial"/>
              </a:endParaRPr>
            </a:p>
          </p:txBody>
        </p:sp>
      </p:grpSp>
      <p:sp>
        <p:nvSpPr>
          <p:cNvPr id="1329" name="Line 62"/>
          <p:cNvSpPr/>
          <p:nvPr/>
        </p:nvSpPr>
        <p:spPr>
          <a:xfrm>
            <a:off x="182880" y="2937600"/>
            <a:ext cx="9692640" cy="0"/>
          </a:xfrm>
          <a:prstGeom prst="line">
            <a:avLst/>
          </a:prstGeom>
          <a:ln w="73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0" name="TextShape 63"/>
          <p:cNvSpPr txBox="1"/>
          <p:nvPr/>
        </p:nvSpPr>
        <p:spPr>
          <a:xfrm>
            <a:off x="6462000" y="274320"/>
            <a:ext cx="292608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3000" spc="-1" strike="noStrike">
                <a:solidFill>
                  <a:srgbClr val="ff0000"/>
                </a:solidFill>
                <a:latin typeface="Arial"/>
              </a:rPr>
              <a:t>= 0.567 </a:t>
            </a:r>
            <a:r>
              <a:rPr b="0" lang="en-US" sz="3000" spc="-1" strike="noStrike">
                <a:solidFill>
                  <a:srgbClr val="ff0000"/>
                </a:solidFill>
                <a:latin typeface="Arial"/>
                <a:ea typeface="Arial"/>
              </a:rPr>
              <a:t>±</a:t>
            </a:r>
            <a:r>
              <a:rPr b="0" lang="en-US" sz="3000" spc="-1" strike="noStrike">
                <a:solidFill>
                  <a:srgbClr val="ff0000"/>
                </a:solidFill>
                <a:latin typeface="Arial"/>
              </a:rPr>
              <a:t> 0.009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ALICE E</a:t>
            </a:r>
            <a:r>
              <a:rPr b="0" lang="en-US" sz="4400" spc="-1" strike="noStrike" baseline="-33000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32" name="" descr=""/>
          <p:cNvPicPr/>
          <p:nvPr/>
        </p:nvPicPr>
        <p:blipFill>
          <a:blip r:embed="rId1"/>
          <a:stretch/>
        </p:blipFill>
        <p:spPr>
          <a:xfrm>
            <a:off x="2067480" y="1360800"/>
            <a:ext cx="5663520" cy="351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TextShape 1"/>
          <p:cNvSpPr txBox="1"/>
          <p:nvPr/>
        </p:nvSpPr>
        <p:spPr>
          <a:xfrm>
            <a:off x="-1044000" y="-97920"/>
            <a:ext cx="699408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Lambda correction</a:t>
            </a:r>
            <a:endParaRPr b="0" lang="en-US" sz="4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334" name="Formula 2"/>
              <p:cNvSpPr txBox="1"/>
              <p:nvPr/>
            </p:nvSpPr>
            <p:spPr>
              <a:xfrm>
                <a:off x="5174280" y="59400"/>
                <a:ext cx="549360" cy="567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Λ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1335" name="TextShape 3"/>
          <p:cNvSpPr txBox="1"/>
          <p:nvPr/>
        </p:nvSpPr>
        <p:spPr>
          <a:xfrm>
            <a:off x="72360" y="714600"/>
            <a:ext cx="63284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3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STAR BES DCA to PV&lt;3 cm</a:t>
            </a:r>
            <a:br/>
            <a:r>
              <a:rPr b="0" lang="en-US" sz="3200" spc="-1" strike="noStrike">
                <a:latin typeface="Arial"/>
              </a:rPr>
              <a:t>Feeddown due to K</a:t>
            </a:r>
            <a:r>
              <a:rPr b="0" lang="en-US" sz="3200" spc="-1" strike="noStrike" baseline="33000">
                <a:latin typeface="Arial"/>
              </a:rPr>
              <a:t>0</a:t>
            </a:r>
            <a:r>
              <a:rPr b="0" lang="en-US" sz="3200" spc="-1" strike="noStrike" baseline="-33000">
                <a:latin typeface="Arial"/>
              </a:rPr>
              <a:t>S</a:t>
            </a:r>
            <a:r>
              <a:rPr b="0" lang="en-US" sz="3200" spc="-1" strike="noStrike">
                <a:latin typeface="Arial"/>
              </a:rPr>
              <a:t> done</a:t>
            </a:r>
            <a:br/>
            <a:r>
              <a:rPr b="0" lang="en-US" sz="3200" spc="-1" strike="noStrike">
                <a:latin typeface="Arial"/>
              </a:rPr>
              <a:t>Feeddown to p due to </a:t>
            </a:r>
            <a:r>
              <a:rPr b="0" lang="en-US" sz="3200" spc="-1" strike="noStrike">
                <a:latin typeface="Arial"/>
                <a:ea typeface="Arial"/>
              </a:rPr>
              <a:t>Λ</a:t>
            </a:r>
            <a:r>
              <a:rPr b="0" lang="en-US" sz="3200" spc="-1" strike="noStrike">
                <a:latin typeface="Arial"/>
                <a:ea typeface="Arial"/>
              </a:rPr>
              <a:t> not done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Arial"/>
              </a:rPr>
              <a:t>STAR published spectra at </a:t>
            </a:r>
            <a:r>
              <a:rPr b="0" lang="en-US" sz="3200" spc="-1" strike="noStrike">
                <a:latin typeface="Arial"/>
                <a:ea typeface="Arial"/>
              </a:rPr>
              <a:t>√</a:t>
            </a:r>
            <a:r>
              <a:rPr b="0" lang="en-US" sz="3200" spc="-1" strike="noStrike">
                <a:latin typeface="Arial"/>
                <a:ea typeface="Arial"/>
              </a:rPr>
              <a:t>s</a:t>
            </a:r>
            <a:r>
              <a:rPr b="0" lang="en-US" sz="3200" spc="-1" strike="noStrike" baseline="-33000">
                <a:latin typeface="Arial"/>
                <a:ea typeface="Arial"/>
              </a:rPr>
              <a:t>NN</a:t>
            </a:r>
            <a:r>
              <a:rPr b="0" lang="en-US" sz="3200" spc="-1" strike="noStrike">
                <a:latin typeface="Arial"/>
                <a:ea typeface="Arial"/>
              </a:rPr>
              <a:t>=200 GeV (Phys.Rev.Lett.97:152301,2006) with and without feeddown* </a:t>
            </a:r>
            <a:br/>
            <a:r>
              <a:rPr b="1" lang="en-US" sz="5000" spc="-1" strike="noStrike">
                <a:latin typeface="Arial"/>
                <a:ea typeface="Arial"/>
              </a:rPr>
              <a:t>→</a:t>
            </a:r>
            <a:r>
              <a:rPr b="0" lang="en-US" sz="3200" spc="-1" strike="noStrike">
                <a:latin typeface="Arial"/>
                <a:ea typeface="Arial"/>
              </a:rPr>
              <a:t> Calculate E</a:t>
            </a:r>
            <a:r>
              <a:rPr b="0" lang="en-US" sz="3200" spc="-1" strike="noStrike" baseline="-33000">
                <a:latin typeface="Arial"/>
                <a:ea typeface="Arial"/>
              </a:rPr>
              <a:t>T</a:t>
            </a:r>
            <a:r>
              <a:rPr b="0" lang="en-US" sz="3200" spc="-1" strike="noStrike" baseline="33000">
                <a:latin typeface="Arial"/>
                <a:ea typeface="Arial"/>
              </a:rPr>
              <a:t>Λ</a:t>
            </a:r>
            <a:r>
              <a:rPr b="0" lang="en-US" sz="3200" spc="-1" strike="noStrike">
                <a:latin typeface="Arial"/>
                <a:ea typeface="Arial"/>
              </a:rPr>
              <a:t> feeddown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Arial"/>
              </a:rPr>
              <a:t>Does not provide a lot of constraint</a:t>
            </a:r>
            <a:br/>
            <a:r>
              <a:rPr b="1" lang="en-US" sz="5000" spc="-1" strike="noStrike">
                <a:latin typeface="Arial"/>
                <a:ea typeface="Arial"/>
              </a:rPr>
              <a:t>→</a:t>
            </a:r>
            <a:r>
              <a:rPr b="0" lang="en-US" sz="3200" spc="-1" strike="noStrike">
                <a:latin typeface="Arial"/>
                <a:ea typeface="Arial"/>
              </a:rPr>
              <a:t> Use branching ratio</a:t>
            </a:r>
            <a:endParaRPr b="0" lang="en-US" sz="3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336" name="Formula 4"/>
              <p:cNvSpPr txBox="1"/>
              <p:nvPr/>
            </p:nvSpPr>
            <p:spPr>
              <a:xfrm>
                <a:off x="1070280" y="3875760"/>
                <a:ext cx="2725560" cy="560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0.68</m:t>
                    </m:r>
                    <m:r>
                      <m:t xml:space="preserve">±</m:t>
                    </m:r>
                    <m:r>
                      <m:t xml:space="preserve">0.32</m:t>
                    </m:r>
                  </m:oMath>
                </a14:m>
              </a:p>
            </p:txBody>
          </p:sp>
        </mc:Choice>
        <mc:Fallback/>
      </mc:AlternateContent>
      <p:pic>
        <p:nvPicPr>
          <p:cNvPr id="1337" name="" descr=""/>
          <p:cNvPicPr/>
          <p:nvPr/>
        </p:nvPicPr>
        <p:blipFill>
          <a:blip r:embed="rId1"/>
          <a:srcRect l="0" t="0" r="0" b="40352"/>
          <a:stretch/>
        </p:blipFill>
        <p:spPr>
          <a:xfrm>
            <a:off x="7246080" y="2433240"/>
            <a:ext cx="2428920" cy="1293120"/>
          </a:xfrm>
          <a:prstGeom prst="rect">
            <a:avLst/>
          </a:prstGeom>
          <a:ln>
            <a:noFill/>
          </a:ln>
        </p:spPr>
      </p:pic>
      <p:sp>
        <p:nvSpPr>
          <p:cNvPr id="1338" name="TextShape 5"/>
          <p:cNvSpPr txBox="1"/>
          <p:nvPr/>
        </p:nvSpPr>
        <p:spPr>
          <a:xfrm>
            <a:off x="-16560" y="5029200"/>
            <a:ext cx="67665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*Thanks to Ron Belmont for pointing this out to us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339" name="Group 6"/>
          <p:cNvGrpSpPr/>
          <p:nvPr/>
        </p:nvGrpSpPr>
        <p:grpSpPr>
          <a:xfrm>
            <a:off x="7387200" y="3787920"/>
            <a:ext cx="2194560" cy="1548720"/>
            <a:chOff x="7387200" y="3787920"/>
            <a:chExt cx="2194560" cy="1548720"/>
          </a:xfrm>
        </p:grpSpPr>
        <p:pic>
          <p:nvPicPr>
            <p:cNvPr id="1340" name="" descr=""/>
            <p:cNvPicPr/>
            <p:nvPr/>
          </p:nvPicPr>
          <p:blipFill>
            <a:blip r:embed="rId2"/>
            <a:srcRect l="82177" t="0" r="0" b="0"/>
            <a:stretch/>
          </p:blipFill>
          <p:spPr>
            <a:xfrm>
              <a:off x="8313480" y="3804480"/>
              <a:ext cx="1268280" cy="1532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1" name="" descr=""/>
            <p:cNvPicPr/>
            <p:nvPr/>
          </p:nvPicPr>
          <p:blipFill>
            <a:blip r:embed="rId3"/>
            <a:srcRect l="0" t="0" r="85868" b="0"/>
            <a:stretch/>
          </p:blipFill>
          <p:spPr>
            <a:xfrm>
              <a:off x="7387200" y="3787920"/>
              <a:ext cx="1005480" cy="1532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42" name="Group 7"/>
          <p:cNvGrpSpPr/>
          <p:nvPr/>
        </p:nvGrpSpPr>
        <p:grpSpPr>
          <a:xfrm>
            <a:off x="7022880" y="110880"/>
            <a:ext cx="2897640" cy="2179440"/>
            <a:chOff x="7022880" y="110880"/>
            <a:chExt cx="2897640" cy="2179440"/>
          </a:xfrm>
        </p:grpSpPr>
        <p:grpSp>
          <p:nvGrpSpPr>
            <p:cNvPr id="1343" name="Group 8"/>
            <p:cNvGrpSpPr/>
            <p:nvPr/>
          </p:nvGrpSpPr>
          <p:grpSpPr>
            <a:xfrm>
              <a:off x="7022880" y="110880"/>
              <a:ext cx="1033200" cy="1650240"/>
              <a:chOff x="7022880" y="110880"/>
              <a:chExt cx="1033200" cy="1650240"/>
            </a:xfrm>
          </p:grpSpPr>
          <p:grpSp>
            <p:nvGrpSpPr>
              <p:cNvPr id="1344" name="Group 9"/>
              <p:cNvGrpSpPr/>
              <p:nvPr/>
            </p:nvGrpSpPr>
            <p:grpSpPr>
              <a:xfrm>
                <a:off x="7060680" y="1082880"/>
                <a:ext cx="580680" cy="652680"/>
                <a:chOff x="7060680" y="1082880"/>
                <a:chExt cx="580680" cy="652680"/>
              </a:xfrm>
            </p:grpSpPr>
            <p:sp>
              <p:nvSpPr>
                <p:cNvPr id="1345" name="CustomShape 10"/>
                <p:cNvSpPr/>
                <p:nvPr/>
              </p:nvSpPr>
              <p:spPr>
                <a:xfrm>
                  <a:off x="7060680" y="1266840"/>
                  <a:ext cx="437040" cy="437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46" name="TextShape 11"/>
                <p:cNvSpPr txBox="1"/>
                <p:nvPr/>
              </p:nvSpPr>
              <p:spPr>
                <a:xfrm>
                  <a:off x="7118280" y="1082880"/>
                  <a:ext cx="523080" cy="6526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4000" spc="-1" strike="noStrike">
                      <a:latin typeface="Times New Roman"/>
                    </a:rPr>
                    <a:t>p</a:t>
                  </a:r>
                  <a:endParaRPr b="0" lang="en-US" sz="4000" spc="-1" strike="noStrike">
                    <a:latin typeface="Arial"/>
                  </a:endParaRPr>
                </a:p>
              </p:txBody>
            </p:sp>
          </p:grpSp>
          <p:grpSp>
            <p:nvGrpSpPr>
              <p:cNvPr id="1347" name="Group 12"/>
              <p:cNvGrpSpPr/>
              <p:nvPr/>
            </p:nvGrpSpPr>
            <p:grpSpPr>
              <a:xfrm>
                <a:off x="7521480" y="1252440"/>
                <a:ext cx="436680" cy="447120"/>
                <a:chOff x="7521480" y="1252440"/>
                <a:chExt cx="436680" cy="447120"/>
              </a:xfrm>
            </p:grpSpPr>
            <p:sp>
              <p:nvSpPr>
                <p:cNvPr id="1348" name="CustomShape 13"/>
                <p:cNvSpPr/>
                <p:nvPr/>
              </p:nvSpPr>
              <p:spPr>
                <a:xfrm>
                  <a:off x="7521480" y="1262520"/>
                  <a:ext cx="436680" cy="43704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49" name="Formula 14"/>
                    <p:cNvSpPr txBox="1"/>
                    <p:nvPr/>
                  </p:nvSpPr>
                  <p:spPr>
                    <a:xfrm>
                      <a:off x="7594920" y="1252440"/>
                      <a:ext cx="260280" cy="3816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p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350" name="Group 15"/>
              <p:cNvGrpSpPr/>
              <p:nvPr/>
            </p:nvGrpSpPr>
            <p:grpSpPr>
              <a:xfrm>
                <a:off x="7511760" y="110880"/>
                <a:ext cx="544320" cy="652680"/>
                <a:chOff x="7511760" y="110880"/>
                <a:chExt cx="544320" cy="652680"/>
              </a:xfrm>
            </p:grpSpPr>
            <p:sp>
              <p:nvSpPr>
                <p:cNvPr id="1351" name="CustomShape 16"/>
                <p:cNvSpPr/>
                <p:nvPr/>
              </p:nvSpPr>
              <p:spPr>
                <a:xfrm>
                  <a:off x="7511760" y="258840"/>
                  <a:ext cx="437040" cy="43668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52" name="TextShape 17"/>
                <p:cNvSpPr txBox="1"/>
                <p:nvPr/>
              </p:nvSpPr>
              <p:spPr>
                <a:xfrm>
                  <a:off x="7533000" y="110880"/>
                  <a:ext cx="523080" cy="6526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4000" spc="-1" strike="noStrike">
                      <a:latin typeface="Times New Roman"/>
                    </a:rPr>
                    <a:t>n</a:t>
                  </a:r>
                  <a:endParaRPr b="0" lang="en-US" sz="4000" spc="-1" strike="noStrike">
                    <a:latin typeface="Arial"/>
                  </a:endParaRPr>
                </a:p>
              </p:txBody>
            </p:sp>
          </p:grpSp>
          <p:grpSp>
            <p:nvGrpSpPr>
              <p:cNvPr id="1353" name="Group 18"/>
              <p:cNvGrpSpPr/>
              <p:nvPr/>
            </p:nvGrpSpPr>
            <p:grpSpPr>
              <a:xfrm>
                <a:off x="7043040" y="255240"/>
                <a:ext cx="437040" cy="436680"/>
                <a:chOff x="7043040" y="255240"/>
                <a:chExt cx="437040" cy="436680"/>
              </a:xfrm>
            </p:grpSpPr>
            <p:sp>
              <p:nvSpPr>
                <p:cNvPr id="1354" name="CustomShape 19"/>
                <p:cNvSpPr/>
                <p:nvPr/>
              </p:nvSpPr>
              <p:spPr>
                <a:xfrm>
                  <a:off x="7043040" y="255240"/>
                  <a:ext cx="437040" cy="43668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55" name="Formula 20"/>
                    <p:cNvSpPr txBox="1"/>
                    <p:nvPr/>
                  </p:nvSpPr>
                  <p:spPr>
                    <a:xfrm>
                      <a:off x="7135560" y="270720"/>
                      <a:ext cx="224280" cy="3816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n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sp>
            <p:nvSpPr>
              <p:cNvPr id="1356" name="CustomShape 21"/>
              <p:cNvSpPr/>
              <p:nvPr/>
            </p:nvSpPr>
            <p:spPr>
              <a:xfrm>
                <a:off x="7022880" y="206640"/>
                <a:ext cx="1005840" cy="1554480"/>
              </a:xfrm>
              <a:prstGeom prst="rect">
                <a:avLst/>
              </a:prstGeom>
              <a:noFill/>
              <a:ln w="76320">
                <a:solidFill>
                  <a:srgbClr val="00a65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57" name="Line 22"/>
              <p:cNvSpPr/>
              <p:nvPr/>
            </p:nvSpPr>
            <p:spPr>
              <a:xfrm>
                <a:off x="7034760" y="1198080"/>
                <a:ext cx="993960" cy="0"/>
              </a:xfrm>
              <a:prstGeom prst="line">
                <a:avLst/>
              </a:prstGeom>
              <a:ln w="57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358" name="Group 23"/>
              <p:cNvGrpSpPr/>
              <p:nvPr/>
            </p:nvGrpSpPr>
            <p:grpSpPr>
              <a:xfrm>
                <a:off x="7061040" y="543240"/>
                <a:ext cx="580680" cy="652680"/>
                <a:chOff x="7061040" y="543240"/>
                <a:chExt cx="580680" cy="652680"/>
              </a:xfrm>
            </p:grpSpPr>
            <p:sp>
              <p:nvSpPr>
                <p:cNvPr id="1359" name="CustomShape 24"/>
                <p:cNvSpPr/>
                <p:nvPr/>
              </p:nvSpPr>
              <p:spPr>
                <a:xfrm>
                  <a:off x="7061040" y="727200"/>
                  <a:ext cx="437040" cy="437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60" name="TextShape 25"/>
                <p:cNvSpPr txBox="1"/>
                <p:nvPr/>
              </p:nvSpPr>
              <p:spPr>
                <a:xfrm>
                  <a:off x="7118640" y="543240"/>
                  <a:ext cx="523080" cy="6526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4000" spc="-1" strike="noStrike">
                      <a:latin typeface="Times New Roman"/>
                    </a:rPr>
                    <a:t>p</a:t>
                  </a:r>
                  <a:endParaRPr b="0" lang="en-US" sz="4000" spc="-1" strike="noStrike">
                    <a:latin typeface="Arial"/>
                  </a:endParaRPr>
                </a:p>
              </p:txBody>
            </p:sp>
          </p:grpSp>
          <p:grpSp>
            <p:nvGrpSpPr>
              <p:cNvPr id="1361" name="Group 26"/>
              <p:cNvGrpSpPr/>
              <p:nvPr/>
            </p:nvGrpSpPr>
            <p:grpSpPr>
              <a:xfrm>
                <a:off x="7521840" y="712800"/>
                <a:ext cx="436680" cy="447120"/>
                <a:chOff x="7521840" y="712800"/>
                <a:chExt cx="436680" cy="447120"/>
              </a:xfrm>
            </p:grpSpPr>
            <p:sp>
              <p:nvSpPr>
                <p:cNvPr id="1362" name="CustomShape 27"/>
                <p:cNvSpPr/>
                <p:nvPr/>
              </p:nvSpPr>
              <p:spPr>
                <a:xfrm>
                  <a:off x="7521840" y="722880"/>
                  <a:ext cx="436680" cy="43704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63" name="Formula 28"/>
                    <p:cNvSpPr txBox="1"/>
                    <p:nvPr/>
                  </p:nvSpPr>
                  <p:spPr>
                    <a:xfrm>
                      <a:off x="7595280" y="712800"/>
                      <a:ext cx="260280" cy="3816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p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</p:grpSp>
        <p:grpSp>
          <p:nvGrpSpPr>
            <p:cNvPr id="1364" name="Group 29"/>
            <p:cNvGrpSpPr/>
            <p:nvPr/>
          </p:nvGrpSpPr>
          <p:grpSpPr>
            <a:xfrm>
              <a:off x="8172720" y="206640"/>
              <a:ext cx="1747800" cy="1463040"/>
              <a:chOff x="8172720" y="206640"/>
              <a:chExt cx="1747800" cy="1463040"/>
            </a:xfrm>
          </p:grpSpPr>
          <p:grpSp>
            <p:nvGrpSpPr>
              <p:cNvPr id="1365" name="Group 30"/>
              <p:cNvGrpSpPr/>
              <p:nvPr/>
            </p:nvGrpSpPr>
            <p:grpSpPr>
              <a:xfrm>
                <a:off x="9347760" y="242640"/>
                <a:ext cx="572760" cy="459000"/>
                <a:chOff x="9347760" y="242640"/>
                <a:chExt cx="572760" cy="459000"/>
              </a:xfrm>
            </p:grpSpPr>
            <p:sp>
              <p:nvSpPr>
                <p:cNvPr id="1366" name="CustomShape 31"/>
                <p:cNvSpPr/>
                <p:nvPr/>
              </p:nvSpPr>
              <p:spPr>
                <a:xfrm>
                  <a:off x="9347760" y="242640"/>
                  <a:ext cx="437040" cy="4370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67" name="TextShape 32"/>
                <p:cNvSpPr txBox="1"/>
                <p:nvPr/>
              </p:nvSpPr>
              <p:spPr>
                <a:xfrm>
                  <a:off x="9397800" y="260640"/>
                  <a:ext cx="522720" cy="44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500" spc="-1" strike="noStrike">
                      <a:latin typeface="Times New Roman"/>
                    </a:rPr>
                    <a:t>Λ</a:t>
                  </a:r>
                  <a:endParaRPr b="0" lang="en-US" sz="2500" spc="-1" strike="noStrike">
                    <a:latin typeface="Arial"/>
                  </a:endParaRPr>
                </a:p>
              </p:txBody>
            </p:sp>
          </p:grpSp>
          <p:grpSp>
            <p:nvGrpSpPr>
              <p:cNvPr id="1368" name="Group 33"/>
              <p:cNvGrpSpPr/>
              <p:nvPr/>
            </p:nvGrpSpPr>
            <p:grpSpPr>
              <a:xfrm>
                <a:off x="8907120" y="241200"/>
                <a:ext cx="437040" cy="437040"/>
                <a:chOff x="8907120" y="241200"/>
                <a:chExt cx="437040" cy="437040"/>
              </a:xfrm>
            </p:grpSpPr>
            <p:sp>
              <p:nvSpPr>
                <p:cNvPr id="1369" name="CustomShape 34"/>
                <p:cNvSpPr/>
                <p:nvPr/>
              </p:nvSpPr>
              <p:spPr>
                <a:xfrm>
                  <a:off x="8907120" y="241200"/>
                  <a:ext cx="437040" cy="4370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70" name="Formula 35"/>
                    <p:cNvSpPr txBox="1"/>
                    <p:nvPr/>
                  </p:nvSpPr>
                  <p:spPr>
                    <a:xfrm>
                      <a:off x="8991000" y="326520"/>
                      <a:ext cx="248760" cy="2430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Λ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sp>
            <p:nvSpPr>
              <p:cNvPr id="1371" name="CustomShape 36"/>
              <p:cNvSpPr/>
              <p:nvPr/>
            </p:nvSpPr>
            <p:spPr>
              <a:xfrm>
                <a:off x="8172720" y="206640"/>
                <a:ext cx="1668240" cy="1463040"/>
              </a:xfrm>
              <a:prstGeom prst="rect">
                <a:avLst/>
              </a:prstGeom>
              <a:noFill/>
              <a:ln w="76320">
                <a:solidFill>
                  <a:srgbClr val="826aa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2" name="Line 37"/>
              <p:cNvSpPr/>
              <p:nvPr/>
            </p:nvSpPr>
            <p:spPr>
              <a:xfrm>
                <a:off x="8211600" y="1114200"/>
                <a:ext cx="1629360" cy="6840"/>
              </a:xfrm>
              <a:prstGeom prst="line">
                <a:avLst/>
              </a:prstGeom>
              <a:ln w="57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373" name="Group 38"/>
              <p:cNvGrpSpPr/>
              <p:nvPr/>
            </p:nvGrpSpPr>
            <p:grpSpPr>
              <a:xfrm>
                <a:off x="8214480" y="289440"/>
                <a:ext cx="356760" cy="356760"/>
                <a:chOff x="8214480" y="289440"/>
                <a:chExt cx="356760" cy="356760"/>
              </a:xfrm>
            </p:grpSpPr>
            <p:sp>
              <p:nvSpPr>
                <p:cNvPr id="1374" name="CustomShape 39"/>
                <p:cNvSpPr/>
                <p:nvPr/>
              </p:nvSpPr>
              <p:spPr>
                <a:xfrm>
                  <a:off x="8214480" y="289440"/>
                  <a:ext cx="356760" cy="3567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75" name="Formula 40"/>
                    <p:cNvSpPr txBox="1"/>
                    <p:nvPr/>
                  </p:nvSpPr>
                  <p:spPr>
                    <a:xfrm>
                      <a:off x="8262360" y="302760"/>
                      <a:ext cx="297720" cy="2898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sSup>
                            <m:e>
                              <m:r>
                                <m:t xml:space="preserve">Σ</m:t>
                              </m:r>
                            </m:e>
                            <m:sup>
                              <m:r>
                                <m:t xml:space="preserve">0</m:t>
                              </m:r>
                            </m:sup>
                          </m:sSup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376" name="Group 41"/>
              <p:cNvGrpSpPr/>
              <p:nvPr/>
            </p:nvGrpSpPr>
            <p:grpSpPr>
              <a:xfrm>
                <a:off x="8561880" y="276840"/>
                <a:ext cx="356760" cy="356760"/>
                <a:chOff x="8561880" y="276840"/>
                <a:chExt cx="356760" cy="356760"/>
              </a:xfrm>
            </p:grpSpPr>
            <p:sp>
              <p:nvSpPr>
                <p:cNvPr id="1377" name="CustomShape 42"/>
                <p:cNvSpPr/>
                <p:nvPr/>
              </p:nvSpPr>
              <p:spPr>
                <a:xfrm>
                  <a:off x="8561880" y="276840"/>
                  <a:ext cx="356760" cy="3567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78" name="Formula 43"/>
                    <p:cNvSpPr txBox="1"/>
                    <p:nvPr/>
                  </p:nvSpPr>
                  <p:spPr>
                    <a:xfrm>
                      <a:off x="8609760" y="290160"/>
                      <a:ext cx="297720" cy="29844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sSup>
                                <m:e>
                                  <m:r>
                                    <m:t xml:space="preserve">Σ</m:t>
                                  </m:r>
                                </m:e>
                                <m:sup>
                                  <m:r>
                                    <m:t xml:space="preserve">0</m:t>
                                  </m:r>
                                </m:sup>
                              </m:sSup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379" name="Group 44"/>
              <p:cNvGrpSpPr/>
              <p:nvPr/>
            </p:nvGrpSpPr>
            <p:grpSpPr>
              <a:xfrm>
                <a:off x="8979120" y="692280"/>
                <a:ext cx="422640" cy="356760"/>
                <a:chOff x="8979120" y="692280"/>
                <a:chExt cx="422640" cy="356760"/>
              </a:xfrm>
            </p:grpSpPr>
            <p:sp>
              <p:nvSpPr>
                <p:cNvPr id="1380" name="CustomShape 45"/>
                <p:cNvSpPr/>
                <p:nvPr/>
              </p:nvSpPr>
              <p:spPr>
                <a:xfrm>
                  <a:off x="8979120" y="692280"/>
                  <a:ext cx="356760" cy="356760"/>
                </a:xfrm>
                <a:prstGeom prst="ellipse">
                  <a:avLst/>
                </a:prstGeom>
                <a:solidFill>
                  <a:srgbClr val="ed1c24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81" name="Formula 46"/>
                    <p:cNvSpPr txBox="1"/>
                    <p:nvPr/>
                  </p:nvSpPr>
                  <p:spPr>
                    <a:xfrm>
                      <a:off x="8991000" y="741600"/>
                      <a:ext cx="410760" cy="2394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sSup>
                            <m:e>
                              <m:r>
                                <m:t xml:space="preserve">Σ</m:t>
                              </m:r>
                            </m:e>
                            <m:sup>
                              <m:r>
                                <m:t xml:space="preserve">+</m:t>
                              </m:r>
                            </m:sup>
                          </m:sSup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382" name="Group 47"/>
              <p:cNvGrpSpPr/>
              <p:nvPr/>
            </p:nvGrpSpPr>
            <p:grpSpPr>
              <a:xfrm>
                <a:off x="8222760" y="692280"/>
                <a:ext cx="422640" cy="356760"/>
                <a:chOff x="8222760" y="692280"/>
                <a:chExt cx="422640" cy="356760"/>
              </a:xfrm>
            </p:grpSpPr>
            <p:sp>
              <p:nvSpPr>
                <p:cNvPr id="1383" name="CustomShape 48"/>
                <p:cNvSpPr/>
                <p:nvPr/>
              </p:nvSpPr>
              <p:spPr>
                <a:xfrm>
                  <a:off x="8222760" y="692280"/>
                  <a:ext cx="356760" cy="356760"/>
                </a:xfrm>
                <a:prstGeom prst="ellipse">
                  <a:avLst/>
                </a:prstGeom>
                <a:solidFill>
                  <a:srgbClr val="0066b3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84" name="Formula 49"/>
                    <p:cNvSpPr txBox="1"/>
                    <p:nvPr/>
                  </p:nvSpPr>
                  <p:spPr>
                    <a:xfrm>
                      <a:off x="8234640" y="741600"/>
                      <a:ext cx="410760" cy="27612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sSup>
                                <m:e>
                                  <m:r>
                                    <m:t xml:space="preserve">Σ</m:t>
                                  </m:r>
                                </m:e>
                                <m:sup>
                                  <m:r>
                                    <m:t xml:space="preserve">+</m:t>
                                  </m:r>
                                </m:sup>
                              </m:sSup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385" name="Group 50"/>
              <p:cNvGrpSpPr/>
              <p:nvPr/>
            </p:nvGrpSpPr>
            <p:grpSpPr>
              <a:xfrm>
                <a:off x="9375120" y="692280"/>
                <a:ext cx="442800" cy="356760"/>
                <a:chOff x="9375120" y="692280"/>
                <a:chExt cx="442800" cy="356760"/>
              </a:xfrm>
            </p:grpSpPr>
            <p:sp>
              <p:nvSpPr>
                <p:cNvPr id="1386" name="CustomShape 51"/>
                <p:cNvSpPr/>
                <p:nvPr/>
              </p:nvSpPr>
              <p:spPr>
                <a:xfrm>
                  <a:off x="9375120" y="692280"/>
                  <a:ext cx="356760" cy="356760"/>
                </a:xfrm>
                <a:prstGeom prst="ellipse">
                  <a:avLst/>
                </a:prstGeom>
                <a:solidFill>
                  <a:srgbClr val="ed1c24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87" name="Formula 52"/>
                    <p:cNvSpPr txBox="1"/>
                    <p:nvPr/>
                  </p:nvSpPr>
                  <p:spPr>
                    <a:xfrm>
                      <a:off x="9387000" y="741600"/>
                      <a:ext cx="430920" cy="24048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sSup>
                                <m:e>
                                  <m:r>
                                    <m:t xml:space="preserve">Σ</m:t>
                                  </m:r>
                                </m:e>
                                <m:sup>
                                  <m:r>
                                    <m:t xml:space="preserve">−</m:t>
                                  </m:r>
                                </m:sup>
                              </m:sSup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388" name="Group 53"/>
              <p:cNvGrpSpPr/>
              <p:nvPr/>
            </p:nvGrpSpPr>
            <p:grpSpPr>
              <a:xfrm>
                <a:off x="8609400" y="696960"/>
                <a:ext cx="443160" cy="356760"/>
                <a:chOff x="8609400" y="696960"/>
                <a:chExt cx="443160" cy="356760"/>
              </a:xfrm>
            </p:grpSpPr>
            <p:sp>
              <p:nvSpPr>
                <p:cNvPr id="1389" name="CustomShape 54"/>
                <p:cNvSpPr/>
                <p:nvPr/>
              </p:nvSpPr>
              <p:spPr>
                <a:xfrm>
                  <a:off x="8609400" y="696960"/>
                  <a:ext cx="356760" cy="356760"/>
                </a:xfrm>
                <a:prstGeom prst="ellipse">
                  <a:avLst/>
                </a:prstGeom>
                <a:solidFill>
                  <a:srgbClr val="0066b3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90" name="Formula 55"/>
                    <p:cNvSpPr txBox="1"/>
                    <p:nvPr/>
                  </p:nvSpPr>
                  <p:spPr>
                    <a:xfrm>
                      <a:off x="8621280" y="746280"/>
                      <a:ext cx="431280" cy="20412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sSup>
                            <m:e>
                              <m:r>
                                <m:t xml:space="preserve">Σ</m:t>
                              </m:r>
                            </m:e>
                            <m:sup>
                              <m:r>
                                <m:t xml:space="preserve">−</m:t>
                              </m:r>
                            </m:sup>
                          </m:sSup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391" name="Group 56"/>
              <p:cNvGrpSpPr/>
              <p:nvPr/>
            </p:nvGrpSpPr>
            <p:grpSpPr>
              <a:xfrm>
                <a:off x="9347760" y="1178640"/>
                <a:ext cx="572760" cy="459000"/>
                <a:chOff x="9347760" y="1178640"/>
                <a:chExt cx="572760" cy="459000"/>
              </a:xfrm>
            </p:grpSpPr>
            <p:sp>
              <p:nvSpPr>
                <p:cNvPr id="1392" name="CustomShape 57"/>
                <p:cNvSpPr/>
                <p:nvPr/>
              </p:nvSpPr>
              <p:spPr>
                <a:xfrm>
                  <a:off x="9347760" y="1178640"/>
                  <a:ext cx="437040" cy="4370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93" name="TextShape 58"/>
                <p:cNvSpPr txBox="1"/>
                <p:nvPr/>
              </p:nvSpPr>
              <p:spPr>
                <a:xfrm>
                  <a:off x="9397800" y="1196640"/>
                  <a:ext cx="522720" cy="44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500" spc="-1" strike="noStrike">
                      <a:latin typeface="Times New Roman"/>
                    </a:rPr>
                    <a:t>Λ</a:t>
                  </a:r>
                  <a:endParaRPr b="0" lang="en-US" sz="2500" spc="-1" strike="noStrike">
                    <a:latin typeface="Arial"/>
                  </a:endParaRPr>
                </a:p>
              </p:txBody>
            </p:sp>
          </p:grpSp>
          <p:grpSp>
            <p:nvGrpSpPr>
              <p:cNvPr id="1394" name="Group 59"/>
              <p:cNvGrpSpPr/>
              <p:nvPr/>
            </p:nvGrpSpPr>
            <p:grpSpPr>
              <a:xfrm>
                <a:off x="8907120" y="1177200"/>
                <a:ext cx="437040" cy="437040"/>
                <a:chOff x="8907120" y="1177200"/>
                <a:chExt cx="437040" cy="437040"/>
              </a:xfrm>
            </p:grpSpPr>
            <p:sp>
              <p:nvSpPr>
                <p:cNvPr id="1395" name="CustomShape 60"/>
                <p:cNvSpPr/>
                <p:nvPr/>
              </p:nvSpPr>
              <p:spPr>
                <a:xfrm>
                  <a:off x="8907120" y="1177200"/>
                  <a:ext cx="437040" cy="4370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96" name="Formula 61"/>
                    <p:cNvSpPr txBox="1"/>
                    <p:nvPr/>
                  </p:nvSpPr>
                  <p:spPr>
                    <a:xfrm>
                      <a:off x="8991000" y="1262520"/>
                      <a:ext cx="248760" cy="2430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Λ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397" name="Group 62"/>
              <p:cNvGrpSpPr/>
              <p:nvPr/>
            </p:nvGrpSpPr>
            <p:grpSpPr>
              <a:xfrm>
                <a:off x="8214480" y="1225440"/>
                <a:ext cx="356760" cy="356760"/>
                <a:chOff x="8214480" y="1225440"/>
                <a:chExt cx="356760" cy="356760"/>
              </a:xfrm>
            </p:grpSpPr>
            <p:sp>
              <p:nvSpPr>
                <p:cNvPr id="1398" name="CustomShape 63"/>
                <p:cNvSpPr/>
                <p:nvPr/>
              </p:nvSpPr>
              <p:spPr>
                <a:xfrm>
                  <a:off x="8214480" y="1225440"/>
                  <a:ext cx="356760" cy="3567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399" name="Formula 64"/>
                    <p:cNvSpPr txBox="1"/>
                    <p:nvPr/>
                  </p:nvSpPr>
                  <p:spPr>
                    <a:xfrm>
                      <a:off x="8262360" y="1238760"/>
                      <a:ext cx="297720" cy="2898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sSup>
                            <m:e>
                              <m:r>
                                <m:t xml:space="preserve">Σ</m:t>
                              </m:r>
                            </m:e>
                            <m:sup>
                              <m:r>
                                <m:t xml:space="preserve">0</m:t>
                              </m:r>
                            </m:sup>
                          </m:sSup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1400" name="Group 65"/>
              <p:cNvGrpSpPr/>
              <p:nvPr/>
            </p:nvGrpSpPr>
            <p:grpSpPr>
              <a:xfrm>
                <a:off x="8561880" y="1212840"/>
                <a:ext cx="356760" cy="356760"/>
                <a:chOff x="8561880" y="1212840"/>
                <a:chExt cx="356760" cy="356760"/>
              </a:xfrm>
            </p:grpSpPr>
            <p:sp>
              <p:nvSpPr>
                <p:cNvPr id="1401" name="CustomShape 66"/>
                <p:cNvSpPr/>
                <p:nvPr/>
              </p:nvSpPr>
              <p:spPr>
                <a:xfrm>
                  <a:off x="8561880" y="1212840"/>
                  <a:ext cx="356760" cy="3567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1402" name="Formula 67"/>
                    <p:cNvSpPr txBox="1"/>
                    <p:nvPr/>
                  </p:nvSpPr>
                  <p:spPr>
                    <a:xfrm>
                      <a:off x="8609760" y="1226160"/>
                      <a:ext cx="297720" cy="29844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sSup>
                                <m:e>
                                  <m:r>
                                    <m:t xml:space="preserve">Σ</m:t>
                                  </m:r>
                                </m:e>
                                <m:sup>
                                  <m:r>
                                    <m:t xml:space="preserve">0</m:t>
                                  </m:r>
                                </m:sup>
                              </m:sSup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</p:grpSp>
        <p:sp>
          <p:nvSpPr>
            <p:cNvPr id="1403" name="Freeform 68"/>
            <p:cNvSpPr/>
            <p:nvPr/>
          </p:nvSpPr>
          <p:spPr>
            <a:xfrm>
              <a:off x="7554960" y="1669680"/>
              <a:ext cx="1463400" cy="1280520"/>
            </a:xfrm>
            <a:custGeom>
              <a:avLst/>
              <a:gdLst/>
              <a:ahLst/>
              <a:rect l="0" t="0" r="r" b="b"/>
              <a:pathLst>
                <a:path w="4065" h="3557">
                  <a:moveTo>
                    <a:pt x="4064" y="0"/>
                  </a:moveTo>
                  <a:cubicBezTo>
                    <a:pt x="2794" y="3556"/>
                    <a:pt x="0" y="508"/>
                    <a:pt x="0" y="508"/>
                  </a:cubicBezTo>
                </a:path>
              </a:pathLst>
            </a:custGeom>
            <a:ln w="76320">
              <a:solidFill>
                <a:srgbClr val="9d85be"/>
              </a:solidFill>
              <a:round/>
              <a:tailEnd len="med" type="triangle" w="med"/>
            </a:ln>
          </p:spPr>
        </p:sp>
      </p:grpSp>
      <mc:AlternateContent>
        <mc:Choice xmlns:a14="http://schemas.microsoft.com/office/drawing/2010/main" Requires="a14">
          <p:sp>
            <p:nvSpPr>
              <p:cNvPr id="1404" name="Formula 69"/>
              <p:cNvSpPr txBox="1"/>
              <p:nvPr/>
            </p:nvSpPr>
            <p:spPr>
              <a:xfrm>
                <a:off x="1645920" y="4480560"/>
                <a:ext cx="3185640" cy="567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Λ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1.08</m:t>
                    </m:r>
                    <m:r>
                      <m:t xml:space="preserve">±</m:t>
                    </m:r>
                    <m:r>
                      <m:t xml:space="preserve">0.51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91440" y="531360"/>
            <a:ext cx="5359680" cy="3727440"/>
            <a:chOff x="91440" y="531360"/>
            <a:chExt cx="5359680" cy="3727440"/>
          </a:xfrm>
        </p:grpSpPr>
        <p:pic>
          <p:nvPicPr>
            <p:cNvPr id="54" name="" descr=""/>
            <p:cNvPicPr/>
            <p:nvPr/>
          </p:nvPicPr>
          <p:blipFill>
            <a:blip r:embed="rId1"/>
            <a:stretch/>
          </p:blipFill>
          <p:spPr>
            <a:xfrm>
              <a:off x="461880" y="692640"/>
              <a:ext cx="4989240" cy="3383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5" name="CustomShape 2"/>
            <p:cNvSpPr/>
            <p:nvPr/>
          </p:nvSpPr>
          <p:spPr>
            <a:xfrm>
              <a:off x="2284920" y="2309760"/>
              <a:ext cx="2108880" cy="1308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3"/>
            <p:cNvSpPr/>
            <p:nvPr/>
          </p:nvSpPr>
          <p:spPr>
            <a:xfrm>
              <a:off x="187560" y="869760"/>
              <a:ext cx="534240" cy="1194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4"/>
            <p:cNvSpPr/>
            <p:nvPr/>
          </p:nvSpPr>
          <p:spPr>
            <a:xfrm>
              <a:off x="4507560" y="3857760"/>
              <a:ext cx="534240" cy="401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58" name="Formula 5"/>
                <p:cNvSpPr txBox="1"/>
                <p:nvPr/>
              </p:nvSpPr>
              <p:spPr>
                <a:xfrm>
                  <a:off x="91440" y="1960920"/>
                  <a:ext cx="598320" cy="50328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f>
                        <m:num>
                          <m:sSup>
                            <m:e>
                              <m:r>
                                <m:t xml:space="preserve">d</m:t>
                              </m:r>
                            </m:e>
                            <m:sup>
                              <m:r>
                                <m:t xml:space="preserve">2</m:t>
                              </m:r>
                            </m:sup>
                          </m:sSup>
                          <m:r>
                            <m:t xml:space="preserve">N</m:t>
                          </m:r>
                        </m:num>
                        <m:den>
                          <m:r>
                            <m:t xml:space="preserve">dy</m:t>
                          </m:r>
                          <m:sSub>
                            <m:e>
                              <m:r>
                                <m:t xml:space="preserve">dp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den>
                      </m:f>
                    </m:oMath>
                  </a14:m>
                </a:p>
              </p:txBody>
            </p:sp>
          </mc:Choice>
          <mc:Fallback/>
        </mc:AlternateContent>
        <mc:AlternateContent>
          <mc:Choice xmlns:a14="http://schemas.microsoft.com/office/drawing/2010/main" Requires="a14">
            <p:sp>
              <p:nvSpPr>
                <p:cNvPr id="59" name="Formula 6"/>
                <p:cNvSpPr txBox="1"/>
                <p:nvPr/>
              </p:nvSpPr>
              <p:spPr>
                <a:xfrm>
                  <a:off x="4051440" y="3904920"/>
                  <a:ext cx="270360" cy="2372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>
                        <m:e>
                          <m:r>
                            <m:t xml:space="preserve">p</m:t>
                          </m:r>
                        </m:e>
                        <m:sub>
                          <m:r>
                            <m:t xml:space="preserve">T</m:t>
                          </m:r>
                        </m:sub>
                      </m:sSub>
                    </m:oMath>
                  </a14:m>
                </a:p>
              </p:txBody>
            </p:sp>
          </mc:Choice>
          <mc:Fallback/>
        </mc:AlternateContent>
        <p:sp>
          <p:nvSpPr>
            <p:cNvPr id="60" name="CustomShape 7"/>
            <p:cNvSpPr/>
            <p:nvPr/>
          </p:nvSpPr>
          <p:spPr>
            <a:xfrm>
              <a:off x="1888920" y="531360"/>
              <a:ext cx="192024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TextShape 8"/>
            <p:cNvSpPr txBox="1"/>
            <p:nvPr/>
          </p:nvSpPr>
          <p:spPr>
            <a:xfrm>
              <a:off x="1742040" y="3087360"/>
              <a:ext cx="3383280" cy="4010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Arial"/>
                </a:rPr>
                <a:t>5-10% </a:t>
              </a:r>
              <a:r>
                <a:rPr b="0" lang="en-US" sz="1800" spc="-1" strike="noStrike">
                  <a:latin typeface="Arial"/>
                  <a:ea typeface="Arial"/>
                </a:rPr>
                <a:t>π</a:t>
              </a:r>
              <a:r>
                <a:rPr b="0" lang="en-US" sz="1800" spc="-1" strike="noStrike" baseline="33000">
                  <a:latin typeface="Arial"/>
                  <a:ea typeface="Arial"/>
                </a:rPr>
                <a:t>-</a:t>
              </a:r>
              <a:r>
                <a:rPr b="0" lang="en-US" sz="1800" spc="-1" strike="noStrike">
                  <a:latin typeface="Arial"/>
                  <a:ea typeface="Arial"/>
                </a:rPr>
                <a:t> Au+Au </a:t>
              </a:r>
              <a:r>
                <a:rPr b="0" lang="en-US" sz="1800" spc="-1" strike="noStrike">
                  <a:latin typeface="Arial"/>
                  <a:ea typeface="Arial"/>
                </a:rPr>
                <a:t>√</a:t>
              </a:r>
              <a:r>
                <a:rPr b="0" lang="en-US" sz="1800" spc="-1" strike="noStrike">
                  <a:latin typeface="Arial"/>
                  <a:ea typeface="Arial"/>
                </a:rPr>
                <a:t>s</a:t>
              </a:r>
              <a:r>
                <a:rPr b="0" lang="en-US" sz="1800" spc="-1" strike="noStrike" baseline="-33000">
                  <a:latin typeface="Arial"/>
                  <a:ea typeface="Arial"/>
                </a:rPr>
                <a:t>NN</a:t>
              </a:r>
              <a:r>
                <a:rPr b="0" lang="en-US" sz="1800" spc="-1" strike="noStrike">
                  <a:latin typeface="Arial"/>
                  <a:ea typeface="Arial"/>
                </a:rPr>
                <a:t>=39 GeV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62" name="TextShape 9"/>
          <p:cNvSpPr txBox="1"/>
          <p:nvPr/>
        </p:nvSpPr>
        <p:spPr>
          <a:xfrm>
            <a:off x="504000" y="1080"/>
            <a:ext cx="9071640" cy="759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Calculating E</a:t>
            </a:r>
            <a:r>
              <a:rPr b="0" lang="en-US" sz="4400" spc="-1" strike="noStrike" baseline="-33000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 from </a:t>
            </a:r>
            <a:r>
              <a:rPr b="0" lang="en-US" sz="4400" spc="-1" strike="noStrike">
                <a:latin typeface="Arial"/>
              </a:rPr>
              <a:t>spectra</a:t>
            </a:r>
            <a:endParaRPr b="0" lang="en-US" sz="4400" spc="-1" strike="noStrike">
              <a:latin typeface="Arial"/>
            </a:endParaRPr>
          </a:p>
        </p:txBody>
      </p:sp>
      <p:grpSp>
        <p:nvGrpSpPr>
          <p:cNvPr id="63" name="Group 10"/>
          <p:cNvGrpSpPr/>
          <p:nvPr/>
        </p:nvGrpSpPr>
        <p:grpSpPr>
          <a:xfrm>
            <a:off x="311400" y="4258800"/>
            <a:ext cx="5175000" cy="992160"/>
            <a:chOff x="311400" y="4258800"/>
            <a:chExt cx="5175000" cy="992160"/>
          </a:xfrm>
        </p:grpSpPr>
        <p:sp>
          <p:nvSpPr>
            <p:cNvPr id="64" name="CustomShape 11"/>
            <p:cNvSpPr/>
            <p:nvPr/>
          </p:nvSpPr>
          <p:spPr>
            <a:xfrm>
              <a:off x="798840" y="4258800"/>
              <a:ext cx="1290960" cy="901440"/>
            </a:xfrm>
            <a:prstGeom prst="rect">
              <a:avLst/>
            </a:prstGeom>
            <a:solidFill>
              <a:srgbClr val="999999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TextShape 12"/>
            <p:cNvSpPr txBox="1"/>
            <p:nvPr/>
          </p:nvSpPr>
          <p:spPr>
            <a:xfrm>
              <a:off x="1167120" y="4771080"/>
              <a:ext cx="753120" cy="443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500" spc="-1" strike="noStrike">
                  <a:latin typeface="Arial"/>
                </a:rPr>
                <a:t>Fit</a:t>
              </a:r>
              <a:endParaRPr b="0" lang="en-US" sz="2500" spc="-1" strike="noStrike">
                <a:latin typeface="Arial"/>
              </a:endParaRPr>
            </a:p>
          </p:txBody>
        </p:sp>
        <p:sp>
          <p:nvSpPr>
            <p:cNvPr id="66" name="CustomShape 13"/>
            <p:cNvSpPr/>
            <p:nvPr/>
          </p:nvSpPr>
          <p:spPr>
            <a:xfrm>
              <a:off x="4097880" y="4258800"/>
              <a:ext cx="1388520" cy="901440"/>
            </a:xfrm>
            <a:prstGeom prst="rect">
              <a:avLst/>
            </a:prstGeom>
            <a:solidFill>
              <a:srgbClr val="999999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TextShape 14"/>
            <p:cNvSpPr txBox="1"/>
            <p:nvPr/>
          </p:nvSpPr>
          <p:spPr>
            <a:xfrm>
              <a:off x="4626720" y="4771080"/>
              <a:ext cx="567720" cy="443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500" spc="-1" strike="noStrike">
                  <a:latin typeface="Arial"/>
                </a:rPr>
                <a:t>Fit</a:t>
              </a:r>
              <a:endParaRPr b="0" lang="en-US" sz="2500" spc="-1" strike="noStrike">
                <a:latin typeface="Arial"/>
              </a:endParaRPr>
            </a:p>
          </p:txBody>
        </p:sp>
        <p:sp>
          <p:nvSpPr>
            <p:cNvPr id="68" name="CustomShape 15"/>
            <p:cNvSpPr/>
            <p:nvPr/>
          </p:nvSpPr>
          <p:spPr>
            <a:xfrm>
              <a:off x="2225520" y="4258800"/>
              <a:ext cx="1766160" cy="9014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69" name="Formula 16"/>
                <p:cNvSpPr txBox="1"/>
                <p:nvPr/>
              </p:nvSpPr>
              <p:spPr>
                <a:xfrm>
                  <a:off x="311400" y="4312800"/>
                  <a:ext cx="5162760" cy="5349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bSup>
                        <m:e>
                          <m:r>
                            <m:t xml:space="preserve">E</m:t>
                          </m:r>
                        </m:e>
                        <m:sub>
                          <m:r>
                            <m:t xml:space="preserve">T</m:t>
                          </m:r>
                        </m:sub>
                        <m:sup>
                          <m:r>
                            <m:t xml:space="preserve">PID</m:t>
                          </m:r>
                        </m:sup>
                      </m:sSubSup>
                      <m:r>
                        <m:t xml:space="preserve">=</m:t>
                      </m:r>
                      <m:nary>
                        <m:naryPr>
                          <m:chr m:val="∫"/>
                          <m:subHide m:val="1"/>
                          <m:supHide m:val="1"/>
                        </m:naryPr>
                        <m:sub/>
                        <m:sup/>
                        <m:e>
                          <m:r>
                            <m:t xml:space="preserve">f</m:t>
                          </m:r>
                        </m:e>
                      </m:nary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e>
                      </m:d>
                      <m:sSub>
                        <m:e>
                          <m:r>
                            <m:t xml:space="preserve">E</m:t>
                          </m:r>
                        </m:e>
                        <m:sub>
                          <m:r>
                            <m:t xml:space="preserve">T</m:t>
                          </m:r>
                        </m:sub>
                      </m:sSub>
                      <m:sSub>
                        <m:e>
                          <m:r>
                            <m:t xml:space="preserve">dp</m:t>
                          </m:r>
                        </m:e>
                        <m:sub>
                          <m:r>
                            <m:t xml:space="preserve">T</m:t>
                          </m:r>
                        </m:sub>
                      </m:sSub>
                      <m:r>
                        <m:t xml:space="preserve">+</m:t>
                      </m:r>
                      <m:nary>
                        <m:naryPr>
                          <m:chr m:val="∑"/>
                          <m:subHide m:val="1"/>
                          <m:supHide m:val="1"/>
                        </m:naryPr>
                        <m:sub/>
                        <m:sup/>
                        <m:e>
                          <m:f>
                            <m:num>
                              <m:sSup>
                                <m:e>
                                  <m:r>
                                    <m:t xml:space="preserve">d</m:t>
                                  </m:r>
                                </m:e>
                                <m:sup>
                                  <m:r>
                                    <m:t xml:space="preserve">2</m:t>
                                  </m:r>
                                </m:sup>
                              </m:sSup>
                              <m:sSub>
                                <m:e>
                                  <m:r>
                                    <m:t xml:space="preserve">N</m:t>
                                  </m:r>
                                </m:e>
                                <m:sub>
                                  <m:r>
                                    <m:t xml:space="preserve">i</m:t>
                                  </m:r>
                                </m:sub>
                              </m:sSub>
                            </m:num>
                            <m:den>
                              <m:r>
                                <m:t xml:space="preserve">dy</m:t>
                              </m:r>
                              <m:sSub>
                                <m:e>
                                  <m:r>
                                    <m:t xml:space="preserve">dp</m:t>
                                  </m:r>
                                </m:e>
                                <m:sub>
                                  <m:r>
                                    <m:t xml:space="preserve">T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e>
                          <m:r>
                            <m:t xml:space="preserve">E</m:t>
                          </m:r>
                        </m:e>
                        <m:sub>
                          <m:r>
                            <m:t xml:space="preserve">T</m:t>
                          </m:r>
                        </m:sub>
                      </m:sSub>
                      <m:d>
                        <m:dPr>
                          <m:begChr m:val="("/>
                          <m:endChr m:val=")"/>
                        </m:dPr>
                        <m:e>
                          <m:sSubSup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  <m:sup>
                              <m:r>
                                <m:t xml:space="preserve">i</m:t>
                              </m:r>
                            </m:sup>
                          </m:sSubSup>
                          <m:r>
                            <m:t xml:space="preserve">,</m:t>
                          </m:r>
                          <m:r>
                            <m:t xml:space="preserve">m</m:t>
                          </m:r>
                        </m:e>
                      </m:d>
                      <m:r>
                        <m:t xml:space="preserve">+</m:t>
                      </m:r>
                      <m:nary>
                        <m:naryPr>
                          <m:chr m:val="∫"/>
                          <m:subHide m:val="1"/>
                          <m:supHide m:val="1"/>
                        </m:naryPr>
                        <m:sub/>
                        <m:sup/>
                        <m:e>
                          <m:r>
                            <m:t xml:space="preserve">f</m:t>
                          </m:r>
                        </m:e>
                      </m:nary>
                      <m:d>
                        <m:dPr>
                          <m:begChr m:val="("/>
                          <m:endChr m:val=")"/>
                        </m:d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T</m:t>
                              </m:r>
                            </m:sub>
                          </m:sSub>
                        </m:e>
                      </m:d>
                      <m:sSub>
                        <m:e>
                          <m:r>
                            <m:t xml:space="preserve">E</m:t>
                          </m:r>
                        </m:e>
                        <m:sub>
                          <m:r>
                            <m:t xml:space="preserve">T</m:t>
                          </m:r>
                        </m:sub>
                      </m:sSub>
                      <m:sSub>
                        <m:e>
                          <m:r>
                            <m:t xml:space="preserve">dp</m:t>
                          </m:r>
                        </m:e>
                        <m:sub>
                          <m:r>
                            <m:t xml:space="preserve">T</m:t>
                          </m:r>
                        </m:sub>
                      </m:sSub>
                    </m:oMath>
                  </a14:m>
                </a:p>
              </p:txBody>
            </p:sp>
          </mc:Choice>
          <mc:Fallback/>
        </mc:AlternateContent>
        <p:sp>
          <p:nvSpPr>
            <p:cNvPr id="70" name="TextShape 17"/>
            <p:cNvSpPr txBox="1"/>
            <p:nvPr/>
          </p:nvSpPr>
          <p:spPr>
            <a:xfrm>
              <a:off x="2754720" y="4807080"/>
              <a:ext cx="867960" cy="443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500" spc="-1" strike="noStrike">
                  <a:latin typeface="Arial"/>
                </a:rPr>
                <a:t>Data</a:t>
              </a:r>
              <a:endParaRPr b="0" lang="en-US" sz="2500" spc="-1" strike="noStrike">
                <a:latin typeface="Arial"/>
              </a:endParaRPr>
            </a:p>
          </p:txBody>
        </p:sp>
      </p:grpSp>
      <mc:AlternateContent>
        <mc:Choice xmlns:a14="http://schemas.microsoft.com/office/drawing/2010/main" Requires="a14">
          <p:sp>
            <p:nvSpPr>
              <p:cNvPr id="71" name="Formula 18"/>
              <p:cNvSpPr txBox="1"/>
              <p:nvPr/>
            </p:nvSpPr>
            <p:spPr>
              <a:xfrm>
                <a:off x="1892520" y="2047680"/>
                <a:ext cx="2862360" cy="717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</m:sSub>
                    <m:r>
                      <m:t xml:space="preserve">=</m:t>
                    </m:r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sSubSup>
                          <m:e>
                            <m:r>
                              <m:t xml:space="preserve">E</m:t>
                            </m:r>
                          </m:e>
                          <m:sub>
                            <m:r>
                              <m:t xml:space="preserve">T</m:t>
                            </m:r>
                          </m:sub>
                          <m:sup>
                            <m:r>
                              <m:t xml:space="preserve">particle</m:t>
                            </m:r>
                            <m:r>
                              <m:t xml:space="preserve">j</m:t>
                            </m:r>
                          </m:sup>
                        </m:sSubSup>
                      </m:e>
                    </m:nary>
                  </m:oMath>
                </a14:m>
              </a:p>
            </p:txBody>
          </p:sp>
        </mc:Choice>
        <mc:Fallback/>
      </mc:AlternateContent>
      <p:sp>
        <p:nvSpPr>
          <p:cNvPr id="72" name="TextShape 19"/>
          <p:cNvSpPr txBox="1"/>
          <p:nvPr/>
        </p:nvSpPr>
        <p:spPr>
          <a:xfrm>
            <a:off x="5451120" y="1297440"/>
            <a:ext cx="4607280" cy="3017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1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Noto Sans CJK SC"/>
              </a:rPr>
              <a:t>Strange hadron </a:t>
            </a:r>
            <a:r>
              <a:rPr b="0" lang="en-US" sz="3200" spc="-1" strike="noStrike">
                <a:latin typeface="Arial"/>
                <a:ea typeface="Noto Sans CJK SC"/>
              </a:rPr>
              <a:t>production in Au+Au </a:t>
            </a:r>
            <a:r>
              <a:rPr b="0" lang="en-US" sz="3200" spc="-1" strike="noStrike">
                <a:latin typeface="Arial"/>
                <a:ea typeface="Noto Sans CJK SC"/>
              </a:rPr>
              <a:t>collisions at </a:t>
            </a:r>
            <a:r>
              <a:rPr b="0" lang="en-US" sz="3200" spc="-1" strike="noStrike">
                <a:latin typeface="Arial"/>
              </a:rPr>
              <a:t>√s</a:t>
            </a:r>
            <a:r>
              <a:rPr b="0" lang="en-US" sz="3200" spc="-1" strike="noStrike" baseline="-33000">
                <a:latin typeface="Arial"/>
              </a:rPr>
              <a:t>NN</a:t>
            </a:r>
            <a:r>
              <a:rPr b="0" lang="en-US" sz="3200" spc="-1" strike="noStrike">
                <a:latin typeface="Arial"/>
              </a:rPr>
              <a:t> = 7.7, </a:t>
            </a:r>
            <a:r>
              <a:rPr b="0" lang="en-US" sz="3200" spc="-1" strike="noStrike">
                <a:latin typeface="Arial"/>
              </a:rPr>
              <a:t>11.5, 19.6, 27, and 39 </a:t>
            </a:r>
            <a:r>
              <a:rPr b="0" lang="en-US" sz="3200" spc="-1" strike="noStrike">
                <a:latin typeface="Arial"/>
              </a:rPr>
              <a:t>GeV</a:t>
            </a:r>
            <a:br/>
            <a:r>
              <a:rPr b="0" lang="en-US" sz="3200" spc="-1" strike="noStrike">
                <a:latin typeface="Arial"/>
                <a:hlinkClick r:id="rId2"/>
              </a:rPr>
              <a:t>Phys. Rev. C 102, 034909 (2020)</a:t>
            </a:r>
            <a:br/>
            <a:r>
              <a:rPr b="0" lang="en-US" sz="3200" spc="-1" strike="noStrike">
                <a:latin typeface="Arial"/>
              </a:rPr>
              <a:t> 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Bulk Properties of the </a:t>
            </a:r>
            <a:r>
              <a:rPr b="0" lang="en-US" sz="3200" spc="-1" strike="noStrike">
                <a:latin typeface="Arial"/>
              </a:rPr>
              <a:t>Medium Produced in </a:t>
            </a:r>
            <a:r>
              <a:rPr b="0" lang="en-US" sz="3200" spc="-1" strike="noStrike">
                <a:latin typeface="Arial"/>
              </a:rPr>
              <a:t>Relativistic Heavy-Ion </a:t>
            </a:r>
            <a:r>
              <a:rPr b="0" lang="en-US" sz="3200" spc="-1" strike="noStrike">
                <a:latin typeface="Arial"/>
              </a:rPr>
              <a:t>Collisions from the Beam </a:t>
            </a:r>
            <a:r>
              <a:rPr b="0" lang="en-US" sz="3200" spc="-1" strike="noStrike">
                <a:latin typeface="Arial"/>
              </a:rPr>
              <a:t>Energy Scan Program</a:t>
            </a:r>
            <a:br/>
            <a:r>
              <a:rPr b="0" lang="en-US" sz="3200" spc="-1" strike="noStrike">
                <a:latin typeface="Arial"/>
                <a:hlinkClick r:id="rId3"/>
              </a:rPr>
              <a:t>Phys. Rev. C 96, 044904 (2017)</a:t>
            </a:r>
            <a:br/>
            <a:r>
              <a:rPr b="0" lang="en-US" sz="3200" spc="-1" strike="noStrike">
                <a:latin typeface="Arial"/>
                <a:ea typeface="Arial"/>
              </a:rPr>
              <a:t>π</a:t>
            </a:r>
            <a:r>
              <a:rPr b="0" lang="en-US" sz="3200" spc="-1" strike="noStrike" baseline="33000">
                <a:latin typeface="Arial"/>
                <a:ea typeface="Arial"/>
              </a:rPr>
              <a:t>±</a:t>
            </a:r>
            <a:r>
              <a:rPr b="0" lang="en-US" sz="3200" spc="-1" strike="noStrike">
                <a:latin typeface="Arial"/>
                <a:ea typeface="Arial"/>
              </a:rPr>
              <a:t>, K</a:t>
            </a:r>
            <a:r>
              <a:rPr b="0" lang="en-US" sz="3200" spc="-1" strike="noStrike" baseline="33000">
                <a:latin typeface="Arial"/>
                <a:ea typeface="Arial"/>
              </a:rPr>
              <a:t>±</a:t>
            </a:r>
            <a:r>
              <a:rPr b="0" lang="en-US" sz="3200" spc="-1" strike="noStrike">
                <a:latin typeface="Arial"/>
                <a:ea typeface="Arial"/>
              </a:rPr>
              <a:t>, p, </a:t>
            </a:r>
            <a:br/>
            <a:r>
              <a:rPr b="0" lang="en-US" sz="3200" spc="-1" strike="noStrike">
                <a:latin typeface="Arial"/>
                <a:ea typeface="Arial"/>
              </a:rPr>
              <a:t>Distance of closest </a:t>
            </a:r>
            <a:r>
              <a:rPr b="0" lang="en-US" sz="3200" spc="-1" strike="noStrike">
                <a:latin typeface="Arial"/>
                <a:ea typeface="Arial"/>
              </a:rPr>
              <a:t>approach to primary </a:t>
            </a:r>
            <a:r>
              <a:rPr b="0" lang="en-US" sz="3200" spc="-1" strike="noStrike">
                <a:latin typeface="Arial"/>
                <a:ea typeface="Arial"/>
              </a:rPr>
              <a:t>vertex&lt; 3 cm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800" spc="-1" strike="noStrike">
                <a:solidFill>
                  <a:srgbClr val="ce181e"/>
                </a:solidFill>
                <a:latin typeface="Arial"/>
                <a:ea typeface="Arial"/>
              </a:rPr>
              <a:t>Includes most but not all </a:t>
            </a:r>
            <a:r>
              <a:rPr b="1" lang="en-US" sz="2800" spc="-1" strike="noStrike">
                <a:solidFill>
                  <a:srgbClr val="ce181e"/>
                </a:solidFill>
                <a:latin typeface="Arial"/>
                <a:ea typeface="Arial"/>
              </a:rPr>
              <a:t>daughters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0" y="74160"/>
            <a:ext cx="1008000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a</a:t>
            </a:r>
            <a:r>
              <a:rPr b="0" lang="en-US" sz="4400" spc="-1" strike="noStrike">
                <a:latin typeface="Arial"/>
              </a:rPr>
              <a:t>l</a:t>
            </a:r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u</a:t>
            </a:r>
            <a:r>
              <a:rPr b="0" lang="en-US" sz="4400" spc="-1" strike="noStrike">
                <a:latin typeface="Arial"/>
              </a:rPr>
              <a:t>l</a:t>
            </a:r>
            <a:r>
              <a:rPr b="0" lang="en-US" sz="4400" spc="-1" strike="noStrike">
                <a:latin typeface="Arial"/>
              </a:rPr>
              <a:t>a</a:t>
            </a:r>
            <a:r>
              <a:rPr b="0" lang="en-US" sz="4400" spc="-1" strike="noStrike">
                <a:latin typeface="Arial"/>
              </a:rPr>
              <a:t>ti</a:t>
            </a:r>
            <a:r>
              <a:rPr b="0" lang="en-US" sz="4400" spc="-1" strike="noStrike">
                <a:latin typeface="Arial"/>
              </a:rPr>
              <a:t>n</a:t>
            </a:r>
            <a:r>
              <a:rPr b="0" lang="en-US" sz="4400" spc="-1" strike="noStrike">
                <a:latin typeface="Arial"/>
              </a:rPr>
              <a:t>g 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 baseline="-33000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fr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m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p</a:t>
            </a:r>
            <a:r>
              <a:rPr b="0" lang="en-US" sz="4400" spc="-1" strike="noStrike">
                <a:latin typeface="Arial"/>
              </a:rPr>
              <a:t>u</a:t>
            </a:r>
            <a:r>
              <a:rPr b="0" lang="en-US" sz="4400" spc="-1" strike="noStrike">
                <a:latin typeface="Arial"/>
              </a:rPr>
              <a:t>b</a:t>
            </a:r>
            <a:r>
              <a:rPr b="0" lang="en-US" sz="4400" spc="-1" strike="noStrike">
                <a:latin typeface="Arial"/>
              </a:rPr>
              <a:t>li</a:t>
            </a:r>
            <a:r>
              <a:rPr b="0" lang="en-US" sz="4400" spc="-1" strike="noStrike">
                <a:latin typeface="Arial"/>
              </a:rPr>
              <a:t>s</a:t>
            </a:r>
            <a:r>
              <a:rPr b="0" lang="en-US" sz="4400" spc="-1" strike="noStrike">
                <a:latin typeface="Arial"/>
              </a:rPr>
              <a:t>h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d </a:t>
            </a:r>
            <a:r>
              <a:rPr b="0" lang="en-US" sz="4400" spc="-1" strike="noStrike">
                <a:latin typeface="Arial"/>
              </a:rPr>
              <a:t>s</a:t>
            </a:r>
            <a:r>
              <a:rPr b="0" lang="en-US" sz="4400" spc="-1" strike="noStrike">
                <a:latin typeface="Arial"/>
              </a:rPr>
              <a:t>p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tr</a:t>
            </a:r>
            <a:r>
              <a:rPr b="0" lang="en-US" sz="4400" spc="-1" strike="noStrike">
                <a:latin typeface="Arial"/>
              </a:rPr>
              <a:t>a</a:t>
            </a:r>
            <a:endParaRPr b="0" lang="en-US" sz="4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74" name="Formula 2"/>
              <p:cNvSpPr txBox="1"/>
              <p:nvPr/>
            </p:nvSpPr>
            <p:spPr>
              <a:xfrm>
                <a:off x="358200" y="999720"/>
                <a:ext cx="9524880" cy="889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π</m:t>
                        </m:r>
                      </m:sub>
                    </m:sSub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  <m:sup>
                        <m:sSup>
                          <m:e>
                            <m:r>
                              <m:t xml:space="preserve">π</m:t>
                            </m:r>
                          </m:e>
                          <m:sup>
                            <m:r>
                              <m:t xml:space="preserve">±</m:t>
                            </m:r>
                          </m:sup>
                        </m:sSup>
                      </m:sup>
                    </m:sSubSup>
                    <m:r>
                      <m:t xml:space="preserve">+</m:t>
                    </m:r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K</m:t>
                        </m:r>
                      </m:sub>
                    </m:sSub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  <m:sup>
                        <m:sSup>
                          <m:e>
                            <m:r>
                              <m:t xml:space="preserve">K</m:t>
                            </m:r>
                          </m:e>
                          <m:sup>
                            <m:r>
                              <m:t xml:space="preserve">±</m:t>
                            </m:r>
                          </m:sup>
                        </m:sSup>
                      </m:sup>
                    </m:sSubSup>
                    <m:r>
                      <m:t xml:space="preserve">+</m:t>
                    </m:r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  <m:sup>
                        <m:r>
                          <m:t xml:space="preserve">p</m:t>
                        </m:r>
                        <m:r>
                          <m:t xml:space="preserve">,</m:t>
                        </m:r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sup>
                    </m:sSubSup>
                    <m:r>
                      <m:t xml:space="preserve">+</m:t>
                    </m:r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Λ</m:t>
                        </m:r>
                      </m:sub>
                    </m:sSub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T</m:t>
                        </m:r>
                      </m:sub>
                      <m:sup>
                        <m:r>
                          <m:t xml:space="preserve">Λ</m:t>
                        </m:r>
                        <m:r>
                          <m:t xml:space="preserve">,</m:t>
                        </m:r>
                        <m:acc>
                          <m:accPr>
                            <m:chr m:val="¯"/>
                          </m:accPr>
                          <m:e>
                            <m:r>
                              <m:t xml:space="preserve">Λ</m:t>
                            </m:r>
                          </m:e>
                        </m:acc>
                      </m:sup>
                    </m:sSubSup>
                  </m:oMath>
                </a14:m>
              </a:p>
            </p:txBody>
          </p:sp>
        </mc:Choice>
        <mc:Fallback/>
      </mc:AlternateContent>
      <p:grpSp>
        <p:nvGrpSpPr>
          <p:cNvPr id="75" name="Group 3"/>
          <p:cNvGrpSpPr/>
          <p:nvPr/>
        </p:nvGrpSpPr>
        <p:grpSpPr>
          <a:xfrm>
            <a:off x="19440" y="1827720"/>
            <a:ext cx="4131360" cy="2982600"/>
            <a:chOff x="19440" y="1827720"/>
            <a:chExt cx="4131360" cy="2982600"/>
          </a:xfrm>
        </p:grpSpPr>
        <p:grpSp>
          <p:nvGrpSpPr>
            <p:cNvPr id="76" name="Group 4"/>
            <p:cNvGrpSpPr/>
            <p:nvPr/>
          </p:nvGrpSpPr>
          <p:grpSpPr>
            <a:xfrm>
              <a:off x="36000" y="1827720"/>
              <a:ext cx="4114800" cy="2900520"/>
              <a:chOff x="36000" y="1827720"/>
              <a:chExt cx="4114800" cy="2900520"/>
            </a:xfrm>
          </p:grpSpPr>
          <p:grpSp>
            <p:nvGrpSpPr>
              <p:cNvPr id="77" name="Group 5"/>
              <p:cNvGrpSpPr/>
              <p:nvPr/>
            </p:nvGrpSpPr>
            <p:grpSpPr>
              <a:xfrm>
                <a:off x="133920" y="2079360"/>
                <a:ext cx="1528560" cy="1282320"/>
                <a:chOff x="133920" y="2079360"/>
                <a:chExt cx="1528560" cy="1282320"/>
              </a:xfrm>
            </p:grpSpPr>
            <p:sp>
              <p:nvSpPr>
                <p:cNvPr id="78" name="CustomShape 6"/>
                <p:cNvSpPr/>
                <p:nvPr/>
              </p:nvSpPr>
              <p:spPr>
                <a:xfrm>
                  <a:off x="133920" y="2095200"/>
                  <a:ext cx="1266480" cy="126648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9" name="TextShape 7"/>
                <p:cNvSpPr txBox="1"/>
                <p:nvPr/>
              </p:nvSpPr>
              <p:spPr>
                <a:xfrm>
                  <a:off x="302400" y="2079360"/>
                  <a:ext cx="1360080" cy="10922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0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grpSp>
            <p:nvGrpSpPr>
              <p:cNvPr id="80" name="Group 8"/>
              <p:cNvGrpSpPr/>
              <p:nvPr/>
            </p:nvGrpSpPr>
            <p:grpSpPr>
              <a:xfrm>
                <a:off x="2827440" y="2103120"/>
                <a:ext cx="1266480" cy="1266480"/>
                <a:chOff x="2827440" y="2103120"/>
                <a:chExt cx="1266480" cy="1266480"/>
              </a:xfrm>
            </p:grpSpPr>
            <p:sp>
              <p:nvSpPr>
                <p:cNvPr id="81" name="CustomShape 9"/>
                <p:cNvSpPr/>
                <p:nvPr/>
              </p:nvSpPr>
              <p:spPr>
                <a:xfrm>
                  <a:off x="2827440" y="2103120"/>
                  <a:ext cx="1266480" cy="12664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2" name="TextShape 10"/>
                <p:cNvSpPr txBox="1"/>
                <p:nvPr/>
              </p:nvSpPr>
              <p:spPr>
                <a:xfrm>
                  <a:off x="3131280" y="2139120"/>
                  <a:ext cx="926640" cy="1074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+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grpSp>
            <p:nvGrpSpPr>
              <p:cNvPr id="83" name="Group 11"/>
              <p:cNvGrpSpPr/>
              <p:nvPr/>
            </p:nvGrpSpPr>
            <p:grpSpPr>
              <a:xfrm>
                <a:off x="1463040" y="2023920"/>
                <a:ext cx="1266480" cy="1299960"/>
                <a:chOff x="1463040" y="2023920"/>
                <a:chExt cx="1266480" cy="1299960"/>
              </a:xfrm>
            </p:grpSpPr>
            <p:sp>
              <p:nvSpPr>
                <p:cNvPr id="84" name="CustomShape 12"/>
                <p:cNvSpPr/>
                <p:nvPr/>
              </p:nvSpPr>
              <p:spPr>
                <a:xfrm>
                  <a:off x="1463040" y="2057400"/>
                  <a:ext cx="1266480" cy="126648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5" name="TextShape 13"/>
                <p:cNvSpPr txBox="1"/>
                <p:nvPr/>
              </p:nvSpPr>
              <p:spPr>
                <a:xfrm>
                  <a:off x="1694880" y="2023920"/>
                  <a:ext cx="926640" cy="1074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-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grpSp>
            <p:nvGrpSpPr>
              <p:cNvPr id="86" name="Group 14"/>
              <p:cNvGrpSpPr/>
              <p:nvPr/>
            </p:nvGrpSpPr>
            <p:grpSpPr>
              <a:xfrm>
                <a:off x="1202400" y="1863720"/>
                <a:ext cx="337680" cy="512640"/>
                <a:chOff x="1202400" y="1863720"/>
                <a:chExt cx="337680" cy="512640"/>
              </a:xfrm>
            </p:grpSpPr>
            <p:sp>
              <p:nvSpPr>
                <p:cNvPr id="87" name="CustomShape 15"/>
                <p:cNvSpPr/>
                <p:nvPr/>
              </p:nvSpPr>
              <p:spPr>
                <a:xfrm>
                  <a:off x="1249920" y="2023560"/>
                  <a:ext cx="283320" cy="28332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8" name="TextShape 16"/>
                <p:cNvSpPr txBox="1"/>
                <p:nvPr/>
              </p:nvSpPr>
              <p:spPr>
                <a:xfrm>
                  <a:off x="1202400" y="1863720"/>
                  <a:ext cx="337680" cy="512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latin typeface="Times New Roman"/>
                      <a:ea typeface="Times New Roman"/>
                    </a:rPr>
                    <a:t>η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  <p:grpSp>
            <p:nvGrpSpPr>
              <p:cNvPr id="89" name="Group 17"/>
              <p:cNvGrpSpPr/>
              <p:nvPr/>
            </p:nvGrpSpPr>
            <p:grpSpPr>
              <a:xfrm>
                <a:off x="2570400" y="1827720"/>
                <a:ext cx="414000" cy="526320"/>
                <a:chOff x="2570400" y="1827720"/>
                <a:chExt cx="414000" cy="526320"/>
              </a:xfrm>
            </p:grpSpPr>
            <p:sp>
              <p:nvSpPr>
                <p:cNvPr id="90" name="CustomShape 18"/>
                <p:cNvSpPr/>
                <p:nvPr/>
              </p:nvSpPr>
              <p:spPr>
                <a:xfrm>
                  <a:off x="2581920" y="1951560"/>
                  <a:ext cx="402480" cy="40248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1" name="TextShape 19"/>
                <p:cNvSpPr txBox="1"/>
                <p:nvPr/>
              </p:nvSpPr>
              <p:spPr>
                <a:xfrm>
                  <a:off x="2570400" y="1827720"/>
                  <a:ext cx="337680" cy="512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3000" spc="-1" strike="noStrike">
                      <a:latin typeface="Times New Roman"/>
                      <a:ea typeface="Times New Roman"/>
                    </a:rPr>
                    <a:t>ω</a:t>
                  </a:r>
                  <a:endParaRPr b="0" lang="en-US" sz="3000" spc="-1" strike="noStrike">
                    <a:latin typeface="Arial"/>
                  </a:endParaRPr>
                </a:p>
              </p:txBody>
            </p:sp>
          </p:grpSp>
          <p:grpSp>
            <p:nvGrpSpPr>
              <p:cNvPr id="92" name="Group 20"/>
              <p:cNvGrpSpPr/>
              <p:nvPr/>
            </p:nvGrpSpPr>
            <p:grpSpPr>
              <a:xfrm>
                <a:off x="2354400" y="2959560"/>
                <a:ext cx="1710720" cy="518040"/>
                <a:chOff x="2354400" y="2959560"/>
                <a:chExt cx="1710720" cy="518040"/>
              </a:xfrm>
            </p:grpSpPr>
            <p:sp>
              <p:nvSpPr>
                <p:cNvPr id="93" name="CustomShape 21"/>
                <p:cNvSpPr/>
                <p:nvPr/>
              </p:nvSpPr>
              <p:spPr>
                <a:xfrm>
                  <a:off x="2689920" y="2959560"/>
                  <a:ext cx="91440" cy="914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4" name="TextShape 22"/>
                <p:cNvSpPr txBox="1"/>
                <p:nvPr/>
              </p:nvSpPr>
              <p:spPr>
                <a:xfrm>
                  <a:off x="2354400" y="3015720"/>
                  <a:ext cx="1710720" cy="461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000" spc="-1" strike="noStrike">
                      <a:latin typeface="Times New Roman"/>
                      <a:ea typeface="Times New Roman"/>
                    </a:rPr>
                    <a:t>γ,μ±,e</a:t>
                  </a:r>
                  <a:r>
                    <a:rPr b="0" lang="en-US" sz="2000" spc="-1" strike="noStrike">
                      <a:latin typeface="Times New Roman"/>
                      <a:ea typeface="Times New Roman"/>
                    </a:rPr>
                    <a:t>±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grpSp>
            <p:nvGrpSpPr>
              <p:cNvPr id="95" name="Group 23"/>
              <p:cNvGrpSpPr/>
              <p:nvPr/>
            </p:nvGrpSpPr>
            <p:grpSpPr>
              <a:xfrm>
                <a:off x="2107800" y="3435480"/>
                <a:ext cx="1266480" cy="1266480"/>
                <a:chOff x="2107800" y="3435480"/>
                <a:chExt cx="1266480" cy="1266480"/>
              </a:xfrm>
            </p:grpSpPr>
            <p:sp>
              <p:nvSpPr>
                <p:cNvPr id="96" name="CustomShape 24"/>
                <p:cNvSpPr/>
                <p:nvPr/>
              </p:nvSpPr>
              <p:spPr>
                <a:xfrm>
                  <a:off x="2107800" y="3435480"/>
                  <a:ext cx="1266480" cy="12664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7" name="TextShape 25"/>
                <p:cNvSpPr txBox="1"/>
                <p:nvPr/>
              </p:nvSpPr>
              <p:spPr>
                <a:xfrm>
                  <a:off x="2411640" y="3471480"/>
                  <a:ext cx="926640" cy="1074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+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grpSp>
            <p:nvGrpSpPr>
              <p:cNvPr id="98" name="Group 26"/>
              <p:cNvGrpSpPr/>
              <p:nvPr/>
            </p:nvGrpSpPr>
            <p:grpSpPr>
              <a:xfrm>
                <a:off x="743400" y="3428280"/>
                <a:ext cx="1266480" cy="1299960"/>
                <a:chOff x="743400" y="3428280"/>
                <a:chExt cx="1266480" cy="1299960"/>
              </a:xfrm>
            </p:grpSpPr>
            <p:sp>
              <p:nvSpPr>
                <p:cNvPr id="99" name="CustomShape 27"/>
                <p:cNvSpPr/>
                <p:nvPr/>
              </p:nvSpPr>
              <p:spPr>
                <a:xfrm>
                  <a:off x="743400" y="3461760"/>
                  <a:ext cx="1266480" cy="126648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0" name="TextShape 28"/>
                <p:cNvSpPr txBox="1"/>
                <p:nvPr/>
              </p:nvSpPr>
              <p:spPr>
                <a:xfrm>
                  <a:off x="975240" y="3428280"/>
                  <a:ext cx="926640" cy="1074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7000" spc="-1" strike="noStrike">
                      <a:latin typeface="Times New Roman"/>
                    </a:rPr>
                    <a:t>π</a:t>
                  </a:r>
                  <a:r>
                    <a:rPr b="0" lang="en-US" sz="7000" spc="-1" strike="noStrike" baseline="33000">
                      <a:latin typeface="Times New Roman"/>
                    </a:rPr>
                    <a:t>-</a:t>
                  </a:r>
                  <a:endParaRPr b="0" lang="en-US" sz="7000" spc="-1" strike="noStrike">
                    <a:latin typeface="Arial"/>
                  </a:endParaRPr>
                </a:p>
              </p:txBody>
            </p:sp>
          </p:grpSp>
          <p:sp>
            <p:nvSpPr>
              <p:cNvPr id="101" name="Line 29"/>
              <p:cNvSpPr/>
              <p:nvPr/>
            </p:nvSpPr>
            <p:spPr>
              <a:xfrm>
                <a:off x="36000" y="3408480"/>
                <a:ext cx="4114800" cy="0"/>
              </a:xfrm>
              <a:prstGeom prst="line">
                <a:avLst/>
              </a:prstGeom>
              <a:ln w="57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2" name="CustomShape 30"/>
            <p:cNvSpPr/>
            <p:nvPr/>
          </p:nvSpPr>
          <p:spPr>
            <a:xfrm>
              <a:off x="19440" y="1981440"/>
              <a:ext cx="4114800" cy="2828880"/>
            </a:xfrm>
            <a:prstGeom prst="rect">
              <a:avLst/>
            </a:prstGeom>
            <a:noFill/>
            <a:ln w="76320">
              <a:solidFill>
                <a:srgbClr val="ef41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3" name="Group 31"/>
          <p:cNvGrpSpPr/>
          <p:nvPr/>
        </p:nvGrpSpPr>
        <p:grpSpPr>
          <a:xfrm>
            <a:off x="4225680" y="2021040"/>
            <a:ext cx="2860560" cy="1541880"/>
            <a:chOff x="4225680" y="2021040"/>
            <a:chExt cx="2860560" cy="1541880"/>
          </a:xfrm>
        </p:grpSpPr>
        <p:grpSp>
          <p:nvGrpSpPr>
            <p:cNvPr id="104" name="Group 32"/>
            <p:cNvGrpSpPr/>
            <p:nvPr/>
          </p:nvGrpSpPr>
          <p:grpSpPr>
            <a:xfrm>
              <a:off x="4990680" y="2106720"/>
              <a:ext cx="789480" cy="657360"/>
              <a:chOff x="4990680" y="2106720"/>
              <a:chExt cx="789480" cy="657360"/>
            </a:xfrm>
          </p:grpSpPr>
          <p:sp>
            <p:nvSpPr>
              <p:cNvPr id="105" name="CustomShape 33"/>
              <p:cNvSpPr/>
              <p:nvPr/>
            </p:nvSpPr>
            <p:spPr>
              <a:xfrm>
                <a:off x="4997880" y="2106720"/>
                <a:ext cx="647280" cy="646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" name="TextShape 34"/>
              <p:cNvSpPr txBox="1"/>
              <p:nvPr/>
            </p:nvSpPr>
            <p:spPr>
              <a:xfrm>
                <a:off x="4990680" y="2111400"/>
                <a:ext cx="7894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+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107" name="Group 35"/>
            <p:cNvGrpSpPr/>
            <p:nvPr/>
          </p:nvGrpSpPr>
          <p:grpSpPr>
            <a:xfrm>
              <a:off x="4242600" y="2088000"/>
              <a:ext cx="988920" cy="682920"/>
              <a:chOff x="4242600" y="2088000"/>
              <a:chExt cx="988920" cy="682920"/>
            </a:xfrm>
          </p:grpSpPr>
          <p:sp>
            <p:nvSpPr>
              <p:cNvPr id="108" name="CustomShape 36"/>
              <p:cNvSpPr/>
              <p:nvPr/>
            </p:nvSpPr>
            <p:spPr>
              <a:xfrm>
                <a:off x="4242600" y="2088000"/>
                <a:ext cx="647280" cy="646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" name="TextShape 37"/>
              <p:cNvSpPr txBox="1"/>
              <p:nvPr/>
            </p:nvSpPr>
            <p:spPr>
              <a:xfrm>
                <a:off x="4248360" y="2105280"/>
                <a:ext cx="983160" cy="665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-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110" name="Group 38"/>
            <p:cNvGrpSpPr/>
            <p:nvPr/>
          </p:nvGrpSpPr>
          <p:grpSpPr>
            <a:xfrm>
              <a:off x="5688720" y="2111400"/>
              <a:ext cx="653760" cy="646920"/>
              <a:chOff x="5688720" y="2111400"/>
              <a:chExt cx="653760" cy="646920"/>
            </a:xfrm>
          </p:grpSpPr>
          <p:sp>
            <p:nvSpPr>
              <p:cNvPr id="111" name="CustomShape 39"/>
              <p:cNvSpPr/>
              <p:nvPr/>
            </p:nvSpPr>
            <p:spPr>
              <a:xfrm>
                <a:off x="5695560" y="2111400"/>
                <a:ext cx="646920" cy="646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12" name="Formula 40"/>
                  <p:cNvSpPr txBox="1"/>
                  <p:nvPr/>
                </p:nvSpPr>
                <p:spPr>
                  <a:xfrm>
                    <a:off x="5688720" y="2121840"/>
                    <a:ext cx="590400" cy="6192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Sup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  <m:sup>
                            <m:r>
                              <m:t xml:space="preserve">0</m:t>
                            </m:r>
                          </m:sup>
                        </m:sSub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13" name="Group 41"/>
            <p:cNvGrpSpPr/>
            <p:nvPr/>
          </p:nvGrpSpPr>
          <p:grpSpPr>
            <a:xfrm>
              <a:off x="6384240" y="2124000"/>
              <a:ext cx="647280" cy="646920"/>
              <a:chOff x="6384240" y="2124000"/>
              <a:chExt cx="647280" cy="646920"/>
            </a:xfrm>
          </p:grpSpPr>
          <p:sp>
            <p:nvSpPr>
              <p:cNvPr id="114" name="CustomShape 42"/>
              <p:cNvSpPr/>
              <p:nvPr/>
            </p:nvSpPr>
            <p:spPr>
              <a:xfrm>
                <a:off x="6384240" y="2124000"/>
                <a:ext cx="647280" cy="646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15" name="Formula 43"/>
                  <p:cNvSpPr txBox="1"/>
                  <p:nvPr/>
                </p:nvSpPr>
                <p:spPr>
                  <a:xfrm>
                    <a:off x="6384240" y="2124000"/>
                    <a:ext cx="604080" cy="6192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Sup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  <m:sup>
                            <m:r>
                              <m:t xml:space="preserve">0</m:t>
                            </m:r>
                          </m:sup>
                        </m:sSub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16" name="Group 44"/>
            <p:cNvGrpSpPr/>
            <p:nvPr/>
          </p:nvGrpSpPr>
          <p:grpSpPr>
            <a:xfrm>
              <a:off x="5674680" y="2862720"/>
              <a:ext cx="789480" cy="657360"/>
              <a:chOff x="5674680" y="2862720"/>
              <a:chExt cx="789480" cy="657360"/>
            </a:xfrm>
          </p:grpSpPr>
          <p:sp>
            <p:nvSpPr>
              <p:cNvPr id="117" name="CustomShape 45"/>
              <p:cNvSpPr/>
              <p:nvPr/>
            </p:nvSpPr>
            <p:spPr>
              <a:xfrm>
                <a:off x="5681880" y="2862720"/>
                <a:ext cx="647280" cy="646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" name="TextShape 46"/>
              <p:cNvSpPr txBox="1"/>
              <p:nvPr/>
            </p:nvSpPr>
            <p:spPr>
              <a:xfrm>
                <a:off x="5674680" y="2867400"/>
                <a:ext cx="7894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+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119" name="Group 47"/>
            <p:cNvGrpSpPr/>
            <p:nvPr/>
          </p:nvGrpSpPr>
          <p:grpSpPr>
            <a:xfrm>
              <a:off x="4926600" y="2880000"/>
              <a:ext cx="988920" cy="682920"/>
              <a:chOff x="4926600" y="2880000"/>
              <a:chExt cx="988920" cy="682920"/>
            </a:xfrm>
          </p:grpSpPr>
          <p:sp>
            <p:nvSpPr>
              <p:cNvPr id="120" name="CustomShape 48"/>
              <p:cNvSpPr/>
              <p:nvPr/>
            </p:nvSpPr>
            <p:spPr>
              <a:xfrm>
                <a:off x="4926600" y="2880000"/>
                <a:ext cx="647280" cy="646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" name="TextShape 49"/>
              <p:cNvSpPr txBox="1"/>
              <p:nvPr/>
            </p:nvSpPr>
            <p:spPr>
              <a:xfrm>
                <a:off x="4932360" y="2897280"/>
                <a:ext cx="983160" cy="665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-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sp>
          <p:nvSpPr>
            <p:cNvPr id="122" name="CustomShape 50"/>
            <p:cNvSpPr/>
            <p:nvPr/>
          </p:nvSpPr>
          <p:spPr>
            <a:xfrm>
              <a:off x="4225680" y="2021040"/>
              <a:ext cx="2860560" cy="1541880"/>
            </a:xfrm>
            <a:prstGeom prst="rect">
              <a:avLst/>
            </a:prstGeom>
            <a:noFill/>
            <a:ln w="76320">
              <a:solidFill>
                <a:srgbClr val="21409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Line 51"/>
            <p:cNvSpPr/>
            <p:nvPr/>
          </p:nvSpPr>
          <p:spPr>
            <a:xfrm>
              <a:off x="4242960" y="2796480"/>
              <a:ext cx="2824200" cy="0"/>
            </a:xfrm>
            <a:prstGeom prst="line">
              <a:avLst/>
            </a:prstGeom>
            <a:ln w="57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4" name="Group 52"/>
          <p:cNvGrpSpPr/>
          <p:nvPr/>
        </p:nvGrpSpPr>
        <p:grpSpPr>
          <a:xfrm>
            <a:off x="7240320" y="1915920"/>
            <a:ext cx="1033200" cy="1650240"/>
            <a:chOff x="7240320" y="1915920"/>
            <a:chExt cx="1033200" cy="1650240"/>
          </a:xfrm>
        </p:grpSpPr>
        <p:grpSp>
          <p:nvGrpSpPr>
            <p:cNvPr id="125" name="Group 53"/>
            <p:cNvGrpSpPr/>
            <p:nvPr/>
          </p:nvGrpSpPr>
          <p:grpSpPr>
            <a:xfrm>
              <a:off x="7278120" y="2887920"/>
              <a:ext cx="580680" cy="652680"/>
              <a:chOff x="7278120" y="2887920"/>
              <a:chExt cx="580680" cy="652680"/>
            </a:xfrm>
          </p:grpSpPr>
          <p:sp>
            <p:nvSpPr>
              <p:cNvPr id="126" name="CustomShape 54"/>
              <p:cNvSpPr/>
              <p:nvPr/>
            </p:nvSpPr>
            <p:spPr>
              <a:xfrm>
                <a:off x="7278120" y="3071880"/>
                <a:ext cx="437040" cy="437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" name="TextShape 55"/>
              <p:cNvSpPr txBox="1"/>
              <p:nvPr/>
            </p:nvSpPr>
            <p:spPr>
              <a:xfrm>
                <a:off x="7335720" y="2887920"/>
                <a:ext cx="5230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128" name="Group 56"/>
            <p:cNvGrpSpPr/>
            <p:nvPr/>
          </p:nvGrpSpPr>
          <p:grpSpPr>
            <a:xfrm>
              <a:off x="7738920" y="3057480"/>
              <a:ext cx="436680" cy="447120"/>
              <a:chOff x="7738920" y="3057480"/>
              <a:chExt cx="436680" cy="447120"/>
            </a:xfrm>
          </p:grpSpPr>
          <p:sp>
            <p:nvSpPr>
              <p:cNvPr id="129" name="CustomShape 57"/>
              <p:cNvSpPr/>
              <p:nvPr/>
            </p:nvSpPr>
            <p:spPr>
              <a:xfrm>
                <a:off x="7738920" y="3067560"/>
                <a:ext cx="436680" cy="43704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30" name="Formula 58"/>
                  <p:cNvSpPr txBox="1"/>
                  <p:nvPr/>
                </p:nvSpPr>
                <p:spPr>
                  <a:xfrm>
                    <a:off x="7812360" y="3057480"/>
                    <a:ext cx="260280" cy="3816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31" name="Group 59"/>
            <p:cNvGrpSpPr/>
            <p:nvPr/>
          </p:nvGrpSpPr>
          <p:grpSpPr>
            <a:xfrm>
              <a:off x="7729200" y="1915920"/>
              <a:ext cx="544320" cy="652680"/>
              <a:chOff x="7729200" y="1915920"/>
              <a:chExt cx="544320" cy="652680"/>
            </a:xfrm>
          </p:grpSpPr>
          <p:sp>
            <p:nvSpPr>
              <p:cNvPr id="132" name="CustomShape 60"/>
              <p:cNvSpPr/>
              <p:nvPr/>
            </p:nvSpPr>
            <p:spPr>
              <a:xfrm>
                <a:off x="7729200" y="2063880"/>
                <a:ext cx="437040" cy="436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3" name="TextShape 61"/>
              <p:cNvSpPr txBox="1"/>
              <p:nvPr/>
            </p:nvSpPr>
            <p:spPr>
              <a:xfrm>
                <a:off x="7750440" y="1915920"/>
                <a:ext cx="5230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n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134" name="Group 62"/>
            <p:cNvGrpSpPr/>
            <p:nvPr/>
          </p:nvGrpSpPr>
          <p:grpSpPr>
            <a:xfrm>
              <a:off x="7260480" y="2060280"/>
              <a:ext cx="437040" cy="436680"/>
              <a:chOff x="7260480" y="2060280"/>
              <a:chExt cx="437040" cy="436680"/>
            </a:xfrm>
          </p:grpSpPr>
          <p:sp>
            <p:nvSpPr>
              <p:cNvPr id="135" name="CustomShape 63"/>
              <p:cNvSpPr/>
              <p:nvPr/>
            </p:nvSpPr>
            <p:spPr>
              <a:xfrm>
                <a:off x="7260480" y="2060280"/>
                <a:ext cx="437040" cy="436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36" name="Formula 64"/>
                  <p:cNvSpPr txBox="1"/>
                  <p:nvPr/>
                </p:nvSpPr>
                <p:spPr>
                  <a:xfrm>
                    <a:off x="7353000" y="2075760"/>
                    <a:ext cx="224280" cy="3816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n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sp>
          <p:nvSpPr>
            <p:cNvPr id="137" name="CustomShape 65"/>
            <p:cNvSpPr/>
            <p:nvPr/>
          </p:nvSpPr>
          <p:spPr>
            <a:xfrm>
              <a:off x="7240320" y="2011680"/>
              <a:ext cx="1005840" cy="1554480"/>
            </a:xfrm>
            <a:prstGeom prst="rect">
              <a:avLst/>
            </a:prstGeom>
            <a:noFill/>
            <a:ln w="76320">
              <a:solidFill>
                <a:srgbClr val="00a65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Line 66"/>
            <p:cNvSpPr/>
            <p:nvPr/>
          </p:nvSpPr>
          <p:spPr>
            <a:xfrm>
              <a:off x="7252200" y="3003120"/>
              <a:ext cx="993960" cy="0"/>
            </a:xfrm>
            <a:prstGeom prst="line">
              <a:avLst/>
            </a:prstGeom>
            <a:ln w="57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39" name="Group 67"/>
            <p:cNvGrpSpPr/>
            <p:nvPr/>
          </p:nvGrpSpPr>
          <p:grpSpPr>
            <a:xfrm>
              <a:off x="7278480" y="2348280"/>
              <a:ext cx="580680" cy="652680"/>
              <a:chOff x="7278480" y="2348280"/>
              <a:chExt cx="580680" cy="652680"/>
            </a:xfrm>
          </p:grpSpPr>
          <p:sp>
            <p:nvSpPr>
              <p:cNvPr id="140" name="CustomShape 68"/>
              <p:cNvSpPr/>
              <p:nvPr/>
            </p:nvSpPr>
            <p:spPr>
              <a:xfrm>
                <a:off x="7278480" y="2532240"/>
                <a:ext cx="437040" cy="437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" name="TextShape 69"/>
              <p:cNvSpPr txBox="1"/>
              <p:nvPr/>
            </p:nvSpPr>
            <p:spPr>
              <a:xfrm>
                <a:off x="7336080" y="2348280"/>
                <a:ext cx="5230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142" name="Group 70"/>
            <p:cNvGrpSpPr/>
            <p:nvPr/>
          </p:nvGrpSpPr>
          <p:grpSpPr>
            <a:xfrm>
              <a:off x="7739280" y="2517840"/>
              <a:ext cx="436680" cy="447120"/>
              <a:chOff x="7739280" y="2517840"/>
              <a:chExt cx="436680" cy="447120"/>
            </a:xfrm>
          </p:grpSpPr>
          <p:sp>
            <p:nvSpPr>
              <p:cNvPr id="143" name="CustomShape 71"/>
              <p:cNvSpPr/>
              <p:nvPr/>
            </p:nvSpPr>
            <p:spPr>
              <a:xfrm>
                <a:off x="7739280" y="2527920"/>
                <a:ext cx="436680" cy="43704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44" name="Formula 72"/>
                  <p:cNvSpPr txBox="1"/>
                  <p:nvPr/>
                </p:nvSpPr>
                <p:spPr>
                  <a:xfrm>
                    <a:off x="7812720" y="2517840"/>
                    <a:ext cx="260280" cy="3816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p:grpSp>
        <p:nvGrpSpPr>
          <p:cNvPr id="145" name="Group 73"/>
          <p:cNvGrpSpPr/>
          <p:nvPr/>
        </p:nvGrpSpPr>
        <p:grpSpPr>
          <a:xfrm>
            <a:off x="8390160" y="2011680"/>
            <a:ext cx="1747800" cy="1463040"/>
            <a:chOff x="8390160" y="2011680"/>
            <a:chExt cx="1747800" cy="1463040"/>
          </a:xfrm>
        </p:grpSpPr>
        <p:grpSp>
          <p:nvGrpSpPr>
            <p:cNvPr id="146" name="Group 74"/>
            <p:cNvGrpSpPr/>
            <p:nvPr/>
          </p:nvGrpSpPr>
          <p:grpSpPr>
            <a:xfrm>
              <a:off x="9565200" y="2047680"/>
              <a:ext cx="572760" cy="459000"/>
              <a:chOff x="9565200" y="2047680"/>
              <a:chExt cx="572760" cy="459000"/>
            </a:xfrm>
          </p:grpSpPr>
          <p:sp>
            <p:nvSpPr>
              <p:cNvPr id="147" name="CustomShape 75"/>
              <p:cNvSpPr/>
              <p:nvPr/>
            </p:nvSpPr>
            <p:spPr>
              <a:xfrm>
                <a:off x="9565200" y="2047680"/>
                <a:ext cx="437040" cy="43704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" name="TextShape 76"/>
              <p:cNvSpPr txBox="1"/>
              <p:nvPr/>
            </p:nvSpPr>
            <p:spPr>
              <a:xfrm>
                <a:off x="9615240" y="2065680"/>
                <a:ext cx="522720" cy="4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500" spc="-1" strike="noStrike">
                    <a:latin typeface="Times New Roman"/>
                  </a:rPr>
                  <a:t>Λ</a:t>
                </a:r>
                <a:endParaRPr b="0" lang="en-US" sz="2500" spc="-1" strike="noStrike">
                  <a:latin typeface="Arial"/>
                </a:endParaRPr>
              </a:p>
            </p:txBody>
          </p:sp>
        </p:grpSp>
        <p:grpSp>
          <p:nvGrpSpPr>
            <p:cNvPr id="149" name="Group 77"/>
            <p:cNvGrpSpPr/>
            <p:nvPr/>
          </p:nvGrpSpPr>
          <p:grpSpPr>
            <a:xfrm>
              <a:off x="9124560" y="2046240"/>
              <a:ext cx="437040" cy="437040"/>
              <a:chOff x="9124560" y="2046240"/>
              <a:chExt cx="437040" cy="437040"/>
            </a:xfrm>
          </p:grpSpPr>
          <p:sp>
            <p:nvSpPr>
              <p:cNvPr id="150" name="CustomShape 78"/>
              <p:cNvSpPr/>
              <p:nvPr/>
            </p:nvSpPr>
            <p:spPr>
              <a:xfrm>
                <a:off x="9124560" y="2046240"/>
                <a:ext cx="437040" cy="43704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51" name="Formula 79"/>
                  <p:cNvSpPr txBox="1"/>
                  <p:nvPr/>
                </p:nvSpPr>
                <p:spPr>
                  <a:xfrm>
                    <a:off x="9208440" y="2131560"/>
                    <a:ext cx="248760" cy="2430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Λ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sp>
          <p:nvSpPr>
            <p:cNvPr id="152" name="CustomShape 80"/>
            <p:cNvSpPr/>
            <p:nvPr/>
          </p:nvSpPr>
          <p:spPr>
            <a:xfrm>
              <a:off x="8390160" y="2011680"/>
              <a:ext cx="1668240" cy="1463040"/>
            </a:xfrm>
            <a:prstGeom prst="rect">
              <a:avLst/>
            </a:prstGeom>
            <a:noFill/>
            <a:ln w="76320">
              <a:solidFill>
                <a:srgbClr val="826aa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Line 81"/>
            <p:cNvSpPr/>
            <p:nvPr/>
          </p:nvSpPr>
          <p:spPr>
            <a:xfrm>
              <a:off x="8429040" y="2919240"/>
              <a:ext cx="1629360" cy="6840"/>
            </a:xfrm>
            <a:prstGeom prst="line">
              <a:avLst/>
            </a:prstGeom>
            <a:ln w="57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54" name="Group 82"/>
            <p:cNvGrpSpPr/>
            <p:nvPr/>
          </p:nvGrpSpPr>
          <p:grpSpPr>
            <a:xfrm>
              <a:off x="8431920" y="2094480"/>
              <a:ext cx="356760" cy="356760"/>
              <a:chOff x="8431920" y="2094480"/>
              <a:chExt cx="356760" cy="356760"/>
            </a:xfrm>
          </p:grpSpPr>
          <p:sp>
            <p:nvSpPr>
              <p:cNvPr id="155" name="CustomShape 83"/>
              <p:cNvSpPr/>
              <p:nvPr/>
            </p:nvSpPr>
            <p:spPr>
              <a:xfrm>
                <a:off x="8431920" y="2094480"/>
                <a:ext cx="356760" cy="35676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56" name="Formula 84"/>
                  <p:cNvSpPr txBox="1"/>
                  <p:nvPr/>
                </p:nvSpPr>
                <p:spPr>
                  <a:xfrm>
                    <a:off x="8479800" y="2107800"/>
                    <a:ext cx="297720" cy="2898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p>
                          <m:e>
                            <m:r>
                              <m:t xml:space="preserve">Σ</m:t>
                            </m:r>
                          </m:e>
                          <m:sup>
                            <m:r>
                              <m:t xml:space="preserve">0</m:t>
                            </m:r>
                          </m:sup>
                        </m:s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57" name="Group 85"/>
            <p:cNvGrpSpPr/>
            <p:nvPr/>
          </p:nvGrpSpPr>
          <p:grpSpPr>
            <a:xfrm>
              <a:off x="8779320" y="2081880"/>
              <a:ext cx="356760" cy="356760"/>
              <a:chOff x="8779320" y="2081880"/>
              <a:chExt cx="356760" cy="356760"/>
            </a:xfrm>
          </p:grpSpPr>
          <p:sp>
            <p:nvSpPr>
              <p:cNvPr id="158" name="CustomShape 86"/>
              <p:cNvSpPr/>
              <p:nvPr/>
            </p:nvSpPr>
            <p:spPr>
              <a:xfrm>
                <a:off x="8779320" y="2081880"/>
                <a:ext cx="356760" cy="35676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59" name="Formula 87"/>
                  <p:cNvSpPr txBox="1"/>
                  <p:nvPr/>
                </p:nvSpPr>
                <p:spPr>
                  <a:xfrm>
                    <a:off x="8827200" y="2095200"/>
                    <a:ext cx="297720" cy="29844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sSup>
                              <m:e>
                                <m:r>
                                  <m:t xml:space="preserve">Σ</m:t>
                                </m:r>
                              </m:e>
                              <m:sup>
                                <m:r>
                                  <m:t xml:space="preserve">0</m:t>
                                </m:r>
                              </m:sup>
                            </m:sSup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60" name="Group 88"/>
            <p:cNvGrpSpPr/>
            <p:nvPr/>
          </p:nvGrpSpPr>
          <p:grpSpPr>
            <a:xfrm>
              <a:off x="9196560" y="2497320"/>
              <a:ext cx="422640" cy="356760"/>
              <a:chOff x="9196560" y="2497320"/>
              <a:chExt cx="422640" cy="356760"/>
            </a:xfrm>
          </p:grpSpPr>
          <p:sp>
            <p:nvSpPr>
              <p:cNvPr id="161" name="CustomShape 89"/>
              <p:cNvSpPr/>
              <p:nvPr/>
            </p:nvSpPr>
            <p:spPr>
              <a:xfrm>
                <a:off x="9196560" y="2497320"/>
                <a:ext cx="356760" cy="356760"/>
              </a:xfrm>
              <a:prstGeom prst="ellipse">
                <a:avLst/>
              </a:prstGeom>
              <a:solidFill>
                <a:srgbClr val="ed1c24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62" name="Formula 90"/>
                  <p:cNvSpPr txBox="1"/>
                  <p:nvPr/>
                </p:nvSpPr>
                <p:spPr>
                  <a:xfrm>
                    <a:off x="9208440" y="2546640"/>
                    <a:ext cx="410760" cy="2394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p>
                          <m:e>
                            <m:r>
                              <m:t xml:space="preserve">Σ</m:t>
                            </m:r>
                          </m:e>
                          <m:sup>
                            <m:r>
                              <m:t xml:space="preserve">+</m:t>
                            </m:r>
                          </m:sup>
                        </m:s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63" name="Group 91"/>
            <p:cNvGrpSpPr/>
            <p:nvPr/>
          </p:nvGrpSpPr>
          <p:grpSpPr>
            <a:xfrm>
              <a:off x="8440200" y="2497320"/>
              <a:ext cx="422640" cy="356760"/>
              <a:chOff x="8440200" y="2497320"/>
              <a:chExt cx="422640" cy="356760"/>
            </a:xfrm>
          </p:grpSpPr>
          <p:sp>
            <p:nvSpPr>
              <p:cNvPr id="164" name="CustomShape 92"/>
              <p:cNvSpPr/>
              <p:nvPr/>
            </p:nvSpPr>
            <p:spPr>
              <a:xfrm>
                <a:off x="8440200" y="2497320"/>
                <a:ext cx="356760" cy="356760"/>
              </a:xfrm>
              <a:prstGeom prst="ellipse">
                <a:avLst/>
              </a:prstGeom>
              <a:solidFill>
                <a:srgbClr val="0066b3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65" name="Formula 93"/>
                  <p:cNvSpPr txBox="1"/>
                  <p:nvPr/>
                </p:nvSpPr>
                <p:spPr>
                  <a:xfrm>
                    <a:off x="8452080" y="2546640"/>
                    <a:ext cx="410760" cy="27612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sSup>
                              <m:e>
                                <m:r>
                                  <m:t xml:space="preserve">Σ</m:t>
                                </m:r>
                              </m:e>
                              <m:sup>
                                <m:r>
                                  <m:t xml:space="preserve">+</m:t>
                                </m:r>
                              </m:sup>
                            </m:sSup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66" name="Group 94"/>
            <p:cNvGrpSpPr/>
            <p:nvPr/>
          </p:nvGrpSpPr>
          <p:grpSpPr>
            <a:xfrm>
              <a:off x="9592560" y="2497320"/>
              <a:ext cx="442800" cy="356760"/>
              <a:chOff x="9592560" y="2497320"/>
              <a:chExt cx="442800" cy="356760"/>
            </a:xfrm>
          </p:grpSpPr>
          <p:sp>
            <p:nvSpPr>
              <p:cNvPr id="167" name="CustomShape 95"/>
              <p:cNvSpPr/>
              <p:nvPr/>
            </p:nvSpPr>
            <p:spPr>
              <a:xfrm>
                <a:off x="9592560" y="2497320"/>
                <a:ext cx="356760" cy="356760"/>
              </a:xfrm>
              <a:prstGeom prst="ellipse">
                <a:avLst/>
              </a:prstGeom>
              <a:solidFill>
                <a:srgbClr val="ed1c24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68" name="Formula 96"/>
                  <p:cNvSpPr txBox="1"/>
                  <p:nvPr/>
                </p:nvSpPr>
                <p:spPr>
                  <a:xfrm>
                    <a:off x="9604440" y="2546640"/>
                    <a:ext cx="430920" cy="24048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sSup>
                              <m:e>
                                <m:r>
                                  <m:t xml:space="preserve">Σ</m:t>
                                </m:r>
                              </m:e>
                              <m:sup>
                                <m:r>
                                  <m:t xml:space="preserve">−</m:t>
                                </m:r>
                              </m:sup>
                            </m:sSup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69" name="Group 97"/>
            <p:cNvGrpSpPr/>
            <p:nvPr/>
          </p:nvGrpSpPr>
          <p:grpSpPr>
            <a:xfrm>
              <a:off x="8826840" y="2502000"/>
              <a:ext cx="443160" cy="356760"/>
              <a:chOff x="8826840" y="2502000"/>
              <a:chExt cx="443160" cy="356760"/>
            </a:xfrm>
          </p:grpSpPr>
          <p:sp>
            <p:nvSpPr>
              <p:cNvPr id="170" name="CustomShape 98"/>
              <p:cNvSpPr/>
              <p:nvPr/>
            </p:nvSpPr>
            <p:spPr>
              <a:xfrm>
                <a:off x="8826840" y="2502000"/>
                <a:ext cx="356760" cy="356760"/>
              </a:xfrm>
              <a:prstGeom prst="ellipse">
                <a:avLst/>
              </a:prstGeom>
              <a:solidFill>
                <a:srgbClr val="0066b3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71" name="Formula 99"/>
                  <p:cNvSpPr txBox="1"/>
                  <p:nvPr/>
                </p:nvSpPr>
                <p:spPr>
                  <a:xfrm>
                    <a:off x="8838720" y="2551320"/>
                    <a:ext cx="431280" cy="20412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p>
                          <m:e>
                            <m:r>
                              <m:t xml:space="preserve">Σ</m:t>
                            </m:r>
                          </m:e>
                          <m:sup>
                            <m:r>
                              <m:t xml:space="preserve">−</m:t>
                            </m:r>
                          </m:sup>
                        </m:s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72" name="Group 100"/>
            <p:cNvGrpSpPr/>
            <p:nvPr/>
          </p:nvGrpSpPr>
          <p:grpSpPr>
            <a:xfrm>
              <a:off x="9565200" y="2983680"/>
              <a:ext cx="572760" cy="459000"/>
              <a:chOff x="9565200" y="2983680"/>
              <a:chExt cx="572760" cy="459000"/>
            </a:xfrm>
          </p:grpSpPr>
          <p:sp>
            <p:nvSpPr>
              <p:cNvPr id="173" name="CustomShape 101"/>
              <p:cNvSpPr/>
              <p:nvPr/>
            </p:nvSpPr>
            <p:spPr>
              <a:xfrm>
                <a:off x="9565200" y="2983680"/>
                <a:ext cx="437040" cy="43704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" name="TextShape 102"/>
              <p:cNvSpPr txBox="1"/>
              <p:nvPr/>
            </p:nvSpPr>
            <p:spPr>
              <a:xfrm>
                <a:off x="9615240" y="3001680"/>
                <a:ext cx="522720" cy="4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2500" spc="-1" strike="noStrike">
                    <a:latin typeface="Times New Roman"/>
                  </a:rPr>
                  <a:t>Λ</a:t>
                </a:r>
                <a:endParaRPr b="0" lang="en-US" sz="2500" spc="-1" strike="noStrike">
                  <a:latin typeface="Arial"/>
                </a:endParaRPr>
              </a:p>
            </p:txBody>
          </p:sp>
        </p:grpSp>
        <p:grpSp>
          <p:nvGrpSpPr>
            <p:cNvPr id="175" name="Group 103"/>
            <p:cNvGrpSpPr/>
            <p:nvPr/>
          </p:nvGrpSpPr>
          <p:grpSpPr>
            <a:xfrm>
              <a:off x="9124560" y="2982240"/>
              <a:ext cx="437040" cy="437040"/>
              <a:chOff x="9124560" y="2982240"/>
              <a:chExt cx="437040" cy="437040"/>
            </a:xfrm>
          </p:grpSpPr>
          <p:sp>
            <p:nvSpPr>
              <p:cNvPr id="176" name="CustomShape 104"/>
              <p:cNvSpPr/>
              <p:nvPr/>
            </p:nvSpPr>
            <p:spPr>
              <a:xfrm>
                <a:off x="9124560" y="2982240"/>
                <a:ext cx="437040" cy="43704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77" name="Formula 105"/>
                  <p:cNvSpPr txBox="1"/>
                  <p:nvPr/>
                </p:nvSpPr>
                <p:spPr>
                  <a:xfrm>
                    <a:off x="9208440" y="3067560"/>
                    <a:ext cx="248760" cy="2430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Λ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78" name="Group 106"/>
            <p:cNvGrpSpPr/>
            <p:nvPr/>
          </p:nvGrpSpPr>
          <p:grpSpPr>
            <a:xfrm>
              <a:off x="8431920" y="3030480"/>
              <a:ext cx="356760" cy="356760"/>
              <a:chOff x="8431920" y="3030480"/>
              <a:chExt cx="356760" cy="356760"/>
            </a:xfrm>
          </p:grpSpPr>
          <p:sp>
            <p:nvSpPr>
              <p:cNvPr id="179" name="CustomShape 107"/>
              <p:cNvSpPr/>
              <p:nvPr/>
            </p:nvSpPr>
            <p:spPr>
              <a:xfrm>
                <a:off x="8431920" y="3030480"/>
                <a:ext cx="356760" cy="35676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80" name="Formula 108"/>
                  <p:cNvSpPr txBox="1"/>
                  <p:nvPr/>
                </p:nvSpPr>
                <p:spPr>
                  <a:xfrm>
                    <a:off x="8479800" y="3043800"/>
                    <a:ext cx="297720" cy="2898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p>
                          <m:e>
                            <m:r>
                              <m:t xml:space="preserve">Σ</m:t>
                            </m:r>
                          </m:e>
                          <m:sup>
                            <m:r>
                              <m:t xml:space="preserve">0</m:t>
                            </m:r>
                          </m:sup>
                        </m:s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181" name="Group 109"/>
            <p:cNvGrpSpPr/>
            <p:nvPr/>
          </p:nvGrpSpPr>
          <p:grpSpPr>
            <a:xfrm>
              <a:off x="8779320" y="3017880"/>
              <a:ext cx="356760" cy="356760"/>
              <a:chOff x="8779320" y="3017880"/>
              <a:chExt cx="356760" cy="356760"/>
            </a:xfrm>
          </p:grpSpPr>
          <p:sp>
            <p:nvSpPr>
              <p:cNvPr id="182" name="CustomShape 110"/>
              <p:cNvSpPr/>
              <p:nvPr/>
            </p:nvSpPr>
            <p:spPr>
              <a:xfrm>
                <a:off x="8779320" y="3017880"/>
                <a:ext cx="356760" cy="35676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183" name="Formula 111"/>
                  <p:cNvSpPr txBox="1"/>
                  <p:nvPr/>
                </p:nvSpPr>
                <p:spPr>
                  <a:xfrm>
                    <a:off x="8827200" y="3031200"/>
                    <a:ext cx="297720" cy="29844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sSup>
                              <m:e>
                                <m:r>
                                  <m:t xml:space="preserve">Σ</m:t>
                                </m:r>
                              </m:e>
                              <m:sup>
                                <m:r>
                                  <m:t xml:space="preserve">0</m:t>
                                </m:r>
                              </m:sup>
                            </m:sSup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p:sp>
        <p:nvSpPr>
          <p:cNvPr id="184" name="Freeform 112"/>
          <p:cNvSpPr/>
          <p:nvPr/>
        </p:nvSpPr>
        <p:spPr>
          <a:xfrm>
            <a:off x="7772400" y="3474720"/>
            <a:ext cx="1463400" cy="1280520"/>
          </a:xfrm>
          <a:custGeom>
            <a:avLst/>
            <a:gdLst/>
            <a:ahLst/>
            <a:rect l="0" t="0" r="r" b="b"/>
            <a:pathLst>
              <a:path w="4065" h="3557">
                <a:moveTo>
                  <a:pt x="4064" y="0"/>
                </a:moveTo>
                <a:cubicBezTo>
                  <a:pt x="2794" y="3556"/>
                  <a:pt x="0" y="508"/>
                  <a:pt x="0" y="508"/>
                </a:cubicBezTo>
              </a:path>
            </a:pathLst>
          </a:custGeom>
          <a:ln w="76320">
            <a:solidFill>
              <a:srgbClr val="9d85be"/>
            </a:solidFill>
            <a:round/>
            <a:tailEnd len="med" type="triangle" w="med"/>
          </a:ln>
        </p:spPr>
      </p:sp>
      <p:sp>
        <p:nvSpPr>
          <p:cNvPr id="185" name="TextShape 113"/>
          <p:cNvSpPr txBox="1"/>
          <p:nvPr/>
        </p:nvSpPr>
        <p:spPr>
          <a:xfrm>
            <a:off x="7977600" y="4245120"/>
            <a:ext cx="14630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74489d"/>
                </a:solidFill>
                <a:latin typeface="Arial"/>
              </a:rPr>
              <a:t>Feeddown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-72000" y="226080"/>
            <a:ext cx="47995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Pion correction</a:t>
            </a:r>
            <a:endParaRPr b="0" lang="en-US" sz="4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87" name="Formula 2"/>
              <p:cNvSpPr txBox="1"/>
              <p:nvPr/>
            </p:nvSpPr>
            <p:spPr>
              <a:xfrm>
                <a:off x="4453200" y="382320"/>
                <a:ext cx="503640" cy="569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π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5394960" y="91440"/>
            <a:ext cx="1906200" cy="137160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7680960" y="91440"/>
            <a:ext cx="2078280" cy="185688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5256360" y="2377440"/>
            <a:ext cx="4560840" cy="2862000"/>
          </a:xfrm>
          <a:prstGeom prst="rect">
            <a:avLst/>
          </a:prstGeom>
          <a:ln>
            <a:noFill/>
          </a:ln>
        </p:spPr>
      </p:pic>
      <p:sp>
        <p:nvSpPr>
          <p:cNvPr id="191" name="TextShape 3"/>
          <p:cNvSpPr txBox="1"/>
          <p:nvPr/>
        </p:nvSpPr>
        <p:spPr>
          <a:xfrm>
            <a:off x="205200" y="1283040"/>
            <a:ext cx="5760720" cy="292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Noto Sans CJK SC"/>
              </a:rPr>
              <a:t>Pion ratios influenced by short-lived resonances, dominated by </a:t>
            </a:r>
            <a:r>
              <a:rPr b="0" lang="en-US" sz="3200" spc="-1" strike="noStrike">
                <a:latin typeface="Times New Roman"/>
                <a:ea typeface="Times New Roman"/>
              </a:rPr>
              <a:t>η &amp; </a:t>
            </a:r>
            <a:r>
              <a:rPr b="0" lang="en-US" sz="3200" spc="-1" strike="noStrike">
                <a:latin typeface="Ubuntu"/>
                <a:ea typeface="Ubuntu"/>
              </a:rPr>
              <a:t>ω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Ubuntu"/>
                <a:ea typeface="Ubuntu"/>
              </a:rPr>
              <a:t>Measured ratio of </a:t>
            </a:r>
            <a:r>
              <a:rPr b="0" lang="en-US" sz="3200" spc="-1" strike="noStrike">
                <a:latin typeface="Times New Roman"/>
                <a:ea typeface="Times New Roman"/>
              </a:rPr>
              <a:t>π</a:t>
            </a:r>
            <a:r>
              <a:rPr b="0" lang="en-US" sz="3200" spc="-1" strike="noStrike" baseline="33000">
                <a:latin typeface="Times New Roman"/>
                <a:ea typeface="Times New Roman"/>
              </a:rPr>
              <a:t>0/</a:t>
            </a:r>
            <a:r>
              <a:rPr b="0" lang="en-US" sz="3200" spc="-1" strike="noStrike">
                <a:latin typeface="Times New Roman"/>
                <a:ea typeface="Times New Roman"/>
              </a:rPr>
              <a:t>π</a:t>
            </a:r>
            <a:r>
              <a:rPr b="0" lang="en-US" sz="3200" spc="-1" strike="noStrike" baseline="33000">
                <a:latin typeface="Times New Roman"/>
                <a:ea typeface="Times New Roman"/>
              </a:rPr>
              <a:t>±</a:t>
            </a:r>
            <a:r>
              <a:rPr b="0" lang="en-US" sz="3200" spc="-1" strike="noStrike">
                <a:latin typeface="Times New Roman"/>
                <a:ea typeface="Times New Roman"/>
              </a:rPr>
              <a:t> roughly consistent with PYTHIA*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2" name="TextShape 4"/>
          <p:cNvSpPr txBox="1"/>
          <p:nvPr/>
        </p:nvSpPr>
        <p:spPr>
          <a:xfrm>
            <a:off x="-13680" y="5084640"/>
            <a:ext cx="43855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*Yuri Kharlov, internal </a:t>
            </a:r>
            <a:r>
              <a:rPr b="0" lang="en-US" sz="1800" spc="-1" strike="noStrike">
                <a:latin typeface="Arial"/>
              </a:rPr>
              <a:t>ALICE presentation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3" name="TextShape 5"/>
          <p:cNvSpPr txBox="1"/>
          <p:nvPr/>
        </p:nvSpPr>
        <p:spPr>
          <a:xfrm>
            <a:off x="5852160" y="2094480"/>
            <a:ext cx="3840480" cy="393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PYTHIA Angantyr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6469560" y="1509840"/>
            <a:ext cx="3614040" cy="2714400"/>
          </a:xfrm>
          <a:prstGeom prst="rect">
            <a:avLst/>
          </a:prstGeom>
          <a:ln>
            <a:noFill/>
          </a:ln>
        </p:spPr>
      </p:pic>
      <p:sp>
        <p:nvSpPr>
          <p:cNvPr id="195" name="TextShape 1"/>
          <p:cNvSpPr txBox="1"/>
          <p:nvPr/>
        </p:nvSpPr>
        <p:spPr>
          <a:xfrm>
            <a:off x="1224000" y="226080"/>
            <a:ext cx="48913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P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n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r</a:t>
            </a:r>
            <a:r>
              <a:rPr b="0" lang="en-US" sz="4400" spc="-1" strike="noStrike">
                <a:latin typeface="Arial"/>
              </a:rPr>
              <a:t>r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n</a:t>
            </a:r>
            <a:endParaRPr b="0" lang="en-US" sz="4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96" name="Formula 2"/>
              <p:cNvSpPr txBox="1"/>
              <p:nvPr/>
            </p:nvSpPr>
            <p:spPr>
              <a:xfrm>
                <a:off x="6253560" y="382320"/>
                <a:ext cx="503640" cy="569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π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pic>
        <p:nvPicPr>
          <p:cNvPr id="197" name="" descr=""/>
          <p:cNvPicPr/>
          <p:nvPr/>
        </p:nvPicPr>
        <p:blipFill>
          <a:blip r:embed="rId2"/>
          <a:stretch/>
        </p:blipFill>
        <p:spPr>
          <a:xfrm>
            <a:off x="7915320" y="91440"/>
            <a:ext cx="1906200" cy="137160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3"/>
          <a:stretch/>
        </p:blipFill>
        <p:spPr>
          <a:xfrm>
            <a:off x="-10800" y="1352520"/>
            <a:ext cx="3810240" cy="239004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199" name="Formula 3"/>
              <p:cNvSpPr txBox="1"/>
              <p:nvPr/>
            </p:nvSpPr>
            <p:spPr>
              <a:xfrm>
                <a:off x="4783320" y="283932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00" name="Formula 4"/>
              <p:cNvSpPr txBox="1"/>
              <p:nvPr/>
            </p:nvSpPr>
            <p:spPr>
              <a:xfrm>
                <a:off x="640080" y="3810240"/>
                <a:ext cx="2663280" cy="487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η</m:t>
                    </m:r>
                    <m:r>
                      <m:t xml:space="preserve">,</m:t>
                    </m:r>
                    <m:r>
                      <m:t xml:space="preserve">ω</m:t>
                    </m:r>
                    <m:r>
                      <m:t xml:space="preserve">,</m:t>
                    </m:r>
                    <m:r>
                      <m:t xml:space="preserve">X</m:t>
                    </m:r>
                    <m:r>
                      <m:t xml:space="preserve">→</m:t>
                    </m:r>
                    <m:sSup>
                      <m:e>
                        <m:r>
                          <m:t xml:space="preserve">π</m:t>
                        </m:r>
                      </m:e>
                      <m:sup>
                        <m:r>
                          <m:t xml:space="preserve">0</m:t>
                        </m:r>
                      </m:sup>
                    </m:sSup>
                    <m:r>
                      <m:t xml:space="preserve">,</m:t>
                    </m:r>
                    <m:sSup>
                      <m:e>
                        <m:r>
                          <m:t xml:space="preserve">π</m:t>
                        </m:r>
                      </m:e>
                      <m:sup>
                        <m:r>
                          <m:t xml:space="preserve">±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01" name="Formula 5"/>
              <p:cNvSpPr txBox="1"/>
              <p:nvPr/>
            </p:nvSpPr>
            <p:spPr>
              <a:xfrm>
                <a:off x="741960" y="4297680"/>
                <a:ext cx="2378520" cy="426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π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1.56</m:t>
                    </m:r>
                    <m:r>
                      <m:t xml:space="preserve">±</m:t>
                    </m:r>
                    <m:r>
                      <m:t xml:space="preserve">0.02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02" name="Formula 6"/>
              <p:cNvSpPr txBox="1"/>
              <p:nvPr/>
            </p:nvSpPr>
            <p:spPr>
              <a:xfrm>
                <a:off x="7588800" y="3886560"/>
                <a:ext cx="1351440" cy="43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η</m:t>
                    </m:r>
                    <m:r>
                      <m:t xml:space="preserve">,</m:t>
                    </m:r>
                    <m:r>
                      <m:t xml:space="preserve">ω</m:t>
                    </m:r>
                    <m:r>
                      <m:t xml:space="preserve">→</m:t>
                    </m:r>
                    <m:r>
                      <m:t xml:space="preserve">γ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03" name="TextShape 7"/>
          <p:cNvSpPr txBox="1"/>
          <p:nvPr/>
        </p:nvSpPr>
        <p:spPr>
          <a:xfrm>
            <a:off x="6217920" y="4389120"/>
            <a:ext cx="3834720" cy="91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 baseline="-33000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s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l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g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h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Times New Roman"/>
                <a:ea typeface="Times New Roman"/>
              </a:rPr>
              <a:t>η</a:t>
            </a:r>
            <a:r>
              <a:rPr b="0" lang="en-US" sz="1800" spc="-1" strike="noStrike">
                <a:latin typeface="Times New Roman"/>
                <a:ea typeface="Times New Roman"/>
              </a:rPr>
              <a:t>/</a:t>
            </a:r>
            <a:r>
              <a:rPr b="0" lang="en-US" sz="1800" spc="-1" strike="noStrike">
                <a:latin typeface="Times New Roman"/>
                <a:ea typeface="Times New Roman"/>
              </a:rPr>
              <a:t>π</a:t>
            </a:r>
            <a:r>
              <a:rPr b="0" lang="en-US" sz="1800" spc="-1" strike="noStrike" baseline="33000">
                <a:latin typeface="Times New Roman"/>
                <a:ea typeface="Times New Roman"/>
              </a:rPr>
              <a:t>0</a:t>
            </a:r>
            <a:r>
              <a:rPr b="0" lang="en-US" sz="1800" spc="-1" strike="noStrike">
                <a:latin typeface="Times New Roman"/>
                <a:ea typeface="Times New Roman"/>
              </a:rPr>
              <a:t> </a:t>
            </a:r>
            <a:r>
              <a:rPr b="0" lang="en-US" sz="1800" spc="-1" strike="noStrike">
                <a:latin typeface="Times New Roman"/>
                <a:ea typeface="Times New Roman"/>
              </a:rPr>
              <a:t>&amp;</a:t>
            </a:r>
            <a:r>
              <a:rPr b="0" lang="en-US" sz="1800" spc="-1" strike="noStrike">
                <a:latin typeface="Times New Roman"/>
                <a:ea typeface="Times New Roman"/>
              </a:rPr>
              <a:t> </a:t>
            </a:r>
            <a:r>
              <a:rPr b="0" lang="en-US" sz="1800" spc="-1" strike="noStrike">
                <a:latin typeface="Arial"/>
                <a:ea typeface="Arial"/>
              </a:rPr>
              <a:t>ω</a:t>
            </a:r>
            <a:r>
              <a:rPr b="0" lang="en-US" sz="1800" spc="-1" strike="noStrike">
                <a:latin typeface="Times New Roman"/>
                <a:ea typeface="Times New Roman"/>
              </a:rPr>
              <a:t>/</a:t>
            </a:r>
            <a:r>
              <a:rPr b="0" lang="en-US" sz="1800" spc="-1" strike="noStrike">
                <a:latin typeface="Arial"/>
                <a:ea typeface="Arial"/>
              </a:rPr>
              <a:t>π</a:t>
            </a:r>
            <a:r>
              <a:rPr b="0" lang="en-US" sz="1800" spc="-1" strike="noStrike" baseline="33000">
                <a:latin typeface="Arial"/>
                <a:ea typeface="Arial"/>
              </a:rPr>
              <a:t>0</a:t>
            </a:r>
            <a:r>
              <a:rPr b="0" lang="en-US" sz="1800" spc="-1" strike="noStrike">
                <a:latin typeface="Arial"/>
                <a:ea typeface="Arial"/>
              </a:rPr>
              <a:t> </a:t>
            </a:r>
            <a:r>
              <a:rPr b="0" lang="en-US" sz="1800" spc="-1" strike="noStrike">
                <a:latin typeface="Arial"/>
              </a:rPr>
              <a:t>d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1</a:t>
            </a:r>
            <a:r>
              <a:rPr b="0" lang="en-US" sz="1800" spc="-1" strike="noStrike">
                <a:latin typeface="Arial"/>
              </a:rPr>
              <a:t>0</a:t>
            </a:r>
            <a:r>
              <a:rPr b="0" lang="en-US" sz="1800" spc="-1" strike="noStrike">
                <a:latin typeface="Arial"/>
              </a:rPr>
              <a:t>0</a:t>
            </a:r>
            <a:r>
              <a:rPr b="0" lang="en-US" sz="1800" spc="-1" strike="noStrike">
                <a:latin typeface="Arial"/>
              </a:rPr>
              <a:t>%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u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04" name="Group 8"/>
          <p:cNvGrpSpPr/>
          <p:nvPr/>
        </p:nvGrpSpPr>
        <p:grpSpPr>
          <a:xfrm>
            <a:off x="3799440" y="1914480"/>
            <a:ext cx="2964240" cy="1856880"/>
            <a:chOff x="3799440" y="1914480"/>
            <a:chExt cx="2964240" cy="1856880"/>
          </a:xfrm>
        </p:grpSpPr>
        <p:pic>
          <p:nvPicPr>
            <p:cNvPr id="205" name="" descr=""/>
            <p:cNvPicPr/>
            <p:nvPr/>
          </p:nvPicPr>
          <p:blipFill>
            <a:blip r:embed="rId4"/>
            <a:stretch/>
          </p:blipFill>
          <p:spPr>
            <a:xfrm>
              <a:off x="4358520" y="1914480"/>
              <a:ext cx="2078280" cy="185688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06" name="Group 9"/>
            <p:cNvGrpSpPr/>
            <p:nvPr/>
          </p:nvGrpSpPr>
          <p:grpSpPr>
            <a:xfrm>
              <a:off x="6253920" y="2250000"/>
              <a:ext cx="509760" cy="1188720"/>
              <a:chOff x="6253920" y="2250000"/>
              <a:chExt cx="509760" cy="1188720"/>
            </a:xfrm>
          </p:grpSpPr>
          <p:sp>
            <p:nvSpPr>
              <p:cNvPr id="207" name="Line 10"/>
              <p:cNvSpPr/>
              <p:nvPr/>
            </p:nvSpPr>
            <p:spPr>
              <a:xfrm>
                <a:off x="6271200" y="2250000"/>
                <a:ext cx="492480" cy="0"/>
              </a:xfrm>
              <a:prstGeom prst="line">
                <a:avLst/>
              </a:prstGeom>
              <a:ln w="7632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8" name="Line 11"/>
              <p:cNvSpPr/>
              <p:nvPr/>
            </p:nvSpPr>
            <p:spPr>
              <a:xfrm>
                <a:off x="6271200" y="3438720"/>
                <a:ext cx="492480" cy="0"/>
              </a:xfrm>
              <a:prstGeom prst="line">
                <a:avLst/>
              </a:prstGeom>
              <a:ln w="7632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9" name="Line 12"/>
              <p:cNvSpPr/>
              <p:nvPr/>
            </p:nvSpPr>
            <p:spPr>
              <a:xfrm>
                <a:off x="6253920" y="2898000"/>
                <a:ext cx="492480" cy="0"/>
              </a:xfrm>
              <a:prstGeom prst="line">
                <a:avLst/>
              </a:prstGeom>
              <a:ln w="7632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10" name="Group 13"/>
            <p:cNvGrpSpPr/>
            <p:nvPr/>
          </p:nvGrpSpPr>
          <p:grpSpPr>
            <a:xfrm>
              <a:off x="3799440" y="2466000"/>
              <a:ext cx="519480" cy="1260000"/>
              <a:chOff x="3799440" y="2466000"/>
              <a:chExt cx="519480" cy="1260000"/>
            </a:xfrm>
          </p:grpSpPr>
          <p:sp>
            <p:nvSpPr>
              <p:cNvPr id="211" name="Line 14"/>
              <p:cNvSpPr/>
              <p:nvPr/>
            </p:nvSpPr>
            <p:spPr>
              <a:xfrm flipH="1">
                <a:off x="3799440" y="2466000"/>
                <a:ext cx="441360" cy="0"/>
              </a:xfrm>
              <a:prstGeom prst="line">
                <a:avLst/>
              </a:prstGeom>
              <a:ln w="7632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2" name="Line 15"/>
              <p:cNvSpPr/>
              <p:nvPr/>
            </p:nvSpPr>
            <p:spPr>
              <a:xfrm flipH="1">
                <a:off x="3825360" y="2754000"/>
                <a:ext cx="441360" cy="0"/>
              </a:xfrm>
              <a:prstGeom prst="line">
                <a:avLst/>
              </a:prstGeom>
              <a:ln w="7632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3" name="Line 16"/>
              <p:cNvSpPr/>
              <p:nvPr/>
            </p:nvSpPr>
            <p:spPr>
              <a:xfrm flipH="1">
                <a:off x="3825360" y="3006000"/>
                <a:ext cx="441360" cy="0"/>
              </a:xfrm>
              <a:prstGeom prst="line">
                <a:avLst/>
              </a:prstGeom>
              <a:ln w="7632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4" name="Line 17"/>
              <p:cNvSpPr/>
              <p:nvPr/>
            </p:nvSpPr>
            <p:spPr>
              <a:xfrm flipH="1">
                <a:off x="3851640" y="3222000"/>
                <a:ext cx="441360" cy="0"/>
              </a:xfrm>
              <a:prstGeom prst="line">
                <a:avLst/>
              </a:prstGeom>
              <a:ln w="7632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5" name="Line 18"/>
              <p:cNvSpPr/>
              <p:nvPr/>
            </p:nvSpPr>
            <p:spPr>
              <a:xfrm flipH="1">
                <a:off x="3851640" y="3726000"/>
                <a:ext cx="441360" cy="0"/>
              </a:xfrm>
              <a:prstGeom prst="line">
                <a:avLst/>
              </a:prstGeom>
              <a:ln w="7632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6" name="Line 19"/>
              <p:cNvSpPr/>
              <p:nvPr/>
            </p:nvSpPr>
            <p:spPr>
              <a:xfrm flipH="1">
                <a:off x="3877560" y="3474000"/>
                <a:ext cx="441360" cy="0"/>
              </a:xfrm>
              <a:prstGeom prst="line">
                <a:avLst/>
              </a:prstGeom>
              <a:ln w="76320">
                <a:solidFill>
                  <a:srgbClr val="0066b3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17" name="TextShape 20"/>
          <p:cNvSpPr txBox="1"/>
          <p:nvPr/>
        </p:nvSpPr>
        <p:spPr>
          <a:xfrm>
            <a:off x="914400" y="2560320"/>
            <a:ext cx="24688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Arial"/>
              </a:rPr>
              <a:t>PYTHIA </a:t>
            </a:r>
            <a:r>
              <a:rPr b="0" lang="en-US" sz="1500" spc="-1" strike="noStrike">
                <a:latin typeface="Arial"/>
              </a:rPr>
              <a:t>Angant</a:t>
            </a:r>
            <a:r>
              <a:rPr b="0" lang="en-US" sz="1500" spc="-1" strike="noStrike">
                <a:latin typeface="Arial"/>
              </a:rPr>
              <a:t>yr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584000" y="226080"/>
            <a:ext cx="57499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Kaon correction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Also potentially impacted </a:t>
            </a:r>
            <a:r>
              <a:rPr b="0" lang="en-US" sz="3200" spc="-1" strike="noStrike">
                <a:latin typeface="Arial"/>
              </a:rPr>
              <a:t>by resonances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Used ratios of the </a:t>
            </a:r>
            <a:r>
              <a:rPr b="0" lang="en-US" sz="3200" spc="-1" strike="noStrike">
                <a:latin typeface="Arial"/>
              </a:rPr>
              <a:t>(preliminary) yields from </a:t>
            </a:r>
            <a:r>
              <a:rPr b="0" lang="en-US" sz="3200" spc="-1" strike="noStrike">
                <a:latin typeface="Arial"/>
              </a:rPr>
              <a:t>BES data</a:t>
            </a:r>
            <a:endParaRPr b="0" lang="en-US" sz="3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0" name="Formula 3"/>
              <p:cNvSpPr txBox="1"/>
              <p:nvPr/>
            </p:nvSpPr>
            <p:spPr>
              <a:xfrm>
                <a:off x="1920240" y="3547080"/>
                <a:ext cx="2043360" cy="47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K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1.8</m:t>
                    </m:r>
                    <m:r>
                      <m:t xml:space="preserve">±</m:t>
                    </m:r>
                    <m:r>
                      <m:t xml:space="preserve">0.2</m:t>
                    </m:r>
                  </m:oMath>
                </a14:m>
              </a:p>
            </p:txBody>
          </p:sp>
        </mc:Choice>
        <mc:Fallback/>
      </mc:AlternateContent>
      <p:grpSp>
        <p:nvGrpSpPr>
          <p:cNvPr id="221" name="Group 4"/>
          <p:cNvGrpSpPr/>
          <p:nvPr/>
        </p:nvGrpSpPr>
        <p:grpSpPr>
          <a:xfrm>
            <a:off x="5212080" y="2938680"/>
            <a:ext cx="2860560" cy="1541880"/>
            <a:chOff x="5212080" y="2938680"/>
            <a:chExt cx="2860560" cy="1541880"/>
          </a:xfrm>
        </p:grpSpPr>
        <p:grpSp>
          <p:nvGrpSpPr>
            <p:cNvPr id="222" name="Group 5"/>
            <p:cNvGrpSpPr/>
            <p:nvPr/>
          </p:nvGrpSpPr>
          <p:grpSpPr>
            <a:xfrm>
              <a:off x="5977080" y="3024360"/>
              <a:ext cx="789480" cy="657360"/>
              <a:chOff x="5977080" y="3024360"/>
              <a:chExt cx="789480" cy="657360"/>
            </a:xfrm>
          </p:grpSpPr>
          <p:sp>
            <p:nvSpPr>
              <p:cNvPr id="223" name="CustomShape 6"/>
              <p:cNvSpPr/>
              <p:nvPr/>
            </p:nvSpPr>
            <p:spPr>
              <a:xfrm>
                <a:off x="5984280" y="3024360"/>
                <a:ext cx="647280" cy="646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" name="TextShape 7"/>
              <p:cNvSpPr txBox="1"/>
              <p:nvPr/>
            </p:nvSpPr>
            <p:spPr>
              <a:xfrm>
                <a:off x="5977080" y="3029040"/>
                <a:ext cx="7894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+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225" name="Group 8"/>
            <p:cNvGrpSpPr/>
            <p:nvPr/>
          </p:nvGrpSpPr>
          <p:grpSpPr>
            <a:xfrm>
              <a:off x="5229000" y="3005640"/>
              <a:ext cx="988920" cy="682920"/>
              <a:chOff x="5229000" y="3005640"/>
              <a:chExt cx="988920" cy="682920"/>
            </a:xfrm>
          </p:grpSpPr>
          <p:sp>
            <p:nvSpPr>
              <p:cNvPr id="226" name="CustomShape 9"/>
              <p:cNvSpPr/>
              <p:nvPr/>
            </p:nvSpPr>
            <p:spPr>
              <a:xfrm>
                <a:off x="5229000" y="3005640"/>
                <a:ext cx="647280" cy="646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TextShape 10"/>
              <p:cNvSpPr txBox="1"/>
              <p:nvPr/>
            </p:nvSpPr>
            <p:spPr>
              <a:xfrm>
                <a:off x="5234760" y="3022920"/>
                <a:ext cx="983160" cy="665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-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228" name="Group 11"/>
            <p:cNvGrpSpPr/>
            <p:nvPr/>
          </p:nvGrpSpPr>
          <p:grpSpPr>
            <a:xfrm>
              <a:off x="6675120" y="3029040"/>
              <a:ext cx="653760" cy="646920"/>
              <a:chOff x="6675120" y="3029040"/>
              <a:chExt cx="653760" cy="646920"/>
            </a:xfrm>
          </p:grpSpPr>
          <p:sp>
            <p:nvSpPr>
              <p:cNvPr id="229" name="CustomShape 12"/>
              <p:cNvSpPr/>
              <p:nvPr/>
            </p:nvSpPr>
            <p:spPr>
              <a:xfrm>
                <a:off x="6681960" y="3029040"/>
                <a:ext cx="646920" cy="646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230" name="Formula 13"/>
                  <p:cNvSpPr txBox="1"/>
                  <p:nvPr/>
                </p:nvSpPr>
                <p:spPr>
                  <a:xfrm>
                    <a:off x="6675120" y="3039480"/>
                    <a:ext cx="590400" cy="6192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Sup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  <m:sup>
                            <m:r>
                              <m:t xml:space="preserve">0</m:t>
                            </m:r>
                          </m:sup>
                        </m:sSub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231" name="Group 14"/>
            <p:cNvGrpSpPr/>
            <p:nvPr/>
          </p:nvGrpSpPr>
          <p:grpSpPr>
            <a:xfrm>
              <a:off x="7370640" y="3041640"/>
              <a:ext cx="647280" cy="646920"/>
              <a:chOff x="7370640" y="3041640"/>
              <a:chExt cx="647280" cy="646920"/>
            </a:xfrm>
          </p:grpSpPr>
          <p:sp>
            <p:nvSpPr>
              <p:cNvPr id="232" name="CustomShape 15"/>
              <p:cNvSpPr/>
              <p:nvPr/>
            </p:nvSpPr>
            <p:spPr>
              <a:xfrm>
                <a:off x="7370640" y="3041640"/>
                <a:ext cx="647280" cy="64692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233" name="Formula 16"/>
                  <p:cNvSpPr txBox="1"/>
                  <p:nvPr/>
                </p:nvSpPr>
                <p:spPr>
                  <a:xfrm>
                    <a:off x="7370640" y="3041640"/>
                    <a:ext cx="604080" cy="6192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sSubSup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L</m:t>
                            </m:r>
                          </m:sub>
                          <m:sup>
                            <m:r>
                              <m:t xml:space="preserve">0</m:t>
                            </m:r>
                          </m:sup>
                        </m:sSubSup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234" name="Group 17"/>
            <p:cNvGrpSpPr/>
            <p:nvPr/>
          </p:nvGrpSpPr>
          <p:grpSpPr>
            <a:xfrm>
              <a:off x="6661080" y="3780360"/>
              <a:ext cx="789480" cy="657360"/>
              <a:chOff x="6661080" y="3780360"/>
              <a:chExt cx="789480" cy="657360"/>
            </a:xfrm>
          </p:grpSpPr>
          <p:sp>
            <p:nvSpPr>
              <p:cNvPr id="235" name="CustomShape 18"/>
              <p:cNvSpPr/>
              <p:nvPr/>
            </p:nvSpPr>
            <p:spPr>
              <a:xfrm>
                <a:off x="6668280" y="3780360"/>
                <a:ext cx="647280" cy="6469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" name="TextShape 19"/>
              <p:cNvSpPr txBox="1"/>
              <p:nvPr/>
            </p:nvSpPr>
            <p:spPr>
              <a:xfrm>
                <a:off x="6661080" y="3785040"/>
                <a:ext cx="7894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+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237" name="Group 20"/>
            <p:cNvGrpSpPr/>
            <p:nvPr/>
          </p:nvGrpSpPr>
          <p:grpSpPr>
            <a:xfrm>
              <a:off x="5913000" y="3797640"/>
              <a:ext cx="988920" cy="682920"/>
              <a:chOff x="5913000" y="3797640"/>
              <a:chExt cx="988920" cy="682920"/>
            </a:xfrm>
          </p:grpSpPr>
          <p:sp>
            <p:nvSpPr>
              <p:cNvPr id="238" name="CustomShape 21"/>
              <p:cNvSpPr/>
              <p:nvPr/>
            </p:nvSpPr>
            <p:spPr>
              <a:xfrm>
                <a:off x="5913000" y="3797640"/>
                <a:ext cx="647280" cy="6469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9" name="TextShape 22"/>
              <p:cNvSpPr txBox="1"/>
              <p:nvPr/>
            </p:nvSpPr>
            <p:spPr>
              <a:xfrm>
                <a:off x="5918760" y="3814920"/>
                <a:ext cx="983160" cy="665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K</a:t>
                </a:r>
                <a:r>
                  <a:rPr b="0" lang="en-US" sz="4000" spc="-1" strike="noStrike" baseline="33000">
                    <a:latin typeface="Times New Roman"/>
                  </a:rPr>
                  <a:t>-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sp>
          <p:nvSpPr>
            <p:cNvPr id="240" name="CustomShape 23"/>
            <p:cNvSpPr/>
            <p:nvPr/>
          </p:nvSpPr>
          <p:spPr>
            <a:xfrm>
              <a:off x="5212080" y="2938680"/>
              <a:ext cx="2860560" cy="1541880"/>
            </a:xfrm>
            <a:prstGeom prst="rect">
              <a:avLst/>
            </a:prstGeom>
            <a:noFill/>
            <a:ln w="76320">
              <a:solidFill>
                <a:srgbClr val="21409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Line 24"/>
            <p:cNvSpPr/>
            <p:nvPr/>
          </p:nvSpPr>
          <p:spPr>
            <a:xfrm>
              <a:off x="5229360" y="3714120"/>
              <a:ext cx="2824200" cy="0"/>
            </a:xfrm>
            <a:prstGeom prst="line">
              <a:avLst/>
            </a:prstGeom>
            <a:ln w="57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242" name="Formula 25"/>
              <p:cNvSpPr txBox="1"/>
              <p:nvPr/>
            </p:nvSpPr>
            <p:spPr>
              <a:xfrm>
                <a:off x="7333920" y="382680"/>
                <a:ext cx="569160" cy="634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K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Pr</a:t>
            </a:r>
            <a:r>
              <a:rPr b="0" lang="en-US" sz="4400" spc="-1" strike="noStrike">
                <a:latin typeface="Arial"/>
              </a:rPr>
              <a:t>ot</a:t>
            </a:r>
            <a:r>
              <a:rPr b="0" lang="en-US" sz="4400" spc="-1" strike="noStrike">
                <a:latin typeface="Arial"/>
              </a:rPr>
              <a:t>on </a:t>
            </a:r>
            <a:r>
              <a:rPr b="0" lang="en-US" sz="4400" spc="-1" strike="noStrike">
                <a:latin typeface="Arial"/>
              </a:rPr>
              <a:t>co</a:t>
            </a:r>
            <a:r>
              <a:rPr b="0" lang="en-US" sz="4400" spc="-1" strike="noStrike">
                <a:latin typeface="Arial"/>
              </a:rPr>
              <a:t>rr</a:t>
            </a:r>
            <a:r>
              <a:rPr b="0" lang="en-US" sz="4400" spc="-1" strike="noStrike">
                <a:latin typeface="Arial"/>
              </a:rPr>
              <a:t>ec</a:t>
            </a:r>
            <a:r>
              <a:rPr b="0" lang="en-US" sz="4400" spc="-1" strike="noStrike">
                <a:latin typeface="Arial"/>
              </a:rPr>
              <a:t>tio</a:t>
            </a:r>
            <a:r>
              <a:rPr b="0" lang="en-US" sz="4400" spc="-1" strike="noStrike">
                <a:latin typeface="Arial"/>
              </a:rPr>
              <a:t>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72360" y="1321920"/>
            <a:ext cx="5962680" cy="264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Lower limit: 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Noto Sans CJK SC"/>
              </a:rPr>
              <a:t>Upper limit:</a:t>
            </a:r>
            <a:br/>
            <a:r>
              <a:rPr b="0" lang="en-US" sz="3200" spc="-1" strike="noStrike">
                <a:latin typeface="Arial"/>
                <a:ea typeface="Noto Sans CJK SC"/>
              </a:rPr>
              <a:t>Yield=Primordial+Generated</a:t>
            </a:r>
            <a:br/>
            <a:r>
              <a:rPr b="0" lang="en-US" sz="3200" spc="-1" strike="noStrike">
                <a:latin typeface="Arial"/>
                <a:ea typeface="Noto Sans CJK SC"/>
              </a:rPr>
              <a:t>Antibaryons=Generated</a:t>
            </a:r>
            <a:br/>
            <a:r>
              <a:rPr b="0" lang="en-US" sz="3200" spc="-1" strike="noStrike">
                <a:latin typeface="Arial"/>
                <a:ea typeface="Noto Sans CJK SC"/>
              </a:rPr>
              <a:t>Baryons=</a:t>
            </a:r>
            <a:r>
              <a:rPr b="0" lang="en-US" sz="3200" spc="-1" strike="noStrike">
                <a:latin typeface="Arial"/>
              </a:rPr>
              <a:t>Primordial+Generated</a:t>
            </a:r>
            <a:br/>
            <a:r>
              <a:rPr b="0" lang="en-US" sz="3200" spc="-1" strike="noStrike">
                <a:latin typeface="Arial"/>
              </a:rPr>
              <a:t>Primordial n/p = N/Z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245" name="Group 3"/>
          <p:cNvGrpSpPr/>
          <p:nvPr/>
        </p:nvGrpSpPr>
        <p:grpSpPr>
          <a:xfrm>
            <a:off x="8778240" y="91440"/>
            <a:ext cx="1033200" cy="1650240"/>
            <a:chOff x="8778240" y="91440"/>
            <a:chExt cx="1033200" cy="1650240"/>
          </a:xfrm>
        </p:grpSpPr>
        <p:grpSp>
          <p:nvGrpSpPr>
            <p:cNvPr id="246" name="Group 4"/>
            <p:cNvGrpSpPr/>
            <p:nvPr/>
          </p:nvGrpSpPr>
          <p:grpSpPr>
            <a:xfrm>
              <a:off x="8816040" y="1063440"/>
              <a:ext cx="580680" cy="652680"/>
              <a:chOff x="8816040" y="1063440"/>
              <a:chExt cx="580680" cy="652680"/>
            </a:xfrm>
          </p:grpSpPr>
          <p:sp>
            <p:nvSpPr>
              <p:cNvPr id="247" name="CustomShape 5"/>
              <p:cNvSpPr/>
              <p:nvPr/>
            </p:nvSpPr>
            <p:spPr>
              <a:xfrm>
                <a:off x="8816040" y="1247400"/>
                <a:ext cx="437040" cy="437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8" name="TextShape 6"/>
              <p:cNvSpPr txBox="1"/>
              <p:nvPr/>
            </p:nvSpPr>
            <p:spPr>
              <a:xfrm>
                <a:off x="8873640" y="1063440"/>
                <a:ext cx="5230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249" name="Group 7"/>
            <p:cNvGrpSpPr/>
            <p:nvPr/>
          </p:nvGrpSpPr>
          <p:grpSpPr>
            <a:xfrm>
              <a:off x="9276840" y="1233000"/>
              <a:ext cx="436680" cy="447120"/>
              <a:chOff x="9276840" y="1233000"/>
              <a:chExt cx="436680" cy="447120"/>
            </a:xfrm>
          </p:grpSpPr>
          <p:sp>
            <p:nvSpPr>
              <p:cNvPr id="250" name="CustomShape 8"/>
              <p:cNvSpPr/>
              <p:nvPr/>
            </p:nvSpPr>
            <p:spPr>
              <a:xfrm>
                <a:off x="9276840" y="1243080"/>
                <a:ext cx="436680" cy="43704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251" name="Formula 9"/>
                  <p:cNvSpPr txBox="1"/>
                  <p:nvPr/>
                </p:nvSpPr>
                <p:spPr>
                  <a:xfrm>
                    <a:off x="9350280" y="1233000"/>
                    <a:ext cx="260280" cy="3816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grpSp>
          <p:nvGrpSpPr>
            <p:cNvPr id="252" name="Group 10"/>
            <p:cNvGrpSpPr/>
            <p:nvPr/>
          </p:nvGrpSpPr>
          <p:grpSpPr>
            <a:xfrm>
              <a:off x="9267120" y="91440"/>
              <a:ext cx="544320" cy="652680"/>
              <a:chOff x="9267120" y="91440"/>
              <a:chExt cx="544320" cy="652680"/>
            </a:xfrm>
          </p:grpSpPr>
          <p:sp>
            <p:nvSpPr>
              <p:cNvPr id="253" name="CustomShape 11"/>
              <p:cNvSpPr/>
              <p:nvPr/>
            </p:nvSpPr>
            <p:spPr>
              <a:xfrm>
                <a:off x="9267120" y="239400"/>
                <a:ext cx="437040" cy="436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4" name="TextShape 12"/>
              <p:cNvSpPr txBox="1"/>
              <p:nvPr/>
            </p:nvSpPr>
            <p:spPr>
              <a:xfrm>
                <a:off x="9288360" y="91440"/>
                <a:ext cx="5230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n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255" name="Group 13"/>
            <p:cNvGrpSpPr/>
            <p:nvPr/>
          </p:nvGrpSpPr>
          <p:grpSpPr>
            <a:xfrm>
              <a:off x="8798400" y="235800"/>
              <a:ext cx="437040" cy="436680"/>
              <a:chOff x="8798400" y="235800"/>
              <a:chExt cx="437040" cy="436680"/>
            </a:xfrm>
          </p:grpSpPr>
          <p:sp>
            <p:nvSpPr>
              <p:cNvPr id="256" name="CustomShape 14"/>
              <p:cNvSpPr/>
              <p:nvPr/>
            </p:nvSpPr>
            <p:spPr>
              <a:xfrm>
                <a:off x="8798400" y="235800"/>
                <a:ext cx="437040" cy="436680"/>
              </a:xfrm>
              <a:prstGeom prst="ellipse">
                <a:avLst/>
              </a:prstGeom>
              <a:solidFill>
                <a:srgbClr val="c0c0c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257" name="Formula 15"/>
                  <p:cNvSpPr txBox="1"/>
                  <p:nvPr/>
                </p:nvSpPr>
                <p:spPr>
                  <a:xfrm>
                    <a:off x="8890920" y="251280"/>
                    <a:ext cx="224280" cy="3816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n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  <p:sp>
          <p:nvSpPr>
            <p:cNvPr id="258" name="CustomShape 16"/>
            <p:cNvSpPr/>
            <p:nvPr/>
          </p:nvSpPr>
          <p:spPr>
            <a:xfrm>
              <a:off x="8778240" y="187200"/>
              <a:ext cx="1005840" cy="1554480"/>
            </a:xfrm>
            <a:prstGeom prst="rect">
              <a:avLst/>
            </a:prstGeom>
            <a:noFill/>
            <a:ln w="76320">
              <a:solidFill>
                <a:srgbClr val="00a65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Line 17"/>
            <p:cNvSpPr/>
            <p:nvPr/>
          </p:nvSpPr>
          <p:spPr>
            <a:xfrm>
              <a:off x="8790120" y="1178640"/>
              <a:ext cx="993960" cy="0"/>
            </a:xfrm>
            <a:prstGeom prst="line">
              <a:avLst/>
            </a:prstGeom>
            <a:ln w="57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60" name="Group 18"/>
            <p:cNvGrpSpPr/>
            <p:nvPr/>
          </p:nvGrpSpPr>
          <p:grpSpPr>
            <a:xfrm>
              <a:off x="8816400" y="523800"/>
              <a:ext cx="580680" cy="652680"/>
              <a:chOff x="8816400" y="523800"/>
              <a:chExt cx="580680" cy="652680"/>
            </a:xfrm>
          </p:grpSpPr>
          <p:sp>
            <p:nvSpPr>
              <p:cNvPr id="261" name="CustomShape 19"/>
              <p:cNvSpPr/>
              <p:nvPr/>
            </p:nvSpPr>
            <p:spPr>
              <a:xfrm>
                <a:off x="8816400" y="707760"/>
                <a:ext cx="437040" cy="437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2" name="TextShape 20"/>
              <p:cNvSpPr txBox="1"/>
              <p:nvPr/>
            </p:nvSpPr>
            <p:spPr>
              <a:xfrm>
                <a:off x="8874000" y="523800"/>
                <a:ext cx="523080" cy="652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4000" spc="-1" strike="noStrike">
                    <a:latin typeface="Times New Roman"/>
                  </a:rPr>
                  <a:t>p</a:t>
                </a:r>
                <a:endParaRPr b="0" lang="en-US" sz="4000" spc="-1" strike="noStrike">
                  <a:latin typeface="Arial"/>
                </a:endParaRPr>
              </a:p>
            </p:txBody>
          </p:sp>
        </p:grpSp>
        <p:grpSp>
          <p:nvGrpSpPr>
            <p:cNvPr id="263" name="Group 21"/>
            <p:cNvGrpSpPr/>
            <p:nvPr/>
          </p:nvGrpSpPr>
          <p:grpSpPr>
            <a:xfrm>
              <a:off x="9277200" y="693360"/>
              <a:ext cx="436680" cy="447120"/>
              <a:chOff x="9277200" y="693360"/>
              <a:chExt cx="436680" cy="447120"/>
            </a:xfrm>
          </p:grpSpPr>
          <p:sp>
            <p:nvSpPr>
              <p:cNvPr id="264" name="CustomShape 22"/>
              <p:cNvSpPr/>
              <p:nvPr/>
            </p:nvSpPr>
            <p:spPr>
              <a:xfrm>
                <a:off x="9277200" y="703440"/>
                <a:ext cx="436680" cy="43704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mc:AlternateContent>
            <mc:Choice xmlns:a14="http://schemas.microsoft.com/office/drawing/2010/main" Requires="a14">
              <p:sp>
                <p:nvSpPr>
                  <p:cNvPr id="265" name="Formula 23"/>
                  <p:cNvSpPr txBox="1"/>
                  <p:nvPr/>
                </p:nvSpPr>
                <p:spPr>
                  <a:xfrm>
                    <a:off x="9350640" y="693360"/>
                    <a:ext cx="260280" cy="381600"/>
                  </a:xfrm>
                  <a:prstGeom prst="rect">
                    <a:avLst/>
                  </a:prstGeom>
                </p:spPr>
                <p:txBody>
                  <a:bodyPr/>
                  <a:p>
                    <a14:m>
                      <m:oMath xmlns:m="http://schemas.openxmlformats.org/officeDocument/2006/math">
                        <m:acc>
                          <m:accPr>
                            <m:chr m:val="¯"/>
                          </m:accPr>
                          <m:e>
                            <m:r>
                              <m:t xml:space="preserve">p</m:t>
                            </m:r>
                          </m:e>
                        </m:acc>
                      </m:oMath>
                    </a14:m>
                  </a:p>
                </p:txBody>
              </p:sp>
            </mc:Choice>
            <mc:Fallback/>
          </mc:AlternateContent>
        </p:grpSp>
      </p:grpSp>
      <mc:AlternateContent>
        <mc:Choice xmlns:a14="http://schemas.microsoft.com/office/drawing/2010/main" Requires="a14">
          <p:sp>
            <p:nvSpPr>
              <p:cNvPr id="266" name="Formula 24"/>
              <p:cNvSpPr txBox="1"/>
              <p:nvPr/>
            </p:nvSpPr>
            <p:spPr>
              <a:xfrm>
                <a:off x="7334280" y="383040"/>
                <a:ext cx="509760" cy="634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67" name="Formula 25"/>
              <p:cNvSpPr txBox="1"/>
              <p:nvPr/>
            </p:nvSpPr>
            <p:spPr>
              <a:xfrm>
                <a:off x="2546280" y="1247400"/>
                <a:ext cx="1191600" cy="634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2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68" name="Formula 26"/>
              <p:cNvSpPr txBox="1"/>
              <p:nvPr/>
            </p:nvSpPr>
            <p:spPr>
              <a:xfrm>
                <a:off x="191160" y="3962880"/>
                <a:ext cx="5319720" cy="1016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b>
                          <m:e>
                            <m:r>
                              <m:t xml:space="preserve">N</m:t>
                            </m:r>
                          </m:e>
                          <m:sub>
                            <m:r>
                              <m:t xml:space="preserve">n</m:t>
                            </m:r>
                          </m:sub>
                        </m:sSub>
                        <m:r>
                          <m:t xml:space="preserve">+</m:t>
                        </m:r>
                        <m:sSub>
                          <m:e>
                            <m:r>
                              <m:t xml:space="preserve">N</m:t>
                            </m:r>
                          </m:e>
                          <m:sub>
                            <m:acc>
                              <m:accPr>
                                <m:chr m:val="¯"/>
                              </m:accPr>
                              <m:e>
                                <m:r>
                                  <m:t xml:space="preserve">n</m:t>
                                </m:r>
                              </m:e>
                            </m:acc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N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  <m:r>
                          <m:t xml:space="preserve">+</m:t>
                        </m:r>
                        <m:sSub>
                          <m:e>
                            <m:r>
                              <m:t xml:space="preserve">N</m:t>
                            </m:r>
                          </m:e>
                          <m:sub>
                            <m:acc>
                              <m:accPr>
                                <m:chr m:val="¯"/>
                              </m:accPr>
                              <m:e>
                                <m:r>
                                  <m:t xml:space="preserve">p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m:t xml:space="preserve">=</m:t>
                    </m:r>
                    <m:f>
                      <m:num>
                        <m:f>
                          <m:fPr>
                            <m:type m:val="lin"/>
                          </m:fPr>
                          <m:num>
                            <m:r>
                              <m:t xml:space="preserve">N</m:t>
                            </m:r>
                          </m:num>
                          <m:den>
                            <m:r>
                              <m:t xml:space="preserve">Z</m:t>
                            </m:r>
                          </m:den>
                        </m:f>
                        <m:r>
                          <m:t xml:space="preserve">+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  <m:r>
                              <m:t xml:space="preserve">−</m:t>
                            </m:r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N</m:t>
                                </m:r>
                              </m:num>
                              <m:den>
                                <m:r>
                                  <m:t xml:space="preserve">Z</m:t>
                                </m:r>
                              </m:den>
                            </m:f>
                          </m:e>
                        </m:d>
                        <m:f>
                          <m:fPr>
                            <m:type m:val="lin"/>
                          </m:fPr>
                          <m:num>
                            <m:sSub>
                              <m:e>
                                <m:r>
                                  <m:t xml:space="preserve">N</m:t>
                                </m:r>
                              </m:e>
                              <m:sub>
                                <m:acc>
                                  <m:accPr>
                                    <m:chr m:val="¯"/>
                                  </m:accPr>
                                  <m:e>
                                    <m:r>
                                      <m:t xml:space="preserve">p</m:t>
                                    </m:r>
                                  </m:e>
                                </m:acc>
                              </m:sub>
                            </m:sSub>
                          </m:num>
                          <m:den>
                            <m:sSub>
                              <m:e>
                                <m:r>
                                  <m:t xml:space="preserve">N</m:t>
                                </m:r>
                              </m:e>
                              <m:sub>
                                <m:r>
                                  <m:t xml:space="preserve">p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m:t xml:space="preserve">1</m:t>
                        </m:r>
                        <m:r>
                          <m:t xml:space="preserve">+</m:t>
                        </m:r>
                        <m:f>
                          <m:fPr>
                            <m:type m:val="lin"/>
                          </m:fPr>
                          <m:num>
                            <m:sSub>
                              <m:e>
                                <m:r>
                                  <m:t xml:space="preserve">N</m:t>
                                </m:r>
                              </m:e>
                              <m:sub>
                                <m:acc>
                                  <m:accPr>
                                    <m:chr m:val="¯"/>
                                  </m:accPr>
                                  <m:e>
                                    <m:r>
                                      <m:t xml:space="preserve">p</m:t>
                                    </m:r>
                                  </m:e>
                                </m:acc>
                              </m:sub>
                            </m:sSub>
                          </m:num>
                          <m:den>
                            <m:sSub>
                              <m:e>
                                <m:r>
                                  <m:t xml:space="preserve">N</m:t>
                                </m:r>
                              </m:e>
                              <m:sub>
                                <m:r>
                                  <m:t xml:space="preserve">p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69" name="TextShape 27"/>
          <p:cNvSpPr txBox="1"/>
          <p:nvPr/>
        </p:nvSpPr>
        <p:spPr>
          <a:xfrm>
            <a:off x="5622480" y="4137120"/>
            <a:ext cx="4572000" cy="76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900" spc="-1" strike="noStrike">
                <a:latin typeface="VUGUEY+CMR9"/>
                <a:ea typeface="VUGUEY+CMR9"/>
              </a:rPr>
              <a:t>[1] J. Adam et al. </a:t>
            </a:r>
            <a:r>
              <a:rPr b="0" lang="en-US" sz="900" spc="-1" strike="noStrike">
                <a:latin typeface="VUGUEY+CMR9"/>
                <a:ea typeface="VUGUEY+CMR9"/>
              </a:rPr>
              <a:t>(ALICE), Phys. Rev. </a:t>
            </a:r>
            <a:r>
              <a:rPr b="0" lang="en-US" sz="900" spc="-1" strike="noStrike">
                <a:latin typeface="NTNTWW+CMBX9"/>
                <a:ea typeface="NTNTWW+CMBX9"/>
              </a:rPr>
              <a:t>C94</a:t>
            </a:r>
            <a:r>
              <a:rPr b="0" lang="en-US" sz="900" spc="-1" strike="noStrike">
                <a:latin typeface="VUGUEY+CMR9"/>
                <a:ea typeface="VUGUEY+CMR9"/>
              </a:rPr>
              <a:t>, 034903 (2016),</a:t>
            </a:r>
            <a:r>
              <a:rPr b="0" lang="en-US" sz="500" spc="-1" strike="noStrike">
                <a:latin typeface="SZUWFG+CMSS8"/>
                <a:ea typeface="SZUWFG+CMSS8"/>
              </a:rPr>
              <a:t> </a:t>
            </a:r>
            <a:r>
              <a:rPr b="0" lang="en-US" sz="900" spc="-1" strike="noStrike">
                <a:latin typeface="VUGUEY+CMR9"/>
                <a:ea typeface="VUGUEY+CMR9"/>
              </a:rPr>
              <a:t>1603.04775.</a:t>
            </a:r>
            <a:endParaRPr b="0" lang="en-US" sz="900" spc="-1" strike="noStrike">
              <a:latin typeface="Arial"/>
            </a:endParaRPr>
          </a:p>
          <a:p>
            <a:r>
              <a:rPr b="0" lang="en-US" sz="900" spc="-1" strike="noStrike">
                <a:latin typeface="VUGUEY+CMR9"/>
                <a:ea typeface="VUGUEY+CMR9"/>
              </a:rPr>
              <a:t>[2] J. Adam et al. </a:t>
            </a:r>
            <a:r>
              <a:rPr b="0" lang="en-US" sz="900" spc="-1" strike="noStrike">
                <a:latin typeface="VUGUEY+CMR9"/>
                <a:ea typeface="VUGUEY+CMR9"/>
              </a:rPr>
              <a:t>(STAR) (2019), </a:t>
            </a:r>
            <a:r>
              <a:rPr b="0" lang="en-US" sz="900" spc="-1" strike="noStrike">
                <a:latin typeface="VUGUEY+CMR9"/>
                <a:ea typeface="VUGUEY+CMR9"/>
              </a:rPr>
              <a:t>1908.03585.</a:t>
            </a:r>
            <a:endParaRPr b="0" lang="en-US" sz="900" spc="-1" strike="noStrike">
              <a:latin typeface="Arial"/>
            </a:endParaRPr>
          </a:p>
          <a:p>
            <a:r>
              <a:rPr b="0" lang="en-US" sz="500" spc="-1" strike="noStrike">
                <a:latin typeface="SZUWFG+CMSS8"/>
                <a:ea typeface="SZUWFG+CMSS8"/>
              </a:rPr>
              <a:t> </a:t>
            </a:r>
            <a:r>
              <a:rPr b="0" lang="en-US" sz="900" spc="-1" strike="noStrike">
                <a:latin typeface="VUGUEY+CMR9"/>
                <a:ea typeface="VUGUEY+CMR9"/>
              </a:rPr>
              <a:t>[3] L. Adamczyk et al. </a:t>
            </a:r>
            <a:r>
              <a:rPr b="0" lang="en-US" sz="900" spc="-1" strike="noStrike">
                <a:latin typeface="VUGUEY+CMR9"/>
                <a:ea typeface="VUGUEY+CMR9"/>
              </a:rPr>
              <a:t>(STAR), Phys. Rev. </a:t>
            </a:r>
            <a:r>
              <a:rPr b="0" lang="en-US" sz="900" spc="-1" strike="noStrike">
                <a:latin typeface="NTNTWW+CMBX9"/>
                <a:ea typeface="NTNTWW+CMBX9"/>
              </a:rPr>
              <a:t>C96</a:t>
            </a:r>
            <a:r>
              <a:rPr b="0" lang="en-US" sz="900" spc="-1" strike="noStrike">
                <a:latin typeface="VUGUEY+CMR9"/>
                <a:ea typeface="VUGUEY+CMR9"/>
              </a:rPr>
              <a:t>, </a:t>
            </a:r>
            <a:r>
              <a:rPr b="0" lang="en-US" sz="900" spc="-1" strike="noStrike">
                <a:latin typeface="VUGUEY+CMR9"/>
                <a:ea typeface="VUGUEY+CMR9"/>
              </a:rPr>
              <a:t>044904</a:t>
            </a:r>
            <a:r>
              <a:rPr b="0" lang="en-US" sz="500" spc="-1" strike="noStrike">
                <a:latin typeface="SZUWFG+CMSS8"/>
                <a:ea typeface="SZUWFG+CMSS8"/>
              </a:rPr>
              <a:t> </a:t>
            </a:r>
            <a:r>
              <a:rPr b="0" lang="en-US" sz="900" spc="-1" strike="noStrike">
                <a:latin typeface="VUGUEY+CMR9"/>
                <a:ea typeface="VUGUEY+CMR9"/>
              </a:rPr>
              <a:t>(2017), </a:t>
            </a:r>
            <a:r>
              <a:rPr b="0" lang="en-US" sz="900" spc="-1" strike="noStrike">
                <a:latin typeface="VUGUEY+CMR9"/>
                <a:ea typeface="VUGUEY+CMR9"/>
              </a:rPr>
              <a:t>1701.07065.</a:t>
            </a:r>
            <a:endParaRPr b="0" lang="en-US" sz="900" spc="-1" strike="noStrike">
              <a:latin typeface="Arial"/>
            </a:endParaRPr>
          </a:p>
          <a:p>
            <a:r>
              <a:rPr b="0" lang="en-US" sz="900" spc="-1" strike="noStrike">
                <a:latin typeface="VUGUEY+CMR9"/>
                <a:ea typeface="VUGUEY+CMR9"/>
              </a:rPr>
              <a:t>[4] J. Adam et al. </a:t>
            </a:r>
            <a:r>
              <a:rPr b="0" lang="en-US" sz="900" spc="-1" strike="noStrike">
                <a:latin typeface="VUGUEY+CMR9"/>
                <a:ea typeface="VUGUEY+CMR9"/>
              </a:rPr>
              <a:t>(STAR) (2019), </a:t>
            </a:r>
            <a:r>
              <a:rPr b="0" lang="en-US" sz="900" spc="-1" strike="noStrike">
                <a:latin typeface="VUGUEY+CMR9"/>
                <a:ea typeface="VUGUEY+CMR9"/>
              </a:rPr>
              <a:t>1906.03732.</a:t>
            </a:r>
            <a:endParaRPr b="0" lang="en-US" sz="900" spc="-1" strike="noStrike">
              <a:latin typeface="Arial"/>
            </a:endParaRPr>
          </a:p>
          <a:p>
            <a:r>
              <a:rPr b="0" lang="en-US" sz="900" spc="-1" strike="noStrike">
                <a:latin typeface="VUGUEY+CMR9"/>
                <a:ea typeface="VUGUEY+CMR9"/>
              </a:rPr>
              <a:t>[5] B. I. Abelev et al. </a:t>
            </a:r>
            <a:r>
              <a:rPr b="0" lang="en-US" sz="900" spc="-1" strike="noStrike">
                <a:latin typeface="VUGUEY+CMR9"/>
                <a:ea typeface="VUGUEY+CMR9"/>
              </a:rPr>
              <a:t>(STAR), Phys. Rev. </a:t>
            </a:r>
            <a:r>
              <a:rPr b="0" lang="en-US" sz="900" spc="-1" strike="noStrike">
                <a:latin typeface="NTNTWW+CMBX9"/>
                <a:ea typeface="NTNTWW+CMBX9"/>
              </a:rPr>
              <a:t>C79</a:t>
            </a:r>
            <a:r>
              <a:rPr b="0" lang="en-US" sz="900" spc="-1" strike="noStrike">
                <a:latin typeface="VUGUEY+CMR9"/>
                <a:ea typeface="VUGUEY+CMR9"/>
              </a:rPr>
              <a:t>, </a:t>
            </a:r>
            <a:r>
              <a:rPr b="0" lang="en-US" sz="900" spc="-1" strike="noStrike">
                <a:latin typeface="VUGUEY+CMR9"/>
                <a:ea typeface="VUGUEY+CMR9"/>
              </a:rPr>
              <a:t>034909</a:t>
            </a:r>
            <a:r>
              <a:rPr b="0" lang="en-US" sz="500" spc="-1" strike="noStrike">
                <a:latin typeface="SZUWFG+CMSS8"/>
                <a:ea typeface="SZUWFG+CMSS8"/>
              </a:rPr>
              <a:t> </a:t>
            </a:r>
            <a:r>
              <a:rPr b="0" lang="en-US" sz="900" spc="-1" strike="noStrike">
                <a:latin typeface="VUGUEY+CMR9"/>
                <a:ea typeface="VUGUEY+CMR9"/>
              </a:rPr>
              <a:t>(2009), </a:t>
            </a:r>
            <a:r>
              <a:rPr b="0" lang="en-US" sz="900" spc="-1" strike="noStrike">
                <a:latin typeface="VUGUEY+CMR9"/>
                <a:ea typeface="VUGUEY+CMR9"/>
              </a:rPr>
              <a:t>0808.2041.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5658840" y="1864800"/>
            <a:ext cx="4069800" cy="214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-1044000" y="-97920"/>
            <a:ext cx="699408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Lam</a:t>
            </a:r>
            <a:r>
              <a:rPr b="0" lang="en-US" sz="4400" spc="-1" strike="noStrike">
                <a:latin typeface="Arial"/>
              </a:rPr>
              <a:t>bda </a:t>
            </a:r>
            <a:r>
              <a:rPr b="0" lang="en-US" sz="4400" spc="-1" strike="noStrike">
                <a:latin typeface="Arial"/>
              </a:rPr>
              <a:t>corre</a:t>
            </a:r>
            <a:r>
              <a:rPr b="0" lang="en-US" sz="4400" spc="-1" strike="noStrike">
                <a:latin typeface="Arial"/>
              </a:rPr>
              <a:t>ction</a:t>
            </a:r>
            <a:endParaRPr b="0" lang="en-US" sz="4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72" name="Formula 2"/>
              <p:cNvSpPr txBox="1"/>
              <p:nvPr/>
            </p:nvSpPr>
            <p:spPr>
              <a:xfrm>
                <a:off x="5174280" y="59400"/>
                <a:ext cx="549360" cy="567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Λ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73" name="TextShape 3"/>
          <p:cNvSpPr txBox="1"/>
          <p:nvPr/>
        </p:nvSpPr>
        <p:spPr>
          <a:xfrm>
            <a:off x="72360" y="714600"/>
            <a:ext cx="63284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3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</a:rPr>
              <a:t>Sigma:</a:t>
            </a:r>
            <a:r>
              <a:rPr b="0" lang="en-US" sz="3200" spc="-1" strike="noStrike">
                <a:latin typeface="Arial"/>
              </a:rPr>
              <a:t> Yield ratios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Isospin scaling: 1.5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PYTHIA: 1.67</a:t>
            </a:r>
            <a:endParaRPr b="0" lang="en-US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HIJING: 1.532 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latin typeface="Arial"/>
                <a:ea typeface="Arial"/>
              </a:rPr>
              <a:t>Feeddown:</a:t>
            </a:r>
            <a:r>
              <a:rPr b="0" lang="en-US" sz="3200" spc="-1" strike="noStrike">
                <a:latin typeface="Arial"/>
                <a:ea typeface="Arial"/>
              </a:rPr>
              <a:t> STAR published spectra at </a:t>
            </a:r>
            <a:r>
              <a:rPr b="0" lang="en-US" sz="3200" spc="-1" strike="noStrike">
                <a:latin typeface="Arial"/>
                <a:ea typeface="Arial"/>
              </a:rPr>
              <a:t>√</a:t>
            </a:r>
            <a:r>
              <a:rPr b="0" lang="en-US" sz="3200" spc="-1" strike="noStrike">
                <a:latin typeface="Arial"/>
                <a:ea typeface="Arial"/>
              </a:rPr>
              <a:t>s</a:t>
            </a:r>
            <a:r>
              <a:rPr b="0" lang="en-US" sz="3200" spc="-1" strike="noStrike" baseline="-33000">
                <a:latin typeface="Arial"/>
                <a:ea typeface="Arial"/>
              </a:rPr>
              <a:t>NN</a:t>
            </a:r>
            <a:r>
              <a:rPr b="0" lang="en-US" sz="3200" spc="-1" strike="noStrike">
                <a:latin typeface="Arial"/>
                <a:ea typeface="Arial"/>
              </a:rPr>
              <a:t>=200 GeV (Phys.Rev.Lett.97:152301,2006) with and without feeddown* </a:t>
            </a:r>
            <a:br/>
            <a:r>
              <a:rPr b="1" lang="en-US" sz="5000" spc="-1" strike="noStrike">
                <a:latin typeface="Arial"/>
                <a:ea typeface="Arial"/>
              </a:rPr>
              <a:t>→</a:t>
            </a:r>
            <a:r>
              <a:rPr b="0" lang="en-US" sz="3200" spc="-1" strike="noStrike">
                <a:latin typeface="Arial"/>
                <a:ea typeface="Arial"/>
              </a:rPr>
              <a:t> </a:t>
            </a:r>
            <a:r>
              <a:rPr b="0" lang="en-US" sz="3200" spc="-1" strike="noStrike">
                <a:latin typeface="Arial"/>
                <a:ea typeface="Arial"/>
              </a:rPr>
              <a:t>Does not provide a lot of constraint</a:t>
            </a:r>
            <a:br/>
            <a:r>
              <a:rPr b="1" lang="en-US" sz="5000" spc="-1" strike="noStrike">
                <a:latin typeface="Arial"/>
                <a:ea typeface="Arial"/>
              </a:rPr>
              <a:t>→</a:t>
            </a:r>
            <a:r>
              <a:rPr b="0" lang="en-US" sz="3200" spc="-1" strike="noStrike">
                <a:latin typeface="Arial"/>
                <a:ea typeface="Arial"/>
              </a:rPr>
              <a:t> Use branching ratio</a:t>
            </a:r>
            <a:endParaRPr b="0" lang="en-US" sz="32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74" name="Formula 4"/>
              <p:cNvSpPr txBox="1"/>
              <p:nvPr/>
            </p:nvSpPr>
            <p:spPr>
              <a:xfrm>
                <a:off x="1070280" y="3875760"/>
                <a:ext cx="2725560" cy="560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0.68</m:t>
                    </m:r>
                    <m:r>
                      <m:t xml:space="preserve">±</m:t>
                    </m:r>
                    <m:r>
                      <m:t xml:space="preserve">0.32</m:t>
                    </m:r>
                  </m:oMath>
                </a14:m>
              </a:p>
            </p:txBody>
          </p:sp>
        </mc:Choice>
        <mc:Fallback/>
      </mc:AlternateContent>
      <p:pic>
        <p:nvPicPr>
          <p:cNvPr id="275" name="" descr=""/>
          <p:cNvPicPr/>
          <p:nvPr/>
        </p:nvPicPr>
        <p:blipFill>
          <a:blip r:embed="rId1"/>
          <a:srcRect l="0" t="0" r="0" b="40352"/>
          <a:stretch/>
        </p:blipFill>
        <p:spPr>
          <a:xfrm>
            <a:off x="6958080" y="3081240"/>
            <a:ext cx="2428920" cy="1293120"/>
          </a:xfrm>
          <a:prstGeom prst="rect">
            <a:avLst/>
          </a:prstGeom>
          <a:ln>
            <a:noFill/>
          </a:ln>
        </p:spPr>
      </p:pic>
      <p:sp>
        <p:nvSpPr>
          <p:cNvPr id="276" name="TextShape 5"/>
          <p:cNvSpPr txBox="1"/>
          <p:nvPr/>
        </p:nvSpPr>
        <p:spPr>
          <a:xfrm>
            <a:off x="-16560" y="5029200"/>
            <a:ext cx="67665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*Thanks to Ron Belmont for pointing this out to us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77" name="Group 6"/>
          <p:cNvGrpSpPr/>
          <p:nvPr/>
        </p:nvGrpSpPr>
        <p:grpSpPr>
          <a:xfrm>
            <a:off x="6734880" y="758880"/>
            <a:ext cx="2897640" cy="2179440"/>
            <a:chOff x="6734880" y="758880"/>
            <a:chExt cx="2897640" cy="2179440"/>
          </a:xfrm>
        </p:grpSpPr>
        <p:grpSp>
          <p:nvGrpSpPr>
            <p:cNvPr id="278" name="Group 7"/>
            <p:cNvGrpSpPr/>
            <p:nvPr/>
          </p:nvGrpSpPr>
          <p:grpSpPr>
            <a:xfrm>
              <a:off x="6734880" y="758880"/>
              <a:ext cx="1033200" cy="1650240"/>
              <a:chOff x="6734880" y="758880"/>
              <a:chExt cx="1033200" cy="1650240"/>
            </a:xfrm>
          </p:grpSpPr>
          <p:grpSp>
            <p:nvGrpSpPr>
              <p:cNvPr id="279" name="Group 8"/>
              <p:cNvGrpSpPr/>
              <p:nvPr/>
            </p:nvGrpSpPr>
            <p:grpSpPr>
              <a:xfrm>
                <a:off x="6772680" y="1730880"/>
                <a:ext cx="580680" cy="652680"/>
                <a:chOff x="6772680" y="1730880"/>
                <a:chExt cx="580680" cy="652680"/>
              </a:xfrm>
            </p:grpSpPr>
            <p:sp>
              <p:nvSpPr>
                <p:cNvPr id="280" name="CustomShape 9"/>
                <p:cNvSpPr/>
                <p:nvPr/>
              </p:nvSpPr>
              <p:spPr>
                <a:xfrm>
                  <a:off x="6772680" y="1914840"/>
                  <a:ext cx="437040" cy="437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1" name="TextShape 10"/>
                <p:cNvSpPr txBox="1"/>
                <p:nvPr/>
              </p:nvSpPr>
              <p:spPr>
                <a:xfrm>
                  <a:off x="6830280" y="1730880"/>
                  <a:ext cx="523080" cy="6526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4000" spc="-1" strike="noStrike">
                      <a:latin typeface="Times New Roman"/>
                    </a:rPr>
                    <a:t>p</a:t>
                  </a:r>
                  <a:endParaRPr b="0" lang="en-US" sz="4000" spc="-1" strike="noStrike">
                    <a:latin typeface="Arial"/>
                  </a:endParaRPr>
                </a:p>
              </p:txBody>
            </p:sp>
          </p:grpSp>
          <p:grpSp>
            <p:nvGrpSpPr>
              <p:cNvPr id="282" name="Group 11"/>
              <p:cNvGrpSpPr/>
              <p:nvPr/>
            </p:nvGrpSpPr>
            <p:grpSpPr>
              <a:xfrm>
                <a:off x="7233480" y="1900440"/>
                <a:ext cx="436680" cy="447120"/>
                <a:chOff x="7233480" y="1900440"/>
                <a:chExt cx="436680" cy="447120"/>
              </a:xfrm>
            </p:grpSpPr>
            <p:sp>
              <p:nvSpPr>
                <p:cNvPr id="283" name="CustomShape 12"/>
                <p:cNvSpPr/>
                <p:nvPr/>
              </p:nvSpPr>
              <p:spPr>
                <a:xfrm>
                  <a:off x="7233480" y="1910520"/>
                  <a:ext cx="436680" cy="43704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284" name="Formula 13"/>
                    <p:cNvSpPr txBox="1"/>
                    <p:nvPr/>
                  </p:nvSpPr>
                  <p:spPr>
                    <a:xfrm>
                      <a:off x="7306920" y="1900440"/>
                      <a:ext cx="260280" cy="3816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p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285" name="Group 14"/>
              <p:cNvGrpSpPr/>
              <p:nvPr/>
            </p:nvGrpSpPr>
            <p:grpSpPr>
              <a:xfrm>
                <a:off x="7223760" y="758880"/>
                <a:ext cx="544320" cy="652680"/>
                <a:chOff x="7223760" y="758880"/>
                <a:chExt cx="544320" cy="652680"/>
              </a:xfrm>
            </p:grpSpPr>
            <p:sp>
              <p:nvSpPr>
                <p:cNvPr id="286" name="CustomShape 15"/>
                <p:cNvSpPr/>
                <p:nvPr/>
              </p:nvSpPr>
              <p:spPr>
                <a:xfrm>
                  <a:off x="7223760" y="906840"/>
                  <a:ext cx="437040" cy="43668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7" name="TextShape 16"/>
                <p:cNvSpPr txBox="1"/>
                <p:nvPr/>
              </p:nvSpPr>
              <p:spPr>
                <a:xfrm>
                  <a:off x="7245000" y="758880"/>
                  <a:ext cx="523080" cy="6526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4000" spc="-1" strike="noStrike">
                      <a:latin typeface="Times New Roman"/>
                    </a:rPr>
                    <a:t>n</a:t>
                  </a:r>
                  <a:endParaRPr b="0" lang="en-US" sz="4000" spc="-1" strike="noStrike">
                    <a:latin typeface="Arial"/>
                  </a:endParaRPr>
                </a:p>
              </p:txBody>
            </p:sp>
          </p:grpSp>
          <p:grpSp>
            <p:nvGrpSpPr>
              <p:cNvPr id="288" name="Group 17"/>
              <p:cNvGrpSpPr/>
              <p:nvPr/>
            </p:nvGrpSpPr>
            <p:grpSpPr>
              <a:xfrm>
                <a:off x="6755040" y="903240"/>
                <a:ext cx="437040" cy="436680"/>
                <a:chOff x="6755040" y="903240"/>
                <a:chExt cx="437040" cy="436680"/>
              </a:xfrm>
            </p:grpSpPr>
            <p:sp>
              <p:nvSpPr>
                <p:cNvPr id="289" name="CustomShape 18"/>
                <p:cNvSpPr/>
                <p:nvPr/>
              </p:nvSpPr>
              <p:spPr>
                <a:xfrm>
                  <a:off x="6755040" y="903240"/>
                  <a:ext cx="437040" cy="43668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290" name="Formula 19"/>
                    <p:cNvSpPr txBox="1"/>
                    <p:nvPr/>
                  </p:nvSpPr>
                  <p:spPr>
                    <a:xfrm>
                      <a:off x="6847560" y="918720"/>
                      <a:ext cx="224280" cy="3816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n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sp>
            <p:nvSpPr>
              <p:cNvPr id="291" name="CustomShape 20"/>
              <p:cNvSpPr/>
              <p:nvPr/>
            </p:nvSpPr>
            <p:spPr>
              <a:xfrm>
                <a:off x="6734880" y="854640"/>
                <a:ext cx="1005840" cy="1554480"/>
              </a:xfrm>
              <a:prstGeom prst="rect">
                <a:avLst/>
              </a:prstGeom>
              <a:noFill/>
              <a:ln w="76320">
                <a:solidFill>
                  <a:srgbClr val="00a65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" name="Line 21"/>
              <p:cNvSpPr/>
              <p:nvPr/>
            </p:nvSpPr>
            <p:spPr>
              <a:xfrm>
                <a:off x="6746760" y="1846080"/>
                <a:ext cx="993960" cy="0"/>
              </a:xfrm>
              <a:prstGeom prst="line">
                <a:avLst/>
              </a:prstGeom>
              <a:ln w="57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93" name="Group 22"/>
              <p:cNvGrpSpPr/>
              <p:nvPr/>
            </p:nvGrpSpPr>
            <p:grpSpPr>
              <a:xfrm>
                <a:off x="6773040" y="1191240"/>
                <a:ext cx="580680" cy="652680"/>
                <a:chOff x="6773040" y="1191240"/>
                <a:chExt cx="580680" cy="652680"/>
              </a:xfrm>
            </p:grpSpPr>
            <p:sp>
              <p:nvSpPr>
                <p:cNvPr id="294" name="CustomShape 23"/>
                <p:cNvSpPr/>
                <p:nvPr/>
              </p:nvSpPr>
              <p:spPr>
                <a:xfrm>
                  <a:off x="6773040" y="1375200"/>
                  <a:ext cx="437040" cy="437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5" name="TextShape 24"/>
                <p:cNvSpPr txBox="1"/>
                <p:nvPr/>
              </p:nvSpPr>
              <p:spPr>
                <a:xfrm>
                  <a:off x="6830640" y="1191240"/>
                  <a:ext cx="523080" cy="6526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4000" spc="-1" strike="noStrike">
                      <a:latin typeface="Times New Roman"/>
                    </a:rPr>
                    <a:t>p</a:t>
                  </a:r>
                  <a:endParaRPr b="0" lang="en-US" sz="4000" spc="-1" strike="noStrike">
                    <a:latin typeface="Arial"/>
                  </a:endParaRPr>
                </a:p>
              </p:txBody>
            </p:sp>
          </p:grpSp>
          <p:grpSp>
            <p:nvGrpSpPr>
              <p:cNvPr id="296" name="Group 25"/>
              <p:cNvGrpSpPr/>
              <p:nvPr/>
            </p:nvGrpSpPr>
            <p:grpSpPr>
              <a:xfrm>
                <a:off x="7233840" y="1360800"/>
                <a:ext cx="436680" cy="447120"/>
                <a:chOff x="7233840" y="1360800"/>
                <a:chExt cx="436680" cy="447120"/>
              </a:xfrm>
            </p:grpSpPr>
            <p:sp>
              <p:nvSpPr>
                <p:cNvPr id="297" name="CustomShape 26"/>
                <p:cNvSpPr/>
                <p:nvPr/>
              </p:nvSpPr>
              <p:spPr>
                <a:xfrm>
                  <a:off x="7233840" y="1370880"/>
                  <a:ext cx="436680" cy="43704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298" name="Formula 27"/>
                    <p:cNvSpPr txBox="1"/>
                    <p:nvPr/>
                  </p:nvSpPr>
                  <p:spPr>
                    <a:xfrm>
                      <a:off x="7307280" y="1360800"/>
                      <a:ext cx="260280" cy="3816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p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</p:grpSp>
        <p:grpSp>
          <p:nvGrpSpPr>
            <p:cNvPr id="299" name="Group 28"/>
            <p:cNvGrpSpPr/>
            <p:nvPr/>
          </p:nvGrpSpPr>
          <p:grpSpPr>
            <a:xfrm>
              <a:off x="7884720" y="854640"/>
              <a:ext cx="1747800" cy="1463040"/>
              <a:chOff x="7884720" y="854640"/>
              <a:chExt cx="1747800" cy="1463040"/>
            </a:xfrm>
          </p:grpSpPr>
          <p:grpSp>
            <p:nvGrpSpPr>
              <p:cNvPr id="300" name="Group 29"/>
              <p:cNvGrpSpPr/>
              <p:nvPr/>
            </p:nvGrpSpPr>
            <p:grpSpPr>
              <a:xfrm>
                <a:off x="9059760" y="890640"/>
                <a:ext cx="572760" cy="459000"/>
                <a:chOff x="9059760" y="890640"/>
                <a:chExt cx="572760" cy="459000"/>
              </a:xfrm>
            </p:grpSpPr>
            <p:sp>
              <p:nvSpPr>
                <p:cNvPr id="301" name="CustomShape 30"/>
                <p:cNvSpPr/>
                <p:nvPr/>
              </p:nvSpPr>
              <p:spPr>
                <a:xfrm>
                  <a:off x="9059760" y="890640"/>
                  <a:ext cx="437040" cy="4370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02" name="TextShape 31"/>
                <p:cNvSpPr txBox="1"/>
                <p:nvPr/>
              </p:nvSpPr>
              <p:spPr>
                <a:xfrm>
                  <a:off x="9109800" y="908640"/>
                  <a:ext cx="522720" cy="44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500" spc="-1" strike="noStrike">
                      <a:latin typeface="Times New Roman"/>
                    </a:rPr>
                    <a:t>Λ</a:t>
                  </a:r>
                  <a:endParaRPr b="0" lang="en-US" sz="2500" spc="-1" strike="noStrike">
                    <a:latin typeface="Arial"/>
                  </a:endParaRPr>
                </a:p>
              </p:txBody>
            </p:sp>
          </p:grpSp>
          <p:grpSp>
            <p:nvGrpSpPr>
              <p:cNvPr id="303" name="Group 32"/>
              <p:cNvGrpSpPr/>
              <p:nvPr/>
            </p:nvGrpSpPr>
            <p:grpSpPr>
              <a:xfrm>
                <a:off x="8619120" y="889200"/>
                <a:ext cx="437040" cy="437040"/>
                <a:chOff x="8619120" y="889200"/>
                <a:chExt cx="437040" cy="437040"/>
              </a:xfrm>
            </p:grpSpPr>
            <p:sp>
              <p:nvSpPr>
                <p:cNvPr id="304" name="CustomShape 33"/>
                <p:cNvSpPr/>
                <p:nvPr/>
              </p:nvSpPr>
              <p:spPr>
                <a:xfrm>
                  <a:off x="8619120" y="889200"/>
                  <a:ext cx="437040" cy="4370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05" name="Formula 34"/>
                    <p:cNvSpPr txBox="1"/>
                    <p:nvPr/>
                  </p:nvSpPr>
                  <p:spPr>
                    <a:xfrm>
                      <a:off x="8703000" y="974520"/>
                      <a:ext cx="248760" cy="2430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Λ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sp>
            <p:nvSpPr>
              <p:cNvPr id="306" name="CustomShape 35"/>
              <p:cNvSpPr/>
              <p:nvPr/>
            </p:nvSpPr>
            <p:spPr>
              <a:xfrm>
                <a:off x="7884720" y="854640"/>
                <a:ext cx="1668240" cy="1463040"/>
              </a:xfrm>
              <a:prstGeom prst="rect">
                <a:avLst/>
              </a:prstGeom>
              <a:noFill/>
              <a:ln w="76320">
                <a:solidFill>
                  <a:srgbClr val="826aa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7" name="Line 36"/>
              <p:cNvSpPr/>
              <p:nvPr/>
            </p:nvSpPr>
            <p:spPr>
              <a:xfrm>
                <a:off x="7923600" y="1762200"/>
                <a:ext cx="1629360" cy="6840"/>
              </a:xfrm>
              <a:prstGeom prst="line">
                <a:avLst/>
              </a:prstGeom>
              <a:ln w="57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308" name="Group 37"/>
              <p:cNvGrpSpPr/>
              <p:nvPr/>
            </p:nvGrpSpPr>
            <p:grpSpPr>
              <a:xfrm>
                <a:off x="7926480" y="937440"/>
                <a:ext cx="356760" cy="356760"/>
                <a:chOff x="7926480" y="937440"/>
                <a:chExt cx="356760" cy="356760"/>
              </a:xfrm>
            </p:grpSpPr>
            <p:sp>
              <p:nvSpPr>
                <p:cNvPr id="309" name="CustomShape 38"/>
                <p:cNvSpPr/>
                <p:nvPr/>
              </p:nvSpPr>
              <p:spPr>
                <a:xfrm>
                  <a:off x="7926480" y="937440"/>
                  <a:ext cx="356760" cy="3567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10" name="Formula 39"/>
                    <p:cNvSpPr txBox="1"/>
                    <p:nvPr/>
                  </p:nvSpPr>
                  <p:spPr>
                    <a:xfrm>
                      <a:off x="7974360" y="950760"/>
                      <a:ext cx="297720" cy="2898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sSup>
                            <m:e>
                              <m:r>
                                <m:t xml:space="preserve">Σ</m:t>
                              </m:r>
                            </m:e>
                            <m:sup>
                              <m:r>
                                <m:t xml:space="preserve">0</m:t>
                              </m:r>
                            </m:sup>
                          </m:sSup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311" name="Group 40"/>
              <p:cNvGrpSpPr/>
              <p:nvPr/>
            </p:nvGrpSpPr>
            <p:grpSpPr>
              <a:xfrm>
                <a:off x="8273880" y="924840"/>
                <a:ext cx="356760" cy="356760"/>
                <a:chOff x="8273880" y="924840"/>
                <a:chExt cx="356760" cy="356760"/>
              </a:xfrm>
            </p:grpSpPr>
            <p:sp>
              <p:nvSpPr>
                <p:cNvPr id="312" name="CustomShape 41"/>
                <p:cNvSpPr/>
                <p:nvPr/>
              </p:nvSpPr>
              <p:spPr>
                <a:xfrm>
                  <a:off x="8273880" y="924840"/>
                  <a:ext cx="356760" cy="3567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13" name="Formula 42"/>
                    <p:cNvSpPr txBox="1"/>
                    <p:nvPr/>
                  </p:nvSpPr>
                  <p:spPr>
                    <a:xfrm>
                      <a:off x="8321760" y="938160"/>
                      <a:ext cx="297720" cy="29844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sSup>
                                <m:e>
                                  <m:r>
                                    <m:t xml:space="preserve">Σ</m:t>
                                  </m:r>
                                </m:e>
                                <m:sup>
                                  <m:r>
                                    <m:t xml:space="preserve">0</m:t>
                                  </m:r>
                                </m:sup>
                              </m:sSup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314" name="Group 43"/>
              <p:cNvGrpSpPr/>
              <p:nvPr/>
            </p:nvGrpSpPr>
            <p:grpSpPr>
              <a:xfrm>
                <a:off x="8691120" y="1340280"/>
                <a:ext cx="422640" cy="356760"/>
                <a:chOff x="8691120" y="1340280"/>
                <a:chExt cx="422640" cy="356760"/>
              </a:xfrm>
            </p:grpSpPr>
            <p:sp>
              <p:nvSpPr>
                <p:cNvPr id="315" name="CustomShape 44"/>
                <p:cNvSpPr/>
                <p:nvPr/>
              </p:nvSpPr>
              <p:spPr>
                <a:xfrm>
                  <a:off x="8691120" y="1340280"/>
                  <a:ext cx="356760" cy="356760"/>
                </a:xfrm>
                <a:prstGeom prst="ellipse">
                  <a:avLst/>
                </a:prstGeom>
                <a:solidFill>
                  <a:srgbClr val="ed1c24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16" name="Formula 45"/>
                    <p:cNvSpPr txBox="1"/>
                    <p:nvPr/>
                  </p:nvSpPr>
                  <p:spPr>
                    <a:xfrm>
                      <a:off x="8703000" y="1389600"/>
                      <a:ext cx="410760" cy="2394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sSup>
                            <m:e>
                              <m:r>
                                <m:t xml:space="preserve">Σ</m:t>
                              </m:r>
                            </m:e>
                            <m:sup>
                              <m:r>
                                <m:t xml:space="preserve">+</m:t>
                              </m:r>
                            </m:sup>
                          </m:sSup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317" name="Group 46"/>
              <p:cNvGrpSpPr/>
              <p:nvPr/>
            </p:nvGrpSpPr>
            <p:grpSpPr>
              <a:xfrm>
                <a:off x="7934760" y="1340280"/>
                <a:ext cx="422640" cy="356760"/>
                <a:chOff x="7934760" y="1340280"/>
                <a:chExt cx="422640" cy="356760"/>
              </a:xfrm>
            </p:grpSpPr>
            <p:sp>
              <p:nvSpPr>
                <p:cNvPr id="318" name="CustomShape 47"/>
                <p:cNvSpPr/>
                <p:nvPr/>
              </p:nvSpPr>
              <p:spPr>
                <a:xfrm>
                  <a:off x="7934760" y="1340280"/>
                  <a:ext cx="356760" cy="356760"/>
                </a:xfrm>
                <a:prstGeom prst="ellipse">
                  <a:avLst/>
                </a:prstGeom>
                <a:solidFill>
                  <a:srgbClr val="0066b3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19" name="Formula 48"/>
                    <p:cNvSpPr txBox="1"/>
                    <p:nvPr/>
                  </p:nvSpPr>
                  <p:spPr>
                    <a:xfrm>
                      <a:off x="7946640" y="1389600"/>
                      <a:ext cx="410760" cy="27612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sSup>
                                <m:e>
                                  <m:r>
                                    <m:t xml:space="preserve">Σ</m:t>
                                  </m:r>
                                </m:e>
                                <m:sup>
                                  <m:r>
                                    <m:t xml:space="preserve">+</m:t>
                                  </m:r>
                                </m:sup>
                              </m:sSup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320" name="Group 49"/>
              <p:cNvGrpSpPr/>
              <p:nvPr/>
            </p:nvGrpSpPr>
            <p:grpSpPr>
              <a:xfrm>
                <a:off x="9087120" y="1340280"/>
                <a:ext cx="442800" cy="356760"/>
                <a:chOff x="9087120" y="1340280"/>
                <a:chExt cx="442800" cy="356760"/>
              </a:xfrm>
            </p:grpSpPr>
            <p:sp>
              <p:nvSpPr>
                <p:cNvPr id="321" name="CustomShape 50"/>
                <p:cNvSpPr/>
                <p:nvPr/>
              </p:nvSpPr>
              <p:spPr>
                <a:xfrm>
                  <a:off x="9087120" y="1340280"/>
                  <a:ext cx="356760" cy="356760"/>
                </a:xfrm>
                <a:prstGeom prst="ellipse">
                  <a:avLst/>
                </a:prstGeom>
                <a:solidFill>
                  <a:srgbClr val="ed1c24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22" name="Formula 51"/>
                    <p:cNvSpPr txBox="1"/>
                    <p:nvPr/>
                  </p:nvSpPr>
                  <p:spPr>
                    <a:xfrm>
                      <a:off x="9099000" y="1389600"/>
                      <a:ext cx="430920" cy="24048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sSup>
                                <m:e>
                                  <m:r>
                                    <m:t xml:space="preserve">Σ</m:t>
                                  </m:r>
                                </m:e>
                                <m:sup>
                                  <m:r>
                                    <m:t xml:space="preserve">−</m:t>
                                  </m:r>
                                </m:sup>
                              </m:sSup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323" name="Group 52"/>
              <p:cNvGrpSpPr/>
              <p:nvPr/>
            </p:nvGrpSpPr>
            <p:grpSpPr>
              <a:xfrm>
                <a:off x="8321400" y="1344960"/>
                <a:ext cx="443160" cy="356760"/>
                <a:chOff x="8321400" y="1344960"/>
                <a:chExt cx="443160" cy="356760"/>
              </a:xfrm>
            </p:grpSpPr>
            <p:sp>
              <p:nvSpPr>
                <p:cNvPr id="324" name="CustomShape 53"/>
                <p:cNvSpPr/>
                <p:nvPr/>
              </p:nvSpPr>
              <p:spPr>
                <a:xfrm>
                  <a:off x="8321400" y="1344960"/>
                  <a:ext cx="356760" cy="356760"/>
                </a:xfrm>
                <a:prstGeom prst="ellipse">
                  <a:avLst/>
                </a:prstGeom>
                <a:solidFill>
                  <a:srgbClr val="0066b3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25" name="Formula 54"/>
                    <p:cNvSpPr txBox="1"/>
                    <p:nvPr/>
                  </p:nvSpPr>
                  <p:spPr>
                    <a:xfrm>
                      <a:off x="8333280" y="1394280"/>
                      <a:ext cx="431280" cy="20412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sSup>
                            <m:e>
                              <m:r>
                                <m:t xml:space="preserve">Σ</m:t>
                              </m:r>
                            </m:e>
                            <m:sup>
                              <m:r>
                                <m:t xml:space="preserve">−</m:t>
                              </m:r>
                            </m:sup>
                          </m:sSup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326" name="Group 55"/>
              <p:cNvGrpSpPr/>
              <p:nvPr/>
            </p:nvGrpSpPr>
            <p:grpSpPr>
              <a:xfrm>
                <a:off x="9059760" y="1826640"/>
                <a:ext cx="572760" cy="459000"/>
                <a:chOff x="9059760" y="1826640"/>
                <a:chExt cx="572760" cy="459000"/>
              </a:xfrm>
            </p:grpSpPr>
            <p:sp>
              <p:nvSpPr>
                <p:cNvPr id="327" name="CustomShape 56"/>
                <p:cNvSpPr/>
                <p:nvPr/>
              </p:nvSpPr>
              <p:spPr>
                <a:xfrm>
                  <a:off x="9059760" y="1826640"/>
                  <a:ext cx="437040" cy="4370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28" name="TextShape 57"/>
                <p:cNvSpPr txBox="1"/>
                <p:nvPr/>
              </p:nvSpPr>
              <p:spPr>
                <a:xfrm>
                  <a:off x="9109800" y="1844640"/>
                  <a:ext cx="522720" cy="44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2500" spc="-1" strike="noStrike">
                      <a:latin typeface="Times New Roman"/>
                    </a:rPr>
                    <a:t>Λ</a:t>
                  </a:r>
                  <a:endParaRPr b="0" lang="en-US" sz="2500" spc="-1" strike="noStrike">
                    <a:latin typeface="Arial"/>
                  </a:endParaRPr>
                </a:p>
              </p:txBody>
            </p:sp>
          </p:grpSp>
          <p:grpSp>
            <p:nvGrpSpPr>
              <p:cNvPr id="329" name="Group 58"/>
              <p:cNvGrpSpPr/>
              <p:nvPr/>
            </p:nvGrpSpPr>
            <p:grpSpPr>
              <a:xfrm>
                <a:off x="8619120" y="1825200"/>
                <a:ext cx="437040" cy="437040"/>
                <a:chOff x="8619120" y="1825200"/>
                <a:chExt cx="437040" cy="437040"/>
              </a:xfrm>
            </p:grpSpPr>
            <p:sp>
              <p:nvSpPr>
                <p:cNvPr id="330" name="CustomShape 59"/>
                <p:cNvSpPr/>
                <p:nvPr/>
              </p:nvSpPr>
              <p:spPr>
                <a:xfrm>
                  <a:off x="8619120" y="1825200"/>
                  <a:ext cx="437040" cy="43704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31" name="Formula 60"/>
                    <p:cNvSpPr txBox="1"/>
                    <p:nvPr/>
                  </p:nvSpPr>
                  <p:spPr>
                    <a:xfrm>
                      <a:off x="8703000" y="1910520"/>
                      <a:ext cx="248760" cy="2430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r>
                                <m:t xml:space="preserve">Λ</m:t>
                              </m:r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332" name="Group 61"/>
              <p:cNvGrpSpPr/>
              <p:nvPr/>
            </p:nvGrpSpPr>
            <p:grpSpPr>
              <a:xfrm>
                <a:off x="7926480" y="1873440"/>
                <a:ext cx="356760" cy="356760"/>
                <a:chOff x="7926480" y="1873440"/>
                <a:chExt cx="356760" cy="356760"/>
              </a:xfrm>
            </p:grpSpPr>
            <p:sp>
              <p:nvSpPr>
                <p:cNvPr id="333" name="CustomShape 62"/>
                <p:cNvSpPr/>
                <p:nvPr/>
              </p:nvSpPr>
              <p:spPr>
                <a:xfrm>
                  <a:off x="7926480" y="1873440"/>
                  <a:ext cx="356760" cy="3567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34" name="Formula 63"/>
                    <p:cNvSpPr txBox="1"/>
                    <p:nvPr/>
                  </p:nvSpPr>
                  <p:spPr>
                    <a:xfrm>
                      <a:off x="7974360" y="1886760"/>
                      <a:ext cx="297720" cy="28980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sSup>
                            <m:e>
                              <m:r>
                                <m:t xml:space="preserve">Σ</m:t>
                              </m:r>
                            </m:e>
                            <m:sup>
                              <m:r>
                                <m:t xml:space="preserve">0</m:t>
                              </m:r>
                            </m:sup>
                          </m:sSup>
                        </m:oMath>
                      </a14:m>
                    </a:p>
                  </p:txBody>
                </p:sp>
              </mc:Choice>
              <mc:Fallback/>
            </mc:AlternateContent>
          </p:grpSp>
          <p:grpSp>
            <p:nvGrpSpPr>
              <p:cNvPr id="335" name="Group 64"/>
              <p:cNvGrpSpPr/>
              <p:nvPr/>
            </p:nvGrpSpPr>
            <p:grpSpPr>
              <a:xfrm>
                <a:off x="8273880" y="1860840"/>
                <a:ext cx="356760" cy="356760"/>
                <a:chOff x="8273880" y="1860840"/>
                <a:chExt cx="356760" cy="356760"/>
              </a:xfrm>
            </p:grpSpPr>
            <p:sp>
              <p:nvSpPr>
                <p:cNvPr id="336" name="CustomShape 65"/>
                <p:cNvSpPr/>
                <p:nvPr/>
              </p:nvSpPr>
              <p:spPr>
                <a:xfrm>
                  <a:off x="8273880" y="1860840"/>
                  <a:ext cx="356760" cy="3567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mc:AlternateContent>
              <mc:Choice xmlns:a14="http://schemas.microsoft.com/office/drawing/2010/main" Requires="a14">
                <p:sp>
                  <p:nvSpPr>
                    <p:cNvPr id="337" name="Formula 66"/>
                    <p:cNvSpPr txBox="1"/>
                    <p:nvPr/>
                  </p:nvSpPr>
                  <p:spPr>
                    <a:xfrm>
                      <a:off x="8321760" y="1874160"/>
                      <a:ext cx="297720" cy="298440"/>
                    </a:xfrm>
                    <a:prstGeom prst="rect">
                      <a:avLst/>
                    </a:prstGeom>
                  </p:spPr>
                  <p:txBody>
                    <a:bodyPr/>
                    <a:p>
                      <a14:m>
                        <m:oMath xmlns:m="http://schemas.openxmlformats.org/officeDocument/2006/math">
                          <m:acc>
                            <m:accPr>
                              <m:chr m:val="¯"/>
                            </m:accPr>
                            <m:e>
                              <m:sSup>
                                <m:e>
                                  <m:r>
                                    <m:t xml:space="preserve">Σ</m:t>
                                  </m:r>
                                </m:e>
                                <m:sup>
                                  <m:r>
                                    <m:t xml:space="preserve">0</m:t>
                                  </m:r>
                                </m:sup>
                              </m:sSup>
                            </m:e>
                          </m:acc>
                        </m:oMath>
                      </a14:m>
                    </a:p>
                  </p:txBody>
                </p:sp>
              </mc:Choice>
              <mc:Fallback/>
            </mc:AlternateContent>
          </p:grpSp>
        </p:grpSp>
        <p:sp>
          <p:nvSpPr>
            <p:cNvPr id="338" name="Freeform 67"/>
            <p:cNvSpPr/>
            <p:nvPr/>
          </p:nvSpPr>
          <p:spPr>
            <a:xfrm>
              <a:off x="7266960" y="2317680"/>
              <a:ext cx="1463400" cy="1280520"/>
            </a:xfrm>
            <a:custGeom>
              <a:avLst/>
              <a:gdLst/>
              <a:ahLst/>
              <a:rect l="0" t="0" r="r" b="b"/>
              <a:pathLst>
                <a:path w="4065" h="3557">
                  <a:moveTo>
                    <a:pt x="4064" y="0"/>
                  </a:moveTo>
                  <a:cubicBezTo>
                    <a:pt x="2794" y="3556"/>
                    <a:pt x="0" y="508"/>
                    <a:pt x="0" y="508"/>
                  </a:cubicBezTo>
                </a:path>
              </a:pathLst>
            </a:custGeom>
            <a:ln w="76320">
              <a:solidFill>
                <a:srgbClr val="9d85be"/>
              </a:solidFill>
              <a:round/>
              <a:tailEnd len="med" type="triangle" w="med"/>
            </a:ln>
          </p:spPr>
        </p:sp>
      </p:grpSp>
      <mc:AlternateContent>
        <mc:Choice xmlns:a14="http://schemas.microsoft.com/office/drawing/2010/main" Requires="a14">
          <p:sp>
            <p:nvSpPr>
              <p:cNvPr id="339" name="Formula 68"/>
              <p:cNvSpPr txBox="1"/>
              <p:nvPr/>
            </p:nvSpPr>
            <p:spPr>
              <a:xfrm>
                <a:off x="1645920" y="4480560"/>
                <a:ext cx="3185640" cy="567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Λ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1.08</m:t>
                    </m:r>
                    <m:r>
                      <m:t xml:space="preserve">±</m:t>
                    </m:r>
                    <m:r>
                      <m:t xml:space="preserve">0.51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8616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2020-03-03T10:07:51Z</dcterms:created>
  <dc:creator/>
  <dc:description/>
  <dc:language>en-US</dc:language>
  <cp:lastModifiedBy/>
  <dcterms:modified xsi:type="dcterms:W3CDTF">2021-04-19T11:24:35Z</dcterms:modified>
  <cp:revision>54</cp:revision>
  <dc:subject/>
  <dc:title/>
</cp:coreProperties>
</file>