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media/image19.jpeg" ContentType="image/jpeg"/>
  <Override PartName="/ppt/media/image8.jpeg" ContentType="image/jpeg"/>
  <Override PartName="/ppt/media/image20.jpeg" ContentType="image/jpeg"/>
  <Override PartName="/ppt/media/image36.jpeg" ContentType="image/jpeg"/>
  <Override PartName="/ppt/media/image22.jpeg" ContentType="image/jpeg"/>
  <Override PartName="/ppt/media/image15.png" ContentType="image/png"/>
  <Override PartName="/ppt/media/image12.jpeg" ContentType="image/jpeg"/>
  <Override PartName="/ppt/media/image1.jpeg" ContentType="image/jpeg"/>
  <Override PartName="/ppt/media/image24.jpeg" ContentType="image/jpeg"/>
  <Override PartName="/ppt/media/image14.jpeg" ContentType="image/jpeg"/>
  <Override PartName="/ppt/media/image3.jpeg" ContentType="image/jpeg"/>
  <Override PartName="/ppt/media/image31.jpeg" ContentType="image/jpeg"/>
  <Override PartName="/ppt/media/image26.jpeg" ContentType="image/jpeg"/>
  <Override PartName="/ppt/media/image16.jpeg" ContentType="image/jpeg"/>
  <Override PartName="/ppt/media/image5.jpeg" ContentType="image/jpeg"/>
  <Override PartName="/ppt/media/image39.jpeg" ContentType="image/jpeg"/>
  <Override PartName="/ppt/media/image33.jpeg" ContentType="image/jpeg"/>
  <Override PartName="/ppt/media/image28.jpeg" ContentType="image/jpeg"/>
  <Override PartName="/ppt/media/image6.png" ContentType="image/png"/>
  <Override PartName="/ppt/media/image18.jpeg" ContentType="image/jpeg"/>
  <Override PartName="/ppt/media/image7.jpeg" ContentType="image/jpeg"/>
  <Override PartName="/ppt/media/image35.jpeg" ContentType="image/jpeg"/>
  <Override PartName="/ppt/media/image10.png" ContentType="image/png"/>
  <Override PartName="/ppt/media/image9.jpeg" ContentType="image/jpeg"/>
  <Override PartName="/ppt/media/image21.jpeg" ContentType="image/jpeg"/>
  <Override PartName="/ppt/media/image37.jpeg" ContentType="image/jpeg"/>
  <Override PartName="/ppt/media/image11.jpeg" ContentType="image/jpeg"/>
  <Override PartName="/ppt/media/image23.jpeg" ContentType="image/jpeg"/>
  <Override PartName="/ppt/media/image13.jpeg" ContentType="image/jpeg"/>
  <Override PartName="/ppt/media/image40.jpeg" ContentType="image/jpeg"/>
  <Override PartName="/ppt/media/image2.jpeg" ContentType="image/jpeg"/>
  <Override PartName="/ppt/media/image30.jpeg" ContentType="image/jpeg"/>
  <Override PartName="/ppt/media/image25.jpeg" ContentType="image/jpeg"/>
  <Override PartName="/ppt/media/image4.jpeg" ContentType="image/jpeg"/>
  <Override PartName="/ppt/media/image38.jpeg" ContentType="image/jpeg"/>
  <Override PartName="/ppt/media/image32.jpeg" ContentType="image/jpeg"/>
  <Override PartName="/ppt/media/image27.jpeg" ContentType="image/jpeg"/>
  <Override PartName="/ppt/media/image17.jpeg" ContentType="image/jpeg"/>
  <Override PartName="/ppt/media/image34.jpeg" ContentType="image/jpeg"/>
  <Override PartName="/ppt/media/image29.jpeg" ContentType="image/jpeg"/>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presentation.xml" ContentType="application/vnd.openxmlformats-officedocument.presentationml.presentation.main+xml"/>
  <Override PartName="/ppt/slides/_rels/slide28.xml.rels" ContentType="application/vnd.openxmlformats-package.relationships+xml"/>
  <Override PartName="/ppt/slides/_rels/slide38.xml.rels" ContentType="application/vnd.openxmlformats-package.relationships+xml"/>
  <Override PartName="/ppt/slides/_rels/slide13.xml.rels" ContentType="application/vnd.openxmlformats-package.relationships+xml"/>
  <Override PartName="/ppt/slides/_rels/slide36.xml.rels" ContentType="application/vnd.openxmlformats-package.relationships+xml"/>
  <Override PartName="/ppt/slides/_rels/slide11.xml.rels" ContentType="application/vnd.openxmlformats-package.relationships+xml"/>
  <Override PartName="/ppt/slides/_rels/slide34.xml.rels" ContentType="application/vnd.openxmlformats-package.relationships+xml"/>
  <Override PartName="/ppt/slides/_rels/slide31.xml.rels" ContentType="application/vnd.openxmlformats-package.relationships+xml"/>
  <Override PartName="/ppt/slides/_rels/slide3.xml.rels" ContentType="application/vnd.openxmlformats-package.relationships+xml"/>
  <Override PartName="/ppt/slides/_rels/slide1.xml.rels" ContentType="application/vnd.openxmlformats-package.relationships+xml"/>
  <Override PartName="/ppt/slides/_rels/slide18.xml.rels" ContentType="application/vnd.openxmlformats-package.relationships+xml"/>
  <Override PartName="/ppt/slides/_rels/slide16.xml.rels" ContentType="application/vnd.openxmlformats-package.relationships+xml"/>
  <Override PartName="/ppt/slides/_rels/slide14.xml.rels" ContentType="application/vnd.openxmlformats-package.relationships+xml"/>
  <Override PartName="/ppt/slides/_rels/slide26.xml.rels" ContentType="application/vnd.openxmlformats-package.relationships+xml"/>
  <Override PartName="/ppt/slides/_rels/slide24.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44.xml.rels" ContentType="application/vnd.openxmlformats-package.relationships+xml"/>
  <Override PartName="/ppt/slides/_rels/slide42.xml.rels" ContentType="application/vnd.openxmlformats-package.relationships+xml"/>
  <Override PartName="/ppt/slides/_rels/slide40.xml.rels" ContentType="application/vnd.openxmlformats-package.relationships+xml"/>
  <Override PartName="/ppt/slides/_rels/slide29.xml.rels" ContentType="application/vnd.openxmlformats-package.relationships+xml"/>
  <Override PartName="/ppt/slides/_rels/slide27.xml.rels" ContentType="application/vnd.openxmlformats-package.relationships+xml"/>
  <Override PartName="/ppt/slides/_rels/slide39.xml.rels" ContentType="application/vnd.openxmlformats-package.relationships+xml"/>
  <Override PartName="/ppt/slides/_rels/slide37.xml.rels" ContentType="application/vnd.openxmlformats-package.relationships+xml"/>
  <Override PartName="/ppt/slides/_rels/slide12.xml.rels" ContentType="application/vnd.openxmlformats-package.relationships+xml"/>
  <Override PartName="/ppt/slides/_rels/slide35.xml.rels" ContentType="application/vnd.openxmlformats-package.relationships+xml"/>
  <Override PartName="/ppt/slides/_rels/slide10.xml.rels" ContentType="application/vnd.openxmlformats-package.relationships+xml"/>
  <Override PartName="/ppt/slides/_rels/slide33.xml.rels" ContentType="application/vnd.openxmlformats-package.relationships+xml"/>
  <Override PartName="/ppt/slides/_rels/slide32.xml.rels" ContentType="application/vnd.openxmlformats-package.relationships+xml"/>
  <Override PartName="/ppt/slides/_rels/slide30.xml.rels" ContentType="application/vnd.openxmlformats-package.relationships+xml"/>
  <Override PartName="/ppt/slides/_rels/slide2.xml.rels" ContentType="application/vnd.openxmlformats-package.relationships+xml"/>
  <Override PartName="/ppt/slides/_rels/slide19.xml.rels" ContentType="application/vnd.openxmlformats-package.relationships+xml"/>
  <Override PartName="/ppt/slides/_rels/slide17.xml.rels" ContentType="application/vnd.openxmlformats-package.relationships+xml"/>
  <Override PartName="/ppt/slides/_rels/slide15.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23.xml.rels" ContentType="application/vnd.openxmlformats-package.relationships+xml"/>
  <Override PartName="/ppt/slides/_rels/slide7.xml.rels" ContentType="application/vnd.openxmlformats-package.relationships+xml"/>
  <Override PartName="/ppt/slides/_rels/slide21.xml.rels" ContentType="application/vnd.openxmlformats-package.relationships+xml"/>
  <Override PartName="/ppt/slides/_rels/slide5.xml.rels" ContentType="application/vnd.openxmlformats-package.relationships+xml"/>
  <Override PartName="/ppt/slides/_rels/slide45.xml.rels" ContentType="application/vnd.openxmlformats-package.relationships+xml"/>
  <Override PartName="/ppt/slides/_rels/slide43.xml.rels" ContentType="application/vnd.openxmlformats-package.relationships+xml"/>
  <Override PartName="/ppt/slides/_rels/slide41.xml.rels" ContentType="application/vnd.openxmlformats-package.relationships+xml"/>
  <Override PartName="/ppt/slides/slide1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0.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42.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39.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theme/theme1.xml" ContentType="application/vnd.openxmlformats-officedocument.theme+xml"/>
  <Override PartName="/ppt/slideMasters/slideMaster1.xml" ContentType="application/vnd.openxmlformats-officedocument.presentationml.slideMaster+xml"/>
  <Override PartName="/ppt/slideMasters/_rels/slideMaster1.xml.rels" ContentType="application/vnd.openxmlformats-package.relationships+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27" name="PlaceHolder 2"/>
          <p:cNvSpPr>
            <a:spLocks noGrp="1"/>
          </p:cNvSpPr>
          <p:nvPr>
            <p:ph type="body"/>
          </p:nvPr>
        </p:nvSpPr>
        <p:spPr>
          <a:xfrm>
            <a:off x="504000" y="1769040"/>
            <a:ext cx="8870040" cy="2091240"/>
          </a:xfrm>
          <a:prstGeom prst="rect">
            <a:avLst/>
          </a:prstGeom>
        </p:spPr>
        <p:txBody>
          <a:bodyPr bIns="0" lIns="0" rIns="0" tIns="0" wrap="none"/>
          <a:p>
            <a:endParaRPr/>
          </a:p>
        </p:txBody>
      </p:sp>
      <p:sp>
        <p:nvSpPr>
          <p:cNvPr id="28" name="PlaceHolder 3"/>
          <p:cNvSpPr>
            <a:spLocks noGrp="1"/>
          </p:cNvSpPr>
          <p:nvPr>
            <p:ph type="body"/>
          </p:nvPr>
        </p:nvSpPr>
        <p:spPr>
          <a:xfrm>
            <a:off x="504000" y="4059000"/>
            <a:ext cx="8870040" cy="209124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30" name="PlaceHolder 2"/>
          <p:cNvSpPr>
            <a:spLocks noGrp="1"/>
          </p:cNvSpPr>
          <p:nvPr>
            <p:ph type="body"/>
          </p:nvPr>
        </p:nvSpPr>
        <p:spPr>
          <a:xfrm>
            <a:off x="504000" y="1769040"/>
            <a:ext cx="4328280" cy="2091240"/>
          </a:xfrm>
          <a:prstGeom prst="rect">
            <a:avLst/>
          </a:prstGeom>
        </p:spPr>
        <p:txBody>
          <a:bodyPr bIns="0" lIns="0" rIns="0" tIns="0" wrap="none"/>
          <a:p>
            <a:endParaRPr/>
          </a:p>
        </p:txBody>
      </p:sp>
      <p:sp>
        <p:nvSpPr>
          <p:cNvPr id="31" name="PlaceHolder 3"/>
          <p:cNvSpPr>
            <a:spLocks noGrp="1"/>
          </p:cNvSpPr>
          <p:nvPr>
            <p:ph type="body"/>
          </p:nvPr>
        </p:nvSpPr>
        <p:spPr>
          <a:xfrm>
            <a:off x="5049000" y="1769040"/>
            <a:ext cx="4328280" cy="2091240"/>
          </a:xfrm>
          <a:prstGeom prst="rect">
            <a:avLst/>
          </a:prstGeom>
        </p:spPr>
        <p:txBody>
          <a:bodyPr bIns="0" lIns="0" rIns="0" tIns="0" wrap="none"/>
          <a:p>
            <a:endParaRPr/>
          </a:p>
        </p:txBody>
      </p:sp>
      <p:sp>
        <p:nvSpPr>
          <p:cNvPr id="32" name="PlaceHolder 4"/>
          <p:cNvSpPr>
            <a:spLocks noGrp="1"/>
          </p:cNvSpPr>
          <p:nvPr>
            <p:ph type="body"/>
          </p:nvPr>
        </p:nvSpPr>
        <p:spPr>
          <a:xfrm>
            <a:off x="5049000" y="4059000"/>
            <a:ext cx="4328280" cy="2091240"/>
          </a:xfrm>
          <a:prstGeom prst="rect">
            <a:avLst/>
          </a:prstGeom>
        </p:spPr>
        <p:txBody>
          <a:bodyPr bIns="0" lIns="0" rIns="0" tIns="0" wrap="none"/>
          <a:p>
            <a:endParaRPr/>
          </a:p>
        </p:txBody>
      </p:sp>
      <p:sp>
        <p:nvSpPr>
          <p:cNvPr id="33" name="PlaceHolder 5"/>
          <p:cNvSpPr>
            <a:spLocks noGrp="1"/>
          </p:cNvSpPr>
          <p:nvPr>
            <p:ph type="body"/>
          </p:nvPr>
        </p:nvSpPr>
        <p:spPr>
          <a:xfrm>
            <a:off x="504000" y="4059000"/>
            <a:ext cx="4328280" cy="209124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35" name="PlaceHolder 2"/>
          <p:cNvSpPr>
            <a:spLocks noGrp="1"/>
          </p:cNvSpPr>
          <p:nvPr>
            <p:ph type="body"/>
          </p:nvPr>
        </p:nvSpPr>
        <p:spPr>
          <a:xfrm>
            <a:off x="504000" y="1769040"/>
            <a:ext cx="4328280" cy="2091240"/>
          </a:xfrm>
          <a:prstGeom prst="rect">
            <a:avLst/>
          </a:prstGeom>
        </p:spPr>
        <p:txBody>
          <a:bodyPr bIns="0" lIns="0" rIns="0" tIns="0" wrap="none"/>
          <a:p>
            <a:endParaRPr/>
          </a:p>
        </p:txBody>
      </p:sp>
      <p:sp>
        <p:nvSpPr>
          <p:cNvPr id="36" name="PlaceHolder 3"/>
          <p:cNvSpPr>
            <a:spLocks noGrp="1"/>
          </p:cNvSpPr>
          <p:nvPr>
            <p:ph type="body"/>
          </p:nvPr>
        </p:nvSpPr>
        <p:spPr>
          <a:xfrm>
            <a:off x="5049000" y="1769040"/>
            <a:ext cx="4328280" cy="209124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6" name="PlaceHolder 2"/>
          <p:cNvSpPr>
            <a:spLocks noGrp="1"/>
          </p:cNvSpPr>
          <p:nvPr>
            <p:ph type="subTitle"/>
          </p:nvPr>
        </p:nvSpPr>
        <p:spPr>
          <a:xfrm>
            <a:off x="504000" y="1769040"/>
            <a:ext cx="8870040" cy="4385160"/>
          </a:xfrm>
          <a:prstGeom prst="rect">
            <a:avLst/>
          </a:prstGeom>
        </p:spPr>
        <p:txBody>
          <a:bodyPr anchor="ctr" bIns="0" lIns="0" rIns="0" tIns="0" wrap="none"/>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8" name="PlaceHolder 2"/>
          <p:cNvSpPr>
            <a:spLocks noGrp="1"/>
          </p:cNvSpPr>
          <p:nvPr>
            <p:ph type="body"/>
          </p:nvPr>
        </p:nvSpPr>
        <p:spPr>
          <a:xfrm>
            <a:off x="504000" y="1769040"/>
            <a:ext cx="8870040" cy="438480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10" name="PlaceHolder 2"/>
          <p:cNvSpPr>
            <a:spLocks noGrp="1"/>
          </p:cNvSpPr>
          <p:nvPr>
            <p:ph type="body"/>
          </p:nvPr>
        </p:nvSpPr>
        <p:spPr>
          <a:xfrm>
            <a:off x="504000" y="1769040"/>
            <a:ext cx="4328280" cy="4384800"/>
          </a:xfrm>
          <a:prstGeom prst="rect">
            <a:avLst/>
          </a:prstGeom>
        </p:spPr>
        <p:txBody>
          <a:bodyPr bIns="0" lIns="0" rIns="0" tIns="0" wrap="none"/>
          <a:p>
            <a:endParaRPr/>
          </a:p>
        </p:txBody>
      </p:sp>
      <p:sp>
        <p:nvSpPr>
          <p:cNvPr id="11" name="PlaceHolder 3"/>
          <p:cNvSpPr>
            <a:spLocks noGrp="1"/>
          </p:cNvSpPr>
          <p:nvPr>
            <p:ph type="body"/>
          </p:nvPr>
        </p:nvSpPr>
        <p:spPr>
          <a:xfrm>
            <a:off x="5049000" y="1769040"/>
            <a:ext cx="4328280" cy="4384800"/>
          </a:xfrm>
          <a:prstGeom prst="rect">
            <a:avLst/>
          </a:prstGeom>
        </p:spPr>
        <p:txBody>
          <a:bodyPr bIns="0" lIns="0" rIns="0" tIns="0" wrap="none"/>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1640" cy="5852520"/>
          </a:xfrm>
          <a:prstGeom prst="rect">
            <a:avLst/>
          </a:prstGeom>
        </p:spPr>
        <p:txBody>
          <a:bodyPr anchor="ctr" bIns="0" lIns="0" rIns="0" tIns="0" wrap="none"/>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15" name="PlaceHolder 2"/>
          <p:cNvSpPr>
            <a:spLocks noGrp="1"/>
          </p:cNvSpPr>
          <p:nvPr>
            <p:ph type="body"/>
          </p:nvPr>
        </p:nvSpPr>
        <p:spPr>
          <a:xfrm>
            <a:off x="504000" y="1769040"/>
            <a:ext cx="4328280" cy="2091240"/>
          </a:xfrm>
          <a:prstGeom prst="rect">
            <a:avLst/>
          </a:prstGeom>
        </p:spPr>
        <p:txBody>
          <a:bodyPr bIns="0" lIns="0" rIns="0" tIns="0" wrap="none"/>
          <a:p>
            <a:endParaRPr/>
          </a:p>
        </p:txBody>
      </p:sp>
      <p:sp>
        <p:nvSpPr>
          <p:cNvPr id="16" name="PlaceHolder 3"/>
          <p:cNvSpPr>
            <a:spLocks noGrp="1"/>
          </p:cNvSpPr>
          <p:nvPr>
            <p:ph type="body"/>
          </p:nvPr>
        </p:nvSpPr>
        <p:spPr>
          <a:xfrm>
            <a:off x="504000" y="4059000"/>
            <a:ext cx="4328280" cy="2091240"/>
          </a:xfrm>
          <a:prstGeom prst="rect">
            <a:avLst/>
          </a:prstGeom>
        </p:spPr>
        <p:txBody>
          <a:bodyPr bIns="0" lIns="0" rIns="0" tIns="0" wrap="none"/>
          <a:p>
            <a:endParaRPr/>
          </a:p>
        </p:txBody>
      </p:sp>
      <p:sp>
        <p:nvSpPr>
          <p:cNvPr id="17" name="PlaceHolder 4"/>
          <p:cNvSpPr>
            <a:spLocks noGrp="1"/>
          </p:cNvSpPr>
          <p:nvPr>
            <p:ph type="body"/>
          </p:nvPr>
        </p:nvSpPr>
        <p:spPr>
          <a:xfrm>
            <a:off x="5049000" y="1769040"/>
            <a:ext cx="4328280" cy="4384800"/>
          </a:xfrm>
          <a:prstGeom prst="rect">
            <a:avLst/>
          </a:prstGeom>
        </p:spPr>
        <p:txBody>
          <a:bodyPr bIns="0" lIns="0" rIns="0" tIns="0" wrap="none"/>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19" name="PlaceHolder 2"/>
          <p:cNvSpPr>
            <a:spLocks noGrp="1"/>
          </p:cNvSpPr>
          <p:nvPr>
            <p:ph type="body"/>
          </p:nvPr>
        </p:nvSpPr>
        <p:spPr>
          <a:xfrm>
            <a:off x="504000" y="1769040"/>
            <a:ext cx="4328280" cy="4384800"/>
          </a:xfrm>
          <a:prstGeom prst="rect">
            <a:avLst/>
          </a:prstGeom>
        </p:spPr>
        <p:txBody>
          <a:bodyPr bIns="0" lIns="0" rIns="0" tIns="0" wrap="none"/>
          <a:p>
            <a:endParaRPr/>
          </a:p>
        </p:txBody>
      </p:sp>
      <p:sp>
        <p:nvSpPr>
          <p:cNvPr id="20" name="PlaceHolder 3"/>
          <p:cNvSpPr>
            <a:spLocks noGrp="1"/>
          </p:cNvSpPr>
          <p:nvPr>
            <p:ph type="body"/>
          </p:nvPr>
        </p:nvSpPr>
        <p:spPr>
          <a:xfrm>
            <a:off x="5049000" y="1769040"/>
            <a:ext cx="4328280" cy="2091240"/>
          </a:xfrm>
          <a:prstGeom prst="rect">
            <a:avLst/>
          </a:prstGeom>
        </p:spPr>
        <p:txBody>
          <a:bodyPr bIns="0" lIns="0" rIns="0" tIns="0" wrap="none"/>
          <a:p>
            <a:endParaRPr/>
          </a:p>
        </p:txBody>
      </p:sp>
      <p:sp>
        <p:nvSpPr>
          <p:cNvPr id="21" name="PlaceHolder 4"/>
          <p:cNvSpPr>
            <a:spLocks noGrp="1"/>
          </p:cNvSpPr>
          <p:nvPr>
            <p:ph type="body"/>
          </p:nvPr>
        </p:nvSpPr>
        <p:spPr>
          <a:xfrm>
            <a:off x="5049000" y="4059000"/>
            <a:ext cx="4328280" cy="209124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23" name="PlaceHolder 2"/>
          <p:cNvSpPr>
            <a:spLocks noGrp="1"/>
          </p:cNvSpPr>
          <p:nvPr>
            <p:ph type="body"/>
          </p:nvPr>
        </p:nvSpPr>
        <p:spPr>
          <a:xfrm>
            <a:off x="504000" y="1769040"/>
            <a:ext cx="4328280" cy="2091240"/>
          </a:xfrm>
          <a:prstGeom prst="rect">
            <a:avLst/>
          </a:prstGeom>
        </p:spPr>
        <p:txBody>
          <a:bodyPr bIns="0" lIns="0" rIns="0" tIns="0" wrap="none"/>
          <a:p>
            <a:endParaRPr/>
          </a:p>
        </p:txBody>
      </p:sp>
      <p:sp>
        <p:nvSpPr>
          <p:cNvPr id="24" name="PlaceHolder 3"/>
          <p:cNvSpPr>
            <a:spLocks noGrp="1"/>
          </p:cNvSpPr>
          <p:nvPr>
            <p:ph type="body"/>
          </p:nvPr>
        </p:nvSpPr>
        <p:spPr>
          <a:xfrm>
            <a:off x="5049000" y="1769040"/>
            <a:ext cx="4328280" cy="2091240"/>
          </a:xfrm>
          <a:prstGeom prst="rect">
            <a:avLst/>
          </a:prstGeom>
        </p:spPr>
        <p:txBody>
          <a:bodyPr bIns="0" lIns="0" rIns="0" tIns="0" wrap="none"/>
          <a:p>
            <a:endParaRPr/>
          </a:p>
        </p:txBody>
      </p:sp>
      <p:sp>
        <p:nvSpPr>
          <p:cNvPr id="25" name="PlaceHolder 4"/>
          <p:cNvSpPr>
            <a:spLocks noGrp="1"/>
          </p:cNvSpPr>
          <p:nvPr>
            <p:ph type="body"/>
          </p:nvPr>
        </p:nvSpPr>
        <p:spPr>
          <a:xfrm>
            <a:off x="504000" y="4059000"/>
            <a:ext cx="8869680" cy="209124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1640" cy="1262160"/>
          </a:xfrm>
          <a:prstGeom prst="rect">
            <a:avLst/>
          </a:prstGeom>
        </p:spPr>
        <p:txBody>
          <a:bodyPr anchor="ctr" bIns="0" lIns="0" rIns="0" tIns="0" wrap="none"/>
          <a:p>
            <a:pPr algn="ctr"/>
            <a:r>
              <a:rPr lang="en-US"/>
              <a:t>Click to edit the title text format</a:t>
            </a:r>
            <a:endParaRPr/>
          </a:p>
        </p:txBody>
      </p:sp>
      <p:sp>
        <p:nvSpPr>
          <p:cNvPr id="1" name="PlaceHolder 2"/>
          <p:cNvSpPr>
            <a:spLocks noGrp="1"/>
          </p:cNvSpPr>
          <p:nvPr>
            <p:ph type="body"/>
          </p:nvPr>
        </p:nvSpPr>
        <p:spPr>
          <a:xfrm>
            <a:off x="504000" y="1769040"/>
            <a:ext cx="8870040" cy="4384800"/>
          </a:xfrm>
          <a:prstGeom prst="rect">
            <a:avLst/>
          </a:prstGeom>
        </p:spPr>
        <p:txBody>
          <a:bodyPr bIns="0" lIns="0" rIns="0" tIns="0" wrap="non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
        <p:nvSpPr>
          <p:cNvPr id="2" name="PlaceHolder 3"/>
          <p:cNvSpPr>
            <a:spLocks noGrp="1"/>
          </p:cNvSpPr>
          <p:nvPr>
            <p:ph type="dt"/>
          </p:nvPr>
        </p:nvSpPr>
        <p:spPr>
          <a:xfrm>
            <a:off x="504000" y="6887160"/>
            <a:ext cx="2348280" cy="521280"/>
          </a:xfrm>
          <a:prstGeom prst="rect">
            <a:avLst/>
          </a:prstGeom>
        </p:spPr>
        <p:txBody>
          <a:bodyPr bIns="0" lIns="0" rIns="0" tIns="0" wrap="none"/>
          <a:p>
            <a:r>
              <a:rPr lang="en-US" sz="1400"/>
              <a:t>&lt;date/time&gt;</a:t>
            </a:r>
            <a:endParaRPr/>
          </a:p>
        </p:txBody>
      </p:sp>
      <p:sp>
        <p:nvSpPr>
          <p:cNvPr id="3" name="PlaceHolder 4"/>
          <p:cNvSpPr>
            <a:spLocks noGrp="1"/>
          </p:cNvSpPr>
          <p:nvPr>
            <p:ph type="ftr"/>
          </p:nvPr>
        </p:nvSpPr>
        <p:spPr>
          <a:xfrm>
            <a:off x="3447360" y="6887160"/>
            <a:ext cx="3195000" cy="521280"/>
          </a:xfrm>
          <a:prstGeom prst="rect">
            <a:avLst/>
          </a:prstGeom>
        </p:spPr>
        <p:txBody>
          <a:bodyPr bIns="0" lIns="0" rIns="0" tIns="0" wrap="none"/>
          <a:p>
            <a:pPr algn="ctr"/>
            <a:r>
              <a:rPr lang="en-US" sz="1400"/>
              <a:t>&lt;footer&gt;</a:t>
            </a:r>
            <a:endParaRPr/>
          </a:p>
        </p:txBody>
      </p:sp>
      <p:sp>
        <p:nvSpPr>
          <p:cNvPr id="4" name="PlaceHolder 5"/>
          <p:cNvSpPr>
            <a:spLocks noGrp="1"/>
          </p:cNvSpPr>
          <p:nvPr>
            <p:ph type="sldNum"/>
          </p:nvPr>
        </p:nvSpPr>
        <p:spPr>
          <a:xfrm>
            <a:off x="7227360" y="6887160"/>
            <a:ext cx="2348280" cy="521280"/>
          </a:xfrm>
          <a:prstGeom prst="rect">
            <a:avLst/>
          </a:prstGeom>
        </p:spPr>
        <p:txBody>
          <a:bodyPr bIns="0" lIns="0" rIns="0" tIns="0" wrap="none"/>
          <a:p>
            <a:pPr algn="r"/>
            <a:fld id="{8111D121-E1B1-4161-A141-21E1F19100E1}" type="slidenum">
              <a:rPr lang="en-US" sz="1400"/>
              <a:t>&lt;number&gt;</a:t>
            </a:fld>
            <a:endParaRPr/>
          </a:p>
        </p:txBody>
      </p:sp>
    </p:spTree>
  </p:cSld>
  <p:clrMap accent1="accent1" accent2="accent2" accent3="accent3" accent4="accent4" accent5="accent5" accent6="accent6" bg1="lt1" bg2="lt2" folHlink="folHlink" hlink="hlink" tx1="dk1" tx2="dk2"/>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 Id="rId7" Type="http://schemas.openxmlformats.org/officeDocument/2006/relationships/slideLayout" Target="../slideLayouts/slideLayout5.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png"/><Relationship Id="rId3" Type="http://schemas.openxmlformats.org/officeDocument/2006/relationships/image" Target="../media/image16.jpeg"/><Relationship Id="rId4"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2.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slideLayout" Target="../slideLayouts/slideLayout3.xml"/>
</Relationships>
</file>

<file path=ppt/slides/_rels/slide30.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0.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37" name=""/>
          <p:cNvPicPr/>
          <p:nvPr/>
        </p:nvPicPr>
        <p:blipFill>
          <a:blip r:embed="rId1"/>
          <a:stretch>
            <a:fillRect/>
          </a:stretch>
        </p:blipFill>
        <p:spPr>
          <a:xfrm>
            <a:off x="5478120" y="3477600"/>
            <a:ext cx="4111560" cy="3083760"/>
          </a:xfrm>
          <a:prstGeom prst="rect">
            <a:avLst/>
          </a:prstGeom>
        </p:spPr>
      </p:pic>
      <p:pic>
        <p:nvPicPr>
          <p:cNvPr descr="" id="38" name=""/>
          <p:cNvPicPr/>
          <p:nvPr/>
        </p:nvPicPr>
        <p:blipFill>
          <a:blip r:embed="rId2"/>
          <a:stretch>
            <a:fillRect/>
          </a:stretch>
        </p:blipFill>
        <p:spPr>
          <a:xfrm>
            <a:off x="0" y="0"/>
            <a:ext cx="4850280" cy="3637080"/>
          </a:xfrm>
          <a:prstGeom prst="rect">
            <a:avLst/>
          </a:prstGeom>
        </p:spPr>
      </p:pic>
      <p:pic>
        <p:nvPicPr>
          <p:cNvPr descr="" id="39" name=""/>
          <p:cNvPicPr/>
          <p:nvPr/>
        </p:nvPicPr>
        <p:blipFill>
          <a:blip r:embed="rId3"/>
          <a:stretch>
            <a:fillRect/>
          </a:stretch>
        </p:blipFill>
        <p:spPr>
          <a:xfrm>
            <a:off x="4074120" y="20520"/>
            <a:ext cx="4850280" cy="3637080"/>
          </a:xfrm>
          <a:prstGeom prst="rect">
            <a:avLst/>
          </a:prstGeom>
        </p:spPr>
      </p:pic>
      <p:pic>
        <p:nvPicPr>
          <p:cNvPr descr="" id="40" name=""/>
          <p:cNvPicPr/>
          <p:nvPr/>
        </p:nvPicPr>
        <p:blipFill>
          <a:blip r:embed="rId4"/>
          <a:stretch>
            <a:fillRect/>
          </a:stretch>
        </p:blipFill>
        <p:spPr>
          <a:xfrm>
            <a:off x="8344440" y="3480840"/>
            <a:ext cx="4111560" cy="3083760"/>
          </a:xfrm>
          <a:prstGeom prst="rect">
            <a:avLst/>
          </a:prstGeom>
        </p:spPr>
      </p:pic>
      <p:pic>
        <p:nvPicPr>
          <p:cNvPr descr="" id="41" name=""/>
          <p:cNvPicPr/>
          <p:nvPr/>
        </p:nvPicPr>
        <p:blipFill>
          <a:blip r:embed="rId5"/>
          <a:stretch>
            <a:fillRect/>
          </a:stretch>
        </p:blipFill>
        <p:spPr>
          <a:xfrm>
            <a:off x="2809440" y="3480840"/>
            <a:ext cx="4111560" cy="3083760"/>
          </a:xfrm>
          <a:prstGeom prst="rect">
            <a:avLst/>
          </a:prstGeom>
        </p:spPr>
      </p:pic>
      <p:sp>
        <p:nvSpPr>
          <p:cNvPr id="42" name="TextShape 1"/>
          <p:cNvSpPr txBox="1"/>
          <p:nvPr/>
        </p:nvSpPr>
        <p:spPr>
          <a:xfrm>
            <a:off x="3108960" y="2729160"/>
            <a:ext cx="4389120" cy="1446840"/>
          </a:xfrm>
          <a:prstGeom prst="rect">
            <a:avLst/>
          </a:prstGeom>
        </p:spPr>
        <p:txBody>
          <a:bodyPr anchor="ctr" bIns="0" lIns="0" rIns="0" tIns="0" wrap="none"/>
          <a:p>
            <a:pPr algn="ctr"/>
            <a:r>
              <a:rPr lang="en-US">
                <a:solidFill>
                  <a:srgbClr val="ff0000"/>
                </a:solidFill>
              </a:rPr>
              <a:t>Making Mead</a:t>
            </a:r>
            <a:r>
              <a:rPr lang="en-US">
                <a:solidFill>
                  <a:srgbClr val="ff0000"/>
                </a:solidFill>
              </a:rPr>
              <a:t>
</a:t>
            </a:r>
            <a:r>
              <a:rPr lang="en-US" sz="2400">
                <a:solidFill>
                  <a:srgbClr val="ff0000"/>
                </a:solidFill>
              </a:rPr>
              <a:t>(honey wine)</a:t>
            </a:r>
            <a:r>
              <a:rPr lang="en-US">
                <a:solidFill>
                  <a:srgbClr val="ff0000"/>
                </a:solidFill>
              </a:rPr>
              <a:t>
</a:t>
            </a:r>
            <a:r>
              <a:rPr lang="en-US" sz="3400">
                <a:solidFill>
                  <a:srgbClr val="ff0000"/>
                </a:solidFill>
              </a:rPr>
              <a:t>Christine Nattrass</a:t>
            </a:r>
            <a:endParaRPr/>
          </a:p>
        </p:txBody>
      </p:sp>
      <p:pic>
        <p:nvPicPr>
          <p:cNvPr descr="" id="43" name=""/>
          <p:cNvPicPr/>
          <p:nvPr/>
        </p:nvPicPr>
        <p:blipFill>
          <a:blip r:embed="rId6"/>
          <a:stretch>
            <a:fillRect/>
          </a:stretch>
        </p:blipFill>
        <p:spPr>
          <a:xfrm>
            <a:off x="7589520" y="360"/>
            <a:ext cx="2508120" cy="7559640"/>
          </a:xfrm>
          <a:prstGeom prst="rect">
            <a:avLst/>
          </a:prstGeom>
        </p:spPr>
      </p:pic>
      <p:sp>
        <p:nvSpPr>
          <p:cNvPr id="44" name="TextShape 2"/>
          <p:cNvSpPr txBox="1"/>
          <p:nvPr/>
        </p:nvSpPr>
        <p:spPr>
          <a:xfrm>
            <a:off x="216720" y="7092720"/>
            <a:ext cx="8412480" cy="431640"/>
          </a:xfrm>
          <a:prstGeom prst="rect">
            <a:avLst/>
          </a:prstGeom>
        </p:spPr>
        <p:txBody>
          <a:bodyPr bIns="45000" lIns="90000" rIns="90000" tIns="45000" wrap="none"/>
          <a:p>
            <a:r>
              <a:rPr lang="en-US" sz="1200">
                <a:solidFill>
                  <a:srgbClr val="0000ff"/>
                </a:solidFill>
              </a:rPr>
              <a:t>This work is licensed under the Creative Commons Attribution-NonCommercial-ShareAlike 3.0 Unported License. To view a copy of this license, visit http://creativecommons.org/licenses/by-nc-sa/3.0/deed.en_US.</a:t>
            </a:r>
            <a:endParaRPr/>
          </a:p>
        </p:txBody>
      </p:sp>
    </p:spTree>
  </p:cSld>
  <p:timing>
    <p:tnLst>
      <p:par>
        <p:cTn dur="indefinite" id="1" nodeType="tmRoot" restart="never">
          <p:childTnLst>
            <p:seq>
              <p:cTn id="2" nodeType="mainSeq">
                <p:childTnLst/>
              </p:cTn>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0" name="TextShape 1"/>
          <p:cNvSpPr txBox="1"/>
          <p:nvPr/>
        </p:nvSpPr>
        <p:spPr>
          <a:xfrm>
            <a:off x="504000" y="157320"/>
            <a:ext cx="9071640" cy="757080"/>
          </a:xfrm>
          <a:prstGeom prst="rect">
            <a:avLst/>
          </a:prstGeom>
        </p:spPr>
        <p:txBody>
          <a:bodyPr anchor="ctr" bIns="0" lIns="0" rIns="0" tIns="0" wrap="none"/>
          <a:p>
            <a:pPr algn="ctr"/>
            <a:r>
              <a:rPr lang="en-US"/>
              <a:t>Melomels</a:t>
            </a:r>
            <a:endParaRPr/>
          </a:p>
        </p:txBody>
      </p:sp>
      <p:sp>
        <p:nvSpPr>
          <p:cNvPr id="91" name="TextShape 2"/>
          <p:cNvSpPr txBox="1"/>
          <p:nvPr/>
        </p:nvSpPr>
        <p:spPr>
          <a:xfrm>
            <a:off x="274320" y="1301040"/>
            <a:ext cx="9509760" cy="5817600"/>
          </a:xfrm>
          <a:prstGeom prst="rect">
            <a:avLst/>
          </a:prstGeom>
        </p:spPr>
        <p:txBody>
          <a:bodyPr bIns="0" lIns="0" rIns="0" tIns="0" wrap="none"/>
          <a:p>
            <a:pPr>
              <a:buSzPct val="45000"/>
              <a:buFont typeface="StarSymbol"/>
              <a:buChar char=""/>
            </a:pPr>
            <a:r>
              <a:rPr lang="en-US"/>
              <a:t>Honey + fruit wine</a:t>
            </a:r>
            <a:endParaRPr/>
          </a:p>
          <a:p>
            <a:pPr>
              <a:buSzPct val="45000"/>
              <a:buFont typeface="StarSymbol"/>
              <a:buChar char=""/>
            </a:pPr>
            <a:r>
              <a:rPr lang="en-US"/>
              <a:t>If you do this, consider adding pectic enzyme.  Must must be cool.  This will break down the cell walls of the fruit and allow more juice out.  This is most important with berries.</a:t>
            </a:r>
            <a:endParaRPr/>
          </a:p>
          <a:p>
            <a:pPr>
              <a:buSzPct val="45000"/>
              <a:buFont typeface="StarSymbol"/>
              <a:buChar char=""/>
            </a:pPr>
            <a:r>
              <a:rPr lang="en-US"/>
              <a:t>You can sterilize fruit by just pouring boiling water over it.  This could be your hot honey/water solution.</a:t>
            </a:r>
            <a:endParaRPr/>
          </a:p>
          <a:p>
            <a:pPr>
              <a:buSzPct val="45000"/>
              <a:buFont typeface="StarSymbol"/>
              <a:buChar char=""/>
            </a:pPr>
            <a:r>
              <a:rPr lang="en-US"/>
              <a:t>You still need yeast nutrients.</a:t>
            </a:r>
            <a:endParaRPr/>
          </a:p>
          <a:p>
            <a:pPr>
              <a:buSzPct val="45000"/>
              <a:buFont typeface="StarSymbol"/>
              <a:buChar char=""/>
            </a:pPr>
            <a:r>
              <a:rPr lang="en-US"/>
              <a:t>If you sterilize your must with sulfites, wait 12 hours before adding pectic enzyme.</a:t>
            </a:r>
            <a:endParaRPr/>
          </a:p>
          <a:p>
            <a:pPr>
              <a:buSzPct val="45000"/>
              <a:buFont typeface="StarSymbol"/>
              <a:buChar char=""/>
            </a:pPr>
            <a:r>
              <a:rPr lang="en-US"/>
              <a:t>Wait 12 hours after adding pectic enzyme before adding yeast.</a:t>
            </a:r>
            <a:endParaRPr/>
          </a:p>
        </p:txBody>
      </p:sp>
    </p:spTree>
  </p:cSld>
  <p:timing>
    <p:tnLst>
      <p:par>
        <p:cTn dur="indefinite" id="31" nodeType="tmRoot" restart="never">
          <p:childTnLst>
            <p:seq>
              <p:cTn id="32" nodeType="mainSeq">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2" name="TextShape 1"/>
          <p:cNvSpPr txBox="1"/>
          <p:nvPr/>
        </p:nvSpPr>
        <p:spPr>
          <a:xfrm>
            <a:off x="504000" y="151200"/>
            <a:ext cx="9071640" cy="625320"/>
          </a:xfrm>
          <a:prstGeom prst="rect">
            <a:avLst/>
          </a:prstGeom>
        </p:spPr>
        <p:txBody>
          <a:bodyPr anchor="ctr" bIns="0" lIns="0" rIns="0" tIns="0" wrap="none"/>
          <a:p>
            <a:pPr algn="ctr"/>
            <a:r>
              <a:rPr lang="en-US"/>
              <a:t>Which yeast?</a:t>
            </a:r>
            <a:endParaRPr/>
          </a:p>
        </p:txBody>
      </p:sp>
      <p:sp>
        <p:nvSpPr>
          <p:cNvPr id="93" name="TextShape 2"/>
          <p:cNvSpPr txBox="1"/>
          <p:nvPr/>
        </p:nvSpPr>
        <p:spPr>
          <a:xfrm>
            <a:off x="504000" y="869040"/>
            <a:ext cx="8870040" cy="3797280"/>
          </a:xfrm>
          <a:prstGeom prst="rect">
            <a:avLst/>
          </a:prstGeom>
        </p:spPr>
        <p:txBody>
          <a:bodyPr bIns="0" lIns="0" rIns="0" tIns="0" wrap="none"/>
          <a:p>
            <a:pPr>
              <a:buSzPct val="45000"/>
              <a:buFont typeface="StarSymbol"/>
              <a:buChar char=""/>
            </a:pPr>
            <a:r>
              <a:rPr lang="en-US"/>
              <a:t>After trying a few different yeasts, my favorite is Lalvin EC-1118.</a:t>
            </a:r>
            <a:endParaRPr/>
          </a:p>
          <a:p>
            <a:pPr lvl="1">
              <a:buSzPct val="75000"/>
              <a:buFont typeface="StarSymbol"/>
              <a:buChar char=""/>
            </a:pPr>
            <a:r>
              <a:rPr lang="en-US"/>
              <a:t>Champagne yeast with alcohol tolerance of ~18%</a:t>
            </a:r>
            <a:endParaRPr/>
          </a:p>
          <a:p>
            <a:pPr lvl="1">
              <a:buSzPct val="75000"/>
              <a:buFont typeface="StarSymbol"/>
              <a:buChar char=""/>
            </a:pPr>
            <a:r>
              <a:rPr lang="en-US"/>
              <a:t>Will dry out the must</a:t>
            </a:r>
            <a:endParaRPr/>
          </a:p>
          <a:p>
            <a:pPr lvl="2">
              <a:buSzPct val="45000"/>
              <a:buFont typeface="StarSymbol"/>
              <a:buChar char=""/>
            </a:pPr>
            <a:r>
              <a:rPr lang="en-US"/>
              <a:t>This means no popped corks!</a:t>
            </a:r>
            <a:endParaRPr/>
          </a:p>
          <a:p>
            <a:pPr lvl="1">
              <a:buSzPct val="75000"/>
              <a:buFont typeface="StarSymbol"/>
              <a:buChar char=""/>
            </a:pPr>
            <a:r>
              <a:rPr lang="en-US"/>
              <a:t>Ferments well in just about anything, including the difficult environment of mead.</a:t>
            </a:r>
            <a:endParaRPr/>
          </a:p>
          <a:p>
            <a:pPr>
              <a:buSzPct val="45000"/>
              <a:buFont typeface="StarSymbol"/>
              <a:buChar char=""/>
            </a:pPr>
            <a:r>
              <a:rPr lang="en-US"/>
              <a:t>Any wine yeast should work</a:t>
            </a:r>
            <a:endParaRPr/>
          </a:p>
          <a:p>
            <a:pPr>
              <a:buSzPct val="45000"/>
              <a:buFont typeface="StarSymbol"/>
              <a:buChar char=""/>
            </a:pPr>
            <a:r>
              <a:rPr lang="en-US"/>
              <a:t>Dry vs liquid</a:t>
            </a:r>
            <a:endParaRPr/>
          </a:p>
          <a:p>
            <a:pPr lvl="1">
              <a:buSzPct val="75000"/>
              <a:buFont typeface="StarSymbol"/>
              <a:buChar char=""/>
            </a:pPr>
            <a:r>
              <a:rPr lang="en-US"/>
              <a:t>I've tried both.  The strain is what matters.  Dry is cheaper, easier to store and less likely to fail so I've mostly moved over to dry.</a:t>
            </a:r>
            <a:endParaRPr/>
          </a:p>
        </p:txBody>
      </p:sp>
      <p:pic>
        <p:nvPicPr>
          <p:cNvPr descr="" id="94" name=""/>
          <p:cNvPicPr/>
          <p:nvPr/>
        </p:nvPicPr>
        <p:blipFill>
          <a:blip r:embed="rId1"/>
          <a:stretch>
            <a:fillRect/>
          </a:stretch>
        </p:blipFill>
        <p:spPr>
          <a:xfrm>
            <a:off x="2551680" y="4810320"/>
            <a:ext cx="3657600" cy="2743200"/>
          </a:xfrm>
          <a:prstGeom prst="rect">
            <a:avLst/>
          </a:prstGeom>
        </p:spPr>
      </p:pic>
      <p:pic>
        <p:nvPicPr>
          <p:cNvPr descr="" id="95" name=""/>
          <p:cNvPicPr/>
          <p:nvPr/>
        </p:nvPicPr>
        <p:blipFill>
          <a:blip r:embed="rId2"/>
          <a:stretch>
            <a:fillRect/>
          </a:stretch>
        </p:blipFill>
        <p:spPr>
          <a:xfrm>
            <a:off x="540720" y="4810320"/>
            <a:ext cx="2048400" cy="2743200"/>
          </a:xfrm>
          <a:prstGeom prst="rect">
            <a:avLst/>
          </a:prstGeom>
        </p:spPr>
      </p:pic>
      <p:pic>
        <p:nvPicPr>
          <p:cNvPr descr="" id="96" name=""/>
          <p:cNvPicPr/>
          <p:nvPr/>
        </p:nvPicPr>
        <p:blipFill>
          <a:blip r:embed="rId3"/>
          <a:stretch>
            <a:fillRect/>
          </a:stretch>
        </p:blipFill>
        <p:spPr>
          <a:xfrm>
            <a:off x="6164640" y="4816800"/>
            <a:ext cx="3657600" cy="2743200"/>
          </a:xfrm>
          <a:prstGeom prst="rect">
            <a:avLst/>
          </a:prstGeom>
        </p:spPr>
      </p:pic>
    </p:spTree>
  </p:cSld>
  <p:timing>
    <p:tnLst>
      <p:par>
        <p:cTn dur="indefinite" id="33" nodeType="tmRoot" restart="never">
          <p:childTnLst>
            <p:seq>
              <p:cTn id="34" nodeType="mainSeq">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7" name="TextShape 1"/>
          <p:cNvSpPr txBox="1"/>
          <p:nvPr/>
        </p:nvSpPr>
        <p:spPr>
          <a:xfrm>
            <a:off x="504000" y="121320"/>
            <a:ext cx="9071640" cy="887400"/>
          </a:xfrm>
          <a:prstGeom prst="rect">
            <a:avLst/>
          </a:prstGeom>
        </p:spPr>
        <p:txBody>
          <a:bodyPr anchor="ctr" bIns="0" lIns="0" rIns="0" tIns="0" wrap="none"/>
          <a:p>
            <a:pPr algn="ctr"/>
            <a:r>
              <a:rPr lang="en-US"/>
              <a:t>How to stop the fermentation</a:t>
            </a:r>
            <a:endParaRPr/>
          </a:p>
        </p:txBody>
      </p:sp>
      <p:sp>
        <p:nvSpPr>
          <p:cNvPr id="98" name="TextShape 2"/>
          <p:cNvSpPr txBox="1"/>
          <p:nvPr/>
        </p:nvSpPr>
        <p:spPr>
          <a:xfrm>
            <a:off x="504000" y="1008720"/>
            <a:ext cx="9188640" cy="6123600"/>
          </a:xfrm>
          <a:prstGeom prst="rect">
            <a:avLst/>
          </a:prstGeom>
        </p:spPr>
        <p:txBody>
          <a:bodyPr bIns="0" lIns="0" rIns="0" tIns="0" wrap="none"/>
          <a:p>
            <a:pPr>
              <a:buSzPct val="45000"/>
              <a:buFont typeface="StarSymbol"/>
              <a:buChar char=""/>
            </a:pPr>
            <a:r>
              <a:rPr lang="en-US"/>
              <a:t>Wait until the yeast runs out of sugar</a:t>
            </a:r>
            <a:endParaRPr/>
          </a:p>
          <a:p>
            <a:pPr lvl="1">
              <a:buSzPct val="75000"/>
              <a:buFont typeface="StarSymbol"/>
              <a:buChar char=""/>
            </a:pPr>
            <a:r>
              <a:rPr lang="en-US"/>
              <a:t>Beware of yeasts other than Lalvin EC-1118, especially with high honey concentrations.  They could just ferment very slowly and then later you have popped corks.</a:t>
            </a:r>
            <a:endParaRPr/>
          </a:p>
          <a:p>
            <a:pPr>
              <a:buSzPct val="45000"/>
              <a:buFont typeface="StarSymbol"/>
              <a:buChar char=""/>
            </a:pPr>
            <a:r>
              <a:rPr lang="en-US"/>
              <a:t>Add alcohol</a:t>
            </a:r>
            <a:endParaRPr/>
          </a:p>
          <a:p>
            <a:pPr lvl="1">
              <a:buSzPct val="75000"/>
              <a:buFont typeface="StarSymbol"/>
              <a:buChar char=""/>
            </a:pPr>
            <a:r>
              <a:rPr lang="en-US"/>
              <a:t>Fortified wines like brandy</a:t>
            </a:r>
            <a:endParaRPr/>
          </a:p>
          <a:p>
            <a:pPr>
              <a:buSzPct val="45000"/>
              <a:buFont typeface="StarSymbol"/>
              <a:buChar char=""/>
            </a:pPr>
            <a:r>
              <a:rPr lang="en-US"/>
              <a:t>Add pressure</a:t>
            </a:r>
            <a:endParaRPr/>
          </a:p>
          <a:p>
            <a:pPr lvl="1">
              <a:buSzPct val="75000"/>
              <a:buFont typeface="StarSymbol"/>
              <a:buChar char=""/>
            </a:pPr>
            <a:r>
              <a:rPr lang="en-US"/>
              <a:t>Champagne</a:t>
            </a:r>
            <a:endParaRPr/>
          </a:p>
          <a:p>
            <a:pPr lvl="1">
              <a:buSzPct val="75000"/>
              <a:buFont typeface="StarSymbol"/>
              <a:buChar char=""/>
            </a:pPr>
            <a:r>
              <a:rPr lang="en-US"/>
              <a:t>Not really practical for home brewers</a:t>
            </a:r>
            <a:endParaRPr/>
          </a:p>
          <a:p>
            <a:pPr>
              <a:buSzPct val="45000"/>
              <a:buFont typeface="StarSymbol"/>
              <a:buChar char=""/>
            </a:pPr>
            <a:r>
              <a:rPr lang="en-US"/>
              <a:t>Add chemicals</a:t>
            </a:r>
            <a:endParaRPr/>
          </a:p>
          <a:p>
            <a:pPr lvl="1">
              <a:buSzPct val="75000"/>
              <a:buFont typeface="StarSymbol"/>
              <a:buChar char=""/>
            </a:pPr>
            <a:r>
              <a:rPr lang="en-US"/>
              <a:t>Sorbate – prevents yeast's ability to reproduce.  Add after fermentation finished and wine racked and before bottling.  </a:t>
            </a:r>
            <a:endParaRPr/>
          </a:p>
          <a:p>
            <a:pPr lvl="1">
              <a:buSzPct val="75000"/>
              <a:buFont typeface="StarSymbol"/>
              <a:buChar char=""/>
            </a:pPr>
            <a:r>
              <a:rPr lang="en-US"/>
              <a:t>Usually added with sulfates to keep bacteria from growing too.</a:t>
            </a:r>
            <a:endParaRPr/>
          </a:p>
          <a:p>
            <a:pPr lvl="1">
              <a:buSzPct val="75000"/>
              <a:buFont typeface="StarSymbol"/>
              <a:buChar char=""/>
            </a:pPr>
            <a:r>
              <a:rPr lang="en-US"/>
              <a:t>I never do this but just let the fermentation stop naturally and bottle it like that.</a:t>
            </a:r>
            <a:endParaRPr/>
          </a:p>
        </p:txBody>
      </p:sp>
    </p:spTree>
  </p:cSld>
  <p:timing>
    <p:tnLst>
      <p:par>
        <p:cTn dur="indefinite" id="35" nodeType="tmRoot" restart="never">
          <p:childTnLst>
            <p:seq>
              <p:cTn id="36" nodeType="mainSeq">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9" name="TextShape 1"/>
          <p:cNvSpPr txBox="1"/>
          <p:nvPr/>
        </p:nvSpPr>
        <p:spPr>
          <a:xfrm>
            <a:off x="504000" y="301320"/>
            <a:ext cx="9071640" cy="1262160"/>
          </a:xfrm>
          <a:prstGeom prst="rect">
            <a:avLst/>
          </a:prstGeom>
        </p:spPr>
        <p:txBody>
          <a:bodyPr anchor="ctr" bIns="0" lIns="0" rIns="0" tIns="0" wrap="none"/>
          <a:p>
            <a:pPr algn="ctr"/>
            <a:r>
              <a:rPr lang="en-US"/>
              <a:t>How long should it take?</a:t>
            </a:r>
            <a:endParaRPr/>
          </a:p>
        </p:txBody>
      </p:sp>
      <p:sp>
        <p:nvSpPr>
          <p:cNvPr id="100" name="TextShape 2"/>
          <p:cNvSpPr txBox="1"/>
          <p:nvPr/>
        </p:nvSpPr>
        <p:spPr>
          <a:xfrm>
            <a:off x="504000" y="1769040"/>
            <a:ext cx="8870040" cy="4384440"/>
          </a:xfrm>
          <a:prstGeom prst="rect">
            <a:avLst/>
          </a:prstGeom>
        </p:spPr>
        <p:txBody>
          <a:bodyPr bIns="0" lIns="0" rIns="0" tIns="0" wrap="none"/>
          <a:p>
            <a:pPr>
              <a:buSzPct val="45000"/>
              <a:buFont typeface="StarSymbol"/>
              <a:buChar char=""/>
            </a:pPr>
            <a:r>
              <a:rPr lang="en-US"/>
              <a:t>4 lbs/gallon of honey takes about 1 year to ferment with Lalvin EC-1118</a:t>
            </a:r>
            <a:endParaRPr/>
          </a:p>
          <a:p>
            <a:pPr>
              <a:buSzPct val="45000"/>
              <a:buFont typeface="StarSymbol"/>
              <a:buChar char=""/>
            </a:pPr>
            <a:r>
              <a:rPr lang="en-US"/>
              <a:t>Less honey </a:t>
            </a:r>
            <a:r>
              <a:rPr lang="en-US">
                <a:latin typeface="Arial"/>
                <a:ea typeface="Arial"/>
              </a:rPr>
              <a:t>→</a:t>
            </a:r>
            <a:r>
              <a:rPr lang="en-US"/>
              <a:t> faster fermentation</a:t>
            </a:r>
            <a:endParaRPr/>
          </a:p>
          <a:p>
            <a:pPr>
              <a:buSzPct val="45000"/>
              <a:buFont typeface="StarSymbol"/>
              <a:buChar char=""/>
            </a:pPr>
            <a:r>
              <a:rPr lang="en-US"/>
              <a:t>Ways to tell it's done:</a:t>
            </a:r>
            <a:endParaRPr/>
          </a:p>
          <a:p>
            <a:pPr lvl="1">
              <a:buSzPct val="75000"/>
              <a:buFont typeface="StarSymbol"/>
              <a:buChar char=""/>
            </a:pPr>
            <a:r>
              <a:rPr lang="en-US"/>
              <a:t>Specific gravity stops changing</a:t>
            </a:r>
            <a:endParaRPr/>
          </a:p>
          <a:p>
            <a:pPr lvl="1">
              <a:buSzPct val="75000"/>
              <a:buFont typeface="StarSymbol"/>
              <a:buChar char=""/>
            </a:pPr>
            <a:r>
              <a:rPr lang="en-US"/>
              <a:t>No more bubbles coming out of fermentation lock</a:t>
            </a:r>
            <a:endParaRPr/>
          </a:p>
          <a:p>
            <a:pPr lvl="1">
              <a:buSzPct val="75000"/>
              <a:buFont typeface="StarSymbol"/>
              <a:buChar char=""/>
            </a:pPr>
            <a:r>
              <a:rPr lang="en-US"/>
              <a:t>Fermentation lock not pressurized</a:t>
            </a:r>
            <a:endParaRPr/>
          </a:p>
          <a:p>
            <a:pPr>
              <a:buSzPct val="45000"/>
              <a:buFont typeface="StarSymbol"/>
              <a:buChar char=""/>
            </a:pPr>
            <a:r>
              <a:rPr lang="en-US"/>
              <a:t>Err on waiting longer since it will not hurt and you will have fewer popped caps.</a:t>
            </a:r>
            <a:endParaRPr/>
          </a:p>
        </p:txBody>
      </p:sp>
    </p:spTree>
  </p:cSld>
  <p:timing>
    <p:tnLst>
      <p:par>
        <p:cTn dur="indefinite" id="37" nodeType="tmRoot" restart="never">
          <p:childTnLst>
            <p:seq>
              <p:cTn id="38" nodeType="mainSeq">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1" name="TextShape 1"/>
          <p:cNvSpPr txBox="1"/>
          <p:nvPr/>
        </p:nvSpPr>
        <p:spPr>
          <a:xfrm>
            <a:off x="504000" y="301320"/>
            <a:ext cx="9071640" cy="1262160"/>
          </a:xfrm>
          <a:prstGeom prst="rect">
            <a:avLst/>
          </a:prstGeom>
        </p:spPr>
        <p:txBody>
          <a:bodyPr anchor="ctr" bIns="0" lIns="0" rIns="0" tIns="0" wrap="none"/>
          <a:p>
            <a:pPr algn="ctr"/>
            <a:r>
              <a:rPr lang="en-US"/>
              <a:t>Bottling</a:t>
            </a:r>
            <a:endParaRPr/>
          </a:p>
        </p:txBody>
      </p:sp>
      <p:sp>
        <p:nvSpPr>
          <p:cNvPr id="102" name="TextShape 2"/>
          <p:cNvSpPr txBox="1"/>
          <p:nvPr/>
        </p:nvSpPr>
        <p:spPr>
          <a:xfrm>
            <a:off x="504000" y="1769040"/>
            <a:ext cx="8870040" cy="4384440"/>
          </a:xfrm>
          <a:prstGeom prst="rect">
            <a:avLst/>
          </a:prstGeom>
        </p:spPr>
        <p:txBody>
          <a:bodyPr bIns="0" lIns="0" rIns="0" tIns="0" wrap="none"/>
          <a:p>
            <a:pPr>
              <a:buSzPct val="45000"/>
              <a:buFont typeface="StarSymbol"/>
              <a:buChar char=""/>
            </a:pPr>
            <a:r>
              <a:rPr lang="en-US"/>
              <a:t>To add or not to add sorbate and/or sulfites?  That is the question.</a:t>
            </a:r>
            <a:endParaRPr/>
          </a:p>
          <a:p>
            <a:pPr lvl="1">
              <a:buSzPct val="75000"/>
              <a:buFont typeface="StarSymbol"/>
              <a:buChar char=""/>
            </a:pPr>
            <a:r>
              <a:rPr lang="en-US"/>
              <a:t>I never have added them at bottling.  I have never had a problem.</a:t>
            </a:r>
            <a:endParaRPr/>
          </a:p>
          <a:p>
            <a:pPr>
              <a:buSzPct val="45000"/>
              <a:buFont typeface="StarSymbol"/>
              <a:buChar char=""/>
            </a:pPr>
            <a:r>
              <a:rPr lang="en-US"/>
              <a:t>Use clean bottles.  Sterilize them the way you would sterilize your other equipment.  You can buy them or collect them.  If you collect them, rinse them out immediately after use.</a:t>
            </a:r>
            <a:endParaRPr/>
          </a:p>
        </p:txBody>
      </p:sp>
    </p:spTree>
  </p:cSld>
  <p:timing>
    <p:tnLst>
      <p:par>
        <p:cTn dur="indefinite" id="39" nodeType="tmRoot" restart="never">
          <p:childTnLst>
            <p:seq>
              <p:cTn id="40" nodeType="mainSeq">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3" name="TextShape 1"/>
          <p:cNvSpPr txBox="1"/>
          <p:nvPr/>
        </p:nvSpPr>
        <p:spPr>
          <a:xfrm>
            <a:off x="504000" y="301320"/>
            <a:ext cx="9071640" cy="1262160"/>
          </a:xfrm>
          <a:prstGeom prst="rect">
            <a:avLst/>
          </a:prstGeom>
        </p:spPr>
        <p:txBody>
          <a:bodyPr anchor="ctr" bIns="0" lIns="0" rIns="0" tIns="0" wrap="none"/>
          <a:p>
            <a:pPr algn="ctr"/>
            <a:r>
              <a:rPr lang="en-US"/>
              <a:t>Your recipe</a:t>
            </a:r>
            <a:endParaRPr/>
          </a:p>
        </p:txBody>
      </p:sp>
      <p:sp>
        <p:nvSpPr>
          <p:cNvPr id="104" name="TextShape 2"/>
          <p:cNvSpPr txBox="1"/>
          <p:nvPr/>
        </p:nvSpPr>
        <p:spPr>
          <a:xfrm>
            <a:off x="504000" y="1769040"/>
            <a:ext cx="8870040" cy="4384440"/>
          </a:xfrm>
          <a:prstGeom prst="rect">
            <a:avLst/>
          </a:prstGeom>
        </p:spPr>
        <p:txBody>
          <a:bodyPr bIns="0" lIns="0" rIns="0" tIns="0" wrap="none"/>
          <a:p>
            <a:pPr>
              <a:buSzPct val="45000"/>
              <a:buFont typeface="StarSymbol"/>
              <a:buChar char=""/>
            </a:pPr>
            <a:r>
              <a:rPr lang="en-US"/>
              <a:t>2-4 pounds of honey/gallon</a:t>
            </a:r>
            <a:endParaRPr/>
          </a:p>
          <a:p>
            <a:pPr>
              <a:buSzPct val="45000"/>
              <a:buFont typeface="StarSymbol"/>
              <a:buChar char=""/>
            </a:pPr>
            <a:r>
              <a:rPr lang="en-US"/>
              <a:t>Grapes or raisins or yeast nutrient</a:t>
            </a:r>
            <a:endParaRPr/>
          </a:p>
          <a:p>
            <a:pPr>
              <a:buSzPct val="45000"/>
              <a:buFont typeface="StarSymbol"/>
              <a:buChar char=""/>
            </a:pPr>
            <a:r>
              <a:rPr lang="en-US"/>
              <a:t>Fruit if desired</a:t>
            </a:r>
            <a:endParaRPr/>
          </a:p>
          <a:p>
            <a:pPr>
              <a:buSzPct val="45000"/>
              <a:buFont typeface="StarSymbol"/>
              <a:buChar char=""/>
            </a:pPr>
            <a:r>
              <a:rPr lang="en-US"/>
              <a:t>Heat/boil or add sulfites and/or sorbate.</a:t>
            </a:r>
            <a:endParaRPr/>
          </a:p>
          <a:p>
            <a:pPr>
              <a:buSzPct val="45000"/>
              <a:buFont typeface="StarSymbol"/>
              <a:buChar char=""/>
            </a:pPr>
            <a:r>
              <a:rPr lang="en-US"/>
              <a:t>Wait until cool (heating) or 12 hours (sulfites)</a:t>
            </a:r>
            <a:endParaRPr/>
          </a:p>
          <a:p>
            <a:pPr>
              <a:buSzPct val="45000"/>
              <a:buFont typeface="StarSymbol"/>
              <a:buChar char=""/>
            </a:pPr>
            <a:r>
              <a:rPr lang="en-US"/>
              <a:t>Inoculate with yeast</a:t>
            </a:r>
            <a:endParaRPr/>
          </a:p>
          <a:p>
            <a:pPr>
              <a:buSzPct val="45000"/>
              <a:buFont typeface="StarSymbol"/>
              <a:buChar char=""/>
            </a:pPr>
            <a:r>
              <a:rPr lang="en-US"/>
              <a:t>Rack in ~1-4 weeks month and 2-3 times before bottling</a:t>
            </a:r>
            <a:endParaRPr/>
          </a:p>
          <a:p>
            <a:pPr>
              <a:buSzPct val="45000"/>
              <a:buFont typeface="StarSymbol"/>
              <a:buChar char=""/>
            </a:pPr>
            <a:r>
              <a:rPr lang="en-US"/>
              <a:t>Bottle no sooner than 6 months after starting </a:t>
            </a:r>
            <a:endParaRPr/>
          </a:p>
          <a:p>
            <a:pPr>
              <a:buSzPct val="45000"/>
              <a:buFont typeface="StarSymbol"/>
              <a:buChar char=""/>
            </a:pPr>
            <a:r>
              <a:rPr lang="en-US"/>
              <a:t>Wait at least 1 year to drink</a:t>
            </a:r>
            <a:endParaRPr/>
          </a:p>
          <a:p>
            <a:pPr>
              <a:buSzPct val="45000"/>
              <a:buFont typeface="StarSymbol"/>
              <a:buChar char=""/>
            </a:pPr>
            <a:endParaRPr/>
          </a:p>
          <a:p>
            <a:pPr>
              <a:buSzPct val="45000"/>
              <a:buFont typeface="StarSymbol"/>
              <a:buChar char=""/>
            </a:pPr>
            <a:endParaRPr/>
          </a:p>
        </p:txBody>
      </p:sp>
    </p:spTree>
  </p:cSld>
  <p:timing>
    <p:tnLst>
      <p:par>
        <p:cTn dur="indefinite" id="41" nodeType="tmRoot" restart="never">
          <p:childTnLst>
            <p:seq>
              <p:cTn id="42" nodeType="mainSeq">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5" name="CustomShape 1"/>
          <p:cNvSpPr/>
          <p:nvPr/>
        </p:nvSpPr>
        <p:spPr>
          <a:xfrm>
            <a:off x="1005840" y="2857320"/>
            <a:ext cx="8046720" cy="1262160"/>
          </a:xfrm>
          <a:prstGeom prst="roundRect">
            <a:avLst>
              <a:gd fmla="val 3600" name="adj"/>
            </a:avLst>
          </a:prstGeom>
          <a:solidFill>
            <a:srgbClr val="c0c0c0"/>
          </a:solidFill>
          <a:ln>
            <a:solidFill>
              <a:srgbClr val="808080"/>
            </a:solidFill>
          </a:ln>
        </p:spPr>
      </p:sp>
      <p:sp>
        <p:nvSpPr>
          <p:cNvPr id="106" name="TextShape 2"/>
          <p:cNvSpPr txBox="1"/>
          <p:nvPr/>
        </p:nvSpPr>
        <p:spPr>
          <a:xfrm>
            <a:off x="504000" y="2821320"/>
            <a:ext cx="9071640" cy="1262160"/>
          </a:xfrm>
          <a:prstGeom prst="rect">
            <a:avLst/>
          </a:prstGeom>
        </p:spPr>
        <p:txBody>
          <a:bodyPr anchor="ctr" bIns="0" lIns="0" rIns="0" tIns="0" wrap="none"/>
          <a:p>
            <a:pPr algn="ctr"/>
            <a:r>
              <a:rPr b="1" i="1" lang="en-US" sz="7500">
                <a:solidFill>
                  <a:srgbClr val="ff0000"/>
                </a:solidFill>
              </a:rPr>
              <a:t>Sterile technique</a:t>
            </a:r>
            <a:endParaRPr/>
          </a:p>
        </p:txBody>
      </p:sp>
    </p:spTree>
  </p:cSld>
  <p:timing>
    <p:tnLst>
      <p:par>
        <p:cTn dur="indefinite" id="43" nodeType="tmRoot" restart="never">
          <p:childTnLst>
            <p:seq>
              <p:cTn id="44" nodeType="mainSeq">
                <p:childTnLst/>
              </p:cTn>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7" name="TextShape 1"/>
          <p:cNvSpPr txBox="1"/>
          <p:nvPr/>
        </p:nvSpPr>
        <p:spPr>
          <a:xfrm>
            <a:off x="504000" y="301320"/>
            <a:ext cx="9071640" cy="1262160"/>
          </a:xfrm>
          <a:prstGeom prst="rect">
            <a:avLst/>
          </a:prstGeom>
        </p:spPr>
        <p:txBody>
          <a:bodyPr anchor="ctr" bIns="0" lIns="0" rIns="0" tIns="0" wrap="none"/>
          <a:p>
            <a:pPr algn="ctr"/>
            <a:r>
              <a:rPr lang="en-US"/>
              <a:t>Sterile technique</a:t>
            </a:r>
            <a:endParaRPr/>
          </a:p>
        </p:txBody>
      </p:sp>
      <p:sp>
        <p:nvSpPr>
          <p:cNvPr id="108" name="TextShape 2"/>
          <p:cNvSpPr txBox="1"/>
          <p:nvPr/>
        </p:nvSpPr>
        <p:spPr>
          <a:xfrm>
            <a:off x="504000" y="1769040"/>
            <a:ext cx="8870040" cy="4384440"/>
          </a:xfrm>
          <a:prstGeom prst="rect">
            <a:avLst/>
          </a:prstGeom>
        </p:spPr>
        <p:txBody>
          <a:bodyPr bIns="0" lIns="0" rIns="0" tIns="0" wrap="none"/>
          <a:p>
            <a:pPr>
              <a:buSzPct val="45000"/>
              <a:buFont typeface="StarSymbol"/>
              <a:buChar char=""/>
            </a:pPr>
            <a:r>
              <a:rPr lang="en-US"/>
              <a:t>Treat everything as if it is contaminated – any surface not explicitly sterilized (including hands) and the air.</a:t>
            </a:r>
            <a:endParaRPr/>
          </a:p>
          <a:p>
            <a:pPr>
              <a:buSzPct val="45000"/>
              <a:buFont typeface="StarSymbol"/>
              <a:buChar char=""/>
            </a:pPr>
            <a:r>
              <a:rPr lang="en-US"/>
              <a:t>Contact with air can lead to contaminants. </a:t>
            </a:r>
            <a:endParaRPr/>
          </a:p>
          <a:p>
            <a:pPr lvl="1">
              <a:buSzPct val="75000"/>
              <a:buFont typeface="StarSymbol"/>
              <a:buChar char=""/>
            </a:pPr>
            <a:r>
              <a:rPr lang="en-US"/>
              <a:t>This is how your mead can accidentally turn to vinegar.  If you want to do this on purpose I recommend using a starter culture (mother of vinegar).</a:t>
            </a:r>
            <a:endParaRPr/>
          </a:p>
          <a:p>
            <a:pPr lvl="1">
              <a:buSzPct val="75000"/>
              <a:buFont typeface="StarSymbol"/>
              <a:buChar char=""/>
            </a:pPr>
            <a:r>
              <a:rPr lang="en-US"/>
              <a:t>Minimize your equipment and your wine's contact with air.</a:t>
            </a:r>
            <a:endParaRPr/>
          </a:p>
        </p:txBody>
      </p:sp>
    </p:spTree>
  </p:cSld>
  <p:timing>
    <p:tnLst>
      <p:par>
        <p:cTn dur="indefinite" id="45" nodeType="tmRoot" restart="never">
          <p:childTnLst>
            <p:seq>
              <p:cTn id="46" nodeType="mainSeq">
                <p:childTnLst/>
              </p:cTn>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9" name="TextShape 1"/>
          <p:cNvSpPr txBox="1"/>
          <p:nvPr/>
        </p:nvSpPr>
        <p:spPr>
          <a:xfrm>
            <a:off x="504000" y="85320"/>
            <a:ext cx="9071640" cy="887400"/>
          </a:xfrm>
          <a:prstGeom prst="rect">
            <a:avLst/>
          </a:prstGeom>
        </p:spPr>
        <p:txBody>
          <a:bodyPr anchor="ctr" bIns="0" lIns="0" rIns="0" tIns="0" wrap="none"/>
          <a:p>
            <a:pPr algn="ctr"/>
            <a:r>
              <a:rPr lang="en-US"/>
              <a:t>Methods for sterilizing</a:t>
            </a:r>
            <a:endParaRPr/>
          </a:p>
        </p:txBody>
      </p:sp>
      <p:sp>
        <p:nvSpPr>
          <p:cNvPr id="110" name="TextShape 2"/>
          <p:cNvSpPr txBox="1"/>
          <p:nvPr/>
        </p:nvSpPr>
        <p:spPr>
          <a:xfrm>
            <a:off x="504000" y="972720"/>
            <a:ext cx="8870040" cy="6587280"/>
          </a:xfrm>
          <a:prstGeom prst="rect">
            <a:avLst/>
          </a:prstGeom>
        </p:spPr>
        <p:txBody>
          <a:bodyPr bIns="0" lIns="0" rIns="0" tIns="0" wrap="none"/>
          <a:p>
            <a:pPr>
              <a:buSzPct val="45000"/>
              <a:buFont typeface="StarSymbol"/>
              <a:buChar char=""/>
            </a:pPr>
            <a:r>
              <a:rPr lang="en-US"/>
              <a:t>Heat – boiling or autoclaving</a:t>
            </a:r>
            <a:endParaRPr/>
          </a:p>
          <a:p>
            <a:pPr lvl="1">
              <a:buSzPct val="75000"/>
              <a:buFont typeface="StarSymbol"/>
              <a:buChar char=""/>
            </a:pPr>
            <a:r>
              <a:rPr lang="en-US"/>
              <a:t>Not practical for most equipment for home brewers</a:t>
            </a:r>
            <a:endParaRPr/>
          </a:p>
          <a:p>
            <a:pPr>
              <a:buSzPct val="45000"/>
              <a:buFont typeface="StarSymbol"/>
              <a:buChar char=""/>
            </a:pPr>
            <a:r>
              <a:rPr lang="en-US"/>
              <a:t>Iodine</a:t>
            </a:r>
            <a:endParaRPr/>
          </a:p>
          <a:p>
            <a:pPr lvl="1">
              <a:buSzPct val="75000"/>
              <a:buFont typeface="StarSymbol"/>
              <a:buChar char=""/>
            </a:pPr>
            <a:r>
              <a:rPr lang="en-US"/>
              <a:t>For kegs – chlorine-based cleaners can pit the metal</a:t>
            </a:r>
            <a:endParaRPr/>
          </a:p>
          <a:p>
            <a:pPr>
              <a:buSzPct val="45000"/>
              <a:buFont typeface="StarSymbol"/>
              <a:buChar char=""/>
            </a:pPr>
            <a:r>
              <a:rPr lang="en-US"/>
              <a:t>Sulfites</a:t>
            </a:r>
            <a:endParaRPr/>
          </a:p>
          <a:p>
            <a:pPr lvl="1">
              <a:buSzPct val="75000"/>
              <a:buFont typeface="StarSymbol"/>
              <a:buChar char=""/>
            </a:pPr>
            <a:r>
              <a:rPr lang="en-US"/>
              <a:t>Only kill bacteria</a:t>
            </a:r>
            <a:endParaRPr/>
          </a:p>
          <a:p>
            <a:pPr>
              <a:buSzPct val="45000"/>
              <a:buFont typeface="StarSymbol"/>
              <a:buChar char=""/>
            </a:pPr>
            <a:r>
              <a:rPr lang="en-US"/>
              <a:t>B-Brite</a:t>
            </a:r>
            <a:endParaRPr/>
          </a:p>
          <a:p>
            <a:pPr>
              <a:buSzPct val="45000"/>
              <a:buFont typeface="StarSymbol"/>
              <a:buChar char=""/>
            </a:pPr>
            <a:r>
              <a:rPr lang="en-US"/>
              <a:t>Bleach</a:t>
            </a:r>
            <a:endParaRPr/>
          </a:p>
          <a:p>
            <a:pPr lvl="1">
              <a:buSzPct val="75000"/>
              <a:buFont typeface="StarSymbol"/>
              <a:buChar char=""/>
            </a:pPr>
            <a:r>
              <a:rPr lang="en-US"/>
              <a:t>Add ~1 tsp/gallon, preferably with hot water. </a:t>
            </a:r>
            <a:r>
              <a:rPr b="1" i="1" lang="en-US"/>
              <a:t> Let sit 20 minutes in bleach solution.  Let dry for 20 minutes before using.</a:t>
            </a:r>
            <a:endParaRPr/>
          </a:p>
          <a:p>
            <a:pPr lvl="1">
              <a:buSzPct val="75000"/>
              <a:buFont typeface="StarSymbol"/>
              <a:buChar char=""/>
            </a:pPr>
            <a:r>
              <a:rPr lang="en-US"/>
              <a:t>CDC method for restaurants.  One method we used around the lab for cleaning the counters.</a:t>
            </a:r>
            <a:endParaRPr/>
          </a:p>
          <a:p>
            <a:pPr lvl="1">
              <a:buSzPct val="75000"/>
              <a:buFont typeface="StarSymbol"/>
              <a:buChar char=""/>
            </a:pPr>
            <a:r>
              <a:rPr lang="en-US"/>
              <a:t>Scares people at hobby stores.  Claims that it can lead to off tastes.</a:t>
            </a:r>
            <a:endParaRPr/>
          </a:p>
          <a:p>
            <a:pPr lvl="1">
              <a:buSzPct val="75000"/>
              <a:buFont typeface="StarSymbol"/>
              <a:buChar char=""/>
            </a:pPr>
            <a:r>
              <a:rPr lang="en-US"/>
              <a:t>I've done this all the time and have no problems, BUT have always timed the 20 minute intervals.</a:t>
            </a:r>
            <a:endParaRPr/>
          </a:p>
        </p:txBody>
      </p:sp>
    </p:spTree>
  </p:cSld>
  <p:timing>
    <p:tnLst>
      <p:par>
        <p:cTn dur="indefinite" id="47" nodeType="tmRoot" restart="never">
          <p:childTnLst>
            <p:seq>
              <p:cTn id="48" nodeType="mainSeq">
                <p:childTnLst/>
              </p:cTn>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1" name="TextShape 1"/>
          <p:cNvSpPr txBox="1"/>
          <p:nvPr/>
        </p:nvSpPr>
        <p:spPr>
          <a:xfrm>
            <a:off x="504000" y="301320"/>
            <a:ext cx="9071640" cy="1262160"/>
          </a:xfrm>
          <a:prstGeom prst="rect">
            <a:avLst/>
          </a:prstGeom>
        </p:spPr>
        <p:txBody>
          <a:bodyPr anchor="ctr" bIns="0" lIns="0" rIns="0" tIns="0" wrap="none"/>
          <a:p>
            <a:pPr algn="ctr"/>
            <a:r>
              <a:rPr lang="en-US"/>
              <a:t>BUT...</a:t>
            </a:r>
            <a:endParaRPr/>
          </a:p>
        </p:txBody>
      </p:sp>
      <p:sp>
        <p:nvSpPr>
          <p:cNvPr id="112" name="TextShape 2"/>
          <p:cNvSpPr txBox="1"/>
          <p:nvPr/>
        </p:nvSpPr>
        <p:spPr>
          <a:xfrm>
            <a:off x="504000" y="1769040"/>
            <a:ext cx="8870040" cy="4384800"/>
          </a:xfrm>
          <a:prstGeom prst="rect">
            <a:avLst/>
          </a:prstGeom>
        </p:spPr>
        <p:txBody>
          <a:bodyPr bIns="0" lIns="0" rIns="0" tIns="0" wrap="none"/>
          <a:p>
            <a:pPr>
              <a:buSzPct val="45000"/>
              <a:buFont typeface="StarSymbol"/>
              <a:buChar char=""/>
            </a:pPr>
            <a:r>
              <a:rPr lang="en-US"/>
              <a:t>Fear of contamination keeps a lot of people from brewing.</a:t>
            </a:r>
            <a:endParaRPr/>
          </a:p>
          <a:p>
            <a:pPr>
              <a:buSzPct val="45000"/>
              <a:buFont typeface="StarSymbol"/>
              <a:buChar char=""/>
            </a:pPr>
            <a:r>
              <a:rPr lang="en-US"/>
              <a:t>People have been making beer &amp; wine since before the Germ Theory.</a:t>
            </a:r>
            <a:endParaRPr/>
          </a:p>
          <a:p>
            <a:pPr>
              <a:buSzPct val="45000"/>
              <a:buFont typeface="StarSymbol"/>
              <a:buChar char=""/>
            </a:pPr>
            <a:r>
              <a:rPr lang="en-US"/>
              <a:t>My guideline:  If it smells funny, looks funny, or tastes funny, don't drink it.  No matter how much it cost to make it.</a:t>
            </a:r>
            <a:endParaRPr/>
          </a:p>
          <a:p>
            <a:pPr>
              <a:buSzPct val="45000"/>
              <a:buFont typeface="StarSymbol"/>
              <a:buChar char=""/>
            </a:pPr>
            <a:r>
              <a:rPr lang="en-US"/>
              <a:t>This guideline has worked well for me so far.</a:t>
            </a:r>
            <a:endParaRPr/>
          </a:p>
        </p:txBody>
      </p:sp>
    </p:spTree>
  </p:cSld>
  <p:timing>
    <p:tnLst>
      <p:par>
        <p:cTn dur="indefinite" id="49" nodeType="tmRoot" restart="never">
          <p:childTnLst>
            <p:seq>
              <p:cTn id="50" nodeType="mainSeq">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45" name=""/>
          <p:cNvPicPr/>
          <p:nvPr/>
        </p:nvPicPr>
        <p:blipFill>
          <a:blip r:embed="rId1"/>
          <a:stretch>
            <a:fillRect/>
          </a:stretch>
        </p:blipFill>
        <p:spPr>
          <a:xfrm>
            <a:off x="-1463040" y="-457200"/>
            <a:ext cx="11887200" cy="8915400"/>
          </a:xfrm>
          <a:prstGeom prst="rect">
            <a:avLst/>
          </a:prstGeom>
        </p:spPr>
      </p:pic>
      <p:sp>
        <p:nvSpPr>
          <p:cNvPr id="46" name="TextShape 1"/>
          <p:cNvSpPr txBox="1"/>
          <p:nvPr/>
        </p:nvSpPr>
        <p:spPr>
          <a:xfrm>
            <a:off x="504000" y="121320"/>
            <a:ext cx="8822880" cy="795960"/>
          </a:xfrm>
          <a:prstGeom prst="rect">
            <a:avLst/>
          </a:prstGeom>
        </p:spPr>
        <p:txBody>
          <a:bodyPr anchor="ctr" bIns="0" lIns="0" rIns="0" tIns="0" wrap="none"/>
          <a:p>
            <a:pPr algn="ctr"/>
            <a:endParaRPr/>
          </a:p>
        </p:txBody>
      </p:sp>
      <p:sp>
        <p:nvSpPr>
          <p:cNvPr id="47" name="TextShape 2"/>
          <p:cNvSpPr txBox="1"/>
          <p:nvPr/>
        </p:nvSpPr>
        <p:spPr>
          <a:xfrm>
            <a:off x="504000" y="0"/>
            <a:ext cx="8870040" cy="3383280"/>
          </a:xfrm>
          <a:prstGeom prst="rect">
            <a:avLst/>
          </a:prstGeom>
        </p:spPr>
        <p:txBody>
          <a:bodyPr bIns="0" lIns="0" rIns="0" tIns="0" wrap="none"/>
          <a:p>
            <a:pPr algn="ctr"/>
            <a:r>
              <a:rPr lang="en-US" sz="5000"/>
              <a:t>Who am I?</a:t>
            </a:r>
            <a:endParaRPr/>
          </a:p>
          <a:p>
            <a:pPr>
              <a:buSzPct val="45000"/>
              <a:buFont typeface="StarSymbol"/>
              <a:buChar char=""/>
            </a:pPr>
            <a:r>
              <a:rPr lang="en-US"/>
              <a:t>Professional physicist, but... bachelors degree in biochemistry.</a:t>
            </a:r>
            <a:endParaRPr/>
          </a:p>
          <a:p>
            <a:pPr>
              <a:buSzPct val="45000"/>
              <a:buFont typeface="StarSymbol"/>
              <a:buChar char=""/>
            </a:pPr>
            <a:r>
              <a:rPr lang="en-US"/>
              <a:t>Have brewed:  beer, wine (starting from grapes!), mead, fruit wine, and cider</a:t>
            </a:r>
            <a:endParaRPr/>
          </a:p>
          <a:p>
            <a:pPr>
              <a:buSzPct val="45000"/>
              <a:buFont typeface="StarSymbol"/>
              <a:buChar char=""/>
            </a:pPr>
            <a:r>
              <a:rPr lang="en-US"/>
              <a:t>Am currently brewing: mead, cabernet sauvignon, petite sirah, merlot, sauvignon blanc, 4 different muscadine wines</a:t>
            </a:r>
            <a:endParaRPr/>
          </a:p>
        </p:txBody>
      </p:sp>
      <p:sp>
        <p:nvSpPr>
          <p:cNvPr id="48" name="TextShape 3"/>
          <p:cNvSpPr txBox="1"/>
          <p:nvPr/>
        </p:nvSpPr>
        <p:spPr>
          <a:xfrm>
            <a:off x="4242240" y="7020000"/>
            <a:ext cx="1645920" cy="515520"/>
          </a:xfrm>
          <a:prstGeom prst="rect">
            <a:avLst/>
          </a:prstGeom>
        </p:spPr>
        <p:txBody>
          <a:bodyPr bIns="45000" lIns="90000" rIns="90000" tIns="45000" wrap="none"/>
          <a:p>
            <a:pPr algn="ctr"/>
            <a:r>
              <a:rPr b="1" lang="en-US" sz="3000">
                <a:solidFill>
                  <a:srgbClr val="0000ff"/>
                </a:solidFill>
              </a:rPr>
              <a:t>Mead</a:t>
            </a:r>
            <a:endParaRPr/>
          </a:p>
        </p:txBody>
      </p:sp>
      <p:sp>
        <p:nvSpPr>
          <p:cNvPr id="49" name="Line 4"/>
          <p:cNvSpPr/>
          <p:nvPr/>
        </p:nvSpPr>
        <p:spPr>
          <a:xfrm flipV="1">
            <a:off x="5212080" y="4937760"/>
            <a:ext cx="365760" cy="1920240"/>
          </a:xfrm>
          <a:prstGeom prst="line">
            <a:avLst/>
          </a:prstGeom>
          <a:ln w="54720">
            <a:solidFill>
              <a:srgbClr val="0000ff"/>
            </a:solidFill>
            <a:round/>
            <a:tailEnd len="med" type="triangle" w="med"/>
          </a:ln>
        </p:spPr>
      </p:sp>
      <p:sp>
        <p:nvSpPr>
          <p:cNvPr id="50" name="Line 5"/>
          <p:cNvSpPr/>
          <p:nvPr/>
        </p:nvSpPr>
        <p:spPr>
          <a:xfrm flipV="1">
            <a:off x="5212080" y="5029200"/>
            <a:ext cx="1188720" cy="1828800"/>
          </a:xfrm>
          <a:prstGeom prst="line">
            <a:avLst/>
          </a:prstGeom>
          <a:ln w="54720">
            <a:solidFill>
              <a:srgbClr val="0000ff"/>
            </a:solidFill>
            <a:round/>
            <a:tailEnd len="med" type="triangle" w="med"/>
          </a:ln>
        </p:spPr>
      </p:sp>
      <p:sp>
        <p:nvSpPr>
          <p:cNvPr id="51" name="TextShape 6"/>
          <p:cNvSpPr txBox="1"/>
          <p:nvPr/>
        </p:nvSpPr>
        <p:spPr>
          <a:xfrm>
            <a:off x="6690240" y="6696000"/>
            <a:ext cx="2686320" cy="940680"/>
          </a:xfrm>
          <a:prstGeom prst="rect">
            <a:avLst/>
          </a:prstGeom>
        </p:spPr>
        <p:txBody>
          <a:bodyPr bIns="45000" lIns="90000" rIns="90000" tIns="45000" wrap="none"/>
          <a:p>
            <a:pPr algn="ctr"/>
            <a:r>
              <a:rPr b="1" lang="en-US" sz="3000">
                <a:solidFill>
                  <a:srgbClr val="ff0000"/>
                </a:solidFill>
              </a:rPr>
              <a:t>Muscadine wine</a:t>
            </a:r>
            <a:endParaRPr/>
          </a:p>
        </p:txBody>
      </p:sp>
      <p:sp>
        <p:nvSpPr>
          <p:cNvPr id="52" name="Line 7"/>
          <p:cNvSpPr/>
          <p:nvPr/>
        </p:nvSpPr>
        <p:spPr>
          <a:xfrm flipH="1" flipV="1">
            <a:off x="7406640" y="5943600"/>
            <a:ext cx="457200" cy="752400"/>
          </a:xfrm>
          <a:prstGeom prst="line">
            <a:avLst/>
          </a:prstGeom>
          <a:ln w="54720">
            <a:solidFill>
              <a:srgbClr val="ff0000"/>
            </a:solidFill>
            <a:round/>
            <a:tailEnd len="med" type="triangle" w="med"/>
          </a:ln>
        </p:spPr>
      </p:sp>
      <p:sp>
        <p:nvSpPr>
          <p:cNvPr id="53" name="Line 8"/>
          <p:cNvSpPr/>
          <p:nvPr/>
        </p:nvSpPr>
        <p:spPr>
          <a:xfrm flipH="1">
            <a:off x="6690240" y="6696000"/>
            <a:ext cx="1173600" cy="0"/>
          </a:xfrm>
          <a:prstGeom prst="line">
            <a:avLst/>
          </a:prstGeom>
          <a:ln w="54720">
            <a:solidFill>
              <a:srgbClr val="ff0000"/>
            </a:solidFill>
            <a:round/>
            <a:tailEnd len="med" type="triangle" w="med"/>
          </a:ln>
        </p:spPr>
      </p:sp>
      <p:sp>
        <p:nvSpPr>
          <p:cNvPr id="54" name="Line 9"/>
          <p:cNvSpPr/>
          <p:nvPr/>
        </p:nvSpPr>
        <p:spPr>
          <a:xfrm flipH="1" flipV="1">
            <a:off x="6583680" y="5943600"/>
            <a:ext cx="1280160" cy="729360"/>
          </a:xfrm>
          <a:prstGeom prst="line">
            <a:avLst/>
          </a:prstGeom>
          <a:ln w="54720">
            <a:solidFill>
              <a:srgbClr val="ff0000"/>
            </a:solidFill>
            <a:round/>
            <a:tailEnd len="med" type="triangle" w="med"/>
          </a:ln>
        </p:spPr>
      </p:sp>
      <p:sp>
        <p:nvSpPr>
          <p:cNvPr id="55" name="Line 10"/>
          <p:cNvSpPr/>
          <p:nvPr/>
        </p:nvSpPr>
        <p:spPr>
          <a:xfrm flipH="1" flipV="1">
            <a:off x="6217920" y="6126480"/>
            <a:ext cx="1645920" cy="546480"/>
          </a:xfrm>
          <a:prstGeom prst="line">
            <a:avLst/>
          </a:prstGeom>
          <a:ln w="54720">
            <a:solidFill>
              <a:srgbClr val="ff0000"/>
            </a:solidFill>
            <a:round/>
            <a:tailEnd len="med" type="triangle" w="med"/>
          </a:ln>
        </p:spPr>
      </p:sp>
      <p:sp>
        <p:nvSpPr>
          <p:cNvPr id="56" name="Line 11"/>
          <p:cNvSpPr/>
          <p:nvPr/>
        </p:nvSpPr>
        <p:spPr>
          <a:xfrm flipH="1" flipV="1">
            <a:off x="5852160" y="6583680"/>
            <a:ext cx="2011680" cy="88920"/>
          </a:xfrm>
          <a:prstGeom prst="line">
            <a:avLst/>
          </a:prstGeom>
          <a:ln w="54720">
            <a:solidFill>
              <a:srgbClr val="ff0000"/>
            </a:solidFill>
            <a:round/>
            <a:tailEnd len="med" type="triangle" w="med"/>
          </a:ln>
        </p:spPr>
      </p:sp>
      <p:sp>
        <p:nvSpPr>
          <p:cNvPr id="57" name="Line 12"/>
          <p:cNvSpPr/>
          <p:nvPr/>
        </p:nvSpPr>
        <p:spPr>
          <a:xfrm flipH="1" flipV="1">
            <a:off x="5212080" y="5943600"/>
            <a:ext cx="2651760" cy="718920"/>
          </a:xfrm>
          <a:prstGeom prst="line">
            <a:avLst/>
          </a:prstGeom>
          <a:ln w="54720">
            <a:solidFill>
              <a:srgbClr val="ff0000"/>
            </a:solidFill>
            <a:round/>
            <a:tailEnd len="med" type="triangle" w="med"/>
          </a:ln>
        </p:spPr>
      </p:sp>
      <p:sp>
        <p:nvSpPr>
          <p:cNvPr id="58" name="Line 13"/>
          <p:cNvSpPr/>
          <p:nvPr/>
        </p:nvSpPr>
        <p:spPr>
          <a:xfrm flipH="1" flipV="1">
            <a:off x="4572000" y="6217920"/>
            <a:ext cx="3291840" cy="427680"/>
          </a:xfrm>
          <a:prstGeom prst="line">
            <a:avLst/>
          </a:prstGeom>
          <a:ln w="54720">
            <a:solidFill>
              <a:srgbClr val="ff0000"/>
            </a:solidFill>
            <a:round/>
            <a:tailEnd len="med" type="triangle" w="med"/>
          </a:ln>
        </p:spPr>
      </p:sp>
      <p:sp>
        <p:nvSpPr>
          <p:cNvPr id="59" name="TextShape 14"/>
          <p:cNvSpPr txBox="1"/>
          <p:nvPr/>
        </p:nvSpPr>
        <p:spPr>
          <a:xfrm>
            <a:off x="-149760" y="6696360"/>
            <a:ext cx="2686320" cy="940680"/>
          </a:xfrm>
          <a:prstGeom prst="rect">
            <a:avLst/>
          </a:prstGeom>
        </p:spPr>
        <p:txBody>
          <a:bodyPr bIns="45000" lIns="90000" rIns="90000" tIns="45000" wrap="none"/>
          <a:p>
            <a:pPr algn="ctr"/>
            <a:r>
              <a:rPr b="1" lang="en-US" sz="3000">
                <a:solidFill>
                  <a:srgbClr val="ff0000"/>
                </a:solidFill>
              </a:rPr>
              <a:t>Vitis vinifera wine</a:t>
            </a:r>
            <a:endParaRPr/>
          </a:p>
        </p:txBody>
      </p:sp>
      <p:sp>
        <p:nvSpPr>
          <p:cNvPr id="60" name="Line 15"/>
          <p:cNvSpPr/>
          <p:nvPr/>
        </p:nvSpPr>
        <p:spPr>
          <a:xfrm flipH="1" flipV="1">
            <a:off x="1280160" y="5577840"/>
            <a:ext cx="103320" cy="1010160"/>
          </a:xfrm>
          <a:prstGeom prst="line">
            <a:avLst/>
          </a:prstGeom>
          <a:ln w="54720">
            <a:solidFill>
              <a:srgbClr val="ff0000"/>
            </a:solidFill>
            <a:round/>
            <a:tailEnd len="med" type="triangle" w="med"/>
          </a:ln>
        </p:spPr>
      </p:sp>
      <p:sp>
        <p:nvSpPr>
          <p:cNvPr id="61" name="Line 16"/>
          <p:cNvSpPr/>
          <p:nvPr/>
        </p:nvSpPr>
        <p:spPr>
          <a:xfrm flipV="1">
            <a:off x="1390320" y="5303520"/>
            <a:ext cx="895680" cy="1284480"/>
          </a:xfrm>
          <a:prstGeom prst="line">
            <a:avLst/>
          </a:prstGeom>
          <a:ln w="54720">
            <a:solidFill>
              <a:srgbClr val="ff0000"/>
            </a:solidFill>
            <a:round/>
            <a:tailEnd len="med" type="triangle" w="med"/>
          </a:ln>
        </p:spPr>
      </p:sp>
      <p:sp>
        <p:nvSpPr>
          <p:cNvPr id="62" name="Line 17"/>
          <p:cNvSpPr/>
          <p:nvPr/>
        </p:nvSpPr>
        <p:spPr>
          <a:xfrm flipV="1">
            <a:off x="1362960" y="5303520"/>
            <a:ext cx="1928880" cy="1284480"/>
          </a:xfrm>
          <a:prstGeom prst="line">
            <a:avLst/>
          </a:prstGeom>
          <a:ln w="54720">
            <a:solidFill>
              <a:srgbClr val="ff0000"/>
            </a:solidFill>
            <a:round/>
            <a:tailEnd len="med" type="triangle" w="med"/>
          </a:ln>
        </p:spPr>
      </p:sp>
      <p:sp>
        <p:nvSpPr>
          <p:cNvPr id="63" name="Line 18"/>
          <p:cNvSpPr/>
          <p:nvPr/>
        </p:nvSpPr>
        <p:spPr>
          <a:xfrm flipV="1">
            <a:off x="1335600" y="5212080"/>
            <a:ext cx="3053520" cy="1375920"/>
          </a:xfrm>
          <a:prstGeom prst="line">
            <a:avLst/>
          </a:prstGeom>
          <a:ln w="54720">
            <a:solidFill>
              <a:srgbClr val="ff0000"/>
            </a:solidFill>
            <a:round/>
            <a:tailEnd len="med" type="triangle" w="med"/>
          </a:ln>
        </p:spPr>
      </p:sp>
      <p:sp>
        <p:nvSpPr>
          <p:cNvPr id="64" name="Line 19"/>
          <p:cNvSpPr/>
          <p:nvPr/>
        </p:nvSpPr>
        <p:spPr>
          <a:xfrm flipV="1">
            <a:off x="1308240" y="6400800"/>
            <a:ext cx="794880" cy="187200"/>
          </a:xfrm>
          <a:prstGeom prst="line">
            <a:avLst/>
          </a:prstGeom>
          <a:ln w="54720">
            <a:solidFill>
              <a:srgbClr val="ff0000"/>
            </a:solidFill>
            <a:round/>
            <a:tailEnd len="med" type="triangle" w="med"/>
          </a:ln>
        </p:spPr>
      </p:sp>
      <p:sp>
        <p:nvSpPr>
          <p:cNvPr id="65" name="Line 20"/>
          <p:cNvSpPr/>
          <p:nvPr/>
        </p:nvSpPr>
        <p:spPr>
          <a:xfrm flipV="1">
            <a:off x="1280880" y="6309360"/>
            <a:ext cx="1370880" cy="251280"/>
          </a:xfrm>
          <a:prstGeom prst="line">
            <a:avLst/>
          </a:prstGeom>
          <a:ln w="54720">
            <a:solidFill>
              <a:srgbClr val="ff0000"/>
            </a:solidFill>
            <a:round/>
            <a:tailEnd len="med" type="triangle" w="med"/>
          </a:ln>
        </p:spPr>
      </p:sp>
      <p:sp>
        <p:nvSpPr>
          <p:cNvPr id="66" name="Line 21"/>
          <p:cNvSpPr/>
          <p:nvPr/>
        </p:nvSpPr>
        <p:spPr>
          <a:xfrm>
            <a:off x="1253520" y="6554520"/>
            <a:ext cx="2038320" cy="33480"/>
          </a:xfrm>
          <a:prstGeom prst="line">
            <a:avLst/>
          </a:prstGeom>
          <a:ln w="54720">
            <a:solidFill>
              <a:srgbClr val="ff0000"/>
            </a:solidFill>
            <a:round/>
            <a:tailEnd len="med" type="triangle" w="med"/>
          </a:ln>
        </p:spPr>
      </p:sp>
      <p:sp>
        <p:nvSpPr>
          <p:cNvPr id="67" name="Line 22"/>
          <p:cNvSpPr/>
          <p:nvPr/>
        </p:nvSpPr>
        <p:spPr>
          <a:xfrm flipV="1">
            <a:off x="1226160" y="6309360"/>
            <a:ext cx="2705760" cy="215280"/>
          </a:xfrm>
          <a:prstGeom prst="line">
            <a:avLst/>
          </a:prstGeom>
          <a:ln w="54720">
            <a:solidFill>
              <a:srgbClr val="ff0000"/>
            </a:solidFill>
            <a:round/>
            <a:tailEnd len="med" type="triangle" w="med"/>
          </a:ln>
        </p:spPr>
      </p:sp>
      <p:sp>
        <p:nvSpPr>
          <p:cNvPr id="68" name="TextShape 23"/>
          <p:cNvSpPr txBox="1"/>
          <p:nvPr/>
        </p:nvSpPr>
        <p:spPr>
          <a:xfrm>
            <a:off x="6042240" y="3960360"/>
            <a:ext cx="2686320" cy="515520"/>
          </a:xfrm>
          <a:prstGeom prst="rect">
            <a:avLst/>
          </a:prstGeom>
        </p:spPr>
        <p:txBody>
          <a:bodyPr bIns="45000" lIns="90000" rIns="90000" tIns="45000" wrap="none"/>
          <a:p>
            <a:pPr algn="ctr"/>
            <a:r>
              <a:rPr b="1" lang="en-US" sz="3000">
                <a:solidFill>
                  <a:srgbClr val="0000ff"/>
                </a:solidFill>
              </a:rPr>
              <a:t>Cider</a:t>
            </a:r>
            <a:endParaRPr/>
          </a:p>
        </p:txBody>
      </p:sp>
      <p:sp>
        <p:nvSpPr>
          <p:cNvPr id="69" name="Line 24"/>
          <p:cNvSpPr/>
          <p:nvPr/>
        </p:nvSpPr>
        <p:spPr>
          <a:xfrm>
            <a:off x="7380720" y="4446000"/>
            <a:ext cx="483120" cy="766080"/>
          </a:xfrm>
          <a:prstGeom prst="line">
            <a:avLst/>
          </a:prstGeom>
          <a:ln w="54720">
            <a:solidFill>
              <a:srgbClr val="0000ff"/>
            </a:solidFill>
            <a:round/>
            <a:tailEnd len="med" type="triangle" w="med"/>
          </a:ln>
        </p:spPr>
      </p:sp>
    </p:spTree>
  </p:cSld>
  <p:timing>
    <p:tnLst>
      <p:par>
        <p:cTn dur="indefinite" id="3" nodeType="tmRoot" restart="never">
          <p:childTnLst>
            <p:seq>
              <p:cTn id="4" nodeType="mainSeq">
                <p:childTnLst/>
              </p:cTn>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3" name="CustomShape 1"/>
          <p:cNvSpPr/>
          <p:nvPr/>
        </p:nvSpPr>
        <p:spPr>
          <a:xfrm>
            <a:off x="1005840" y="2857320"/>
            <a:ext cx="8046720" cy="1262160"/>
          </a:xfrm>
          <a:prstGeom prst="roundRect">
            <a:avLst>
              <a:gd fmla="val 3600" name="adj"/>
            </a:avLst>
          </a:prstGeom>
          <a:solidFill>
            <a:srgbClr val="c0c0c0"/>
          </a:solidFill>
          <a:ln>
            <a:solidFill>
              <a:srgbClr val="808080"/>
            </a:solidFill>
          </a:ln>
        </p:spPr>
      </p:sp>
      <p:sp>
        <p:nvSpPr>
          <p:cNvPr id="114" name="TextShape 2"/>
          <p:cNvSpPr txBox="1"/>
          <p:nvPr/>
        </p:nvSpPr>
        <p:spPr>
          <a:xfrm>
            <a:off x="504000" y="2821320"/>
            <a:ext cx="9071640" cy="1262160"/>
          </a:xfrm>
          <a:prstGeom prst="rect">
            <a:avLst/>
          </a:prstGeom>
        </p:spPr>
        <p:txBody>
          <a:bodyPr anchor="ctr" bIns="0" lIns="0" rIns="0" tIns="0" wrap="none"/>
          <a:p>
            <a:pPr algn="ctr"/>
            <a:r>
              <a:rPr b="1" i="1" lang="en-US" sz="7500">
                <a:solidFill>
                  <a:srgbClr val="ff0000"/>
                </a:solidFill>
              </a:rPr>
              <a:t>Equipment</a:t>
            </a:r>
            <a:endParaRPr/>
          </a:p>
        </p:txBody>
      </p:sp>
    </p:spTree>
  </p:cSld>
  <p:timing>
    <p:tnLst>
      <p:par>
        <p:cTn dur="indefinite" id="51" nodeType="tmRoot" restart="never">
          <p:childTnLst>
            <p:seq>
              <p:cTn id="52" nodeType="mainSeq">
                <p:childTnLst/>
              </p:cTn>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5" name="TextShape 1"/>
          <p:cNvSpPr txBox="1"/>
          <p:nvPr/>
        </p:nvSpPr>
        <p:spPr>
          <a:xfrm>
            <a:off x="504000" y="121320"/>
            <a:ext cx="9071640" cy="887400"/>
          </a:xfrm>
          <a:prstGeom prst="rect">
            <a:avLst/>
          </a:prstGeom>
        </p:spPr>
        <p:txBody>
          <a:bodyPr anchor="ctr" bIns="0" lIns="0" rIns="0" tIns="0" wrap="none"/>
          <a:p>
            <a:pPr algn="ctr"/>
            <a:r>
              <a:rPr lang="en-US"/>
              <a:t>Equipment</a:t>
            </a:r>
            <a:endParaRPr/>
          </a:p>
        </p:txBody>
      </p:sp>
      <p:sp>
        <p:nvSpPr>
          <p:cNvPr id="116" name="TextShape 2"/>
          <p:cNvSpPr txBox="1"/>
          <p:nvPr/>
        </p:nvSpPr>
        <p:spPr>
          <a:xfrm>
            <a:off x="504000" y="1008720"/>
            <a:ext cx="4982400" cy="6215040"/>
          </a:xfrm>
          <a:prstGeom prst="rect">
            <a:avLst/>
          </a:prstGeom>
        </p:spPr>
        <p:txBody>
          <a:bodyPr bIns="0" lIns="0" rIns="0" tIns="0" wrap="none"/>
          <a:p>
            <a:r>
              <a:rPr lang="en-US"/>
              <a:t>Mandatory</a:t>
            </a:r>
            <a:endParaRPr/>
          </a:p>
          <a:p>
            <a:pPr>
              <a:buSzPct val="45000"/>
              <a:buFont typeface="StarSymbol"/>
              <a:buChar char=""/>
            </a:pPr>
            <a:r>
              <a:rPr lang="en-US"/>
              <a:t>Food grade fermenting containers with holes for fermentation lock – at least two with at least one with little head space ($25-35)</a:t>
            </a:r>
            <a:endParaRPr/>
          </a:p>
          <a:p>
            <a:pPr>
              <a:buSzPct val="45000"/>
              <a:buFont typeface="StarSymbol"/>
              <a:buChar char=""/>
            </a:pPr>
            <a:r>
              <a:rPr lang="en-US"/>
              <a:t>Fermentation lock (~$1.50), bung (~$2-3)</a:t>
            </a:r>
            <a:endParaRPr/>
          </a:p>
          <a:p>
            <a:pPr>
              <a:buSzPct val="45000"/>
              <a:buFont typeface="StarSymbol"/>
              <a:buChar char=""/>
            </a:pPr>
            <a:r>
              <a:rPr lang="en-US"/>
              <a:t>Siphon (for &gt;= 5 gallon batches) ($5)</a:t>
            </a:r>
            <a:endParaRPr/>
          </a:p>
          <a:p>
            <a:pPr>
              <a:buSzPct val="45000"/>
              <a:buFont typeface="StarSymbol"/>
              <a:buChar char=""/>
            </a:pPr>
            <a:r>
              <a:rPr lang="en-US"/>
              <a:t>Corker or bottle capper ($20) + corks/caps</a:t>
            </a:r>
            <a:endParaRPr/>
          </a:p>
          <a:p>
            <a:pPr>
              <a:buSzPct val="45000"/>
              <a:buFont typeface="StarSymbol"/>
              <a:buChar char=""/>
            </a:pPr>
            <a:r>
              <a:rPr lang="en-US"/>
              <a:t>Bottle brush ($5-8)</a:t>
            </a:r>
            <a:endParaRPr/>
          </a:p>
        </p:txBody>
      </p:sp>
      <p:sp>
        <p:nvSpPr>
          <p:cNvPr id="117" name="TextShape 3"/>
          <p:cNvSpPr txBox="1"/>
          <p:nvPr/>
        </p:nvSpPr>
        <p:spPr>
          <a:xfrm>
            <a:off x="5760720" y="1080720"/>
            <a:ext cx="3976560" cy="3749040"/>
          </a:xfrm>
          <a:prstGeom prst="rect">
            <a:avLst/>
          </a:prstGeom>
        </p:spPr>
        <p:txBody>
          <a:bodyPr bIns="0" lIns="0" rIns="0" tIns="0" wrap="none"/>
          <a:p>
            <a:r>
              <a:rPr lang="en-US"/>
              <a:t>Optional</a:t>
            </a:r>
            <a:endParaRPr/>
          </a:p>
          <a:p>
            <a:pPr>
              <a:buSzPct val="45000"/>
              <a:buFont typeface="StarSymbol"/>
              <a:buChar char=""/>
            </a:pPr>
            <a:r>
              <a:rPr lang="en-US"/>
              <a:t>hydrometer – for measuring alcohol content ($8-18)</a:t>
            </a:r>
            <a:endParaRPr/>
          </a:p>
          <a:p>
            <a:pPr>
              <a:buSzPct val="45000"/>
              <a:buFont typeface="StarSymbol"/>
              <a:buChar char=""/>
            </a:pPr>
            <a:r>
              <a:rPr lang="en-US"/>
              <a:t>Auto-start siphon ($13-18)</a:t>
            </a:r>
            <a:endParaRPr/>
          </a:p>
          <a:p>
            <a:pPr>
              <a:buSzPct val="45000"/>
              <a:buFont typeface="StarSymbol"/>
              <a:buChar char=""/>
            </a:pPr>
            <a:r>
              <a:rPr lang="en-US"/>
              <a:t>Bottling tip for siphon ($5)</a:t>
            </a:r>
            <a:endParaRPr/>
          </a:p>
        </p:txBody>
      </p:sp>
    </p:spTree>
  </p:cSld>
  <p:timing>
    <p:tnLst>
      <p:par>
        <p:cTn dur="indefinite" id="53" nodeType="tmRoot" restart="never">
          <p:childTnLst>
            <p:seq>
              <p:cTn id="54" nodeType="mainSeq">
                <p:childTnLst/>
              </p:cTn>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18" name=""/>
          <p:cNvPicPr/>
          <p:nvPr/>
        </p:nvPicPr>
        <p:blipFill>
          <a:blip r:embed="rId1"/>
          <a:stretch>
            <a:fillRect/>
          </a:stretch>
        </p:blipFill>
        <p:spPr>
          <a:xfrm>
            <a:off x="360" y="2880"/>
            <a:ext cx="10079640" cy="7559640"/>
          </a:xfrm>
          <a:prstGeom prst="rect">
            <a:avLst/>
          </a:prstGeom>
        </p:spPr>
      </p:pic>
      <p:sp>
        <p:nvSpPr>
          <p:cNvPr id="119" name="TextShape 1"/>
          <p:cNvSpPr txBox="1"/>
          <p:nvPr/>
        </p:nvSpPr>
        <p:spPr>
          <a:xfrm>
            <a:off x="1645920" y="1391040"/>
            <a:ext cx="6858000" cy="799200"/>
          </a:xfrm>
          <a:prstGeom prst="rect">
            <a:avLst/>
          </a:prstGeom>
        </p:spPr>
        <p:txBody>
          <a:bodyPr bIns="45000" lIns="90000" rIns="90000" tIns="45000" wrap="none"/>
          <a:p>
            <a:pPr algn="ctr"/>
            <a:r>
              <a:rPr b="1" lang="en-US" sz="5000">
                <a:solidFill>
                  <a:srgbClr val="ff0000"/>
                </a:solidFill>
              </a:rPr>
              <a:t>Hydrometer</a:t>
            </a:r>
            <a:endParaRPr/>
          </a:p>
        </p:txBody>
      </p:sp>
    </p:spTree>
  </p:cSld>
  <p:timing>
    <p:tnLst>
      <p:par>
        <p:cTn dur="indefinite" id="55" nodeType="tmRoot" restart="never">
          <p:childTnLst>
            <p:seq>
              <p:cTn id="56" nodeType="mainSeq">
                <p:childTnLst/>
              </p:cTn>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0" name=""/>
          <p:cNvPicPr/>
          <p:nvPr/>
        </p:nvPicPr>
        <p:blipFill>
          <a:blip r:embed="rId1"/>
          <a:stretch>
            <a:fillRect/>
          </a:stretch>
        </p:blipFill>
        <p:spPr>
          <a:xfrm>
            <a:off x="0" y="360"/>
            <a:ext cx="10079640" cy="7559640"/>
          </a:xfrm>
          <a:prstGeom prst="rect">
            <a:avLst/>
          </a:prstGeom>
        </p:spPr>
      </p:pic>
      <p:sp>
        <p:nvSpPr>
          <p:cNvPr id="121" name="TextShape 1"/>
          <p:cNvSpPr txBox="1"/>
          <p:nvPr/>
        </p:nvSpPr>
        <p:spPr>
          <a:xfrm>
            <a:off x="1645920" y="311040"/>
            <a:ext cx="6858000" cy="799200"/>
          </a:xfrm>
          <a:prstGeom prst="rect">
            <a:avLst/>
          </a:prstGeom>
        </p:spPr>
        <p:txBody>
          <a:bodyPr bIns="45000" lIns="90000" rIns="90000" tIns="45000" wrap="none"/>
          <a:p>
            <a:pPr algn="ctr"/>
            <a:r>
              <a:rPr b="1" lang="en-US" sz="5000">
                <a:solidFill>
                  <a:srgbClr val="ff0000"/>
                </a:solidFill>
              </a:rPr>
              <a:t>Bottle capper</a:t>
            </a:r>
            <a:endParaRPr/>
          </a:p>
        </p:txBody>
      </p:sp>
    </p:spTree>
  </p:cSld>
  <p:timing>
    <p:tnLst>
      <p:par>
        <p:cTn dur="indefinite" id="57" nodeType="tmRoot" restart="never">
          <p:childTnLst>
            <p:seq>
              <p:cTn id="58" nodeType="mainSeq">
                <p:childTnLst/>
              </p:cTn>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2" name=""/>
          <p:cNvPicPr/>
          <p:nvPr/>
        </p:nvPicPr>
        <p:blipFill>
          <a:blip r:embed="rId1"/>
          <a:stretch>
            <a:fillRect/>
          </a:stretch>
        </p:blipFill>
        <p:spPr>
          <a:xfrm>
            <a:off x="0" y="360"/>
            <a:ext cx="10079640" cy="7559640"/>
          </a:xfrm>
          <a:prstGeom prst="rect">
            <a:avLst/>
          </a:prstGeom>
        </p:spPr>
      </p:pic>
      <p:sp>
        <p:nvSpPr>
          <p:cNvPr id="123" name="TextShape 1"/>
          <p:cNvSpPr txBox="1"/>
          <p:nvPr/>
        </p:nvSpPr>
        <p:spPr>
          <a:xfrm>
            <a:off x="1645920" y="311040"/>
            <a:ext cx="6858000" cy="799200"/>
          </a:xfrm>
          <a:prstGeom prst="rect">
            <a:avLst/>
          </a:prstGeom>
        </p:spPr>
        <p:txBody>
          <a:bodyPr bIns="45000" lIns="90000" rIns="90000" tIns="45000" wrap="none"/>
          <a:p>
            <a:pPr algn="ctr"/>
            <a:r>
              <a:rPr b="1" lang="en-US" sz="5000">
                <a:solidFill>
                  <a:srgbClr val="ff0000"/>
                </a:solidFill>
              </a:rPr>
              <a:t>Wine corker</a:t>
            </a:r>
            <a:endParaRPr/>
          </a:p>
        </p:txBody>
      </p:sp>
    </p:spTree>
  </p:cSld>
  <p:timing>
    <p:tnLst>
      <p:par>
        <p:cTn dur="indefinite" id="59" nodeType="tmRoot" restart="never">
          <p:childTnLst>
            <p:seq>
              <p:cTn id="60" nodeType="mainSeq">
                <p:childTnLst/>
              </p:cTn>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4" name=""/>
          <p:cNvPicPr/>
          <p:nvPr/>
        </p:nvPicPr>
        <p:blipFill>
          <a:blip r:embed="rId1"/>
          <a:stretch>
            <a:fillRect/>
          </a:stretch>
        </p:blipFill>
        <p:spPr>
          <a:xfrm>
            <a:off x="7745040" y="-182880"/>
            <a:ext cx="7772400" cy="5824800"/>
          </a:xfrm>
          <a:prstGeom prst="rect">
            <a:avLst/>
          </a:prstGeom>
        </p:spPr>
      </p:pic>
      <p:sp>
        <p:nvSpPr>
          <p:cNvPr id="125" name="TextShape 1"/>
          <p:cNvSpPr txBox="1"/>
          <p:nvPr/>
        </p:nvSpPr>
        <p:spPr>
          <a:xfrm>
            <a:off x="1645920" y="311040"/>
            <a:ext cx="6858000" cy="799200"/>
          </a:xfrm>
          <a:prstGeom prst="rect">
            <a:avLst/>
          </a:prstGeom>
        </p:spPr>
        <p:txBody>
          <a:bodyPr bIns="45000" lIns="90000" rIns="90000" tIns="45000" wrap="none"/>
          <a:p>
            <a:pPr algn="ctr"/>
            <a:r>
              <a:rPr b="1" lang="en-US" sz="5000">
                <a:solidFill>
                  <a:srgbClr val="ff0000"/>
                </a:solidFill>
              </a:rPr>
              <a:t>Bottles</a:t>
            </a:r>
            <a:endParaRPr/>
          </a:p>
        </p:txBody>
      </p:sp>
    </p:spTree>
  </p:cSld>
  <p:timing>
    <p:tnLst>
      <p:par>
        <p:cTn dur="indefinite" id="61" nodeType="tmRoot" restart="never">
          <p:childTnLst>
            <p:seq>
              <p:cTn id="62" nodeType="mainSeq">
                <p:childTnLst/>
              </p:cTn>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6" name=""/>
          <p:cNvPicPr/>
          <p:nvPr/>
        </p:nvPicPr>
        <p:blipFill>
          <a:blip r:embed="rId1"/>
          <a:stretch>
            <a:fillRect/>
          </a:stretch>
        </p:blipFill>
        <p:spPr>
          <a:xfrm>
            <a:off x="360" y="0"/>
            <a:ext cx="10079640" cy="7559640"/>
          </a:xfrm>
          <a:prstGeom prst="rect">
            <a:avLst/>
          </a:prstGeom>
        </p:spPr>
      </p:pic>
      <p:sp>
        <p:nvSpPr>
          <p:cNvPr id="127" name="TextShape 1"/>
          <p:cNvSpPr txBox="1"/>
          <p:nvPr/>
        </p:nvSpPr>
        <p:spPr>
          <a:xfrm>
            <a:off x="1645920" y="1391040"/>
            <a:ext cx="6858000" cy="799200"/>
          </a:xfrm>
          <a:prstGeom prst="rect">
            <a:avLst/>
          </a:prstGeom>
        </p:spPr>
        <p:txBody>
          <a:bodyPr bIns="45000" lIns="90000" rIns="90000" tIns="45000" wrap="none"/>
          <a:p>
            <a:pPr algn="ctr"/>
            <a:r>
              <a:rPr b="1" lang="en-US" sz="5000">
                <a:solidFill>
                  <a:srgbClr val="ff0000"/>
                </a:solidFill>
              </a:rPr>
              <a:t>Bottle brush</a:t>
            </a:r>
            <a:endParaRPr/>
          </a:p>
        </p:txBody>
      </p:sp>
    </p:spTree>
  </p:cSld>
  <p:timing>
    <p:tnLst>
      <p:par>
        <p:cTn dur="indefinite" id="63" nodeType="tmRoot" restart="never">
          <p:childTnLst>
            <p:seq>
              <p:cTn id="64" nodeType="mainSeq">
                <p:childTnLst/>
              </p:cTn>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8" name=""/>
          <p:cNvPicPr/>
          <p:nvPr/>
        </p:nvPicPr>
        <p:blipFill>
          <a:blip r:embed="rId1"/>
          <a:stretch>
            <a:fillRect/>
          </a:stretch>
        </p:blipFill>
        <p:spPr>
          <a:xfrm>
            <a:off x="360" y="0"/>
            <a:ext cx="10079640" cy="7559640"/>
          </a:xfrm>
          <a:prstGeom prst="rect">
            <a:avLst/>
          </a:prstGeom>
        </p:spPr>
      </p:pic>
      <p:sp>
        <p:nvSpPr>
          <p:cNvPr id="129" name="TextShape 1"/>
          <p:cNvSpPr txBox="1"/>
          <p:nvPr/>
        </p:nvSpPr>
        <p:spPr>
          <a:xfrm>
            <a:off x="1645920" y="1391040"/>
            <a:ext cx="6858000" cy="1508040"/>
          </a:xfrm>
          <a:prstGeom prst="rect">
            <a:avLst/>
          </a:prstGeom>
        </p:spPr>
        <p:txBody>
          <a:bodyPr bIns="45000" lIns="90000" rIns="90000" tIns="45000" wrap="none"/>
          <a:p>
            <a:pPr algn="ctr"/>
            <a:r>
              <a:rPr b="1" lang="en-US" sz="5000">
                <a:solidFill>
                  <a:srgbClr val="ff0000"/>
                </a:solidFill>
              </a:rPr>
              <a:t>Yeast nutrient, yeast, oak</a:t>
            </a:r>
            <a:endParaRPr/>
          </a:p>
        </p:txBody>
      </p:sp>
    </p:spTree>
  </p:cSld>
  <p:timing>
    <p:tnLst>
      <p:par>
        <p:cTn dur="indefinite" id="65" nodeType="tmRoot" restart="never">
          <p:childTnLst>
            <p:seq>
              <p:cTn id="66" nodeType="mainSeq">
                <p:childTnLst/>
              </p:cTn>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30" name=""/>
          <p:cNvPicPr/>
          <p:nvPr/>
        </p:nvPicPr>
        <p:blipFill>
          <a:blip r:embed="rId1"/>
          <a:stretch>
            <a:fillRect/>
          </a:stretch>
        </p:blipFill>
        <p:spPr>
          <a:xfrm>
            <a:off x="0" y="0"/>
            <a:ext cx="10079640" cy="7559640"/>
          </a:xfrm>
          <a:prstGeom prst="rect">
            <a:avLst/>
          </a:prstGeom>
        </p:spPr>
      </p:pic>
      <p:sp>
        <p:nvSpPr>
          <p:cNvPr id="131" name="TextShape 1"/>
          <p:cNvSpPr txBox="1"/>
          <p:nvPr/>
        </p:nvSpPr>
        <p:spPr>
          <a:xfrm>
            <a:off x="1645920" y="671040"/>
            <a:ext cx="6858000" cy="799200"/>
          </a:xfrm>
          <a:prstGeom prst="rect">
            <a:avLst/>
          </a:prstGeom>
        </p:spPr>
        <p:txBody>
          <a:bodyPr bIns="45000" lIns="90000" rIns="90000" tIns="45000" wrap="none"/>
          <a:p>
            <a:pPr algn="ctr"/>
            <a:r>
              <a:rPr b="1" lang="en-US" sz="5000">
                <a:solidFill>
                  <a:srgbClr val="ff0000"/>
                </a:solidFill>
              </a:rPr>
              <a:t>Self-starting siphon</a:t>
            </a:r>
            <a:endParaRPr/>
          </a:p>
        </p:txBody>
      </p:sp>
    </p:spTree>
  </p:cSld>
  <p:timing>
    <p:tnLst>
      <p:par>
        <p:cTn dur="indefinite" id="67" nodeType="tmRoot" restart="never">
          <p:childTnLst>
            <p:seq>
              <p:cTn id="68" nodeType="mainSeq">
                <p:childTnLst/>
              </p:cTn>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32" name=""/>
          <p:cNvPicPr/>
          <p:nvPr/>
        </p:nvPicPr>
        <p:blipFill>
          <a:blip r:embed="rId1"/>
          <a:stretch>
            <a:fillRect/>
          </a:stretch>
        </p:blipFill>
        <p:spPr>
          <a:xfrm>
            <a:off x="0" y="0"/>
            <a:ext cx="10079640" cy="7559640"/>
          </a:xfrm>
          <a:prstGeom prst="rect">
            <a:avLst/>
          </a:prstGeom>
        </p:spPr>
      </p:pic>
      <p:sp>
        <p:nvSpPr>
          <p:cNvPr id="133" name="TextShape 1"/>
          <p:cNvSpPr txBox="1"/>
          <p:nvPr/>
        </p:nvSpPr>
        <p:spPr>
          <a:xfrm>
            <a:off x="1645920" y="311040"/>
            <a:ext cx="6858000" cy="799200"/>
          </a:xfrm>
          <a:prstGeom prst="rect">
            <a:avLst/>
          </a:prstGeom>
        </p:spPr>
        <p:txBody>
          <a:bodyPr bIns="45000" lIns="90000" rIns="90000" tIns="45000" wrap="none"/>
          <a:p>
            <a:pPr algn="ctr"/>
            <a:r>
              <a:rPr b="1" lang="en-US" sz="5000">
                <a:solidFill>
                  <a:srgbClr val="ff0000"/>
                </a:solidFill>
              </a:rPr>
              <a:t>Cleaning equipment</a:t>
            </a:r>
            <a:endParaRPr/>
          </a:p>
        </p:txBody>
      </p:sp>
    </p:spTree>
  </p:cSld>
  <p:timing>
    <p:tnLst>
      <p:par>
        <p:cTn dur="indefinite" id="69" nodeType="tmRoot" restart="never">
          <p:childTnLst>
            <p:seq>
              <p:cTn id="70" nodeType="mainSeq">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0" name="TextShape 1"/>
          <p:cNvSpPr txBox="1"/>
          <p:nvPr/>
        </p:nvSpPr>
        <p:spPr>
          <a:xfrm>
            <a:off x="504000" y="229320"/>
            <a:ext cx="4799520" cy="704520"/>
          </a:xfrm>
          <a:prstGeom prst="rect">
            <a:avLst/>
          </a:prstGeom>
        </p:spPr>
        <p:txBody>
          <a:bodyPr anchor="ctr" bIns="0" lIns="0" rIns="0" tIns="0" wrap="none"/>
          <a:p>
            <a:pPr algn="ctr"/>
            <a:r>
              <a:rPr lang="en-US"/>
              <a:t>The process</a:t>
            </a:r>
            <a:endParaRPr/>
          </a:p>
        </p:txBody>
      </p:sp>
      <p:sp>
        <p:nvSpPr>
          <p:cNvPr id="71" name="TextShape 2"/>
          <p:cNvSpPr txBox="1"/>
          <p:nvPr/>
        </p:nvSpPr>
        <p:spPr>
          <a:xfrm>
            <a:off x="504000" y="1097280"/>
            <a:ext cx="8870040" cy="5943600"/>
          </a:xfrm>
          <a:prstGeom prst="rect">
            <a:avLst/>
          </a:prstGeom>
        </p:spPr>
        <p:txBody>
          <a:bodyPr bIns="0" lIns="0" rIns="0" tIns="0" wrap="none"/>
          <a:p>
            <a:pPr>
              <a:buSzPct val="45000"/>
              <a:buFont typeface="StarSymbol"/>
              <a:buChar char=""/>
            </a:pPr>
            <a:r>
              <a:rPr lang="en-US"/>
              <a:t>Dissolve honey in water</a:t>
            </a:r>
            <a:endParaRPr/>
          </a:p>
          <a:p>
            <a:pPr lvl="1">
              <a:buSzPct val="75000"/>
              <a:buFont typeface="StarSymbol"/>
              <a:buChar char=""/>
            </a:pPr>
            <a:r>
              <a:rPr lang="en-US"/>
              <a:t>Sterilize</a:t>
            </a:r>
            <a:endParaRPr/>
          </a:p>
          <a:p>
            <a:pPr lvl="1">
              <a:buSzPct val="75000"/>
              <a:buFont typeface="StarSymbol"/>
              <a:buChar char=""/>
            </a:pPr>
            <a:r>
              <a:rPr lang="en-US"/>
              <a:t>Add nutrients</a:t>
            </a:r>
            <a:endParaRPr/>
          </a:p>
          <a:p>
            <a:pPr lvl="1">
              <a:buSzPct val="75000"/>
              <a:buFont typeface="StarSymbol"/>
              <a:buChar char=""/>
            </a:pPr>
            <a:r>
              <a:rPr lang="en-US"/>
              <a:t>Let cool/rest</a:t>
            </a:r>
            <a:endParaRPr/>
          </a:p>
          <a:p>
            <a:pPr>
              <a:buSzPct val="45000"/>
              <a:buFont typeface="StarSymbol"/>
              <a:buChar char=""/>
            </a:pPr>
            <a:r>
              <a:rPr lang="en-US"/>
              <a:t>Add yeast</a:t>
            </a:r>
            <a:endParaRPr/>
          </a:p>
          <a:p>
            <a:pPr>
              <a:buSzPct val="45000"/>
              <a:buFont typeface="StarSymbol"/>
              <a:buChar char=""/>
            </a:pPr>
            <a:r>
              <a:rPr lang="en-US"/>
              <a:t>Primary fermentation</a:t>
            </a:r>
            <a:endParaRPr/>
          </a:p>
          <a:p>
            <a:pPr>
              <a:buSzPct val="45000"/>
              <a:buFont typeface="StarSymbol"/>
              <a:buChar char=""/>
            </a:pPr>
            <a:r>
              <a:rPr lang="en-US"/>
              <a:t>Secondary fermentation</a:t>
            </a:r>
            <a:endParaRPr/>
          </a:p>
          <a:p>
            <a:pPr>
              <a:buSzPct val="45000"/>
              <a:buFont typeface="StarSymbol"/>
              <a:buChar char=""/>
            </a:pPr>
            <a:r>
              <a:rPr lang="en-US"/>
              <a:t>Bottling</a:t>
            </a:r>
            <a:endParaRPr/>
          </a:p>
        </p:txBody>
      </p:sp>
      <p:pic>
        <p:nvPicPr>
          <p:cNvPr descr="" id="72" name=""/>
          <p:cNvPicPr/>
          <p:nvPr/>
        </p:nvPicPr>
        <p:blipFill>
          <a:blip r:embed="rId1"/>
          <a:stretch>
            <a:fillRect/>
          </a:stretch>
        </p:blipFill>
        <p:spPr>
          <a:xfrm>
            <a:off x="6417360" y="737280"/>
            <a:ext cx="3657600" cy="2743200"/>
          </a:xfrm>
          <a:prstGeom prst="rect">
            <a:avLst/>
          </a:prstGeom>
        </p:spPr>
      </p:pic>
      <p:pic>
        <p:nvPicPr>
          <p:cNvPr descr="" id="73" name=""/>
          <p:cNvPicPr/>
          <p:nvPr/>
        </p:nvPicPr>
        <p:blipFill>
          <a:blip r:embed="rId2"/>
          <a:stretch>
            <a:fillRect/>
          </a:stretch>
        </p:blipFill>
        <p:spPr>
          <a:xfrm>
            <a:off x="6422400" y="3485520"/>
            <a:ext cx="3657600" cy="2743200"/>
          </a:xfrm>
          <a:prstGeom prst="rect">
            <a:avLst/>
          </a:prstGeom>
        </p:spPr>
      </p:pic>
      <p:pic>
        <p:nvPicPr>
          <p:cNvPr descr="" id="74" name=""/>
          <p:cNvPicPr/>
          <p:nvPr/>
        </p:nvPicPr>
        <p:blipFill>
          <a:blip r:embed="rId3"/>
          <a:stretch>
            <a:fillRect/>
          </a:stretch>
        </p:blipFill>
        <p:spPr>
          <a:xfrm>
            <a:off x="6422400" y="-146160"/>
            <a:ext cx="3657600" cy="4535280"/>
          </a:xfrm>
          <a:prstGeom prst="rect">
            <a:avLst/>
          </a:prstGeom>
        </p:spPr>
      </p:pic>
      <p:pic>
        <p:nvPicPr>
          <p:cNvPr descr="" id="75" name=""/>
          <p:cNvPicPr/>
          <p:nvPr/>
        </p:nvPicPr>
        <p:blipFill>
          <a:blip r:embed="rId4"/>
          <a:stretch>
            <a:fillRect/>
          </a:stretch>
        </p:blipFill>
        <p:spPr>
          <a:xfrm>
            <a:off x="10080000" y="3649680"/>
            <a:ext cx="4873680" cy="3657600"/>
          </a:xfrm>
          <a:prstGeom prst="rect">
            <a:avLst/>
          </a:prstGeom>
        </p:spPr>
      </p:pic>
      <p:pic>
        <p:nvPicPr>
          <p:cNvPr descr="" id="76" name=""/>
          <p:cNvPicPr/>
          <p:nvPr/>
        </p:nvPicPr>
        <p:blipFill>
          <a:blip r:embed="rId5"/>
          <a:stretch>
            <a:fillRect/>
          </a:stretch>
        </p:blipFill>
        <p:spPr>
          <a:xfrm>
            <a:off x="10080000" y="64800"/>
            <a:ext cx="4873680" cy="3657600"/>
          </a:xfrm>
          <a:prstGeom prst="rect">
            <a:avLst/>
          </a:prstGeom>
        </p:spPr>
      </p:pic>
      <p:pic>
        <p:nvPicPr>
          <p:cNvPr descr="" id="77" name=""/>
          <p:cNvPicPr/>
          <p:nvPr/>
        </p:nvPicPr>
        <p:blipFill>
          <a:blip r:embed="rId6"/>
          <a:stretch>
            <a:fillRect/>
          </a:stretch>
        </p:blipFill>
        <p:spPr>
          <a:xfrm>
            <a:off x="6422400" y="2704320"/>
            <a:ext cx="3657600" cy="4873680"/>
          </a:xfrm>
          <a:prstGeom prst="rect">
            <a:avLst/>
          </a:prstGeom>
        </p:spPr>
      </p:pic>
    </p:spTree>
  </p:cSld>
  <p:timing>
    <p:tnLst>
      <p:par>
        <p:cTn dur="indefinite" id="5" nodeType="tmRoot" restart="never">
          <p:childTnLst>
            <p:seq>
              <p:cTn id="6" nodeType="mainSeq">
                <p:childTnLst>
                  <p:par>
                    <p:cTn fill="freeze" id="7">
                      <p:stCondLst>
                        <p:cond delay="indefinite"/>
                      </p:stCondLst>
                      <p:childTnLst>
                        <p:par>
                          <p:cTn fill="freeze" id="8">
                            <p:stCondLst>
                              <p:cond delay="0"/>
                            </p:stCondLst>
                            <p:childTnLst>
                              <p:par>
                                <p:cTn fill="hold" id="9" nodeType="clickEffect" presetClass="entr" presetID="1">
                                  <p:stCondLst>
                                    <p:cond delay="0"/>
                                  </p:stCondLst>
                                  <p:childTnLst>
                                    <p:set>
                                      <p:cBhvr>
                                        <p:cTn dur="1" fill="hold" id="10">
                                          <p:stCondLst>
                                            <p:cond delay="0"/>
                                          </p:stCondLst>
                                        </p:cTn>
                                        <p:tgtEl>
                                          <p:spTgt spid="-1"/>
                                        </p:tgtEl>
                                        <p:attrNameLst>
                                          <p:attrName>style.visibility</p:attrName>
                                        </p:attrNameLst>
                                      </p:cBhvr>
                                      <p:to>
                                        <p:strVal val="visible"/>
                                      </p:to>
                                    </p:set>
                                  </p:childTnLst>
                                </p:cTn>
                              </p:par>
                            </p:childTnLst>
                          </p:cTn>
                        </p:par>
                      </p:childTnLst>
                    </p:cTn>
                  </p:par>
                  <p:par>
                    <p:cTn fill="freeze" id="11">
                      <p:stCondLst>
                        <p:cond delay="indefinite"/>
                      </p:stCondLst>
                      <p:childTnLst>
                        <p:par>
                          <p:cTn fill="freeze" id="12">
                            <p:stCondLst>
                              <p:cond delay="0"/>
                            </p:stCondLst>
                            <p:childTnLst>
                              <p:par>
                                <p:cTn fill="hold" id="13" nodeType="clickEffect" presetClass="entr" presetID="1">
                                  <p:stCondLst>
                                    <p:cond delay="0"/>
                                  </p:stCondLst>
                                  <p:childTnLst>
                                    <p:set>
                                      <p:cBhvr>
                                        <p:cTn dur="1" fill="hold" id="14">
                                          <p:stCondLst>
                                            <p:cond delay="0"/>
                                          </p:stCondLst>
                                        </p:cTn>
                                        <p:tgtEl>
                                          <p:spTgt spid="76"/>
                                        </p:tgtEl>
                                        <p:attrNameLst>
                                          <p:attrName>style.visibility</p:attrName>
                                        </p:attrNameLst>
                                      </p:cBhvr>
                                      <p:to>
                                        <p:strVal val="visible"/>
                                      </p:to>
                                    </p:set>
                                  </p:childTnLst>
                                </p:cTn>
                              </p:par>
                            </p:childTnLst>
                          </p:cTn>
                        </p:par>
                      </p:childTnLst>
                    </p:cTn>
                  </p:par>
                  <p:par>
                    <p:cTn fill="freeze" id="15">
                      <p:stCondLst>
                        <p:cond delay="indefinite"/>
                      </p:stCondLst>
                      <p:childTnLst>
                        <p:par>
                          <p:cTn fill="freeze" id="16">
                            <p:stCondLst>
                              <p:cond delay="0"/>
                            </p:stCondLst>
                            <p:childTnLst>
                              <p:par>
                                <p:cTn fill="hold" id="17" nodeType="clickEffect" presetClass="entr" presetID="1">
                                  <p:stCondLst>
                                    <p:cond delay="0"/>
                                  </p:stCondLst>
                                  <p:childTnLst>
                                    <p:set>
                                      <p:cBhvr>
                                        <p:cTn dur="1" fill="hold" id="18">
                                          <p:stCondLst>
                                            <p:cond delay="0"/>
                                          </p:stCondLst>
                                        </p:cTn>
                                        <p:tgtEl>
                                          <p:spTgt spid="7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34" name=""/>
          <p:cNvPicPr/>
          <p:nvPr/>
        </p:nvPicPr>
        <p:blipFill>
          <a:blip r:embed="rId1"/>
          <a:stretch>
            <a:fillRect/>
          </a:stretch>
        </p:blipFill>
        <p:spPr>
          <a:xfrm>
            <a:off x="2349720" y="7582320"/>
            <a:ext cx="7772400" cy="5824800"/>
          </a:xfrm>
          <a:prstGeom prst="rect">
            <a:avLst/>
          </a:prstGeom>
        </p:spPr>
      </p:pic>
      <p:sp>
        <p:nvSpPr>
          <p:cNvPr id="135" name="TextShape 1"/>
          <p:cNvSpPr txBox="1"/>
          <p:nvPr/>
        </p:nvSpPr>
        <p:spPr>
          <a:xfrm>
            <a:off x="1753920" y="671040"/>
            <a:ext cx="6858000" cy="1364760"/>
          </a:xfrm>
          <a:prstGeom prst="rect">
            <a:avLst/>
          </a:prstGeom>
        </p:spPr>
        <p:txBody>
          <a:bodyPr bIns="45000" lIns="90000" rIns="90000" tIns="45000" wrap="none"/>
          <a:p>
            <a:pPr algn="ctr"/>
            <a:r>
              <a:rPr b="1" lang="en-US" sz="4500">
                <a:solidFill>
                  <a:srgbClr val="ff0000"/>
                </a:solidFill>
              </a:rPr>
              <a:t>Fermenting buckets</a:t>
            </a:r>
            <a:endParaRPr/>
          </a:p>
          <a:p>
            <a:pPr algn="ctr"/>
            <a:r>
              <a:rPr b="1" lang="en-US" sz="4500">
                <a:solidFill>
                  <a:srgbClr val="ff0000"/>
                </a:solidFill>
              </a:rPr>
              <a:t>Glass carboys</a:t>
            </a:r>
            <a:endParaRPr/>
          </a:p>
        </p:txBody>
      </p:sp>
    </p:spTree>
  </p:cSld>
  <p:timing>
    <p:tnLst>
      <p:par>
        <p:cTn dur="indefinite" id="71" nodeType="tmRoot" restart="never">
          <p:childTnLst>
            <p:seq>
              <p:cTn id="72" nodeType="mainSeq">
                <p:childTnLst/>
              </p:cTn>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36" name=""/>
          <p:cNvPicPr/>
          <p:nvPr/>
        </p:nvPicPr>
        <p:blipFill>
          <a:blip r:embed="rId1"/>
          <a:stretch>
            <a:fillRect/>
          </a:stretch>
        </p:blipFill>
        <p:spPr>
          <a:xfrm>
            <a:off x="0" y="360"/>
            <a:ext cx="10079640" cy="7559640"/>
          </a:xfrm>
          <a:prstGeom prst="rect">
            <a:avLst/>
          </a:prstGeom>
        </p:spPr>
      </p:pic>
      <p:sp>
        <p:nvSpPr>
          <p:cNvPr id="137" name="TextShape 1"/>
          <p:cNvSpPr txBox="1"/>
          <p:nvPr/>
        </p:nvSpPr>
        <p:spPr>
          <a:xfrm>
            <a:off x="1645920" y="671040"/>
            <a:ext cx="6858000" cy="799200"/>
          </a:xfrm>
          <a:prstGeom prst="rect">
            <a:avLst/>
          </a:prstGeom>
        </p:spPr>
        <p:txBody>
          <a:bodyPr bIns="45000" lIns="90000" rIns="90000" tIns="45000" wrap="none"/>
          <a:p>
            <a:pPr algn="ctr"/>
            <a:r>
              <a:rPr b="1" lang="en-US" sz="5000">
                <a:solidFill>
                  <a:srgbClr val="ff0000"/>
                </a:solidFill>
              </a:rPr>
              <a:t>Fermentation lock</a:t>
            </a:r>
            <a:endParaRPr/>
          </a:p>
        </p:txBody>
      </p:sp>
    </p:spTree>
  </p:cSld>
  <p:timing>
    <p:tnLst>
      <p:par>
        <p:cTn dur="indefinite" id="73" nodeType="tmRoot" restart="never">
          <p:childTnLst>
            <p:seq>
              <p:cTn id="74" nodeType="mainSeq">
                <p:childTnLst/>
              </p:cTn>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38" name=""/>
          <p:cNvPicPr/>
          <p:nvPr/>
        </p:nvPicPr>
        <p:blipFill>
          <a:blip r:embed="rId1"/>
          <a:stretch>
            <a:fillRect/>
          </a:stretch>
        </p:blipFill>
        <p:spPr>
          <a:xfrm>
            <a:off x="0" y="360"/>
            <a:ext cx="10079640" cy="7559640"/>
          </a:xfrm>
          <a:prstGeom prst="rect">
            <a:avLst/>
          </a:prstGeom>
        </p:spPr>
      </p:pic>
      <p:sp>
        <p:nvSpPr>
          <p:cNvPr id="139" name="TextShape 1"/>
          <p:cNvSpPr txBox="1"/>
          <p:nvPr/>
        </p:nvSpPr>
        <p:spPr>
          <a:xfrm>
            <a:off x="1354320" y="311040"/>
            <a:ext cx="8229600" cy="1508040"/>
          </a:xfrm>
          <a:prstGeom prst="rect">
            <a:avLst/>
          </a:prstGeom>
        </p:spPr>
        <p:txBody>
          <a:bodyPr bIns="45000" lIns="90000" rIns="90000" tIns="45000" wrap="none"/>
          <a:p>
            <a:pPr algn="ctr"/>
            <a:r>
              <a:rPr b="1" lang="en-US" sz="5000">
                <a:solidFill>
                  <a:srgbClr val="ff0000"/>
                </a:solidFill>
              </a:rPr>
              <a:t>Campden tablets</a:t>
            </a:r>
            <a:endParaRPr/>
          </a:p>
          <a:p>
            <a:pPr algn="ctr"/>
            <a:r>
              <a:rPr b="1" lang="en-US" sz="5000">
                <a:solidFill>
                  <a:srgbClr val="ff0000"/>
                </a:solidFill>
              </a:rPr>
              <a:t>Iodine cleaning solution</a:t>
            </a:r>
            <a:endParaRPr/>
          </a:p>
        </p:txBody>
      </p:sp>
    </p:spTree>
  </p:cSld>
  <p:timing>
    <p:tnLst>
      <p:par>
        <p:cTn dur="indefinite" id="75" nodeType="tmRoot" restart="never">
          <p:childTnLst>
            <p:seq>
              <p:cTn id="76" nodeType="mainSeq">
                <p:childTnLst/>
              </p:cTn>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0" name=""/>
          <p:cNvPicPr/>
          <p:nvPr/>
        </p:nvPicPr>
        <p:blipFill>
          <a:blip r:embed="rId1"/>
          <a:stretch>
            <a:fillRect/>
          </a:stretch>
        </p:blipFill>
        <p:spPr>
          <a:xfrm>
            <a:off x="360" y="360"/>
            <a:ext cx="10079640" cy="7559640"/>
          </a:xfrm>
          <a:prstGeom prst="rect">
            <a:avLst/>
          </a:prstGeom>
        </p:spPr>
      </p:pic>
      <p:sp>
        <p:nvSpPr>
          <p:cNvPr id="141" name="TextShape 1"/>
          <p:cNvSpPr txBox="1"/>
          <p:nvPr/>
        </p:nvSpPr>
        <p:spPr>
          <a:xfrm>
            <a:off x="1371600" y="6400800"/>
            <a:ext cx="6858000" cy="799200"/>
          </a:xfrm>
          <a:prstGeom prst="rect">
            <a:avLst/>
          </a:prstGeom>
        </p:spPr>
        <p:txBody>
          <a:bodyPr bIns="45000" lIns="90000" rIns="90000" tIns="45000" wrap="none"/>
          <a:p>
            <a:pPr algn="ctr"/>
            <a:r>
              <a:rPr b="1" lang="en-US" sz="5000">
                <a:solidFill>
                  <a:srgbClr val="ff0000"/>
                </a:solidFill>
              </a:rPr>
              <a:t>Preparing the must</a:t>
            </a:r>
            <a:endParaRPr/>
          </a:p>
        </p:txBody>
      </p:sp>
    </p:spTree>
  </p:cSld>
  <p:timing>
    <p:tnLst>
      <p:par>
        <p:cTn dur="indefinite" id="77" nodeType="tmRoot" restart="never">
          <p:childTnLst>
            <p:seq>
              <p:cTn id="78" nodeType="mainSeq">
                <p:childTnLst/>
              </p:cTn>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2" name=""/>
          <p:cNvPicPr/>
          <p:nvPr/>
        </p:nvPicPr>
        <p:blipFill>
          <a:blip r:embed="rId1"/>
          <a:stretch>
            <a:fillRect/>
          </a:stretch>
        </p:blipFill>
        <p:spPr>
          <a:xfrm>
            <a:off x="0" y="121320"/>
            <a:ext cx="10079640" cy="7559640"/>
          </a:xfrm>
          <a:prstGeom prst="rect">
            <a:avLst/>
          </a:prstGeom>
        </p:spPr>
      </p:pic>
      <p:sp>
        <p:nvSpPr>
          <p:cNvPr id="143" name="TextShape 1"/>
          <p:cNvSpPr txBox="1"/>
          <p:nvPr/>
        </p:nvSpPr>
        <p:spPr>
          <a:xfrm>
            <a:off x="1371600" y="6400800"/>
            <a:ext cx="6858000" cy="799200"/>
          </a:xfrm>
          <a:prstGeom prst="rect">
            <a:avLst/>
          </a:prstGeom>
        </p:spPr>
        <p:txBody>
          <a:bodyPr bIns="45000" lIns="90000" rIns="90000" tIns="45000" wrap="none"/>
          <a:p>
            <a:pPr algn="ctr"/>
            <a:r>
              <a:rPr b="1" lang="en-US" sz="5000">
                <a:solidFill>
                  <a:srgbClr val="ff0000"/>
                </a:solidFill>
              </a:rPr>
              <a:t>Preparing the must</a:t>
            </a:r>
            <a:endParaRPr/>
          </a:p>
        </p:txBody>
      </p:sp>
    </p:spTree>
  </p:cSld>
  <p:timing>
    <p:tnLst>
      <p:par>
        <p:cTn dur="indefinite" id="79" nodeType="tmRoot" restart="never">
          <p:childTnLst>
            <p:seq>
              <p:cTn id="80" nodeType="mainSeq">
                <p:childTnLst/>
              </p:cTn>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4" name=""/>
          <p:cNvPicPr/>
          <p:nvPr/>
        </p:nvPicPr>
        <p:blipFill>
          <a:blip r:embed="rId1"/>
          <a:stretch>
            <a:fillRect/>
          </a:stretch>
        </p:blipFill>
        <p:spPr>
          <a:xfrm>
            <a:off x="0" y="360"/>
            <a:ext cx="10079640" cy="7559640"/>
          </a:xfrm>
          <a:prstGeom prst="rect">
            <a:avLst/>
          </a:prstGeom>
        </p:spPr>
      </p:pic>
    </p:spTree>
  </p:cSld>
  <p:timing>
    <p:tnLst>
      <p:par>
        <p:cTn dur="indefinite" id="81" nodeType="tmRoot" restart="never">
          <p:childTnLst>
            <p:seq>
              <p:cTn id="82" nodeType="mainSeq">
                <p:childTnLst/>
              </p:cTn>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5" name=""/>
          <p:cNvPicPr/>
          <p:nvPr/>
        </p:nvPicPr>
        <p:blipFill>
          <a:blip r:embed="rId1"/>
          <a:stretch>
            <a:fillRect/>
          </a:stretch>
        </p:blipFill>
        <p:spPr>
          <a:xfrm>
            <a:off x="0" y="0"/>
            <a:ext cx="10079640" cy="7559640"/>
          </a:xfrm>
          <a:prstGeom prst="rect">
            <a:avLst/>
          </a:prstGeom>
        </p:spPr>
      </p:pic>
    </p:spTree>
  </p:cSld>
  <p:timing>
    <p:tnLst>
      <p:par>
        <p:cTn dur="indefinite" id="83" nodeType="tmRoot" restart="never">
          <p:childTnLst>
            <p:seq>
              <p:cTn id="84" nodeType="mainSeq">
                <p:childTnLst/>
              </p:cTn>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6" name=""/>
          <p:cNvPicPr/>
          <p:nvPr/>
        </p:nvPicPr>
        <p:blipFill>
          <a:blip r:embed="rId1"/>
          <a:stretch>
            <a:fillRect/>
          </a:stretch>
        </p:blipFill>
        <p:spPr>
          <a:xfrm>
            <a:off x="360" y="360"/>
            <a:ext cx="10079640" cy="7559640"/>
          </a:xfrm>
          <a:prstGeom prst="rect">
            <a:avLst/>
          </a:prstGeom>
        </p:spPr>
      </p:pic>
    </p:spTree>
  </p:cSld>
  <p:timing>
    <p:tnLst>
      <p:par>
        <p:cTn dur="indefinite" id="85" nodeType="tmRoot" restart="never">
          <p:childTnLst>
            <p:seq>
              <p:cTn id="86" nodeType="mainSeq">
                <p:childTnLst/>
              </p:cTn>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7" name=""/>
          <p:cNvPicPr/>
          <p:nvPr/>
        </p:nvPicPr>
        <p:blipFill>
          <a:blip r:embed="rId1"/>
          <a:stretch>
            <a:fillRect/>
          </a:stretch>
        </p:blipFill>
        <p:spPr>
          <a:xfrm>
            <a:off x="0" y="0"/>
            <a:ext cx="10079640" cy="7559640"/>
          </a:xfrm>
          <a:prstGeom prst="rect">
            <a:avLst/>
          </a:prstGeom>
        </p:spPr>
      </p:pic>
      <p:sp>
        <p:nvSpPr>
          <p:cNvPr id="148" name="TextShape 1"/>
          <p:cNvSpPr txBox="1"/>
          <p:nvPr/>
        </p:nvSpPr>
        <p:spPr>
          <a:xfrm>
            <a:off x="1097280" y="731520"/>
            <a:ext cx="6858000" cy="799200"/>
          </a:xfrm>
          <a:prstGeom prst="rect">
            <a:avLst/>
          </a:prstGeom>
        </p:spPr>
        <p:txBody>
          <a:bodyPr bIns="45000" lIns="90000" rIns="90000" tIns="45000" wrap="none"/>
          <a:p>
            <a:pPr algn="ctr"/>
            <a:r>
              <a:rPr b="1" lang="en-US" sz="5000">
                <a:solidFill>
                  <a:srgbClr val="ff0000"/>
                </a:solidFill>
              </a:rPr>
              <a:t>Liquid yeast - before</a:t>
            </a:r>
            <a:endParaRPr/>
          </a:p>
        </p:txBody>
      </p:sp>
    </p:spTree>
  </p:cSld>
  <p:timing>
    <p:tnLst>
      <p:par>
        <p:cTn dur="indefinite" id="87" nodeType="tmRoot" restart="never">
          <p:childTnLst>
            <p:seq>
              <p:cTn id="88" nodeType="mainSeq">
                <p:childTnLst/>
              </p:cTn>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9" name=""/>
          <p:cNvPicPr/>
          <p:nvPr/>
        </p:nvPicPr>
        <p:blipFill>
          <a:blip r:embed="rId1"/>
          <a:stretch>
            <a:fillRect/>
          </a:stretch>
        </p:blipFill>
        <p:spPr>
          <a:xfrm>
            <a:off x="360" y="360"/>
            <a:ext cx="10079640" cy="7559640"/>
          </a:xfrm>
          <a:prstGeom prst="rect">
            <a:avLst/>
          </a:prstGeom>
        </p:spPr>
      </p:pic>
      <p:sp>
        <p:nvSpPr>
          <p:cNvPr id="150" name="TextShape 1"/>
          <p:cNvSpPr txBox="1"/>
          <p:nvPr/>
        </p:nvSpPr>
        <p:spPr>
          <a:xfrm>
            <a:off x="1097280" y="6491520"/>
            <a:ext cx="6858000" cy="799200"/>
          </a:xfrm>
          <a:prstGeom prst="rect">
            <a:avLst/>
          </a:prstGeom>
        </p:spPr>
        <p:txBody>
          <a:bodyPr bIns="45000" lIns="90000" rIns="90000" tIns="45000" wrap="none"/>
          <a:p>
            <a:pPr algn="ctr"/>
            <a:r>
              <a:rPr b="1" lang="en-US" sz="5000">
                <a:solidFill>
                  <a:srgbClr val="ff0000"/>
                </a:solidFill>
              </a:rPr>
              <a:t>Liquid yeast - after</a:t>
            </a:r>
            <a:endParaRPr/>
          </a:p>
        </p:txBody>
      </p:sp>
    </p:spTree>
  </p:cSld>
  <p:timing>
    <p:tnLst>
      <p:par>
        <p:cTn dur="indefinite" id="89" nodeType="tmRoot" restart="never">
          <p:childTnLst>
            <p:seq>
              <p:cTn id="90" nodeType="mainSeq">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8" name="TextShape 1"/>
          <p:cNvSpPr txBox="1"/>
          <p:nvPr/>
        </p:nvSpPr>
        <p:spPr>
          <a:xfrm>
            <a:off x="504000" y="301320"/>
            <a:ext cx="9071640" cy="1262160"/>
          </a:xfrm>
          <a:prstGeom prst="rect">
            <a:avLst/>
          </a:prstGeom>
        </p:spPr>
        <p:txBody>
          <a:bodyPr anchor="ctr" bIns="0" lIns="0" rIns="0" tIns="0" wrap="none"/>
          <a:p>
            <a:pPr algn="ctr"/>
            <a:r>
              <a:rPr lang="en-US"/>
              <a:t>Supply stores</a:t>
            </a:r>
            <a:endParaRPr/>
          </a:p>
        </p:txBody>
      </p:sp>
      <p:sp>
        <p:nvSpPr>
          <p:cNvPr id="79" name="TextShape 2"/>
          <p:cNvSpPr txBox="1"/>
          <p:nvPr/>
        </p:nvSpPr>
        <p:spPr>
          <a:xfrm>
            <a:off x="504000" y="1769040"/>
            <a:ext cx="8870040" cy="4384440"/>
          </a:xfrm>
          <a:prstGeom prst="rect">
            <a:avLst/>
          </a:prstGeom>
        </p:spPr>
        <p:txBody>
          <a:bodyPr bIns="0" lIns="0" rIns="0" tIns="0" wrap="none"/>
          <a:p>
            <a:pPr>
              <a:buSzPct val="45000"/>
              <a:buFont typeface="StarSymbol"/>
              <a:buChar char=""/>
            </a:pPr>
            <a:r>
              <a:rPr lang="en-US"/>
              <a:t>Fermentation Station</a:t>
            </a:r>
            <a:r>
              <a:rPr lang="en-US"/>
              <a:t>
</a:t>
            </a:r>
            <a:r>
              <a:rPr lang="en-US"/>
              <a:t>http://www.fermentstation.com/</a:t>
            </a:r>
            <a:r>
              <a:rPr lang="en-US"/>
              <a:t>
</a:t>
            </a:r>
            <a:r>
              <a:rPr lang="en-US"/>
              <a:t>8817 Kingston Pike</a:t>
            </a:r>
            <a:r>
              <a:rPr lang="en-US"/>
              <a:t>
</a:t>
            </a:r>
            <a:r>
              <a:rPr lang="en-US"/>
              <a:t>(865) 694-7993</a:t>
            </a:r>
            <a:endParaRPr/>
          </a:p>
          <a:p>
            <a:pPr>
              <a:buSzPct val="45000"/>
              <a:buFont typeface="StarSymbol"/>
              <a:buChar char=""/>
            </a:pPr>
            <a:r>
              <a:rPr lang="en-US"/>
              <a:t>Allen Biermakens</a:t>
            </a:r>
            <a:r>
              <a:rPr lang="en-US"/>
              <a:t>
</a:t>
            </a:r>
            <a:r>
              <a:rPr lang="en-US"/>
              <a:t>4111 Martin Mill Pike</a:t>
            </a:r>
            <a:r>
              <a:rPr lang="en-US"/>
              <a:t>
</a:t>
            </a:r>
            <a:r>
              <a:rPr lang="en-US"/>
              <a:t>(865) 577-2430 </a:t>
            </a:r>
            <a:endParaRPr/>
          </a:p>
          <a:p>
            <a:pPr>
              <a:buSzPct val="45000"/>
              <a:buFont typeface="StarSymbol"/>
              <a:buChar char=""/>
            </a:pPr>
            <a:r>
              <a:rPr lang="en-US"/>
              <a:t>www.maltose.com</a:t>
            </a:r>
            <a:endParaRPr/>
          </a:p>
        </p:txBody>
      </p:sp>
    </p:spTree>
  </p:cSld>
  <p:timing>
    <p:tnLst>
      <p:par>
        <p:cTn dur="indefinite" id="19" nodeType="tmRoot" restart="never">
          <p:childTnLst>
            <p:seq>
              <p:cTn id="20" nodeType="mainSeq">
                <p:childTnLst/>
              </p:cTn>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51" name=""/>
          <p:cNvPicPr/>
          <p:nvPr/>
        </p:nvPicPr>
        <p:blipFill>
          <a:blip r:embed="rId1"/>
          <a:stretch>
            <a:fillRect/>
          </a:stretch>
        </p:blipFill>
        <p:spPr>
          <a:xfrm>
            <a:off x="2286000" y="7589520"/>
            <a:ext cx="7589520" cy="5687640"/>
          </a:xfrm>
          <a:prstGeom prst="rect">
            <a:avLst/>
          </a:prstGeom>
        </p:spPr>
      </p:pic>
    </p:spTree>
  </p:cSld>
  <p:timing>
    <p:tnLst>
      <p:par>
        <p:cTn dur="indefinite" id="91" nodeType="tmRoot" restart="never">
          <p:childTnLst>
            <p:seq>
              <p:cTn id="92" nodeType="mainSeq">
                <p:childTnLst/>
              </p:cTn>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52" name=""/>
          <p:cNvPicPr/>
          <p:nvPr/>
        </p:nvPicPr>
        <p:blipFill>
          <a:blip r:embed="rId1"/>
          <a:stretch>
            <a:fillRect/>
          </a:stretch>
        </p:blipFill>
        <p:spPr>
          <a:xfrm>
            <a:off x="360" y="360"/>
            <a:ext cx="10079640" cy="7559640"/>
          </a:xfrm>
          <a:prstGeom prst="rect">
            <a:avLst/>
          </a:prstGeom>
        </p:spPr>
      </p:pic>
      <p:sp>
        <p:nvSpPr>
          <p:cNvPr id="153" name="TextShape 1"/>
          <p:cNvSpPr txBox="1"/>
          <p:nvPr/>
        </p:nvSpPr>
        <p:spPr>
          <a:xfrm>
            <a:off x="1097280" y="6491520"/>
            <a:ext cx="6858000" cy="799200"/>
          </a:xfrm>
          <a:prstGeom prst="rect">
            <a:avLst/>
          </a:prstGeom>
        </p:spPr>
        <p:txBody>
          <a:bodyPr bIns="45000" lIns="90000" rIns="90000" tIns="45000" wrap="none"/>
          <a:p>
            <a:pPr algn="ctr"/>
            <a:r>
              <a:rPr b="1" lang="en-US" sz="5000">
                <a:solidFill>
                  <a:srgbClr val="ff0000"/>
                </a:solidFill>
              </a:rPr>
              <a:t>Pitching the yeast</a:t>
            </a:r>
            <a:endParaRPr/>
          </a:p>
        </p:txBody>
      </p:sp>
    </p:spTree>
  </p:cSld>
  <p:timing>
    <p:tnLst>
      <p:par>
        <p:cTn dur="indefinite" id="93" nodeType="tmRoot" restart="never">
          <p:childTnLst>
            <p:seq>
              <p:cTn id="94" nodeType="mainSeq">
                <p:childTnLst/>
              </p:cTn>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54" name=""/>
          <p:cNvPicPr/>
          <p:nvPr/>
        </p:nvPicPr>
        <p:blipFill>
          <a:blip r:embed="rId1"/>
          <a:stretch>
            <a:fillRect/>
          </a:stretch>
        </p:blipFill>
        <p:spPr>
          <a:xfrm>
            <a:off x="7882200" y="-29520"/>
            <a:ext cx="7589520" cy="5687640"/>
          </a:xfrm>
          <a:prstGeom prst="rect">
            <a:avLst/>
          </a:prstGeom>
        </p:spPr>
      </p:pic>
      <p:sp>
        <p:nvSpPr>
          <p:cNvPr id="155" name="TextShape 1"/>
          <p:cNvSpPr txBox="1"/>
          <p:nvPr/>
        </p:nvSpPr>
        <p:spPr>
          <a:xfrm>
            <a:off x="1645920" y="6492240"/>
            <a:ext cx="6858000" cy="799200"/>
          </a:xfrm>
          <a:prstGeom prst="rect">
            <a:avLst/>
          </a:prstGeom>
        </p:spPr>
        <p:txBody>
          <a:bodyPr bIns="45000" lIns="90000" rIns="90000" tIns="45000" wrap="none"/>
          <a:p>
            <a:pPr algn="ctr"/>
            <a:r>
              <a:rPr b="1" lang="en-US" sz="5000">
                <a:solidFill>
                  <a:srgbClr val="ff0000"/>
                </a:solidFill>
              </a:rPr>
              <a:t>Racking</a:t>
            </a:r>
            <a:endParaRPr/>
          </a:p>
        </p:txBody>
      </p:sp>
    </p:spTree>
  </p:cSld>
  <p:timing>
    <p:tnLst>
      <p:par>
        <p:cTn dur="indefinite" id="95" nodeType="tmRoot" restart="never">
          <p:childTnLst>
            <p:seq>
              <p:cTn id="96" nodeType="mainSeq">
                <p:childTnLst/>
              </p:cTn>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56" name=""/>
          <p:cNvPicPr/>
          <p:nvPr/>
        </p:nvPicPr>
        <p:blipFill>
          <a:blip r:embed="rId1"/>
          <a:stretch>
            <a:fillRect/>
          </a:stretch>
        </p:blipFill>
        <p:spPr>
          <a:xfrm>
            <a:off x="360" y="0"/>
            <a:ext cx="10079640" cy="7559640"/>
          </a:xfrm>
          <a:prstGeom prst="rect">
            <a:avLst/>
          </a:prstGeom>
        </p:spPr>
      </p:pic>
      <p:sp>
        <p:nvSpPr>
          <p:cNvPr id="157" name="TextShape 1"/>
          <p:cNvSpPr txBox="1"/>
          <p:nvPr/>
        </p:nvSpPr>
        <p:spPr>
          <a:xfrm>
            <a:off x="1737360" y="6058800"/>
            <a:ext cx="6858000" cy="799200"/>
          </a:xfrm>
          <a:prstGeom prst="rect">
            <a:avLst/>
          </a:prstGeom>
        </p:spPr>
        <p:txBody>
          <a:bodyPr bIns="45000" lIns="90000" rIns="90000" tIns="45000" wrap="none"/>
          <a:p>
            <a:pPr algn="ctr"/>
            <a:r>
              <a:rPr b="1" lang="en-US" sz="5000">
                <a:solidFill>
                  <a:srgbClr val="ff0000"/>
                </a:solidFill>
              </a:rPr>
              <a:t>Primary fermentation</a:t>
            </a:r>
            <a:endParaRPr/>
          </a:p>
        </p:txBody>
      </p:sp>
    </p:spTree>
  </p:cSld>
  <p:timing>
    <p:tnLst>
      <p:par>
        <p:cTn dur="indefinite" id="97" nodeType="tmRoot" restart="never">
          <p:childTnLst>
            <p:seq>
              <p:cTn id="98" nodeType="mainSeq">
                <p:childTnLst/>
              </p:cTn>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58" name=""/>
          <p:cNvPicPr/>
          <p:nvPr/>
        </p:nvPicPr>
        <p:blipFill>
          <a:blip r:embed="rId1"/>
          <a:stretch>
            <a:fillRect/>
          </a:stretch>
        </p:blipFill>
        <p:spPr>
          <a:xfrm>
            <a:off x="7973640" y="-29520"/>
            <a:ext cx="7589520" cy="5687640"/>
          </a:xfrm>
          <a:prstGeom prst="rect">
            <a:avLst/>
          </a:prstGeom>
        </p:spPr>
      </p:pic>
      <p:sp>
        <p:nvSpPr>
          <p:cNvPr id="159" name="TextShape 1"/>
          <p:cNvSpPr txBox="1"/>
          <p:nvPr/>
        </p:nvSpPr>
        <p:spPr>
          <a:xfrm>
            <a:off x="2097360" y="6040800"/>
            <a:ext cx="6858000" cy="1508040"/>
          </a:xfrm>
          <a:prstGeom prst="rect">
            <a:avLst/>
          </a:prstGeom>
        </p:spPr>
        <p:txBody>
          <a:bodyPr bIns="45000" lIns="90000" rIns="90000" tIns="45000" wrap="none"/>
          <a:p>
            <a:pPr algn="ctr"/>
            <a:r>
              <a:rPr b="1" lang="en-US" sz="5000">
                <a:solidFill>
                  <a:srgbClr val="ff0000"/>
                </a:solidFill>
              </a:rPr>
              <a:t>End of primary</a:t>
            </a:r>
            <a:r>
              <a:rPr b="1" lang="en-US" sz="5000">
                <a:solidFill>
                  <a:srgbClr val="ff0000"/>
                </a:solidFill>
              </a:rPr>
              <a:t>
</a:t>
            </a:r>
            <a:r>
              <a:rPr b="1" lang="en-US" sz="5000">
                <a:solidFill>
                  <a:srgbClr val="ff0000"/>
                </a:solidFill>
              </a:rPr>
              <a:t>fermentation</a:t>
            </a:r>
            <a:endParaRPr/>
          </a:p>
        </p:txBody>
      </p:sp>
    </p:spTree>
  </p:cSld>
  <p:timing>
    <p:tnLst>
      <p:par>
        <p:cTn dur="indefinite" id="99" nodeType="tmRoot" restart="never">
          <p:childTnLst>
            <p:seq>
              <p:cTn id="100" nodeType="mainSeq">
                <p:childTnLst/>
              </p:cTn>
              <p:prevCondLst>
                <p:cond delay="0" evt="onPrev">
                  <p:tgtEl>
                    <p:sldTgt/>
                  </p:tgtEl>
                </p:cond>
              </p:prevCondLst>
              <p:nextCondLst>
                <p:cond delay="0"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60" name=""/>
          <p:cNvPicPr/>
          <p:nvPr/>
        </p:nvPicPr>
        <p:blipFill>
          <a:blip r:embed="rId1"/>
          <a:stretch>
            <a:fillRect/>
          </a:stretch>
        </p:blipFill>
        <p:spPr>
          <a:xfrm>
            <a:off x="8138160" y="-29520"/>
            <a:ext cx="7589520" cy="5687640"/>
          </a:xfrm>
          <a:prstGeom prst="rect">
            <a:avLst/>
          </a:prstGeom>
        </p:spPr>
      </p:pic>
      <p:sp>
        <p:nvSpPr>
          <p:cNvPr id="161" name="TextShape 1"/>
          <p:cNvSpPr txBox="1"/>
          <p:nvPr/>
        </p:nvSpPr>
        <p:spPr>
          <a:xfrm>
            <a:off x="1845360" y="115200"/>
            <a:ext cx="6858000" cy="1508040"/>
          </a:xfrm>
          <a:prstGeom prst="rect">
            <a:avLst/>
          </a:prstGeom>
        </p:spPr>
        <p:txBody>
          <a:bodyPr bIns="45000" lIns="90000" rIns="90000" tIns="45000" wrap="none"/>
          <a:p>
            <a:pPr algn="ctr"/>
            <a:r>
              <a:rPr b="1" lang="en-US" sz="5000">
                <a:solidFill>
                  <a:srgbClr val="ff0000"/>
                </a:solidFill>
              </a:rPr>
              <a:t>Secondary fermentation</a:t>
            </a:r>
            <a:endParaRPr/>
          </a:p>
        </p:txBody>
      </p:sp>
    </p:spTree>
  </p:cSld>
  <p:timing>
    <p:tnLst>
      <p:par>
        <p:cTn dur="indefinite" id="101" nodeType="tmRoot" restart="never">
          <p:childTnLst>
            <p:seq>
              <p:cTn id="102" nodeType="mainSeq">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0" name="CustomShape 1"/>
          <p:cNvSpPr/>
          <p:nvPr/>
        </p:nvSpPr>
        <p:spPr>
          <a:xfrm>
            <a:off x="2194560" y="2857320"/>
            <a:ext cx="5760720" cy="1262160"/>
          </a:xfrm>
          <a:prstGeom prst="roundRect">
            <a:avLst>
              <a:gd fmla="val 3600" name="adj"/>
            </a:avLst>
          </a:prstGeom>
          <a:solidFill>
            <a:srgbClr val="c0c0c0"/>
          </a:solidFill>
          <a:ln>
            <a:solidFill>
              <a:srgbClr val="808080"/>
            </a:solidFill>
          </a:ln>
        </p:spPr>
      </p:sp>
      <p:sp>
        <p:nvSpPr>
          <p:cNvPr id="81" name="TextShape 2"/>
          <p:cNvSpPr txBox="1"/>
          <p:nvPr/>
        </p:nvSpPr>
        <p:spPr>
          <a:xfrm>
            <a:off x="504000" y="2857320"/>
            <a:ext cx="9071640" cy="1262160"/>
          </a:xfrm>
          <a:prstGeom prst="rect">
            <a:avLst/>
          </a:prstGeom>
        </p:spPr>
        <p:txBody>
          <a:bodyPr anchor="ctr" bIns="0" lIns="0" rIns="0" tIns="0" wrap="none"/>
          <a:p>
            <a:pPr algn="ctr"/>
            <a:r>
              <a:rPr b="1" i="1" lang="en-US" sz="7500">
                <a:solidFill>
                  <a:srgbClr val="ff0000"/>
                </a:solidFill>
              </a:rPr>
              <a:t>The recipe</a:t>
            </a:r>
            <a:endParaRPr/>
          </a:p>
        </p:txBody>
      </p:sp>
    </p:spTree>
  </p:cSld>
  <p:timing>
    <p:tnLst>
      <p:par>
        <p:cTn dur="indefinite" id="21" nodeType="tmRoot" restart="never">
          <p:childTnLst>
            <p:seq>
              <p:cTn id="22" nodeType="mainSeq">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2" name="TextShape 1"/>
          <p:cNvSpPr txBox="1"/>
          <p:nvPr/>
        </p:nvSpPr>
        <p:spPr>
          <a:xfrm>
            <a:off x="504000" y="301320"/>
            <a:ext cx="9071640" cy="1262160"/>
          </a:xfrm>
          <a:prstGeom prst="rect">
            <a:avLst/>
          </a:prstGeom>
        </p:spPr>
        <p:txBody>
          <a:bodyPr anchor="ctr" bIns="0" lIns="0" rIns="0" tIns="0" wrap="none"/>
          <a:p>
            <a:pPr algn="ctr"/>
            <a:r>
              <a:rPr lang="en-US"/>
              <a:t>My recipe</a:t>
            </a:r>
            <a:endParaRPr/>
          </a:p>
        </p:txBody>
      </p:sp>
      <p:sp>
        <p:nvSpPr>
          <p:cNvPr id="83" name="TextShape 2"/>
          <p:cNvSpPr txBox="1"/>
          <p:nvPr/>
        </p:nvSpPr>
        <p:spPr>
          <a:xfrm>
            <a:off x="504000" y="1769040"/>
            <a:ext cx="8870040" cy="4384440"/>
          </a:xfrm>
          <a:prstGeom prst="rect">
            <a:avLst/>
          </a:prstGeom>
        </p:spPr>
        <p:txBody>
          <a:bodyPr bIns="0" lIns="0" rIns="0" tIns="0" wrap="none"/>
          <a:p>
            <a:pPr>
              <a:buSzPct val="45000"/>
              <a:buFont typeface="StarSymbol"/>
              <a:buChar char=""/>
            </a:pPr>
            <a:r>
              <a:rPr lang="en-US"/>
              <a:t>4 pounds of honey/gallon</a:t>
            </a:r>
            <a:endParaRPr/>
          </a:p>
          <a:p>
            <a:pPr>
              <a:buSzPct val="45000"/>
              <a:buFont typeface="StarSymbol"/>
              <a:buChar char=""/>
            </a:pPr>
            <a:r>
              <a:rPr lang="en-US"/>
              <a:t>2 boxes Sun Maid white raisins/5 gallons</a:t>
            </a:r>
            <a:endParaRPr/>
          </a:p>
          <a:p>
            <a:pPr>
              <a:buSzPct val="45000"/>
              <a:buFont typeface="StarSymbol"/>
              <a:buChar char=""/>
            </a:pPr>
            <a:r>
              <a:rPr lang="en-US"/>
              <a:t>Heat to ~160</a:t>
            </a:r>
            <a:r>
              <a:rPr lang="en-US">
                <a:latin typeface="Arial"/>
                <a:ea typeface="Arial"/>
              </a:rPr>
              <a:t>º</a:t>
            </a:r>
            <a:r>
              <a:rPr lang="en-US"/>
              <a:t>F for 45 minutes.</a:t>
            </a:r>
            <a:endParaRPr/>
          </a:p>
          <a:p>
            <a:pPr>
              <a:buSzPct val="45000"/>
              <a:buFont typeface="StarSymbol"/>
              <a:buChar char=""/>
            </a:pPr>
            <a:r>
              <a:rPr lang="en-US"/>
              <a:t>Let cool.</a:t>
            </a:r>
            <a:endParaRPr/>
          </a:p>
          <a:p>
            <a:pPr>
              <a:buSzPct val="45000"/>
              <a:buFont typeface="StarSymbol"/>
              <a:buChar char=""/>
            </a:pPr>
            <a:r>
              <a:rPr lang="en-US"/>
              <a:t>Inoculate with Lalvin EC-1118 yeast and use carboy for primary fermentation</a:t>
            </a:r>
            <a:endParaRPr/>
          </a:p>
          <a:p>
            <a:pPr>
              <a:buSzPct val="45000"/>
              <a:buFont typeface="StarSymbol"/>
              <a:buChar char=""/>
            </a:pPr>
            <a:r>
              <a:rPr lang="en-US"/>
              <a:t>Rack in ~1 month and 2-3 times over the next year</a:t>
            </a:r>
            <a:endParaRPr/>
          </a:p>
          <a:p>
            <a:pPr>
              <a:buSzPct val="45000"/>
              <a:buFont typeface="StarSymbol"/>
              <a:buChar char=""/>
            </a:pPr>
            <a:r>
              <a:rPr lang="en-US"/>
              <a:t>Bottle ~1 year after starting</a:t>
            </a:r>
            <a:endParaRPr/>
          </a:p>
          <a:p>
            <a:pPr>
              <a:buSzPct val="45000"/>
              <a:buFont typeface="StarSymbol"/>
              <a:buChar char=""/>
            </a:pPr>
            <a:endParaRPr/>
          </a:p>
          <a:p>
            <a:pPr>
              <a:buSzPct val="45000"/>
              <a:buFont typeface="StarSymbol"/>
              <a:buChar char=""/>
            </a:pPr>
            <a:endParaRPr/>
          </a:p>
        </p:txBody>
      </p:sp>
    </p:spTree>
  </p:cSld>
  <p:timing>
    <p:tnLst>
      <p:par>
        <p:cTn dur="indefinite" id="23" nodeType="tmRoot" restart="never">
          <p:childTnLst>
            <p:seq>
              <p:cTn id="24" nodeType="mainSeq">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4" name="TextShape 1"/>
          <p:cNvSpPr txBox="1"/>
          <p:nvPr/>
        </p:nvSpPr>
        <p:spPr>
          <a:xfrm>
            <a:off x="504000" y="157320"/>
            <a:ext cx="9071640" cy="795960"/>
          </a:xfrm>
          <a:prstGeom prst="rect">
            <a:avLst/>
          </a:prstGeom>
        </p:spPr>
        <p:txBody>
          <a:bodyPr anchor="ctr" bIns="0" lIns="0" rIns="0" tIns="0" wrap="none"/>
          <a:p>
            <a:pPr algn="ctr"/>
            <a:r>
              <a:rPr lang="en-US"/>
              <a:t>How much honey?</a:t>
            </a:r>
            <a:endParaRPr/>
          </a:p>
        </p:txBody>
      </p:sp>
      <p:sp>
        <p:nvSpPr>
          <p:cNvPr id="85" name="TextShape 2"/>
          <p:cNvSpPr txBox="1"/>
          <p:nvPr/>
        </p:nvSpPr>
        <p:spPr>
          <a:xfrm>
            <a:off x="504000" y="1097280"/>
            <a:ext cx="8870040" cy="6126480"/>
          </a:xfrm>
          <a:prstGeom prst="rect">
            <a:avLst/>
          </a:prstGeom>
        </p:spPr>
        <p:txBody>
          <a:bodyPr bIns="0" lIns="0" rIns="0" tIns="0" wrap="none"/>
          <a:p>
            <a:pPr>
              <a:buSzPct val="45000"/>
              <a:buFont typeface="StarSymbol"/>
              <a:buChar char=""/>
            </a:pPr>
            <a:r>
              <a:rPr lang="en-US"/>
              <a:t>4 lbs/gallon is a lot.  This makes a very strong mead.  Initially the honey won't even all dissolve in the water.  There will be some residual sugar.</a:t>
            </a:r>
            <a:endParaRPr/>
          </a:p>
          <a:p>
            <a:pPr>
              <a:buSzPct val="45000"/>
              <a:buFont typeface="StarSymbol"/>
              <a:buChar char=""/>
            </a:pPr>
            <a:r>
              <a:rPr lang="en-US"/>
              <a:t>2 lbs/gallon is weak enough that the alcohol content might not get high enough for it to store well.  A wine needs to get to ~12.5% to keep contaminants from growing well and this is a little too low for many honeys.</a:t>
            </a:r>
            <a:endParaRPr/>
          </a:p>
          <a:p>
            <a:pPr lvl="1">
              <a:buSzPct val="75000"/>
              <a:buFont typeface="StarSymbol"/>
              <a:buChar char=""/>
            </a:pPr>
            <a:r>
              <a:rPr lang="en-US"/>
              <a:t>Should work better for making vinegar – it will ferment faster.  BUT keep your vinegar far away from your wine making supplies.</a:t>
            </a:r>
            <a:endParaRPr/>
          </a:p>
          <a:p>
            <a:pPr>
              <a:buSzPct val="45000"/>
              <a:buFont typeface="StarSymbol"/>
              <a:buChar char=""/>
            </a:pPr>
            <a:r>
              <a:rPr lang="en-US"/>
              <a:t>3 lbs/gallon should be sufficient.</a:t>
            </a:r>
            <a:endParaRPr/>
          </a:p>
          <a:p>
            <a:pPr>
              <a:buSzPct val="45000"/>
              <a:buFont typeface="StarSymbol"/>
              <a:buChar char=""/>
            </a:pPr>
            <a:r>
              <a:rPr b="1" lang="en-US"/>
              <a:t>Exact flavor and final alcohol content depends on the honey and the yeast!</a:t>
            </a:r>
            <a:endParaRPr/>
          </a:p>
          <a:p>
            <a:pPr>
              <a:buSzPct val="45000"/>
              <a:buFont typeface="StarSymbol"/>
              <a:buChar char=""/>
            </a:pPr>
            <a:r>
              <a:rPr lang="en-US"/>
              <a:t>You can try to adjust the specific gravity to what it should be according to wine books/ the web but </a:t>
            </a:r>
            <a:r>
              <a:rPr b="1" lang="en-US"/>
              <a:t>beware</a:t>
            </a:r>
            <a:r>
              <a:rPr lang="en-US"/>
              <a:t> – honey is not pure sugar and the calculations can be off.</a:t>
            </a:r>
            <a:endParaRPr/>
          </a:p>
        </p:txBody>
      </p:sp>
    </p:spTree>
  </p:cSld>
  <p:timing>
    <p:tnLst>
      <p:par>
        <p:cTn dur="indefinite" id="25" nodeType="tmRoot" restart="never">
          <p:childTnLst>
            <p:seq>
              <p:cTn id="26" nodeType="mainSeq">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6" name="TextShape 1"/>
          <p:cNvSpPr txBox="1"/>
          <p:nvPr/>
        </p:nvSpPr>
        <p:spPr>
          <a:xfrm>
            <a:off x="504000" y="301320"/>
            <a:ext cx="9071640" cy="887400"/>
          </a:xfrm>
          <a:prstGeom prst="rect">
            <a:avLst/>
          </a:prstGeom>
        </p:spPr>
        <p:txBody>
          <a:bodyPr anchor="ctr" bIns="0" lIns="0" rIns="0" tIns="0" wrap="none"/>
          <a:p>
            <a:pPr algn="ctr"/>
            <a:r>
              <a:rPr lang="en-US"/>
              <a:t>Adding nutrients</a:t>
            </a:r>
            <a:endParaRPr/>
          </a:p>
        </p:txBody>
      </p:sp>
      <p:sp>
        <p:nvSpPr>
          <p:cNvPr id="87" name="TextShape 2"/>
          <p:cNvSpPr txBox="1"/>
          <p:nvPr/>
        </p:nvSpPr>
        <p:spPr>
          <a:xfrm>
            <a:off x="504000" y="1280160"/>
            <a:ext cx="9371520" cy="5669280"/>
          </a:xfrm>
          <a:prstGeom prst="rect">
            <a:avLst/>
          </a:prstGeom>
        </p:spPr>
        <p:txBody>
          <a:bodyPr bIns="0" lIns="0" rIns="0" tIns="0" wrap="none"/>
          <a:p>
            <a:pPr>
              <a:buSzPct val="45000"/>
              <a:buFont typeface="StarSymbol"/>
              <a:buChar char=""/>
            </a:pPr>
            <a:r>
              <a:rPr lang="en-US"/>
              <a:t>Grapes and apples are the only fruits with all of the essential nutrients to grow yeast.  To make mead, you need to add something that will give the yeast nutrients or else your mead will ferment v e r y   s l o w l y.</a:t>
            </a:r>
            <a:endParaRPr/>
          </a:p>
          <a:p>
            <a:pPr>
              <a:buSzPct val="45000"/>
              <a:buFont typeface="StarSymbol"/>
              <a:buChar char=""/>
            </a:pPr>
            <a:r>
              <a:rPr lang="en-US"/>
              <a:t>Two choices:</a:t>
            </a:r>
            <a:endParaRPr/>
          </a:p>
          <a:p>
            <a:pPr lvl="1">
              <a:buSzPct val="75000"/>
              <a:buFont typeface="StarSymbol"/>
              <a:buChar char=""/>
            </a:pPr>
            <a:r>
              <a:rPr lang="en-US"/>
              <a:t>Grapes/raisins</a:t>
            </a:r>
            <a:endParaRPr/>
          </a:p>
          <a:p>
            <a:pPr lvl="2">
              <a:buSzPct val="45000"/>
              <a:buFont typeface="StarSymbol"/>
              <a:buChar char=""/>
            </a:pPr>
            <a:r>
              <a:rPr lang="en-US"/>
              <a:t>Any type of grape will do, but this will affect the color and flavor of the mead.</a:t>
            </a:r>
            <a:endParaRPr/>
          </a:p>
          <a:p>
            <a:pPr lvl="2">
              <a:buSzPct val="45000"/>
              <a:buFont typeface="StarSymbol"/>
              <a:buChar char=""/>
            </a:pPr>
            <a:r>
              <a:rPr lang="en-US"/>
              <a:t>If you use fresh/frozen grapes with seeds, you need to limit the contact with the must to no more than 2 weeks.</a:t>
            </a:r>
            <a:endParaRPr/>
          </a:p>
          <a:p>
            <a:pPr lvl="2">
              <a:buSzPct val="45000"/>
              <a:buFont typeface="StarSymbol"/>
              <a:buChar char=""/>
            </a:pPr>
            <a:r>
              <a:rPr lang="en-US"/>
              <a:t>Beware any product which may have been (chemically) pasturized!  It will prevent your must from fermenting!</a:t>
            </a:r>
            <a:endParaRPr/>
          </a:p>
          <a:p>
            <a:pPr lvl="1">
              <a:buSzPct val="75000"/>
              <a:buFont typeface="StarSymbol"/>
              <a:buChar char=""/>
            </a:pPr>
            <a:r>
              <a:rPr lang="en-US"/>
              <a:t>Yeast nutrient</a:t>
            </a:r>
            <a:endParaRPr/>
          </a:p>
          <a:p>
            <a:pPr lvl="2">
              <a:buSzPct val="45000"/>
              <a:buFont typeface="StarSymbol"/>
              <a:buChar char=""/>
            </a:pPr>
            <a:r>
              <a:rPr lang="en-US"/>
              <a:t>Available at a brewing supply store</a:t>
            </a:r>
            <a:endParaRPr/>
          </a:p>
        </p:txBody>
      </p:sp>
    </p:spTree>
  </p:cSld>
  <p:timing>
    <p:tnLst>
      <p:par>
        <p:cTn dur="indefinite" id="27" nodeType="tmRoot" restart="never">
          <p:childTnLst>
            <p:seq>
              <p:cTn id="28" nodeType="mainSeq">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 name="TextShape 1"/>
          <p:cNvSpPr txBox="1"/>
          <p:nvPr/>
        </p:nvSpPr>
        <p:spPr>
          <a:xfrm>
            <a:off x="504000" y="301320"/>
            <a:ext cx="9071640" cy="1262160"/>
          </a:xfrm>
          <a:prstGeom prst="rect">
            <a:avLst/>
          </a:prstGeom>
        </p:spPr>
        <p:txBody>
          <a:bodyPr anchor="ctr" bIns="0" lIns="0" rIns="0" tIns="0" wrap="none"/>
          <a:p>
            <a:pPr algn="ctr"/>
            <a:r>
              <a:rPr lang="en-US"/>
              <a:t>Sterilizing the must</a:t>
            </a:r>
            <a:endParaRPr/>
          </a:p>
        </p:txBody>
      </p:sp>
      <p:sp>
        <p:nvSpPr>
          <p:cNvPr id="89" name="TextShape 2"/>
          <p:cNvSpPr txBox="1"/>
          <p:nvPr/>
        </p:nvSpPr>
        <p:spPr>
          <a:xfrm>
            <a:off x="504000" y="1769040"/>
            <a:ext cx="8870040" cy="5363280"/>
          </a:xfrm>
          <a:prstGeom prst="rect">
            <a:avLst/>
          </a:prstGeom>
        </p:spPr>
        <p:txBody>
          <a:bodyPr bIns="0" lIns="0" rIns="0" tIns="0" wrap="none"/>
          <a:p>
            <a:pPr>
              <a:buSzPct val="45000"/>
              <a:buFont typeface="StarSymbol"/>
              <a:buChar char=""/>
            </a:pPr>
            <a:r>
              <a:rPr lang="en-US"/>
              <a:t>When you start with any natural product, there is a chance it contains yeast or bacteria which could contaminate the must.</a:t>
            </a:r>
            <a:endParaRPr/>
          </a:p>
          <a:p>
            <a:pPr>
              <a:buSzPct val="45000"/>
              <a:buFont typeface="StarSymbol"/>
              <a:buChar char=""/>
            </a:pPr>
            <a:r>
              <a:rPr lang="en-US"/>
              <a:t>For that reason when you start any fermentation you sterilize the must.</a:t>
            </a:r>
            <a:endParaRPr/>
          </a:p>
          <a:p>
            <a:pPr>
              <a:buSzPct val="45000"/>
              <a:buFont typeface="StarSymbol"/>
              <a:buChar char=""/>
            </a:pPr>
            <a:r>
              <a:rPr lang="en-US"/>
              <a:t>Three main methods:</a:t>
            </a:r>
            <a:endParaRPr/>
          </a:p>
          <a:p>
            <a:pPr lvl="1">
              <a:buSzPct val="75000"/>
              <a:buFont typeface="StarSymbol"/>
              <a:buChar char=""/>
            </a:pPr>
            <a:r>
              <a:rPr lang="en-US"/>
              <a:t>Boil/heat – some people think this destroys at least some of the flavors in the honey.</a:t>
            </a:r>
            <a:endParaRPr/>
          </a:p>
          <a:p>
            <a:pPr lvl="1">
              <a:buSzPct val="75000"/>
              <a:buFont typeface="StarSymbol"/>
              <a:buChar char=""/>
            </a:pPr>
            <a:r>
              <a:rPr lang="en-US"/>
              <a:t>Sulfites – sold as Campden tablets, typically 1/gallon but read the package!  Sulfite concentration will decrease with time.</a:t>
            </a:r>
            <a:endParaRPr/>
          </a:p>
          <a:p>
            <a:pPr lvl="1">
              <a:buSzPct val="75000"/>
              <a:buFont typeface="StarSymbol"/>
              <a:buChar char=""/>
            </a:pPr>
            <a:r>
              <a:rPr lang="en-US"/>
              <a:t>Sorbate – if you do this you have to shake your must vigorously for 15 minutes before introducing yeast.</a:t>
            </a:r>
            <a:endParaRPr/>
          </a:p>
        </p:txBody>
      </p:sp>
    </p:spTree>
  </p:cSld>
  <p:timing>
    <p:tnLst>
      <p:par>
        <p:cTn dur="indefinite" id="29" nodeType="tmRoot" restart="never">
          <p:childTnLst>
            <p:seq>
              <p:cTn id="30" nodeType="mainSeq">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