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12.xml.rels" ContentType="application/vnd.openxmlformats-package.relationships+xml"/>
  <Override PartName="/ppt/notesSlides/_rels/notesSlide7.xml.rels" ContentType="application/vnd.openxmlformats-package.relationships+xml"/>
  <Override PartName="/ppt/notesSlides/_rels/notesSlide6.xml.rels" ContentType="application/vnd.openxmlformats-package.relationships+xml"/>
  <Override PartName="/ppt/notesSlides/_rels/notesSlide5.xml.rels" ContentType="application/vnd.openxmlformats-package.relationships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34.xml.rels" ContentType="application/vnd.openxmlformats-package.relationships+xml"/>
  <Override PartName="/ppt/slides/_rels/slide44.xml.rels" ContentType="application/vnd.openxmlformats-package.relationships+xml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_rels/presentation.xml.rels" ContentType="application/vnd.openxmlformats-package.relationships+xml"/>
  <Override PartName="/ppt/media/image144.png" ContentType="image/png"/>
  <Override PartName="/ppt/media/image136.jpeg" ContentType="image/jpeg"/>
  <Override PartName="/ppt/media/image135.png" ContentType="image/png"/>
  <Override PartName="/ppt/media/image134.png" ContentType="image/png"/>
  <Override PartName="/ppt/media/image133.png" ContentType="image/png"/>
  <Override PartName="/ppt/media/image132.png" ContentType="image/png"/>
  <Override PartName="/ppt/media/image131.png" ContentType="image/png"/>
  <Override PartName="/ppt/media/image130.png" ContentType="image/png"/>
  <Override PartName="/ppt/media/image128.jpeg" ContentType="image/jpeg"/>
  <Override PartName="/ppt/media/image127.png" ContentType="image/png"/>
  <Override PartName="/ppt/media/image126.png" ContentType="image/png"/>
  <Override PartName="/ppt/media/image125.png" ContentType="image/png"/>
  <Override PartName="/ppt/media/image124.png" ContentType="image/png"/>
  <Override PartName="/ppt/media/image123.png" ContentType="image/png"/>
  <Override PartName="/ppt/media/image122.png" ContentType="image/png"/>
  <Override PartName="/ppt/media/image121.png" ContentType="image/png"/>
  <Override PartName="/ppt/media/image120.png" ContentType="image/png"/>
  <Override PartName="/ppt/media/image118.png" ContentType="image/png"/>
  <Override PartName="/ppt/media/image117.png" ContentType="image/png"/>
  <Override PartName="/ppt/media/image116.png" ContentType="image/png"/>
  <Override PartName="/ppt/media/image115.png" ContentType="image/png"/>
  <Override PartName="/ppt/media/image114.png" ContentType="image/png"/>
  <Override PartName="/ppt/media/image113.png" ContentType="image/png"/>
  <Override PartName="/ppt/media/image112.png" ContentType="image/png"/>
  <Override PartName="/ppt/media/image111.png" ContentType="image/png"/>
  <Override PartName="/ppt/media/image110.png" ContentType="image/png"/>
  <Override PartName="/ppt/media/image108.png" ContentType="image/png"/>
  <Override PartName="/ppt/media/image107.png" ContentType="image/png"/>
  <Override PartName="/ppt/media/image106.png" ContentType="image/png"/>
  <Override PartName="/ppt/media/image105.png" ContentType="image/png"/>
  <Override PartName="/ppt/media/image104.gif" ContentType="image/gif"/>
  <Override PartName="/ppt/media/image99.png" ContentType="image/png"/>
  <Override PartName="/ppt/media/image103.png" ContentType="image/png"/>
  <Override PartName="/ppt/media/image98.png" ContentType="image/png"/>
  <Override PartName="/ppt/media/image102.png" ContentType="image/png"/>
  <Override PartName="/ppt/media/image97.png" ContentType="image/png"/>
  <Override PartName="/ppt/media/image46.png" ContentType="image/png"/>
  <Override PartName="/ppt/media/image140.jpeg" ContentType="image/jpeg"/>
  <Override PartName="/ppt/media/image45.png" ContentType="image/png"/>
  <Override PartName="/ppt/media/image43.png" ContentType="image/png"/>
  <Override PartName="/ppt/media/image42.png" ContentType="image/png"/>
  <Override PartName="/ppt/media/image48.jpeg" ContentType="image/jpeg"/>
  <Override PartName="/ppt/media/image4.png" ContentType="image/png"/>
  <Override PartName="/ppt/media/image54.png" ContentType="image/png"/>
  <Override PartName="/ppt/media/image109.png" ContentType="image/png"/>
  <Override PartName="/ppt/media/image40.png" ContentType="image/png"/>
  <Override PartName="/ppt/media/image41.jpeg" ContentType="image/jpeg"/>
  <Override PartName="/ppt/media/image44.png" ContentType="image/png"/>
  <Override PartName="/ppt/media/image36.jpeg" ContentType="image/jpeg"/>
  <Override PartName="/ppt/media/image33.png" ContentType="image/png"/>
  <Override PartName="/ppt/media/image32.png" ContentType="image/png"/>
  <Override PartName="/ppt/media/image30.png" ContentType="image/png"/>
  <Override PartName="/ppt/media/image139.jpeg" ContentType="image/jpeg"/>
  <Override PartName="/ppt/media/image89.png" ContentType="image/png"/>
  <Override PartName="/ppt/media/image38.jpeg" ContentType="image/jpeg"/>
  <Override PartName="/ppt/media/image29.png" ContentType="image/png"/>
  <Override PartName="/ppt/media/image85.gif" ContentType="image/gif"/>
  <Override PartName="/ppt/media/image28.png" ContentType="image/png"/>
  <Override PartName="/ppt/media/image35.jpeg" ContentType="image/jpeg"/>
  <Override PartName="/ppt/media/image27.png" ContentType="image/png"/>
  <Override PartName="/ppt/media/image26.png" ContentType="image/png"/>
  <Override PartName="/ppt/media/image25.png" ContentType="image/png"/>
  <Override PartName="/ppt/media/image34.png" ContentType="image/png"/>
  <Override PartName="/ppt/media/image24.png" ContentType="image/png"/>
  <Override PartName="/ppt/media/image23.png" ContentType="image/png"/>
  <Override PartName="/ppt/media/image37.jpeg" ContentType="image/jpeg"/>
  <Override PartName="/ppt/media/image58.png" ContentType="image/png"/>
  <Override PartName="/ppt/media/image2.png" ContentType="image/png"/>
  <Override PartName="/ppt/media/image52.png" ContentType="image/png"/>
  <Override PartName="/ppt/media/image22.png" ContentType="image/png"/>
  <Override PartName="/ppt/media/image3.png" ContentType="image/png"/>
  <Override PartName="/ppt/media/image53.png" ContentType="image/png"/>
  <Override PartName="/ppt/media/image1.png" ContentType="image/png"/>
  <Override PartName="/ppt/media/image51.png" ContentType="image/png"/>
  <Override PartName="/ppt/media/image56.png" ContentType="image/png"/>
  <Override PartName="/ppt/media/image21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68.png" ContentType="image/png"/>
  <Override PartName="/ppt/media/image15.png" ContentType="image/png"/>
  <Override PartName="/ppt/media/image16.png" ContentType="image/png"/>
  <Override PartName="/ppt/media/image6.png" ContentType="image/png"/>
  <Override PartName="/ppt/media/image91.png" ContentType="image/png"/>
  <Override PartName="/ppt/media/image17.png" ContentType="image/png"/>
  <Override PartName="/ppt/media/image14.png" ContentType="image/png"/>
  <Override PartName="/ppt/media/image66.jpeg" ContentType="image/jpeg"/>
  <Override PartName="/ppt/media/image92.png" ContentType="image/png"/>
  <Override PartName="/ppt/media/image18.png" ContentType="image/png"/>
  <Override PartName="/ppt/media/image8.png" ContentType="image/png"/>
  <Override PartName="/ppt/media/image93.png" ContentType="image/png"/>
  <Override PartName="/ppt/media/image19.png" ContentType="image/png"/>
  <Override PartName="/ppt/media/image9.png" ContentType="image/png"/>
  <Override PartName="/ppt/media/image94.png" ContentType="image/png"/>
  <Override PartName="/ppt/media/image119.png" ContentType="image/png"/>
  <Override PartName="/ppt/media/image50.png" ContentType="image/png"/>
  <Override PartName="/ppt/media/image90.png" ContentType="image/png"/>
  <Override PartName="/ppt/media/image5.png" ContentType="image/png"/>
  <Override PartName="/ppt/media/image141.jpeg" ContentType="image/jpeg"/>
  <Override PartName="/ppt/media/image55.png" ContentType="image/png"/>
  <Override PartName="/ppt/media/image39.jpeg" ContentType="image/jpeg"/>
  <Override PartName="/ppt/media/image20.png" ContentType="image/png"/>
  <Override PartName="/ppt/media/image138.jpeg" ContentType="image/jpeg"/>
  <Override PartName="/ppt/media/image79.png" ContentType="image/png"/>
  <Override PartName="/ppt/media/image47.png" ContentType="image/png"/>
  <Override PartName="/ppt/media/image49.png" ContentType="image/png"/>
  <Override PartName="/ppt/media/image57.png" ContentType="image/png"/>
  <Override PartName="/ppt/media/image129.png" ContentType="image/png"/>
  <Override PartName="/ppt/media/image60.png" ContentType="image/png"/>
  <Override PartName="/ppt/media/image7.jpeg" ContentType="image/jpe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142.jpeg" ContentType="image/jpeg"/>
  <Override PartName="/ppt/media/image65.png" ContentType="image/png"/>
  <Override PartName="/ppt/media/image67.png" ContentType="image/png"/>
  <Override PartName="/ppt/media/image137.jpeg" ContentType="image/jpeg"/>
  <Override PartName="/ppt/media/image69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143.jpeg" ContentType="image/jpeg"/>
  <Override PartName="/ppt/media/image75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10.jpeg" ContentType="image/jpeg"/>
  <Override PartName="/ppt/media/image86.png" ContentType="image/png"/>
  <Override PartName="/ppt/media/image59.jpeg" ContentType="image/jpeg"/>
  <Override PartName="/ppt/media/image87.png" ContentType="image/png"/>
  <Override PartName="/ppt/media/image88.png" ContentType="image/png"/>
  <Override PartName="/ppt/media/image100.png" ContentType="image/png"/>
  <Override PartName="/ppt/media/image31.gif" ContentType="image/gif"/>
  <Override PartName="/ppt/media/image95.png" ContentType="image/png"/>
  <Override PartName="/ppt/media/image101.png" ContentType="image/png"/>
  <Override PartName="/ppt/media/image96.png" ContentType="image/png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 spc="-1">
                <a:latin typeface="Arial"/>
              </a:rPr>
              <a:t>Click to edit the notes format</a:t>
            </a:r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&lt;header&gt;</a:t>
            </a:r>
            <a:endParaRPr/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FD8EA447-3818-490C-89C5-A6C65C12CE01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CustomShape 1"/>
          <p:cNvSpPr/>
          <p:nvPr/>
        </p:nvSpPr>
        <p:spPr>
          <a:xfrm>
            <a:off x="1371600" y="763560"/>
            <a:ext cx="5029200" cy="377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58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1200" spc="-1">
                <a:latin typeface="Arial"/>
              </a:rPr>
              <a:t>But wait – how can we have a liquid of quarks and gluons?  Doesn't asymptotic freedom tell us that we can't have free quarks and gluons?  How, then, can we have a liquid of quarks and gluons?</a:t>
            </a:r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 spc="-1">
                <a:latin typeface="Arial"/>
              </a:rPr>
              <a:t>Mention that RHIC planning began 1983</a:t>
            </a:r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 spc="-1">
                <a:latin typeface="Arial"/>
              </a:rPr>
              <a:t>Mention that RHIC planning began 1983</a:t>
            </a:r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1220" spc="-1">
                <a:latin typeface="Arial"/>
              </a:rPr>
              <a:t>By comparison ATLAS is 25 meters in diameter and 44 meters long – not quite twice as large</a:t>
            </a:r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1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0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583440" y="86900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D8DBCAF2-2AF8-45FE-BEAC-08121AFFF2FF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5" name="TextShape 6"/>
          <p:cNvSpPr txBox="1"/>
          <p:nvPr/>
        </p:nvSpPr>
        <p:spPr>
          <a:xfrm>
            <a:off x="888372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C272330E-6E51-490F-AF9F-8599361EDAEF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6" name="TextShape 7"/>
          <p:cNvSpPr txBox="1"/>
          <p:nvPr/>
        </p:nvSpPr>
        <p:spPr>
          <a:xfrm>
            <a:off x="15840" y="726516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 (UTK), Berea, November 2017</a:t>
            </a:r>
            <a:endParaRPr/>
          </a:p>
        </p:txBody>
      </p:sp>
      <p:sp>
        <p:nvSpPr>
          <p:cNvPr id="7" name="Line 8"/>
          <p:cNvSpPr/>
          <p:nvPr/>
        </p:nvSpPr>
        <p:spPr>
          <a:xfrm>
            <a:off x="-45720" y="7214400"/>
            <a:ext cx="8686800" cy="0"/>
          </a:xfrm>
          <a:prstGeom prst="line">
            <a:avLst/>
          </a:prstGeom>
          <a:ln w="5472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Line 9"/>
          <p:cNvSpPr/>
          <p:nvPr/>
        </p:nvSpPr>
        <p:spPr>
          <a:xfrm>
            <a:off x="-55080" y="7277040"/>
            <a:ext cx="8412480" cy="0"/>
          </a:xfrm>
          <a:prstGeom prst="line">
            <a:avLst/>
          </a:prstGeom>
          <a:ln w="54720">
            <a:solidFill>
              <a:srgbClr val="4c4c4c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2BC0F0FC-4526-4CB1-8D1B-E3EADAF1C32B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hyperlink" Target="https://arxiv.org/abs/1701.07065" TargetMode="External"/><Relationship Id="rId4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jpeg"/><Relationship Id="rId6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66.jpe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slideLayout" Target="../slideLayouts/slideLayout4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slideLayout" Target="../slideLayouts/slideLayout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slideLayout" Target="../slideLayouts/slideLayout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5.gif"/><Relationship Id="rId2" Type="http://schemas.openxmlformats.org/officeDocument/2006/relationships/image" Target="../media/image86.png"/><Relationship Id="rId3" Type="http://schemas.openxmlformats.org/officeDocument/2006/relationships/hyperlink" Target="https://arxiv.org/abs/1705.01974" TargetMode="External"/><Relationship Id="rId4" Type="http://schemas.openxmlformats.org/officeDocument/2006/relationships/slideLayout" Target="../slideLayouts/slideLayout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slideLayout" Target="../slideLayouts/slideLayout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92.png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slideLayout" Target="../slideLayouts/slideLayout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hyperlink" Target="https://arxiv.org/abs/1312.5003" TargetMode="External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9" Type="http://schemas.openxmlformats.org/officeDocument/2006/relationships/image" Target="../media/image104.gif"/><Relationship Id="rId10" Type="http://schemas.openxmlformats.org/officeDocument/2006/relationships/image" Target="../media/image105.png"/><Relationship Id="rId11" Type="http://schemas.openxmlformats.org/officeDocument/2006/relationships/image" Target="../media/image106.png"/><Relationship Id="rId12" Type="http://schemas.openxmlformats.org/officeDocument/2006/relationships/slideLayout" Target="../slideLayouts/slideLayout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hyperlink" Target="http://madai.us/" TargetMode="External"/><Relationship Id="rId2" Type="http://schemas.openxmlformats.org/officeDocument/2006/relationships/image" Target="../media/image107.png"/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hyperlink" Target="http://arxiv.org/abs/arXiv:1303.5769" TargetMode="External"/><Relationship Id="rId8" Type="http://schemas.openxmlformats.org/officeDocument/2006/relationships/slideLayout" Target="../slideLayouts/slideLayout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12.png"/><Relationship Id="rId2" Type="http://schemas.openxmlformats.org/officeDocument/2006/relationships/image" Target="../media/image113.png"/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openxmlformats.org/officeDocument/2006/relationships/slideLayout" Target="../slideLayouts/slideLayout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image" Target="../media/image120.png"/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8" Type="http://schemas.openxmlformats.org/officeDocument/2006/relationships/image" Target="../media/image126.png"/><Relationship Id="rId9" Type="http://schemas.openxmlformats.org/officeDocument/2006/relationships/image" Target="../media/image127.png"/><Relationship Id="rId10" Type="http://schemas.openxmlformats.org/officeDocument/2006/relationships/image" Target="../media/image128.jpeg"/><Relationship Id="rId11" Type="http://schemas.openxmlformats.org/officeDocument/2006/relationships/image" Target="../media/image129.png"/><Relationship Id="rId12" Type="http://schemas.openxmlformats.org/officeDocument/2006/relationships/image" Target="../media/image130.png"/><Relationship Id="rId13" Type="http://schemas.openxmlformats.org/officeDocument/2006/relationships/image" Target="../media/image131.png"/><Relationship Id="rId14" Type="http://schemas.openxmlformats.org/officeDocument/2006/relationships/image" Target="../media/image132.png"/><Relationship Id="rId15" Type="http://schemas.openxmlformats.org/officeDocument/2006/relationships/image" Target="../media/image133.png"/><Relationship Id="rId16" Type="http://schemas.openxmlformats.org/officeDocument/2006/relationships/slideLayout" Target="../slideLayouts/slideLayout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34.png"/><Relationship Id="rId2" Type="http://schemas.openxmlformats.org/officeDocument/2006/relationships/image" Target="../media/image135.png"/><Relationship Id="rId3" Type="http://schemas.openxmlformats.org/officeDocument/2006/relationships/image" Target="../media/image136.jpeg"/><Relationship Id="rId4" Type="http://schemas.openxmlformats.org/officeDocument/2006/relationships/slideLayout" Target="../slideLayouts/slideLayout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37.jpeg"/><Relationship Id="rId2" Type="http://schemas.openxmlformats.org/officeDocument/2006/relationships/image" Target="../media/image138.jpeg"/><Relationship Id="rId3" Type="http://schemas.openxmlformats.org/officeDocument/2006/relationships/image" Target="../media/image139.jpeg"/><Relationship Id="rId4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40.jpeg"/><Relationship Id="rId2" Type="http://schemas.openxmlformats.org/officeDocument/2006/relationships/image" Target="../media/image141.jpeg"/><Relationship Id="rId3" Type="http://schemas.openxmlformats.org/officeDocument/2006/relationships/image" Target="../media/image142.jpeg"/><Relationship Id="rId4" Type="http://schemas.openxmlformats.org/officeDocument/2006/relationships/image" Target="../media/image143.jpeg"/><Relationship Id="rId5" Type="http://schemas.openxmlformats.org/officeDocument/2006/relationships/slideLayout" Target="../slideLayouts/slideLayout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hyperlink" Target="http://blogs.uslhc.us/" TargetMode="External"/><Relationship Id="rId2" Type="http://schemas.openxmlformats.org/officeDocument/2006/relationships/hyperlink" Target="http://www.facebook.com/uslhc" TargetMode="External"/><Relationship Id="rId3" Type="http://schemas.openxmlformats.org/officeDocument/2006/relationships/hyperlink" Target="http://www.star.bnl.gov/" TargetMode="External"/><Relationship Id="rId4" Type="http://schemas.openxmlformats.org/officeDocument/2006/relationships/hyperlink" Target="http://www.phenix.bnl.gov/" TargetMode="External"/><Relationship Id="rId5" Type="http://schemas.openxmlformats.org/officeDocument/2006/relationships/hyperlink" Target="http://aliceinfo.cern.ch/" TargetMode="External"/><Relationship Id="rId6" Type="http://schemas.openxmlformats.org/officeDocument/2006/relationships/hyperlink" Target="http://atlas.ch/" TargetMode="External"/><Relationship Id="rId7" Type="http://schemas.openxmlformats.org/officeDocument/2006/relationships/hyperlink" Target="http://cms.web.cern.ch/cms/" TargetMode="External"/><Relationship Id="rId8" Type="http://schemas.openxmlformats.org/officeDocument/2006/relationships/hyperlink" Target="http://lhcb-public.web.cern.ch/lhcb-public/" TargetMode="External"/><Relationship Id="rId9" Type="http://schemas.openxmlformats.org/officeDocument/2006/relationships/hyperlink" Target="http://totem.web.cern.ch/Totem/" TargetMode="External"/><Relationship Id="rId10" Type="http://schemas.openxmlformats.org/officeDocument/2006/relationships/hyperlink" Target="http://aliceinfo.cern.ch/Public/Welcome.html" TargetMode="External"/><Relationship Id="rId11" Type="http://schemas.openxmlformats.org/officeDocument/2006/relationships/hyperlink" Target="http://www.atlas.ch/multimedia/html-nc/animation-heavy-ion-event.html" TargetMode="External"/><Relationship Id="rId12" Type="http://schemas.openxmlformats.org/officeDocument/2006/relationships/hyperlink" Target="http://www.phenix.bnl.gov/headlines.html" TargetMode="External"/><Relationship Id="rId13" Type="http://schemas.openxmlformats.org/officeDocument/2006/relationships/hyperlink" Target="http://www.scientificamerican.com/article.cfm?id=the-first-few-microsecond-2006-05&amp;page=1" TargetMode="External"/><Relationship Id="rId14" Type="http://schemas.openxmlformats.org/officeDocument/2006/relationships/slideLayout" Target="../slideLayouts/slideLayout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44.png"/><Relationship Id="rId2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6" Type="http://schemas.openxmlformats.org/officeDocument/2006/relationships/slideLayout" Target="../slideLayouts/slideLayout1.xml"/><Relationship Id="rId17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gif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" descr=""/>
          <p:cNvPicPr/>
          <p:nvPr/>
        </p:nvPicPr>
        <p:blipFill>
          <a:blip r:embed="rId1"/>
          <a:stretch/>
        </p:blipFill>
        <p:spPr>
          <a:xfrm>
            <a:off x="-457200" y="-548640"/>
            <a:ext cx="10972800" cy="8769240"/>
          </a:xfrm>
          <a:prstGeom prst="rect">
            <a:avLst/>
          </a:prstGeom>
          <a:ln>
            <a:noFill/>
          </a:ln>
        </p:spPr>
      </p:pic>
      <p:sp>
        <p:nvSpPr>
          <p:cNvPr id="88" name="TextShape 1"/>
          <p:cNvSpPr txBox="1"/>
          <p:nvPr/>
        </p:nvSpPr>
        <p:spPr>
          <a:xfrm>
            <a:off x="800280" y="-31680"/>
            <a:ext cx="8461080" cy="2347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i="1" lang="en-US" sz="7000" spc="-1">
                <a:solidFill>
                  <a:srgbClr val="ffffff"/>
                </a:solidFill>
                <a:latin typeface="Times New Roman"/>
              </a:rPr>
              <a:t>Melting Nuclei</a:t>
            </a:r>
            <a:endParaRPr/>
          </a:p>
        </p:txBody>
      </p:sp>
      <p:sp>
        <p:nvSpPr>
          <p:cNvPr id="89" name="TextShape 2"/>
          <p:cNvSpPr txBox="1"/>
          <p:nvPr/>
        </p:nvSpPr>
        <p:spPr>
          <a:xfrm>
            <a:off x="2514960" y="6276600"/>
            <a:ext cx="5030640" cy="79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i="1" lang="en-US" sz="2500" spc="-1">
                <a:solidFill>
                  <a:srgbClr val="00b8ff"/>
                </a:solidFill>
                <a:latin typeface="Times New Roman"/>
              </a:rPr>
              <a:t>Christine Nattrass</a:t>
            </a:r>
            <a:endParaRPr/>
          </a:p>
          <a:p>
            <a:pPr algn="ctr"/>
            <a:r>
              <a:rPr b="1" i="1" lang="en-US" sz="2500" spc="-1">
                <a:solidFill>
                  <a:srgbClr val="00b8ff"/>
                </a:solidFill>
                <a:latin typeface="Times New Roman"/>
              </a:rPr>
              <a:t>University of Tennessee at Knoxville</a:t>
            </a:r>
            <a:endParaRPr/>
          </a:p>
        </p:txBody>
      </p:sp>
      <p:sp>
        <p:nvSpPr>
          <p:cNvPr id="90" name="TextShape 3"/>
          <p:cNvSpPr txBox="1"/>
          <p:nvPr/>
        </p:nvSpPr>
        <p:spPr>
          <a:xfrm>
            <a:off x="-16560" y="7309440"/>
            <a:ext cx="10424160" cy="318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600" spc="-1">
                <a:solidFill>
                  <a:srgbClr val="ffffff"/>
                </a:solidFill>
                <a:latin typeface="Arial"/>
              </a:rPr>
              <a:t>Calculations done on the Titan supercomputer by the CJet collaboration https://sites.google.com/site/cjetsite/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 spc="-1">
                <a:latin typeface="Times New Roman"/>
              </a:rPr>
              <a:t>QGP Chemistry</a:t>
            </a:r>
            <a:endParaRPr/>
          </a:p>
        </p:txBody>
      </p:sp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Chemistry - equilibrium</a:t>
            </a:r>
            <a:endParaRPr/>
          </a:p>
        </p:txBody>
      </p:sp>
      <p:sp>
        <p:nvSpPr>
          <p:cNvPr id="212" name="TextShape 2"/>
          <p:cNvSpPr txBox="1"/>
          <p:nvPr/>
        </p:nvSpPr>
        <p:spPr>
          <a:xfrm>
            <a:off x="0" y="5712840"/>
            <a:ext cx="9575640" cy="1044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Ratios of particles expected from a model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Even strange quarks are at equilibrium!</a:t>
            </a:r>
            <a:endParaRPr/>
          </a:p>
        </p:txBody>
      </p:sp>
      <p:pic>
        <p:nvPicPr>
          <p:cNvPr id="213" name="" descr=""/>
          <p:cNvPicPr/>
          <p:nvPr/>
        </p:nvPicPr>
        <p:blipFill>
          <a:blip r:embed="rId1"/>
          <a:stretch/>
        </p:blipFill>
        <p:spPr>
          <a:xfrm>
            <a:off x="2075040" y="1147680"/>
            <a:ext cx="6402960" cy="4388040"/>
          </a:xfrm>
          <a:prstGeom prst="rect">
            <a:avLst/>
          </a:prstGeom>
          <a:ln>
            <a:noFill/>
          </a:ln>
        </p:spPr>
      </p:pic>
      <p:sp>
        <p:nvSpPr>
          <p:cNvPr id="214" name="TextShape 3"/>
          <p:cNvSpPr txBox="1"/>
          <p:nvPr/>
        </p:nvSpPr>
        <p:spPr>
          <a:xfrm>
            <a:off x="5547240" y="4824720"/>
            <a:ext cx="312912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 spc="-1">
                <a:latin typeface="Arial"/>
              </a:rPr>
              <a:t>Nuclear Physics A Volume 757, 102-183</a:t>
            </a:r>
            <a:endParaRPr/>
          </a:p>
        </p:txBody>
      </p:sp>
      <p:sp>
        <p:nvSpPr>
          <p:cNvPr id="215" name="TextShape 4"/>
          <p:cNvSpPr txBox="1"/>
          <p:nvPr/>
        </p:nvSpPr>
        <p:spPr>
          <a:xfrm>
            <a:off x="365760" y="3016440"/>
            <a:ext cx="128052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latin typeface="Times New Roman"/>
              </a:rPr>
              <a:t>T~170 MeV</a:t>
            </a:r>
            <a:endParaRPr/>
          </a:p>
        </p:txBody>
      </p:sp>
      <p:pic>
        <p:nvPicPr>
          <p:cNvPr id="216" name="" descr=""/>
          <p:cNvPicPr/>
          <p:nvPr/>
        </p:nvPicPr>
        <p:blipFill>
          <a:blip r:embed="rId2"/>
          <a:stretch/>
        </p:blipFill>
        <p:spPr>
          <a:xfrm>
            <a:off x="5789160" y="3263760"/>
            <a:ext cx="3657600" cy="3895200"/>
          </a:xfrm>
          <a:prstGeom prst="rect">
            <a:avLst/>
          </a:prstGeom>
          <a:ln>
            <a:noFill/>
          </a:ln>
        </p:spPr>
      </p:pic>
      <p:sp>
        <p:nvSpPr>
          <p:cNvPr id="217" name="TextShape 5"/>
          <p:cNvSpPr txBox="1"/>
          <p:nvPr/>
        </p:nvSpPr>
        <p:spPr>
          <a:xfrm>
            <a:off x="5970960" y="4644360"/>
            <a:ext cx="182700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000000"/>
                </a:solidFill>
                <a:latin typeface="Times New Roman"/>
                <a:hlinkClick r:id="rId3"/>
              </a:rPr>
              <a:t>arXiv:1701.07065</a:t>
            </a:r>
            <a:r>
              <a:rPr b="1" lang="en-US" sz="1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</p:spTree>
  </p:cSld>
  <p:timing>
    <p:tnLst>
      <p:par>
        <p:cTn id="55" dur="indefinite" restart="never" nodeType="tmRoot">
          <p:childTnLst>
            <p:seq>
              <p:cTn id="56" nodeType="mainSeq">
                <p:childTnLst>
                  <p:par>
                    <p:cTn id="57" fill="freeze">
                      <p:stCondLst>
                        <p:cond delay="indefinite"/>
                      </p:stCondLst>
                      <p:childTnLst>
                        <p:par>
                          <p:cTn id="58" fill="freeze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502560" y="245880"/>
            <a:ext cx="9070920" cy="743400"/>
          </a:xfrm>
          <a:prstGeom prst="rect">
            <a:avLst/>
          </a:prstGeom>
          <a:noFill/>
          <a:ln>
            <a:noFill/>
          </a:ln>
        </p:spPr>
        <p:txBody>
          <a:bodyPr lIns="0" rIns="0" tIns="116640" bIns="0" anchor="ctr"/>
          <a:p>
            <a:pPr algn="ctr">
              <a:lnSpc>
                <a:spcPct val="86000"/>
              </a:lnSpc>
            </a:pPr>
            <a:r>
              <a:rPr lang="en-US" sz="4400" spc="-1">
                <a:solidFill>
                  <a:srgbClr val="000080"/>
                </a:solidFill>
                <a:latin typeface="Times New Roman"/>
              </a:rPr>
              <a:t>QCD Phase Diagram</a:t>
            </a:r>
            <a:endParaRPr/>
          </a:p>
        </p:txBody>
      </p:sp>
      <p:pic>
        <p:nvPicPr>
          <p:cNvPr id="219" name="" descr=""/>
          <p:cNvPicPr/>
          <p:nvPr/>
        </p:nvPicPr>
        <p:blipFill>
          <a:blip r:embed="rId1"/>
          <a:stretch/>
        </p:blipFill>
        <p:spPr>
          <a:xfrm>
            <a:off x="1554480" y="1335600"/>
            <a:ext cx="6217920" cy="5512320"/>
          </a:xfrm>
          <a:prstGeom prst="rect">
            <a:avLst/>
          </a:prstGeom>
          <a:ln>
            <a:noFill/>
          </a:ln>
        </p:spPr>
      </p:pic>
      <p:sp>
        <p:nvSpPr>
          <p:cNvPr id="220" name="TextShape 2"/>
          <p:cNvSpPr txBox="1"/>
          <p:nvPr/>
        </p:nvSpPr>
        <p:spPr>
          <a:xfrm>
            <a:off x="3017520" y="3844440"/>
            <a:ext cx="2832840" cy="1449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2500" spc="-1">
                <a:solidFill>
                  <a:srgbClr val="000000"/>
                </a:solidFill>
                <a:latin typeface="Times New Roman"/>
                <a:hlinkClick r:id="rId2"/>
              </a:rPr>
              <a:t>arXiv:1701.07065</a:t>
            </a:r>
            <a:r>
              <a:rPr b="1" lang="en-US" sz="2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  <p:pic>
        <p:nvPicPr>
          <p:cNvPr id="221" name="" descr=""/>
          <p:cNvPicPr/>
          <p:nvPr/>
        </p:nvPicPr>
        <p:blipFill>
          <a:blip r:embed="rId3"/>
          <a:stretch/>
        </p:blipFill>
        <p:spPr>
          <a:xfrm>
            <a:off x="6036120" y="2430360"/>
            <a:ext cx="1554480" cy="1170360"/>
          </a:xfrm>
          <a:prstGeom prst="rect">
            <a:avLst/>
          </a:prstGeom>
          <a:ln>
            <a:noFill/>
          </a:ln>
        </p:spPr>
      </p:pic>
      <p:sp>
        <p:nvSpPr>
          <p:cNvPr id="222" name="TextShape 3"/>
          <p:cNvSpPr txBox="1"/>
          <p:nvPr/>
        </p:nvSpPr>
        <p:spPr>
          <a:xfrm>
            <a:off x="3169080" y="3737160"/>
            <a:ext cx="345060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ff0000"/>
                </a:solidFill>
                <a:latin typeface="Times New Roman"/>
              </a:rPr>
              <a:t>Hadron Gas</a:t>
            </a:r>
            <a:endParaRPr/>
          </a:p>
        </p:txBody>
      </p:sp>
      <p:pic>
        <p:nvPicPr>
          <p:cNvPr id="223" name="" descr=""/>
          <p:cNvPicPr/>
          <p:nvPr/>
        </p:nvPicPr>
        <p:blipFill>
          <a:blip r:embed="rId4"/>
          <a:stretch/>
        </p:blipFill>
        <p:spPr>
          <a:xfrm>
            <a:off x="2834640" y="3281760"/>
            <a:ext cx="1371600" cy="1033200"/>
          </a:xfrm>
          <a:prstGeom prst="rect">
            <a:avLst/>
          </a:prstGeom>
          <a:ln>
            <a:noFill/>
          </a:ln>
        </p:spPr>
      </p:pic>
      <p:sp>
        <p:nvSpPr>
          <p:cNvPr id="224" name="TextShape 4"/>
          <p:cNvSpPr txBox="1"/>
          <p:nvPr/>
        </p:nvSpPr>
        <p:spPr>
          <a:xfrm>
            <a:off x="4206240" y="2086560"/>
            <a:ext cx="345060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ff0000"/>
                </a:solidFill>
                <a:latin typeface="Times New Roman"/>
              </a:rPr>
              <a:t>Quark Gluon Plasma</a:t>
            </a:r>
            <a:endParaRPr/>
          </a:p>
        </p:txBody>
      </p:sp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" descr=""/>
          <p:cNvPicPr/>
          <p:nvPr/>
        </p:nvPicPr>
        <p:blipFill>
          <a:blip r:embed="rId1"/>
          <a:stretch/>
        </p:blipFill>
        <p:spPr>
          <a:xfrm>
            <a:off x="2096280" y="2660040"/>
            <a:ext cx="4785120" cy="4242240"/>
          </a:xfrm>
          <a:prstGeom prst="rect">
            <a:avLst/>
          </a:prstGeom>
          <a:ln>
            <a:noFill/>
          </a:ln>
        </p:spPr>
      </p:pic>
      <p:sp>
        <p:nvSpPr>
          <p:cNvPr id="226" name="TextShape 1"/>
          <p:cNvSpPr txBox="1"/>
          <p:nvPr/>
        </p:nvSpPr>
        <p:spPr>
          <a:xfrm>
            <a:off x="3142080" y="4623480"/>
            <a:ext cx="182700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000000"/>
                </a:solidFill>
                <a:latin typeface="Times New Roman"/>
                <a:hlinkClick r:id="rId2"/>
              </a:rPr>
              <a:t>arXiv:1701.07065</a:t>
            </a:r>
            <a:r>
              <a:rPr b="1" lang="en-US" sz="1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  <p:sp>
        <p:nvSpPr>
          <p:cNvPr id="227" name="Freeform 2"/>
          <p:cNvSpPr/>
          <p:nvPr/>
        </p:nvSpPr>
        <p:spPr>
          <a:xfrm>
            <a:off x="3061440" y="952560"/>
            <a:ext cx="207360" cy="3735720"/>
          </a:xfrm>
          <a:custGeom>
            <a:avLst/>
            <a:gdLst/>
            <a:ahLst/>
            <a:rect l="0" t="0" r="r" b="b"/>
            <a:pathLst>
              <a:path w="576" h="10377">
                <a:moveTo>
                  <a:pt x="0" y="0"/>
                </a:moveTo>
                <a:cubicBezTo>
                  <a:pt x="219" y="434"/>
                  <a:pt x="268" y="927"/>
                  <a:pt x="285" y="1417"/>
                </a:cubicBezTo>
                <a:cubicBezTo>
                  <a:pt x="301" y="1892"/>
                  <a:pt x="282" y="2364"/>
                  <a:pt x="331" y="2834"/>
                </a:cubicBezTo>
                <a:cubicBezTo>
                  <a:pt x="383" y="3306"/>
                  <a:pt x="399" y="3780"/>
                  <a:pt x="378" y="4252"/>
                </a:cubicBezTo>
                <a:cubicBezTo>
                  <a:pt x="360" y="4729"/>
                  <a:pt x="481" y="5192"/>
                  <a:pt x="427" y="5668"/>
                </a:cubicBezTo>
                <a:lnTo>
                  <a:pt x="575" y="10376"/>
                </a:lnTo>
              </a:path>
            </a:pathLst>
          </a:custGeom>
          <a:ln w="36720">
            <a:solidFill>
              <a:srgbClr val="008000"/>
            </a:solidFill>
            <a:round/>
            <a:tailEnd len="med" type="triangle" w="med"/>
          </a:ln>
        </p:spPr>
      </p:sp>
      <p:sp>
        <p:nvSpPr>
          <p:cNvPr id="228" name="CustomShape 3"/>
          <p:cNvSpPr/>
          <p:nvPr/>
        </p:nvSpPr>
        <p:spPr>
          <a:xfrm>
            <a:off x="2398320" y="442440"/>
            <a:ext cx="1445760" cy="90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blipFill>
            <a:blip r:embed="rId3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TextShape 4"/>
          <p:cNvSpPr txBox="1"/>
          <p:nvPr/>
        </p:nvSpPr>
        <p:spPr>
          <a:xfrm rot="5400000">
            <a:off x="2304000" y="1607400"/>
            <a:ext cx="186768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008000"/>
                </a:solidFill>
                <a:latin typeface="Times New Roman"/>
              </a:rPr>
              <a:t>trajectory of system</a:t>
            </a:r>
            <a:endParaRPr/>
          </a:p>
        </p:txBody>
      </p:sp>
      <p:pic>
        <p:nvPicPr>
          <p:cNvPr id="230" name="" descr=""/>
          <p:cNvPicPr/>
          <p:nvPr/>
        </p:nvPicPr>
        <p:blipFill>
          <a:blip r:embed="rId4"/>
          <a:stretch/>
        </p:blipFill>
        <p:spPr>
          <a:xfrm>
            <a:off x="4114080" y="354240"/>
            <a:ext cx="1005480" cy="1027440"/>
          </a:xfrm>
          <a:prstGeom prst="rect">
            <a:avLst/>
          </a:prstGeom>
          <a:ln>
            <a:noFill/>
          </a:ln>
        </p:spPr>
      </p:pic>
      <p:pic>
        <p:nvPicPr>
          <p:cNvPr id="231" name="" descr=""/>
          <p:cNvPicPr/>
          <p:nvPr/>
        </p:nvPicPr>
        <p:blipFill>
          <a:blip r:embed="rId5"/>
          <a:stretch/>
        </p:blipFill>
        <p:spPr>
          <a:xfrm>
            <a:off x="874440" y="354240"/>
            <a:ext cx="1005480" cy="1027440"/>
          </a:xfrm>
          <a:prstGeom prst="rect">
            <a:avLst/>
          </a:prstGeom>
          <a:ln>
            <a:noFill/>
          </a:ln>
        </p:spPr>
      </p:pic>
      <p:sp>
        <p:nvSpPr>
          <p:cNvPr id="232" name="Line 5"/>
          <p:cNvSpPr/>
          <p:nvPr/>
        </p:nvSpPr>
        <p:spPr>
          <a:xfrm flipH="1">
            <a:off x="3720960" y="84060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Line 6"/>
          <p:cNvSpPr/>
          <p:nvPr/>
        </p:nvSpPr>
        <p:spPr>
          <a:xfrm>
            <a:off x="1529280" y="82044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 spc="-1">
                <a:latin typeface="Times New Roman"/>
              </a:rPr>
              <a:t>QGP Thermometers</a:t>
            </a:r>
            <a:endParaRPr/>
          </a:p>
        </p:txBody>
      </p:sp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Measuring temperature</a:t>
            </a:r>
            <a:endParaRPr/>
          </a:p>
        </p:txBody>
      </p:sp>
      <p:pic>
        <p:nvPicPr>
          <p:cNvPr id="236" name="" descr=""/>
          <p:cNvPicPr/>
          <p:nvPr/>
        </p:nvPicPr>
        <p:blipFill>
          <a:blip r:embed="rId1"/>
          <a:stretch/>
        </p:blipFill>
        <p:spPr>
          <a:xfrm>
            <a:off x="457200" y="1763280"/>
            <a:ext cx="9144000" cy="5010840"/>
          </a:xfrm>
          <a:prstGeom prst="rect">
            <a:avLst/>
          </a:prstGeom>
          <a:ln>
            <a:noFill/>
          </a:ln>
        </p:spPr>
      </p:pic>
      <p:pic>
        <p:nvPicPr>
          <p:cNvPr id="237" name="" descr=""/>
          <p:cNvPicPr/>
          <p:nvPr/>
        </p:nvPicPr>
        <p:blipFill>
          <a:blip r:embed="rId2"/>
          <a:stretch/>
        </p:blipFill>
        <p:spPr>
          <a:xfrm>
            <a:off x="7206480" y="1867320"/>
            <a:ext cx="1904760" cy="3161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503640" y="48960"/>
            <a:ext cx="9071640" cy="887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Thermal photons</a:t>
            </a:r>
            <a:endParaRPr/>
          </a:p>
        </p:txBody>
      </p:sp>
      <p:sp>
        <p:nvSpPr>
          <p:cNvPr id="239" name="TextShape 2"/>
          <p:cNvSpPr txBox="1"/>
          <p:nvPr/>
        </p:nvSpPr>
        <p:spPr>
          <a:xfrm>
            <a:off x="91440" y="6295680"/>
            <a:ext cx="681156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latin typeface="Times New Roman"/>
              </a:rPr>
              <a:t>PHENIX collaboration: </a:t>
            </a:r>
            <a:r>
              <a:rPr lang="en-US" sz="1800" spc="-1">
                <a:latin typeface="Arial"/>
              </a:rPr>
              <a:t>Au+Au collisions at </a:t>
            </a:r>
            <a:r>
              <a:rPr lang="en-US" sz="1800" spc="-1">
                <a:latin typeface="Arial"/>
                <a:ea typeface="Arial"/>
              </a:rPr>
              <a:t>√</a:t>
            </a:r>
            <a:r>
              <a:rPr lang="en-US" sz="1800" spc="-1">
                <a:latin typeface="Arial"/>
              </a:rPr>
              <a:t>s</a:t>
            </a:r>
            <a:r>
              <a:rPr lang="en-US" sz="1800" spc="-1" baseline="-101000">
                <a:latin typeface="Arial"/>
              </a:rPr>
              <a:t>NN</a:t>
            </a:r>
            <a:r>
              <a:rPr lang="en-US" sz="1800" spc="-1">
                <a:latin typeface="Arial"/>
              </a:rPr>
              <a:t>=200 GeV</a:t>
            </a:r>
            <a:endParaRPr/>
          </a:p>
          <a:p>
            <a:r>
              <a:rPr b="1" lang="en-US" sz="2000" spc="-1">
                <a:latin typeface="Times New Roman"/>
              </a:rPr>
              <a:t>Inverse slope: </a:t>
            </a:r>
            <a:r>
              <a:rPr b="1" lang="en-US" sz="1700" spc="-1">
                <a:latin typeface="Times New Roman"/>
              </a:rPr>
              <a:t>T = 221 +/- 19 (stat) +/- 19 (syst) MeV</a:t>
            </a:r>
            <a:endParaRPr/>
          </a:p>
        </p:txBody>
      </p:sp>
      <p:pic>
        <p:nvPicPr>
          <p:cNvPr id="240" name="" descr=""/>
          <p:cNvPicPr/>
          <p:nvPr/>
        </p:nvPicPr>
        <p:blipFill>
          <a:blip r:embed="rId1"/>
          <a:stretch/>
        </p:blipFill>
        <p:spPr>
          <a:xfrm>
            <a:off x="385200" y="881280"/>
            <a:ext cx="4572000" cy="5248800"/>
          </a:xfrm>
          <a:prstGeom prst="rect">
            <a:avLst/>
          </a:prstGeom>
          <a:ln>
            <a:noFill/>
          </a:ln>
        </p:spPr>
      </p:pic>
      <p:sp>
        <p:nvSpPr>
          <p:cNvPr id="241" name="Line 3"/>
          <p:cNvSpPr/>
          <p:nvPr/>
        </p:nvSpPr>
        <p:spPr>
          <a:xfrm flipH="1" flipV="1">
            <a:off x="1665360" y="3441600"/>
            <a:ext cx="365760" cy="130284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TextShape 4"/>
          <p:cNvSpPr txBox="1"/>
          <p:nvPr/>
        </p:nvSpPr>
        <p:spPr>
          <a:xfrm>
            <a:off x="1208160" y="4744440"/>
            <a:ext cx="173808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ff0000"/>
                </a:solidFill>
                <a:latin typeface="Times New Roman"/>
              </a:rPr>
              <a:t>QCD processes</a:t>
            </a:r>
            <a:endParaRPr/>
          </a:p>
        </p:txBody>
      </p:sp>
      <p:sp>
        <p:nvSpPr>
          <p:cNvPr id="243" name="CustomShape 5"/>
          <p:cNvSpPr/>
          <p:nvPr/>
        </p:nvSpPr>
        <p:spPr>
          <a:xfrm>
            <a:off x="819720" y="2346840"/>
            <a:ext cx="274320" cy="731160"/>
          </a:xfrm>
          <a:custGeom>
            <a:avLst/>
            <a:gdLst/>
            <a:ahLst/>
            <a:rect l="0" t="0" r="r" b="b"/>
            <a:pathLst>
              <a:path w="764" h="2033">
                <a:moveTo>
                  <a:pt x="763" y="0"/>
                </a:moveTo>
                <a:cubicBezTo>
                  <a:pt x="572" y="0"/>
                  <a:pt x="381" y="84"/>
                  <a:pt x="381" y="169"/>
                </a:cubicBezTo>
                <a:lnTo>
                  <a:pt x="381" y="846"/>
                </a:lnTo>
                <a:cubicBezTo>
                  <a:pt x="381" y="931"/>
                  <a:pt x="190" y="1016"/>
                  <a:pt x="0" y="1016"/>
                </a:cubicBezTo>
                <a:cubicBezTo>
                  <a:pt x="190" y="1016"/>
                  <a:pt x="381" y="1100"/>
                  <a:pt x="381" y="1185"/>
                </a:cubicBezTo>
                <a:lnTo>
                  <a:pt x="381" y="1862"/>
                </a:lnTo>
                <a:cubicBezTo>
                  <a:pt x="381" y="1947"/>
                  <a:pt x="572" y="2032"/>
                  <a:pt x="763" y="2032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TextShape 6"/>
          <p:cNvSpPr txBox="1"/>
          <p:nvPr/>
        </p:nvSpPr>
        <p:spPr>
          <a:xfrm rot="16200000">
            <a:off x="-1131480" y="2363400"/>
            <a:ext cx="2926800" cy="708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ff0000"/>
                </a:solidFill>
                <a:latin typeface="Times New Roman"/>
              </a:rPr>
              <a:t>Thermal photons</a:t>
            </a:r>
            <a:endParaRPr/>
          </a:p>
        </p:txBody>
      </p:sp>
      <p:sp>
        <p:nvSpPr>
          <p:cNvPr id="245" name="TextShape 7"/>
          <p:cNvSpPr txBox="1"/>
          <p:nvPr/>
        </p:nvSpPr>
        <p:spPr>
          <a:xfrm>
            <a:off x="1097280" y="720000"/>
            <a:ext cx="3018600" cy="303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Times New Roman"/>
              </a:rPr>
              <a:t>Phys.Rev.Lett.104:132301,2010</a:t>
            </a:r>
            <a:endParaRPr/>
          </a:p>
        </p:txBody>
      </p:sp>
      <p:sp>
        <p:nvSpPr>
          <p:cNvPr id="246" name="CustomShape 8"/>
          <p:cNvSpPr/>
          <p:nvPr/>
        </p:nvSpPr>
        <p:spPr>
          <a:xfrm flipV="1">
            <a:off x="4322520" y="429696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9"/>
          <p:cNvSpPr/>
          <p:nvPr/>
        </p:nvSpPr>
        <p:spPr>
          <a:xfrm flipV="1">
            <a:off x="4574160" y="429660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10"/>
          <p:cNvSpPr/>
          <p:nvPr/>
        </p:nvSpPr>
        <p:spPr>
          <a:xfrm flipV="1">
            <a:off x="4357800" y="364824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11"/>
          <p:cNvSpPr/>
          <p:nvPr/>
        </p:nvSpPr>
        <p:spPr>
          <a:xfrm flipV="1">
            <a:off x="4501440" y="36478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12"/>
          <p:cNvSpPr/>
          <p:nvPr/>
        </p:nvSpPr>
        <p:spPr>
          <a:xfrm flipV="1">
            <a:off x="4393080" y="29278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13"/>
          <p:cNvSpPr/>
          <p:nvPr/>
        </p:nvSpPr>
        <p:spPr>
          <a:xfrm flipV="1">
            <a:off x="4464720" y="29275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14"/>
          <p:cNvSpPr/>
          <p:nvPr/>
        </p:nvSpPr>
        <p:spPr>
          <a:xfrm flipV="1">
            <a:off x="4573800" y="5303880"/>
            <a:ext cx="137160" cy="13716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CustomShape 15"/>
          <p:cNvSpPr/>
          <p:nvPr/>
        </p:nvSpPr>
        <p:spPr>
          <a:xfrm flipV="1">
            <a:off x="4645440" y="5303520"/>
            <a:ext cx="137160" cy="13716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54" name="Picture 7" descr=""/>
          <p:cNvPicPr/>
          <p:nvPr/>
        </p:nvPicPr>
        <p:blipFill>
          <a:blip r:embed="rId2"/>
          <a:stretch/>
        </p:blipFill>
        <p:spPr>
          <a:xfrm>
            <a:off x="5120640" y="1645920"/>
            <a:ext cx="4572000" cy="3182040"/>
          </a:xfrm>
          <a:prstGeom prst="rect">
            <a:avLst/>
          </a:prstGeom>
          <a:ln>
            <a:noFill/>
          </a:ln>
        </p:spPr>
      </p:pic>
      <p:sp>
        <p:nvSpPr>
          <p:cNvPr id="255" name="TextShape 16"/>
          <p:cNvSpPr txBox="1"/>
          <p:nvPr/>
        </p:nvSpPr>
        <p:spPr>
          <a:xfrm>
            <a:off x="5669280" y="4846320"/>
            <a:ext cx="397692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latin typeface="Times New Roman"/>
              </a:rPr>
              <a:t>ALICE collaboration: </a:t>
            </a:r>
            <a:endParaRPr/>
          </a:p>
          <a:p>
            <a:r>
              <a:rPr lang="en-US" sz="1800" spc="-1">
                <a:latin typeface="Times New Roman"/>
              </a:rPr>
              <a:t>Pb+Pb</a:t>
            </a:r>
            <a:r>
              <a:rPr lang="en-US" sz="1800" spc="-1">
                <a:latin typeface="Arial"/>
              </a:rPr>
              <a:t> </a:t>
            </a:r>
            <a:r>
              <a:rPr lang="en-US" sz="1800" spc="-1">
                <a:latin typeface="Arial"/>
              </a:rPr>
              <a:t>collisions at </a:t>
            </a:r>
            <a:r>
              <a:rPr lang="en-US" sz="1800" spc="-1">
                <a:latin typeface="Arial"/>
                <a:ea typeface="Arial"/>
              </a:rPr>
              <a:t>√</a:t>
            </a:r>
            <a:r>
              <a:rPr lang="en-US" sz="1800" spc="-1">
                <a:latin typeface="Arial"/>
              </a:rPr>
              <a:t>s</a:t>
            </a:r>
            <a:r>
              <a:rPr lang="en-US" sz="1800" spc="-1" baseline="-101000">
                <a:latin typeface="Arial"/>
              </a:rPr>
              <a:t>NN</a:t>
            </a:r>
            <a:r>
              <a:rPr lang="en-US" sz="1800" spc="-1">
                <a:latin typeface="Arial"/>
              </a:rPr>
              <a:t>=2.76 TeV</a:t>
            </a:r>
            <a:endParaRPr/>
          </a:p>
          <a:p>
            <a:r>
              <a:rPr b="1" lang="en-US" sz="2000" spc="-1">
                <a:latin typeface="Times New Roman"/>
              </a:rPr>
              <a:t>Inverse slope: </a:t>
            </a:r>
            <a:r>
              <a:rPr b="1" lang="en-US" sz="1700" spc="-1">
                <a:latin typeface="Times New Roman"/>
              </a:rPr>
              <a:t>T = 304 +/-51</a:t>
            </a:r>
            <a:endParaRPr/>
          </a:p>
        </p:txBody>
      </p:sp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1" descr=""/>
          <p:cNvPicPr/>
          <p:nvPr/>
        </p:nvPicPr>
        <p:blipFill>
          <a:blip r:embed="rId1"/>
          <a:stretch/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257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4400" spc="-1">
                <a:latin typeface="Times New Roman"/>
              </a:rPr>
              <a:t>Building a quarkonium-thermometer</a:t>
            </a:r>
            <a:endParaRPr/>
          </a:p>
        </p:txBody>
      </p:sp>
      <p:pic>
        <p:nvPicPr>
          <p:cNvPr id="258" name="Picture 19" descr=""/>
          <p:cNvPicPr/>
          <p:nvPr/>
        </p:nvPicPr>
        <p:blipFill>
          <a:blip r:embed="rId2"/>
          <a:stretch/>
        </p:blipFill>
        <p:spPr>
          <a:xfrm>
            <a:off x="3359520" y="361188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259" name="Picture 20" descr=""/>
          <p:cNvPicPr/>
          <p:nvPr/>
        </p:nvPicPr>
        <p:blipFill>
          <a:blip r:embed="rId3"/>
          <a:stretch/>
        </p:blipFill>
        <p:spPr>
          <a:xfrm>
            <a:off x="2687400" y="411552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260" name="Picture 21" descr=""/>
          <p:cNvPicPr/>
          <p:nvPr/>
        </p:nvPicPr>
        <p:blipFill>
          <a:blip r:embed="rId4"/>
          <a:stretch/>
        </p:blipFill>
        <p:spPr>
          <a:xfrm>
            <a:off x="2099520" y="4735440"/>
            <a:ext cx="756000" cy="285120"/>
          </a:xfrm>
          <a:prstGeom prst="rect">
            <a:avLst/>
          </a:prstGeom>
          <a:ln>
            <a:noFill/>
          </a:ln>
        </p:spPr>
      </p:pic>
      <p:sp>
        <p:nvSpPr>
          <p:cNvPr id="261" name="CustomShape 2"/>
          <p:cNvSpPr/>
          <p:nvPr/>
        </p:nvSpPr>
        <p:spPr>
          <a:xfrm>
            <a:off x="83880" y="5879880"/>
            <a:ext cx="4955760" cy="87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lang="en-US" sz="2400" spc="-1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/>
          </a:p>
        </p:txBody>
      </p:sp>
      <p:sp>
        <p:nvSpPr>
          <p:cNvPr id="262" name="CustomShape 3"/>
          <p:cNvSpPr/>
          <p:nvPr/>
        </p:nvSpPr>
        <p:spPr>
          <a:xfrm>
            <a:off x="768240" y="923760"/>
            <a:ext cx="169560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 spc="-1">
                <a:solidFill>
                  <a:srgbClr val="000000"/>
                </a:solidFill>
                <a:latin typeface="Arial"/>
              </a:rPr>
              <a:t>CMS-PAS HIN-11-011</a:t>
            </a:r>
            <a:endParaRPr/>
          </a:p>
        </p:txBody>
      </p:sp>
      <p:sp>
        <p:nvSpPr>
          <p:cNvPr id="263" name="CustomShape 4"/>
          <p:cNvSpPr/>
          <p:nvPr/>
        </p:nvSpPr>
        <p:spPr>
          <a:xfrm>
            <a:off x="2412720" y="5408640"/>
            <a:ext cx="572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N</a:t>
            </a:r>
            <a:r>
              <a:rPr lang="en-US" sz="1800" spc="-1" baseline="-25000">
                <a:solidFill>
                  <a:srgbClr val="000000"/>
                </a:solidFill>
                <a:latin typeface="Arial"/>
              </a:rPr>
              <a:t>part</a:t>
            </a:r>
            <a:endParaRPr/>
          </a:p>
        </p:txBody>
      </p:sp>
      <p:pic>
        <p:nvPicPr>
          <p:cNvPr id="264" name="" descr=""/>
          <p:cNvPicPr/>
          <p:nvPr/>
        </p:nvPicPr>
        <p:blipFill>
          <a:blip r:embed="rId5"/>
          <a:stretch/>
        </p:blipFill>
        <p:spPr>
          <a:xfrm>
            <a:off x="5991120" y="1262880"/>
            <a:ext cx="2972880" cy="4570560"/>
          </a:xfrm>
          <a:prstGeom prst="rect">
            <a:avLst/>
          </a:prstGeom>
          <a:ln>
            <a:noFill/>
          </a:ln>
        </p:spPr>
      </p:pic>
      <p:sp>
        <p:nvSpPr>
          <p:cNvPr id="265" name="CustomShape 5"/>
          <p:cNvSpPr/>
          <p:nvPr/>
        </p:nvSpPr>
        <p:spPr>
          <a:xfrm>
            <a:off x="7491240" y="5850360"/>
            <a:ext cx="1371960" cy="109692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6"/>
          <p:cNvSpPr/>
          <p:nvPr/>
        </p:nvSpPr>
        <p:spPr>
          <a:xfrm>
            <a:off x="7602120" y="6124680"/>
            <a:ext cx="549000" cy="54828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TextShape 7"/>
          <p:cNvSpPr txBox="1"/>
          <p:nvPr/>
        </p:nvSpPr>
        <p:spPr>
          <a:xfrm>
            <a:off x="7674120" y="6163560"/>
            <a:ext cx="4021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ffff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268" name="CustomShape 8"/>
          <p:cNvSpPr/>
          <p:nvPr/>
        </p:nvSpPr>
        <p:spPr>
          <a:xfrm>
            <a:off x="8214120" y="6144120"/>
            <a:ext cx="548640" cy="54828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TextShape 9"/>
          <p:cNvSpPr txBox="1"/>
          <p:nvPr/>
        </p:nvSpPr>
        <p:spPr>
          <a:xfrm>
            <a:off x="8322480" y="6199560"/>
            <a:ext cx="4017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000080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270" name="Line 10"/>
          <p:cNvSpPr/>
          <p:nvPr/>
        </p:nvSpPr>
        <p:spPr>
          <a:xfrm>
            <a:off x="8389440" y="627156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11"/>
          <p:cNvSpPr/>
          <p:nvPr/>
        </p:nvSpPr>
        <p:spPr>
          <a:xfrm>
            <a:off x="5510160" y="5850000"/>
            <a:ext cx="1371960" cy="109692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CustomShape 12"/>
          <p:cNvSpPr/>
          <p:nvPr/>
        </p:nvSpPr>
        <p:spPr>
          <a:xfrm>
            <a:off x="5621040" y="6124320"/>
            <a:ext cx="549000" cy="54828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TextShape 13"/>
          <p:cNvSpPr txBox="1"/>
          <p:nvPr/>
        </p:nvSpPr>
        <p:spPr>
          <a:xfrm>
            <a:off x="5693040" y="6163200"/>
            <a:ext cx="4021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ffff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274" name="CustomShape 14"/>
          <p:cNvSpPr/>
          <p:nvPr/>
        </p:nvSpPr>
        <p:spPr>
          <a:xfrm>
            <a:off x="6233040" y="6143760"/>
            <a:ext cx="548640" cy="54828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TextShape 15"/>
          <p:cNvSpPr txBox="1"/>
          <p:nvPr/>
        </p:nvSpPr>
        <p:spPr>
          <a:xfrm>
            <a:off x="6341400" y="6199200"/>
            <a:ext cx="4017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000080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276" name="Line 16"/>
          <p:cNvSpPr/>
          <p:nvPr/>
        </p:nvSpPr>
        <p:spPr>
          <a:xfrm>
            <a:off x="6408360" y="627120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17"/>
          <p:cNvSpPr/>
          <p:nvPr/>
        </p:nvSpPr>
        <p:spPr>
          <a:xfrm flipV="1">
            <a:off x="525600" y="53838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18"/>
          <p:cNvSpPr/>
          <p:nvPr/>
        </p:nvSpPr>
        <p:spPr>
          <a:xfrm flipV="1">
            <a:off x="777240" y="538344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19"/>
          <p:cNvSpPr/>
          <p:nvPr/>
        </p:nvSpPr>
        <p:spPr>
          <a:xfrm flipV="1">
            <a:off x="4207320" y="53838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20"/>
          <p:cNvSpPr/>
          <p:nvPr/>
        </p:nvSpPr>
        <p:spPr>
          <a:xfrm flipV="1">
            <a:off x="4278960" y="538344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CustomShape 21"/>
          <p:cNvSpPr/>
          <p:nvPr/>
        </p:nvSpPr>
        <p:spPr>
          <a:xfrm flipV="1">
            <a:off x="2920320" y="53992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CustomShape 22"/>
          <p:cNvSpPr/>
          <p:nvPr/>
        </p:nvSpPr>
        <p:spPr>
          <a:xfrm flipV="1">
            <a:off x="3063960" y="53989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1" dur="indefinite" restart="never" nodeType="tmRoot">
          <p:childTnLst>
            <p:seq>
              <p:cTn id="72" nodeType="mainSeq">
                <p:childTnLst>
                  <p:par>
                    <p:cTn id="73" fill="freeze">
                      <p:stCondLst>
                        <p:cond delay="indefinite"/>
                      </p:stCondLst>
                      <p:childTnLst>
                        <p:par>
                          <p:cTn id="74" fill="freeze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" descr=""/>
          <p:cNvPicPr/>
          <p:nvPr/>
        </p:nvPicPr>
        <p:blipFill>
          <a:blip r:embed="rId1"/>
          <a:stretch/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284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4400" spc="-1">
                <a:latin typeface="Times New Roman"/>
              </a:rPr>
              <a:t>Building a quarkonium-thermometer</a:t>
            </a:r>
            <a:endParaRPr/>
          </a:p>
        </p:txBody>
      </p:sp>
      <p:sp>
        <p:nvSpPr>
          <p:cNvPr id="285" name="CustomShape 2"/>
          <p:cNvSpPr/>
          <p:nvPr/>
        </p:nvSpPr>
        <p:spPr>
          <a:xfrm>
            <a:off x="83880" y="5879880"/>
            <a:ext cx="4955760" cy="87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lang="en-US" sz="2400" spc="-1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/>
          </a:p>
        </p:txBody>
      </p:sp>
      <p:sp>
        <p:nvSpPr>
          <p:cNvPr id="286" name="CustomShape 3"/>
          <p:cNvSpPr/>
          <p:nvPr/>
        </p:nvSpPr>
        <p:spPr>
          <a:xfrm>
            <a:off x="768240" y="923760"/>
            <a:ext cx="169560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 spc="-1">
                <a:solidFill>
                  <a:srgbClr val="000000"/>
                </a:solidFill>
                <a:latin typeface="Arial"/>
              </a:rPr>
              <a:t>CMS-PAS HIN-11-011</a:t>
            </a:r>
            <a:endParaRPr/>
          </a:p>
        </p:txBody>
      </p:sp>
      <p:sp>
        <p:nvSpPr>
          <p:cNvPr id="287" name="CustomShape 4"/>
          <p:cNvSpPr/>
          <p:nvPr/>
        </p:nvSpPr>
        <p:spPr>
          <a:xfrm>
            <a:off x="2412720" y="5408640"/>
            <a:ext cx="572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N</a:t>
            </a:r>
            <a:r>
              <a:rPr lang="en-US" sz="1800" spc="-1" baseline="-25000">
                <a:solidFill>
                  <a:srgbClr val="000000"/>
                </a:solidFill>
                <a:latin typeface="Arial"/>
              </a:rPr>
              <a:t>part</a:t>
            </a:r>
            <a:endParaRPr/>
          </a:p>
        </p:txBody>
      </p:sp>
      <p:sp>
        <p:nvSpPr>
          <p:cNvPr id="288" name="CustomShape 5"/>
          <p:cNvSpPr/>
          <p:nvPr/>
        </p:nvSpPr>
        <p:spPr>
          <a:xfrm>
            <a:off x="7338960" y="6735960"/>
            <a:ext cx="257040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 spc="-1">
                <a:solidFill>
                  <a:srgbClr val="000000"/>
                </a:solidFill>
                <a:latin typeface="Arial"/>
              </a:rPr>
              <a:t>CMS-PAS HIN-12-014, HIN-12-007</a:t>
            </a:r>
            <a:endParaRPr/>
          </a:p>
        </p:txBody>
      </p:sp>
      <p:sp>
        <p:nvSpPr>
          <p:cNvPr id="289" name="CustomShape 6"/>
          <p:cNvSpPr/>
          <p:nvPr/>
        </p:nvSpPr>
        <p:spPr>
          <a:xfrm>
            <a:off x="5686200" y="5811480"/>
            <a:ext cx="3863880" cy="82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Expected in terms of binding energy</a:t>
            </a:r>
            <a:endParaRPr/>
          </a:p>
        </p:txBody>
      </p:sp>
      <p:sp>
        <p:nvSpPr>
          <p:cNvPr id="290" name="CustomShape 7"/>
          <p:cNvSpPr/>
          <p:nvPr/>
        </p:nvSpPr>
        <p:spPr>
          <a:xfrm>
            <a:off x="5181840" y="772200"/>
            <a:ext cx="462024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Note: 6.5&lt;p</a:t>
            </a:r>
            <a:r>
              <a:rPr lang="en-US" sz="1600" spc="-1" baseline="-25000">
                <a:solidFill>
                  <a:srgbClr val="000000"/>
                </a:solidFill>
                <a:latin typeface="Arial"/>
                <a:ea typeface="Arial"/>
              </a:rPr>
              <a:t>T</a:t>
            </a:r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&lt;30 GeV for J/</a:t>
            </a:r>
            <a:r>
              <a:rPr lang="en-US" sz="1600" spc="-1">
                <a:solidFill>
                  <a:srgbClr val="000000"/>
                </a:solidFill>
                <a:latin typeface="Symbol"/>
                <a:ea typeface="Symbol"/>
              </a:rPr>
              <a:t></a:t>
            </a:r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 and </a:t>
            </a:r>
            <a:r>
              <a:rPr lang="en-US" sz="1600" spc="-1">
                <a:solidFill>
                  <a:srgbClr val="000000"/>
                </a:solidFill>
                <a:latin typeface="Symbol"/>
                <a:ea typeface="Symbol"/>
              </a:rPr>
              <a:t></a:t>
            </a:r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(2s)</a:t>
            </a:r>
            <a:endParaRPr/>
          </a:p>
        </p:txBody>
      </p:sp>
      <p:pic>
        <p:nvPicPr>
          <p:cNvPr id="291" name="Picture 5" descr=""/>
          <p:cNvPicPr/>
          <p:nvPr/>
        </p:nvPicPr>
        <p:blipFill>
          <a:blip r:embed="rId2"/>
          <a:stretch/>
        </p:blipFill>
        <p:spPr>
          <a:xfrm>
            <a:off x="4846320" y="1132920"/>
            <a:ext cx="4788000" cy="4594680"/>
          </a:xfrm>
          <a:prstGeom prst="rect">
            <a:avLst/>
          </a:prstGeom>
          <a:ln>
            <a:noFill/>
          </a:ln>
        </p:spPr>
      </p:pic>
      <p:sp>
        <p:nvSpPr>
          <p:cNvPr id="292" name="CustomShape 8"/>
          <p:cNvSpPr/>
          <p:nvPr/>
        </p:nvSpPr>
        <p:spPr>
          <a:xfrm flipV="1">
            <a:off x="525600" y="53838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9"/>
          <p:cNvSpPr/>
          <p:nvPr/>
        </p:nvSpPr>
        <p:spPr>
          <a:xfrm flipV="1">
            <a:off x="777240" y="538344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10"/>
          <p:cNvSpPr/>
          <p:nvPr/>
        </p:nvSpPr>
        <p:spPr>
          <a:xfrm flipV="1">
            <a:off x="4207320" y="53838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11"/>
          <p:cNvSpPr/>
          <p:nvPr/>
        </p:nvSpPr>
        <p:spPr>
          <a:xfrm flipV="1">
            <a:off x="4278960" y="538344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12"/>
          <p:cNvSpPr/>
          <p:nvPr/>
        </p:nvSpPr>
        <p:spPr>
          <a:xfrm flipV="1">
            <a:off x="2920320" y="53992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CustomShape 13"/>
          <p:cNvSpPr/>
          <p:nvPr/>
        </p:nvSpPr>
        <p:spPr>
          <a:xfrm flipV="1">
            <a:off x="3063960" y="53989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98" name="Picture 19" descr=""/>
          <p:cNvPicPr/>
          <p:nvPr/>
        </p:nvPicPr>
        <p:blipFill>
          <a:blip r:embed="rId3"/>
          <a:stretch/>
        </p:blipFill>
        <p:spPr>
          <a:xfrm>
            <a:off x="3359520" y="361224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299" name="Picture 20" descr=""/>
          <p:cNvPicPr/>
          <p:nvPr/>
        </p:nvPicPr>
        <p:blipFill>
          <a:blip r:embed="rId4"/>
          <a:stretch/>
        </p:blipFill>
        <p:spPr>
          <a:xfrm>
            <a:off x="2687400" y="411588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300" name="Picture 21" descr=""/>
          <p:cNvPicPr/>
          <p:nvPr/>
        </p:nvPicPr>
        <p:blipFill>
          <a:blip r:embed="rId5"/>
          <a:stretch/>
        </p:blipFill>
        <p:spPr>
          <a:xfrm>
            <a:off x="2099520" y="4735800"/>
            <a:ext cx="756000" cy="285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9" dur="indefinite" restart="never" nodeType="tmRoot">
          <p:childTnLst>
            <p:seq>
              <p:cTn id="80" nodeType="mainSeq">
                <p:childTnLst>
                  <p:par>
                    <p:cTn id="81" fill="freeze">
                      <p:stCondLst>
                        <p:cond delay="indefinite"/>
                      </p:stCondLst>
                      <p:childTnLst>
                        <p:par>
                          <p:cTn id="82" fill="freeze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" descr=""/>
          <p:cNvPicPr/>
          <p:nvPr/>
        </p:nvPicPr>
        <p:blipFill>
          <a:blip r:embed="rId1"/>
          <a:stretch/>
        </p:blipFill>
        <p:spPr>
          <a:xfrm>
            <a:off x="2096280" y="2660040"/>
            <a:ext cx="4785120" cy="4242240"/>
          </a:xfrm>
          <a:prstGeom prst="rect">
            <a:avLst/>
          </a:prstGeom>
          <a:ln>
            <a:noFill/>
          </a:ln>
        </p:spPr>
      </p:pic>
      <p:sp>
        <p:nvSpPr>
          <p:cNvPr id="302" name="TextShape 1"/>
          <p:cNvSpPr txBox="1"/>
          <p:nvPr/>
        </p:nvSpPr>
        <p:spPr>
          <a:xfrm>
            <a:off x="3142080" y="4623480"/>
            <a:ext cx="182700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000000"/>
                </a:solidFill>
                <a:latin typeface="Times New Roman"/>
                <a:hlinkClick r:id="rId2"/>
              </a:rPr>
              <a:t>arXiv:1701.07065</a:t>
            </a:r>
            <a:r>
              <a:rPr b="1" lang="en-US" sz="1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  <p:sp>
        <p:nvSpPr>
          <p:cNvPr id="303" name="CustomShape 2"/>
          <p:cNvSpPr/>
          <p:nvPr/>
        </p:nvSpPr>
        <p:spPr>
          <a:xfrm>
            <a:off x="2398320" y="442440"/>
            <a:ext cx="1445760" cy="90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blipFill>
            <a:blip r:embed="rId3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TextShape 3"/>
          <p:cNvSpPr txBox="1"/>
          <p:nvPr/>
        </p:nvSpPr>
        <p:spPr>
          <a:xfrm rot="5400000">
            <a:off x="6437160" y="1590120"/>
            <a:ext cx="186768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008000"/>
                </a:solidFill>
                <a:latin typeface="Times New Roman"/>
              </a:rPr>
              <a:t>trajectory of system</a:t>
            </a:r>
            <a:endParaRPr/>
          </a:p>
        </p:txBody>
      </p:sp>
      <p:pic>
        <p:nvPicPr>
          <p:cNvPr id="305" name="" descr=""/>
          <p:cNvPicPr/>
          <p:nvPr/>
        </p:nvPicPr>
        <p:blipFill>
          <a:blip r:embed="rId4"/>
          <a:stretch/>
        </p:blipFill>
        <p:spPr>
          <a:xfrm>
            <a:off x="4114080" y="354240"/>
            <a:ext cx="1005480" cy="1027440"/>
          </a:xfrm>
          <a:prstGeom prst="rect">
            <a:avLst/>
          </a:prstGeom>
          <a:ln>
            <a:noFill/>
          </a:ln>
        </p:spPr>
      </p:pic>
      <p:pic>
        <p:nvPicPr>
          <p:cNvPr id="306" name="" descr=""/>
          <p:cNvPicPr/>
          <p:nvPr/>
        </p:nvPicPr>
        <p:blipFill>
          <a:blip r:embed="rId5"/>
          <a:stretch/>
        </p:blipFill>
        <p:spPr>
          <a:xfrm>
            <a:off x="874440" y="354240"/>
            <a:ext cx="1005480" cy="1027440"/>
          </a:xfrm>
          <a:prstGeom prst="rect">
            <a:avLst/>
          </a:prstGeom>
          <a:ln>
            <a:noFill/>
          </a:ln>
        </p:spPr>
      </p:pic>
      <p:sp>
        <p:nvSpPr>
          <p:cNvPr id="307" name="Line 4"/>
          <p:cNvSpPr/>
          <p:nvPr/>
        </p:nvSpPr>
        <p:spPr>
          <a:xfrm flipH="1">
            <a:off x="3720960" y="84060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Line 5"/>
          <p:cNvSpPr/>
          <p:nvPr/>
        </p:nvSpPr>
        <p:spPr>
          <a:xfrm>
            <a:off x="1529280" y="82044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Line 6"/>
          <p:cNvSpPr/>
          <p:nvPr/>
        </p:nvSpPr>
        <p:spPr>
          <a:xfrm flipV="1">
            <a:off x="3012480" y="204120"/>
            <a:ext cx="0" cy="2670120"/>
          </a:xfrm>
          <a:prstGeom prst="line">
            <a:avLst/>
          </a:prstGeom>
          <a:ln w="29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CustomShape 7"/>
          <p:cNvSpPr/>
          <p:nvPr/>
        </p:nvSpPr>
        <p:spPr>
          <a:xfrm rot="19800000">
            <a:off x="2514600" y="1716480"/>
            <a:ext cx="901440" cy="34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Line 8"/>
          <p:cNvSpPr/>
          <p:nvPr/>
        </p:nvSpPr>
        <p:spPr>
          <a:xfrm flipV="1">
            <a:off x="2904840" y="1904040"/>
            <a:ext cx="352440" cy="20340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Line 9"/>
          <p:cNvSpPr/>
          <p:nvPr/>
        </p:nvSpPr>
        <p:spPr>
          <a:xfrm flipV="1">
            <a:off x="2800440" y="1550160"/>
            <a:ext cx="352440" cy="20340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Line 10"/>
          <p:cNvSpPr/>
          <p:nvPr/>
        </p:nvSpPr>
        <p:spPr>
          <a:xfrm>
            <a:off x="2823120" y="858960"/>
            <a:ext cx="442440" cy="0"/>
          </a:xfrm>
          <a:prstGeom prst="line">
            <a:avLst/>
          </a:prstGeom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TextShape 11"/>
          <p:cNvSpPr txBox="1"/>
          <p:nvPr/>
        </p:nvSpPr>
        <p:spPr>
          <a:xfrm>
            <a:off x="1932840" y="405000"/>
            <a:ext cx="138204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latin typeface="Arial"/>
              </a:rPr>
              <a:t>~600</a:t>
            </a:r>
            <a:endParaRPr/>
          </a:p>
        </p:txBody>
      </p:sp>
    </p:spTree>
  </p:cSld>
  <p:timing>
    <p:tnLst>
      <p:par>
        <p:cTn id="87" dur="indefinite" restart="never" nodeType="tmRoot">
          <p:childTnLst>
            <p:seq>
              <p:cTn id="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804600" y="3768480"/>
            <a:ext cx="4308480" cy="4352400"/>
          </a:xfrm>
          <a:prstGeom prst="rect">
            <a:avLst/>
          </a:prstGeom>
          <a:ln>
            <a:noFill/>
          </a:ln>
        </p:spPr>
      </p:pic>
      <p:sp>
        <p:nvSpPr>
          <p:cNvPr id="92" name="CustomShape 1"/>
          <p:cNvSpPr/>
          <p:nvPr/>
        </p:nvSpPr>
        <p:spPr>
          <a:xfrm>
            <a:off x="1024920" y="7375680"/>
            <a:ext cx="4109400" cy="101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3" name="" descr=""/>
          <p:cNvPicPr/>
          <p:nvPr/>
        </p:nvPicPr>
        <p:blipFill>
          <a:blip r:embed="rId2"/>
          <a:srcRect l="0" t="0" r="39590" b="0"/>
          <a:stretch/>
        </p:blipFill>
        <p:spPr>
          <a:xfrm>
            <a:off x="5180760" y="6534360"/>
            <a:ext cx="852840" cy="739800"/>
          </a:xfrm>
          <a:prstGeom prst="rect">
            <a:avLst/>
          </a:prstGeom>
          <a:ln>
            <a:noFill/>
          </a:ln>
        </p:spPr>
      </p:pic>
      <p:sp>
        <p:nvSpPr>
          <p:cNvPr id="94" name="TextShape 2"/>
          <p:cNvSpPr txBox="1"/>
          <p:nvPr/>
        </p:nvSpPr>
        <p:spPr>
          <a:xfrm>
            <a:off x="5180760" y="7027560"/>
            <a:ext cx="85284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00"/>
                </a:solidFill>
                <a:latin typeface="Arial"/>
              </a:rPr>
              <a:t>Higgs</a:t>
            </a:r>
            <a:endParaRPr/>
          </a:p>
        </p:txBody>
      </p:sp>
      <p:sp>
        <p:nvSpPr>
          <p:cNvPr id="95" name="TextShape 3"/>
          <p:cNvSpPr txBox="1"/>
          <p:nvPr/>
        </p:nvSpPr>
        <p:spPr>
          <a:xfrm>
            <a:off x="5235840" y="6493680"/>
            <a:ext cx="852840" cy="282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1200" spc="-1">
                <a:solidFill>
                  <a:srgbClr val="000000"/>
                </a:solidFill>
                <a:latin typeface="Arial"/>
              </a:rPr>
              <a:t>125000</a:t>
            </a:r>
            <a:endParaRPr/>
          </a:p>
        </p:txBody>
      </p:sp>
      <p:sp>
        <p:nvSpPr>
          <p:cNvPr id="96" name="CustomShape 4"/>
          <p:cNvSpPr/>
          <p:nvPr/>
        </p:nvSpPr>
        <p:spPr>
          <a:xfrm>
            <a:off x="778320" y="3525480"/>
            <a:ext cx="5493960" cy="3980160"/>
          </a:xfrm>
          <a:custGeom>
            <a:avLst/>
            <a:gdLst/>
            <a:ahLst/>
            <a:rect l="0" t="0" r="r" b="b"/>
            <a:pathLst>
              <a:path w="15263" h="11058">
                <a:moveTo>
                  <a:pt x="1842" y="0"/>
                </a:moveTo>
                <a:cubicBezTo>
                  <a:pt x="921" y="0"/>
                  <a:pt x="0" y="921"/>
                  <a:pt x="0" y="1842"/>
                </a:cubicBezTo>
                <a:lnTo>
                  <a:pt x="0" y="9214"/>
                </a:lnTo>
                <a:cubicBezTo>
                  <a:pt x="0" y="10135"/>
                  <a:pt x="921" y="11057"/>
                  <a:pt x="1842" y="11057"/>
                </a:cubicBezTo>
                <a:lnTo>
                  <a:pt x="13419" y="11057"/>
                </a:lnTo>
                <a:cubicBezTo>
                  <a:pt x="14340" y="11057"/>
                  <a:pt x="15262" y="10135"/>
                  <a:pt x="15262" y="9214"/>
                </a:cubicBezTo>
                <a:lnTo>
                  <a:pt x="15262" y="1842"/>
                </a:lnTo>
                <a:cubicBezTo>
                  <a:pt x="15262" y="921"/>
                  <a:pt x="14340" y="0"/>
                  <a:pt x="13419" y="0"/>
                </a:cubicBezTo>
                <a:lnTo>
                  <a:pt x="1842" y="0"/>
                </a:lnTo>
              </a:path>
            </a:pathLst>
          </a:cu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TextShape 5"/>
          <p:cNvSpPr txBox="1"/>
          <p:nvPr/>
        </p:nvSpPr>
        <p:spPr>
          <a:xfrm>
            <a:off x="1572840" y="3288600"/>
            <a:ext cx="4062240" cy="1137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000" spc="-1">
                <a:latin typeface="Arial"/>
              </a:rPr>
              <a:t>Standard model</a:t>
            </a:r>
            <a:endParaRPr/>
          </a:p>
        </p:txBody>
      </p:sp>
      <p:pic>
        <p:nvPicPr>
          <p:cNvPr id="98" name="" descr=""/>
          <p:cNvPicPr/>
          <p:nvPr/>
        </p:nvPicPr>
        <p:blipFill>
          <a:blip r:embed="rId3"/>
          <a:stretch/>
        </p:blipFill>
        <p:spPr>
          <a:xfrm>
            <a:off x="7131240" y="4793400"/>
            <a:ext cx="2641680" cy="2607480"/>
          </a:xfrm>
          <a:prstGeom prst="rect">
            <a:avLst/>
          </a:prstGeom>
          <a:ln>
            <a:noFill/>
          </a:ln>
        </p:spPr>
      </p:pic>
      <p:pic>
        <p:nvPicPr>
          <p:cNvPr id="99" name="" descr=""/>
          <p:cNvPicPr/>
          <p:nvPr/>
        </p:nvPicPr>
        <p:blipFill>
          <a:blip r:embed="rId4"/>
          <a:stretch/>
        </p:blipFill>
        <p:spPr>
          <a:xfrm>
            <a:off x="7491600" y="1450440"/>
            <a:ext cx="2151720" cy="2457000"/>
          </a:xfrm>
          <a:prstGeom prst="rect">
            <a:avLst/>
          </a:prstGeom>
          <a:ln>
            <a:noFill/>
          </a:ln>
        </p:spPr>
      </p:pic>
      <p:sp>
        <p:nvSpPr>
          <p:cNvPr id="100" name="TextShape 6"/>
          <p:cNvSpPr txBox="1"/>
          <p:nvPr/>
        </p:nvSpPr>
        <p:spPr>
          <a:xfrm>
            <a:off x="7211520" y="681120"/>
            <a:ext cx="2536200" cy="824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4000" spc="-1">
                <a:solidFill>
                  <a:srgbClr val="000000"/>
                </a:solidFill>
                <a:latin typeface="Arial"/>
              </a:rPr>
              <a:t>Baryons</a:t>
            </a:r>
            <a:endParaRPr/>
          </a:p>
        </p:txBody>
      </p:sp>
      <p:sp>
        <p:nvSpPr>
          <p:cNvPr id="101" name="TextShape 7"/>
          <p:cNvSpPr txBox="1"/>
          <p:nvPr/>
        </p:nvSpPr>
        <p:spPr>
          <a:xfrm>
            <a:off x="7553520" y="4230720"/>
            <a:ext cx="207252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4000" spc="-1">
                <a:solidFill>
                  <a:srgbClr val="000000"/>
                </a:solidFill>
                <a:latin typeface="Arial"/>
              </a:rPr>
              <a:t>Mesons</a:t>
            </a:r>
            <a:endParaRPr/>
          </a:p>
        </p:txBody>
      </p:sp>
      <p:sp>
        <p:nvSpPr>
          <p:cNvPr id="102" name="CustomShape 8"/>
          <p:cNvSpPr/>
          <p:nvPr/>
        </p:nvSpPr>
        <p:spPr>
          <a:xfrm>
            <a:off x="7116840" y="65880"/>
            <a:ext cx="2622960" cy="7361280"/>
          </a:xfrm>
          <a:custGeom>
            <a:avLst/>
            <a:gdLst/>
            <a:ahLst/>
            <a:rect l="0" t="0" r="r" b="b"/>
            <a:pathLst>
              <a:path w="7288" h="20450">
                <a:moveTo>
                  <a:pt x="1214" y="0"/>
                </a:moveTo>
                <a:cubicBezTo>
                  <a:pt x="607" y="0"/>
                  <a:pt x="0" y="607"/>
                  <a:pt x="0" y="1214"/>
                </a:cubicBezTo>
                <a:lnTo>
                  <a:pt x="0" y="19234"/>
                </a:lnTo>
                <a:cubicBezTo>
                  <a:pt x="0" y="19841"/>
                  <a:pt x="607" y="20449"/>
                  <a:pt x="1214" y="20449"/>
                </a:cubicBezTo>
                <a:lnTo>
                  <a:pt x="6072" y="20449"/>
                </a:lnTo>
                <a:cubicBezTo>
                  <a:pt x="6679" y="20449"/>
                  <a:pt x="7287" y="19841"/>
                  <a:pt x="7287" y="19234"/>
                </a:cubicBezTo>
                <a:lnTo>
                  <a:pt x="7287" y="1214"/>
                </a:lnTo>
                <a:cubicBezTo>
                  <a:pt x="7287" y="607"/>
                  <a:pt x="6679" y="0"/>
                  <a:pt x="6072" y="0"/>
                </a:cubicBezTo>
                <a:lnTo>
                  <a:pt x="1214" y="0"/>
                </a:lnTo>
              </a:path>
            </a:pathLst>
          </a:cu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TextShape 9"/>
          <p:cNvSpPr txBox="1"/>
          <p:nvPr/>
        </p:nvSpPr>
        <p:spPr>
          <a:xfrm>
            <a:off x="7066440" y="162000"/>
            <a:ext cx="268632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4000" spc="-1">
                <a:solidFill>
                  <a:srgbClr val="000000"/>
                </a:solidFill>
                <a:latin typeface="Arial"/>
              </a:rPr>
              <a:t>Hadrons</a:t>
            </a:r>
            <a:endParaRPr/>
          </a:p>
        </p:txBody>
      </p:sp>
      <p:pic>
        <p:nvPicPr>
          <p:cNvPr id="104" name="" descr=""/>
          <p:cNvPicPr/>
          <p:nvPr/>
        </p:nvPicPr>
        <p:blipFill>
          <a:blip r:embed="rId5"/>
          <a:stretch/>
        </p:blipFill>
        <p:spPr>
          <a:xfrm>
            <a:off x="378720" y="651960"/>
            <a:ext cx="6226920" cy="2743200"/>
          </a:xfrm>
          <a:prstGeom prst="rect">
            <a:avLst/>
          </a:prstGeom>
          <a:ln>
            <a:noFill/>
          </a:ln>
        </p:spPr>
      </p:pic>
      <p:sp>
        <p:nvSpPr>
          <p:cNvPr id="105" name="TextShape 10"/>
          <p:cNvSpPr txBox="1"/>
          <p:nvPr/>
        </p:nvSpPr>
        <p:spPr>
          <a:xfrm>
            <a:off x="735840" y="44640"/>
            <a:ext cx="560196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>
                <a:latin typeface="Arial"/>
              </a:rPr>
              <a:t>Structure of matter</a:t>
            </a:r>
            <a:endParaRPr/>
          </a:p>
        </p:txBody>
      </p:sp>
      <p:sp>
        <p:nvSpPr>
          <p:cNvPr id="106" name="CustomShape 11"/>
          <p:cNvSpPr/>
          <p:nvPr/>
        </p:nvSpPr>
        <p:spPr>
          <a:xfrm>
            <a:off x="420480" y="43200"/>
            <a:ext cx="6265800" cy="3399120"/>
          </a:xfrm>
          <a:custGeom>
            <a:avLst/>
            <a:gdLst/>
            <a:ahLst/>
            <a:rect l="0" t="0" r="r" b="b"/>
            <a:pathLst>
              <a:path w="17407" h="9444">
                <a:moveTo>
                  <a:pt x="1573" y="0"/>
                </a:moveTo>
                <a:cubicBezTo>
                  <a:pt x="786" y="0"/>
                  <a:pt x="0" y="786"/>
                  <a:pt x="0" y="1573"/>
                </a:cubicBezTo>
                <a:lnTo>
                  <a:pt x="0" y="7869"/>
                </a:lnTo>
                <a:cubicBezTo>
                  <a:pt x="0" y="8656"/>
                  <a:pt x="786" y="9443"/>
                  <a:pt x="1573" y="9443"/>
                </a:cubicBezTo>
                <a:lnTo>
                  <a:pt x="15832" y="9443"/>
                </a:lnTo>
                <a:cubicBezTo>
                  <a:pt x="16619" y="9443"/>
                  <a:pt x="17406" y="8656"/>
                  <a:pt x="17406" y="7869"/>
                </a:cubicBezTo>
                <a:lnTo>
                  <a:pt x="17406" y="1573"/>
                </a:lnTo>
                <a:cubicBezTo>
                  <a:pt x="17406" y="786"/>
                  <a:pt x="16619" y="0"/>
                  <a:pt x="15832" y="0"/>
                </a:cubicBezTo>
                <a:lnTo>
                  <a:pt x="1573" y="0"/>
                </a:lnTo>
              </a:path>
            </a:pathLst>
          </a:custGeom>
          <a:noFill/>
          <a:ln w="38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 spc="-1">
                <a:latin typeface="Times New Roman"/>
              </a:rPr>
              <a:t>QGP Energy Density</a:t>
            </a:r>
            <a:endParaRPr/>
          </a:p>
        </p:txBody>
      </p:sp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How can we estimate the energy density?</a:t>
            </a:r>
            <a:endParaRPr/>
          </a:p>
        </p:txBody>
      </p:sp>
      <p:pic>
        <p:nvPicPr>
          <p:cNvPr id="317" name="" descr=""/>
          <p:cNvPicPr/>
          <p:nvPr/>
        </p:nvPicPr>
        <p:blipFill>
          <a:blip r:embed="rId1"/>
          <a:stretch/>
        </p:blipFill>
        <p:spPr>
          <a:xfrm>
            <a:off x="6126480" y="1920240"/>
            <a:ext cx="2926080" cy="2743200"/>
          </a:xfrm>
          <a:prstGeom prst="rect">
            <a:avLst/>
          </a:prstGeom>
          <a:ln>
            <a:noFill/>
          </a:ln>
        </p:spPr>
      </p:pic>
      <p:sp>
        <p:nvSpPr>
          <p:cNvPr id="318" name="TextShape 2"/>
          <p:cNvSpPr txBox="1"/>
          <p:nvPr/>
        </p:nvSpPr>
        <p:spPr>
          <a:xfrm>
            <a:off x="640080" y="1737360"/>
            <a:ext cx="5852160" cy="5212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Transverse energy (E</a:t>
            </a:r>
            <a:r>
              <a:rPr lang="en-US" sz="3200" spc="-1" baseline="-101000">
                <a:latin typeface="Times New Roman"/>
              </a:rPr>
              <a:t>T</a:t>
            </a:r>
            <a:r>
              <a:rPr lang="en-US" sz="3200" spc="-1">
                <a:latin typeface="Times New Roman"/>
              </a:rPr>
              <a:t>)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sum of particle energies in transverse direction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Volume V = A</a:t>
            </a:r>
            <a:r>
              <a:rPr lang="en-US" sz="3200" spc="-1" baseline="-101000">
                <a:latin typeface="Times New Roman"/>
              </a:rPr>
              <a:t>T </a:t>
            </a:r>
            <a:r>
              <a:rPr lang="en-US" sz="3200" spc="-1">
                <a:latin typeface="Times New Roman"/>
                <a:ea typeface="Arial"/>
              </a:rPr>
              <a:t>τ</a:t>
            </a:r>
            <a:r>
              <a:rPr lang="en-US" sz="3200" spc="-1">
                <a:latin typeface="Times New Roman"/>
              </a:rPr>
              <a:t>c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Arial"/>
              </a:rPr>
              <a:t>τ = formation time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Arial"/>
              </a:rPr>
              <a:t>Energy density </a:t>
            </a:r>
            <a:r>
              <a:rPr lang="en-US" sz="3200" spc="-1">
                <a:latin typeface="Times New Roman"/>
                <a:ea typeface="Times New Roman"/>
              </a:rPr>
              <a:t>ε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</a:rPr>
              <a:t> 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Times New Roman"/>
              </a:rPr>
              <a:t>QGP formation for ε &gt; 0.5 GeV/fm</a:t>
            </a:r>
            <a:r>
              <a:rPr lang="en-US" sz="3200" spc="-1" baseline="101000">
                <a:latin typeface="Times New Roman"/>
                <a:ea typeface="Times New Roman"/>
              </a:rPr>
              <a:t>3</a:t>
            </a:r>
            <a:endParaRPr/>
          </a:p>
        </p:txBody>
      </p:sp>
      <p:sp>
        <p:nvSpPr>
          <p:cNvPr id="319" name="TextShape 3"/>
          <p:cNvSpPr txBox="1"/>
          <p:nvPr/>
        </p:nvSpPr>
        <p:spPr>
          <a:xfrm>
            <a:off x="9479520" y="2815920"/>
            <a:ext cx="640080" cy="67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3200" spc="-1">
                <a:latin typeface="Times New Roman"/>
              </a:rPr>
              <a:t>A</a:t>
            </a:r>
            <a:r>
              <a:rPr lang="en-US" sz="3200" spc="-1" baseline="-101000">
                <a:latin typeface="Times New Roman"/>
              </a:rPr>
              <a:t>T </a:t>
            </a:r>
            <a:endParaRPr/>
          </a:p>
        </p:txBody>
      </p:sp>
      <p:sp>
        <p:nvSpPr>
          <p:cNvPr id="320" name="CustomShape 4"/>
          <p:cNvSpPr/>
          <p:nvPr/>
        </p:nvSpPr>
        <p:spPr>
          <a:xfrm>
            <a:off x="8922240" y="1978560"/>
            <a:ext cx="457200" cy="2103120"/>
          </a:xfrm>
          <a:custGeom>
            <a:avLst/>
            <a:gdLst/>
            <a:ahLst/>
            <a:rect l="0" t="0" r="r" b="b"/>
            <a:pathLst>
              <a:path w="1272" h="5844">
                <a:moveTo>
                  <a:pt x="0" y="0"/>
                </a:moveTo>
                <a:cubicBezTo>
                  <a:pt x="317" y="0"/>
                  <a:pt x="635" y="243"/>
                  <a:pt x="635" y="486"/>
                </a:cubicBezTo>
                <a:lnTo>
                  <a:pt x="635" y="2535"/>
                </a:lnTo>
                <a:cubicBezTo>
                  <a:pt x="635" y="2778"/>
                  <a:pt x="953" y="3022"/>
                  <a:pt x="1271" y="3022"/>
                </a:cubicBezTo>
                <a:cubicBezTo>
                  <a:pt x="953" y="3022"/>
                  <a:pt x="635" y="3265"/>
                  <a:pt x="635" y="3508"/>
                </a:cubicBezTo>
                <a:lnTo>
                  <a:pt x="635" y="5356"/>
                </a:lnTo>
                <a:cubicBezTo>
                  <a:pt x="635" y="5599"/>
                  <a:pt x="317" y="5843"/>
                  <a:pt x="0" y="5843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TextShape 5"/>
          <p:cNvSpPr txBox="1"/>
          <p:nvPr/>
        </p:nvSpPr>
        <p:spPr>
          <a:xfrm>
            <a:off x="7821000" y="4333680"/>
            <a:ext cx="95724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3200" spc="-1">
                <a:latin typeface="Times New Roman"/>
                <a:ea typeface="Arial"/>
              </a:rPr>
              <a:t>= τ</a:t>
            </a:r>
            <a:r>
              <a:rPr lang="en-US" sz="3200" spc="-1">
                <a:latin typeface="Times New Roman"/>
              </a:rPr>
              <a:t>c</a:t>
            </a:r>
            <a:endParaRPr/>
          </a:p>
        </p:txBody>
      </p:sp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" descr=""/>
          <p:cNvPicPr/>
          <p:nvPr/>
        </p:nvPicPr>
        <p:blipFill>
          <a:blip r:embed="rId1"/>
          <a:stretch/>
        </p:blipFill>
        <p:spPr>
          <a:xfrm>
            <a:off x="681840" y="1521360"/>
            <a:ext cx="7196400" cy="4489560"/>
          </a:xfrm>
          <a:prstGeom prst="rect">
            <a:avLst/>
          </a:prstGeom>
          <a:ln>
            <a:noFill/>
          </a:ln>
        </p:spPr>
      </p:pic>
      <p:sp>
        <p:nvSpPr>
          <p:cNvPr id="323" name="TextShape 1"/>
          <p:cNvSpPr txBox="1"/>
          <p:nvPr/>
        </p:nvSpPr>
        <p:spPr>
          <a:xfrm>
            <a:off x="504000" y="1800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Energy density</a:t>
            </a:r>
            <a:endParaRPr/>
          </a:p>
        </p:txBody>
      </p:sp>
      <p:sp>
        <p:nvSpPr>
          <p:cNvPr id="324" name="TextShape 2"/>
          <p:cNvSpPr txBox="1"/>
          <p:nvPr/>
        </p:nvSpPr>
        <p:spPr>
          <a:xfrm>
            <a:off x="2571840" y="4566240"/>
            <a:ext cx="5280480" cy="546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500" spc="-1">
                <a:latin typeface="Times New Roman"/>
              </a:rPr>
              <a:t>Standard estimate </a:t>
            </a:r>
            <a:r>
              <a:rPr lang="en-US" sz="2500" spc="-1">
                <a:latin typeface="Times New Roman"/>
                <a:ea typeface="Times New Roman"/>
              </a:rPr>
              <a:t>τ</a:t>
            </a:r>
            <a:r>
              <a:rPr lang="en-US" sz="2500" spc="-1" baseline="-101000">
                <a:latin typeface="Times New Roman"/>
                <a:ea typeface="Times New Roman"/>
              </a:rPr>
              <a:t>0</a:t>
            </a:r>
            <a:r>
              <a:rPr lang="en-US" sz="2500" spc="-1">
                <a:latin typeface="Times New Roman"/>
                <a:ea typeface="Times New Roman"/>
              </a:rPr>
              <a:t> ≈ 1 fm/c</a:t>
            </a:r>
            <a:endParaRPr/>
          </a:p>
        </p:txBody>
      </p:sp>
      <p:sp>
        <p:nvSpPr>
          <p:cNvPr id="325" name="Line 3"/>
          <p:cNvSpPr/>
          <p:nvPr/>
        </p:nvSpPr>
        <p:spPr>
          <a:xfrm>
            <a:off x="1474560" y="5076000"/>
            <a:ext cx="6309360" cy="0"/>
          </a:xfrm>
          <a:prstGeom prst="line">
            <a:avLst/>
          </a:prstGeom>
          <a:ln w="36720">
            <a:solidFill>
              <a:srgbClr val="0000ff"/>
            </a:solidFill>
            <a:custDash>
              <a:ds d="400000" sp="400000"/>
              <a:ds d="4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TextShape 4"/>
          <p:cNvSpPr txBox="1"/>
          <p:nvPr/>
        </p:nvSpPr>
        <p:spPr>
          <a:xfrm>
            <a:off x="7852320" y="4572000"/>
            <a:ext cx="1507680" cy="102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0000ff"/>
                </a:solidFill>
                <a:latin typeface="Times New Roman"/>
              </a:rPr>
              <a:t>QGP formation</a:t>
            </a:r>
            <a:endParaRPr/>
          </a:p>
        </p:txBody>
      </p:sp>
      <p:sp>
        <p:nvSpPr>
          <p:cNvPr id="327" name="Line 5"/>
          <p:cNvSpPr/>
          <p:nvPr/>
        </p:nvSpPr>
        <p:spPr>
          <a:xfrm>
            <a:off x="1474560" y="3924000"/>
            <a:ext cx="6309360" cy="0"/>
          </a:xfrm>
          <a:prstGeom prst="line">
            <a:avLst/>
          </a:prstGeom>
          <a:ln w="36720">
            <a:solidFill>
              <a:srgbClr val="ff0000"/>
            </a:solidFill>
            <a:custDash>
              <a:ds d="400000" sp="400000"/>
              <a:ds d="4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TextShape 6"/>
          <p:cNvSpPr txBox="1"/>
          <p:nvPr/>
        </p:nvSpPr>
        <p:spPr>
          <a:xfrm>
            <a:off x="7852320" y="3708360"/>
            <a:ext cx="150768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>
                <a:solidFill>
                  <a:srgbClr val="ff0000"/>
                </a:solidFill>
                <a:latin typeface="Times New Roman"/>
              </a:rPr>
              <a:t>RHIC</a:t>
            </a:r>
            <a:endParaRPr/>
          </a:p>
        </p:txBody>
      </p:sp>
      <p:sp>
        <p:nvSpPr>
          <p:cNvPr id="329" name="CustomShape 7"/>
          <p:cNvSpPr/>
          <p:nvPr/>
        </p:nvSpPr>
        <p:spPr>
          <a:xfrm>
            <a:off x="7715880" y="554868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8"/>
          <p:cNvSpPr/>
          <p:nvPr/>
        </p:nvSpPr>
        <p:spPr>
          <a:xfrm>
            <a:off x="7680240" y="554904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CustomShape 9"/>
          <p:cNvSpPr/>
          <p:nvPr/>
        </p:nvSpPr>
        <p:spPr>
          <a:xfrm>
            <a:off x="1560240" y="554904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2" name="CustomShape 10"/>
          <p:cNvSpPr/>
          <p:nvPr/>
        </p:nvSpPr>
        <p:spPr>
          <a:xfrm>
            <a:off x="1380600" y="554940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CustomShape 11"/>
          <p:cNvSpPr/>
          <p:nvPr/>
        </p:nvSpPr>
        <p:spPr>
          <a:xfrm>
            <a:off x="4656240" y="554904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CustomShape 12"/>
          <p:cNvSpPr/>
          <p:nvPr/>
        </p:nvSpPr>
        <p:spPr>
          <a:xfrm>
            <a:off x="4548600" y="554940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 spc="-1">
                <a:latin typeface="Times New Roman"/>
              </a:rPr>
              <a:t>QGP Spectroscopy</a:t>
            </a:r>
            <a:endParaRPr/>
          </a:p>
        </p:txBody>
      </p:sp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Probing the Quark Gluon Plasma</a:t>
            </a:r>
            <a:endParaRPr/>
          </a:p>
        </p:txBody>
      </p:sp>
      <p:sp>
        <p:nvSpPr>
          <p:cNvPr id="337" name="TextShape 2"/>
          <p:cNvSpPr txBox="1"/>
          <p:nvPr/>
        </p:nvSpPr>
        <p:spPr>
          <a:xfrm>
            <a:off x="1231560" y="5234040"/>
            <a:ext cx="7800120" cy="166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collision</a:t>
            </a:r>
            <a:endParaRPr/>
          </a:p>
          <a:p>
            <a:r>
              <a:rPr lang="en-US" sz="3000" spc="-1">
                <a:latin typeface="Times New Roman"/>
              </a:rPr>
              <a:t>QGP is very short-lived (~1-10 fm/c)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</a:t>
            </a:r>
            <a:endParaRPr/>
          </a:p>
          <a:p>
            <a:r>
              <a:rPr lang="en-US" sz="3000" spc="-1">
                <a:latin typeface="Times New Roman"/>
              </a:rPr>
              <a:t>	</a:t>
            </a:r>
            <a:r>
              <a:rPr lang="en-US" sz="3000" spc="-1">
                <a:latin typeface="Times New Roman"/>
              </a:rPr>
              <a:t>cannot use an external probe</a:t>
            </a:r>
            <a:endParaRPr/>
          </a:p>
        </p:txBody>
      </p:sp>
      <p:sp>
        <p:nvSpPr>
          <p:cNvPr id="338" name="Freeform 3"/>
          <p:cNvSpPr/>
          <p:nvPr/>
        </p:nvSpPr>
        <p:spPr>
          <a:xfrm>
            <a:off x="1796040" y="3403440"/>
            <a:ext cx="2815560" cy="311040"/>
          </a:xfrm>
          <a:custGeom>
            <a:avLst/>
            <a:gdLst/>
            <a:ahLst/>
            <a:rect l="0" t="0" r="r" b="b"/>
            <a:pathLst>
              <a:path w="7821" h="864">
                <a:moveTo>
                  <a:pt x="196" y="748"/>
                </a:moveTo>
                <a:cubicBezTo>
                  <a:pt x="196" y="115"/>
                  <a:pt x="0" y="196"/>
                  <a:pt x="196" y="115"/>
                </a:cubicBezTo>
                <a:cubicBezTo>
                  <a:pt x="473" y="0"/>
                  <a:pt x="554" y="863"/>
                  <a:pt x="831" y="748"/>
                </a:cubicBezTo>
                <a:cubicBezTo>
                  <a:pt x="1027" y="667"/>
                  <a:pt x="635" y="196"/>
                  <a:pt x="831" y="115"/>
                </a:cubicBezTo>
                <a:cubicBezTo>
                  <a:pt x="1108" y="0"/>
                  <a:pt x="1230" y="846"/>
                  <a:pt x="1468" y="748"/>
                </a:cubicBezTo>
                <a:cubicBezTo>
                  <a:pt x="1706" y="650"/>
                  <a:pt x="1270" y="196"/>
                  <a:pt x="1468" y="115"/>
                </a:cubicBezTo>
                <a:cubicBezTo>
                  <a:pt x="1745" y="0"/>
                  <a:pt x="1867" y="846"/>
                  <a:pt x="2102" y="748"/>
                </a:cubicBezTo>
                <a:cubicBezTo>
                  <a:pt x="2337" y="650"/>
                  <a:pt x="1907" y="196"/>
                  <a:pt x="2102" y="115"/>
                </a:cubicBezTo>
                <a:cubicBezTo>
                  <a:pt x="2379" y="0"/>
                  <a:pt x="2501" y="846"/>
                  <a:pt x="2737" y="748"/>
                </a:cubicBezTo>
                <a:cubicBezTo>
                  <a:pt x="2973" y="650"/>
                  <a:pt x="2541" y="196"/>
                  <a:pt x="2737" y="115"/>
                </a:cubicBezTo>
                <a:cubicBezTo>
                  <a:pt x="3014" y="0"/>
                  <a:pt x="3136" y="846"/>
                  <a:pt x="3372" y="748"/>
                </a:cubicBezTo>
                <a:cubicBezTo>
                  <a:pt x="3608" y="650"/>
                  <a:pt x="3176" y="196"/>
                  <a:pt x="3372" y="115"/>
                </a:cubicBezTo>
                <a:cubicBezTo>
                  <a:pt x="3649" y="0"/>
                  <a:pt x="3771" y="846"/>
                  <a:pt x="4007" y="748"/>
                </a:cubicBezTo>
                <a:cubicBezTo>
                  <a:pt x="4243" y="650"/>
                  <a:pt x="3811" y="196"/>
                  <a:pt x="4007" y="115"/>
                </a:cubicBezTo>
                <a:cubicBezTo>
                  <a:pt x="4284" y="0"/>
                  <a:pt x="4406" y="846"/>
                  <a:pt x="4644" y="748"/>
                </a:cubicBezTo>
                <a:cubicBezTo>
                  <a:pt x="4882" y="650"/>
                  <a:pt x="4448" y="196"/>
                  <a:pt x="4644" y="115"/>
                </a:cubicBezTo>
                <a:cubicBezTo>
                  <a:pt x="4921" y="0"/>
                  <a:pt x="5043" y="846"/>
                  <a:pt x="5278" y="748"/>
                </a:cubicBezTo>
                <a:cubicBezTo>
                  <a:pt x="5513" y="650"/>
                  <a:pt x="5083" y="196"/>
                  <a:pt x="5278" y="115"/>
                </a:cubicBezTo>
                <a:cubicBezTo>
                  <a:pt x="5555" y="0"/>
                  <a:pt x="5677" y="846"/>
                  <a:pt x="5913" y="748"/>
                </a:cubicBezTo>
                <a:cubicBezTo>
                  <a:pt x="6149" y="650"/>
                  <a:pt x="5717" y="196"/>
                  <a:pt x="5913" y="115"/>
                </a:cubicBezTo>
                <a:cubicBezTo>
                  <a:pt x="6190" y="0"/>
                  <a:pt x="6312" y="846"/>
                  <a:pt x="6548" y="748"/>
                </a:cubicBezTo>
                <a:cubicBezTo>
                  <a:pt x="6784" y="650"/>
                  <a:pt x="6352" y="196"/>
                  <a:pt x="6548" y="115"/>
                </a:cubicBezTo>
                <a:cubicBezTo>
                  <a:pt x="6825" y="0"/>
                  <a:pt x="6947" y="846"/>
                  <a:pt x="7183" y="748"/>
                </a:cubicBezTo>
                <a:cubicBezTo>
                  <a:pt x="7419" y="650"/>
                  <a:pt x="6987" y="196"/>
                  <a:pt x="7183" y="115"/>
                </a:cubicBezTo>
                <a:cubicBezTo>
                  <a:pt x="7460" y="0"/>
                  <a:pt x="7608" y="537"/>
                  <a:pt x="7820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339" name="Freeform 4"/>
          <p:cNvSpPr/>
          <p:nvPr/>
        </p:nvSpPr>
        <p:spPr>
          <a:xfrm>
            <a:off x="4584240" y="3403440"/>
            <a:ext cx="3710880" cy="311040"/>
          </a:xfrm>
          <a:custGeom>
            <a:avLst/>
            <a:gdLst/>
            <a:ahLst/>
            <a:rect l="0" t="0" r="r" b="b"/>
            <a:pathLst>
              <a:path w="10308" h="864">
                <a:moveTo>
                  <a:pt x="259" y="748"/>
                </a:moveTo>
                <a:cubicBezTo>
                  <a:pt x="259" y="115"/>
                  <a:pt x="0" y="196"/>
                  <a:pt x="259" y="115"/>
                </a:cubicBezTo>
                <a:cubicBezTo>
                  <a:pt x="624" y="0"/>
                  <a:pt x="730" y="863"/>
                  <a:pt x="1096" y="748"/>
                </a:cubicBezTo>
                <a:cubicBezTo>
                  <a:pt x="1356" y="667"/>
                  <a:pt x="837" y="196"/>
                  <a:pt x="1096" y="115"/>
                </a:cubicBezTo>
                <a:cubicBezTo>
                  <a:pt x="1463" y="0"/>
                  <a:pt x="1624" y="846"/>
                  <a:pt x="1935" y="748"/>
                </a:cubicBezTo>
                <a:cubicBezTo>
                  <a:pt x="2246" y="650"/>
                  <a:pt x="1676" y="196"/>
                  <a:pt x="1935" y="115"/>
                </a:cubicBezTo>
                <a:cubicBezTo>
                  <a:pt x="2299" y="0"/>
                  <a:pt x="2460" y="846"/>
                  <a:pt x="2771" y="748"/>
                </a:cubicBezTo>
                <a:cubicBezTo>
                  <a:pt x="3082" y="650"/>
                  <a:pt x="2512" y="196"/>
                  <a:pt x="2771" y="115"/>
                </a:cubicBezTo>
                <a:cubicBezTo>
                  <a:pt x="3136" y="0"/>
                  <a:pt x="3297" y="846"/>
                  <a:pt x="3608" y="748"/>
                </a:cubicBezTo>
                <a:cubicBezTo>
                  <a:pt x="3919" y="650"/>
                  <a:pt x="3350" y="196"/>
                  <a:pt x="3608" y="115"/>
                </a:cubicBezTo>
                <a:cubicBezTo>
                  <a:pt x="3973" y="0"/>
                  <a:pt x="4134" y="846"/>
                  <a:pt x="4445" y="748"/>
                </a:cubicBezTo>
                <a:cubicBezTo>
                  <a:pt x="4756" y="650"/>
                  <a:pt x="4187" y="196"/>
                  <a:pt x="4445" y="115"/>
                </a:cubicBezTo>
                <a:cubicBezTo>
                  <a:pt x="4812" y="0"/>
                  <a:pt x="4973" y="846"/>
                  <a:pt x="5283" y="748"/>
                </a:cubicBezTo>
                <a:cubicBezTo>
                  <a:pt x="5593" y="650"/>
                  <a:pt x="5026" y="196"/>
                  <a:pt x="5283" y="115"/>
                </a:cubicBezTo>
                <a:cubicBezTo>
                  <a:pt x="5648" y="0"/>
                  <a:pt x="5809" y="846"/>
                  <a:pt x="6120" y="748"/>
                </a:cubicBezTo>
                <a:cubicBezTo>
                  <a:pt x="6431" y="650"/>
                  <a:pt x="5862" y="196"/>
                  <a:pt x="6120" y="115"/>
                </a:cubicBezTo>
                <a:cubicBezTo>
                  <a:pt x="6485" y="0"/>
                  <a:pt x="6646" y="846"/>
                  <a:pt x="6957" y="748"/>
                </a:cubicBezTo>
                <a:cubicBezTo>
                  <a:pt x="7268" y="650"/>
                  <a:pt x="6699" y="196"/>
                  <a:pt x="6957" y="115"/>
                </a:cubicBezTo>
                <a:cubicBezTo>
                  <a:pt x="7323" y="0"/>
                  <a:pt x="7483" y="846"/>
                  <a:pt x="7797" y="748"/>
                </a:cubicBezTo>
                <a:cubicBezTo>
                  <a:pt x="8111" y="650"/>
                  <a:pt x="7536" y="196"/>
                  <a:pt x="7797" y="115"/>
                </a:cubicBezTo>
                <a:cubicBezTo>
                  <a:pt x="8162" y="0"/>
                  <a:pt x="8322" y="846"/>
                  <a:pt x="8633" y="748"/>
                </a:cubicBezTo>
                <a:cubicBezTo>
                  <a:pt x="8944" y="650"/>
                  <a:pt x="8374" y="196"/>
                  <a:pt x="8633" y="115"/>
                </a:cubicBezTo>
                <a:cubicBezTo>
                  <a:pt x="8998" y="0"/>
                  <a:pt x="9159" y="846"/>
                  <a:pt x="9470" y="748"/>
                </a:cubicBezTo>
                <a:cubicBezTo>
                  <a:pt x="9781" y="650"/>
                  <a:pt x="9211" y="196"/>
                  <a:pt x="9470" y="115"/>
                </a:cubicBezTo>
                <a:cubicBezTo>
                  <a:pt x="9835" y="0"/>
                  <a:pt x="10027" y="537"/>
                  <a:pt x="10307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340" name="CustomShape 5"/>
          <p:cNvSpPr/>
          <p:nvPr/>
        </p:nvSpPr>
        <p:spPr>
          <a:xfrm>
            <a:off x="3949920" y="2873520"/>
            <a:ext cx="686160" cy="1370880"/>
          </a:xfrm>
          <a:prstGeom prst="rect">
            <a:avLst/>
          </a:prstGeom>
          <a:solidFill>
            <a:srgbClr val="c0c0c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1" name="TextShape 6"/>
          <p:cNvSpPr txBox="1"/>
          <p:nvPr/>
        </p:nvSpPr>
        <p:spPr>
          <a:xfrm>
            <a:off x="1206000" y="2873520"/>
            <a:ext cx="13719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Probe</a:t>
            </a:r>
            <a:endParaRPr/>
          </a:p>
        </p:txBody>
      </p:sp>
      <p:sp>
        <p:nvSpPr>
          <p:cNvPr id="342" name="TextShape 7"/>
          <p:cNvSpPr txBox="1"/>
          <p:nvPr/>
        </p:nvSpPr>
        <p:spPr>
          <a:xfrm>
            <a:off x="3336120" y="2333520"/>
            <a:ext cx="18709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latin typeface="Times New Roman"/>
              </a:rPr>
              <a:t>Medium</a:t>
            </a:r>
            <a:endParaRPr/>
          </a:p>
        </p:txBody>
      </p:sp>
      <p:sp>
        <p:nvSpPr>
          <p:cNvPr id="343" name="TextShape 8"/>
          <p:cNvSpPr txBox="1"/>
          <p:nvPr/>
        </p:nvSpPr>
        <p:spPr>
          <a:xfrm>
            <a:off x="7274520" y="2893680"/>
            <a:ext cx="17017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Detector</a:t>
            </a:r>
            <a:endParaRPr/>
          </a:p>
        </p:txBody>
      </p:sp>
    </p:spTree>
  </p:cSld>
  <p:timing>
    <p:tnLst>
      <p:par>
        <p:cTn id="97" dur="indefinite" restart="never" nodeType="tmRoot">
          <p:childTnLst>
            <p:seq>
              <p:cTn id="98" nodeType="mainSeq">
                <p:childTnLst>
                  <p:par>
                    <p:cTn id="99" fill="freeze">
                      <p:stCondLst>
                        <p:cond delay="indefinite"/>
                      </p:stCondLst>
                      <p:childTnLst>
                        <p:par>
                          <p:cTn id="100" fill="freeze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5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90" end="1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Probes of the Quark Gluon Plasma</a:t>
            </a:r>
            <a:endParaRPr/>
          </a:p>
        </p:txBody>
      </p:sp>
      <p:sp>
        <p:nvSpPr>
          <p:cNvPr id="345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 spc="-1">
                <a:latin typeface="Times New Roman"/>
              </a:rPr>
              <a:t>QGP is short lived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need a probe created in the collision</a:t>
            </a:r>
            <a:r>
              <a:rPr lang="en-US" sz="3000" spc="-1">
                <a:latin typeface="Times New Roman"/>
              </a:rPr>
              <a:t>
</a:t>
            </a:r>
            <a:endParaRPr/>
          </a:p>
        </p:txBody>
      </p:sp>
      <p:pic>
        <p:nvPicPr>
          <p:cNvPr id="346" name="" descr=""/>
          <p:cNvPicPr/>
          <p:nvPr/>
        </p:nvPicPr>
        <p:blipFill>
          <a:blip r:embed="rId1"/>
          <a:stretch/>
        </p:blipFill>
        <p:spPr>
          <a:xfrm>
            <a:off x="4175640" y="290412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347" name="" descr=""/>
          <p:cNvPicPr/>
          <p:nvPr/>
        </p:nvPicPr>
        <p:blipFill>
          <a:blip r:embed="rId2"/>
          <a:stretch/>
        </p:blipFill>
        <p:spPr>
          <a:xfrm>
            <a:off x="3135600" y="270108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48" name="CustomShape 3"/>
          <p:cNvSpPr/>
          <p:nvPr/>
        </p:nvSpPr>
        <p:spPr>
          <a:xfrm>
            <a:off x="3490200" y="30477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349" name="" descr=""/>
          <p:cNvPicPr/>
          <p:nvPr/>
        </p:nvPicPr>
        <p:blipFill>
          <a:blip r:embed="rId3"/>
          <a:stretch/>
        </p:blipFill>
        <p:spPr>
          <a:xfrm>
            <a:off x="5440320" y="298908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350" name="CustomShape 4"/>
          <p:cNvSpPr/>
          <p:nvPr/>
        </p:nvSpPr>
        <p:spPr>
          <a:xfrm>
            <a:off x="5698800" y="32022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1" name="CustomShape 5"/>
          <p:cNvSpPr/>
          <p:nvPr/>
        </p:nvSpPr>
        <p:spPr>
          <a:xfrm>
            <a:off x="2178000" y="330840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2" name="CustomShape 6"/>
          <p:cNvSpPr/>
          <p:nvPr/>
        </p:nvSpPr>
        <p:spPr>
          <a:xfrm flipH="1">
            <a:off x="6077160" y="362736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3" name="CustomShape 7"/>
          <p:cNvSpPr/>
          <p:nvPr/>
        </p:nvSpPr>
        <p:spPr>
          <a:xfrm>
            <a:off x="5326560" y="132948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4" name="CustomShape 8"/>
          <p:cNvSpPr/>
          <p:nvPr/>
        </p:nvSpPr>
        <p:spPr>
          <a:xfrm>
            <a:off x="3910320" y="49266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5" name="CustomShape 9"/>
          <p:cNvSpPr/>
          <p:nvPr/>
        </p:nvSpPr>
        <p:spPr>
          <a:xfrm>
            <a:off x="2973240" y="241344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56" name="CustomShape 10"/>
          <p:cNvSpPr/>
          <p:nvPr/>
        </p:nvSpPr>
        <p:spPr>
          <a:xfrm>
            <a:off x="5241960" y="453672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57" name="Line 11"/>
          <p:cNvSpPr/>
          <p:nvPr/>
        </p:nvSpPr>
        <p:spPr>
          <a:xfrm>
            <a:off x="3647160" y="320472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Line 12"/>
          <p:cNvSpPr/>
          <p:nvPr/>
        </p:nvSpPr>
        <p:spPr>
          <a:xfrm flipV="1">
            <a:off x="4604400" y="160452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59" name="Line 13"/>
          <p:cNvSpPr/>
          <p:nvPr/>
        </p:nvSpPr>
        <p:spPr>
          <a:xfrm flipH="1">
            <a:off x="4832640" y="335664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Line 14"/>
          <p:cNvSpPr/>
          <p:nvPr/>
        </p:nvSpPr>
        <p:spPr>
          <a:xfrm flipH="1">
            <a:off x="4070520" y="335700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CustomShape 15"/>
          <p:cNvSpPr/>
          <p:nvPr/>
        </p:nvSpPr>
        <p:spPr>
          <a:xfrm>
            <a:off x="4375800" y="297612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Shape 1"/>
          <p:cNvSpPr txBox="1"/>
          <p:nvPr/>
        </p:nvSpPr>
        <p:spPr>
          <a:xfrm>
            <a:off x="540000" y="4860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Probes of the Quark Gluon Plasma</a:t>
            </a:r>
            <a:endParaRPr/>
          </a:p>
        </p:txBody>
      </p:sp>
      <p:sp>
        <p:nvSpPr>
          <p:cNvPr id="363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 spc="-1">
                <a:latin typeface="Times New Roman"/>
              </a:rPr>
              <a:t>QGP is short lived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need a probe created in the collision</a:t>
            </a:r>
            <a:r>
              <a:rPr lang="en-US" sz="3000" spc="-1">
                <a:latin typeface="Times New Roman"/>
              </a:rPr>
              <a:t>
</a:t>
            </a:r>
            <a:r>
              <a:rPr lang="en-US" sz="3000" spc="-1">
                <a:latin typeface="Times New Roman"/>
              </a:rPr>
              <a:t>We expect the medium to be dense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absorb/modify probe</a:t>
            </a:r>
            <a:endParaRPr/>
          </a:p>
        </p:txBody>
      </p:sp>
      <p:pic>
        <p:nvPicPr>
          <p:cNvPr id="364" name="" descr=""/>
          <p:cNvPicPr/>
          <p:nvPr/>
        </p:nvPicPr>
        <p:blipFill>
          <a:blip r:embed="rId1"/>
          <a:stretch/>
        </p:blipFill>
        <p:spPr>
          <a:xfrm>
            <a:off x="4203720" y="290376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365" name="" descr=""/>
          <p:cNvPicPr/>
          <p:nvPr/>
        </p:nvPicPr>
        <p:blipFill>
          <a:blip r:embed="rId2"/>
          <a:stretch/>
        </p:blipFill>
        <p:spPr>
          <a:xfrm>
            <a:off x="3163680" y="273492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66" name="CustomShape 3"/>
          <p:cNvSpPr/>
          <p:nvPr/>
        </p:nvSpPr>
        <p:spPr>
          <a:xfrm>
            <a:off x="3518280" y="30816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CustomShape 4"/>
          <p:cNvSpPr/>
          <p:nvPr/>
        </p:nvSpPr>
        <p:spPr>
          <a:xfrm>
            <a:off x="2206080" y="334224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CustomShape 5"/>
          <p:cNvSpPr/>
          <p:nvPr/>
        </p:nvSpPr>
        <p:spPr>
          <a:xfrm flipH="1">
            <a:off x="6105240" y="366120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CustomShape 6"/>
          <p:cNvSpPr/>
          <p:nvPr/>
        </p:nvSpPr>
        <p:spPr>
          <a:xfrm>
            <a:off x="5354640" y="136332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7"/>
          <p:cNvSpPr/>
          <p:nvPr/>
        </p:nvSpPr>
        <p:spPr>
          <a:xfrm>
            <a:off x="4558680" y="40161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1" name="CustomShape 8"/>
          <p:cNvSpPr/>
          <p:nvPr/>
        </p:nvSpPr>
        <p:spPr>
          <a:xfrm>
            <a:off x="3001320" y="244728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72" name="CustomShape 9"/>
          <p:cNvSpPr/>
          <p:nvPr/>
        </p:nvSpPr>
        <p:spPr>
          <a:xfrm>
            <a:off x="5270040" y="457056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pic>
        <p:nvPicPr>
          <p:cNvPr id="373" name="" descr=""/>
          <p:cNvPicPr/>
          <p:nvPr/>
        </p:nvPicPr>
        <p:blipFill>
          <a:blip r:embed="rId3"/>
          <a:stretch/>
        </p:blipFill>
        <p:spPr>
          <a:xfrm>
            <a:off x="5431680" y="305928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374" name="CustomShape 10"/>
          <p:cNvSpPr/>
          <p:nvPr/>
        </p:nvSpPr>
        <p:spPr>
          <a:xfrm>
            <a:off x="5786280" y="34059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Line 11"/>
          <p:cNvSpPr/>
          <p:nvPr/>
        </p:nvSpPr>
        <p:spPr>
          <a:xfrm>
            <a:off x="3675240" y="320436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Line 12"/>
          <p:cNvSpPr/>
          <p:nvPr/>
        </p:nvSpPr>
        <p:spPr>
          <a:xfrm flipV="1">
            <a:off x="4632480" y="160416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Line 13"/>
          <p:cNvSpPr/>
          <p:nvPr/>
        </p:nvSpPr>
        <p:spPr>
          <a:xfrm flipH="1">
            <a:off x="4860720" y="335628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8" name="Freeform 14"/>
          <p:cNvSpPr/>
          <p:nvPr/>
        </p:nvSpPr>
        <p:spPr>
          <a:xfrm>
            <a:off x="4407120" y="3354120"/>
            <a:ext cx="585720" cy="733680"/>
          </a:xfrm>
          <a:custGeom>
            <a:avLst/>
            <a:gdLst/>
            <a:ahLst/>
            <a:rect l="0" t="0" r="r" b="b"/>
            <a:pathLst>
              <a:path w="1627" h="2038">
                <a:moveTo>
                  <a:pt x="1281" y="8"/>
                </a:moveTo>
                <a:cubicBezTo>
                  <a:pt x="728" y="0"/>
                  <a:pt x="1329" y="530"/>
                  <a:pt x="999" y="650"/>
                </a:cubicBezTo>
                <a:cubicBezTo>
                  <a:pt x="176" y="948"/>
                  <a:pt x="1626" y="1033"/>
                  <a:pt x="767" y="1266"/>
                </a:cubicBezTo>
                <a:cubicBezTo>
                  <a:pt x="0" y="1476"/>
                  <a:pt x="1018" y="1362"/>
                  <a:pt x="1023" y="1626"/>
                </a:cubicBezTo>
                <a:lnTo>
                  <a:pt x="742" y="1780"/>
                </a:lnTo>
                <a:lnTo>
                  <a:pt x="845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379" name="CustomShape 15"/>
          <p:cNvSpPr/>
          <p:nvPr/>
        </p:nvSpPr>
        <p:spPr>
          <a:xfrm>
            <a:off x="4403880" y="297576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" descr=""/>
          <p:cNvPicPr/>
          <p:nvPr/>
        </p:nvPicPr>
        <p:blipFill>
          <a:blip r:embed="rId1"/>
          <a:stretch/>
        </p:blipFill>
        <p:spPr>
          <a:xfrm>
            <a:off x="5797080" y="1826280"/>
            <a:ext cx="3695760" cy="3695760"/>
          </a:xfrm>
          <a:prstGeom prst="rect">
            <a:avLst/>
          </a:prstGeom>
          <a:ln>
            <a:noFill/>
          </a:ln>
        </p:spPr>
      </p:pic>
      <p:sp>
        <p:nvSpPr>
          <p:cNvPr id="381" name="CustomShape 1"/>
          <p:cNvSpPr/>
          <p:nvPr/>
        </p:nvSpPr>
        <p:spPr>
          <a:xfrm>
            <a:off x="7004880" y="1275840"/>
            <a:ext cx="1918800" cy="55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p+p </a:t>
            </a:r>
            <a:r>
              <a:rPr b="1" lang="en-US" sz="2650" spc="-1">
                <a:solidFill>
                  <a:srgbClr val="000000"/>
                </a:solidFill>
                <a:latin typeface="Symbol"/>
              </a:rPr>
              <a:t></a:t>
            </a: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 dijet</a:t>
            </a:r>
            <a:endParaRPr/>
          </a:p>
        </p:txBody>
      </p:sp>
      <p:cxnSp>
        <p:nvCxnSpPr>
          <p:cNvPr id="382" name="Line 2"/>
          <p:cNvCxnSpPr/>
          <p:nvPr/>
        </p:nvCxnSpPr>
        <p:spPr>
          <a:xfrm flipV="1">
            <a:off x="3199320" y="2303640"/>
            <a:ext cx="741600" cy="894600"/>
          </a:xfrm>
          <a:prstGeom prst="straightConnector1">
            <a:avLst/>
          </a:prstGeom>
          <a:ln w="12600">
            <a:solidFill>
              <a:srgbClr val="4d7bcf"/>
            </a:solidFill>
            <a:miter/>
            <a:tailEnd len="med" type="triangle" w="med"/>
          </a:ln>
        </p:spPr>
      </p:cxnSp>
      <p:cxnSp>
        <p:nvCxnSpPr>
          <p:cNvPr id="383" name="Line 3"/>
          <p:cNvCxnSpPr/>
          <p:nvPr/>
        </p:nvCxnSpPr>
        <p:spPr>
          <a:xfrm flipH="1">
            <a:off x="2171520" y="3523680"/>
            <a:ext cx="744840" cy="915120"/>
          </a:xfrm>
          <a:prstGeom prst="straightConnector1">
            <a:avLst/>
          </a:prstGeom>
          <a:ln w="12600">
            <a:solidFill>
              <a:srgbClr val="4d7bcf"/>
            </a:solidFill>
            <a:miter/>
            <a:tailEnd len="med" type="triangle" w="med"/>
          </a:ln>
        </p:spPr>
      </p:cxnSp>
      <p:sp>
        <p:nvSpPr>
          <p:cNvPr id="384" name="CustomShape 4"/>
          <p:cNvSpPr/>
          <p:nvPr/>
        </p:nvSpPr>
        <p:spPr>
          <a:xfrm>
            <a:off x="3886200" y="1923480"/>
            <a:ext cx="380880" cy="380880"/>
          </a:xfrm>
          <a:prstGeom prst="ellipse">
            <a:avLst/>
          </a:prstGeom>
          <a:solidFill>
            <a:srgbClr val="008000"/>
          </a:solidFill>
          <a:ln>
            <a:noFill/>
          </a:ln>
          <a:effectLst>
            <a:outerShdw dist="74769" dir="938534">
              <a:srgbClr val="808080">
                <a:alpha val="42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85" name="CustomShape 5"/>
          <p:cNvSpPr/>
          <p:nvPr/>
        </p:nvSpPr>
        <p:spPr>
          <a:xfrm>
            <a:off x="1904760" y="4438080"/>
            <a:ext cx="381240" cy="380880"/>
          </a:xfrm>
          <a:prstGeom prst="ellipse">
            <a:avLst/>
          </a:prstGeom>
          <a:solidFill>
            <a:srgbClr val="008000"/>
          </a:solidFill>
          <a:ln>
            <a:noFill/>
          </a:ln>
          <a:effectLst>
            <a:outerShdw dist="74769" dir="938534">
              <a:srgbClr val="808080">
                <a:alpha val="42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cxnSp>
        <p:nvCxnSpPr>
          <p:cNvPr id="386" name="Line 6"/>
          <p:cNvCxnSpPr/>
          <p:nvPr/>
        </p:nvCxnSpPr>
        <p:spPr>
          <a:xfrm flipV="1">
            <a:off x="4113000" y="1389960"/>
            <a:ext cx="154440" cy="53388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87" name="Line 7"/>
          <p:cNvCxnSpPr/>
          <p:nvPr/>
        </p:nvCxnSpPr>
        <p:spPr>
          <a:xfrm flipV="1">
            <a:off x="4190760" y="1236960"/>
            <a:ext cx="457560" cy="6865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88" name="Line 8"/>
          <p:cNvCxnSpPr/>
          <p:nvPr/>
        </p:nvCxnSpPr>
        <p:spPr>
          <a:xfrm flipV="1">
            <a:off x="4190400" y="1542600"/>
            <a:ext cx="459720" cy="4575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89" name="Line 9"/>
          <p:cNvCxnSpPr/>
          <p:nvPr/>
        </p:nvCxnSpPr>
        <p:spPr>
          <a:xfrm flipV="1">
            <a:off x="4265640" y="1809000"/>
            <a:ext cx="383040" cy="2289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0" name="Line 10"/>
          <p:cNvCxnSpPr/>
          <p:nvPr/>
        </p:nvCxnSpPr>
        <p:spPr>
          <a:xfrm flipV="1">
            <a:off x="4265640" y="2037600"/>
            <a:ext cx="459000" cy="763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1" name="Line 11"/>
          <p:cNvCxnSpPr>
            <a:stCxn id="385" idx="3"/>
          </p:cNvCxnSpPr>
          <p:nvPr/>
        </p:nvCxnSpPr>
        <p:spPr>
          <a:xfrm flipH="1">
            <a:off x="1447200" y="4763160"/>
            <a:ext cx="513720" cy="59004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2" name="Line 12"/>
          <p:cNvCxnSpPr/>
          <p:nvPr/>
        </p:nvCxnSpPr>
        <p:spPr>
          <a:xfrm flipH="1">
            <a:off x="1447560" y="4631760"/>
            <a:ext cx="457560" cy="1879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3" name="Line 13"/>
          <p:cNvCxnSpPr/>
          <p:nvPr/>
        </p:nvCxnSpPr>
        <p:spPr>
          <a:xfrm flipH="1">
            <a:off x="1752120" y="4818960"/>
            <a:ext cx="305280" cy="53388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4" name="Line 14"/>
          <p:cNvCxnSpPr/>
          <p:nvPr/>
        </p:nvCxnSpPr>
        <p:spPr>
          <a:xfrm flipH="1">
            <a:off x="2057040" y="4818960"/>
            <a:ext cx="114480" cy="3783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395" name="Line 15"/>
          <p:cNvCxnSpPr/>
          <p:nvPr/>
        </p:nvCxnSpPr>
        <p:spPr>
          <a:xfrm flipH="1">
            <a:off x="1447560" y="4682520"/>
            <a:ext cx="457560" cy="2955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sp>
        <p:nvSpPr>
          <p:cNvPr id="396" name="CustomShape 16"/>
          <p:cNvSpPr/>
          <p:nvPr/>
        </p:nvSpPr>
        <p:spPr>
          <a:xfrm>
            <a:off x="4649760" y="3061800"/>
            <a:ext cx="38088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spc="-1">
                <a:latin typeface="Arial"/>
              </a:rPr>
              <a:t>p</a:t>
            </a:r>
            <a:endParaRPr/>
          </a:p>
        </p:txBody>
      </p:sp>
      <p:pic>
        <p:nvPicPr>
          <p:cNvPr id="397" name="Oval 5" descr=""/>
          <p:cNvPicPr/>
          <p:nvPr/>
        </p:nvPicPr>
        <p:blipFill>
          <a:blip r:embed="rId2"/>
          <a:stretch/>
        </p:blipFill>
        <p:spPr>
          <a:xfrm>
            <a:off x="996840" y="2868120"/>
            <a:ext cx="517680" cy="969840"/>
          </a:xfrm>
          <a:prstGeom prst="rect">
            <a:avLst/>
          </a:prstGeom>
          <a:ln>
            <a:noFill/>
          </a:ln>
        </p:spPr>
      </p:pic>
      <p:sp>
        <p:nvSpPr>
          <p:cNvPr id="398" name="CustomShape 17"/>
          <p:cNvSpPr/>
          <p:nvPr/>
        </p:nvSpPr>
        <p:spPr>
          <a:xfrm>
            <a:off x="1122120" y="3036240"/>
            <a:ext cx="270000" cy="59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cxnSp>
        <p:nvCxnSpPr>
          <p:cNvPr id="399" name="Line 18"/>
          <p:cNvCxnSpPr/>
          <p:nvPr/>
        </p:nvCxnSpPr>
        <p:spPr>
          <a:xfrm>
            <a:off x="1447200" y="3332880"/>
            <a:ext cx="1220040" cy="3960"/>
          </a:xfrm>
          <a:prstGeom prst="straightConnector1">
            <a:avLst/>
          </a:prstGeom>
          <a:ln w="25560">
            <a:solidFill>
              <a:srgbClr val="fe8637"/>
            </a:solidFill>
            <a:miter/>
            <a:tailEnd len="med" type="triangle" w="med"/>
          </a:ln>
        </p:spPr>
      </p:cxnSp>
      <p:sp>
        <p:nvSpPr>
          <p:cNvPr id="400" name="CustomShape 19"/>
          <p:cNvSpPr/>
          <p:nvPr/>
        </p:nvSpPr>
        <p:spPr>
          <a:xfrm>
            <a:off x="1066680" y="3061800"/>
            <a:ext cx="38088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spc="-1">
                <a:latin typeface="Arial"/>
              </a:rPr>
              <a:t>p</a:t>
            </a:r>
            <a:endParaRPr/>
          </a:p>
        </p:txBody>
      </p:sp>
      <p:sp>
        <p:nvSpPr>
          <p:cNvPr id="401" name="CustomShape 20"/>
          <p:cNvSpPr/>
          <p:nvPr/>
        </p:nvSpPr>
        <p:spPr>
          <a:xfrm>
            <a:off x="1600200" y="2914200"/>
            <a:ext cx="83808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800" spc="-1">
                <a:solidFill>
                  <a:srgbClr val="ff0000"/>
                </a:solidFill>
                <a:latin typeface="Arial"/>
              </a:rPr>
              <a:t>a, x</a:t>
            </a:r>
            <a:r>
              <a:rPr lang="en-US" sz="1800" spc="-1" baseline="-25000">
                <a:solidFill>
                  <a:srgbClr val="ff0000"/>
                </a:solidFill>
                <a:latin typeface="Arial"/>
              </a:rPr>
              <a:t>a</a:t>
            </a:r>
            <a:endParaRPr/>
          </a:p>
        </p:txBody>
      </p:sp>
      <p:cxnSp>
        <p:nvCxnSpPr>
          <p:cNvPr id="402" name="Line 21"/>
          <p:cNvCxnSpPr/>
          <p:nvPr/>
        </p:nvCxnSpPr>
        <p:spPr>
          <a:xfrm flipH="1" flipV="1">
            <a:off x="3352680" y="3332520"/>
            <a:ext cx="1295640" cy="3960"/>
          </a:xfrm>
          <a:prstGeom prst="straightConnector1">
            <a:avLst/>
          </a:prstGeom>
          <a:ln w="25560">
            <a:solidFill>
              <a:srgbClr val="fe8637"/>
            </a:solidFill>
            <a:miter/>
            <a:tailEnd len="med" type="triangle" w="med"/>
          </a:ln>
        </p:spPr>
      </p:cxnSp>
      <p:pic>
        <p:nvPicPr>
          <p:cNvPr id="403" name="Oval 6" descr=""/>
          <p:cNvPicPr/>
          <p:nvPr/>
        </p:nvPicPr>
        <p:blipFill>
          <a:blip r:embed="rId3"/>
          <a:stretch/>
        </p:blipFill>
        <p:spPr>
          <a:xfrm>
            <a:off x="4581360" y="2868120"/>
            <a:ext cx="517680" cy="969840"/>
          </a:xfrm>
          <a:prstGeom prst="rect">
            <a:avLst/>
          </a:prstGeom>
          <a:ln>
            <a:noFill/>
          </a:ln>
        </p:spPr>
      </p:pic>
      <p:sp>
        <p:nvSpPr>
          <p:cNvPr id="404" name="CustomShape 22"/>
          <p:cNvSpPr/>
          <p:nvPr/>
        </p:nvSpPr>
        <p:spPr>
          <a:xfrm>
            <a:off x="4703760" y="3036240"/>
            <a:ext cx="269640" cy="59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CustomShape 23"/>
          <p:cNvSpPr/>
          <p:nvPr/>
        </p:nvSpPr>
        <p:spPr>
          <a:xfrm>
            <a:off x="3886200" y="2914200"/>
            <a:ext cx="83808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800" spc="-1">
                <a:solidFill>
                  <a:srgbClr val="ff0000"/>
                </a:solidFill>
                <a:latin typeface="Arial"/>
              </a:rPr>
              <a:t>b, x</a:t>
            </a:r>
            <a:r>
              <a:rPr lang="en-US" sz="1800" spc="-1" baseline="-25000">
                <a:solidFill>
                  <a:srgbClr val="ff0000"/>
                </a:solidFill>
                <a:latin typeface="Arial"/>
              </a:rPr>
              <a:t>b</a:t>
            </a:r>
            <a:endParaRPr/>
          </a:p>
        </p:txBody>
      </p:sp>
      <p:sp>
        <p:nvSpPr>
          <p:cNvPr id="406" name="CustomShape 24"/>
          <p:cNvSpPr/>
          <p:nvPr/>
        </p:nvSpPr>
        <p:spPr>
          <a:xfrm>
            <a:off x="2819160" y="3142800"/>
            <a:ext cx="381240" cy="380880"/>
          </a:xfrm>
          <a:prstGeom prst="ellipse">
            <a:avLst/>
          </a:prstGeom>
          <a:solidFill>
            <a:srgbClr val="c8d6f0"/>
          </a:solidFill>
          <a:ln>
            <a:noFill/>
          </a:ln>
          <a:effectLst>
            <a:outerShdw dist="74769" dir="938534">
              <a:srgbClr val="808080">
                <a:alpha val="42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07" name="CustomShape 25"/>
          <p:cNvSpPr/>
          <p:nvPr/>
        </p:nvSpPr>
        <p:spPr>
          <a:xfrm>
            <a:off x="2743200" y="3066480"/>
            <a:ext cx="838080" cy="440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1" lang="en-US" sz="2000" spc="-1">
                <a:solidFill>
                  <a:srgbClr val="000090"/>
                </a:solidFill>
                <a:latin typeface="Arial"/>
              </a:rPr>
              <a:t>σ</a:t>
            </a:r>
            <a:r>
              <a:rPr b="1" lang="en-US" sz="2000" spc="-1" baseline="-25000">
                <a:solidFill>
                  <a:srgbClr val="000090"/>
                </a:solidFill>
                <a:latin typeface="Arial"/>
              </a:rPr>
              <a:t>ab</a:t>
            </a:r>
            <a:endParaRPr/>
          </a:p>
        </p:txBody>
      </p:sp>
      <p:sp>
        <p:nvSpPr>
          <p:cNvPr id="408" name="CustomShape 26"/>
          <p:cNvSpPr/>
          <p:nvPr/>
        </p:nvSpPr>
        <p:spPr>
          <a:xfrm rot="18668400">
            <a:off x="2995560" y="2397240"/>
            <a:ext cx="83844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c, x</a:t>
            </a:r>
            <a:r>
              <a:rPr lang="en-US" sz="1800" spc="-1" baseline="-25000">
                <a:solidFill>
                  <a:srgbClr val="0000ff"/>
                </a:solidFill>
                <a:latin typeface="Arial"/>
              </a:rPr>
              <a:t>c</a:t>
            </a:r>
            <a:endParaRPr/>
          </a:p>
        </p:txBody>
      </p:sp>
      <p:sp>
        <p:nvSpPr>
          <p:cNvPr id="409" name="CustomShape 27"/>
          <p:cNvSpPr/>
          <p:nvPr/>
        </p:nvSpPr>
        <p:spPr>
          <a:xfrm rot="18668400">
            <a:off x="2066760" y="3621240"/>
            <a:ext cx="83844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d, x</a:t>
            </a:r>
            <a:r>
              <a:rPr lang="en-US" sz="1800" spc="-1" baseline="-25000">
                <a:solidFill>
                  <a:srgbClr val="0000ff"/>
                </a:solidFill>
                <a:latin typeface="Arial"/>
              </a:rPr>
              <a:t>d</a:t>
            </a:r>
            <a:endParaRPr/>
          </a:p>
        </p:txBody>
      </p:sp>
      <p:sp>
        <p:nvSpPr>
          <p:cNvPr id="410" name="CustomShape 28"/>
          <p:cNvSpPr/>
          <p:nvPr/>
        </p:nvSpPr>
        <p:spPr>
          <a:xfrm>
            <a:off x="3886200" y="1922040"/>
            <a:ext cx="53316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1" lang="en-US" sz="2000" spc="-1">
                <a:solidFill>
                  <a:srgbClr val="ffe636"/>
                </a:solidFill>
                <a:latin typeface="Arial"/>
              </a:rPr>
              <a:t>D</a:t>
            </a:r>
            <a:endParaRPr/>
          </a:p>
        </p:txBody>
      </p:sp>
      <p:sp>
        <p:nvSpPr>
          <p:cNvPr id="411" name="CustomShape 29"/>
          <p:cNvSpPr/>
          <p:nvPr/>
        </p:nvSpPr>
        <p:spPr>
          <a:xfrm>
            <a:off x="1904760" y="4431600"/>
            <a:ext cx="53352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1" lang="en-US" sz="2000" spc="-1">
                <a:solidFill>
                  <a:srgbClr val="ffe636"/>
                </a:solidFill>
                <a:latin typeface="Arial"/>
              </a:rPr>
              <a:t>D</a:t>
            </a:r>
            <a:endParaRPr/>
          </a:p>
        </p:txBody>
      </p:sp>
      <p:pic>
        <p:nvPicPr>
          <p:cNvPr id="412" name="TextBox 71" descr=""/>
          <p:cNvPicPr/>
          <p:nvPr/>
        </p:nvPicPr>
        <p:blipFill>
          <a:blip r:embed="rId4"/>
          <a:stretch/>
        </p:blipFill>
        <p:spPr>
          <a:xfrm>
            <a:off x="4324320" y="1155240"/>
            <a:ext cx="695160" cy="1030320"/>
          </a:xfrm>
          <a:prstGeom prst="rect">
            <a:avLst/>
          </a:prstGeom>
          <a:ln>
            <a:noFill/>
          </a:ln>
        </p:spPr>
      </p:pic>
      <p:pic>
        <p:nvPicPr>
          <p:cNvPr id="413" name="TextBox 72" descr=""/>
          <p:cNvPicPr/>
          <p:nvPr/>
        </p:nvPicPr>
        <p:blipFill>
          <a:blip r:embed="rId5"/>
          <a:stretch/>
        </p:blipFill>
        <p:spPr>
          <a:xfrm>
            <a:off x="1046160" y="4527000"/>
            <a:ext cx="627120" cy="1011240"/>
          </a:xfrm>
          <a:prstGeom prst="rect">
            <a:avLst/>
          </a:prstGeom>
          <a:ln>
            <a:noFill/>
          </a:ln>
        </p:spPr>
      </p:pic>
      <p:sp>
        <p:nvSpPr>
          <p:cNvPr id="414" name="TextShape 30"/>
          <p:cNvSpPr txBox="1"/>
          <p:nvPr/>
        </p:nvSpPr>
        <p:spPr>
          <a:xfrm>
            <a:off x="912240" y="5667840"/>
            <a:ext cx="868680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2500" spc="-1">
                <a:solidFill>
                  <a:srgbClr val="000080"/>
                </a:solidFill>
                <a:latin typeface="Arial"/>
              </a:rPr>
              <a:t>Jets</a:t>
            </a:r>
            <a:r>
              <a:rPr lang="en-US" sz="2500" spc="-1">
                <a:latin typeface="Arial"/>
              </a:rPr>
              <a:t> – hard parton scattering leads to back-to-back quarks or gluons, which then fragment as a columnated spray of particles</a:t>
            </a:r>
            <a:endParaRPr/>
          </a:p>
        </p:txBody>
      </p:sp>
      <p:sp>
        <p:nvSpPr>
          <p:cNvPr id="415" name="CustomShape 31"/>
          <p:cNvSpPr/>
          <p:nvPr/>
        </p:nvSpPr>
        <p:spPr>
          <a:xfrm>
            <a:off x="7543440" y="3570840"/>
            <a:ext cx="228600" cy="228600"/>
          </a:xfrm>
          <a:prstGeom prst="ellipse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6" name="TextShape 32"/>
          <p:cNvSpPr txBox="1"/>
          <p:nvPr/>
        </p:nvSpPr>
        <p:spPr>
          <a:xfrm>
            <a:off x="7772040" y="3113640"/>
            <a:ext cx="114300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 spc="-1">
                <a:solidFill>
                  <a:srgbClr val="ffffff"/>
                </a:solidFill>
                <a:latin typeface="Arial"/>
              </a:rPr>
              <a:t>Beam pipe</a:t>
            </a:r>
            <a:endParaRPr/>
          </a:p>
        </p:txBody>
      </p:sp>
      <p:sp>
        <p:nvSpPr>
          <p:cNvPr id="417" name="TextShape 33"/>
          <p:cNvSpPr txBox="1"/>
          <p:nvPr/>
        </p:nvSpPr>
        <p:spPr>
          <a:xfrm>
            <a:off x="529200" y="7236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Jets</a:t>
            </a:r>
            <a:endParaRPr/>
          </a:p>
        </p:txBody>
      </p:sp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extShape 1"/>
          <p:cNvSpPr txBox="1"/>
          <p:nvPr/>
        </p:nvSpPr>
        <p:spPr>
          <a:xfrm>
            <a:off x="503640" y="11448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Nuclear modification factor</a:t>
            </a:r>
            <a:endParaRPr/>
          </a:p>
        </p:txBody>
      </p:sp>
      <p:sp>
        <p:nvSpPr>
          <p:cNvPr id="419" name="TextShape 2"/>
          <p:cNvSpPr txBox="1"/>
          <p:nvPr/>
        </p:nvSpPr>
        <p:spPr>
          <a:xfrm>
            <a:off x="779040" y="986040"/>
            <a:ext cx="8686800" cy="431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Times New Roman"/>
              </a:rPr>
              <a:t>Measure spectra of probe (jets) and compare to those in p+p collisions or peripheral A+A collis</a:t>
            </a:r>
            <a:r>
              <a:rPr lang="en-US" sz="3000" spc="-1">
                <a:latin typeface="Times New Roman"/>
              </a:rPr>
              <a:t>ions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Times New Roman"/>
              </a:rPr>
              <a:t>If high-p</a:t>
            </a:r>
            <a:r>
              <a:rPr lang="en-US" sz="3000" spc="-1" baseline="-101000">
                <a:latin typeface="Times New Roman"/>
              </a:rPr>
              <a:t>T</a:t>
            </a:r>
            <a:r>
              <a:rPr lang="en-US" sz="3000" spc="-1">
                <a:latin typeface="Times New Roman"/>
              </a:rPr>
              <a:t> probes (jets) are suppressed, this is evidence of jet quenc</a:t>
            </a:r>
            <a:r>
              <a:rPr lang="en-US" sz="3000" spc="-1">
                <a:latin typeface="Times New Roman"/>
              </a:rPr>
              <a:t>hing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Times New Roman"/>
              </a:rPr>
              <a:t> </a:t>
            </a:r>
            <a:endParaRPr/>
          </a:p>
        </p:txBody>
      </p:sp>
      <p:pic>
        <p:nvPicPr>
          <p:cNvPr id="420" name="" descr=""/>
          <p:cNvPicPr/>
          <p:nvPr/>
        </p:nvPicPr>
        <p:blipFill>
          <a:blip r:embed="rId1"/>
          <a:stretch/>
        </p:blipFill>
        <p:spPr>
          <a:xfrm>
            <a:off x="2768760" y="3537720"/>
            <a:ext cx="5377680" cy="3537000"/>
          </a:xfrm>
          <a:prstGeom prst="rect">
            <a:avLst/>
          </a:prstGeom>
          <a:ln>
            <a:noFill/>
          </a:ln>
        </p:spPr>
      </p:pic>
      <p:pic>
        <p:nvPicPr>
          <p:cNvPr id="421" name="" descr=""/>
          <p:cNvPicPr/>
          <p:nvPr/>
        </p:nvPicPr>
        <p:blipFill>
          <a:blip r:embed="rId2"/>
          <a:stretch/>
        </p:blipFill>
        <p:spPr>
          <a:xfrm>
            <a:off x="457200" y="4754160"/>
            <a:ext cx="2286000" cy="548640"/>
          </a:xfrm>
          <a:prstGeom prst="rect">
            <a:avLst/>
          </a:prstGeom>
          <a:ln>
            <a:noFill/>
          </a:ln>
        </p:spPr>
      </p:pic>
      <p:sp>
        <p:nvSpPr>
          <p:cNvPr id="422" name="TextShape 3"/>
          <p:cNvSpPr txBox="1"/>
          <p:nvPr/>
        </p:nvSpPr>
        <p:spPr>
          <a:xfrm>
            <a:off x="8096040" y="3686400"/>
            <a:ext cx="223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Enhancement</a:t>
            </a:r>
            <a:endParaRPr/>
          </a:p>
        </p:txBody>
      </p:sp>
      <p:sp>
        <p:nvSpPr>
          <p:cNvPr id="423" name="TextShape 4"/>
          <p:cNvSpPr txBox="1"/>
          <p:nvPr/>
        </p:nvSpPr>
        <p:spPr>
          <a:xfrm>
            <a:off x="8268120" y="4763880"/>
            <a:ext cx="19656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Suppression</a:t>
            </a:r>
            <a:endParaRPr/>
          </a:p>
        </p:txBody>
      </p:sp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TextShape 1"/>
          <p:cNvSpPr txBox="1"/>
          <p:nvPr/>
        </p:nvSpPr>
        <p:spPr>
          <a:xfrm>
            <a:off x="503640" y="49320"/>
            <a:ext cx="90712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Nuclear modification factor</a:t>
            </a:r>
            <a:endParaRPr/>
          </a:p>
        </p:txBody>
      </p:sp>
      <p:sp>
        <p:nvSpPr>
          <p:cNvPr id="425" name="TextShape 2"/>
          <p:cNvSpPr txBox="1"/>
          <p:nvPr/>
        </p:nvSpPr>
        <p:spPr>
          <a:xfrm>
            <a:off x="683640" y="5140080"/>
            <a:ext cx="8870040" cy="1985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Charged hadrons (colored probes) suppressed in Pb—Pb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Charged hadrons not suppressed in p—Pb at midrapidity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Electroweak probes not suppressed in Pb—Pb</a:t>
            </a:r>
            <a:endParaRPr/>
          </a:p>
        </p:txBody>
      </p:sp>
      <p:pic>
        <p:nvPicPr>
          <p:cNvPr id="426" name="" descr=""/>
          <p:cNvPicPr/>
          <p:nvPr/>
        </p:nvPicPr>
        <p:blipFill>
          <a:blip r:embed="rId1"/>
          <a:stretch/>
        </p:blipFill>
        <p:spPr>
          <a:xfrm>
            <a:off x="2563200" y="954720"/>
            <a:ext cx="4694760" cy="4206240"/>
          </a:xfrm>
          <a:prstGeom prst="rect">
            <a:avLst/>
          </a:prstGeom>
          <a:ln>
            <a:noFill/>
          </a:ln>
        </p:spPr>
      </p:pic>
      <p:sp>
        <p:nvSpPr>
          <p:cNvPr id="427" name="TextShape 3"/>
          <p:cNvSpPr txBox="1"/>
          <p:nvPr/>
        </p:nvSpPr>
        <p:spPr>
          <a:xfrm>
            <a:off x="12323520" y="1731960"/>
            <a:ext cx="1969920" cy="276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YUQSZ+CMSS12"/>
                <a:ea typeface="OYUQSZ+CMSS12"/>
              </a:rPr>
              <a:t>LHCb-PAPER-2017-015</a:t>
            </a:r>
            <a:endParaRPr/>
          </a:p>
        </p:txBody>
      </p:sp>
      <p:sp>
        <p:nvSpPr>
          <p:cNvPr id="428" name="Line 4"/>
          <p:cNvSpPr/>
          <p:nvPr/>
        </p:nvSpPr>
        <p:spPr>
          <a:xfrm flipV="1">
            <a:off x="2110320" y="2764080"/>
            <a:ext cx="821880" cy="18720"/>
          </a:xfrm>
          <a:prstGeom prst="line">
            <a:avLst/>
          </a:prstGeom>
          <a:ln w="36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9" name="TextShape 5"/>
          <p:cNvSpPr txBox="1"/>
          <p:nvPr/>
        </p:nvSpPr>
        <p:spPr>
          <a:xfrm>
            <a:off x="336240" y="2484360"/>
            <a:ext cx="176112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0000ff"/>
                </a:solidFill>
                <a:latin typeface="Arial"/>
              </a:rPr>
              <a:t>Control</a:t>
            </a:r>
            <a:endParaRPr/>
          </a:p>
        </p:txBody>
      </p:sp>
      <p:sp>
        <p:nvSpPr>
          <p:cNvPr id="430" name="Line 6"/>
          <p:cNvSpPr/>
          <p:nvPr/>
        </p:nvSpPr>
        <p:spPr>
          <a:xfrm flipH="1">
            <a:off x="7196040" y="2708640"/>
            <a:ext cx="893880" cy="18360"/>
          </a:xfrm>
          <a:prstGeom prst="line">
            <a:avLst/>
          </a:prstGeom>
          <a:ln w="3672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TextShape 7"/>
          <p:cNvSpPr txBox="1"/>
          <p:nvPr/>
        </p:nvSpPr>
        <p:spPr>
          <a:xfrm>
            <a:off x="8198640" y="2423520"/>
            <a:ext cx="176112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008000"/>
                </a:solidFill>
                <a:latin typeface="Arial"/>
              </a:rPr>
              <a:t>Control</a:t>
            </a:r>
            <a:endParaRPr/>
          </a:p>
        </p:txBody>
      </p:sp>
      <p:sp>
        <p:nvSpPr>
          <p:cNvPr id="432" name="Line 8"/>
          <p:cNvSpPr/>
          <p:nvPr/>
        </p:nvSpPr>
        <p:spPr>
          <a:xfrm flipV="1">
            <a:off x="1870560" y="4015800"/>
            <a:ext cx="821880" cy="1872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TextShape 9"/>
          <p:cNvSpPr txBox="1"/>
          <p:nvPr/>
        </p:nvSpPr>
        <p:spPr>
          <a:xfrm>
            <a:off x="276480" y="3736080"/>
            <a:ext cx="144108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3500" spc="-1" strike="noStrike">
                <a:solidFill>
                  <a:srgbClr val="ff0000"/>
                </a:solidFill>
                <a:latin typeface="Arial"/>
              </a:rPr>
              <a:t>Probe</a:t>
            </a:r>
            <a:endParaRPr/>
          </a:p>
        </p:txBody>
      </p:sp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1296000" y="36000"/>
            <a:ext cx="7810920" cy="1033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3700" spc="-1">
                <a:latin typeface="Times New Roman"/>
              </a:rPr>
              <a:t>How to make a Quark Gluon Plasma</a:t>
            </a:r>
            <a:endParaRPr/>
          </a:p>
        </p:txBody>
      </p:sp>
      <p:pic>
        <p:nvPicPr>
          <p:cNvPr id="108" name="" descr=""/>
          <p:cNvPicPr/>
          <p:nvPr/>
        </p:nvPicPr>
        <p:blipFill>
          <a:blip r:embed="rId1"/>
          <a:stretch/>
        </p:blipFill>
        <p:spPr>
          <a:xfrm>
            <a:off x="2106000" y="913680"/>
            <a:ext cx="5945400" cy="6013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extShape 1"/>
          <p:cNvSpPr txBox="1"/>
          <p:nvPr/>
        </p:nvSpPr>
        <p:spPr>
          <a:xfrm>
            <a:off x="504000" y="11232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Nuclear modification factor R</a:t>
            </a:r>
            <a:r>
              <a:rPr lang="en-US" sz="4400" spc="-1" baseline="-101000">
                <a:latin typeface="Times New Roman"/>
              </a:rPr>
              <a:t>AA</a:t>
            </a:r>
            <a:endParaRPr/>
          </a:p>
        </p:txBody>
      </p:sp>
      <p:sp>
        <p:nvSpPr>
          <p:cNvPr id="435" name="TextShape 2"/>
          <p:cNvSpPr txBox="1"/>
          <p:nvPr/>
        </p:nvSpPr>
        <p:spPr>
          <a:xfrm>
            <a:off x="2560320" y="82872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RHIC</a:t>
            </a:r>
            <a:endParaRPr/>
          </a:p>
        </p:txBody>
      </p:sp>
      <p:sp>
        <p:nvSpPr>
          <p:cNvPr id="436" name="TextShape 3"/>
          <p:cNvSpPr txBox="1"/>
          <p:nvPr/>
        </p:nvSpPr>
        <p:spPr>
          <a:xfrm>
            <a:off x="7315200" y="72000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LHC</a:t>
            </a:r>
            <a:endParaRPr/>
          </a:p>
        </p:txBody>
      </p:sp>
      <p:sp>
        <p:nvSpPr>
          <p:cNvPr id="437" name="TextShape 4"/>
          <p:cNvSpPr txBox="1"/>
          <p:nvPr/>
        </p:nvSpPr>
        <p:spPr>
          <a:xfrm>
            <a:off x="274320" y="5337360"/>
            <a:ext cx="9966960" cy="151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500" spc="-1">
                <a:latin typeface="Arial"/>
              </a:rPr>
              <a:t>Electromagnetic probes</a:t>
            </a:r>
            <a:r>
              <a:rPr lang="en-US" sz="2500" spc="-1">
                <a:latin typeface="Arial"/>
              </a:rPr>
              <a:t> – consistent with no modification – medium is transparent to them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500" spc="-1">
                <a:latin typeface="Arial"/>
              </a:rPr>
              <a:t>Strong probes</a:t>
            </a:r>
            <a:r>
              <a:rPr lang="en-US" sz="2500" spc="-1">
                <a:latin typeface="Arial"/>
              </a:rPr>
              <a:t> – significant suppression – medium is opaque to them - even heavy quarks!</a:t>
            </a:r>
            <a:endParaRPr/>
          </a:p>
        </p:txBody>
      </p:sp>
      <p:pic>
        <p:nvPicPr>
          <p:cNvPr id="438" name="" descr=""/>
          <p:cNvPicPr/>
          <p:nvPr/>
        </p:nvPicPr>
        <p:blipFill>
          <a:blip r:embed="rId1"/>
          <a:stretch/>
        </p:blipFill>
        <p:spPr>
          <a:xfrm>
            <a:off x="34560" y="1534680"/>
            <a:ext cx="5029200" cy="3630240"/>
          </a:xfrm>
          <a:prstGeom prst="rect">
            <a:avLst/>
          </a:prstGeom>
          <a:ln>
            <a:noFill/>
          </a:ln>
        </p:spPr>
      </p:pic>
      <p:pic>
        <p:nvPicPr>
          <p:cNvPr id="439" name="" descr=""/>
          <p:cNvPicPr/>
          <p:nvPr/>
        </p:nvPicPr>
        <p:blipFill>
          <a:blip r:embed="rId2"/>
          <a:stretch/>
        </p:blipFill>
        <p:spPr>
          <a:xfrm>
            <a:off x="5029200" y="1689840"/>
            <a:ext cx="5029200" cy="3630240"/>
          </a:xfrm>
          <a:prstGeom prst="rect">
            <a:avLst/>
          </a:prstGeom>
          <a:ln>
            <a:noFill/>
          </a:ln>
        </p:spPr>
      </p:pic>
      <p:sp>
        <p:nvSpPr>
          <p:cNvPr id="440" name="TextShape 5"/>
          <p:cNvSpPr txBox="1"/>
          <p:nvPr/>
        </p:nvSpPr>
        <p:spPr>
          <a:xfrm>
            <a:off x="7814160" y="2158560"/>
            <a:ext cx="2244240" cy="126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1000" spc="-1">
                <a:latin typeface="Arial"/>
              </a:rPr>
              <a:t>Connors, Nattrass, Reed, Salur</a:t>
            </a:r>
            <a:r>
              <a:rPr lang="en-US" sz="1000" spc="-1">
                <a:latin typeface="Arial"/>
                <a:hlinkClick r:id="rId3"/>
              </a:rPr>
              <a:t>arXiv:1705.01974</a:t>
            </a:r>
            <a:r>
              <a:rPr lang="en-US" sz="1000" spc="-1">
                <a:latin typeface="Arial"/>
              </a:rPr>
              <a:t> [nucl-ex]</a:t>
            </a:r>
            <a:endParaRPr/>
          </a:p>
          <a:p>
            <a:endParaRPr/>
          </a:p>
        </p:txBody>
      </p:sp>
    </p:spTree>
  </p:cSld>
  <p:timing>
    <p:tnLst>
      <p:par>
        <p:cTn id="115" dur="indefinite" restart="never" nodeType="tmRoot">
          <p:childTnLst>
            <p:seq>
              <p:cTn id="1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Di-hadron correlations</a:t>
            </a:r>
            <a:endParaRPr/>
          </a:p>
        </p:txBody>
      </p:sp>
      <p:pic>
        <p:nvPicPr>
          <p:cNvPr id="442" name="" descr=""/>
          <p:cNvPicPr/>
          <p:nvPr/>
        </p:nvPicPr>
        <p:blipFill>
          <a:blip r:embed="rId1"/>
          <a:srcRect l="0" t="56478" r="11917" b="0"/>
          <a:stretch/>
        </p:blipFill>
        <p:spPr>
          <a:xfrm>
            <a:off x="4711320" y="1944360"/>
            <a:ext cx="5027760" cy="4025520"/>
          </a:xfrm>
          <a:prstGeom prst="rect">
            <a:avLst/>
          </a:prstGeom>
          <a:ln>
            <a:noFill/>
          </a:ln>
        </p:spPr>
      </p:pic>
      <p:sp>
        <p:nvSpPr>
          <p:cNvPr id="443" name="TextShape 2"/>
          <p:cNvSpPr txBox="1"/>
          <p:nvPr/>
        </p:nvSpPr>
        <p:spPr>
          <a:xfrm>
            <a:off x="5441040" y="4904280"/>
            <a:ext cx="3278880" cy="711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Arial"/>
              </a:rPr>
              <a:t>Phys.Rev.Lett.93:252301,2004</a:t>
            </a:r>
            <a:endParaRPr/>
          </a:p>
        </p:txBody>
      </p:sp>
      <p:pic>
        <p:nvPicPr>
          <p:cNvPr id="444" name="" descr=""/>
          <p:cNvPicPr/>
          <p:nvPr/>
        </p:nvPicPr>
        <p:blipFill>
          <a:blip r:embed="rId2"/>
          <a:stretch/>
        </p:blipFill>
        <p:spPr>
          <a:xfrm rot="10800000">
            <a:off x="4192200" y="5595480"/>
            <a:ext cx="3695760" cy="3695760"/>
          </a:xfrm>
          <a:prstGeom prst="rect">
            <a:avLst/>
          </a:prstGeom>
          <a:ln>
            <a:noFill/>
          </a:ln>
        </p:spPr>
      </p:pic>
      <p:sp>
        <p:nvSpPr>
          <p:cNvPr id="445" name="CustomShape 3"/>
          <p:cNvSpPr/>
          <p:nvPr/>
        </p:nvSpPr>
        <p:spPr>
          <a:xfrm>
            <a:off x="1497960" y="1256760"/>
            <a:ext cx="1918800" cy="55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p+p </a:t>
            </a:r>
            <a:r>
              <a:rPr b="1" lang="en-US" sz="2650" spc="-1">
                <a:solidFill>
                  <a:srgbClr val="000000"/>
                </a:solidFill>
                <a:latin typeface="Symbol"/>
              </a:rPr>
              <a:t></a:t>
            </a: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 dijet</a:t>
            </a:r>
            <a:endParaRPr/>
          </a:p>
        </p:txBody>
      </p:sp>
      <p:pic>
        <p:nvPicPr>
          <p:cNvPr id="446" name="" descr=""/>
          <p:cNvPicPr/>
          <p:nvPr/>
        </p:nvPicPr>
        <p:blipFill>
          <a:blip r:embed="rId3"/>
          <a:stretch/>
        </p:blipFill>
        <p:spPr>
          <a:xfrm>
            <a:off x="2113200" y="3518640"/>
            <a:ext cx="457200" cy="649080"/>
          </a:xfrm>
          <a:prstGeom prst="rect">
            <a:avLst/>
          </a:prstGeom>
          <a:ln>
            <a:noFill/>
          </a:ln>
        </p:spPr>
      </p:pic>
      <p:pic>
        <p:nvPicPr>
          <p:cNvPr id="447" name="" descr=""/>
          <p:cNvPicPr/>
          <p:nvPr/>
        </p:nvPicPr>
        <p:blipFill>
          <a:blip r:embed="rId4"/>
          <a:stretch/>
        </p:blipFill>
        <p:spPr>
          <a:xfrm>
            <a:off x="1091160" y="3370320"/>
            <a:ext cx="365760" cy="868680"/>
          </a:xfrm>
          <a:prstGeom prst="rect">
            <a:avLst/>
          </a:prstGeom>
          <a:ln>
            <a:noFill/>
          </a:ln>
        </p:spPr>
      </p:pic>
      <p:sp>
        <p:nvSpPr>
          <p:cNvPr id="448" name="CustomShape 4"/>
          <p:cNvSpPr/>
          <p:nvPr/>
        </p:nvSpPr>
        <p:spPr>
          <a:xfrm>
            <a:off x="1228320" y="3654360"/>
            <a:ext cx="45720" cy="1044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CustomShape 5"/>
          <p:cNvSpPr/>
          <p:nvPr/>
        </p:nvSpPr>
        <p:spPr>
          <a:xfrm>
            <a:off x="-54720" y="384228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0" name="CustomShape 6"/>
          <p:cNvSpPr/>
          <p:nvPr/>
        </p:nvSpPr>
        <p:spPr>
          <a:xfrm flipH="1">
            <a:off x="3835080" y="416124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CustomShape 7"/>
          <p:cNvSpPr/>
          <p:nvPr/>
        </p:nvSpPr>
        <p:spPr>
          <a:xfrm>
            <a:off x="3093840" y="1863360"/>
            <a:ext cx="210240" cy="21024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2" name="CustomShape 8"/>
          <p:cNvSpPr/>
          <p:nvPr/>
        </p:nvSpPr>
        <p:spPr>
          <a:xfrm>
            <a:off x="2297880" y="4474080"/>
            <a:ext cx="210240" cy="210240"/>
          </a:xfrm>
          <a:prstGeom prst="ellipse">
            <a:avLst/>
          </a:pr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3" name="CustomShape 9"/>
          <p:cNvSpPr/>
          <p:nvPr/>
        </p:nvSpPr>
        <p:spPr>
          <a:xfrm>
            <a:off x="668520" y="305100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ff0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454" name="CustomShape 10"/>
          <p:cNvSpPr/>
          <p:nvPr/>
        </p:nvSpPr>
        <p:spPr>
          <a:xfrm>
            <a:off x="3009240" y="525060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ff0000"/>
                </a:solidFill>
                <a:latin typeface="Times New Roman"/>
              </a:rPr>
              <a:t>nucleus</a:t>
            </a:r>
            <a:endParaRPr/>
          </a:p>
        </p:txBody>
      </p:sp>
      <p:pic>
        <p:nvPicPr>
          <p:cNvPr id="455" name="" descr=""/>
          <p:cNvPicPr/>
          <p:nvPr/>
        </p:nvPicPr>
        <p:blipFill>
          <a:blip r:embed="rId5"/>
          <a:stretch/>
        </p:blipFill>
        <p:spPr>
          <a:xfrm>
            <a:off x="3287160" y="3585960"/>
            <a:ext cx="365760" cy="868680"/>
          </a:xfrm>
          <a:prstGeom prst="rect">
            <a:avLst/>
          </a:prstGeom>
          <a:ln>
            <a:noFill/>
          </a:ln>
        </p:spPr>
      </p:pic>
      <p:sp>
        <p:nvSpPr>
          <p:cNvPr id="456" name="CustomShape 11"/>
          <p:cNvSpPr/>
          <p:nvPr/>
        </p:nvSpPr>
        <p:spPr>
          <a:xfrm>
            <a:off x="3442320" y="3781080"/>
            <a:ext cx="45720" cy="1044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Line 12"/>
          <p:cNvSpPr/>
          <p:nvPr/>
        </p:nvSpPr>
        <p:spPr>
          <a:xfrm>
            <a:off x="1416240" y="3683520"/>
            <a:ext cx="914760" cy="0"/>
          </a:xfrm>
          <a:prstGeom prst="line">
            <a:avLst/>
          </a:prstGeom>
          <a:ln w="381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8" name="Line 13"/>
          <p:cNvSpPr/>
          <p:nvPr/>
        </p:nvSpPr>
        <p:spPr>
          <a:xfrm flipV="1">
            <a:off x="2373480" y="2083320"/>
            <a:ext cx="762480" cy="1599840"/>
          </a:xfrm>
          <a:prstGeom prst="line">
            <a:avLst/>
          </a:prstGeom>
          <a:ln w="3816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Line 14"/>
          <p:cNvSpPr/>
          <p:nvPr/>
        </p:nvSpPr>
        <p:spPr>
          <a:xfrm flipH="1">
            <a:off x="2457720" y="3835440"/>
            <a:ext cx="823320" cy="0"/>
          </a:xfrm>
          <a:prstGeom prst="line">
            <a:avLst/>
          </a:prstGeom>
          <a:ln w="38160">
            <a:solidFill>
              <a:srgbClr val="0000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0" name="Freeform 15"/>
          <p:cNvSpPr/>
          <p:nvPr/>
        </p:nvSpPr>
        <p:spPr>
          <a:xfrm>
            <a:off x="2004120" y="3833280"/>
            <a:ext cx="585720" cy="733680"/>
          </a:xfrm>
          <a:custGeom>
            <a:avLst/>
            <a:gdLst/>
            <a:ahLst/>
            <a:rect l="0" t="0" r="r" b="b"/>
            <a:pathLst>
              <a:path w="1627" h="2038">
                <a:moveTo>
                  <a:pt x="1281" y="8"/>
                </a:moveTo>
                <a:cubicBezTo>
                  <a:pt x="728" y="0"/>
                  <a:pt x="1329" y="530"/>
                  <a:pt x="999" y="650"/>
                </a:cubicBezTo>
                <a:cubicBezTo>
                  <a:pt x="176" y="948"/>
                  <a:pt x="1626" y="1033"/>
                  <a:pt x="767" y="1266"/>
                </a:cubicBezTo>
                <a:cubicBezTo>
                  <a:pt x="0" y="1476"/>
                  <a:pt x="1018" y="1362"/>
                  <a:pt x="1023" y="1626"/>
                </a:cubicBezTo>
                <a:lnTo>
                  <a:pt x="742" y="1780"/>
                </a:lnTo>
                <a:lnTo>
                  <a:pt x="845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ff"/>
            </a:solidFill>
            <a:round/>
          </a:ln>
        </p:spPr>
      </p:sp>
      <p:sp>
        <p:nvSpPr>
          <p:cNvPr id="461" name="CustomShape 16"/>
          <p:cNvSpPr/>
          <p:nvPr/>
        </p:nvSpPr>
        <p:spPr>
          <a:xfrm>
            <a:off x="2252880" y="3634920"/>
            <a:ext cx="365760" cy="28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CustomShape 17"/>
          <p:cNvSpPr/>
          <p:nvPr/>
        </p:nvSpPr>
        <p:spPr>
          <a:xfrm>
            <a:off x="3476880" y="2580120"/>
            <a:ext cx="144324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Trigger</a:t>
            </a:r>
            <a:endParaRPr/>
          </a:p>
        </p:txBody>
      </p:sp>
      <p:sp>
        <p:nvSpPr>
          <p:cNvPr id="463" name="CustomShape 18"/>
          <p:cNvSpPr/>
          <p:nvPr/>
        </p:nvSpPr>
        <p:spPr>
          <a:xfrm>
            <a:off x="2985480" y="1509120"/>
            <a:ext cx="3429000" cy="1828800"/>
          </a:xfrm>
          <a:custGeom>
            <a:avLst/>
            <a:gdLst/>
            <a:ahLst/>
            <a:rect l="l" t="t" r="r" b="b"/>
            <a:pathLst>
              <a:path w="9527" h="5081">
                <a:moveTo>
                  <a:pt x="0" y="2540"/>
                </a:moveTo>
                <a:cubicBezTo>
                  <a:pt x="6350" y="0"/>
                  <a:pt x="9526" y="5080"/>
                  <a:pt x="9526" y="5080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4" name="CustomShape 19"/>
          <p:cNvSpPr/>
          <p:nvPr/>
        </p:nvSpPr>
        <p:spPr>
          <a:xfrm flipH="1">
            <a:off x="456480" y="4925880"/>
            <a:ext cx="2071440" cy="12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Associated</a:t>
            </a:r>
            <a:endParaRPr/>
          </a:p>
        </p:txBody>
      </p:sp>
      <p:sp>
        <p:nvSpPr>
          <p:cNvPr id="465" name="CustomShape 20"/>
          <p:cNvSpPr/>
          <p:nvPr/>
        </p:nvSpPr>
        <p:spPr>
          <a:xfrm>
            <a:off x="2508120" y="4684320"/>
            <a:ext cx="6081120" cy="2057400"/>
          </a:xfrm>
          <a:custGeom>
            <a:avLst/>
            <a:gdLst/>
            <a:ahLst/>
            <a:rect l="l" t="t" r="r" b="b"/>
            <a:pathLst>
              <a:path w="14606" h="5716">
                <a:moveTo>
                  <a:pt x="0" y="635"/>
                </a:moveTo>
                <a:cubicBezTo>
                  <a:pt x="8255" y="5715"/>
                  <a:pt x="14605" y="0"/>
                  <a:pt x="14605" y="0"/>
                </a:cubicBezTo>
              </a:path>
            </a:pathLst>
          </a:custGeom>
          <a:noFill/>
          <a:ln w="54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17" dur="indefinite" restart="never" nodeType="tmRoot">
          <p:childTnLst>
            <p:seq>
              <p:cTn id="1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" descr=""/>
          <p:cNvPicPr/>
          <p:nvPr/>
        </p:nvPicPr>
        <p:blipFill>
          <a:blip r:embed="rId1"/>
          <a:stretch/>
        </p:blipFill>
        <p:spPr>
          <a:xfrm>
            <a:off x="4329720" y="1945800"/>
            <a:ext cx="5676480" cy="3561840"/>
          </a:xfrm>
          <a:prstGeom prst="rect">
            <a:avLst/>
          </a:prstGeom>
          <a:ln>
            <a:noFill/>
          </a:ln>
        </p:spPr>
      </p:pic>
      <p:sp>
        <p:nvSpPr>
          <p:cNvPr id="46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Di-hadron correlations</a:t>
            </a:r>
            <a:endParaRPr/>
          </a:p>
        </p:txBody>
      </p:sp>
      <p:pic>
        <p:nvPicPr>
          <p:cNvPr id="468" name="" descr=""/>
          <p:cNvPicPr/>
          <p:nvPr/>
        </p:nvPicPr>
        <p:blipFill>
          <a:blip r:embed="rId2"/>
          <a:stretch/>
        </p:blipFill>
        <p:spPr>
          <a:xfrm rot="10800000">
            <a:off x="4192200" y="5595480"/>
            <a:ext cx="3695760" cy="3695760"/>
          </a:xfrm>
          <a:prstGeom prst="rect">
            <a:avLst/>
          </a:prstGeom>
          <a:ln>
            <a:noFill/>
          </a:ln>
        </p:spPr>
      </p:pic>
      <p:sp>
        <p:nvSpPr>
          <p:cNvPr id="469" name="CustomShape 2"/>
          <p:cNvSpPr/>
          <p:nvPr/>
        </p:nvSpPr>
        <p:spPr>
          <a:xfrm>
            <a:off x="1497960" y="1256760"/>
            <a:ext cx="1918800" cy="55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p+p </a:t>
            </a:r>
            <a:r>
              <a:rPr b="1" lang="en-US" sz="2650" spc="-1">
                <a:solidFill>
                  <a:srgbClr val="000000"/>
                </a:solidFill>
                <a:latin typeface="Symbol"/>
              </a:rPr>
              <a:t></a:t>
            </a: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 dijet</a:t>
            </a:r>
            <a:endParaRPr/>
          </a:p>
        </p:txBody>
      </p:sp>
      <p:pic>
        <p:nvPicPr>
          <p:cNvPr id="470" name="" descr=""/>
          <p:cNvPicPr/>
          <p:nvPr/>
        </p:nvPicPr>
        <p:blipFill>
          <a:blip r:embed="rId3"/>
          <a:stretch/>
        </p:blipFill>
        <p:spPr>
          <a:xfrm>
            <a:off x="2113200" y="3518640"/>
            <a:ext cx="457200" cy="649080"/>
          </a:xfrm>
          <a:prstGeom prst="rect">
            <a:avLst/>
          </a:prstGeom>
          <a:ln>
            <a:noFill/>
          </a:ln>
        </p:spPr>
      </p:pic>
      <p:pic>
        <p:nvPicPr>
          <p:cNvPr id="471" name="" descr=""/>
          <p:cNvPicPr/>
          <p:nvPr/>
        </p:nvPicPr>
        <p:blipFill>
          <a:blip r:embed="rId4"/>
          <a:stretch/>
        </p:blipFill>
        <p:spPr>
          <a:xfrm>
            <a:off x="1091160" y="3370320"/>
            <a:ext cx="365760" cy="868680"/>
          </a:xfrm>
          <a:prstGeom prst="rect">
            <a:avLst/>
          </a:prstGeom>
          <a:ln>
            <a:noFill/>
          </a:ln>
        </p:spPr>
      </p:pic>
      <p:sp>
        <p:nvSpPr>
          <p:cNvPr id="472" name="CustomShape 3"/>
          <p:cNvSpPr/>
          <p:nvPr/>
        </p:nvSpPr>
        <p:spPr>
          <a:xfrm>
            <a:off x="1228320" y="3654360"/>
            <a:ext cx="45720" cy="1044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3" name="CustomShape 4"/>
          <p:cNvSpPr/>
          <p:nvPr/>
        </p:nvSpPr>
        <p:spPr>
          <a:xfrm>
            <a:off x="-54720" y="384228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4" name="CustomShape 5"/>
          <p:cNvSpPr/>
          <p:nvPr/>
        </p:nvSpPr>
        <p:spPr>
          <a:xfrm flipH="1">
            <a:off x="3835080" y="416124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CustomShape 6"/>
          <p:cNvSpPr/>
          <p:nvPr/>
        </p:nvSpPr>
        <p:spPr>
          <a:xfrm>
            <a:off x="3093840" y="1863360"/>
            <a:ext cx="210240" cy="21024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6" name="CustomShape 7"/>
          <p:cNvSpPr/>
          <p:nvPr/>
        </p:nvSpPr>
        <p:spPr>
          <a:xfrm>
            <a:off x="2297880" y="4474080"/>
            <a:ext cx="210240" cy="210240"/>
          </a:xfrm>
          <a:prstGeom prst="ellipse">
            <a:avLst/>
          </a:pr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7" name="CustomShape 8"/>
          <p:cNvSpPr/>
          <p:nvPr/>
        </p:nvSpPr>
        <p:spPr>
          <a:xfrm>
            <a:off x="668520" y="305100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ff0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478" name="CustomShape 9"/>
          <p:cNvSpPr/>
          <p:nvPr/>
        </p:nvSpPr>
        <p:spPr>
          <a:xfrm>
            <a:off x="3009240" y="525060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ff0000"/>
                </a:solidFill>
                <a:latin typeface="Times New Roman"/>
              </a:rPr>
              <a:t>nucleus</a:t>
            </a:r>
            <a:endParaRPr/>
          </a:p>
        </p:txBody>
      </p:sp>
      <p:pic>
        <p:nvPicPr>
          <p:cNvPr id="479" name="" descr=""/>
          <p:cNvPicPr/>
          <p:nvPr/>
        </p:nvPicPr>
        <p:blipFill>
          <a:blip r:embed="rId5"/>
          <a:stretch/>
        </p:blipFill>
        <p:spPr>
          <a:xfrm>
            <a:off x="3287160" y="3585960"/>
            <a:ext cx="365760" cy="868680"/>
          </a:xfrm>
          <a:prstGeom prst="rect">
            <a:avLst/>
          </a:prstGeom>
          <a:ln>
            <a:noFill/>
          </a:ln>
        </p:spPr>
      </p:pic>
      <p:sp>
        <p:nvSpPr>
          <p:cNvPr id="480" name="CustomShape 10"/>
          <p:cNvSpPr/>
          <p:nvPr/>
        </p:nvSpPr>
        <p:spPr>
          <a:xfrm>
            <a:off x="3442320" y="3781080"/>
            <a:ext cx="45720" cy="1044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1" name="Line 11"/>
          <p:cNvSpPr/>
          <p:nvPr/>
        </p:nvSpPr>
        <p:spPr>
          <a:xfrm>
            <a:off x="1416240" y="3683520"/>
            <a:ext cx="914760" cy="0"/>
          </a:xfrm>
          <a:prstGeom prst="line">
            <a:avLst/>
          </a:prstGeom>
          <a:ln w="381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Line 12"/>
          <p:cNvSpPr/>
          <p:nvPr/>
        </p:nvSpPr>
        <p:spPr>
          <a:xfrm flipV="1">
            <a:off x="2373480" y="2083320"/>
            <a:ext cx="762480" cy="1599840"/>
          </a:xfrm>
          <a:prstGeom prst="line">
            <a:avLst/>
          </a:prstGeom>
          <a:ln w="3816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3" name="Line 13"/>
          <p:cNvSpPr/>
          <p:nvPr/>
        </p:nvSpPr>
        <p:spPr>
          <a:xfrm flipH="1">
            <a:off x="2457720" y="3835440"/>
            <a:ext cx="823320" cy="0"/>
          </a:xfrm>
          <a:prstGeom prst="line">
            <a:avLst/>
          </a:prstGeom>
          <a:ln w="38160">
            <a:solidFill>
              <a:srgbClr val="0000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4" name="Freeform 14"/>
          <p:cNvSpPr/>
          <p:nvPr/>
        </p:nvSpPr>
        <p:spPr>
          <a:xfrm>
            <a:off x="2004120" y="3833280"/>
            <a:ext cx="585720" cy="733680"/>
          </a:xfrm>
          <a:custGeom>
            <a:avLst/>
            <a:gdLst/>
            <a:ahLst/>
            <a:rect l="0" t="0" r="r" b="b"/>
            <a:pathLst>
              <a:path w="1627" h="2038">
                <a:moveTo>
                  <a:pt x="1281" y="8"/>
                </a:moveTo>
                <a:cubicBezTo>
                  <a:pt x="728" y="0"/>
                  <a:pt x="1329" y="530"/>
                  <a:pt x="999" y="650"/>
                </a:cubicBezTo>
                <a:cubicBezTo>
                  <a:pt x="176" y="948"/>
                  <a:pt x="1626" y="1033"/>
                  <a:pt x="767" y="1266"/>
                </a:cubicBezTo>
                <a:cubicBezTo>
                  <a:pt x="0" y="1476"/>
                  <a:pt x="1018" y="1362"/>
                  <a:pt x="1023" y="1626"/>
                </a:cubicBezTo>
                <a:lnTo>
                  <a:pt x="742" y="1780"/>
                </a:lnTo>
                <a:lnTo>
                  <a:pt x="845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ff"/>
            </a:solidFill>
            <a:round/>
          </a:ln>
        </p:spPr>
      </p:sp>
      <p:sp>
        <p:nvSpPr>
          <p:cNvPr id="485" name="CustomShape 15"/>
          <p:cNvSpPr/>
          <p:nvPr/>
        </p:nvSpPr>
        <p:spPr>
          <a:xfrm>
            <a:off x="2252880" y="3634920"/>
            <a:ext cx="365760" cy="28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6" name="CustomShape 16"/>
          <p:cNvSpPr/>
          <p:nvPr/>
        </p:nvSpPr>
        <p:spPr>
          <a:xfrm>
            <a:off x="3476880" y="2580120"/>
            <a:ext cx="144324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Trigger</a:t>
            </a:r>
            <a:endParaRPr/>
          </a:p>
        </p:txBody>
      </p:sp>
      <p:sp>
        <p:nvSpPr>
          <p:cNvPr id="487" name="CustomShape 17"/>
          <p:cNvSpPr/>
          <p:nvPr/>
        </p:nvSpPr>
        <p:spPr>
          <a:xfrm>
            <a:off x="2985480" y="1509120"/>
            <a:ext cx="3429000" cy="1828800"/>
          </a:xfrm>
          <a:custGeom>
            <a:avLst/>
            <a:gdLst/>
            <a:ahLst/>
            <a:rect l="l" t="t" r="r" b="b"/>
            <a:pathLst>
              <a:path w="9527" h="5081">
                <a:moveTo>
                  <a:pt x="0" y="2540"/>
                </a:moveTo>
                <a:cubicBezTo>
                  <a:pt x="6350" y="0"/>
                  <a:pt x="9526" y="5080"/>
                  <a:pt x="9526" y="5080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8" name="CustomShape 18"/>
          <p:cNvSpPr/>
          <p:nvPr/>
        </p:nvSpPr>
        <p:spPr>
          <a:xfrm flipH="1">
            <a:off x="456480" y="4925880"/>
            <a:ext cx="2071440" cy="12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Associated</a:t>
            </a:r>
            <a:endParaRPr/>
          </a:p>
        </p:txBody>
      </p:sp>
      <p:sp>
        <p:nvSpPr>
          <p:cNvPr id="489" name="CustomShape 19"/>
          <p:cNvSpPr/>
          <p:nvPr/>
        </p:nvSpPr>
        <p:spPr>
          <a:xfrm>
            <a:off x="2508120" y="4684320"/>
            <a:ext cx="6081120" cy="2057400"/>
          </a:xfrm>
          <a:custGeom>
            <a:avLst/>
            <a:gdLst/>
            <a:ahLst/>
            <a:rect l="l" t="t" r="r" b="b"/>
            <a:pathLst>
              <a:path w="14606" h="5716">
                <a:moveTo>
                  <a:pt x="0" y="635"/>
                </a:moveTo>
                <a:cubicBezTo>
                  <a:pt x="8255" y="5715"/>
                  <a:pt x="14605" y="0"/>
                  <a:pt x="14605" y="0"/>
                </a:cubicBezTo>
              </a:path>
            </a:pathLst>
          </a:custGeom>
          <a:noFill/>
          <a:ln w="54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0" name="TextShape 20"/>
          <p:cNvSpPr txBox="1"/>
          <p:nvPr/>
        </p:nvSpPr>
        <p:spPr>
          <a:xfrm>
            <a:off x="30960" y="6424920"/>
            <a:ext cx="10018080" cy="1086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>
                <a:latin typeface="Arial"/>
              </a:rPr>
              <a:t>Updated to include latest information about background</a:t>
            </a:r>
            <a:endParaRPr/>
          </a:p>
        </p:txBody>
      </p:sp>
    </p:spTree>
  </p:cSld>
  <p:timing>
    <p:tnLst>
      <p:par>
        <p:cTn id="119" dur="indefinite" restart="never" nodeType="tmRoot">
          <p:childTnLst>
            <p:seq>
              <p:cTn id="1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TextShape 1"/>
          <p:cNvSpPr txBox="1"/>
          <p:nvPr/>
        </p:nvSpPr>
        <p:spPr>
          <a:xfrm>
            <a:off x="504000" y="13320"/>
            <a:ext cx="9071640" cy="939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JET collaboration</a:t>
            </a:r>
            <a:r>
              <a:rPr lang="en-US" sz="4400" spc="-1">
                <a:latin typeface="Times New Roman"/>
              </a:rPr>
              <a:t>
</a:t>
            </a:r>
            <a:r>
              <a:rPr lang="en-US" sz="1400" spc="-1">
                <a:latin typeface="Times New Roman"/>
                <a:hlinkClick r:id="rId1"/>
              </a:rPr>
              <a:t>Phys. Rev. C 90, 014909 (2014)</a:t>
            </a:r>
            <a:r>
              <a:rPr lang="en-US" sz="1400" spc="-1">
                <a:latin typeface="Times New Roman"/>
              </a:rPr>
              <a:t>              </a:t>
            </a:r>
            <a:endParaRPr/>
          </a:p>
        </p:txBody>
      </p:sp>
      <p:sp>
        <p:nvSpPr>
          <p:cNvPr id="492" name="CustomShape 2"/>
          <p:cNvSpPr/>
          <p:nvPr/>
        </p:nvSpPr>
        <p:spPr>
          <a:xfrm>
            <a:off x="3357000" y="1054440"/>
            <a:ext cx="2075040" cy="5805720"/>
          </a:xfrm>
          <a:prstGeom prst="rect">
            <a:avLst/>
          </a:prstGeom>
          <a:solidFill>
            <a:srgbClr val="999999"/>
          </a:solidFill>
          <a:ln w="18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93" name="" descr=""/>
          <p:cNvPicPr/>
          <p:nvPr/>
        </p:nvPicPr>
        <p:blipFill>
          <a:blip r:embed="rId2"/>
          <a:stretch/>
        </p:blipFill>
        <p:spPr>
          <a:xfrm>
            <a:off x="3514680" y="5489280"/>
            <a:ext cx="1828800" cy="1234440"/>
          </a:xfrm>
          <a:prstGeom prst="rect">
            <a:avLst/>
          </a:prstGeom>
          <a:ln>
            <a:noFill/>
          </a:ln>
        </p:spPr>
      </p:pic>
      <p:sp>
        <p:nvSpPr>
          <p:cNvPr id="494" name="TextShape 3"/>
          <p:cNvSpPr txBox="1"/>
          <p:nvPr/>
        </p:nvSpPr>
        <p:spPr>
          <a:xfrm>
            <a:off x="3800880" y="5943960"/>
            <a:ext cx="1080720" cy="66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latin typeface="Arial"/>
              </a:rPr>
              <a:t>HTBW</a:t>
            </a:r>
            <a:endParaRPr/>
          </a:p>
        </p:txBody>
      </p:sp>
      <p:pic>
        <p:nvPicPr>
          <p:cNvPr id="495" name="" descr=""/>
          <p:cNvPicPr/>
          <p:nvPr/>
        </p:nvPicPr>
        <p:blipFill>
          <a:blip r:embed="rId3"/>
          <a:stretch/>
        </p:blipFill>
        <p:spPr>
          <a:xfrm>
            <a:off x="3486960" y="3956040"/>
            <a:ext cx="1828800" cy="1417320"/>
          </a:xfrm>
          <a:prstGeom prst="rect">
            <a:avLst/>
          </a:prstGeom>
          <a:ln>
            <a:noFill/>
          </a:ln>
        </p:spPr>
      </p:pic>
      <p:sp>
        <p:nvSpPr>
          <p:cNvPr id="496" name="TextShape 4"/>
          <p:cNvSpPr txBox="1"/>
          <p:nvPr/>
        </p:nvSpPr>
        <p:spPr>
          <a:xfrm>
            <a:off x="3916080" y="4517280"/>
            <a:ext cx="83772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latin typeface="Arial"/>
              </a:rPr>
              <a:t>HTM</a:t>
            </a:r>
            <a:endParaRPr/>
          </a:p>
        </p:txBody>
      </p:sp>
      <p:pic>
        <p:nvPicPr>
          <p:cNvPr id="497" name="" descr=""/>
          <p:cNvPicPr/>
          <p:nvPr/>
        </p:nvPicPr>
        <p:blipFill>
          <a:blip r:embed="rId4"/>
          <a:stretch/>
        </p:blipFill>
        <p:spPr>
          <a:xfrm>
            <a:off x="3428640" y="1197720"/>
            <a:ext cx="1828800" cy="1280160"/>
          </a:xfrm>
          <a:prstGeom prst="rect">
            <a:avLst/>
          </a:prstGeom>
          <a:ln>
            <a:noFill/>
          </a:ln>
        </p:spPr>
      </p:pic>
      <p:pic>
        <p:nvPicPr>
          <p:cNvPr id="498" name="" descr=""/>
          <p:cNvPicPr/>
          <p:nvPr/>
        </p:nvPicPr>
        <p:blipFill>
          <a:blip r:embed="rId5"/>
          <a:stretch/>
        </p:blipFill>
        <p:spPr>
          <a:xfrm>
            <a:off x="3449160" y="2545200"/>
            <a:ext cx="1828800" cy="1334880"/>
          </a:xfrm>
          <a:prstGeom prst="rect">
            <a:avLst/>
          </a:prstGeom>
          <a:ln>
            <a:noFill/>
          </a:ln>
        </p:spPr>
      </p:pic>
      <p:sp>
        <p:nvSpPr>
          <p:cNvPr id="499" name="TextShape 5"/>
          <p:cNvSpPr txBox="1"/>
          <p:nvPr/>
        </p:nvSpPr>
        <p:spPr>
          <a:xfrm>
            <a:off x="3713760" y="2873520"/>
            <a:ext cx="1209240" cy="43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latin typeface="Arial"/>
              </a:rPr>
              <a:t>McGill</a:t>
            </a:r>
            <a:endParaRPr/>
          </a:p>
        </p:txBody>
      </p:sp>
      <p:sp>
        <p:nvSpPr>
          <p:cNvPr id="500" name="TextShape 6"/>
          <p:cNvSpPr txBox="1"/>
          <p:nvPr/>
        </p:nvSpPr>
        <p:spPr>
          <a:xfrm>
            <a:off x="4099680" y="1499400"/>
            <a:ext cx="1080720" cy="66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latin typeface="Arial"/>
              </a:rPr>
              <a:t>Martini</a:t>
            </a:r>
            <a:endParaRPr/>
          </a:p>
        </p:txBody>
      </p:sp>
      <p:sp>
        <p:nvSpPr>
          <p:cNvPr id="501" name="CustomShape 7"/>
          <p:cNvSpPr/>
          <p:nvPr/>
        </p:nvSpPr>
        <p:spPr>
          <a:xfrm>
            <a:off x="243360" y="1315440"/>
            <a:ext cx="2289600" cy="3041640"/>
          </a:xfrm>
          <a:prstGeom prst="rect">
            <a:avLst/>
          </a:prstGeom>
          <a:solidFill>
            <a:srgbClr val="999999"/>
          </a:solidFill>
          <a:ln w="18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02" name="" descr=""/>
          <p:cNvPicPr/>
          <p:nvPr/>
        </p:nvPicPr>
        <p:blipFill>
          <a:blip r:embed="rId6"/>
          <a:stretch/>
        </p:blipFill>
        <p:spPr>
          <a:xfrm>
            <a:off x="475560" y="2202480"/>
            <a:ext cx="1883520" cy="1883520"/>
          </a:xfrm>
          <a:prstGeom prst="rect">
            <a:avLst/>
          </a:prstGeom>
          <a:ln>
            <a:noFill/>
          </a:ln>
        </p:spPr>
      </p:pic>
      <p:sp>
        <p:nvSpPr>
          <p:cNvPr id="503" name="CustomShape 8"/>
          <p:cNvSpPr/>
          <p:nvPr/>
        </p:nvSpPr>
        <p:spPr>
          <a:xfrm>
            <a:off x="989640" y="2561760"/>
            <a:ext cx="28080" cy="6372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CustomShape 9"/>
          <p:cNvSpPr/>
          <p:nvPr/>
        </p:nvSpPr>
        <p:spPr>
          <a:xfrm>
            <a:off x="1656000" y="2608560"/>
            <a:ext cx="27360" cy="6372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CustomShape 10"/>
          <p:cNvSpPr/>
          <p:nvPr/>
        </p:nvSpPr>
        <p:spPr>
          <a:xfrm>
            <a:off x="1542960" y="2043720"/>
            <a:ext cx="64080" cy="630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6" name="CustomShape 11"/>
          <p:cNvSpPr/>
          <p:nvPr/>
        </p:nvSpPr>
        <p:spPr>
          <a:xfrm>
            <a:off x="1303200" y="2844000"/>
            <a:ext cx="63720" cy="6336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7" name="Line 12"/>
          <p:cNvSpPr/>
          <p:nvPr/>
        </p:nvSpPr>
        <p:spPr>
          <a:xfrm>
            <a:off x="1037160" y="2599200"/>
            <a:ext cx="275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8" name="Line 13"/>
          <p:cNvSpPr/>
          <p:nvPr/>
        </p:nvSpPr>
        <p:spPr>
          <a:xfrm flipV="1">
            <a:off x="1325520" y="2116440"/>
            <a:ext cx="229680" cy="4824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9" name="Line 14"/>
          <p:cNvSpPr/>
          <p:nvPr/>
        </p:nvSpPr>
        <p:spPr>
          <a:xfrm flipH="1">
            <a:off x="1394280" y="2645280"/>
            <a:ext cx="24804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0" name="Freeform 15"/>
          <p:cNvSpPr/>
          <p:nvPr/>
        </p:nvSpPr>
        <p:spPr>
          <a:xfrm>
            <a:off x="1257840" y="2644560"/>
            <a:ext cx="176760" cy="221400"/>
          </a:xfrm>
          <a:custGeom>
            <a:avLst/>
            <a:gdLst/>
            <a:ahLst/>
            <a:rect l="0" t="0" r="r" b="b"/>
            <a:pathLst>
              <a:path w="491" h="615">
                <a:moveTo>
                  <a:pt x="386" y="2"/>
                </a:moveTo>
                <a:cubicBezTo>
                  <a:pt x="220" y="0"/>
                  <a:pt x="401" y="160"/>
                  <a:pt x="301" y="196"/>
                </a:cubicBezTo>
                <a:cubicBezTo>
                  <a:pt x="53" y="286"/>
                  <a:pt x="490" y="312"/>
                  <a:pt x="231" y="382"/>
                </a:cubicBezTo>
                <a:cubicBezTo>
                  <a:pt x="0" y="445"/>
                  <a:pt x="307" y="411"/>
                  <a:pt x="309" y="490"/>
                </a:cubicBezTo>
                <a:lnTo>
                  <a:pt x="224" y="536"/>
                </a:lnTo>
                <a:lnTo>
                  <a:pt x="255" y="614"/>
                </a:lnTo>
                <a:lnTo>
                  <a:pt x="255" y="607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511" name="CustomShape 16"/>
          <p:cNvSpPr/>
          <p:nvPr/>
        </p:nvSpPr>
        <p:spPr>
          <a:xfrm>
            <a:off x="1257120" y="2530080"/>
            <a:ext cx="206280" cy="161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512" name="" descr=""/>
          <p:cNvPicPr/>
          <p:nvPr/>
        </p:nvPicPr>
        <p:blipFill>
          <a:blip r:embed="rId7"/>
          <a:stretch/>
        </p:blipFill>
        <p:spPr>
          <a:xfrm rot="7921200">
            <a:off x="853560" y="2933640"/>
            <a:ext cx="792360" cy="758520"/>
          </a:xfrm>
          <a:prstGeom prst="rect">
            <a:avLst/>
          </a:prstGeom>
          <a:ln>
            <a:noFill/>
          </a:ln>
        </p:spPr>
      </p:pic>
      <p:pic>
        <p:nvPicPr>
          <p:cNvPr id="513" name="" descr=""/>
          <p:cNvPicPr/>
          <p:nvPr/>
        </p:nvPicPr>
        <p:blipFill>
          <a:blip r:embed="rId8"/>
          <a:stretch/>
        </p:blipFill>
        <p:spPr>
          <a:xfrm rot="1978200">
            <a:off x="1547640" y="1418040"/>
            <a:ext cx="405360" cy="722520"/>
          </a:xfrm>
          <a:prstGeom prst="rect">
            <a:avLst/>
          </a:prstGeom>
          <a:ln>
            <a:noFill/>
          </a:ln>
        </p:spPr>
      </p:pic>
      <p:sp>
        <p:nvSpPr>
          <p:cNvPr id="514" name="TextShape 17"/>
          <p:cNvSpPr txBox="1"/>
          <p:nvPr/>
        </p:nvSpPr>
        <p:spPr>
          <a:xfrm>
            <a:off x="66600" y="3828240"/>
            <a:ext cx="252792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QGP brick + jet</a:t>
            </a:r>
            <a:endParaRPr/>
          </a:p>
        </p:txBody>
      </p:sp>
      <p:sp>
        <p:nvSpPr>
          <p:cNvPr id="515" name="CustomShape 18"/>
          <p:cNvSpPr/>
          <p:nvPr/>
        </p:nvSpPr>
        <p:spPr>
          <a:xfrm>
            <a:off x="137520" y="4649040"/>
            <a:ext cx="2511720" cy="2211120"/>
          </a:xfrm>
          <a:prstGeom prst="rect">
            <a:avLst/>
          </a:prstGeom>
          <a:solidFill>
            <a:srgbClr val="999999"/>
          </a:solidFill>
          <a:ln w="18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16" name="" descr=""/>
          <p:cNvPicPr/>
          <p:nvPr/>
        </p:nvPicPr>
        <p:blipFill>
          <a:blip r:embed="rId9"/>
          <a:stretch/>
        </p:blipFill>
        <p:spPr>
          <a:xfrm>
            <a:off x="234360" y="4778280"/>
            <a:ext cx="2286000" cy="1645920"/>
          </a:xfrm>
          <a:prstGeom prst="rect">
            <a:avLst/>
          </a:prstGeom>
          <a:ln>
            <a:noFill/>
          </a:ln>
        </p:spPr>
      </p:pic>
      <p:sp>
        <p:nvSpPr>
          <p:cNvPr id="517" name="TextShape 19"/>
          <p:cNvSpPr txBox="1"/>
          <p:nvPr/>
        </p:nvSpPr>
        <p:spPr>
          <a:xfrm>
            <a:off x="234360" y="6424200"/>
            <a:ext cx="2183400" cy="40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Data</a:t>
            </a:r>
            <a:endParaRPr/>
          </a:p>
        </p:txBody>
      </p:sp>
      <p:cxnSp>
        <p:nvCxnSpPr>
          <p:cNvPr id="518" name="Line 20"/>
          <p:cNvCxnSpPr/>
          <p:nvPr/>
        </p:nvCxnSpPr>
        <p:spPr>
          <a:xfrm>
            <a:off x="2594520" y="2929320"/>
            <a:ext cx="762840" cy="10281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519" name="Line 21"/>
          <p:cNvCxnSpPr/>
          <p:nvPr/>
        </p:nvCxnSpPr>
        <p:spPr>
          <a:xfrm flipV="1">
            <a:off x="2649240" y="3957120"/>
            <a:ext cx="708120" cy="179784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sp>
        <p:nvSpPr>
          <p:cNvPr id="520" name="CustomShape 22"/>
          <p:cNvSpPr/>
          <p:nvPr/>
        </p:nvSpPr>
        <p:spPr>
          <a:xfrm>
            <a:off x="6065280" y="752400"/>
            <a:ext cx="3776040" cy="2816640"/>
          </a:xfrm>
          <a:prstGeom prst="rect">
            <a:avLst/>
          </a:prstGeom>
          <a:solidFill>
            <a:srgbClr val="999999"/>
          </a:solidFill>
          <a:ln w="18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21" name="" descr=""/>
          <p:cNvPicPr/>
          <p:nvPr/>
        </p:nvPicPr>
        <p:blipFill>
          <a:blip r:embed="rId10"/>
          <a:stretch/>
        </p:blipFill>
        <p:spPr>
          <a:xfrm>
            <a:off x="6550560" y="913680"/>
            <a:ext cx="2856960" cy="2207160"/>
          </a:xfrm>
          <a:prstGeom prst="rect">
            <a:avLst/>
          </a:prstGeom>
          <a:ln>
            <a:noFill/>
          </a:ln>
        </p:spPr>
      </p:pic>
      <p:cxnSp>
        <p:nvCxnSpPr>
          <p:cNvPr id="522" name="Line 23"/>
          <p:cNvCxnSpPr/>
          <p:nvPr/>
        </p:nvCxnSpPr>
        <p:spPr>
          <a:xfrm flipV="1">
            <a:off x="5432040" y="2160720"/>
            <a:ext cx="633600" cy="17967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sp>
        <p:nvSpPr>
          <p:cNvPr id="523" name="CustomShape 24"/>
          <p:cNvSpPr/>
          <p:nvPr/>
        </p:nvSpPr>
        <p:spPr>
          <a:xfrm>
            <a:off x="6027840" y="4141080"/>
            <a:ext cx="3776040" cy="2823480"/>
          </a:xfrm>
          <a:prstGeom prst="rect">
            <a:avLst/>
          </a:prstGeom>
          <a:solidFill>
            <a:srgbClr val="999999"/>
          </a:solidFill>
          <a:ln w="18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24" name="" descr=""/>
          <p:cNvPicPr/>
          <p:nvPr/>
        </p:nvPicPr>
        <p:blipFill>
          <a:blip r:embed="rId11"/>
          <a:stretch/>
        </p:blipFill>
        <p:spPr>
          <a:xfrm>
            <a:off x="6672960" y="4223520"/>
            <a:ext cx="2704680" cy="2175840"/>
          </a:xfrm>
          <a:prstGeom prst="rect">
            <a:avLst/>
          </a:prstGeom>
          <a:ln>
            <a:noFill/>
          </a:ln>
        </p:spPr>
      </p:pic>
      <p:sp>
        <p:nvSpPr>
          <p:cNvPr id="525" name="TextShape 25"/>
          <p:cNvSpPr txBox="1"/>
          <p:nvPr/>
        </p:nvSpPr>
        <p:spPr>
          <a:xfrm>
            <a:off x="7461000" y="6413760"/>
            <a:ext cx="2345760" cy="460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lang="en-US" sz="1800" spc="-1">
                <a:solidFill>
                  <a:srgbClr val="000000"/>
                </a:solidFill>
                <a:latin typeface="Arial"/>
              </a:rPr>
              <a:t>200 GeV Au+Au</a:t>
            </a:r>
            <a:endParaRPr/>
          </a:p>
        </p:txBody>
      </p:sp>
      <p:sp>
        <p:nvSpPr>
          <p:cNvPr id="526" name="TextShape 26"/>
          <p:cNvSpPr txBox="1"/>
          <p:nvPr/>
        </p:nvSpPr>
        <p:spPr>
          <a:xfrm>
            <a:off x="8003880" y="6657120"/>
            <a:ext cx="2691360" cy="460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solidFill>
                  <a:srgbClr val="000000"/>
                </a:solidFill>
                <a:latin typeface="Arial"/>
              </a:rPr>
              <a:t>2.76 TeV Pb+Pb</a:t>
            </a:r>
            <a:endParaRPr/>
          </a:p>
        </p:txBody>
      </p:sp>
      <p:cxnSp>
        <p:nvCxnSpPr>
          <p:cNvPr id="527" name="Line 27"/>
          <p:cNvCxnSpPr/>
          <p:nvPr/>
        </p:nvCxnSpPr>
        <p:spPr>
          <a:xfrm>
            <a:off x="7953120" y="3569040"/>
            <a:ext cx="408600" cy="5724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  <p:timing>
    <p:tnLst>
      <p:par>
        <p:cTn id="121" dur="indefinite" restart="never" nodeType="tmRoot">
          <p:childTnLst>
            <p:seq>
              <p:cTn id="1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TextShape 1"/>
          <p:cNvSpPr txBox="1"/>
          <p:nvPr/>
        </p:nvSpPr>
        <p:spPr>
          <a:xfrm>
            <a:off x="504000" y="154080"/>
            <a:ext cx="9071640" cy="1239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Bayesian Statistical Analysis</a:t>
            </a:r>
            <a:r>
              <a:rPr lang="en-US" sz="4400" spc="-1">
                <a:latin typeface="Times New Roman"/>
              </a:rPr>
              <a:t>
</a:t>
            </a:r>
            <a:r>
              <a:rPr lang="en-US" sz="2500" spc="-1">
                <a:latin typeface="Times New Roman"/>
              </a:rPr>
              <a:t>Models and Data Analysis Initiative</a:t>
            </a:r>
            <a:r>
              <a:rPr lang="en-US" sz="1800" spc="-1">
                <a:latin typeface="Times New Roman"/>
              </a:rPr>
              <a:t>
</a:t>
            </a:r>
            <a:r>
              <a:rPr lang="en-US" sz="1800" spc="-1">
                <a:latin typeface="Times New Roman"/>
                <a:hlinkClick r:id="rId1"/>
              </a:rPr>
              <a:t>http://madai.us</a:t>
            </a:r>
            <a:endParaRPr/>
          </a:p>
        </p:txBody>
      </p:sp>
      <p:sp>
        <p:nvSpPr>
          <p:cNvPr id="529" name="TextShape 2"/>
          <p:cNvSpPr txBox="1"/>
          <p:nvPr/>
        </p:nvSpPr>
        <p:spPr>
          <a:xfrm>
            <a:off x="2615400" y="5257440"/>
            <a:ext cx="3796560" cy="15969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Font typeface="StarSymbol"/>
              <a:buAutoNum type="arabicParenR"/>
            </a:pPr>
            <a:r>
              <a:rPr b="1" lang="en-US" sz="2400" spc="-1">
                <a:latin typeface="Times New Roman"/>
                <a:ea typeface="PCASQH+GillSans-Bold"/>
              </a:rPr>
              <a:t>Model emulation</a:t>
            </a:r>
            <a:endParaRPr/>
          </a:p>
          <a:p>
            <a:pPr marL="216000" indent="-216000">
              <a:buClr>
                <a:srgbClr val="ffffff"/>
              </a:buClr>
              <a:buFont typeface="StarSymbol"/>
              <a:buAutoNum type="arabicParenR"/>
            </a:pPr>
            <a:r>
              <a:rPr lang="en-US" sz="2000" spc="-1">
                <a:latin typeface="Times New Roman"/>
                <a:ea typeface="PCASQH+GillSans-Bold"/>
              </a:rPr>
              <a:t> </a:t>
            </a:r>
            <a:r>
              <a:rPr lang="en-US" sz="2000" spc="-1">
                <a:latin typeface="Times New Roman"/>
                <a:ea typeface="PCASQH+GillSans-Bold"/>
              </a:rPr>
              <a:t>Run full model ~1000 times</a:t>
            </a:r>
            <a:endParaRPr/>
          </a:p>
          <a:p>
            <a:pPr marL="216000" indent="-216000">
              <a:buClr>
                <a:srgbClr val="ffffff"/>
              </a:buClr>
              <a:buFont typeface="StarSymbol"/>
              <a:buAutoNum type="arabicParenR"/>
            </a:pPr>
            <a:r>
              <a:rPr lang="en-US" sz="2000" spc="-1">
                <a:latin typeface="Times New Roman"/>
                <a:ea typeface="PCASQH+GillSans-Bold"/>
              </a:rPr>
              <a:t> </a:t>
            </a:r>
            <a:r>
              <a:rPr lang="en-US" sz="2000" spc="-1">
                <a:latin typeface="Times New Roman"/>
                <a:ea typeface="PCASQH+GillSans-Bold"/>
              </a:rPr>
              <a:t>MCMC parameter search uses emulator (interpolator)  in lieu of full model</a:t>
            </a:r>
            <a:endParaRPr/>
          </a:p>
        </p:txBody>
      </p:sp>
      <p:sp>
        <p:nvSpPr>
          <p:cNvPr id="530" name="CustomShape 3"/>
          <p:cNvSpPr/>
          <p:nvPr/>
        </p:nvSpPr>
        <p:spPr>
          <a:xfrm>
            <a:off x="149040" y="1509480"/>
            <a:ext cx="4105080" cy="274752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531" name="" descr=""/>
          <p:cNvPicPr/>
          <p:nvPr/>
        </p:nvPicPr>
        <p:blipFill>
          <a:blip r:embed="rId2"/>
          <a:stretch/>
        </p:blipFill>
        <p:spPr>
          <a:xfrm>
            <a:off x="273600" y="1730520"/>
            <a:ext cx="1828800" cy="2368440"/>
          </a:xfrm>
          <a:prstGeom prst="rect">
            <a:avLst/>
          </a:prstGeom>
          <a:ln>
            <a:noFill/>
          </a:ln>
        </p:spPr>
      </p:pic>
      <p:pic>
        <p:nvPicPr>
          <p:cNvPr id="532" name="" descr=""/>
          <p:cNvPicPr/>
          <p:nvPr/>
        </p:nvPicPr>
        <p:blipFill>
          <a:blip r:embed="rId3"/>
          <a:stretch/>
        </p:blipFill>
        <p:spPr>
          <a:xfrm>
            <a:off x="2272680" y="1921680"/>
            <a:ext cx="1828800" cy="1398960"/>
          </a:xfrm>
          <a:prstGeom prst="rect">
            <a:avLst/>
          </a:prstGeom>
          <a:ln>
            <a:noFill/>
          </a:ln>
        </p:spPr>
      </p:pic>
      <p:sp>
        <p:nvSpPr>
          <p:cNvPr id="533" name="TextShape 4"/>
          <p:cNvSpPr txBox="1"/>
          <p:nvPr/>
        </p:nvSpPr>
        <p:spPr>
          <a:xfrm>
            <a:off x="2254320" y="3515760"/>
            <a:ext cx="1892160" cy="40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Data</a:t>
            </a:r>
            <a:endParaRPr/>
          </a:p>
        </p:txBody>
      </p:sp>
      <p:sp>
        <p:nvSpPr>
          <p:cNvPr id="534" name="TextShape 5"/>
          <p:cNvSpPr txBox="1"/>
          <p:nvPr/>
        </p:nvSpPr>
        <p:spPr>
          <a:xfrm>
            <a:off x="121320" y="4767840"/>
            <a:ext cx="1840680" cy="223740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/>
          <a:p>
            <a:pPr algn="ctr"/>
            <a:r>
              <a:rPr b="1" lang="en-US" sz="2000" spc="-1">
                <a:latin typeface="Times New Roman"/>
                <a:ea typeface="PCASQH+GillSans-Bold"/>
              </a:rPr>
              <a:t>Monte Carlo </a:t>
            </a:r>
            <a:endParaRPr/>
          </a:p>
          <a:p>
            <a:pPr algn="ctr"/>
            <a:r>
              <a:rPr b="1" lang="en-US" sz="2000" spc="-1">
                <a:latin typeface="Times New Roman"/>
                <a:ea typeface="PCASQH+GillSans-Bold"/>
              </a:rPr>
              <a:t>models</a:t>
            </a:r>
            <a:endParaRPr/>
          </a:p>
        </p:txBody>
      </p:sp>
      <p:pic>
        <p:nvPicPr>
          <p:cNvPr id="535" name="" descr=""/>
          <p:cNvPicPr/>
          <p:nvPr/>
        </p:nvPicPr>
        <p:blipFill>
          <a:blip r:embed="rId4"/>
          <a:stretch/>
        </p:blipFill>
        <p:spPr>
          <a:xfrm>
            <a:off x="239400" y="5339160"/>
            <a:ext cx="1644480" cy="1661040"/>
          </a:xfrm>
          <a:prstGeom prst="rect">
            <a:avLst/>
          </a:prstGeom>
          <a:ln>
            <a:noFill/>
          </a:ln>
        </p:spPr>
      </p:pic>
      <p:cxnSp>
        <p:nvCxnSpPr>
          <p:cNvPr id="536" name="Line 6"/>
          <p:cNvCxnSpPr>
            <a:endCxn id="529" idx="1"/>
          </p:cNvCxnSpPr>
          <p:nvPr/>
        </p:nvCxnSpPr>
        <p:spPr>
          <a:xfrm>
            <a:off x="1962000" y="5886360"/>
            <a:ext cx="653760" cy="1699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sp>
        <p:nvSpPr>
          <p:cNvPr id="537" name="CustomShape 7"/>
          <p:cNvSpPr/>
          <p:nvPr/>
        </p:nvSpPr>
        <p:spPr>
          <a:xfrm>
            <a:off x="4886640" y="1455840"/>
            <a:ext cx="2174040" cy="340884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538" name="" descr=""/>
          <p:cNvPicPr/>
          <p:nvPr/>
        </p:nvPicPr>
        <p:blipFill>
          <a:blip r:embed="rId5"/>
          <a:stretch/>
        </p:blipFill>
        <p:spPr>
          <a:xfrm>
            <a:off x="5067360" y="1632600"/>
            <a:ext cx="1852560" cy="2779920"/>
          </a:xfrm>
          <a:prstGeom prst="rect">
            <a:avLst/>
          </a:prstGeom>
          <a:ln>
            <a:noFill/>
          </a:ln>
        </p:spPr>
      </p:pic>
      <p:sp>
        <p:nvSpPr>
          <p:cNvPr id="539" name="TextShape 8"/>
          <p:cNvSpPr txBox="1"/>
          <p:nvPr/>
        </p:nvSpPr>
        <p:spPr>
          <a:xfrm>
            <a:off x="4984200" y="2541240"/>
            <a:ext cx="136224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Prior</a:t>
            </a:r>
            <a:endParaRPr/>
          </a:p>
        </p:txBody>
      </p:sp>
      <p:sp>
        <p:nvSpPr>
          <p:cNvPr id="540" name="TextShape 9"/>
          <p:cNvSpPr txBox="1"/>
          <p:nvPr/>
        </p:nvSpPr>
        <p:spPr>
          <a:xfrm>
            <a:off x="5145840" y="3837600"/>
            <a:ext cx="161784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Posterior</a:t>
            </a:r>
            <a:endParaRPr/>
          </a:p>
        </p:txBody>
      </p:sp>
      <p:sp>
        <p:nvSpPr>
          <p:cNvPr id="541" name="TextShape 10"/>
          <p:cNvSpPr txBox="1"/>
          <p:nvPr/>
        </p:nvSpPr>
        <p:spPr>
          <a:xfrm>
            <a:off x="4769640" y="4449960"/>
            <a:ext cx="2415240" cy="429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Optimization</a:t>
            </a:r>
            <a:endParaRPr/>
          </a:p>
        </p:txBody>
      </p:sp>
      <p:sp>
        <p:nvSpPr>
          <p:cNvPr id="542" name="CustomShape 11"/>
          <p:cNvSpPr/>
          <p:nvPr/>
        </p:nvSpPr>
        <p:spPr>
          <a:xfrm>
            <a:off x="7236360" y="2969280"/>
            <a:ext cx="2764800" cy="376740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543" name="" descr=""/>
          <p:cNvPicPr/>
          <p:nvPr/>
        </p:nvPicPr>
        <p:blipFill>
          <a:blip r:embed="rId6"/>
          <a:stretch/>
        </p:blipFill>
        <p:spPr>
          <a:xfrm>
            <a:off x="7521840" y="3220920"/>
            <a:ext cx="2279160" cy="2279160"/>
          </a:xfrm>
          <a:prstGeom prst="rect">
            <a:avLst/>
          </a:prstGeom>
          <a:ln>
            <a:noFill/>
          </a:ln>
        </p:spPr>
      </p:pic>
      <p:sp>
        <p:nvSpPr>
          <p:cNvPr id="544" name="TextShape 12"/>
          <p:cNvSpPr txBox="1"/>
          <p:nvPr/>
        </p:nvSpPr>
        <p:spPr>
          <a:xfrm>
            <a:off x="7338600" y="5605920"/>
            <a:ext cx="2518560" cy="88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Constraint of QGP properties</a:t>
            </a:r>
            <a:r>
              <a:rPr b="1" lang="en-US" sz="2200" spc="-1">
                <a:latin typeface="Arial"/>
              </a:rPr>
              <a:t>
</a:t>
            </a:r>
            <a:r>
              <a:rPr lang="en-US" sz="1200" spc="-1">
                <a:latin typeface="Arial"/>
                <a:hlinkClick r:id="rId7"/>
              </a:rPr>
              <a:t>Novak et al, Phys.Rev. C89 (2014) no.3, 034917</a:t>
            </a:r>
            <a:endParaRPr/>
          </a:p>
        </p:txBody>
      </p:sp>
      <p:cxnSp>
        <p:nvCxnSpPr>
          <p:cNvPr id="545" name="Line 13"/>
          <p:cNvCxnSpPr/>
          <p:nvPr/>
        </p:nvCxnSpPr>
        <p:spPr>
          <a:xfrm flipV="1">
            <a:off x="4254120" y="2692080"/>
            <a:ext cx="632880" cy="1915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546" name="Line 14"/>
          <p:cNvCxnSpPr>
            <a:stCxn id="529" idx="0"/>
          </p:cNvCxnSpPr>
          <p:nvPr/>
        </p:nvCxnSpPr>
        <p:spPr>
          <a:xfrm flipV="1">
            <a:off x="4513680" y="4879800"/>
            <a:ext cx="1463760" cy="3780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547" name="Line 15"/>
          <p:cNvCxnSpPr/>
          <p:nvPr/>
        </p:nvCxnSpPr>
        <p:spPr>
          <a:xfrm>
            <a:off x="7060680" y="2692080"/>
            <a:ext cx="1558440" cy="2775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  <p:timing>
    <p:tnLst>
      <p:par>
        <p:cTn id="123" dur="indefinite" restart="never" nodeType="tmRoot">
          <p:childTnLst>
            <p:seq>
              <p:cTn id="1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TextShape 1"/>
          <p:cNvSpPr txBox="1"/>
          <p:nvPr/>
        </p:nvSpPr>
        <p:spPr>
          <a:xfrm>
            <a:off x="51120" y="19440"/>
            <a:ext cx="10035360" cy="1826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JETSCAPE</a:t>
            </a:r>
            <a:r>
              <a:rPr lang="en-US" sz="4400" spc="-1">
                <a:latin typeface="Times New Roman"/>
              </a:rPr>
              <a:t>
</a:t>
            </a:r>
            <a:r>
              <a:rPr lang="en-US" sz="3000" spc="-1">
                <a:latin typeface="Times New Roman"/>
              </a:rPr>
              <a:t>Event generator</a:t>
            </a:r>
            <a:r>
              <a:rPr lang="en-US" sz="4400" spc="-1">
                <a:latin typeface="Times New Roman"/>
              </a:rPr>
              <a:t>
</a:t>
            </a:r>
            <a:r>
              <a:rPr b="1" lang="en-US" sz="1800" spc="-1">
                <a:latin typeface="Times New Roman"/>
              </a:rPr>
              <a:t>J</a:t>
            </a:r>
            <a:r>
              <a:rPr lang="en-US" sz="1800" spc="-1">
                <a:latin typeface="Times New Roman"/>
              </a:rPr>
              <a:t>et </a:t>
            </a:r>
            <a:r>
              <a:rPr b="1" lang="en-US" sz="1800" spc="-1">
                <a:latin typeface="Times New Roman"/>
              </a:rPr>
              <a:t>E</a:t>
            </a:r>
            <a:r>
              <a:rPr lang="en-US" sz="1800" spc="-1">
                <a:latin typeface="Times New Roman"/>
              </a:rPr>
              <a:t>nergy-loss </a:t>
            </a:r>
            <a:r>
              <a:rPr b="1" lang="en-US" sz="1800" spc="-1">
                <a:latin typeface="Times New Roman"/>
              </a:rPr>
              <a:t>T</a:t>
            </a:r>
            <a:r>
              <a:rPr lang="en-US" sz="1800" spc="-1">
                <a:latin typeface="Times New Roman"/>
              </a:rPr>
              <a:t>omography with a </a:t>
            </a:r>
            <a:r>
              <a:rPr b="1" lang="en-US" sz="1800" spc="-1">
                <a:latin typeface="Times New Roman"/>
              </a:rPr>
              <a:t>S</a:t>
            </a:r>
            <a:r>
              <a:rPr lang="en-US" sz="1800" spc="-1">
                <a:latin typeface="Times New Roman"/>
              </a:rPr>
              <a:t>tatistically and </a:t>
            </a:r>
            <a:r>
              <a:rPr b="1" lang="en-US" sz="1800" spc="-1">
                <a:latin typeface="Times New Roman"/>
              </a:rPr>
              <a:t>C</a:t>
            </a:r>
            <a:r>
              <a:rPr lang="en-US" sz="1800" spc="-1">
                <a:latin typeface="Times New Roman"/>
              </a:rPr>
              <a:t>omputationally </a:t>
            </a:r>
            <a:r>
              <a:rPr b="1" lang="en-US" sz="1800" spc="-1">
                <a:latin typeface="Times New Roman"/>
              </a:rPr>
              <a:t>A</a:t>
            </a:r>
            <a:r>
              <a:rPr lang="en-US" sz="1800" spc="-1">
                <a:latin typeface="Times New Roman"/>
              </a:rPr>
              <a:t>dvanced </a:t>
            </a:r>
            <a:r>
              <a:rPr b="1" lang="en-US" sz="1800" spc="-1">
                <a:latin typeface="Times New Roman"/>
              </a:rPr>
              <a:t>P</a:t>
            </a:r>
            <a:r>
              <a:rPr lang="en-US" sz="1800" spc="-1">
                <a:latin typeface="Times New Roman"/>
              </a:rPr>
              <a:t>rogram </a:t>
            </a:r>
            <a:r>
              <a:rPr b="1" lang="en-US" sz="1800" spc="-1">
                <a:latin typeface="Times New Roman"/>
              </a:rPr>
              <a:t>E</a:t>
            </a:r>
            <a:r>
              <a:rPr lang="en-US" sz="1800" spc="-1">
                <a:latin typeface="Times New Roman"/>
              </a:rPr>
              <a:t>nvelope</a:t>
            </a:r>
            <a:r>
              <a:rPr lang="en-US" sz="4400" spc="-1">
                <a:latin typeface="Times New Roman"/>
              </a:rPr>
              <a:t>
</a:t>
            </a:r>
            <a:r>
              <a:rPr lang="en-US" sz="1800" spc="-1">
                <a:latin typeface="Times New Roman"/>
              </a:rPr>
              <a:t>http://jetscape.wayne.edu/</a:t>
            </a:r>
            <a:endParaRPr/>
          </a:p>
        </p:txBody>
      </p:sp>
      <p:sp>
        <p:nvSpPr>
          <p:cNvPr id="549" name="TextShape 2"/>
          <p:cNvSpPr txBox="1"/>
          <p:nvPr/>
        </p:nvSpPr>
        <p:spPr>
          <a:xfrm>
            <a:off x="172440" y="1607760"/>
            <a:ext cx="2123640" cy="226044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/>
          <a:p>
            <a:pPr algn="ctr"/>
            <a:r>
              <a:rPr b="1" lang="en-US" sz="2000" spc="-1">
                <a:latin typeface="Times New Roman"/>
                <a:ea typeface="PCASQH+GillSans-Bold"/>
              </a:rPr>
              <a:t>Realistic medium</a:t>
            </a:r>
            <a:endParaRPr/>
          </a:p>
        </p:txBody>
      </p:sp>
      <p:pic>
        <p:nvPicPr>
          <p:cNvPr id="550" name="" descr=""/>
          <p:cNvPicPr/>
          <p:nvPr/>
        </p:nvPicPr>
        <p:blipFill>
          <a:blip r:embed="rId1"/>
          <a:stretch/>
        </p:blipFill>
        <p:spPr>
          <a:xfrm>
            <a:off x="308520" y="1968840"/>
            <a:ext cx="1897560" cy="1678320"/>
          </a:xfrm>
          <a:prstGeom prst="rect">
            <a:avLst/>
          </a:prstGeom>
          <a:ln>
            <a:noFill/>
          </a:ln>
        </p:spPr>
      </p:pic>
      <p:sp>
        <p:nvSpPr>
          <p:cNvPr id="551" name="CustomShape 3"/>
          <p:cNvSpPr/>
          <p:nvPr/>
        </p:nvSpPr>
        <p:spPr>
          <a:xfrm>
            <a:off x="180720" y="4034160"/>
            <a:ext cx="2137320" cy="2998800"/>
          </a:xfrm>
          <a:prstGeom prst="rect">
            <a:avLst/>
          </a:prstGeom>
          <a:solidFill>
            <a:srgbClr val="999999"/>
          </a:solidFill>
          <a:ln w="18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2" name="TextShape 4"/>
          <p:cNvSpPr txBox="1"/>
          <p:nvPr/>
        </p:nvSpPr>
        <p:spPr>
          <a:xfrm>
            <a:off x="34920" y="6598440"/>
            <a:ext cx="2441520" cy="405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Realistic jets</a:t>
            </a:r>
            <a:endParaRPr/>
          </a:p>
        </p:txBody>
      </p:sp>
      <p:sp>
        <p:nvSpPr>
          <p:cNvPr id="553" name="CustomShape 5"/>
          <p:cNvSpPr/>
          <p:nvPr/>
        </p:nvSpPr>
        <p:spPr>
          <a:xfrm>
            <a:off x="805680" y="5316120"/>
            <a:ext cx="28440" cy="644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4" name="CustomShape 6"/>
          <p:cNvSpPr/>
          <p:nvPr/>
        </p:nvSpPr>
        <p:spPr>
          <a:xfrm>
            <a:off x="1481400" y="5363640"/>
            <a:ext cx="27360" cy="640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5" name="CustomShape 7"/>
          <p:cNvSpPr/>
          <p:nvPr/>
        </p:nvSpPr>
        <p:spPr>
          <a:xfrm>
            <a:off x="1367280" y="4791240"/>
            <a:ext cx="64440" cy="6336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6" name="CustomShape 8"/>
          <p:cNvSpPr/>
          <p:nvPr/>
        </p:nvSpPr>
        <p:spPr>
          <a:xfrm>
            <a:off x="1123560" y="5602320"/>
            <a:ext cx="64800" cy="640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7" name="Line 9"/>
          <p:cNvSpPr/>
          <p:nvPr/>
        </p:nvSpPr>
        <p:spPr>
          <a:xfrm>
            <a:off x="853560" y="5353920"/>
            <a:ext cx="2797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58" name="Line 10"/>
          <p:cNvSpPr/>
          <p:nvPr/>
        </p:nvSpPr>
        <p:spPr>
          <a:xfrm flipV="1">
            <a:off x="1146240" y="4864320"/>
            <a:ext cx="233280" cy="4892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59" name="Line 11"/>
          <p:cNvSpPr/>
          <p:nvPr/>
        </p:nvSpPr>
        <p:spPr>
          <a:xfrm flipH="1">
            <a:off x="1216080" y="5400360"/>
            <a:ext cx="25164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0" name="Freeform 12"/>
          <p:cNvSpPr/>
          <p:nvPr/>
        </p:nvSpPr>
        <p:spPr>
          <a:xfrm>
            <a:off x="1077480" y="5399280"/>
            <a:ext cx="179280" cy="224640"/>
          </a:xfrm>
          <a:custGeom>
            <a:avLst/>
            <a:gdLst/>
            <a:ahLst/>
            <a:rect l="0" t="0" r="r" b="b"/>
            <a:pathLst>
              <a:path w="498" h="624">
                <a:moveTo>
                  <a:pt x="391" y="3"/>
                </a:moveTo>
                <a:cubicBezTo>
                  <a:pt x="222" y="0"/>
                  <a:pt x="406" y="163"/>
                  <a:pt x="305" y="200"/>
                </a:cubicBezTo>
                <a:cubicBezTo>
                  <a:pt x="53" y="290"/>
                  <a:pt x="497" y="317"/>
                  <a:pt x="234" y="388"/>
                </a:cubicBezTo>
                <a:cubicBezTo>
                  <a:pt x="0" y="451"/>
                  <a:pt x="310" y="417"/>
                  <a:pt x="313" y="498"/>
                </a:cubicBezTo>
                <a:lnTo>
                  <a:pt x="226" y="545"/>
                </a:lnTo>
                <a:lnTo>
                  <a:pt x="258" y="623"/>
                </a:lnTo>
                <a:lnTo>
                  <a:pt x="258" y="616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561" name="CustomShape 13"/>
          <p:cNvSpPr/>
          <p:nvPr/>
        </p:nvSpPr>
        <p:spPr>
          <a:xfrm>
            <a:off x="1076760" y="5284080"/>
            <a:ext cx="209160" cy="162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562" name="" descr=""/>
          <p:cNvPicPr/>
          <p:nvPr/>
        </p:nvPicPr>
        <p:blipFill>
          <a:blip r:embed="rId2"/>
          <a:stretch/>
        </p:blipFill>
        <p:spPr>
          <a:xfrm rot="7923600">
            <a:off x="667800" y="5692680"/>
            <a:ext cx="803520" cy="768960"/>
          </a:xfrm>
          <a:prstGeom prst="rect">
            <a:avLst/>
          </a:prstGeom>
          <a:ln>
            <a:noFill/>
          </a:ln>
        </p:spPr>
      </p:pic>
      <p:pic>
        <p:nvPicPr>
          <p:cNvPr id="563" name="" descr=""/>
          <p:cNvPicPr/>
          <p:nvPr/>
        </p:nvPicPr>
        <p:blipFill>
          <a:blip r:embed="rId3"/>
          <a:stretch/>
        </p:blipFill>
        <p:spPr>
          <a:xfrm rot="1979400">
            <a:off x="1371960" y="4157280"/>
            <a:ext cx="411120" cy="731160"/>
          </a:xfrm>
          <a:prstGeom prst="rect">
            <a:avLst/>
          </a:prstGeom>
          <a:ln>
            <a:noFill/>
          </a:ln>
        </p:spPr>
      </p:pic>
      <p:sp>
        <p:nvSpPr>
          <p:cNvPr id="564" name="CustomShape 14"/>
          <p:cNvSpPr/>
          <p:nvPr/>
        </p:nvSpPr>
        <p:spPr>
          <a:xfrm>
            <a:off x="3138480" y="2573640"/>
            <a:ext cx="2137320" cy="2889000"/>
          </a:xfrm>
          <a:prstGeom prst="rect">
            <a:avLst/>
          </a:prstGeom>
          <a:solidFill>
            <a:srgbClr val="999999"/>
          </a:solidFill>
          <a:ln w="18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65" name="" descr=""/>
          <p:cNvPicPr/>
          <p:nvPr/>
        </p:nvPicPr>
        <p:blipFill>
          <a:blip r:embed="rId4"/>
          <a:stretch/>
        </p:blipFill>
        <p:spPr>
          <a:xfrm>
            <a:off x="3453120" y="3132360"/>
            <a:ext cx="1626840" cy="1429560"/>
          </a:xfrm>
          <a:prstGeom prst="rect">
            <a:avLst/>
          </a:prstGeom>
          <a:ln>
            <a:noFill/>
          </a:ln>
        </p:spPr>
      </p:pic>
      <p:sp>
        <p:nvSpPr>
          <p:cNvPr id="566" name="TextShape 15"/>
          <p:cNvSpPr txBox="1"/>
          <p:nvPr/>
        </p:nvSpPr>
        <p:spPr>
          <a:xfrm>
            <a:off x="2992680" y="4581360"/>
            <a:ext cx="244152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Realistic Monte Carlo Model</a:t>
            </a:r>
            <a:endParaRPr/>
          </a:p>
        </p:txBody>
      </p:sp>
      <p:sp>
        <p:nvSpPr>
          <p:cNvPr id="567" name="CustomShape 16"/>
          <p:cNvSpPr/>
          <p:nvPr/>
        </p:nvSpPr>
        <p:spPr>
          <a:xfrm>
            <a:off x="4105440" y="3465360"/>
            <a:ext cx="21240" cy="48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8" name="CustomShape 17"/>
          <p:cNvSpPr/>
          <p:nvPr/>
        </p:nvSpPr>
        <p:spPr>
          <a:xfrm>
            <a:off x="4613040" y="3501000"/>
            <a:ext cx="20880" cy="48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9" name="CustomShape 18"/>
          <p:cNvSpPr/>
          <p:nvPr/>
        </p:nvSpPr>
        <p:spPr>
          <a:xfrm>
            <a:off x="4527360" y="3070800"/>
            <a:ext cx="48600" cy="47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0" name="CustomShape 19"/>
          <p:cNvSpPr/>
          <p:nvPr/>
        </p:nvSpPr>
        <p:spPr>
          <a:xfrm>
            <a:off x="4344480" y="3680280"/>
            <a:ext cx="48600" cy="486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1" name="Line 20"/>
          <p:cNvSpPr/>
          <p:nvPr/>
        </p:nvSpPr>
        <p:spPr>
          <a:xfrm>
            <a:off x="4141440" y="3493800"/>
            <a:ext cx="21024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2" name="Line 21"/>
          <p:cNvSpPr/>
          <p:nvPr/>
        </p:nvSpPr>
        <p:spPr>
          <a:xfrm flipV="1">
            <a:off x="4361400" y="3125880"/>
            <a:ext cx="175320" cy="36756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73" name="Line 22"/>
          <p:cNvSpPr/>
          <p:nvPr/>
        </p:nvSpPr>
        <p:spPr>
          <a:xfrm flipH="1">
            <a:off x="4413960" y="3528720"/>
            <a:ext cx="1890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4" name="Freeform 23"/>
          <p:cNvSpPr/>
          <p:nvPr/>
        </p:nvSpPr>
        <p:spPr>
          <a:xfrm>
            <a:off x="4309920" y="3528000"/>
            <a:ext cx="134640" cy="168840"/>
          </a:xfrm>
          <a:custGeom>
            <a:avLst/>
            <a:gdLst/>
            <a:ahLst/>
            <a:rect l="0" t="0" r="r" b="b"/>
            <a:pathLst>
              <a:path w="374" h="469">
                <a:moveTo>
                  <a:pt x="294" y="2"/>
                </a:moveTo>
                <a:cubicBezTo>
                  <a:pt x="167" y="0"/>
                  <a:pt x="305" y="122"/>
                  <a:pt x="229" y="150"/>
                </a:cubicBezTo>
                <a:cubicBezTo>
                  <a:pt x="40" y="218"/>
                  <a:pt x="373" y="238"/>
                  <a:pt x="176" y="291"/>
                </a:cubicBezTo>
                <a:cubicBezTo>
                  <a:pt x="0" y="339"/>
                  <a:pt x="233" y="313"/>
                  <a:pt x="235" y="374"/>
                </a:cubicBezTo>
                <a:lnTo>
                  <a:pt x="170" y="409"/>
                </a:lnTo>
                <a:lnTo>
                  <a:pt x="194" y="468"/>
                </a:lnTo>
                <a:lnTo>
                  <a:pt x="194" y="463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575" name="CustomShape 24"/>
          <p:cNvSpPr/>
          <p:nvPr/>
        </p:nvSpPr>
        <p:spPr>
          <a:xfrm>
            <a:off x="4309200" y="3441240"/>
            <a:ext cx="157320" cy="122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576" name="" descr=""/>
          <p:cNvPicPr/>
          <p:nvPr/>
        </p:nvPicPr>
        <p:blipFill>
          <a:blip r:embed="rId5"/>
          <a:stretch/>
        </p:blipFill>
        <p:spPr>
          <a:xfrm rot="7923000">
            <a:off x="4001760" y="3748320"/>
            <a:ext cx="603720" cy="577800"/>
          </a:xfrm>
          <a:prstGeom prst="rect">
            <a:avLst/>
          </a:prstGeom>
          <a:ln>
            <a:noFill/>
          </a:ln>
        </p:spPr>
      </p:pic>
      <p:pic>
        <p:nvPicPr>
          <p:cNvPr id="577" name="" descr=""/>
          <p:cNvPicPr/>
          <p:nvPr/>
        </p:nvPicPr>
        <p:blipFill>
          <a:blip r:embed="rId6"/>
          <a:stretch/>
        </p:blipFill>
        <p:spPr>
          <a:xfrm rot="1978200">
            <a:off x="4530960" y="2594160"/>
            <a:ext cx="308880" cy="549720"/>
          </a:xfrm>
          <a:prstGeom prst="rect">
            <a:avLst/>
          </a:prstGeom>
          <a:ln>
            <a:noFill/>
          </a:ln>
        </p:spPr>
      </p:pic>
      <p:cxnSp>
        <p:nvCxnSpPr>
          <p:cNvPr id="578" name="Line 25"/>
          <p:cNvCxnSpPr/>
          <p:nvPr/>
        </p:nvCxnSpPr>
        <p:spPr>
          <a:xfrm>
            <a:off x="2296080" y="2737800"/>
            <a:ext cx="842760" cy="12805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579" name="Line 26"/>
          <p:cNvCxnSpPr/>
          <p:nvPr/>
        </p:nvCxnSpPr>
        <p:spPr>
          <a:xfrm flipV="1">
            <a:off x="2318040" y="4017960"/>
            <a:ext cx="820800" cy="15159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sp>
        <p:nvSpPr>
          <p:cNvPr id="580" name="TextShape 27"/>
          <p:cNvSpPr txBox="1"/>
          <p:nvPr/>
        </p:nvSpPr>
        <p:spPr>
          <a:xfrm>
            <a:off x="7839000" y="3365640"/>
            <a:ext cx="2223360" cy="12945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/>
          <a:p>
            <a:pPr algn="ctr"/>
            <a:r>
              <a:rPr lang="en-US" sz="2400" spc="-1">
                <a:latin typeface="FAAAAA+Arial-BoldMT"/>
                <a:ea typeface="FAAAAA+Arial-BoldMT"/>
              </a:rPr>
              <a:t>Realistic</a:t>
            </a:r>
            <a:endParaRPr/>
          </a:p>
          <a:p>
            <a:pPr algn="ctr"/>
            <a:r>
              <a:rPr lang="en-US" sz="2400" spc="-1">
                <a:latin typeface="FAAAAA+Arial-BoldMT"/>
                <a:ea typeface="FAAAAA+Arial-BoldMT"/>
              </a:rPr>
              <a:t>theoretical</a:t>
            </a:r>
            <a:endParaRPr/>
          </a:p>
          <a:p>
            <a:pPr algn="ctr"/>
            <a:r>
              <a:rPr lang="en-US" sz="2400" spc="-1">
                <a:latin typeface="FAAAAA+Arial-BoldMT"/>
                <a:ea typeface="FAAAAA+Arial-BoldMT"/>
              </a:rPr>
              <a:t>calculations</a:t>
            </a:r>
            <a:endParaRPr/>
          </a:p>
        </p:txBody>
      </p:sp>
      <p:sp>
        <p:nvSpPr>
          <p:cNvPr id="581" name="CustomShape 28"/>
          <p:cNvSpPr/>
          <p:nvPr/>
        </p:nvSpPr>
        <p:spPr>
          <a:xfrm>
            <a:off x="5290200" y="2960640"/>
            <a:ext cx="2532960" cy="2048040"/>
          </a:xfrm>
          <a:custGeom>
            <a:avLst/>
            <a:gdLst/>
            <a:ahLst/>
            <a:rect l="0" t="0" r="r" b="b"/>
            <a:pathLst>
              <a:path w="7038" h="5691">
                <a:moveTo>
                  <a:pt x="0" y="1422"/>
                </a:moveTo>
                <a:lnTo>
                  <a:pt x="5277" y="1422"/>
                </a:lnTo>
                <a:lnTo>
                  <a:pt x="5277" y="0"/>
                </a:lnTo>
                <a:lnTo>
                  <a:pt x="7037" y="2845"/>
                </a:lnTo>
                <a:lnTo>
                  <a:pt x="5277" y="5690"/>
                </a:lnTo>
                <a:lnTo>
                  <a:pt x="5277" y="4267"/>
                </a:lnTo>
                <a:lnTo>
                  <a:pt x="0" y="4267"/>
                </a:lnTo>
                <a:lnTo>
                  <a:pt x="0" y="1422"/>
                </a:lnTo>
              </a:path>
            </a:pathLst>
          </a:custGeom>
          <a:solidFill>
            <a:srgbClr val="729fc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2" name="TextShape 29"/>
          <p:cNvSpPr txBox="1"/>
          <p:nvPr/>
        </p:nvSpPr>
        <p:spPr>
          <a:xfrm>
            <a:off x="5318640" y="3546720"/>
            <a:ext cx="2213640" cy="804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400" spc="-1">
                <a:latin typeface="FAAAAA+Arial-BoldMT"/>
                <a:ea typeface="FAAAAA+Arial-BoldMT"/>
              </a:rPr>
              <a:t>Experimental</a:t>
            </a:r>
            <a:endParaRPr/>
          </a:p>
          <a:p>
            <a:pPr algn="ctr"/>
            <a:r>
              <a:rPr lang="en-US" sz="2400" spc="-1">
                <a:latin typeface="FAAAAA+Arial-BoldMT"/>
                <a:ea typeface="FAAAAA+Arial-BoldMT"/>
              </a:rPr>
              <a:t>techniques</a:t>
            </a:r>
            <a:endParaRPr/>
          </a:p>
        </p:txBody>
      </p:sp>
      <p:pic>
        <p:nvPicPr>
          <p:cNvPr id="583" name="" descr=""/>
          <p:cNvPicPr/>
          <p:nvPr/>
        </p:nvPicPr>
        <p:blipFill>
          <a:blip r:embed="rId7"/>
          <a:stretch/>
        </p:blipFill>
        <p:spPr>
          <a:xfrm>
            <a:off x="7515720" y="5459760"/>
            <a:ext cx="2517480" cy="1571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5" dur="indefinite" restart="never" nodeType="tmRoot">
          <p:childTnLst>
            <p:seq>
              <p:cTn id="1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TextShape 1"/>
          <p:cNvSpPr txBox="1"/>
          <p:nvPr/>
        </p:nvSpPr>
        <p:spPr>
          <a:xfrm>
            <a:off x="33840" y="76680"/>
            <a:ext cx="9984240" cy="807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3500" spc="-1">
                <a:latin typeface="Times New Roman"/>
              </a:rPr>
              <a:t>Event Generator + Bayesian Statistical analysis</a:t>
            </a:r>
            <a:endParaRPr/>
          </a:p>
        </p:txBody>
      </p:sp>
      <p:sp>
        <p:nvSpPr>
          <p:cNvPr id="585" name="CustomShape 2"/>
          <p:cNvSpPr/>
          <p:nvPr/>
        </p:nvSpPr>
        <p:spPr>
          <a:xfrm>
            <a:off x="6735600" y="718200"/>
            <a:ext cx="3146760" cy="2657160"/>
          </a:xfrm>
          <a:prstGeom prst="rect">
            <a:avLst/>
          </a:prstGeom>
          <a:solidFill>
            <a:srgbClr val="999999"/>
          </a:solidFill>
          <a:ln w="18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86" name="" descr=""/>
          <p:cNvPicPr/>
          <p:nvPr/>
        </p:nvPicPr>
        <p:blipFill>
          <a:blip r:embed="rId1"/>
          <a:stretch/>
        </p:blipFill>
        <p:spPr>
          <a:xfrm>
            <a:off x="7613640" y="1276920"/>
            <a:ext cx="1626840" cy="1429560"/>
          </a:xfrm>
          <a:prstGeom prst="rect">
            <a:avLst/>
          </a:prstGeom>
          <a:ln>
            <a:noFill/>
          </a:ln>
        </p:spPr>
      </p:pic>
      <p:sp>
        <p:nvSpPr>
          <p:cNvPr id="587" name="TextShape 3"/>
          <p:cNvSpPr txBox="1"/>
          <p:nvPr/>
        </p:nvSpPr>
        <p:spPr>
          <a:xfrm>
            <a:off x="6765480" y="2659680"/>
            <a:ext cx="311256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Realistic theoretical calculations</a:t>
            </a:r>
            <a:endParaRPr/>
          </a:p>
        </p:txBody>
      </p:sp>
      <p:sp>
        <p:nvSpPr>
          <p:cNvPr id="588" name="CustomShape 4"/>
          <p:cNvSpPr/>
          <p:nvPr/>
        </p:nvSpPr>
        <p:spPr>
          <a:xfrm>
            <a:off x="8265960" y="1609920"/>
            <a:ext cx="21240" cy="48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89" name="CustomShape 5"/>
          <p:cNvSpPr/>
          <p:nvPr/>
        </p:nvSpPr>
        <p:spPr>
          <a:xfrm>
            <a:off x="8773560" y="1645560"/>
            <a:ext cx="20880" cy="48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0" name="CustomShape 6"/>
          <p:cNvSpPr/>
          <p:nvPr/>
        </p:nvSpPr>
        <p:spPr>
          <a:xfrm>
            <a:off x="8687880" y="1215360"/>
            <a:ext cx="48600" cy="47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1" name="CustomShape 7"/>
          <p:cNvSpPr/>
          <p:nvPr/>
        </p:nvSpPr>
        <p:spPr>
          <a:xfrm>
            <a:off x="8505000" y="1824840"/>
            <a:ext cx="48600" cy="486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2" name="Line 8"/>
          <p:cNvSpPr/>
          <p:nvPr/>
        </p:nvSpPr>
        <p:spPr>
          <a:xfrm>
            <a:off x="8301960" y="1638360"/>
            <a:ext cx="21024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3" name="Line 9"/>
          <p:cNvSpPr/>
          <p:nvPr/>
        </p:nvSpPr>
        <p:spPr>
          <a:xfrm flipV="1">
            <a:off x="8521920" y="1270440"/>
            <a:ext cx="175320" cy="36756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4" name="Line 10"/>
          <p:cNvSpPr/>
          <p:nvPr/>
        </p:nvSpPr>
        <p:spPr>
          <a:xfrm flipH="1">
            <a:off x="8574480" y="1673280"/>
            <a:ext cx="1890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5" name="Freeform 11"/>
          <p:cNvSpPr/>
          <p:nvPr/>
        </p:nvSpPr>
        <p:spPr>
          <a:xfrm>
            <a:off x="8470440" y="1672560"/>
            <a:ext cx="134640" cy="168840"/>
          </a:xfrm>
          <a:custGeom>
            <a:avLst/>
            <a:gdLst/>
            <a:ahLst/>
            <a:rect l="0" t="0" r="r" b="b"/>
            <a:pathLst>
              <a:path w="374" h="469">
                <a:moveTo>
                  <a:pt x="294" y="2"/>
                </a:moveTo>
                <a:cubicBezTo>
                  <a:pt x="167" y="0"/>
                  <a:pt x="305" y="122"/>
                  <a:pt x="229" y="150"/>
                </a:cubicBezTo>
                <a:cubicBezTo>
                  <a:pt x="40" y="218"/>
                  <a:pt x="373" y="238"/>
                  <a:pt x="176" y="291"/>
                </a:cubicBezTo>
                <a:cubicBezTo>
                  <a:pt x="0" y="339"/>
                  <a:pt x="233" y="313"/>
                  <a:pt x="235" y="374"/>
                </a:cubicBezTo>
                <a:lnTo>
                  <a:pt x="170" y="409"/>
                </a:lnTo>
                <a:lnTo>
                  <a:pt x="194" y="468"/>
                </a:lnTo>
                <a:lnTo>
                  <a:pt x="194" y="463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596" name="CustomShape 12"/>
          <p:cNvSpPr/>
          <p:nvPr/>
        </p:nvSpPr>
        <p:spPr>
          <a:xfrm>
            <a:off x="8469720" y="1585800"/>
            <a:ext cx="157320" cy="122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597" name="" descr=""/>
          <p:cNvPicPr/>
          <p:nvPr/>
        </p:nvPicPr>
        <p:blipFill>
          <a:blip r:embed="rId2"/>
          <a:stretch/>
        </p:blipFill>
        <p:spPr>
          <a:xfrm rot="7923000">
            <a:off x="8162280" y="1892880"/>
            <a:ext cx="603720" cy="577800"/>
          </a:xfrm>
          <a:prstGeom prst="rect">
            <a:avLst/>
          </a:prstGeom>
          <a:ln>
            <a:noFill/>
          </a:ln>
        </p:spPr>
      </p:pic>
      <p:pic>
        <p:nvPicPr>
          <p:cNvPr id="598" name="" descr=""/>
          <p:cNvPicPr/>
          <p:nvPr/>
        </p:nvPicPr>
        <p:blipFill>
          <a:blip r:embed="rId3"/>
          <a:stretch/>
        </p:blipFill>
        <p:spPr>
          <a:xfrm rot="1978200">
            <a:off x="8691480" y="738720"/>
            <a:ext cx="308880" cy="549720"/>
          </a:xfrm>
          <a:prstGeom prst="rect">
            <a:avLst/>
          </a:prstGeom>
          <a:ln>
            <a:noFill/>
          </a:ln>
        </p:spPr>
      </p:pic>
      <p:sp>
        <p:nvSpPr>
          <p:cNvPr id="599" name="CustomShape 13"/>
          <p:cNvSpPr/>
          <p:nvPr/>
        </p:nvSpPr>
        <p:spPr>
          <a:xfrm>
            <a:off x="6718680" y="6293160"/>
            <a:ext cx="3248640" cy="81648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0" name="TextShape 14"/>
          <p:cNvSpPr txBox="1"/>
          <p:nvPr/>
        </p:nvSpPr>
        <p:spPr>
          <a:xfrm>
            <a:off x="6752520" y="6410160"/>
            <a:ext cx="314676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Constraint of QGP properties</a:t>
            </a:r>
            <a:endParaRPr/>
          </a:p>
        </p:txBody>
      </p:sp>
      <p:sp>
        <p:nvSpPr>
          <p:cNvPr id="601" name="CustomShape 15"/>
          <p:cNvSpPr/>
          <p:nvPr/>
        </p:nvSpPr>
        <p:spPr>
          <a:xfrm>
            <a:off x="77040" y="1003320"/>
            <a:ext cx="6293160" cy="581724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2" name="TextShape 16"/>
          <p:cNvSpPr txBox="1"/>
          <p:nvPr/>
        </p:nvSpPr>
        <p:spPr>
          <a:xfrm>
            <a:off x="1153800" y="3640680"/>
            <a:ext cx="4051800" cy="693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4000" spc="-1">
                <a:latin typeface="Arial"/>
              </a:rPr>
              <a:t>Data</a:t>
            </a:r>
            <a:endParaRPr/>
          </a:p>
        </p:txBody>
      </p:sp>
      <p:pic>
        <p:nvPicPr>
          <p:cNvPr id="603" name="" descr=""/>
          <p:cNvPicPr/>
          <p:nvPr/>
        </p:nvPicPr>
        <p:blipFill>
          <a:blip r:embed="rId4"/>
          <a:stretch/>
        </p:blipFill>
        <p:spPr>
          <a:xfrm>
            <a:off x="182160" y="1158120"/>
            <a:ext cx="1828800" cy="1316880"/>
          </a:xfrm>
          <a:prstGeom prst="rect">
            <a:avLst/>
          </a:prstGeom>
          <a:ln>
            <a:noFill/>
          </a:ln>
        </p:spPr>
      </p:pic>
      <p:pic>
        <p:nvPicPr>
          <p:cNvPr id="604" name="" descr=""/>
          <p:cNvPicPr/>
          <p:nvPr/>
        </p:nvPicPr>
        <p:blipFill>
          <a:blip r:embed="rId5"/>
          <a:stretch/>
        </p:blipFill>
        <p:spPr>
          <a:xfrm>
            <a:off x="4501080" y="1131480"/>
            <a:ext cx="1828800" cy="2368440"/>
          </a:xfrm>
          <a:prstGeom prst="rect">
            <a:avLst/>
          </a:prstGeom>
          <a:ln>
            <a:noFill/>
          </a:ln>
        </p:spPr>
      </p:pic>
      <p:pic>
        <p:nvPicPr>
          <p:cNvPr id="605" name="" descr=""/>
          <p:cNvPicPr/>
          <p:nvPr/>
        </p:nvPicPr>
        <p:blipFill>
          <a:blip r:embed="rId6"/>
          <a:stretch/>
        </p:blipFill>
        <p:spPr>
          <a:xfrm>
            <a:off x="4510080" y="3799080"/>
            <a:ext cx="1828800" cy="1398960"/>
          </a:xfrm>
          <a:prstGeom prst="rect">
            <a:avLst/>
          </a:prstGeom>
          <a:ln>
            <a:noFill/>
          </a:ln>
        </p:spPr>
      </p:pic>
      <p:pic>
        <p:nvPicPr>
          <p:cNvPr id="606" name="" descr=""/>
          <p:cNvPicPr/>
          <p:nvPr/>
        </p:nvPicPr>
        <p:blipFill>
          <a:blip r:embed="rId7"/>
          <a:stretch/>
        </p:blipFill>
        <p:spPr>
          <a:xfrm>
            <a:off x="205200" y="2659680"/>
            <a:ext cx="1828800" cy="1143000"/>
          </a:xfrm>
          <a:prstGeom prst="rect">
            <a:avLst/>
          </a:prstGeom>
          <a:ln>
            <a:noFill/>
          </a:ln>
        </p:spPr>
      </p:pic>
      <p:pic>
        <p:nvPicPr>
          <p:cNvPr id="607" name="" descr=""/>
          <p:cNvPicPr/>
          <p:nvPr/>
        </p:nvPicPr>
        <p:blipFill>
          <a:blip r:embed="rId8"/>
          <a:stretch/>
        </p:blipFill>
        <p:spPr>
          <a:xfrm>
            <a:off x="205200" y="3802680"/>
            <a:ext cx="1828800" cy="1554480"/>
          </a:xfrm>
          <a:prstGeom prst="rect">
            <a:avLst/>
          </a:prstGeom>
          <a:ln>
            <a:noFill/>
          </a:ln>
        </p:spPr>
      </p:pic>
      <p:pic>
        <p:nvPicPr>
          <p:cNvPr id="608" name="" descr=""/>
          <p:cNvPicPr/>
          <p:nvPr/>
        </p:nvPicPr>
        <p:blipFill>
          <a:blip r:embed="rId9"/>
          <a:stretch/>
        </p:blipFill>
        <p:spPr>
          <a:xfrm>
            <a:off x="201960" y="5465520"/>
            <a:ext cx="1828800" cy="1316880"/>
          </a:xfrm>
          <a:prstGeom prst="rect">
            <a:avLst/>
          </a:prstGeom>
          <a:ln>
            <a:noFill/>
          </a:ln>
        </p:spPr>
      </p:pic>
      <p:pic>
        <p:nvPicPr>
          <p:cNvPr id="609" name="" descr=""/>
          <p:cNvPicPr/>
          <p:nvPr/>
        </p:nvPicPr>
        <p:blipFill>
          <a:blip r:embed="rId10"/>
          <a:stretch/>
        </p:blipFill>
        <p:spPr>
          <a:xfrm>
            <a:off x="2096280" y="1145520"/>
            <a:ext cx="2286000" cy="1463040"/>
          </a:xfrm>
          <a:prstGeom prst="rect">
            <a:avLst/>
          </a:prstGeom>
          <a:ln>
            <a:noFill/>
          </a:ln>
        </p:spPr>
      </p:pic>
      <p:pic>
        <p:nvPicPr>
          <p:cNvPr id="610" name="" descr=""/>
          <p:cNvPicPr/>
          <p:nvPr/>
        </p:nvPicPr>
        <p:blipFill>
          <a:blip r:embed="rId11"/>
          <a:stretch/>
        </p:blipFill>
        <p:spPr>
          <a:xfrm>
            <a:off x="4469040" y="5561280"/>
            <a:ext cx="1828800" cy="1179720"/>
          </a:xfrm>
          <a:prstGeom prst="rect">
            <a:avLst/>
          </a:prstGeom>
          <a:ln>
            <a:noFill/>
          </a:ln>
        </p:spPr>
      </p:pic>
      <p:pic>
        <p:nvPicPr>
          <p:cNvPr id="611" name="" descr=""/>
          <p:cNvPicPr/>
          <p:nvPr/>
        </p:nvPicPr>
        <p:blipFill>
          <a:blip r:embed="rId12"/>
          <a:stretch/>
        </p:blipFill>
        <p:spPr>
          <a:xfrm>
            <a:off x="2091240" y="2814480"/>
            <a:ext cx="2286000" cy="713160"/>
          </a:xfrm>
          <a:prstGeom prst="rect">
            <a:avLst/>
          </a:prstGeom>
          <a:ln>
            <a:noFill/>
          </a:ln>
        </p:spPr>
      </p:pic>
      <p:pic>
        <p:nvPicPr>
          <p:cNvPr id="612" name="" descr=""/>
          <p:cNvPicPr/>
          <p:nvPr/>
        </p:nvPicPr>
        <p:blipFill>
          <a:blip r:embed="rId13"/>
          <a:stretch/>
        </p:blipFill>
        <p:spPr>
          <a:xfrm>
            <a:off x="2094480" y="4493880"/>
            <a:ext cx="2286000" cy="1216080"/>
          </a:xfrm>
          <a:prstGeom prst="rect">
            <a:avLst/>
          </a:prstGeom>
          <a:ln>
            <a:noFill/>
          </a:ln>
        </p:spPr>
      </p:pic>
      <p:pic>
        <p:nvPicPr>
          <p:cNvPr id="613" name="" descr=""/>
          <p:cNvPicPr/>
          <p:nvPr/>
        </p:nvPicPr>
        <p:blipFill>
          <a:blip r:embed="rId14"/>
          <a:stretch/>
        </p:blipFill>
        <p:spPr>
          <a:xfrm>
            <a:off x="2122920" y="5877000"/>
            <a:ext cx="1097280" cy="859680"/>
          </a:xfrm>
          <a:prstGeom prst="rect">
            <a:avLst/>
          </a:prstGeom>
          <a:ln>
            <a:noFill/>
          </a:ln>
        </p:spPr>
      </p:pic>
      <p:pic>
        <p:nvPicPr>
          <p:cNvPr id="614" name="" descr=""/>
          <p:cNvPicPr/>
          <p:nvPr/>
        </p:nvPicPr>
        <p:blipFill>
          <a:blip r:embed="rId15"/>
          <a:stretch/>
        </p:blipFill>
        <p:spPr>
          <a:xfrm>
            <a:off x="3284640" y="5891040"/>
            <a:ext cx="1097280" cy="850320"/>
          </a:xfrm>
          <a:prstGeom prst="rect">
            <a:avLst/>
          </a:prstGeom>
          <a:ln>
            <a:noFill/>
          </a:ln>
        </p:spPr>
      </p:pic>
      <p:cxnSp>
        <p:nvCxnSpPr>
          <p:cNvPr id="615" name="Line 17"/>
          <p:cNvCxnSpPr/>
          <p:nvPr/>
        </p:nvCxnSpPr>
        <p:spPr>
          <a:xfrm>
            <a:off x="6370200" y="3911760"/>
            <a:ext cx="442800" cy="9234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616" name="Line 18"/>
          <p:cNvCxnSpPr/>
          <p:nvPr/>
        </p:nvCxnSpPr>
        <p:spPr>
          <a:xfrm>
            <a:off x="8308800" y="3375360"/>
            <a:ext cx="18000" cy="10602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sp>
        <p:nvSpPr>
          <p:cNvPr id="617" name="CustomShape 19"/>
          <p:cNvSpPr/>
          <p:nvPr/>
        </p:nvSpPr>
        <p:spPr>
          <a:xfrm>
            <a:off x="6812640" y="4435200"/>
            <a:ext cx="3027600" cy="78660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18" name="TextShape 20"/>
          <p:cNvSpPr txBox="1"/>
          <p:nvPr/>
        </p:nvSpPr>
        <p:spPr>
          <a:xfrm>
            <a:off x="6924960" y="4439520"/>
            <a:ext cx="2757600" cy="79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latin typeface="Arial"/>
              </a:rPr>
              <a:t>Bayesian Statistical Analysis</a:t>
            </a:r>
            <a:endParaRPr/>
          </a:p>
        </p:txBody>
      </p:sp>
      <p:cxnSp>
        <p:nvCxnSpPr>
          <p:cNvPr id="619" name="Line 21"/>
          <p:cNvCxnSpPr/>
          <p:nvPr/>
        </p:nvCxnSpPr>
        <p:spPr>
          <a:xfrm>
            <a:off x="8326440" y="5234400"/>
            <a:ext cx="16920" cy="10591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  <p:timing>
    <p:tnLst>
      <p:par>
        <p:cTn id="127" dur="indefinite" restart="never" nodeType="tmRoot">
          <p:childTnLst>
            <p:seq>
              <p:cTn id="1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TextShape 1"/>
          <p:cNvSpPr txBox="1"/>
          <p:nvPr/>
        </p:nvSpPr>
        <p:spPr>
          <a:xfrm>
            <a:off x="91440" y="118440"/>
            <a:ext cx="74980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Take home messages</a:t>
            </a:r>
            <a:endParaRPr/>
          </a:p>
        </p:txBody>
      </p:sp>
      <p:sp>
        <p:nvSpPr>
          <p:cNvPr id="621" name="TextShape 2"/>
          <p:cNvSpPr txBox="1"/>
          <p:nvPr/>
        </p:nvSpPr>
        <p:spPr>
          <a:xfrm>
            <a:off x="300240" y="1353240"/>
            <a:ext cx="6740640" cy="5504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If we get nuclear matter dense enough, we make a new phase of matter, which we produce in high energy heavy ion collisions.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This medium is extremely hot and dense...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...and opaque to colored probes and translucent to electromagnetic probes.</a:t>
            </a:r>
            <a:endParaRPr/>
          </a:p>
        </p:txBody>
      </p:sp>
      <p:pic>
        <p:nvPicPr>
          <p:cNvPr id="622" name="" descr=""/>
          <p:cNvPicPr/>
          <p:nvPr/>
        </p:nvPicPr>
        <p:blipFill>
          <a:blip r:embed="rId1"/>
          <a:srcRect l="22504" t="16366" r="22504" b="16366"/>
          <a:stretch/>
        </p:blipFill>
        <p:spPr>
          <a:xfrm>
            <a:off x="7719840" y="794160"/>
            <a:ext cx="1829520" cy="1535760"/>
          </a:xfrm>
          <a:prstGeom prst="rect">
            <a:avLst/>
          </a:prstGeom>
          <a:ln>
            <a:noFill/>
          </a:ln>
        </p:spPr>
      </p:pic>
      <p:pic>
        <p:nvPicPr>
          <p:cNvPr id="623" name="" descr=""/>
          <p:cNvPicPr/>
          <p:nvPr/>
        </p:nvPicPr>
        <p:blipFill>
          <a:blip r:embed="rId2"/>
          <a:stretch/>
        </p:blipFill>
        <p:spPr>
          <a:xfrm>
            <a:off x="7315200" y="4294080"/>
            <a:ext cx="2743200" cy="2139840"/>
          </a:xfrm>
          <a:prstGeom prst="rect">
            <a:avLst/>
          </a:prstGeom>
          <a:ln>
            <a:noFill/>
          </a:ln>
        </p:spPr>
      </p:pic>
      <p:pic>
        <p:nvPicPr>
          <p:cNvPr id="624" name="" descr=""/>
          <p:cNvPicPr/>
          <p:nvPr/>
        </p:nvPicPr>
        <p:blipFill>
          <a:blip r:embed="rId3"/>
          <a:stretch/>
        </p:blipFill>
        <p:spPr>
          <a:xfrm>
            <a:off x="8196840" y="2437200"/>
            <a:ext cx="914400" cy="1408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9" dur="indefinite" restart="never" nodeType="tmRoot">
          <p:childTnLst>
            <p:seq>
              <p:cTn id="1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" descr=""/>
          <p:cNvPicPr/>
          <p:nvPr/>
        </p:nvPicPr>
        <p:blipFill>
          <a:blip r:embed="rId1"/>
          <a:stretch/>
        </p:blipFill>
        <p:spPr>
          <a:xfrm>
            <a:off x="5221080" y="4186800"/>
            <a:ext cx="3657600" cy="2743200"/>
          </a:xfrm>
          <a:prstGeom prst="rect">
            <a:avLst/>
          </a:prstGeom>
          <a:ln>
            <a:noFill/>
          </a:ln>
        </p:spPr>
      </p:pic>
      <p:sp>
        <p:nvSpPr>
          <p:cNvPr id="626" name="TextShape 1"/>
          <p:cNvSpPr txBox="1"/>
          <p:nvPr/>
        </p:nvSpPr>
        <p:spPr>
          <a:xfrm>
            <a:off x="504000" y="120240"/>
            <a:ext cx="9071640" cy="622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About me</a:t>
            </a:r>
            <a:endParaRPr/>
          </a:p>
        </p:txBody>
      </p:sp>
      <p:sp>
        <p:nvSpPr>
          <p:cNvPr id="627" name="TextShape 2"/>
          <p:cNvSpPr txBox="1"/>
          <p:nvPr/>
        </p:nvSpPr>
        <p:spPr>
          <a:xfrm>
            <a:off x="91800" y="961200"/>
            <a:ext cx="4972680" cy="2661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BS, Colorado State University, 2003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PhD, Yale University, 2009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Postdoc, University of Tennessee, Knoxville, 2009-2012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Assistant prof, University of Tennessee, Knoxville 2012 –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 </a:t>
            </a:r>
            <a:endParaRPr/>
          </a:p>
        </p:txBody>
      </p:sp>
      <p:pic>
        <p:nvPicPr>
          <p:cNvPr id="628" name="" descr=""/>
          <p:cNvPicPr/>
          <p:nvPr/>
        </p:nvPicPr>
        <p:blipFill>
          <a:blip r:embed="rId2"/>
          <a:stretch/>
        </p:blipFill>
        <p:spPr>
          <a:xfrm>
            <a:off x="5216040" y="761400"/>
            <a:ext cx="4572000" cy="3429000"/>
          </a:xfrm>
          <a:prstGeom prst="rect">
            <a:avLst/>
          </a:prstGeom>
          <a:ln>
            <a:noFill/>
          </a:ln>
        </p:spPr>
      </p:pic>
      <p:pic>
        <p:nvPicPr>
          <p:cNvPr id="629" name="" descr=""/>
          <p:cNvPicPr/>
          <p:nvPr/>
        </p:nvPicPr>
        <p:blipFill>
          <a:blip r:embed="rId3"/>
          <a:stretch/>
        </p:blipFill>
        <p:spPr>
          <a:xfrm>
            <a:off x="7752240" y="4164480"/>
            <a:ext cx="2106000" cy="2808360"/>
          </a:xfrm>
          <a:prstGeom prst="rect">
            <a:avLst/>
          </a:prstGeom>
          <a:ln>
            <a:noFill/>
          </a:ln>
        </p:spPr>
      </p:pic>
      <p:sp>
        <p:nvSpPr>
          <p:cNvPr id="630" name="TextShape 3"/>
          <p:cNvSpPr txBox="1"/>
          <p:nvPr/>
        </p:nvSpPr>
        <p:spPr>
          <a:xfrm>
            <a:off x="92160" y="3741840"/>
            <a:ext cx="4972680" cy="2961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Active on issues related to women in physics and working on being a more effective ally for people of color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Parent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Brew beer &amp; wine, keep bees, avid cook, cyclist</a:t>
            </a:r>
            <a:endParaRPr/>
          </a:p>
        </p:txBody>
      </p:sp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TextShape 1"/>
          <p:cNvSpPr txBox="1"/>
          <p:nvPr/>
        </p:nvSpPr>
        <p:spPr>
          <a:xfrm>
            <a:off x="-35640" y="48960"/>
            <a:ext cx="9071640" cy="842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3500" spc="-1">
                <a:latin typeface="Times New Roman"/>
              </a:rPr>
              <a:t>Careers in high energy physics</a:t>
            </a:r>
            <a:endParaRPr/>
          </a:p>
        </p:txBody>
      </p:sp>
      <p:sp>
        <p:nvSpPr>
          <p:cNvPr id="632" name="TextShape 2"/>
          <p:cNvSpPr txBox="1"/>
          <p:nvPr/>
        </p:nvSpPr>
        <p:spPr>
          <a:xfrm>
            <a:off x="0" y="914040"/>
            <a:ext cx="10080000" cy="617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500" spc="-1">
                <a:latin typeface="Times New Roman"/>
              </a:rPr>
              <a:t>You should consider high energy physics if...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You like programming and working with computers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You're a people person – and don't mind working with 1000 people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You like to travel around the world – and work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You enjoy giving talks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Common career options for people with a Ph.D. in high energy physics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Academia – research and teaching universities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Research at a National Laboratory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National security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Finance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Computer programming</a:t>
            </a:r>
            <a:endParaRPr/>
          </a:p>
        </p:txBody>
      </p:sp>
    </p:spTree>
  </p:cSld>
  <p:timing>
    <p:tnLst>
      <p:par>
        <p:cTn id="133" dur="indefinite" restart="never" nodeType="tmRoot">
          <p:childTnLst>
            <p:seq>
              <p:cTn id="1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274320" y="12960"/>
            <a:ext cx="9509760" cy="704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The phase transition in the laboratory</a:t>
            </a:r>
            <a:endParaRPr/>
          </a:p>
        </p:txBody>
      </p:sp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0" y="1008720"/>
            <a:ext cx="10058400" cy="5083920"/>
          </a:xfrm>
          <a:prstGeom prst="rect">
            <a:avLst/>
          </a:prstGeom>
          <a:ln>
            <a:noFill/>
          </a:ln>
        </p:spPr>
      </p:pic>
      <p:sp>
        <p:nvSpPr>
          <p:cNvPr id="111" name="CustomShape 2"/>
          <p:cNvSpPr/>
          <p:nvPr/>
        </p:nvSpPr>
        <p:spPr>
          <a:xfrm>
            <a:off x="158760" y="1044720"/>
            <a:ext cx="2850480" cy="2126160"/>
          </a:xfrm>
          <a:prstGeom prst="rect">
            <a:avLst/>
          </a:prstGeom>
          <a:noFill/>
          <a:ln w="763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2" name="TextShape 3"/>
          <p:cNvSpPr txBox="1"/>
          <p:nvPr/>
        </p:nvSpPr>
        <p:spPr>
          <a:xfrm>
            <a:off x="407160" y="548640"/>
            <a:ext cx="283464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808080"/>
                </a:solidFill>
                <a:latin typeface="Arial"/>
              </a:rPr>
              <a:t>Initial State</a:t>
            </a:r>
            <a:endParaRPr/>
          </a:p>
        </p:txBody>
      </p:sp>
      <p:sp>
        <p:nvSpPr>
          <p:cNvPr id="113" name="Line 4"/>
          <p:cNvSpPr/>
          <p:nvPr/>
        </p:nvSpPr>
        <p:spPr>
          <a:xfrm>
            <a:off x="448920" y="4340160"/>
            <a:ext cx="0" cy="1371600"/>
          </a:xfrm>
          <a:prstGeom prst="line">
            <a:avLst/>
          </a:prstGeom>
          <a:ln w="763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" name="TextShape 5"/>
          <p:cNvSpPr txBox="1"/>
          <p:nvPr/>
        </p:nvSpPr>
        <p:spPr>
          <a:xfrm>
            <a:off x="3503160" y="548640"/>
            <a:ext cx="283464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>
                <a:solidFill>
                  <a:srgbClr val="ff0000"/>
                </a:solidFill>
                <a:latin typeface="Arial"/>
              </a:rPr>
              <a:t>QGP</a:t>
            </a:r>
            <a:endParaRPr/>
          </a:p>
        </p:txBody>
      </p:sp>
      <p:sp>
        <p:nvSpPr>
          <p:cNvPr id="115" name="CustomShape 6"/>
          <p:cNvSpPr/>
          <p:nvPr/>
        </p:nvSpPr>
        <p:spPr>
          <a:xfrm>
            <a:off x="3434760" y="1044720"/>
            <a:ext cx="2957760" cy="21261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116" name="Line 7"/>
          <p:cNvCxnSpPr>
            <a:stCxn id="111" idx="2"/>
            <a:endCxn id="113" idx="1"/>
          </p:cNvCxnSpPr>
          <p:nvPr/>
        </p:nvCxnSpPr>
        <p:spPr>
          <a:xfrm flipH="1">
            <a:off x="448920" y="3170880"/>
            <a:ext cx="1135440" cy="1169640"/>
          </a:xfrm>
          <a:prstGeom prst="straightConnector1">
            <a:avLst/>
          </a:prstGeom>
          <a:ln w="76320">
            <a:solidFill>
              <a:srgbClr val="808080"/>
            </a:solidFill>
            <a:round/>
            <a:tailEnd len="med" type="triangle" w="med"/>
          </a:ln>
        </p:spPr>
      </p:cxnSp>
      <p:sp>
        <p:nvSpPr>
          <p:cNvPr id="117" name="CustomShape 8"/>
          <p:cNvSpPr/>
          <p:nvPr/>
        </p:nvSpPr>
        <p:spPr>
          <a:xfrm>
            <a:off x="1546200" y="4451040"/>
            <a:ext cx="1371600" cy="1188720"/>
          </a:xfrm>
          <a:prstGeom prst="rect">
            <a:avLst/>
          </a:prstGeom>
          <a:noFill/>
          <a:ln w="76320">
            <a:solidFill>
              <a:srgbClr val="ff0000"/>
            </a:solidFill>
            <a:custDash>
              <a:ds d="200000" sp="200000"/>
              <a:ds d="200000" sp="2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118" name="Line 9"/>
          <p:cNvCxnSpPr>
            <a:stCxn id="115" idx="2"/>
            <a:endCxn id="117" idx="0"/>
          </p:cNvCxnSpPr>
          <p:nvPr/>
        </p:nvCxnSpPr>
        <p:spPr>
          <a:xfrm flipH="1">
            <a:off x="2232000" y="3170880"/>
            <a:ext cx="2682000" cy="1280520"/>
          </a:xfrm>
          <a:prstGeom prst="straightConnector1">
            <a:avLst/>
          </a:prstGeom>
          <a:ln w="76320">
            <a:solidFill>
              <a:srgbClr val="ff0000"/>
            </a:solidFill>
            <a:round/>
            <a:tailEnd len="med" type="triangle" w="med"/>
          </a:ln>
        </p:spPr>
      </p:cxnSp>
      <p:sp>
        <p:nvSpPr>
          <p:cNvPr id="119" name="CustomShape 10"/>
          <p:cNvSpPr/>
          <p:nvPr/>
        </p:nvSpPr>
        <p:spPr>
          <a:xfrm>
            <a:off x="6890760" y="1044720"/>
            <a:ext cx="2957760" cy="2126160"/>
          </a:xfrm>
          <a:prstGeom prst="rect">
            <a:avLst/>
          </a:prstGeom>
          <a:noFill/>
          <a:ln w="763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" name="TextShape 11"/>
          <p:cNvSpPr txBox="1"/>
          <p:nvPr/>
        </p:nvSpPr>
        <p:spPr>
          <a:xfrm>
            <a:off x="6959160" y="548640"/>
            <a:ext cx="283464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>
                <a:solidFill>
                  <a:srgbClr val="0000ff"/>
                </a:solidFill>
                <a:latin typeface="Arial"/>
              </a:rPr>
              <a:t>Freeze-out</a:t>
            </a:r>
            <a:endParaRPr/>
          </a:p>
        </p:txBody>
      </p:sp>
      <p:sp>
        <p:nvSpPr>
          <p:cNvPr id="121" name="CustomShape 12"/>
          <p:cNvSpPr/>
          <p:nvPr/>
        </p:nvSpPr>
        <p:spPr>
          <a:xfrm>
            <a:off x="6802200" y="4451040"/>
            <a:ext cx="1371600" cy="1188720"/>
          </a:xfrm>
          <a:prstGeom prst="rect">
            <a:avLst/>
          </a:prstGeom>
          <a:noFill/>
          <a:ln w="76320">
            <a:solidFill>
              <a:srgbClr val="0000ff"/>
            </a:solidFill>
            <a:custDash>
              <a:ds d="200000" sp="200000"/>
              <a:ds d="200000" sp="2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122" name="Line 13"/>
          <p:cNvCxnSpPr>
            <a:stCxn id="119" idx="2"/>
            <a:endCxn id="121" idx="0"/>
          </p:cNvCxnSpPr>
          <p:nvPr/>
        </p:nvCxnSpPr>
        <p:spPr>
          <a:xfrm flipH="1">
            <a:off x="7488000" y="3170880"/>
            <a:ext cx="882000" cy="1280520"/>
          </a:xfrm>
          <a:prstGeom prst="straightConnector1">
            <a:avLst/>
          </a:prstGeom>
          <a:ln w="76320">
            <a:solidFill>
              <a:srgbClr val="0000ff"/>
            </a:solidFill>
            <a:round/>
            <a:tailEnd len="med" type="triangle" w="med"/>
          </a:ln>
        </p:spPr>
      </p:cxnSp>
      <p:sp>
        <p:nvSpPr>
          <p:cNvPr id="123" name="CustomShape 14"/>
          <p:cNvSpPr/>
          <p:nvPr/>
        </p:nvSpPr>
        <p:spPr>
          <a:xfrm>
            <a:off x="-130320" y="6306840"/>
            <a:ext cx="2507760" cy="82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342720" indent="-342720" algn="ctr">
              <a:lnSpc>
                <a:spcPct val="100000"/>
              </a:lnSpc>
            </a:pPr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Hydrodynamical flow</a:t>
            </a:r>
            <a:endParaRPr/>
          </a:p>
        </p:txBody>
      </p:sp>
      <p:pic>
        <p:nvPicPr>
          <p:cNvPr id="124" name="" descr=""/>
          <p:cNvPicPr/>
          <p:nvPr/>
        </p:nvPicPr>
        <p:blipFill>
          <a:blip r:embed="rId2"/>
          <a:stretch/>
        </p:blipFill>
        <p:spPr>
          <a:xfrm>
            <a:off x="2601000" y="5623200"/>
            <a:ext cx="1971000" cy="1508760"/>
          </a:xfrm>
          <a:prstGeom prst="rect">
            <a:avLst/>
          </a:prstGeom>
          <a:ln>
            <a:noFill/>
          </a:ln>
        </p:spPr>
      </p:pic>
      <p:sp>
        <p:nvSpPr>
          <p:cNvPr id="125" name="CustomShape 15"/>
          <p:cNvSpPr/>
          <p:nvPr/>
        </p:nvSpPr>
        <p:spPr>
          <a:xfrm>
            <a:off x="2588400" y="5623560"/>
            <a:ext cx="1971000" cy="15087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26" name="" descr=""/>
          <p:cNvPicPr/>
          <p:nvPr/>
        </p:nvPicPr>
        <p:blipFill>
          <a:blip r:embed="rId3"/>
          <a:stretch/>
        </p:blipFill>
        <p:spPr>
          <a:xfrm>
            <a:off x="5149440" y="5639760"/>
            <a:ext cx="2221920" cy="1492560"/>
          </a:xfrm>
          <a:prstGeom prst="rect">
            <a:avLst/>
          </a:prstGeom>
          <a:ln>
            <a:noFill/>
          </a:ln>
        </p:spPr>
      </p:pic>
      <p:sp>
        <p:nvSpPr>
          <p:cNvPr id="127" name="CustomShape 16"/>
          <p:cNvSpPr/>
          <p:nvPr/>
        </p:nvSpPr>
        <p:spPr>
          <a:xfrm>
            <a:off x="5108400" y="5623560"/>
            <a:ext cx="2262960" cy="15087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17"/>
          <p:cNvSpPr/>
          <p:nvPr/>
        </p:nvSpPr>
        <p:spPr>
          <a:xfrm>
            <a:off x="7431480" y="6327360"/>
            <a:ext cx="250776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342720" indent="-342720" algn="ctr">
              <a:lnSpc>
                <a:spcPct val="100000"/>
              </a:lnSpc>
            </a:pPr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Jet quenching</a:t>
            </a:r>
            <a:endParaRPr/>
          </a:p>
        </p:txBody>
      </p:sp>
      <p:sp>
        <p:nvSpPr>
          <p:cNvPr id="129" name="TextShape 18"/>
          <p:cNvSpPr txBox="1"/>
          <p:nvPr/>
        </p:nvSpPr>
        <p:spPr>
          <a:xfrm>
            <a:off x="5153760" y="6861960"/>
            <a:ext cx="386136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https://physics.aps.org/articles/v7/97</a:t>
            </a:r>
            <a:endParaRPr/>
          </a:p>
        </p:txBody>
      </p:sp>
      <p:sp>
        <p:nvSpPr>
          <p:cNvPr id="130" name="TextShape 19"/>
          <p:cNvSpPr txBox="1"/>
          <p:nvPr/>
        </p:nvSpPr>
        <p:spPr>
          <a:xfrm>
            <a:off x="1881360" y="5639760"/>
            <a:ext cx="2834640" cy="79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lvl="1" marL="742680" indent="-285480">
              <a:lnSpc>
                <a:spcPct val="100000"/>
              </a:lnSpc>
              <a:buClr>
                <a:srgbClr val="ffff99"/>
              </a:buClr>
              <a:buFont typeface="Comic Sans MS"/>
              <a:buChar char="–"/>
            </a:pPr>
            <a:r>
              <a:rPr lang="en-US" sz="900" spc="-1">
                <a:solidFill>
                  <a:srgbClr val="000000"/>
                </a:solidFill>
                <a:latin typeface="Times New Roman"/>
              </a:rPr>
              <a:t>K, O’Hara, S. Hemmer, M. Gehm, S. Granade, J. Thomas    </a:t>
            </a:r>
            <a:r>
              <a:rPr b="1" lang="en-US" sz="900" spc="-1">
                <a:solidFill>
                  <a:srgbClr val="000000"/>
                </a:solidFill>
                <a:latin typeface="Times New Roman"/>
              </a:rPr>
              <a:t>Science </a:t>
            </a:r>
            <a:r>
              <a:rPr lang="en-US" sz="900" spc="-1">
                <a:solidFill>
                  <a:srgbClr val="000000"/>
                </a:solidFill>
                <a:latin typeface="Times New Roman"/>
              </a:rPr>
              <a:t>298</a:t>
            </a:r>
            <a:r>
              <a:rPr b="1" lang="en-US" sz="900" spc="-1">
                <a:solidFill>
                  <a:srgbClr val="000000"/>
                </a:solidFill>
                <a:latin typeface="Times New Roman"/>
              </a:rPr>
              <a:t> 2179 (2002) </a:t>
            </a:r>
            <a:endParaRPr/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TextShape 1"/>
          <p:cNvSpPr txBox="1"/>
          <p:nvPr/>
        </p:nvSpPr>
        <p:spPr>
          <a:xfrm>
            <a:off x="504000" y="18000"/>
            <a:ext cx="9071640" cy="896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What I spend my time doing</a:t>
            </a:r>
            <a:endParaRPr/>
          </a:p>
        </p:txBody>
      </p:sp>
      <p:sp>
        <p:nvSpPr>
          <p:cNvPr id="634" name="TextShape 2"/>
          <p:cNvSpPr txBox="1"/>
          <p:nvPr/>
        </p:nvSpPr>
        <p:spPr>
          <a:xfrm>
            <a:off x="-9720" y="957240"/>
            <a:ext cx="7327440" cy="6127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Programming (c++) - analyzing data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Writing and giving talks – 3 research talks, 1 seminar, 2 posters, 1 software tutorial, and lots of talks (&gt;30) at internal meetings in 2010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Hardware work:  assembling &amp; testing the detector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Outreach: blogging for ALICE, giving tours of PHENIX to the public...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Writing papers and conference proceedings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Reviewing the work of my collaborators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Reading papers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Taking shifts – including being on call 24/7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Teaching, advising students (undergrad &amp; grad)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Committee work</a:t>
            </a:r>
            <a:endParaRPr/>
          </a:p>
        </p:txBody>
      </p:sp>
      <p:pic>
        <p:nvPicPr>
          <p:cNvPr id="635" name="" descr=""/>
          <p:cNvPicPr/>
          <p:nvPr/>
        </p:nvPicPr>
        <p:blipFill>
          <a:blip r:embed="rId1"/>
          <a:stretch/>
        </p:blipFill>
        <p:spPr>
          <a:xfrm>
            <a:off x="7317360" y="950040"/>
            <a:ext cx="2743920" cy="2019960"/>
          </a:xfrm>
          <a:prstGeom prst="rect">
            <a:avLst/>
          </a:prstGeom>
          <a:ln>
            <a:noFill/>
          </a:ln>
        </p:spPr>
      </p:pic>
      <p:pic>
        <p:nvPicPr>
          <p:cNvPr id="636" name="" descr=""/>
          <p:cNvPicPr/>
          <p:nvPr/>
        </p:nvPicPr>
        <p:blipFill>
          <a:blip r:embed="rId2"/>
          <a:stretch/>
        </p:blipFill>
        <p:spPr>
          <a:xfrm>
            <a:off x="7299000" y="5015160"/>
            <a:ext cx="1637280" cy="2285280"/>
          </a:xfrm>
          <a:prstGeom prst="rect">
            <a:avLst/>
          </a:prstGeom>
          <a:ln>
            <a:noFill/>
          </a:ln>
        </p:spPr>
      </p:pic>
      <p:pic>
        <p:nvPicPr>
          <p:cNvPr id="637" name="" descr=""/>
          <p:cNvPicPr/>
          <p:nvPr/>
        </p:nvPicPr>
        <p:blipFill>
          <a:blip r:embed="rId3"/>
          <a:stretch/>
        </p:blipFill>
        <p:spPr>
          <a:xfrm>
            <a:off x="7317360" y="2970720"/>
            <a:ext cx="2743920" cy="2057040"/>
          </a:xfrm>
          <a:prstGeom prst="rect">
            <a:avLst/>
          </a:prstGeom>
          <a:ln>
            <a:noFill/>
          </a:ln>
        </p:spPr>
      </p:pic>
      <p:pic>
        <p:nvPicPr>
          <p:cNvPr id="638" name="" descr=""/>
          <p:cNvPicPr/>
          <p:nvPr/>
        </p:nvPicPr>
        <p:blipFill>
          <a:blip r:embed="rId4"/>
          <a:stretch/>
        </p:blipFill>
        <p:spPr>
          <a:xfrm>
            <a:off x="8672760" y="4997520"/>
            <a:ext cx="1436400" cy="2285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5" dur="indefinite" restart="never" nodeType="tmRoot">
          <p:childTnLst>
            <p:seq>
              <p:cTn id="1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TextShape 1"/>
          <p:cNvSpPr txBox="1"/>
          <p:nvPr/>
        </p:nvSpPr>
        <p:spPr>
          <a:xfrm>
            <a:off x="504000" y="17676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Resources</a:t>
            </a:r>
            <a:endParaRPr/>
          </a:p>
        </p:txBody>
      </p:sp>
      <p:sp>
        <p:nvSpPr>
          <p:cNvPr id="640" name="TextShape 2"/>
          <p:cNvSpPr txBox="1"/>
          <p:nvPr/>
        </p:nvSpPr>
        <p:spPr>
          <a:xfrm>
            <a:off x="0" y="914040"/>
            <a:ext cx="10080000" cy="6170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US LHC </a:t>
            </a:r>
            <a:r>
              <a:rPr lang="en-US" sz="3200" spc="-1">
                <a:latin typeface="Times New Roman"/>
                <a:hlinkClick r:id="rId1"/>
              </a:rPr>
              <a:t>blog</a:t>
            </a:r>
            <a:r>
              <a:rPr lang="en-US" sz="3200" spc="-1">
                <a:latin typeface="Times New Roman"/>
              </a:rPr>
              <a:t> and Facebook </a:t>
            </a:r>
            <a:r>
              <a:rPr lang="en-US" sz="3200" spc="-1">
                <a:latin typeface="Times New Roman"/>
                <a:hlinkClick r:id="rId2"/>
              </a:rPr>
              <a:t>page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Experiments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Relativistic Heavy Ion Collider:  </a:t>
            </a:r>
            <a:r>
              <a:rPr lang="en-US" sz="2800" spc="-1">
                <a:latin typeface="Times New Roman"/>
                <a:hlinkClick r:id="rId3"/>
              </a:rPr>
              <a:t>STAR</a:t>
            </a:r>
            <a:r>
              <a:rPr lang="en-US" sz="2800" spc="-1">
                <a:latin typeface="Times New Roman"/>
              </a:rPr>
              <a:t>	</a:t>
            </a:r>
            <a:r>
              <a:rPr lang="en-US" sz="2800" spc="-1">
                <a:latin typeface="Times New Roman"/>
              </a:rPr>
              <a:t> </a:t>
            </a:r>
            <a:r>
              <a:rPr lang="en-US" sz="2800" spc="-1">
                <a:latin typeface="Times New Roman"/>
                <a:hlinkClick r:id="rId4"/>
              </a:rPr>
              <a:t>PHENIX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Large Hadron Collider:</a:t>
            </a:r>
            <a:r>
              <a:rPr lang="en-US" sz="2800" spc="-1">
                <a:latin typeface="Times New Roman"/>
              </a:rPr>
              <a:t>	</a:t>
            </a:r>
            <a:r>
              <a:rPr lang="en-US" sz="2800" spc="-1">
                <a:latin typeface="Times New Roman"/>
                <a:hlinkClick r:id="rId5"/>
              </a:rPr>
              <a:t>ALICE</a:t>
            </a:r>
            <a:r>
              <a:rPr lang="en-US" sz="2800" spc="-1">
                <a:latin typeface="Times New Roman"/>
              </a:rPr>
              <a:t>	</a:t>
            </a:r>
            <a:r>
              <a:rPr lang="en-US" sz="2800" spc="-1">
                <a:latin typeface="Times New Roman"/>
                <a:hlinkClick r:id="rId6"/>
              </a:rPr>
              <a:t>ATLAS</a:t>
            </a:r>
            <a:r>
              <a:rPr lang="en-US" sz="2800" spc="-1">
                <a:latin typeface="Times New Roman"/>
              </a:rPr>
              <a:t>	</a:t>
            </a:r>
            <a:r>
              <a:rPr lang="en-US" sz="2800" spc="-1">
                <a:latin typeface="Times New Roman"/>
                <a:hlinkClick r:id="rId7"/>
              </a:rPr>
              <a:t>CMS</a:t>
            </a:r>
            <a:r>
              <a:rPr lang="en-US" sz="2800" spc="-1">
                <a:latin typeface="Times New Roman"/>
              </a:rPr>
              <a:t>	</a:t>
            </a:r>
            <a:r>
              <a:rPr lang="en-US" sz="2800" spc="-1">
                <a:latin typeface="Times New Roman"/>
                <a:hlinkClick r:id="rId8"/>
              </a:rPr>
              <a:t>LHCb</a:t>
            </a:r>
            <a:r>
              <a:rPr lang="en-US" sz="2800" spc="-1">
                <a:latin typeface="Times New Roman"/>
              </a:rPr>
              <a:t> </a:t>
            </a:r>
            <a:r>
              <a:rPr lang="en-US" sz="2800" spc="-1">
                <a:latin typeface="Times New Roman"/>
                <a:hlinkClick r:id="rId9"/>
              </a:rPr>
              <a:t>TOTEM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Event displays and pretty pictures from </a:t>
            </a:r>
            <a:r>
              <a:rPr lang="en-US" sz="3200" spc="-1">
                <a:latin typeface="Times New Roman"/>
                <a:hlinkClick r:id="rId10"/>
              </a:rPr>
              <a:t>ALICE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Really cool </a:t>
            </a:r>
            <a:r>
              <a:rPr lang="en-US" sz="3200" spc="-1">
                <a:latin typeface="Times New Roman"/>
                <a:hlinkClick r:id="rId11"/>
              </a:rPr>
              <a:t>ATLAS</a:t>
            </a:r>
            <a:r>
              <a:rPr lang="en-US" sz="3200" spc="-1">
                <a:latin typeface="Times New Roman"/>
              </a:rPr>
              <a:t> event animation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Links to articles in the press on </a:t>
            </a:r>
            <a:r>
              <a:rPr lang="en-US" sz="3200" spc="-1">
                <a:latin typeface="Times New Roman"/>
                <a:hlinkClick r:id="rId12"/>
              </a:rPr>
              <a:t>PHENIX</a:t>
            </a:r>
            <a:r>
              <a:rPr lang="en-US" sz="3200" spc="-1">
                <a:latin typeface="Times New Roman"/>
              </a:rPr>
              <a:t> 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Scientific American </a:t>
            </a:r>
            <a:r>
              <a:rPr lang="en-US" sz="3200" spc="-1">
                <a:latin typeface="Times New Roman"/>
                <a:hlinkClick r:id="rId13"/>
              </a:rPr>
              <a:t>article</a:t>
            </a:r>
            <a:r>
              <a:rPr lang="en-US" sz="3200" spc="-1">
                <a:latin typeface="Times New Roman"/>
              </a:rPr>
              <a:t> </a:t>
            </a:r>
            <a:endParaRPr/>
          </a:p>
        </p:txBody>
      </p:sp>
    </p:spTree>
  </p:cSld>
  <p:timing>
    <p:tnLst>
      <p:par>
        <p:cTn id="137" dur="indefinite" restart="never" nodeType="tmRoot">
          <p:childTnLst>
            <p:seq>
              <p:cTn id="1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TextShape 1"/>
          <p:cNvSpPr txBox="1"/>
          <p:nvPr/>
        </p:nvSpPr>
        <p:spPr>
          <a:xfrm>
            <a:off x="0" y="48960"/>
            <a:ext cx="10044360" cy="842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 spc="-1">
                <a:latin typeface="Times New Roman"/>
              </a:rPr>
              <a:t>US Universities with graduate programs in experimental heavy ion physics</a:t>
            </a:r>
            <a:endParaRPr/>
          </a:p>
        </p:txBody>
      </p:sp>
      <p:sp>
        <p:nvSpPr>
          <p:cNvPr id="642" name="TextShape 2"/>
          <p:cNvSpPr txBox="1"/>
          <p:nvPr/>
        </p:nvSpPr>
        <p:spPr>
          <a:xfrm>
            <a:off x="0" y="1370880"/>
            <a:ext cx="4930200" cy="5713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STAR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University of California at Davis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University of California Los Angelos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University of Houston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University of Illinois at Chicago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Creighton University (masters only)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Kent State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Michigan State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Ohio State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Purdue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Texas A&amp;M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University of Texas Austin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University of Washington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Wayne State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Yale University</a:t>
            </a:r>
            <a:endParaRPr/>
          </a:p>
        </p:txBody>
      </p:sp>
      <p:sp>
        <p:nvSpPr>
          <p:cNvPr id="643" name="TextShape 3"/>
          <p:cNvSpPr txBox="1"/>
          <p:nvPr/>
        </p:nvSpPr>
        <p:spPr>
          <a:xfrm>
            <a:off x="5151600" y="1370880"/>
            <a:ext cx="4928040" cy="5027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PHENIX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University of California Riverside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University of Colorado Boulder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Columbia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Florida State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Georgia State University 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Iowa State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Ohio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State University of New York (Chemistry &amp; Physics departments)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1" lang="en-US" sz="2800" spc="-1">
                <a:solidFill>
                  <a:srgbClr val="dc2300"/>
                </a:solidFill>
                <a:latin typeface="Times New Roman"/>
              </a:rPr>
              <a:t>University of Tennessee at Knoxville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Vanderbilt University</a:t>
            </a:r>
            <a:endParaRPr/>
          </a:p>
        </p:txBody>
      </p:sp>
      <p:sp>
        <p:nvSpPr>
          <p:cNvPr id="644" name="TextShape 4"/>
          <p:cNvSpPr txBox="1"/>
          <p:nvPr/>
        </p:nvSpPr>
        <p:spPr>
          <a:xfrm>
            <a:off x="2283480" y="914040"/>
            <a:ext cx="572004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3200" spc="-1">
                <a:latin typeface="Times New Roman"/>
              </a:rPr>
              <a:t>Relativistic Heavy Ion Collider</a:t>
            </a:r>
            <a:endParaRPr/>
          </a:p>
        </p:txBody>
      </p:sp>
    </p:spTree>
  </p:cSld>
  <p:timing>
    <p:tnLst>
      <p:par>
        <p:cTn id="139" dur="indefinite" restart="never" nodeType="tmRoot">
          <p:childTnLst>
            <p:seq>
              <p:cTn id="1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TextShape 1"/>
          <p:cNvSpPr txBox="1"/>
          <p:nvPr/>
        </p:nvSpPr>
        <p:spPr>
          <a:xfrm>
            <a:off x="0" y="48960"/>
            <a:ext cx="10008360" cy="842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600" spc="-1">
                <a:latin typeface="Times New Roman"/>
              </a:rPr>
              <a:t>US Universities with graduate programs in experimental heavy ion physics</a:t>
            </a:r>
            <a:endParaRPr/>
          </a:p>
        </p:txBody>
      </p:sp>
      <p:sp>
        <p:nvSpPr>
          <p:cNvPr id="646" name="TextShape 2"/>
          <p:cNvSpPr txBox="1"/>
          <p:nvPr/>
        </p:nvSpPr>
        <p:spPr>
          <a:xfrm>
            <a:off x="503640" y="1768680"/>
            <a:ext cx="4426560" cy="3715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ALICE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University of Texas Austin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Chicago State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Ohio State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Wayne State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University of Texas Houston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1" lang="en-US" sz="2800" spc="-1">
                <a:solidFill>
                  <a:srgbClr val="dc2300"/>
                </a:solidFill>
                <a:latin typeface="Times New Roman"/>
              </a:rPr>
              <a:t>University of Tennessee Knoxville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Yale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Creighton University (masters only)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Purdue University</a:t>
            </a:r>
            <a:endParaRPr/>
          </a:p>
        </p:txBody>
      </p:sp>
      <p:sp>
        <p:nvSpPr>
          <p:cNvPr id="647" name="TextShape 3"/>
          <p:cNvSpPr txBox="1"/>
          <p:nvPr/>
        </p:nvSpPr>
        <p:spPr>
          <a:xfrm>
            <a:off x="5151600" y="1768680"/>
            <a:ext cx="4426560" cy="4173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CMS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University of California Davis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University of Illinois Chicago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University of Kansas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University of Maryland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University of Iowa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Rutgers University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Massachusetts Institute of Technology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Vanderbilt University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ATLAS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Columbia University</a:t>
            </a:r>
            <a:endParaRPr/>
          </a:p>
        </p:txBody>
      </p:sp>
      <p:sp>
        <p:nvSpPr>
          <p:cNvPr id="648" name="TextShape 4"/>
          <p:cNvSpPr txBox="1"/>
          <p:nvPr/>
        </p:nvSpPr>
        <p:spPr>
          <a:xfrm>
            <a:off x="2971800" y="1057680"/>
            <a:ext cx="388800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3200" spc="-1">
                <a:latin typeface="Times New Roman"/>
              </a:rPr>
              <a:t>Large Hadron Collider</a:t>
            </a:r>
            <a:endParaRPr/>
          </a:p>
        </p:txBody>
      </p:sp>
    </p:spTree>
  </p:cSld>
  <p:timing>
    <p:tnLst>
      <p:par>
        <p:cTn id="141" dur="indefinite" restart="never" nodeType="tmRoot">
          <p:childTnLst>
            <p:seq>
              <p:cTn id="1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TextShape 1"/>
          <p:cNvSpPr txBox="1"/>
          <p:nvPr/>
        </p:nvSpPr>
        <p:spPr>
          <a:xfrm>
            <a:off x="504000" y="100440"/>
            <a:ext cx="9071640" cy="779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Quantifying</a:t>
            </a:r>
            <a:endParaRPr/>
          </a:p>
        </p:txBody>
      </p:sp>
      <p:pic>
        <p:nvPicPr>
          <p:cNvPr id="650" name="" descr=""/>
          <p:cNvPicPr/>
          <p:nvPr/>
        </p:nvPicPr>
        <p:blipFill>
          <a:blip r:embed="rId1"/>
          <a:stretch/>
        </p:blipFill>
        <p:spPr>
          <a:xfrm>
            <a:off x="191160" y="1310040"/>
            <a:ext cx="5472360" cy="4376520"/>
          </a:xfrm>
          <a:prstGeom prst="rect">
            <a:avLst/>
          </a:prstGeom>
          <a:ln>
            <a:noFill/>
          </a:ln>
        </p:spPr>
      </p:pic>
      <p:sp>
        <p:nvSpPr>
          <p:cNvPr id="651" name="TextShape 2"/>
          <p:cNvSpPr txBox="1"/>
          <p:nvPr/>
        </p:nvSpPr>
        <p:spPr>
          <a:xfrm>
            <a:off x="3325680" y="791280"/>
            <a:ext cx="350928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Phys. Rev. C 90, 014909 (2014)</a:t>
            </a:r>
            <a:endParaRPr/>
          </a:p>
        </p:txBody>
      </p:sp>
      <p:sp>
        <p:nvSpPr>
          <p:cNvPr id="652" name="TextShape 3"/>
          <p:cNvSpPr txBox="1"/>
          <p:nvPr/>
        </p:nvSpPr>
        <p:spPr>
          <a:xfrm>
            <a:off x="5729040" y="1891080"/>
            <a:ext cx="4225680" cy="3333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200" spc="-1">
                <a:latin typeface="Arial"/>
              </a:rPr>
              <a:t>Jet Collaboration: For a 10 GeV quark traveling 4 fm</a:t>
            </a:r>
            <a:endParaRPr/>
          </a:p>
          <a:p>
            <a:r>
              <a:rPr lang="en-US" sz="2200" spc="-1">
                <a:latin typeface="Arial"/>
              </a:rPr>
              <a:t>   ≈</a:t>
            </a:r>
            <a:r>
              <a:rPr lang="en-US" sz="2200" spc="-1">
                <a:latin typeface="Arial"/>
              </a:rPr>
              <a:t>1.2±0.3 GeV</a:t>
            </a:r>
            <a:r>
              <a:rPr lang="en-US" sz="2200" spc="-1" baseline="101000">
                <a:latin typeface="Arial"/>
              </a:rPr>
              <a:t>2</a:t>
            </a:r>
            <a:r>
              <a:rPr lang="en-US" sz="2200" spc="-1">
                <a:latin typeface="Arial"/>
              </a:rPr>
              <a:t>/fm at τ</a:t>
            </a:r>
            <a:r>
              <a:rPr lang="en-US" sz="2200" spc="-1" baseline="-101000">
                <a:latin typeface="Arial"/>
              </a:rPr>
              <a:t>0</a:t>
            </a:r>
            <a:r>
              <a:rPr lang="en-US" sz="2200" spc="-1">
                <a:latin typeface="Arial"/>
              </a:rPr>
              <a:t>=0.6 fm/c in Au+Au at √s</a:t>
            </a:r>
            <a:r>
              <a:rPr lang="en-US" sz="2200" spc="-1" baseline="-101000">
                <a:latin typeface="Arial"/>
              </a:rPr>
              <a:t>NN</a:t>
            </a:r>
            <a:r>
              <a:rPr lang="en-US" sz="2200" spc="-1">
                <a:latin typeface="Arial"/>
              </a:rPr>
              <a:t>=200 GeV</a:t>
            </a:r>
            <a:r>
              <a:rPr lang="en-US" sz="2200" spc="-1">
                <a:solidFill>
                  <a:srgbClr val="0000ff"/>
                </a:solidFill>
                <a:latin typeface="Arial"/>
              </a:rPr>
              <a:t> </a:t>
            </a:r>
            <a:r>
              <a:rPr lang="en-US" sz="2200" spc="-1">
                <a:solidFill>
                  <a:srgbClr val="0000ff"/>
                </a:solidFill>
                <a:latin typeface="Arial"/>
                <a:ea typeface="Arial"/>
              </a:rPr>
              <a:t>→</a:t>
            </a:r>
            <a:r>
              <a:rPr lang="en-US" sz="2200" spc="-1">
                <a:solidFill>
                  <a:srgbClr val="0000ff"/>
                </a:solidFill>
                <a:latin typeface="Arial"/>
                <a:ea typeface="Arial"/>
              </a:rPr>
              <a:t>loses 2.2 Gev</a:t>
            </a:r>
            <a:endParaRPr/>
          </a:p>
          <a:p>
            <a:r>
              <a:rPr lang="en-US" sz="2200" spc="-1">
                <a:latin typeface="Arial"/>
              </a:rPr>
              <a:t>  ≈</a:t>
            </a:r>
            <a:r>
              <a:rPr lang="en-US" sz="2200" spc="-1">
                <a:latin typeface="Arial"/>
              </a:rPr>
              <a:t>1.9±0.7 GeV</a:t>
            </a:r>
            <a:r>
              <a:rPr lang="en-US" sz="2200" spc="-1" baseline="101000">
                <a:latin typeface="Arial"/>
              </a:rPr>
              <a:t>2</a:t>
            </a:r>
            <a:r>
              <a:rPr lang="en-US" sz="2200" spc="-1">
                <a:latin typeface="Arial"/>
              </a:rPr>
              <a:t>/fm in Pb+Pb collisions at √s</a:t>
            </a:r>
            <a:r>
              <a:rPr lang="en-US" sz="2200" spc="-1" baseline="-101000">
                <a:latin typeface="Arial"/>
              </a:rPr>
              <a:t>NN</a:t>
            </a:r>
            <a:r>
              <a:rPr lang="en-US" sz="2200" spc="-1">
                <a:latin typeface="Arial"/>
              </a:rPr>
              <a:t>=2.76 TeV</a:t>
            </a:r>
            <a:r>
              <a:rPr lang="en-US" sz="2200" spc="-1">
                <a:solidFill>
                  <a:srgbClr val="0000ff"/>
                </a:solidFill>
                <a:latin typeface="Arial"/>
              </a:rPr>
              <a:t> </a:t>
            </a:r>
            <a:r>
              <a:rPr lang="en-US" sz="2200" spc="-1">
                <a:solidFill>
                  <a:srgbClr val="0000ff"/>
                </a:solidFill>
                <a:latin typeface="Arial"/>
                <a:ea typeface="Arial"/>
              </a:rPr>
              <a:t>→</a:t>
            </a:r>
            <a:r>
              <a:rPr lang="en-US" sz="2200" spc="-1">
                <a:solidFill>
                  <a:srgbClr val="0000ff"/>
                </a:solidFill>
                <a:latin typeface="Arial"/>
                <a:ea typeface="Arial"/>
              </a:rPr>
              <a:t>loses 2.8 Gev</a:t>
            </a:r>
            <a:endParaRPr/>
          </a:p>
        </p:txBody>
      </p:sp>
      <p:sp>
        <p:nvSpPr>
          <p:cNvPr id="653" name="TextShape 4"/>
          <p:cNvSpPr txBox="1"/>
          <p:nvPr/>
        </p:nvSpPr>
        <p:spPr>
          <a:xfrm>
            <a:off x="2872440" y="6032520"/>
            <a:ext cx="502776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Q = Momentum transfer from parton to medium</a:t>
            </a:r>
            <a:endParaRPr/>
          </a:p>
          <a:p>
            <a:r>
              <a:rPr lang="en-US" sz="1800" spc="-1">
                <a:latin typeface="Arial"/>
              </a:rPr>
              <a:t>L = path length</a:t>
            </a: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" descr=""/>
          <p:cNvPicPr/>
          <p:nvPr/>
        </p:nvPicPr>
        <p:blipFill>
          <a:blip r:embed="rId1"/>
          <a:stretch/>
        </p:blipFill>
        <p:spPr>
          <a:xfrm>
            <a:off x="277560" y="734040"/>
            <a:ext cx="4525200" cy="3410640"/>
          </a:xfrm>
          <a:prstGeom prst="rect">
            <a:avLst/>
          </a:prstGeom>
          <a:ln>
            <a:noFill/>
          </a:ln>
        </p:spPr>
      </p:pic>
      <p:sp>
        <p:nvSpPr>
          <p:cNvPr id="132" name="CustomShape 1"/>
          <p:cNvSpPr/>
          <p:nvPr/>
        </p:nvSpPr>
        <p:spPr>
          <a:xfrm>
            <a:off x="973440" y="2000160"/>
            <a:ext cx="101160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STAR</a:t>
            </a:r>
            <a:endParaRPr/>
          </a:p>
        </p:txBody>
      </p:sp>
      <p:sp>
        <p:nvSpPr>
          <p:cNvPr id="133" name="CustomShape 2"/>
          <p:cNvSpPr/>
          <p:nvPr/>
        </p:nvSpPr>
        <p:spPr>
          <a:xfrm>
            <a:off x="264240" y="1878840"/>
            <a:ext cx="105588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PHENIX</a:t>
            </a:r>
            <a:endParaRPr/>
          </a:p>
        </p:txBody>
      </p:sp>
      <p:sp>
        <p:nvSpPr>
          <p:cNvPr id="134" name="CustomShape 3"/>
          <p:cNvSpPr/>
          <p:nvPr/>
        </p:nvSpPr>
        <p:spPr>
          <a:xfrm>
            <a:off x="1375200" y="851400"/>
            <a:ext cx="118404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PHOBOS</a:t>
            </a:r>
            <a:endParaRPr/>
          </a:p>
        </p:txBody>
      </p:sp>
      <p:sp>
        <p:nvSpPr>
          <p:cNvPr id="135" name="CustomShape 4"/>
          <p:cNvSpPr/>
          <p:nvPr/>
        </p:nvSpPr>
        <p:spPr>
          <a:xfrm>
            <a:off x="3572640" y="1166040"/>
            <a:ext cx="114300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BRAHMS</a:t>
            </a:r>
            <a:endParaRPr/>
          </a:p>
        </p:txBody>
      </p:sp>
      <p:pic>
        <p:nvPicPr>
          <p:cNvPr id="136" name="" descr=""/>
          <p:cNvPicPr/>
          <p:nvPr/>
        </p:nvPicPr>
        <p:blipFill>
          <a:blip r:embed="rId2"/>
          <a:stretch/>
        </p:blipFill>
        <p:spPr>
          <a:xfrm>
            <a:off x="4487400" y="2598480"/>
            <a:ext cx="204840" cy="314640"/>
          </a:xfrm>
          <a:prstGeom prst="rect">
            <a:avLst/>
          </a:prstGeom>
          <a:ln>
            <a:noFill/>
          </a:ln>
        </p:spPr>
      </p:pic>
      <p:pic>
        <p:nvPicPr>
          <p:cNvPr id="137" name="" descr=""/>
          <p:cNvPicPr/>
          <p:nvPr/>
        </p:nvPicPr>
        <p:blipFill>
          <a:blip r:embed="rId3"/>
          <a:stretch/>
        </p:blipFill>
        <p:spPr>
          <a:xfrm>
            <a:off x="1848600" y="3730680"/>
            <a:ext cx="419760" cy="272520"/>
          </a:xfrm>
          <a:prstGeom prst="rect">
            <a:avLst/>
          </a:prstGeom>
          <a:ln>
            <a:noFill/>
          </a:ln>
        </p:spPr>
      </p:pic>
      <p:pic>
        <p:nvPicPr>
          <p:cNvPr id="138" name="" descr=""/>
          <p:cNvPicPr/>
          <p:nvPr/>
        </p:nvPicPr>
        <p:blipFill>
          <a:blip r:embed="rId4"/>
          <a:stretch/>
        </p:blipFill>
        <p:spPr>
          <a:xfrm>
            <a:off x="2746440" y="3488760"/>
            <a:ext cx="419760" cy="315000"/>
          </a:xfrm>
          <a:prstGeom prst="rect">
            <a:avLst/>
          </a:prstGeom>
          <a:ln>
            <a:noFill/>
          </a:ln>
        </p:spPr>
      </p:pic>
      <p:pic>
        <p:nvPicPr>
          <p:cNvPr id="139" name="" descr=""/>
          <p:cNvPicPr/>
          <p:nvPr/>
        </p:nvPicPr>
        <p:blipFill>
          <a:blip r:embed="rId5"/>
          <a:stretch/>
        </p:blipFill>
        <p:spPr>
          <a:xfrm>
            <a:off x="2620800" y="1893960"/>
            <a:ext cx="456480" cy="315000"/>
          </a:xfrm>
          <a:prstGeom prst="rect">
            <a:avLst/>
          </a:prstGeom>
          <a:ln>
            <a:noFill/>
          </a:ln>
        </p:spPr>
      </p:pic>
      <p:pic>
        <p:nvPicPr>
          <p:cNvPr id="140" name="" descr=""/>
          <p:cNvPicPr/>
          <p:nvPr/>
        </p:nvPicPr>
        <p:blipFill>
          <a:blip r:embed="rId6"/>
          <a:stretch/>
        </p:blipFill>
        <p:spPr>
          <a:xfrm>
            <a:off x="937440" y="837000"/>
            <a:ext cx="685800" cy="411480"/>
          </a:xfrm>
          <a:prstGeom prst="rect">
            <a:avLst/>
          </a:prstGeom>
          <a:ln>
            <a:noFill/>
          </a:ln>
        </p:spPr>
      </p:pic>
      <p:pic>
        <p:nvPicPr>
          <p:cNvPr id="141" name="" descr=""/>
          <p:cNvPicPr/>
          <p:nvPr/>
        </p:nvPicPr>
        <p:blipFill>
          <a:blip r:embed="rId7"/>
          <a:stretch/>
        </p:blipFill>
        <p:spPr>
          <a:xfrm>
            <a:off x="600840" y="1349640"/>
            <a:ext cx="685800" cy="548640"/>
          </a:xfrm>
          <a:prstGeom prst="rect">
            <a:avLst/>
          </a:prstGeom>
          <a:ln>
            <a:noFill/>
          </a:ln>
        </p:spPr>
      </p:pic>
      <p:pic>
        <p:nvPicPr>
          <p:cNvPr id="142" name="" descr=""/>
          <p:cNvPicPr/>
          <p:nvPr/>
        </p:nvPicPr>
        <p:blipFill>
          <a:blip r:embed="rId8"/>
          <a:stretch/>
        </p:blipFill>
        <p:spPr>
          <a:xfrm>
            <a:off x="1270440" y="1388160"/>
            <a:ext cx="832680" cy="653400"/>
          </a:xfrm>
          <a:prstGeom prst="rect">
            <a:avLst/>
          </a:prstGeom>
          <a:ln>
            <a:noFill/>
          </a:ln>
        </p:spPr>
      </p:pic>
      <p:pic>
        <p:nvPicPr>
          <p:cNvPr id="143" name="" descr=""/>
          <p:cNvPicPr/>
          <p:nvPr/>
        </p:nvPicPr>
        <p:blipFill>
          <a:blip r:embed="rId9"/>
          <a:stretch/>
        </p:blipFill>
        <p:spPr>
          <a:xfrm rot="19800000">
            <a:off x="3422160" y="439560"/>
            <a:ext cx="1202760" cy="1202760"/>
          </a:xfrm>
          <a:prstGeom prst="rect">
            <a:avLst/>
          </a:prstGeom>
          <a:ln>
            <a:noFill/>
          </a:ln>
        </p:spPr>
      </p:pic>
      <p:sp>
        <p:nvSpPr>
          <p:cNvPr id="144" name="TextShape 5"/>
          <p:cNvSpPr txBox="1"/>
          <p:nvPr/>
        </p:nvSpPr>
        <p:spPr>
          <a:xfrm>
            <a:off x="203400" y="75600"/>
            <a:ext cx="4560840" cy="6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700" spc="-1">
                <a:latin typeface="Times New Roman"/>
              </a:rPr>
              <a:t>Relativistic Heavy Ion Collider</a:t>
            </a:r>
            <a:endParaRPr/>
          </a:p>
        </p:txBody>
      </p:sp>
      <p:pic>
        <p:nvPicPr>
          <p:cNvPr id="145" name="" descr=""/>
          <p:cNvPicPr/>
          <p:nvPr/>
        </p:nvPicPr>
        <p:blipFill>
          <a:blip r:embed="rId10"/>
          <a:srcRect l="0" t="10191" r="0" b="0"/>
          <a:stretch/>
        </p:blipFill>
        <p:spPr>
          <a:xfrm>
            <a:off x="5172840" y="765360"/>
            <a:ext cx="4572360" cy="3355560"/>
          </a:xfrm>
          <a:prstGeom prst="rect">
            <a:avLst/>
          </a:prstGeom>
          <a:ln>
            <a:noFill/>
          </a:ln>
        </p:spPr>
      </p:pic>
      <p:pic>
        <p:nvPicPr>
          <p:cNvPr id="146" name="" descr=""/>
          <p:cNvPicPr/>
          <p:nvPr/>
        </p:nvPicPr>
        <p:blipFill>
          <a:blip r:embed="rId11"/>
          <a:stretch/>
        </p:blipFill>
        <p:spPr>
          <a:xfrm>
            <a:off x="6010560" y="2786040"/>
            <a:ext cx="1029600" cy="625680"/>
          </a:xfrm>
          <a:prstGeom prst="rect">
            <a:avLst/>
          </a:prstGeom>
          <a:ln>
            <a:noFill/>
          </a:ln>
        </p:spPr>
      </p:pic>
      <p:sp>
        <p:nvSpPr>
          <p:cNvPr id="147" name="TextShape 6"/>
          <p:cNvSpPr txBox="1"/>
          <p:nvPr/>
        </p:nvSpPr>
        <p:spPr>
          <a:xfrm>
            <a:off x="6109920" y="3333240"/>
            <a:ext cx="1084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ALICE</a:t>
            </a:r>
            <a:endParaRPr/>
          </a:p>
        </p:txBody>
      </p:sp>
      <p:pic>
        <p:nvPicPr>
          <p:cNvPr id="148" name="" descr=""/>
          <p:cNvPicPr/>
          <p:nvPr/>
        </p:nvPicPr>
        <p:blipFill>
          <a:blip r:embed="rId12"/>
          <a:stretch/>
        </p:blipFill>
        <p:spPr>
          <a:xfrm>
            <a:off x="6834240" y="822600"/>
            <a:ext cx="1029960" cy="728640"/>
          </a:xfrm>
          <a:prstGeom prst="rect">
            <a:avLst/>
          </a:prstGeom>
          <a:ln>
            <a:noFill/>
          </a:ln>
        </p:spPr>
      </p:pic>
      <p:sp>
        <p:nvSpPr>
          <p:cNvPr id="149" name="TextShape 7"/>
          <p:cNvSpPr txBox="1"/>
          <p:nvPr/>
        </p:nvSpPr>
        <p:spPr>
          <a:xfrm>
            <a:off x="6997320" y="1359360"/>
            <a:ext cx="8467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CMS</a:t>
            </a:r>
            <a:endParaRPr/>
          </a:p>
        </p:txBody>
      </p:sp>
      <p:pic>
        <p:nvPicPr>
          <p:cNvPr id="150" name="" descr=""/>
          <p:cNvPicPr/>
          <p:nvPr/>
        </p:nvPicPr>
        <p:blipFill>
          <a:blip r:embed="rId13"/>
          <a:stretch/>
        </p:blipFill>
        <p:spPr>
          <a:xfrm>
            <a:off x="7554960" y="2645280"/>
            <a:ext cx="1029960" cy="773640"/>
          </a:xfrm>
          <a:prstGeom prst="rect">
            <a:avLst/>
          </a:prstGeom>
          <a:ln>
            <a:noFill/>
          </a:ln>
        </p:spPr>
      </p:pic>
      <p:sp>
        <p:nvSpPr>
          <p:cNvPr id="151" name="TextShape 8"/>
          <p:cNvSpPr txBox="1"/>
          <p:nvPr/>
        </p:nvSpPr>
        <p:spPr>
          <a:xfrm>
            <a:off x="7687440" y="3242160"/>
            <a:ext cx="1103040" cy="561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solidFill>
                  <a:srgbClr val="ffd700"/>
                </a:solidFill>
                <a:latin typeface="Arial"/>
              </a:rPr>
              <a:t>ATLAS</a:t>
            </a:r>
            <a:r>
              <a:rPr b="1" lang="en-US" sz="1800" spc="-1">
                <a:solidFill>
                  <a:srgbClr val="ffd700"/>
                </a:solidFill>
                <a:latin typeface="Arial"/>
              </a:rPr>
              <a:t>
</a:t>
            </a:r>
            <a:r>
              <a:rPr b="1" lang="en-US" sz="1500" spc="-1">
                <a:solidFill>
                  <a:srgbClr val="ffd700"/>
                </a:solidFill>
                <a:latin typeface="Arial"/>
              </a:rPr>
              <a:t>LHCf</a:t>
            </a:r>
            <a:endParaRPr/>
          </a:p>
        </p:txBody>
      </p:sp>
      <p:pic>
        <p:nvPicPr>
          <p:cNvPr id="152" name="" descr=""/>
          <p:cNvPicPr/>
          <p:nvPr/>
        </p:nvPicPr>
        <p:blipFill>
          <a:blip r:embed="rId14"/>
          <a:stretch/>
        </p:blipFill>
        <p:spPr>
          <a:xfrm>
            <a:off x="8687880" y="1707480"/>
            <a:ext cx="1029600" cy="770040"/>
          </a:xfrm>
          <a:prstGeom prst="rect">
            <a:avLst/>
          </a:prstGeom>
          <a:ln>
            <a:noFill/>
          </a:ln>
        </p:spPr>
      </p:pic>
      <p:sp>
        <p:nvSpPr>
          <p:cNvPr id="153" name="TextShape 9"/>
          <p:cNvSpPr txBox="1"/>
          <p:nvPr/>
        </p:nvSpPr>
        <p:spPr>
          <a:xfrm>
            <a:off x="8893440" y="2374560"/>
            <a:ext cx="851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LHCb</a:t>
            </a:r>
            <a:endParaRPr/>
          </a:p>
        </p:txBody>
      </p:sp>
      <p:sp>
        <p:nvSpPr>
          <p:cNvPr id="154" name="TextShape 10"/>
          <p:cNvSpPr txBox="1"/>
          <p:nvPr/>
        </p:nvSpPr>
        <p:spPr>
          <a:xfrm>
            <a:off x="5172840" y="132840"/>
            <a:ext cx="4560840" cy="6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700" spc="-1">
                <a:latin typeface="Times New Roman"/>
              </a:rPr>
              <a:t>Large Hadron Collider</a:t>
            </a:r>
            <a:endParaRPr/>
          </a:p>
        </p:txBody>
      </p:sp>
      <p:sp>
        <p:nvSpPr>
          <p:cNvPr id="155" name="TextShape 11"/>
          <p:cNvSpPr txBox="1"/>
          <p:nvPr/>
        </p:nvSpPr>
        <p:spPr>
          <a:xfrm>
            <a:off x="228240" y="4211640"/>
            <a:ext cx="48006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Times New Roman"/>
              </a:rPr>
              <a:t>Upton, NY</a:t>
            </a:r>
            <a:endParaRPr/>
          </a:p>
          <a:p>
            <a:r>
              <a:rPr lang="en-US" sz="1800" spc="-1">
                <a:latin typeface="Times New Roman"/>
              </a:rPr>
              <a:t>1.2km diameter</a:t>
            </a:r>
            <a:endParaRPr/>
          </a:p>
          <a:p>
            <a:r>
              <a:rPr lang="en-US" sz="1800" spc="-1">
                <a:latin typeface="Times New Roman"/>
              </a:rPr>
              <a:t>p+p, d+Au, Cu+Cu, Au+Au, </a:t>
            </a:r>
            <a:r>
              <a:rPr i="1" lang="en-US" sz="1800" spc="-1">
                <a:latin typeface="Times New Roman"/>
              </a:rPr>
              <a:t>U+U</a:t>
            </a:r>
            <a:endParaRPr/>
          </a:p>
          <a:p>
            <a:r>
              <a:rPr lang="en-US" sz="1800" spc="-1">
                <a:latin typeface="Times New Roman"/>
                <a:ea typeface="Times New Roman"/>
              </a:rPr>
              <a:t>√</a:t>
            </a:r>
            <a:r>
              <a:rPr lang="en-US" sz="1800" spc="-1">
                <a:latin typeface="Times New Roman"/>
              </a:rPr>
              <a:t>s</a:t>
            </a:r>
            <a:r>
              <a:rPr lang="en-US" sz="1800" spc="-1" baseline="-101000">
                <a:latin typeface="Times New Roman"/>
              </a:rPr>
              <a:t>NN</a:t>
            </a:r>
            <a:r>
              <a:rPr lang="en-US" sz="1800" spc="-1">
                <a:latin typeface="Times New Roman"/>
              </a:rPr>
              <a:t> = 9 - 200 GeV</a:t>
            </a:r>
            <a:endParaRPr/>
          </a:p>
        </p:txBody>
      </p:sp>
      <p:sp>
        <p:nvSpPr>
          <p:cNvPr id="156" name="TextShape 12"/>
          <p:cNvSpPr txBox="1"/>
          <p:nvPr/>
        </p:nvSpPr>
        <p:spPr>
          <a:xfrm>
            <a:off x="5257440" y="4235040"/>
            <a:ext cx="45720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Times New Roman"/>
              </a:rPr>
              <a:t>Geneva, Switzerland</a:t>
            </a:r>
            <a:endParaRPr/>
          </a:p>
          <a:p>
            <a:r>
              <a:rPr lang="en-US" sz="1800" spc="-1">
                <a:latin typeface="Times New Roman"/>
              </a:rPr>
              <a:t>8.6km diameter</a:t>
            </a:r>
            <a:endParaRPr/>
          </a:p>
          <a:p>
            <a:r>
              <a:rPr lang="en-US" sz="1800" spc="-1">
                <a:latin typeface="Times New Roman"/>
              </a:rPr>
              <a:t>p+p, </a:t>
            </a:r>
            <a:r>
              <a:rPr i="1" lang="en-US" sz="1800" spc="-1">
                <a:latin typeface="Times New Roman"/>
              </a:rPr>
              <a:t>p+Pb</a:t>
            </a:r>
            <a:r>
              <a:rPr lang="en-US" sz="1800" spc="-1">
                <a:latin typeface="Times New Roman"/>
              </a:rPr>
              <a:t>, Pb+Pb</a:t>
            </a:r>
            <a:endParaRPr/>
          </a:p>
          <a:p>
            <a:r>
              <a:rPr lang="en-US" sz="1800" spc="-1">
                <a:latin typeface="Times New Roman"/>
                <a:ea typeface="Times New Roman"/>
              </a:rPr>
              <a:t>√</a:t>
            </a:r>
            <a:r>
              <a:rPr lang="en-US" sz="1800" spc="-1">
                <a:latin typeface="Times New Roman"/>
              </a:rPr>
              <a:t>s</a:t>
            </a:r>
            <a:r>
              <a:rPr lang="en-US" sz="1800" spc="-1" baseline="-101000">
                <a:latin typeface="Times New Roman"/>
              </a:rPr>
              <a:t>NN</a:t>
            </a:r>
            <a:r>
              <a:rPr lang="en-US" sz="1800" spc="-1">
                <a:latin typeface="Times New Roman"/>
              </a:rPr>
              <a:t> = 2.76 GeV, </a:t>
            </a:r>
            <a:r>
              <a:rPr i="1" lang="en-US" sz="1800" spc="-1">
                <a:latin typeface="Times New Roman"/>
              </a:rPr>
              <a:t>5.5 TeV</a:t>
            </a:r>
            <a:endParaRPr/>
          </a:p>
        </p:txBody>
      </p:sp>
      <p:sp>
        <p:nvSpPr>
          <p:cNvPr id="157" name="CustomShape 13"/>
          <p:cNvSpPr/>
          <p:nvPr/>
        </p:nvSpPr>
        <p:spPr>
          <a:xfrm>
            <a:off x="7314840" y="2514240"/>
            <a:ext cx="685800" cy="457200"/>
          </a:xfrm>
          <a:prstGeom prst="ellipse">
            <a:avLst/>
          </a:prstGeom>
          <a:noFill/>
          <a:ln w="36720">
            <a:solidFill>
              <a:srgbClr val="47b8b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Line 14"/>
          <p:cNvSpPr/>
          <p:nvPr/>
        </p:nvSpPr>
        <p:spPr>
          <a:xfrm>
            <a:off x="3885840" y="1599840"/>
            <a:ext cx="3429000" cy="1143000"/>
          </a:xfrm>
          <a:prstGeom prst="line">
            <a:avLst/>
          </a:prstGeom>
          <a:ln w="54720">
            <a:solidFill>
              <a:srgbClr val="47b8b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TextShape 15"/>
          <p:cNvSpPr txBox="1"/>
          <p:nvPr/>
        </p:nvSpPr>
        <p:spPr>
          <a:xfrm>
            <a:off x="6857640" y="2057040"/>
            <a:ext cx="114300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47b8b8"/>
                </a:solidFill>
                <a:latin typeface="Arial"/>
              </a:rPr>
              <a:t>RHIC</a:t>
            </a:r>
            <a:endParaRPr/>
          </a:p>
        </p:txBody>
      </p:sp>
      <p:pic>
        <p:nvPicPr>
          <p:cNvPr id="160" name="" descr=""/>
          <p:cNvPicPr/>
          <p:nvPr/>
        </p:nvPicPr>
        <p:blipFill>
          <a:blip r:embed="rId15"/>
          <a:stretch/>
        </p:blipFill>
        <p:spPr>
          <a:xfrm>
            <a:off x="3266640" y="4847040"/>
            <a:ext cx="2743200" cy="2432160"/>
          </a:xfrm>
          <a:prstGeom prst="rect">
            <a:avLst/>
          </a:prstGeom>
          <a:ln>
            <a:noFill/>
          </a:ln>
        </p:spPr>
      </p:pic>
      <p:sp>
        <p:nvSpPr>
          <p:cNvPr id="161" name="TextShape 16"/>
          <p:cNvSpPr txBox="1"/>
          <p:nvPr/>
        </p:nvSpPr>
        <p:spPr>
          <a:xfrm>
            <a:off x="2962440" y="4977360"/>
            <a:ext cx="914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ff"/>
                </a:solidFill>
                <a:latin typeface="Arial"/>
              </a:rPr>
              <a:t>RHIC</a:t>
            </a:r>
            <a:endParaRPr/>
          </a:p>
        </p:txBody>
      </p:sp>
      <p:sp>
        <p:nvSpPr>
          <p:cNvPr id="162" name="CustomShape 17"/>
          <p:cNvSpPr/>
          <p:nvPr/>
        </p:nvSpPr>
        <p:spPr>
          <a:xfrm>
            <a:off x="3799440" y="4103640"/>
            <a:ext cx="109800" cy="320040"/>
          </a:xfrm>
          <a:prstGeom prst="ellipse">
            <a:avLst/>
          </a:prstGeom>
          <a:solidFill>
            <a:srgbClr val="f77f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TextShape 18"/>
          <p:cNvSpPr txBox="1"/>
          <p:nvPr/>
        </p:nvSpPr>
        <p:spPr>
          <a:xfrm>
            <a:off x="3968640" y="4092840"/>
            <a:ext cx="13716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77f00"/>
                </a:solidFill>
                <a:latin typeface="Arial"/>
              </a:rPr>
              <a:t>LHC</a:t>
            </a:r>
            <a:endParaRPr/>
          </a:p>
        </p:txBody>
      </p:sp>
      <p:sp>
        <p:nvSpPr>
          <p:cNvPr id="164" name="Freeform 19"/>
          <p:cNvSpPr/>
          <p:nvPr/>
        </p:nvSpPr>
        <p:spPr>
          <a:xfrm>
            <a:off x="3785040" y="4973760"/>
            <a:ext cx="2103480" cy="1463400"/>
          </a:xfrm>
          <a:custGeom>
            <a:avLst/>
            <a:gdLst/>
            <a:ahLst/>
            <a:rect l="0" t="0" r="r" b="b"/>
            <a:pathLst>
              <a:path w="5843" h="4065">
                <a:moveTo>
                  <a:pt x="0" y="0"/>
                </a:moveTo>
                <a:cubicBezTo>
                  <a:pt x="1524" y="0"/>
                  <a:pt x="5842" y="3302"/>
                  <a:pt x="5842" y="3302"/>
                </a:cubicBezTo>
                <a:lnTo>
                  <a:pt x="5334" y="4064"/>
                </a:lnTo>
                <a:lnTo>
                  <a:pt x="0" y="1778"/>
                </a:lnTo>
                <a:lnTo>
                  <a:pt x="0" y="0"/>
                </a:lnTo>
              </a:path>
            </a:pathLst>
          </a:cu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</p:sp>
    </p:spTree>
  </p:cSld>
  <p:timing>
    <p:tnLst>
      <p:par>
        <p:cTn id="9" dur="indefinite" restart="never" nodeType="tmRoot">
          <p:childTnLst>
            <p:seq>
              <p:cTn id="10" nodeType="mainSeq">
                <p:childTnLst>
                  <p:par>
                    <p:cTn id="11" fill="freeze">
                      <p:stCondLst>
                        <p:cond delay="indefinite"/>
                      </p:stCondLst>
                      <p:childTnLst>
                        <p:par>
                          <p:cTn id="12" fill="freeze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freeze">
                      <p:stCondLst>
                        <p:cond delay="indefinite"/>
                      </p:stCondLst>
                      <p:childTnLst>
                        <p:par>
                          <p:cTn id="16" fill="freeze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" descr=""/>
          <p:cNvPicPr/>
          <p:nvPr/>
        </p:nvPicPr>
        <p:blipFill>
          <a:blip r:embed="rId1"/>
          <a:stretch/>
        </p:blipFill>
        <p:spPr>
          <a:xfrm>
            <a:off x="6309360" y="4052880"/>
            <a:ext cx="3200400" cy="2560320"/>
          </a:xfrm>
          <a:prstGeom prst="rect">
            <a:avLst/>
          </a:prstGeom>
          <a:ln>
            <a:noFill/>
          </a:ln>
        </p:spPr>
      </p:pic>
      <p:pic>
        <p:nvPicPr>
          <p:cNvPr id="166" name="" descr=""/>
          <p:cNvPicPr/>
          <p:nvPr/>
        </p:nvPicPr>
        <p:blipFill>
          <a:blip r:embed="rId2"/>
          <a:stretch/>
        </p:blipFill>
        <p:spPr>
          <a:xfrm>
            <a:off x="91440" y="3668760"/>
            <a:ext cx="3657600" cy="2853000"/>
          </a:xfrm>
          <a:prstGeom prst="rect">
            <a:avLst/>
          </a:prstGeom>
          <a:ln>
            <a:noFill/>
          </a:ln>
        </p:spPr>
      </p:pic>
      <p:sp>
        <p:nvSpPr>
          <p:cNvPr id="167" name="CustomShape 1"/>
          <p:cNvSpPr/>
          <p:nvPr/>
        </p:nvSpPr>
        <p:spPr>
          <a:xfrm>
            <a:off x="1280160" y="6430320"/>
            <a:ext cx="1743120" cy="66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4000" spc="-1">
                <a:solidFill>
                  <a:srgbClr val="ff0000"/>
                </a:solidFill>
                <a:latin typeface="Arial"/>
              </a:rPr>
              <a:t>STAR</a:t>
            </a:r>
            <a:endParaRPr/>
          </a:p>
        </p:txBody>
      </p:sp>
      <p:sp>
        <p:nvSpPr>
          <p:cNvPr id="168" name="CustomShape 2"/>
          <p:cNvSpPr/>
          <p:nvPr/>
        </p:nvSpPr>
        <p:spPr>
          <a:xfrm>
            <a:off x="6949440" y="6436080"/>
            <a:ext cx="2286000" cy="66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4000" spc="-1">
                <a:solidFill>
                  <a:srgbClr val="ff0000"/>
                </a:solidFill>
                <a:latin typeface="Arial"/>
              </a:rPr>
              <a:t>PHENIX</a:t>
            </a:r>
            <a:endParaRPr/>
          </a:p>
        </p:txBody>
      </p:sp>
      <p:pic>
        <p:nvPicPr>
          <p:cNvPr id="169" name="" descr=""/>
          <p:cNvPicPr/>
          <p:nvPr/>
        </p:nvPicPr>
        <p:blipFill>
          <a:blip r:embed="rId3"/>
          <a:stretch/>
        </p:blipFill>
        <p:spPr>
          <a:xfrm>
            <a:off x="457200" y="225720"/>
            <a:ext cx="3181320" cy="1933920"/>
          </a:xfrm>
          <a:prstGeom prst="rect">
            <a:avLst/>
          </a:prstGeom>
          <a:ln>
            <a:noFill/>
          </a:ln>
        </p:spPr>
      </p:pic>
      <p:sp>
        <p:nvSpPr>
          <p:cNvPr id="170" name="TextShape 3"/>
          <p:cNvSpPr txBox="1"/>
          <p:nvPr/>
        </p:nvSpPr>
        <p:spPr>
          <a:xfrm>
            <a:off x="764280" y="1917000"/>
            <a:ext cx="3350520" cy="1070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4000" spc="-1">
                <a:solidFill>
                  <a:srgbClr val="ff0000"/>
                </a:solidFill>
                <a:latin typeface="Arial"/>
              </a:rPr>
              <a:t>ALICE</a:t>
            </a:r>
            <a:endParaRPr/>
          </a:p>
        </p:txBody>
      </p:sp>
      <p:pic>
        <p:nvPicPr>
          <p:cNvPr id="171" name="" descr=""/>
          <p:cNvPicPr/>
          <p:nvPr/>
        </p:nvPicPr>
        <p:blipFill>
          <a:blip r:embed="rId4"/>
          <a:stretch/>
        </p:blipFill>
        <p:spPr>
          <a:xfrm>
            <a:off x="3383280" y="1765440"/>
            <a:ext cx="3657600" cy="2587680"/>
          </a:xfrm>
          <a:prstGeom prst="rect">
            <a:avLst/>
          </a:prstGeom>
          <a:ln>
            <a:noFill/>
          </a:ln>
        </p:spPr>
      </p:pic>
      <p:sp>
        <p:nvSpPr>
          <p:cNvPr id="172" name="TextShape 4"/>
          <p:cNvSpPr txBox="1"/>
          <p:nvPr/>
        </p:nvSpPr>
        <p:spPr>
          <a:xfrm>
            <a:off x="4389120" y="4061520"/>
            <a:ext cx="2305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4000" spc="-1">
                <a:solidFill>
                  <a:srgbClr val="ff0000"/>
                </a:solidFill>
                <a:latin typeface="Arial"/>
              </a:rPr>
              <a:t>CMS</a:t>
            </a:r>
            <a:endParaRPr/>
          </a:p>
        </p:txBody>
      </p:sp>
      <p:pic>
        <p:nvPicPr>
          <p:cNvPr id="173" name="" descr=""/>
          <p:cNvPicPr/>
          <p:nvPr/>
        </p:nvPicPr>
        <p:blipFill>
          <a:blip r:embed="rId5"/>
          <a:stretch/>
        </p:blipFill>
        <p:spPr>
          <a:xfrm>
            <a:off x="6217920" y="-304560"/>
            <a:ext cx="3657600" cy="2743200"/>
          </a:xfrm>
          <a:prstGeom prst="rect">
            <a:avLst/>
          </a:prstGeom>
          <a:ln>
            <a:noFill/>
          </a:ln>
        </p:spPr>
      </p:pic>
      <p:sp>
        <p:nvSpPr>
          <p:cNvPr id="174" name="TextShape 5"/>
          <p:cNvSpPr txBox="1"/>
          <p:nvPr/>
        </p:nvSpPr>
        <p:spPr>
          <a:xfrm>
            <a:off x="7085520" y="1986480"/>
            <a:ext cx="214992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4000" spc="-1">
                <a:solidFill>
                  <a:srgbClr val="ff0000"/>
                </a:solidFill>
                <a:latin typeface="Arial"/>
              </a:rPr>
              <a:t>ATLAS</a:t>
            </a:r>
            <a:endParaRPr/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7223040" y="6883560"/>
            <a:ext cx="2352240" cy="52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r">
              <a:lnSpc>
                <a:spcPct val="100000"/>
              </a:lnSpc>
            </a:pPr>
            <a:fld id="{DF49A668-CAA0-4876-BCDE-27E117AF74AF}" type="slidenum">
              <a:rPr lang="en-US" sz="1400" spc="-1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  <p:pic>
        <p:nvPicPr>
          <p:cNvPr id="176" name="Picture 4" descr=""/>
          <p:cNvPicPr/>
          <p:nvPr/>
        </p:nvPicPr>
        <p:blipFill>
          <a:blip r:embed="rId1"/>
          <a:srcRect l="0" t="0" r="4428" b="0"/>
          <a:stretch/>
        </p:blipFill>
        <p:spPr>
          <a:xfrm>
            <a:off x="0" y="387360"/>
            <a:ext cx="10080000" cy="7167960"/>
          </a:xfrm>
          <a:prstGeom prst="rect">
            <a:avLst/>
          </a:prstGeom>
          <a:ln>
            <a:noFill/>
          </a:ln>
        </p:spPr>
      </p:pic>
      <p:sp>
        <p:nvSpPr>
          <p:cNvPr id="177" name="CustomShape 2"/>
          <p:cNvSpPr/>
          <p:nvPr/>
        </p:nvSpPr>
        <p:spPr>
          <a:xfrm>
            <a:off x="6786360" y="651600"/>
            <a:ext cx="3293640" cy="2239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8" name="Picture 15" descr=""/>
          <p:cNvPicPr/>
          <p:nvPr/>
        </p:nvPicPr>
        <p:blipFill>
          <a:blip r:embed="rId2"/>
          <a:srcRect l="69835" t="6053" r="8465" b="71510"/>
          <a:stretch/>
        </p:blipFill>
        <p:spPr>
          <a:xfrm>
            <a:off x="6683400" y="224280"/>
            <a:ext cx="3396600" cy="2387160"/>
          </a:xfrm>
          <a:prstGeom prst="rect">
            <a:avLst/>
          </a:prstGeom>
          <a:ln>
            <a:noFill/>
          </a:ln>
        </p:spPr>
      </p:pic>
      <p:pic>
        <p:nvPicPr>
          <p:cNvPr id="179" name="Picture 16" descr=""/>
          <p:cNvPicPr/>
          <p:nvPr/>
        </p:nvPicPr>
        <p:blipFill>
          <a:blip r:embed="rId3"/>
          <a:srcRect l="94849" t="18722" r="0" b="70410"/>
          <a:stretch/>
        </p:blipFill>
        <p:spPr>
          <a:xfrm>
            <a:off x="9483120" y="1372320"/>
            <a:ext cx="589680" cy="845280"/>
          </a:xfrm>
          <a:prstGeom prst="rect">
            <a:avLst/>
          </a:prstGeom>
          <a:ln>
            <a:noFill/>
          </a:ln>
        </p:spPr>
      </p:pic>
      <p:pic>
        <p:nvPicPr>
          <p:cNvPr id="180" name="Picture 17" descr=""/>
          <p:cNvPicPr/>
          <p:nvPr/>
        </p:nvPicPr>
        <p:blipFill>
          <a:blip r:embed="rId4"/>
          <a:srcRect l="68113" t="0" r="13776" b="97307"/>
          <a:stretch/>
        </p:blipFill>
        <p:spPr>
          <a:xfrm>
            <a:off x="6534360" y="-4680"/>
            <a:ext cx="2600640" cy="262440"/>
          </a:xfrm>
          <a:prstGeom prst="rect">
            <a:avLst/>
          </a:prstGeom>
          <a:ln>
            <a:noFill/>
          </a:ln>
        </p:spPr>
      </p:pic>
      <p:pic>
        <p:nvPicPr>
          <p:cNvPr id="181" name="Picture 23" descr=""/>
          <p:cNvPicPr/>
          <p:nvPr/>
        </p:nvPicPr>
        <p:blipFill>
          <a:blip r:embed="rId5"/>
          <a:srcRect l="57578" t="26001" r="33317" b="68190"/>
          <a:stretch/>
        </p:blipFill>
        <p:spPr>
          <a:xfrm>
            <a:off x="6095160" y="2263320"/>
            <a:ext cx="960840" cy="416520"/>
          </a:xfrm>
          <a:prstGeom prst="rect">
            <a:avLst/>
          </a:prstGeom>
          <a:ln>
            <a:noFill/>
          </a:ln>
        </p:spPr>
      </p:pic>
      <p:sp>
        <p:nvSpPr>
          <p:cNvPr id="182" name="CustomShape 3"/>
          <p:cNvSpPr/>
          <p:nvPr/>
        </p:nvSpPr>
        <p:spPr>
          <a:xfrm>
            <a:off x="27720" y="20880"/>
            <a:ext cx="2245680" cy="1003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2160" rIns="92160" tIns="46080" bIns="46080"/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Size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: </a:t>
            </a:r>
            <a:r>
              <a:rPr lang="en-US" sz="1760" spc="-1">
                <a:solidFill>
                  <a:srgbClr val="fc0128"/>
                </a:solidFill>
                <a:latin typeface="Arial"/>
              </a:rPr>
              <a:t>16 x 26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meters</a:t>
            </a:r>
            <a:endParaRPr/>
          </a:p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Weight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: </a:t>
            </a:r>
            <a:r>
              <a:rPr lang="en-US" sz="1760" spc="-1">
                <a:solidFill>
                  <a:srgbClr val="fc0128"/>
                </a:solidFill>
                <a:latin typeface="Arial"/>
              </a:rPr>
              <a:t>10,000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tons</a:t>
            </a:r>
            <a:endParaRPr/>
          </a:p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Detectors: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1760" spc="-1">
                <a:solidFill>
                  <a:srgbClr val="ff0000"/>
                </a:solidFill>
                <a:latin typeface="Arial"/>
              </a:rPr>
              <a:t>18</a:t>
            </a:r>
            <a:endParaRPr/>
          </a:p>
        </p:txBody>
      </p:sp>
      <p:sp>
        <p:nvSpPr>
          <p:cNvPr id="183" name="CustomShape 4"/>
          <p:cNvSpPr/>
          <p:nvPr/>
        </p:nvSpPr>
        <p:spPr>
          <a:xfrm>
            <a:off x="5737320" y="1106280"/>
            <a:ext cx="457560" cy="228600"/>
          </a:xfrm>
          <a:custGeom>
            <a:avLst/>
            <a:gdLst/>
            <a:ahLst/>
            <a:rect l="0" t="0" r="r" b="b"/>
            <a:pathLst>
              <a:path w="1273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166" y="636"/>
                </a:lnTo>
                <a:cubicBezTo>
                  <a:pt x="1219" y="636"/>
                  <a:pt x="1272" y="583"/>
                  <a:pt x="1272" y="530"/>
                </a:cubicBezTo>
                <a:lnTo>
                  <a:pt x="1272" y="106"/>
                </a:lnTo>
                <a:cubicBezTo>
                  <a:pt x="1272" y="53"/>
                  <a:pt x="1219" y="0"/>
                  <a:pt x="1166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CustomShape 5"/>
          <p:cNvSpPr/>
          <p:nvPr/>
        </p:nvSpPr>
        <p:spPr>
          <a:xfrm>
            <a:off x="3271680" y="43689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6"/>
          <p:cNvSpPr/>
          <p:nvPr/>
        </p:nvSpPr>
        <p:spPr>
          <a:xfrm>
            <a:off x="6135480" y="2285280"/>
            <a:ext cx="905040" cy="411480"/>
          </a:xfrm>
          <a:custGeom>
            <a:avLst/>
            <a:gdLst/>
            <a:ahLst/>
            <a:rect l="0" t="0" r="r" b="b"/>
            <a:pathLst>
              <a:path w="2515" h="1145">
                <a:moveTo>
                  <a:pt x="190" y="0"/>
                </a:moveTo>
                <a:cubicBezTo>
                  <a:pt x="95" y="0"/>
                  <a:pt x="0" y="95"/>
                  <a:pt x="0" y="190"/>
                </a:cubicBezTo>
                <a:lnTo>
                  <a:pt x="0" y="953"/>
                </a:lnTo>
                <a:cubicBezTo>
                  <a:pt x="0" y="1048"/>
                  <a:pt x="95" y="1144"/>
                  <a:pt x="190" y="1144"/>
                </a:cubicBezTo>
                <a:lnTo>
                  <a:pt x="2324" y="1144"/>
                </a:lnTo>
                <a:cubicBezTo>
                  <a:pt x="2419" y="1144"/>
                  <a:pt x="2514" y="1048"/>
                  <a:pt x="2514" y="953"/>
                </a:cubicBezTo>
                <a:lnTo>
                  <a:pt x="2514" y="190"/>
                </a:lnTo>
                <a:cubicBezTo>
                  <a:pt x="2514" y="95"/>
                  <a:pt x="2419" y="0"/>
                  <a:pt x="2324" y="0"/>
                </a:cubicBezTo>
                <a:lnTo>
                  <a:pt x="190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CustomShape 7"/>
          <p:cNvSpPr/>
          <p:nvPr/>
        </p:nvSpPr>
        <p:spPr>
          <a:xfrm>
            <a:off x="8395200" y="-1656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CustomShape 8"/>
          <p:cNvSpPr/>
          <p:nvPr/>
        </p:nvSpPr>
        <p:spPr>
          <a:xfrm>
            <a:off x="7495200" y="-1656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9"/>
          <p:cNvSpPr/>
          <p:nvPr/>
        </p:nvSpPr>
        <p:spPr>
          <a:xfrm>
            <a:off x="6523200" y="-1656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CustomShape 10"/>
          <p:cNvSpPr/>
          <p:nvPr/>
        </p:nvSpPr>
        <p:spPr>
          <a:xfrm>
            <a:off x="1900080" y="6390360"/>
            <a:ext cx="457560" cy="228600"/>
          </a:xfrm>
          <a:custGeom>
            <a:avLst/>
            <a:gdLst/>
            <a:ahLst/>
            <a:rect l="0" t="0" r="r" b="b"/>
            <a:pathLst>
              <a:path w="1273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166" y="636"/>
                </a:lnTo>
                <a:cubicBezTo>
                  <a:pt x="1219" y="636"/>
                  <a:pt x="1272" y="583"/>
                  <a:pt x="1272" y="530"/>
                </a:cubicBezTo>
                <a:lnTo>
                  <a:pt x="1272" y="106"/>
                </a:lnTo>
                <a:cubicBezTo>
                  <a:pt x="1272" y="53"/>
                  <a:pt x="1219" y="0"/>
                  <a:pt x="1166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CustomShape 11"/>
          <p:cNvSpPr/>
          <p:nvPr/>
        </p:nvSpPr>
        <p:spPr>
          <a:xfrm>
            <a:off x="574200" y="2046960"/>
            <a:ext cx="640080" cy="228600"/>
          </a:xfrm>
          <a:custGeom>
            <a:avLst/>
            <a:gdLst/>
            <a:ahLst/>
            <a:rect l="0" t="0" r="r" b="b"/>
            <a:pathLst>
              <a:path w="1780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673" y="636"/>
                </a:lnTo>
                <a:cubicBezTo>
                  <a:pt x="1726" y="636"/>
                  <a:pt x="1779" y="583"/>
                  <a:pt x="1779" y="530"/>
                </a:cubicBezTo>
                <a:lnTo>
                  <a:pt x="1779" y="106"/>
                </a:lnTo>
                <a:cubicBezTo>
                  <a:pt x="1779" y="53"/>
                  <a:pt x="1726" y="0"/>
                  <a:pt x="1673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12"/>
          <p:cNvSpPr/>
          <p:nvPr/>
        </p:nvSpPr>
        <p:spPr>
          <a:xfrm>
            <a:off x="1189080" y="18237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13"/>
          <p:cNvSpPr/>
          <p:nvPr/>
        </p:nvSpPr>
        <p:spPr>
          <a:xfrm>
            <a:off x="19440" y="2894760"/>
            <a:ext cx="822960" cy="365760"/>
          </a:xfrm>
          <a:custGeom>
            <a:avLst/>
            <a:gdLst/>
            <a:ahLst/>
            <a:rect l="0" t="0" r="r" b="b"/>
            <a:pathLst>
              <a:path w="2288" h="1018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7"/>
                </a:lnTo>
                <a:cubicBezTo>
                  <a:pt x="0" y="932"/>
                  <a:pt x="84" y="1017"/>
                  <a:pt x="169" y="1017"/>
                </a:cubicBezTo>
                <a:lnTo>
                  <a:pt x="2117" y="1017"/>
                </a:lnTo>
                <a:cubicBezTo>
                  <a:pt x="2202" y="1017"/>
                  <a:pt x="2287" y="932"/>
                  <a:pt x="2287" y="847"/>
                </a:cubicBezTo>
                <a:lnTo>
                  <a:pt x="2287" y="169"/>
                </a:lnTo>
                <a:cubicBezTo>
                  <a:pt x="2287" y="84"/>
                  <a:pt x="2202" y="0"/>
                  <a:pt x="2117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CustomShape 14"/>
          <p:cNvSpPr/>
          <p:nvPr/>
        </p:nvSpPr>
        <p:spPr>
          <a:xfrm>
            <a:off x="9273600" y="4571280"/>
            <a:ext cx="822960" cy="365400"/>
          </a:xfrm>
          <a:custGeom>
            <a:avLst/>
            <a:gdLst/>
            <a:ahLst/>
            <a:rect l="0" t="0" r="r" b="b"/>
            <a:pathLst>
              <a:path w="2288" h="1017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6"/>
                </a:lnTo>
                <a:cubicBezTo>
                  <a:pt x="0" y="931"/>
                  <a:pt x="84" y="1016"/>
                  <a:pt x="169" y="1016"/>
                </a:cubicBezTo>
                <a:lnTo>
                  <a:pt x="2117" y="1016"/>
                </a:lnTo>
                <a:cubicBezTo>
                  <a:pt x="2202" y="1016"/>
                  <a:pt x="2287" y="931"/>
                  <a:pt x="2287" y="846"/>
                </a:cubicBezTo>
                <a:lnTo>
                  <a:pt x="2287" y="169"/>
                </a:lnTo>
                <a:cubicBezTo>
                  <a:pt x="2287" y="84"/>
                  <a:pt x="2202" y="0"/>
                  <a:pt x="2117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15"/>
          <p:cNvSpPr/>
          <p:nvPr/>
        </p:nvSpPr>
        <p:spPr>
          <a:xfrm>
            <a:off x="1982160" y="1499760"/>
            <a:ext cx="548280" cy="182880"/>
          </a:xfrm>
          <a:custGeom>
            <a:avLst/>
            <a:gdLst/>
            <a:ahLst/>
            <a:rect l="0" t="0" r="r" b="b"/>
            <a:pathLst>
              <a:path w="1525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439" y="509"/>
                </a:lnTo>
                <a:cubicBezTo>
                  <a:pt x="1481" y="509"/>
                  <a:pt x="1524" y="466"/>
                  <a:pt x="1524" y="424"/>
                </a:cubicBezTo>
                <a:lnTo>
                  <a:pt x="1524" y="84"/>
                </a:lnTo>
                <a:cubicBezTo>
                  <a:pt x="1524" y="42"/>
                  <a:pt x="1481" y="0"/>
                  <a:pt x="1439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CustomShape 16"/>
          <p:cNvSpPr/>
          <p:nvPr/>
        </p:nvSpPr>
        <p:spPr>
          <a:xfrm>
            <a:off x="793080" y="380340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CustomShape 17"/>
          <p:cNvSpPr/>
          <p:nvPr/>
        </p:nvSpPr>
        <p:spPr>
          <a:xfrm>
            <a:off x="793080" y="40917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CustomShape 18"/>
          <p:cNvSpPr/>
          <p:nvPr/>
        </p:nvSpPr>
        <p:spPr>
          <a:xfrm>
            <a:off x="8309880" y="4258080"/>
            <a:ext cx="822600" cy="365400"/>
          </a:xfrm>
          <a:custGeom>
            <a:avLst/>
            <a:gdLst/>
            <a:ahLst/>
            <a:rect l="0" t="0" r="r" b="b"/>
            <a:pathLst>
              <a:path w="2287" h="1017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6"/>
                </a:lnTo>
                <a:cubicBezTo>
                  <a:pt x="0" y="931"/>
                  <a:pt x="84" y="1016"/>
                  <a:pt x="169" y="1016"/>
                </a:cubicBezTo>
                <a:lnTo>
                  <a:pt x="2116" y="1016"/>
                </a:lnTo>
                <a:cubicBezTo>
                  <a:pt x="2201" y="1016"/>
                  <a:pt x="2286" y="931"/>
                  <a:pt x="2286" y="846"/>
                </a:cubicBezTo>
                <a:lnTo>
                  <a:pt x="2286" y="169"/>
                </a:lnTo>
                <a:cubicBezTo>
                  <a:pt x="2286" y="84"/>
                  <a:pt x="2201" y="0"/>
                  <a:pt x="2116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19"/>
          <p:cNvSpPr/>
          <p:nvPr/>
        </p:nvSpPr>
        <p:spPr>
          <a:xfrm>
            <a:off x="5811840" y="1385280"/>
            <a:ext cx="731160" cy="365760"/>
          </a:xfrm>
          <a:custGeom>
            <a:avLst/>
            <a:gdLst/>
            <a:ahLst/>
            <a:rect l="0" t="0" r="r" b="b"/>
            <a:pathLst>
              <a:path w="2032" h="1018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7"/>
                </a:lnTo>
                <a:cubicBezTo>
                  <a:pt x="0" y="932"/>
                  <a:pt x="84" y="1017"/>
                  <a:pt x="169" y="1017"/>
                </a:cubicBezTo>
                <a:lnTo>
                  <a:pt x="1862" y="1017"/>
                </a:lnTo>
                <a:cubicBezTo>
                  <a:pt x="1946" y="1017"/>
                  <a:pt x="2031" y="932"/>
                  <a:pt x="2031" y="847"/>
                </a:cubicBezTo>
                <a:lnTo>
                  <a:pt x="2031" y="169"/>
                </a:lnTo>
                <a:cubicBezTo>
                  <a:pt x="2031" y="84"/>
                  <a:pt x="1946" y="0"/>
                  <a:pt x="1862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20"/>
          <p:cNvSpPr/>
          <p:nvPr/>
        </p:nvSpPr>
        <p:spPr>
          <a:xfrm>
            <a:off x="9475560" y="1397160"/>
            <a:ext cx="548280" cy="228600"/>
          </a:xfrm>
          <a:custGeom>
            <a:avLst/>
            <a:gdLst/>
            <a:ahLst/>
            <a:rect l="0" t="0" r="r" b="b"/>
            <a:pathLst>
              <a:path w="1525" h="637">
                <a:moveTo>
                  <a:pt x="105" y="0"/>
                </a:moveTo>
                <a:cubicBezTo>
                  <a:pt x="52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2" y="636"/>
                  <a:pt x="105" y="636"/>
                </a:cubicBezTo>
                <a:lnTo>
                  <a:pt x="1418" y="636"/>
                </a:lnTo>
                <a:cubicBezTo>
                  <a:pt x="1471" y="636"/>
                  <a:pt x="1524" y="583"/>
                  <a:pt x="1524" y="530"/>
                </a:cubicBezTo>
                <a:lnTo>
                  <a:pt x="1524" y="106"/>
                </a:lnTo>
                <a:cubicBezTo>
                  <a:pt x="1524" y="53"/>
                  <a:pt x="1471" y="0"/>
                  <a:pt x="1418" y="0"/>
                </a:cubicBezTo>
                <a:lnTo>
                  <a:pt x="105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CustomShape 21"/>
          <p:cNvSpPr/>
          <p:nvPr/>
        </p:nvSpPr>
        <p:spPr>
          <a:xfrm>
            <a:off x="9475560" y="1685160"/>
            <a:ext cx="548280" cy="274320"/>
          </a:xfrm>
          <a:custGeom>
            <a:avLst/>
            <a:gdLst/>
            <a:ahLst/>
            <a:rect l="0" t="0" r="r" b="b"/>
            <a:pathLst>
              <a:path w="1525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396" y="763"/>
                </a:lnTo>
                <a:cubicBezTo>
                  <a:pt x="1460" y="763"/>
                  <a:pt x="1524" y="699"/>
                  <a:pt x="1524" y="635"/>
                </a:cubicBezTo>
                <a:lnTo>
                  <a:pt x="1524" y="127"/>
                </a:lnTo>
                <a:cubicBezTo>
                  <a:pt x="1524" y="63"/>
                  <a:pt x="1460" y="0"/>
                  <a:pt x="1396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CustomShape 22"/>
          <p:cNvSpPr/>
          <p:nvPr/>
        </p:nvSpPr>
        <p:spPr>
          <a:xfrm>
            <a:off x="9475560" y="1937160"/>
            <a:ext cx="548280" cy="273960"/>
          </a:xfrm>
          <a:custGeom>
            <a:avLst/>
            <a:gdLst/>
            <a:ahLst/>
            <a:rect l="0" t="0" r="r" b="b"/>
            <a:pathLst>
              <a:path w="1525" h="763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8"/>
                  <a:pt x="63" y="762"/>
                  <a:pt x="127" y="762"/>
                </a:cubicBezTo>
                <a:lnTo>
                  <a:pt x="1397" y="762"/>
                </a:lnTo>
                <a:cubicBezTo>
                  <a:pt x="1460" y="762"/>
                  <a:pt x="1524" y="698"/>
                  <a:pt x="1524" y="635"/>
                </a:cubicBezTo>
                <a:lnTo>
                  <a:pt x="1524" y="127"/>
                </a:lnTo>
                <a:cubicBezTo>
                  <a:pt x="1524" y="63"/>
                  <a:pt x="1460" y="0"/>
                  <a:pt x="1397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CustomShape 23"/>
          <p:cNvSpPr/>
          <p:nvPr/>
        </p:nvSpPr>
        <p:spPr>
          <a:xfrm>
            <a:off x="3007080" y="6975000"/>
            <a:ext cx="457200" cy="182520"/>
          </a:xfrm>
          <a:custGeom>
            <a:avLst/>
            <a:gdLst/>
            <a:ahLst/>
            <a:rect l="0" t="0" r="r" b="b"/>
            <a:pathLst>
              <a:path w="1272" h="509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3"/>
                </a:lnTo>
                <a:cubicBezTo>
                  <a:pt x="0" y="465"/>
                  <a:pt x="42" y="508"/>
                  <a:pt x="84" y="508"/>
                </a:cubicBezTo>
                <a:lnTo>
                  <a:pt x="1186" y="508"/>
                </a:lnTo>
                <a:cubicBezTo>
                  <a:pt x="1228" y="508"/>
                  <a:pt x="1271" y="465"/>
                  <a:pt x="1271" y="423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TextShape 24"/>
          <p:cNvSpPr txBox="1"/>
          <p:nvPr/>
        </p:nvSpPr>
        <p:spPr>
          <a:xfrm>
            <a:off x="48240" y="4631400"/>
            <a:ext cx="9784440" cy="179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0000ff"/>
                </a:solidFill>
                <a:latin typeface="Arial"/>
              </a:rPr>
              <a:t>Trigger detectors:</a:t>
            </a:r>
            <a:r>
              <a:rPr b="1" lang="en-US" sz="2500" spc="-1">
                <a:solidFill>
                  <a:srgbClr val="0000ff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When do we have a collision?</a:t>
            </a:r>
            <a:endParaRPr/>
          </a:p>
          <a:p>
            <a:r>
              <a:rPr b="1" lang="en-US" sz="3000" spc="-1">
                <a:solidFill>
                  <a:srgbClr val="ff0000"/>
                </a:solidFill>
                <a:latin typeface="Arial"/>
              </a:rPr>
              <a:t>Tracking detectors:</a:t>
            </a:r>
            <a:r>
              <a:rPr b="1" lang="en-US" sz="2500" spc="-1">
                <a:solidFill>
                  <a:srgbClr val="ff0000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Where did the particle go?</a:t>
            </a:r>
            <a:endParaRPr/>
          </a:p>
          <a:p>
            <a:r>
              <a:rPr b="1" lang="en-US" sz="3000" spc="-1">
                <a:solidFill>
                  <a:srgbClr val="6b4794"/>
                </a:solidFill>
                <a:latin typeface="Arial"/>
              </a:rPr>
              <a:t>Identification detectors:</a:t>
            </a:r>
            <a:r>
              <a:rPr b="1" lang="en-US" sz="2500" spc="-1">
                <a:solidFill>
                  <a:srgbClr val="6b4794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What kind of particle is it?</a:t>
            </a:r>
            <a:endParaRPr/>
          </a:p>
          <a:p>
            <a:r>
              <a:rPr b="1" lang="en-US" sz="3000" spc="-1">
                <a:solidFill>
                  <a:srgbClr val="008000"/>
                </a:solidFill>
                <a:latin typeface="Arial"/>
              </a:rPr>
              <a:t>Calorimeters:</a:t>
            </a:r>
            <a:r>
              <a:rPr b="1" lang="en-US" sz="2500" spc="-1">
                <a:solidFill>
                  <a:srgbClr val="008000"/>
                </a:solidFill>
                <a:latin typeface="Arial"/>
              </a:rPr>
              <a:t> 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How much energy does the particle have?</a:t>
            </a:r>
            <a:endParaRPr/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>
                <p:childTnLst>
                  <p:par>
                    <p:cTn id="23" fill="freeze">
                      <p:stCondLst>
                        <p:cond delay="indefinite"/>
                      </p:stCondLst>
                      <p:childTnLst>
                        <p:par>
                          <p:cTn id="24" fill="freeze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freeze">
                      <p:stCondLst>
                        <p:cond delay="indefinite"/>
                      </p:stCondLst>
                      <p:childTnLst>
                        <p:par>
                          <p:cTn id="30" fill="freeze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48" end="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freeze">
                      <p:stCondLst>
                        <p:cond delay="indefinite"/>
                      </p:stCondLst>
                      <p:childTnLst>
                        <p:par>
                          <p:cTn id="38" fill="freeze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95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freeze">
                      <p:stCondLst>
                        <p:cond delay="indefinite"/>
                      </p:stCondLst>
                      <p:childTnLst>
                        <p:par>
                          <p:cTn id="44" fill="freeze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150" end="2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503280" y="6444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p+p collisions</a:t>
            </a:r>
            <a:endParaRPr/>
          </a:p>
        </p:txBody>
      </p:sp>
      <p:pic>
        <p:nvPicPr>
          <p:cNvPr id="205" name="" descr=""/>
          <p:cNvPicPr/>
          <p:nvPr/>
        </p:nvPicPr>
        <p:blipFill>
          <a:blip r:embed="rId1"/>
          <a:stretch/>
        </p:blipFill>
        <p:spPr>
          <a:xfrm>
            <a:off x="1355040" y="970560"/>
            <a:ext cx="7315200" cy="5486400"/>
          </a:xfrm>
          <a:prstGeom prst="rect">
            <a:avLst/>
          </a:prstGeom>
          <a:ln>
            <a:noFill/>
          </a:ln>
        </p:spPr>
      </p:pic>
      <p:sp>
        <p:nvSpPr>
          <p:cNvPr id="206" name="TextShape 2"/>
          <p:cNvSpPr txBox="1"/>
          <p:nvPr/>
        </p:nvSpPr>
        <p:spPr>
          <a:xfrm>
            <a:off x="2694240" y="6472440"/>
            <a:ext cx="45720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latin typeface="Times New Roman"/>
              </a:rPr>
              <a:t>3D image of each collision</a:t>
            </a:r>
            <a:endParaRPr/>
          </a:p>
        </p:txBody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528840" y="0"/>
            <a:ext cx="9071640" cy="914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Pb+Pb collisions</a:t>
            </a:r>
            <a:endParaRPr/>
          </a:p>
        </p:txBody>
      </p:sp>
      <p:sp>
        <p:nvSpPr>
          <p:cNvPr id="208" name="TextShape 2"/>
          <p:cNvSpPr txBox="1"/>
          <p:nvPr/>
        </p:nvSpPr>
        <p:spPr>
          <a:xfrm>
            <a:off x="9591120" y="7204680"/>
            <a:ext cx="457200" cy="34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pPr algn="r"/>
            <a:r>
              <a:rPr b="1" i="1" lang="en-US" sz="1800" spc="-1">
                <a:latin typeface="Arial"/>
              </a:rPr>
              <a:t>5</a:t>
            </a:r>
            <a:endParaRPr/>
          </a:p>
        </p:txBody>
      </p:sp>
      <p:pic>
        <p:nvPicPr>
          <p:cNvPr id="209" name="" descr=""/>
          <p:cNvPicPr/>
          <p:nvPr/>
        </p:nvPicPr>
        <p:blipFill>
          <a:blip r:embed="rId1"/>
          <a:stretch/>
        </p:blipFill>
        <p:spPr>
          <a:xfrm>
            <a:off x="-88920" y="1529640"/>
            <a:ext cx="10244520" cy="4597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14331</TotalTime>
  <Application>LibreOffice/5.0.3.2$Linux_X86_64 LibreOffice_project/00m0$Build-2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2015-12-29T11:49:04Z</dcterms:created>
  <dc:creator>Christine Nattrass</dc:creator>
  <dc:language>en-US</dc:language>
  <cp:lastModifiedBy>Christine Nattrass</cp:lastModifiedBy>
  <dcterms:modified xsi:type="dcterms:W3CDTF">2017-11-27T14:15:14Z</dcterms:modified>
  <cp:revision>241</cp:revision>
</cp:coreProperties>
</file>