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9.png" ContentType="image/png"/>
  <Override PartName="/ppt/media/image13.png" ContentType="image/png"/>
  <Override PartName="/ppt/media/image8.png" ContentType="image/png"/>
  <Override PartName="/ppt/media/image12.png" ContentType="image/png"/>
  <Override PartName="/ppt/media/image7.png" ContentType="image/png"/>
  <Override PartName="/ppt/media/image1.jpeg" ContentType="image/jpeg"/>
  <Override PartName="/ppt/media/image11.png" ContentType="image/png"/>
  <Override PartName="/ppt/media/image6.png" ContentType="image/png"/>
  <Override PartName="/ppt/media/image4.png" ContentType="image/png"/>
  <Override PartName="/ppt/media/image27.png" ContentType="image/png"/>
  <Override PartName="/ppt/media/image3.png" ContentType="image/png"/>
  <Override PartName="/ppt/media/image26.png" ContentType="image/png"/>
  <Override PartName="/ppt/media/image2.png" ContentType="image/png"/>
  <Override PartName="/ppt/media/image25.png" ContentType="image/png"/>
  <Override PartName="/ppt/media/image10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5.png" ContentType="image/png"/>
  <Override PartName="/ppt/media/image28.png" ContentType="image/png"/>
  <Override PartName="/ppt/media/image15.png" ContentType="image/png"/>
  <Override PartName="/ppt/media/image14.png" ContentType="image/png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0080625" cy="567055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4AA0DDA-B126-49C8-AB94-3EFDD5799C38}" type="slidenum">
              <a:t>&lt;#&gt;</a:t>
            </a:fld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07560FF-8369-4676-B84F-A18A1777A5B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E98522C-58EC-4224-A4E4-2FF39A370DB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C68ABC2-BD36-43B6-89EB-53A2E4C975A8}" type="slidenum">
              <a:t>&lt;#&gt;</a:t>
            </a:fld>
          </a:p>
        </p:txBody>
      </p:sp>
      <p:sp>
        <p:nvSpPr>
          <p:cNvPr id="10" name="PlaceHolder 9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F0E1D37-FC44-4A7C-A439-5E913692A6A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BA4FC53-8CD1-4B20-8C9E-3F795265D0F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F8A5D59-C7E8-4B94-9414-841C83D6620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F140A64-6F77-4FA3-8FE0-B1FCD802D2E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12AF697-C385-4F57-A8A6-6E16475C335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5B2B3E0-67AA-4A9A-B584-7A5590DF046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B43A619-EC37-4EF9-A0C3-13E341504FC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2A96385-5B6F-41CF-896A-1DD80F875DF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C7A68105-609E-4D32-9998-6D1596C44319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-56160" y="5378400"/>
            <a:ext cx="49554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latin typeface="Arial"/>
              </a:rPr>
              <a:t>Christine Nattrass (UTK), CIPANP August 2022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6289920" y="5326200"/>
            <a:ext cx="3832560" cy="42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r">
              <a:buNone/>
            </a:pPr>
            <a:fld id="{8CD5D8AF-D867-437F-8108-56DA75A2516E}" type="slidenum">
              <a:rPr b="0" lang="en-US" sz="1800" spc="-1" strike="noStrike">
                <a:latin typeface="Arial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  <p:sp>
        <p:nvSpPr>
          <p:cNvPr id="6" name=""/>
          <p:cNvSpPr/>
          <p:nvPr/>
        </p:nvSpPr>
        <p:spPr>
          <a:xfrm>
            <a:off x="0" y="5388120"/>
            <a:ext cx="10086480" cy="72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hyperlink" Target="https://arxiv.org/pdf/2202.03863.pdf" TargetMode="External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hyperlink" Target="https://arxiv.org/pdf/2202.03863.pdf" TargetMode="External"/><Relationship Id="rId3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hyperlink" Target="https://journals.aps.org/prc/abstract/10.1103/PhysRevC.105.064902" TargetMode="External"/><Relationship Id="rId3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hyperlink" Target="https://journals.aps.org/prc/abstract/10.1103/PhysRevC.105.064902" TargetMode="External"/><Relationship Id="rId3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hyperlink" Target="https://arxiv.org/abs/2203.06087" TargetMode="External"/><Relationship Id="rId3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hyperlink" Target="https://arxiv.org/abs/2203.06087" TargetMode="External"/><Relationship Id="rId3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hyperlink" Target="https://arxiv.org/abs/2203.06087" TargetMode="External"/><Relationship Id="rId3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arxiv.org/pdf/2203.17058.pdf" TargetMode="Externa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10800" y="360"/>
            <a:ext cx="10149840" cy="571500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-288000" y="4402800"/>
            <a:ext cx="6125400" cy="130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Results from PHENIX</a:t>
            </a:r>
            <a:br>
              <a:rPr sz="4400"/>
            </a:b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Christine Nattrass</a:t>
            </a:r>
            <a:br>
              <a:rPr sz="2000"/>
            </a:b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University of Tennessee, Knoxville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5" name=""/>
          <p:cNvSpPr txBox="1"/>
          <p:nvPr/>
        </p:nvSpPr>
        <p:spPr>
          <a:xfrm>
            <a:off x="-34560" y="-62640"/>
            <a:ext cx="9407160" cy="60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200" spc="-1" strike="noStrike">
                <a:solidFill>
                  <a:srgbClr val="ffffff"/>
                </a:solidFill>
                <a:latin typeface="Arial"/>
              </a:rPr>
              <a:t>https://www.colorado.edu/physics/2013/12/09/quark-gluon-droplets-discovered-bnls-phenix-experiment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04000" y="-16992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J/ψ yield in p+p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91" name="" descr=""/>
          <p:cNvPicPr/>
          <p:nvPr/>
        </p:nvPicPr>
        <p:blipFill>
          <a:blip r:embed="rId1"/>
          <a:stretch/>
        </p:blipFill>
        <p:spPr>
          <a:xfrm>
            <a:off x="468000" y="572760"/>
            <a:ext cx="9144000" cy="3776400"/>
          </a:xfrm>
          <a:prstGeom prst="rect">
            <a:avLst/>
          </a:prstGeom>
          <a:ln w="0">
            <a:noFill/>
          </a:ln>
        </p:spPr>
      </p:pic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216360" y="3922200"/>
            <a:ext cx="9071640" cy="144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7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J/ψ yield vs multiplicity significantly reduced when</a:t>
            </a:r>
            <a:br>
              <a:rPr sz="3200"/>
            </a:br>
            <a:r>
              <a:rPr b="0" lang="en-US" sz="3200" spc="-1" strike="noStrike">
                <a:latin typeface="Arial"/>
              </a:rPr>
              <a:t>Looking at J/ψ and multiplicity in separate rapidity</a:t>
            </a:r>
            <a:br>
              <a:rPr sz="3200"/>
            </a:br>
            <a:r>
              <a:rPr b="0" lang="en-US" sz="3200" spc="-1" strike="noStrike">
                <a:latin typeface="Arial"/>
              </a:rPr>
              <a:t> windows</a:t>
            </a:r>
            <a:endParaRPr b="0" lang="en-US" sz="32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Looking at J/ψ and multiplicity in the same rapidity window but removing the μ+ μ− from the multiplicity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Important implications for MPI picture</a:t>
            </a:r>
            <a:endParaRPr b="0" lang="en-US" sz="3200" spc="-1" strike="noStrike">
              <a:latin typeface="Arial"/>
            </a:endParaRPr>
          </a:p>
        </p:txBody>
      </p:sp>
      <p:grpSp>
        <p:nvGrpSpPr>
          <p:cNvPr id="193" name=""/>
          <p:cNvGrpSpPr/>
          <p:nvPr/>
        </p:nvGrpSpPr>
        <p:grpSpPr>
          <a:xfrm>
            <a:off x="9142200" y="226080"/>
            <a:ext cx="595080" cy="443520"/>
            <a:chOff x="9142200" y="226080"/>
            <a:chExt cx="595080" cy="443520"/>
          </a:xfrm>
        </p:grpSpPr>
        <p:grpSp>
          <p:nvGrpSpPr>
            <p:cNvPr id="194" name=""/>
            <p:cNvGrpSpPr/>
            <p:nvPr/>
          </p:nvGrpSpPr>
          <p:grpSpPr>
            <a:xfrm>
              <a:off x="9144360" y="226080"/>
              <a:ext cx="559800" cy="91800"/>
              <a:chOff x="9144360" y="226080"/>
              <a:chExt cx="559800" cy="91800"/>
            </a:xfrm>
          </p:grpSpPr>
          <p:sp>
            <p:nvSpPr>
              <p:cNvPr id="195" name=""/>
              <p:cNvSpPr/>
              <p:nvPr/>
            </p:nvSpPr>
            <p:spPr>
              <a:xfrm>
                <a:off x="9144360" y="226080"/>
                <a:ext cx="91440" cy="9144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6" name=""/>
              <p:cNvSpPr/>
              <p:nvPr/>
            </p:nvSpPr>
            <p:spPr>
              <a:xfrm>
                <a:off x="9612720" y="226440"/>
                <a:ext cx="91440" cy="9144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7" name=""/>
              <p:cNvSpPr/>
              <p:nvPr/>
            </p:nvSpPr>
            <p:spPr>
              <a:xfrm>
                <a:off x="9180360" y="274680"/>
                <a:ext cx="228600" cy="0"/>
              </a:xfrm>
              <a:prstGeom prst="line">
                <a:avLst/>
              </a:prstGeom>
              <a:ln w="0">
                <a:solidFill>
                  <a:srgbClr val="0000ff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8" name=""/>
              <p:cNvSpPr/>
              <p:nvPr/>
            </p:nvSpPr>
            <p:spPr>
              <a:xfrm flipH="1">
                <a:off x="9432000" y="274680"/>
                <a:ext cx="228600" cy="0"/>
              </a:xfrm>
              <a:prstGeom prst="line">
                <a:avLst/>
              </a:prstGeom>
              <a:ln w="0">
                <a:solidFill>
                  <a:srgbClr val="0000ff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99" name=""/>
            <p:cNvSpPr txBox="1"/>
            <p:nvPr/>
          </p:nvSpPr>
          <p:spPr>
            <a:xfrm>
              <a:off x="9142200" y="323280"/>
              <a:ext cx="595080" cy="3463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1" lang="en-US" sz="1800" spc="-1" strike="noStrike">
                  <a:solidFill>
                    <a:srgbClr val="0000ff"/>
                  </a:solidFill>
                  <a:latin typeface="Arial"/>
                </a:rPr>
                <a:t>p+p</a:t>
              </a:r>
              <a:endParaRPr b="0" lang="en-US" sz="1800" spc="-1" strike="noStrike">
                <a:latin typeface="Arial"/>
              </a:endParaRPr>
            </a:p>
          </p:txBody>
        </p:sp>
      </p:grpSp>
      <p:grpSp>
        <p:nvGrpSpPr>
          <p:cNvPr id="200" name=""/>
          <p:cNvGrpSpPr/>
          <p:nvPr/>
        </p:nvGrpSpPr>
        <p:grpSpPr>
          <a:xfrm>
            <a:off x="5658840" y="466560"/>
            <a:ext cx="346320" cy="1487520"/>
            <a:chOff x="5658840" y="466560"/>
            <a:chExt cx="346320" cy="1487520"/>
          </a:xfrm>
        </p:grpSpPr>
        <mc:AlternateContent>
          <mc:Choice xmlns:a14="http://schemas.microsoft.com/office/drawing/2010/main" Requires="a14">
            <p:sp>
              <p:nvSpPr>
                <p:cNvPr id="201" name=""/>
                <p:cNvSpPr txBox="1"/>
                <p:nvPr/>
              </p:nvSpPr>
              <p:spPr>
                <a:xfrm rot="16200000">
                  <a:off x="5193360" y="952560"/>
                  <a:ext cx="1258920" cy="28692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f>
                        <m:fPr>
                          <m:type m:val="lin"/>
                        </m:fPr>
                        <m:num>
                          <m:sSub>
                            <m:e>
                              <m:r>
                                <m:t xml:space="preserve">N</m:t>
                              </m:r>
                            </m:e>
                            <m:sub>
                              <m:f>
                                <m:fPr>
                                  <m:type m:val="lin"/>
                                </m:fPr>
                                <m:num>
                                  <m:r>
                                    <m:t xml:space="preserve">J</m:t>
                                  </m:r>
                                </m:num>
                                <m:den>
                                  <m:r>
                                    <m:t xml:space="preserve">Ψ</m:t>
                                  </m:r>
                                </m:den>
                              </m:f>
                            </m:sub>
                          </m:sSub>
                        </m:num>
                        <m:den>
                          <m:d>
                            <m:dPr>
                              <m:begChr m:val="⟨"/>
                              <m:endChr m:val="⟩"/>
                            </m:dPr>
                            <m:e>
                              <m:sSub>
                                <m:e>
                                  <m:r>
                                    <m:t xml:space="preserve">N</m:t>
                                  </m:r>
                                </m:e>
                                <m:sub>
                                  <m:f>
                                    <m:fPr>
                                      <m:type m:val="lin"/>
                                    </m:fPr>
                                    <m:num>
                                      <m:r>
                                        <m:t xml:space="preserve">J</m:t>
                                      </m:r>
                                    </m:num>
                                    <m:den>
                                      <m:r>
                                        <m:t xml:space="preserve">Ψ</m:t>
                                      </m:r>
                                    </m:den>
                                  </m:f>
                                </m:sub>
                              </m:sSub>
                            </m:e>
                          </m:d>
                        </m:den>
                      </m:f>
                    </m:oMath>
                  </a14:m>
                </a:p>
              </p:txBody>
            </p:sp>
          </mc:Choice>
          <mc:Fallback/>
        </mc:AlternateContent>
        <p:sp>
          <p:nvSpPr>
            <p:cNvPr id="202" name=""/>
            <p:cNvSpPr txBox="1"/>
            <p:nvPr/>
          </p:nvSpPr>
          <p:spPr>
            <a:xfrm rot="16200000">
              <a:off x="5674320" y="1623240"/>
              <a:ext cx="315000" cy="3463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0" lang="en-US" sz="1800" spc="-1" strike="noStrike">
                  <a:latin typeface="Arial"/>
                </a:rPr>
                <a:t>=</a:t>
              </a:r>
              <a:endParaRPr b="0" lang="en-US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"/>
          <p:cNvGrpSpPr/>
          <p:nvPr/>
        </p:nvGrpSpPr>
        <p:grpSpPr>
          <a:xfrm>
            <a:off x="2307960" y="1354680"/>
            <a:ext cx="4956840" cy="2817000"/>
            <a:chOff x="2307960" y="1354680"/>
            <a:chExt cx="4956840" cy="2817000"/>
          </a:xfrm>
        </p:grpSpPr>
        <p:grpSp>
          <p:nvGrpSpPr>
            <p:cNvPr id="204" name=""/>
            <p:cNvGrpSpPr/>
            <p:nvPr/>
          </p:nvGrpSpPr>
          <p:grpSpPr>
            <a:xfrm>
              <a:off x="2307960" y="1354680"/>
              <a:ext cx="4956840" cy="1828800"/>
              <a:chOff x="2307960" y="1354680"/>
              <a:chExt cx="4956840" cy="1828800"/>
            </a:xfrm>
          </p:grpSpPr>
          <p:sp>
            <p:nvSpPr>
              <p:cNvPr id="205" name=""/>
              <p:cNvSpPr/>
              <p:nvPr/>
            </p:nvSpPr>
            <p:spPr>
              <a:xfrm>
                <a:off x="6807600" y="2038320"/>
                <a:ext cx="457200" cy="45720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6" name=""/>
              <p:cNvSpPr/>
              <p:nvPr/>
            </p:nvSpPr>
            <p:spPr>
              <a:xfrm>
                <a:off x="3221280" y="2283840"/>
                <a:ext cx="1723320" cy="0"/>
              </a:xfrm>
              <a:prstGeom prst="line">
                <a:avLst/>
              </a:prstGeom>
              <a:ln w="76320">
                <a:solidFill>
                  <a:srgbClr val="c9211e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7" name=""/>
              <p:cNvSpPr/>
              <p:nvPr/>
            </p:nvSpPr>
            <p:spPr>
              <a:xfrm flipH="1">
                <a:off x="5118120" y="2283840"/>
                <a:ext cx="1723320" cy="0"/>
              </a:xfrm>
              <a:prstGeom prst="line">
                <a:avLst/>
              </a:prstGeom>
              <a:ln w="76320">
                <a:solidFill>
                  <a:srgbClr val="0000ff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8" name=""/>
              <p:cNvSpPr/>
              <p:nvPr/>
            </p:nvSpPr>
            <p:spPr>
              <a:xfrm>
                <a:off x="2307960" y="1354680"/>
                <a:ext cx="1828800" cy="1828800"/>
              </a:xfrm>
              <a:prstGeom prst="ellipse">
                <a:avLst/>
              </a:prstGeom>
              <a:solidFill>
                <a:srgbClr val="c9211e"/>
              </a:solidFill>
              <a:ln w="0">
                <a:solidFill>
                  <a:srgbClr val="0000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09" name=""/>
            <p:cNvSpPr txBox="1"/>
            <p:nvPr/>
          </p:nvSpPr>
          <p:spPr>
            <a:xfrm>
              <a:off x="3952440" y="3287880"/>
              <a:ext cx="2415600" cy="8838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1" lang="en-US" sz="5000" spc="-1" strike="noStrike">
                  <a:solidFill>
                    <a:srgbClr val="c9211e"/>
                  </a:solidFill>
                  <a:latin typeface="Arial"/>
                </a:rPr>
                <a:t>Au</a:t>
              </a:r>
              <a:r>
                <a:rPr b="1" lang="en-US" sz="5000" spc="-1" strike="noStrike">
                  <a:solidFill>
                    <a:srgbClr val="0000ff"/>
                  </a:solidFill>
                  <a:latin typeface="Arial"/>
                </a:rPr>
                <a:t>+p,X</a:t>
              </a:r>
              <a:endParaRPr b="0" lang="en-US" sz="50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" descr=""/>
          <p:cNvPicPr/>
          <p:nvPr/>
        </p:nvPicPr>
        <p:blipFill>
          <a:blip r:embed="rId1"/>
          <a:stretch/>
        </p:blipFill>
        <p:spPr>
          <a:xfrm>
            <a:off x="123120" y="537120"/>
            <a:ext cx="9975960" cy="3657600"/>
          </a:xfrm>
          <a:prstGeom prst="rect">
            <a:avLst/>
          </a:prstGeom>
          <a:ln w="0">
            <a:noFill/>
          </a:ln>
        </p:spPr>
      </p:pic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0" y="74160"/>
            <a:ext cx="8962560" cy="61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3800" spc="-1" strike="noStrike">
                <a:latin typeface="Arial"/>
              </a:rPr>
              <a:t>J/ψ and ψ(2S) nuclear modification factor</a:t>
            </a:r>
            <a:endParaRPr b="0" lang="en-US" sz="3800" spc="-1" strike="noStrike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504000" y="4017600"/>
            <a:ext cx="9071640" cy="957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4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J/ψ modification consistent with initial state effects alone at forward and backward rapidity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ψ(2S) modification indicates presence of final state effects at backward rapidity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Presence of co-movers? QGP?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213" name=""/>
          <p:cNvGrpSpPr/>
          <p:nvPr/>
        </p:nvGrpSpPr>
        <p:grpSpPr>
          <a:xfrm>
            <a:off x="1753200" y="2863800"/>
            <a:ext cx="719640" cy="392040"/>
            <a:chOff x="1753200" y="2863800"/>
            <a:chExt cx="719640" cy="392040"/>
          </a:xfrm>
        </p:grpSpPr>
        <p:sp>
          <p:nvSpPr>
            <p:cNvPr id="214" name=""/>
            <p:cNvSpPr/>
            <p:nvPr/>
          </p:nvSpPr>
          <p:spPr>
            <a:xfrm>
              <a:off x="1985400" y="2935800"/>
              <a:ext cx="320040" cy="320040"/>
            </a:xfrm>
            <a:prstGeom prst="ellipse">
              <a:avLst/>
            </a:prstGeom>
            <a:solidFill>
              <a:srgbClr val="dc143c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" name=""/>
            <p:cNvSpPr/>
            <p:nvPr/>
          </p:nvSpPr>
          <p:spPr>
            <a:xfrm>
              <a:off x="2381400" y="3043800"/>
              <a:ext cx="91440" cy="9144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" name=""/>
            <p:cNvSpPr/>
            <p:nvPr/>
          </p:nvSpPr>
          <p:spPr>
            <a:xfrm flipH="1" flipV="1">
              <a:off x="1753200" y="2863800"/>
              <a:ext cx="685800" cy="228600"/>
            </a:xfrm>
            <a:prstGeom prst="line">
              <a:avLst/>
            </a:prstGeom>
            <a:ln w="291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17" name=""/>
          <p:cNvGrpSpPr/>
          <p:nvPr/>
        </p:nvGrpSpPr>
        <p:grpSpPr>
          <a:xfrm>
            <a:off x="5802120" y="2852280"/>
            <a:ext cx="813240" cy="392040"/>
            <a:chOff x="5802120" y="2852280"/>
            <a:chExt cx="813240" cy="392040"/>
          </a:xfrm>
        </p:grpSpPr>
        <p:sp>
          <p:nvSpPr>
            <p:cNvPr id="218" name=""/>
            <p:cNvSpPr/>
            <p:nvPr/>
          </p:nvSpPr>
          <p:spPr>
            <a:xfrm>
              <a:off x="5802120" y="2924280"/>
              <a:ext cx="320040" cy="320040"/>
            </a:xfrm>
            <a:prstGeom prst="ellipse">
              <a:avLst/>
            </a:prstGeom>
            <a:solidFill>
              <a:srgbClr val="dc143c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9" name=""/>
            <p:cNvSpPr/>
            <p:nvPr/>
          </p:nvSpPr>
          <p:spPr>
            <a:xfrm>
              <a:off x="6198120" y="3032280"/>
              <a:ext cx="91440" cy="9144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" name=""/>
            <p:cNvSpPr/>
            <p:nvPr/>
          </p:nvSpPr>
          <p:spPr>
            <a:xfrm flipV="1">
              <a:off x="5929560" y="2852280"/>
              <a:ext cx="685800" cy="228600"/>
            </a:xfrm>
            <a:prstGeom prst="line">
              <a:avLst/>
            </a:prstGeom>
            <a:ln w="291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1" name=""/>
          <p:cNvSpPr txBox="1"/>
          <p:nvPr/>
        </p:nvSpPr>
        <p:spPr>
          <a:xfrm>
            <a:off x="2730960" y="3013920"/>
            <a:ext cx="196668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latin typeface="Arial"/>
                <a:hlinkClick r:id="rId2"/>
              </a:rPr>
              <a:t>arXiv:2202.03863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222" name=""/>
          <p:cNvGrpSpPr/>
          <p:nvPr/>
        </p:nvGrpSpPr>
        <p:grpSpPr>
          <a:xfrm>
            <a:off x="9108360" y="153720"/>
            <a:ext cx="806040" cy="515520"/>
            <a:chOff x="9108360" y="153720"/>
            <a:chExt cx="806040" cy="515520"/>
          </a:xfrm>
        </p:grpSpPr>
        <p:grpSp>
          <p:nvGrpSpPr>
            <p:cNvPr id="223" name=""/>
            <p:cNvGrpSpPr/>
            <p:nvPr/>
          </p:nvGrpSpPr>
          <p:grpSpPr>
            <a:xfrm>
              <a:off x="9108360" y="153720"/>
              <a:ext cx="739800" cy="228600"/>
              <a:chOff x="9108360" y="153720"/>
              <a:chExt cx="739800" cy="228600"/>
            </a:xfrm>
          </p:grpSpPr>
          <p:sp>
            <p:nvSpPr>
              <p:cNvPr id="224" name=""/>
              <p:cNvSpPr/>
              <p:nvPr/>
            </p:nvSpPr>
            <p:spPr>
              <a:xfrm>
                <a:off x="9108360" y="153720"/>
                <a:ext cx="228600" cy="228600"/>
              </a:xfrm>
              <a:prstGeom prst="ellipse">
                <a:avLst/>
              </a:prstGeom>
              <a:solidFill>
                <a:srgbClr val="c9211e"/>
              </a:solidFill>
              <a:ln w="0">
                <a:solidFill>
                  <a:srgbClr val="c9211e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5" name=""/>
              <p:cNvSpPr/>
              <p:nvPr/>
            </p:nvSpPr>
            <p:spPr>
              <a:xfrm>
                <a:off x="9756720" y="226080"/>
                <a:ext cx="91440" cy="9144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6" name=""/>
              <p:cNvSpPr/>
              <p:nvPr/>
            </p:nvSpPr>
            <p:spPr>
              <a:xfrm>
                <a:off x="9324360" y="274320"/>
                <a:ext cx="228600" cy="0"/>
              </a:xfrm>
              <a:prstGeom prst="line">
                <a:avLst/>
              </a:prstGeom>
              <a:ln w="0">
                <a:solidFill>
                  <a:srgbClr val="c9211e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7" name=""/>
              <p:cNvSpPr/>
              <p:nvPr/>
            </p:nvSpPr>
            <p:spPr>
              <a:xfrm flipH="1">
                <a:off x="9576000" y="274320"/>
                <a:ext cx="228600" cy="0"/>
              </a:xfrm>
              <a:prstGeom prst="line">
                <a:avLst/>
              </a:prstGeom>
              <a:ln w="0">
                <a:solidFill>
                  <a:srgbClr val="0000ff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28" name=""/>
            <p:cNvSpPr txBox="1"/>
            <p:nvPr/>
          </p:nvSpPr>
          <p:spPr>
            <a:xfrm>
              <a:off x="9142200" y="322920"/>
              <a:ext cx="772200" cy="3463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1" lang="en-US" sz="1800" spc="-1" strike="noStrike">
                  <a:solidFill>
                    <a:srgbClr val="c9211e"/>
                  </a:solidFill>
                  <a:latin typeface="Arial"/>
                </a:rPr>
                <a:t>Au</a:t>
              </a:r>
              <a:r>
                <a:rPr b="1" lang="en-US" sz="1800" spc="-1" strike="noStrike">
                  <a:solidFill>
                    <a:srgbClr val="0000ff"/>
                  </a:solidFill>
                  <a:latin typeface="Arial"/>
                </a:rPr>
                <a:t>+X</a:t>
              </a:r>
              <a:endParaRPr b="0" lang="en-US" sz="1800" spc="-1" strike="noStrike">
                <a:latin typeface="Arial"/>
              </a:endParaRPr>
            </a:p>
          </p:txBody>
        </p:sp>
      </p:grpSp>
      <p:grpSp>
        <p:nvGrpSpPr>
          <p:cNvPr id="229" name=""/>
          <p:cNvGrpSpPr/>
          <p:nvPr/>
        </p:nvGrpSpPr>
        <p:grpSpPr>
          <a:xfrm>
            <a:off x="1215000" y="3765600"/>
            <a:ext cx="250560" cy="228600"/>
            <a:chOff x="1215000" y="3765600"/>
            <a:chExt cx="250560" cy="228600"/>
          </a:xfrm>
        </p:grpSpPr>
        <p:sp>
          <p:nvSpPr>
            <p:cNvPr id="230" name=""/>
            <p:cNvSpPr/>
            <p:nvPr/>
          </p:nvSpPr>
          <p:spPr>
            <a:xfrm>
              <a:off x="1215000" y="3765600"/>
              <a:ext cx="228600" cy="228600"/>
            </a:xfrm>
            <a:prstGeom prst="ellipse">
              <a:avLst/>
            </a:prstGeom>
            <a:solidFill>
              <a:srgbClr val="c9211e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" name=""/>
            <p:cNvSpPr/>
            <p:nvPr/>
          </p:nvSpPr>
          <p:spPr>
            <a:xfrm>
              <a:off x="1374120" y="3836520"/>
              <a:ext cx="91440" cy="9144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32" name=""/>
          <p:cNvGrpSpPr/>
          <p:nvPr/>
        </p:nvGrpSpPr>
        <p:grpSpPr>
          <a:xfrm>
            <a:off x="4455000" y="3765600"/>
            <a:ext cx="228600" cy="228600"/>
            <a:chOff x="4455000" y="3765600"/>
            <a:chExt cx="228600" cy="228600"/>
          </a:xfrm>
        </p:grpSpPr>
        <p:sp>
          <p:nvSpPr>
            <p:cNvPr id="233" name=""/>
            <p:cNvSpPr/>
            <p:nvPr/>
          </p:nvSpPr>
          <p:spPr>
            <a:xfrm>
              <a:off x="4455000" y="3765600"/>
              <a:ext cx="228600" cy="228600"/>
            </a:xfrm>
            <a:prstGeom prst="ellipse">
              <a:avLst/>
            </a:prstGeom>
            <a:solidFill>
              <a:srgbClr val="c9211e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4" name=""/>
            <p:cNvSpPr/>
            <p:nvPr/>
          </p:nvSpPr>
          <p:spPr>
            <a:xfrm>
              <a:off x="4506120" y="3836520"/>
              <a:ext cx="91440" cy="9144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35" name=""/>
          <p:cNvGrpSpPr/>
          <p:nvPr/>
        </p:nvGrpSpPr>
        <p:grpSpPr>
          <a:xfrm>
            <a:off x="5391000" y="3765600"/>
            <a:ext cx="250560" cy="228600"/>
            <a:chOff x="5391000" y="3765600"/>
            <a:chExt cx="250560" cy="228600"/>
          </a:xfrm>
        </p:grpSpPr>
        <p:sp>
          <p:nvSpPr>
            <p:cNvPr id="236" name=""/>
            <p:cNvSpPr/>
            <p:nvPr/>
          </p:nvSpPr>
          <p:spPr>
            <a:xfrm>
              <a:off x="5391000" y="3765600"/>
              <a:ext cx="228600" cy="228600"/>
            </a:xfrm>
            <a:prstGeom prst="ellipse">
              <a:avLst/>
            </a:prstGeom>
            <a:solidFill>
              <a:srgbClr val="c9211e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7" name=""/>
            <p:cNvSpPr/>
            <p:nvPr/>
          </p:nvSpPr>
          <p:spPr>
            <a:xfrm>
              <a:off x="5550120" y="3836520"/>
              <a:ext cx="91440" cy="9144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38" name=""/>
          <p:cNvGrpSpPr/>
          <p:nvPr/>
        </p:nvGrpSpPr>
        <p:grpSpPr>
          <a:xfrm>
            <a:off x="8487000" y="3765600"/>
            <a:ext cx="228600" cy="228600"/>
            <a:chOff x="8487000" y="3765600"/>
            <a:chExt cx="228600" cy="228600"/>
          </a:xfrm>
        </p:grpSpPr>
        <p:sp>
          <p:nvSpPr>
            <p:cNvPr id="239" name=""/>
            <p:cNvSpPr/>
            <p:nvPr/>
          </p:nvSpPr>
          <p:spPr>
            <a:xfrm>
              <a:off x="8487000" y="3765600"/>
              <a:ext cx="228600" cy="228600"/>
            </a:xfrm>
            <a:prstGeom prst="ellipse">
              <a:avLst/>
            </a:prstGeom>
            <a:solidFill>
              <a:srgbClr val="c9211e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" name=""/>
            <p:cNvSpPr/>
            <p:nvPr/>
          </p:nvSpPr>
          <p:spPr>
            <a:xfrm>
              <a:off x="8538120" y="3836520"/>
              <a:ext cx="91440" cy="9144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" descr=""/>
          <p:cNvPicPr/>
          <p:nvPr/>
        </p:nvPicPr>
        <p:blipFill>
          <a:blip r:embed="rId1"/>
          <a:stretch/>
        </p:blipFill>
        <p:spPr>
          <a:xfrm>
            <a:off x="2232720" y="790200"/>
            <a:ext cx="5614560" cy="3657600"/>
          </a:xfrm>
          <a:prstGeom prst="rect">
            <a:avLst/>
          </a:prstGeom>
          <a:ln w="0">
            <a:noFill/>
          </a:ln>
        </p:spPr>
      </p:pic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0" y="-47880"/>
            <a:ext cx="10080000" cy="113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800" spc="-1" strike="noStrike">
                <a:latin typeface="Arial"/>
              </a:rPr>
              <a:t>J/ψ and ψ(2S) nuclear modification factor</a:t>
            </a:r>
            <a:endParaRPr b="0" lang="en-US" sz="3800" spc="-1" strike="noStrike"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504000" y="4413600"/>
            <a:ext cx="9071640" cy="957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Similar patterns for J/ψ and ψ(2S) found at RHIC and LHC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44" name=""/>
          <p:cNvSpPr txBox="1"/>
          <p:nvPr/>
        </p:nvSpPr>
        <p:spPr>
          <a:xfrm>
            <a:off x="3055320" y="3482280"/>
            <a:ext cx="196668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latin typeface="Arial"/>
                <a:hlinkClick r:id="rId2"/>
              </a:rPr>
              <a:t>arXiv:2202.03863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245" name=""/>
          <p:cNvGrpSpPr/>
          <p:nvPr/>
        </p:nvGrpSpPr>
        <p:grpSpPr>
          <a:xfrm>
            <a:off x="9144360" y="153720"/>
            <a:ext cx="806040" cy="515520"/>
            <a:chOff x="9144360" y="153720"/>
            <a:chExt cx="806040" cy="515520"/>
          </a:xfrm>
        </p:grpSpPr>
        <p:grpSp>
          <p:nvGrpSpPr>
            <p:cNvPr id="246" name=""/>
            <p:cNvGrpSpPr/>
            <p:nvPr/>
          </p:nvGrpSpPr>
          <p:grpSpPr>
            <a:xfrm>
              <a:off x="9144360" y="153720"/>
              <a:ext cx="739800" cy="228600"/>
              <a:chOff x="9144360" y="153720"/>
              <a:chExt cx="739800" cy="228600"/>
            </a:xfrm>
          </p:grpSpPr>
          <p:sp>
            <p:nvSpPr>
              <p:cNvPr id="247" name=""/>
              <p:cNvSpPr/>
              <p:nvPr/>
            </p:nvSpPr>
            <p:spPr>
              <a:xfrm>
                <a:off x="9144360" y="153720"/>
                <a:ext cx="228600" cy="228600"/>
              </a:xfrm>
              <a:prstGeom prst="ellipse">
                <a:avLst/>
              </a:prstGeom>
              <a:solidFill>
                <a:srgbClr val="c9211e"/>
              </a:solidFill>
              <a:ln w="0">
                <a:solidFill>
                  <a:srgbClr val="c9211e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8" name=""/>
              <p:cNvSpPr/>
              <p:nvPr/>
            </p:nvSpPr>
            <p:spPr>
              <a:xfrm>
                <a:off x="9792720" y="226080"/>
                <a:ext cx="91440" cy="9144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9" name=""/>
              <p:cNvSpPr/>
              <p:nvPr/>
            </p:nvSpPr>
            <p:spPr>
              <a:xfrm>
                <a:off x="9360360" y="274320"/>
                <a:ext cx="228600" cy="0"/>
              </a:xfrm>
              <a:prstGeom prst="line">
                <a:avLst/>
              </a:prstGeom>
              <a:ln w="0">
                <a:solidFill>
                  <a:srgbClr val="c9211e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0" name=""/>
              <p:cNvSpPr/>
              <p:nvPr/>
            </p:nvSpPr>
            <p:spPr>
              <a:xfrm flipH="1">
                <a:off x="9612000" y="274320"/>
                <a:ext cx="228600" cy="0"/>
              </a:xfrm>
              <a:prstGeom prst="line">
                <a:avLst/>
              </a:prstGeom>
              <a:ln w="0">
                <a:solidFill>
                  <a:srgbClr val="0000ff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51" name=""/>
            <p:cNvSpPr txBox="1"/>
            <p:nvPr/>
          </p:nvSpPr>
          <p:spPr>
            <a:xfrm>
              <a:off x="9178200" y="322920"/>
              <a:ext cx="772200" cy="3463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1" lang="en-US" sz="1800" spc="-1" strike="noStrike">
                  <a:solidFill>
                    <a:srgbClr val="c9211e"/>
                  </a:solidFill>
                  <a:latin typeface="Arial"/>
                </a:rPr>
                <a:t>Au</a:t>
              </a:r>
              <a:r>
                <a:rPr b="1" lang="en-US" sz="1800" spc="-1" strike="noStrike">
                  <a:solidFill>
                    <a:srgbClr val="0000ff"/>
                  </a:solidFill>
                  <a:latin typeface="Arial"/>
                </a:rPr>
                <a:t>+X</a:t>
              </a:r>
              <a:endParaRPr b="0" lang="en-US" sz="1800" spc="-1" strike="noStrike">
                <a:latin typeface="Arial"/>
              </a:endParaRPr>
            </a:p>
          </p:txBody>
        </p:sp>
      </p:grpSp>
      <p:grpSp>
        <p:nvGrpSpPr>
          <p:cNvPr id="252" name=""/>
          <p:cNvGrpSpPr/>
          <p:nvPr/>
        </p:nvGrpSpPr>
        <p:grpSpPr>
          <a:xfrm>
            <a:off x="3013200" y="4076280"/>
            <a:ext cx="719640" cy="392040"/>
            <a:chOff x="3013200" y="4076280"/>
            <a:chExt cx="719640" cy="392040"/>
          </a:xfrm>
        </p:grpSpPr>
        <p:sp>
          <p:nvSpPr>
            <p:cNvPr id="253" name=""/>
            <p:cNvSpPr/>
            <p:nvPr/>
          </p:nvSpPr>
          <p:spPr>
            <a:xfrm>
              <a:off x="3245400" y="4148280"/>
              <a:ext cx="320040" cy="320040"/>
            </a:xfrm>
            <a:prstGeom prst="ellipse">
              <a:avLst/>
            </a:prstGeom>
            <a:solidFill>
              <a:srgbClr val="dc143c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4" name=""/>
            <p:cNvSpPr/>
            <p:nvPr/>
          </p:nvSpPr>
          <p:spPr>
            <a:xfrm>
              <a:off x="3641400" y="4256280"/>
              <a:ext cx="91440" cy="9144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5" name=""/>
            <p:cNvSpPr/>
            <p:nvPr/>
          </p:nvSpPr>
          <p:spPr>
            <a:xfrm flipH="1" flipV="1">
              <a:off x="3013200" y="4076280"/>
              <a:ext cx="685800" cy="228600"/>
            </a:xfrm>
            <a:prstGeom prst="line">
              <a:avLst/>
            </a:prstGeom>
            <a:ln w="291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56" name=""/>
          <p:cNvGrpSpPr/>
          <p:nvPr/>
        </p:nvGrpSpPr>
        <p:grpSpPr>
          <a:xfrm>
            <a:off x="6486120" y="4028760"/>
            <a:ext cx="813240" cy="392040"/>
            <a:chOff x="6486120" y="4028760"/>
            <a:chExt cx="813240" cy="392040"/>
          </a:xfrm>
        </p:grpSpPr>
        <p:sp>
          <p:nvSpPr>
            <p:cNvPr id="257" name=""/>
            <p:cNvSpPr/>
            <p:nvPr/>
          </p:nvSpPr>
          <p:spPr>
            <a:xfrm>
              <a:off x="6486120" y="4100760"/>
              <a:ext cx="320040" cy="320040"/>
            </a:xfrm>
            <a:prstGeom prst="ellipse">
              <a:avLst/>
            </a:prstGeom>
            <a:solidFill>
              <a:srgbClr val="dc143c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8" name=""/>
            <p:cNvSpPr/>
            <p:nvPr/>
          </p:nvSpPr>
          <p:spPr>
            <a:xfrm>
              <a:off x="6882120" y="4208760"/>
              <a:ext cx="91440" cy="9144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9" name=""/>
            <p:cNvSpPr/>
            <p:nvPr/>
          </p:nvSpPr>
          <p:spPr>
            <a:xfrm flipV="1">
              <a:off x="6613560" y="4028760"/>
              <a:ext cx="685800" cy="228600"/>
            </a:xfrm>
            <a:prstGeom prst="line">
              <a:avLst/>
            </a:prstGeom>
            <a:ln w="291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" descr=""/>
          <p:cNvPicPr/>
          <p:nvPr/>
        </p:nvPicPr>
        <p:blipFill>
          <a:blip r:embed="rId1"/>
          <a:stretch/>
        </p:blipFill>
        <p:spPr>
          <a:xfrm>
            <a:off x="360" y="603360"/>
            <a:ext cx="10079640" cy="2900160"/>
          </a:xfrm>
          <a:prstGeom prst="rect">
            <a:avLst/>
          </a:prstGeom>
          <a:ln w="0">
            <a:noFill/>
          </a:ln>
        </p:spPr>
      </p:pic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0" y="146160"/>
            <a:ext cx="10058400" cy="61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500" spc="-1" strike="noStrike">
                <a:latin typeface="Arial"/>
              </a:rPr>
              <a:t>Nuclear modification of π</a:t>
            </a:r>
            <a:r>
              <a:rPr b="0" lang="en-US" sz="3500" spc="-1" strike="noStrike" baseline="33000">
                <a:latin typeface="Arial"/>
              </a:rPr>
              <a:t>0</a:t>
            </a:r>
            <a:r>
              <a:rPr b="0" lang="en-US" sz="3500" spc="-1" strike="noStrike">
                <a:latin typeface="Arial"/>
              </a:rPr>
              <a:t> in small systems</a:t>
            </a:r>
            <a:endParaRPr b="0" lang="en-US" sz="3500" spc="-1" strike="noStrike"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504000" y="3657600"/>
            <a:ext cx="9071640" cy="153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Minimum bias collisions shown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Cronin enhancement at intermediate p</a:t>
            </a:r>
            <a:r>
              <a:rPr b="0" lang="en-US" sz="3200" spc="-1" strike="noStrike" baseline="-8000">
                <a:latin typeface="Arial"/>
              </a:rPr>
              <a:t>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Lighter target shows smaller enhancement (p+Al &lt; p+Au)</a:t>
            </a:r>
            <a:endParaRPr b="0" lang="en-US" sz="2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Heavier projectile shows smaller enhancement (3 He+Au &lt; d+Au &lt; p+Au)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63" name=""/>
          <p:cNvSpPr txBox="1"/>
          <p:nvPr/>
        </p:nvSpPr>
        <p:spPr>
          <a:xfrm>
            <a:off x="1120680" y="2653920"/>
            <a:ext cx="355032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000" spc="-1" strike="noStrike">
                <a:latin typeface="Arial"/>
                <a:hlinkClick r:id="rId2"/>
              </a:rPr>
              <a:t>Phys. Rev. C 105, 064902 (2022)</a:t>
            </a:r>
            <a:endParaRPr b="0" lang="en-US" sz="1000" spc="-1" strike="noStrike">
              <a:latin typeface="Arial"/>
            </a:endParaRPr>
          </a:p>
        </p:txBody>
      </p:sp>
      <p:grpSp>
        <p:nvGrpSpPr>
          <p:cNvPr id="264" name=""/>
          <p:cNvGrpSpPr/>
          <p:nvPr/>
        </p:nvGrpSpPr>
        <p:grpSpPr>
          <a:xfrm>
            <a:off x="8964360" y="154080"/>
            <a:ext cx="806040" cy="515520"/>
            <a:chOff x="8964360" y="154080"/>
            <a:chExt cx="806040" cy="515520"/>
          </a:xfrm>
        </p:grpSpPr>
        <p:grpSp>
          <p:nvGrpSpPr>
            <p:cNvPr id="265" name=""/>
            <p:cNvGrpSpPr/>
            <p:nvPr/>
          </p:nvGrpSpPr>
          <p:grpSpPr>
            <a:xfrm>
              <a:off x="8964360" y="154080"/>
              <a:ext cx="739800" cy="228600"/>
              <a:chOff x="8964360" y="154080"/>
              <a:chExt cx="739800" cy="228600"/>
            </a:xfrm>
          </p:grpSpPr>
          <p:sp>
            <p:nvSpPr>
              <p:cNvPr id="266" name=""/>
              <p:cNvSpPr/>
              <p:nvPr/>
            </p:nvSpPr>
            <p:spPr>
              <a:xfrm>
                <a:off x="8964360" y="154080"/>
                <a:ext cx="228600" cy="228600"/>
              </a:xfrm>
              <a:prstGeom prst="ellipse">
                <a:avLst/>
              </a:prstGeom>
              <a:solidFill>
                <a:srgbClr val="c9211e"/>
              </a:solidFill>
              <a:ln w="0">
                <a:solidFill>
                  <a:srgbClr val="c9211e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7" name=""/>
              <p:cNvSpPr/>
              <p:nvPr/>
            </p:nvSpPr>
            <p:spPr>
              <a:xfrm>
                <a:off x="9612720" y="226440"/>
                <a:ext cx="91440" cy="9144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8" name=""/>
              <p:cNvSpPr/>
              <p:nvPr/>
            </p:nvSpPr>
            <p:spPr>
              <a:xfrm>
                <a:off x="9180360" y="274680"/>
                <a:ext cx="228600" cy="0"/>
              </a:xfrm>
              <a:prstGeom prst="line">
                <a:avLst/>
              </a:prstGeom>
              <a:ln w="0">
                <a:solidFill>
                  <a:srgbClr val="c9211e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9" name=""/>
              <p:cNvSpPr/>
              <p:nvPr/>
            </p:nvSpPr>
            <p:spPr>
              <a:xfrm flipH="1">
                <a:off x="9432000" y="274680"/>
                <a:ext cx="228600" cy="0"/>
              </a:xfrm>
              <a:prstGeom prst="line">
                <a:avLst/>
              </a:prstGeom>
              <a:ln w="0">
                <a:solidFill>
                  <a:srgbClr val="0000ff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70" name=""/>
            <p:cNvSpPr txBox="1"/>
            <p:nvPr/>
          </p:nvSpPr>
          <p:spPr>
            <a:xfrm>
              <a:off x="8998200" y="323280"/>
              <a:ext cx="772200" cy="3463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1" lang="en-US" sz="1800" spc="-1" strike="noStrike">
                  <a:solidFill>
                    <a:srgbClr val="c9211e"/>
                  </a:solidFill>
                  <a:latin typeface="Arial"/>
                </a:rPr>
                <a:t>Au</a:t>
              </a:r>
              <a:r>
                <a:rPr b="1" lang="en-US" sz="1800" spc="-1" strike="noStrike">
                  <a:solidFill>
                    <a:srgbClr val="0000ff"/>
                  </a:solidFill>
                  <a:latin typeface="Arial"/>
                </a:rPr>
                <a:t>+X</a:t>
              </a:r>
              <a:endParaRPr b="0" lang="en-US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" descr=""/>
          <p:cNvPicPr/>
          <p:nvPr/>
        </p:nvPicPr>
        <p:blipFill>
          <a:blip r:embed="rId1"/>
          <a:srcRect l="0" t="31414" r="0" b="6"/>
          <a:stretch/>
        </p:blipFill>
        <p:spPr>
          <a:xfrm>
            <a:off x="28440" y="529200"/>
            <a:ext cx="4553640" cy="4663440"/>
          </a:xfrm>
          <a:prstGeom prst="rect">
            <a:avLst/>
          </a:prstGeom>
          <a:ln w="0">
            <a:noFill/>
          </a:ln>
        </p:spPr>
      </p:pic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0" y="132120"/>
            <a:ext cx="10080000" cy="55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500" spc="-1" strike="noStrike">
                <a:latin typeface="Arial"/>
              </a:rPr>
              <a:t>Nuclear modification of π</a:t>
            </a:r>
            <a:r>
              <a:rPr b="0" lang="en-US" sz="3500" spc="-1" strike="noStrike" baseline="33000">
                <a:latin typeface="Arial"/>
              </a:rPr>
              <a:t>0</a:t>
            </a:r>
            <a:r>
              <a:rPr b="0" lang="en-US" sz="3500" spc="-1" strike="noStrike">
                <a:latin typeface="Arial"/>
              </a:rPr>
              <a:t> in small systems</a:t>
            </a:r>
            <a:endParaRPr b="0" lang="en-US" sz="3500" spc="-1" strike="noStrike"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4656600" y="1119600"/>
            <a:ext cx="5257800" cy="38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Considerable centrality dependence—suppression in central, enhancement in peripheral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Peripheral enhancement not new, but still difficult to understand...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74" name=""/>
          <p:cNvSpPr txBox="1"/>
          <p:nvPr/>
        </p:nvSpPr>
        <p:spPr>
          <a:xfrm>
            <a:off x="400680" y="2726280"/>
            <a:ext cx="355032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000" spc="-1" strike="noStrike">
                <a:latin typeface="Arial"/>
                <a:hlinkClick r:id="rId2"/>
              </a:rPr>
              <a:t>Phys. Rev. C 105, 064902 (2022)</a:t>
            </a:r>
            <a:endParaRPr b="0" lang="en-US" sz="1000" spc="-1" strike="noStrike">
              <a:latin typeface="Arial"/>
            </a:endParaRPr>
          </a:p>
        </p:txBody>
      </p:sp>
      <p:grpSp>
        <p:nvGrpSpPr>
          <p:cNvPr id="275" name=""/>
          <p:cNvGrpSpPr/>
          <p:nvPr/>
        </p:nvGrpSpPr>
        <p:grpSpPr>
          <a:xfrm>
            <a:off x="8964360" y="153720"/>
            <a:ext cx="806040" cy="515520"/>
            <a:chOff x="8964360" y="153720"/>
            <a:chExt cx="806040" cy="515520"/>
          </a:xfrm>
        </p:grpSpPr>
        <p:grpSp>
          <p:nvGrpSpPr>
            <p:cNvPr id="276" name=""/>
            <p:cNvGrpSpPr/>
            <p:nvPr/>
          </p:nvGrpSpPr>
          <p:grpSpPr>
            <a:xfrm>
              <a:off x="8964360" y="153720"/>
              <a:ext cx="739800" cy="228600"/>
              <a:chOff x="8964360" y="153720"/>
              <a:chExt cx="739800" cy="228600"/>
            </a:xfrm>
          </p:grpSpPr>
          <p:sp>
            <p:nvSpPr>
              <p:cNvPr id="277" name=""/>
              <p:cNvSpPr/>
              <p:nvPr/>
            </p:nvSpPr>
            <p:spPr>
              <a:xfrm>
                <a:off x="8964360" y="153720"/>
                <a:ext cx="228600" cy="228600"/>
              </a:xfrm>
              <a:prstGeom prst="ellipse">
                <a:avLst/>
              </a:prstGeom>
              <a:solidFill>
                <a:srgbClr val="c9211e"/>
              </a:solidFill>
              <a:ln w="0">
                <a:solidFill>
                  <a:srgbClr val="c9211e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8" name=""/>
              <p:cNvSpPr/>
              <p:nvPr/>
            </p:nvSpPr>
            <p:spPr>
              <a:xfrm>
                <a:off x="9612720" y="226080"/>
                <a:ext cx="91440" cy="9144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9" name=""/>
              <p:cNvSpPr/>
              <p:nvPr/>
            </p:nvSpPr>
            <p:spPr>
              <a:xfrm>
                <a:off x="9180360" y="274320"/>
                <a:ext cx="228600" cy="0"/>
              </a:xfrm>
              <a:prstGeom prst="line">
                <a:avLst/>
              </a:prstGeom>
              <a:ln w="0">
                <a:solidFill>
                  <a:srgbClr val="c9211e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0" name=""/>
              <p:cNvSpPr/>
              <p:nvPr/>
            </p:nvSpPr>
            <p:spPr>
              <a:xfrm flipH="1">
                <a:off x="9432000" y="274320"/>
                <a:ext cx="228600" cy="0"/>
              </a:xfrm>
              <a:prstGeom prst="line">
                <a:avLst/>
              </a:prstGeom>
              <a:ln w="0">
                <a:solidFill>
                  <a:srgbClr val="0000ff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81" name=""/>
            <p:cNvSpPr txBox="1"/>
            <p:nvPr/>
          </p:nvSpPr>
          <p:spPr>
            <a:xfrm>
              <a:off x="8998200" y="322920"/>
              <a:ext cx="772200" cy="3463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1" lang="en-US" sz="1800" spc="-1" strike="noStrike">
                  <a:solidFill>
                    <a:srgbClr val="c9211e"/>
                  </a:solidFill>
                  <a:latin typeface="Arial"/>
                </a:rPr>
                <a:t>Au</a:t>
              </a:r>
              <a:r>
                <a:rPr b="1" lang="en-US" sz="1800" spc="-1" strike="noStrike">
                  <a:solidFill>
                    <a:srgbClr val="0000ff"/>
                  </a:solidFill>
                  <a:latin typeface="Arial"/>
                </a:rPr>
                <a:t>+X</a:t>
              </a:r>
              <a:endParaRPr b="0" lang="en-US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0" y="74160"/>
            <a:ext cx="10058400" cy="61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4000" spc="-1" strike="noStrike">
                <a:latin typeface="Arial"/>
              </a:rPr>
              <a:t>Direct photons and π</a:t>
            </a:r>
            <a:r>
              <a:rPr b="0" lang="en-US" sz="4000" spc="-1" strike="noStrike" baseline="33000">
                <a:latin typeface="Arial"/>
              </a:rPr>
              <a:t>0</a:t>
            </a:r>
            <a:r>
              <a:rPr b="0" lang="en-US" sz="4000" spc="-1" strike="noStrike">
                <a:latin typeface="Arial"/>
              </a:rPr>
              <a:t> in small systems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/>
          </p:nvPr>
        </p:nvSpPr>
        <p:spPr>
          <a:xfrm>
            <a:off x="1143000" y="4114800"/>
            <a:ext cx="8915400" cy="125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Can use non-modification of photons to correct for bias in N</a:t>
            </a:r>
            <a:r>
              <a:rPr b="0" lang="en-US" sz="3200" spc="-1" strike="noStrike" baseline="-8000">
                <a:latin typeface="Arial"/>
              </a:rPr>
              <a:t>coll</a:t>
            </a:r>
            <a:r>
              <a:rPr b="0" lang="en-US" sz="3200" spc="-1" strike="noStrike">
                <a:latin typeface="Arial"/>
              </a:rPr>
              <a:t> determination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Resolves a decade-long mystery of apparent enhancement in peripheral collisions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Small but non-negligible suppression in central collisions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EMC effect? QGP?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84" name="" descr=""/>
          <p:cNvPicPr/>
          <p:nvPr/>
        </p:nvPicPr>
        <p:blipFill>
          <a:blip r:embed="rId1"/>
          <a:srcRect l="31583" t="13384" r="8556" b="1906"/>
          <a:stretch/>
        </p:blipFill>
        <p:spPr>
          <a:xfrm>
            <a:off x="1080360" y="817560"/>
            <a:ext cx="3200400" cy="3200400"/>
          </a:xfrm>
          <a:prstGeom prst="rect">
            <a:avLst/>
          </a:prstGeom>
          <a:ln w="0">
            <a:noFill/>
          </a:ln>
        </p:spPr>
      </p:pic>
      <p:pic>
        <p:nvPicPr>
          <p:cNvPr id="285" name="" descr=""/>
          <p:cNvPicPr/>
          <p:nvPr/>
        </p:nvPicPr>
        <p:blipFill>
          <a:blip r:embed="rId2"/>
          <a:srcRect l="31349" t="11256" r="8789" b="20168"/>
          <a:stretch/>
        </p:blipFill>
        <p:spPr>
          <a:xfrm>
            <a:off x="5063400" y="818280"/>
            <a:ext cx="3913560" cy="3200400"/>
          </a:xfrm>
          <a:prstGeom prst="rect">
            <a:avLst/>
          </a:prstGeom>
          <a:ln w="0">
            <a:noFill/>
          </a:ln>
        </p:spPr>
      </p:pic>
      <p:grpSp>
        <p:nvGrpSpPr>
          <p:cNvPr id="286" name=""/>
          <p:cNvGrpSpPr/>
          <p:nvPr/>
        </p:nvGrpSpPr>
        <p:grpSpPr>
          <a:xfrm>
            <a:off x="8964360" y="153720"/>
            <a:ext cx="806040" cy="515520"/>
            <a:chOff x="8964360" y="153720"/>
            <a:chExt cx="806040" cy="515520"/>
          </a:xfrm>
        </p:grpSpPr>
        <p:grpSp>
          <p:nvGrpSpPr>
            <p:cNvPr id="287" name=""/>
            <p:cNvGrpSpPr/>
            <p:nvPr/>
          </p:nvGrpSpPr>
          <p:grpSpPr>
            <a:xfrm>
              <a:off x="8964360" y="153720"/>
              <a:ext cx="739800" cy="228600"/>
              <a:chOff x="8964360" y="153720"/>
              <a:chExt cx="739800" cy="228600"/>
            </a:xfrm>
          </p:grpSpPr>
          <p:sp>
            <p:nvSpPr>
              <p:cNvPr id="288" name=""/>
              <p:cNvSpPr/>
              <p:nvPr/>
            </p:nvSpPr>
            <p:spPr>
              <a:xfrm>
                <a:off x="8964360" y="153720"/>
                <a:ext cx="228600" cy="228600"/>
              </a:xfrm>
              <a:prstGeom prst="ellipse">
                <a:avLst/>
              </a:prstGeom>
              <a:solidFill>
                <a:srgbClr val="c9211e"/>
              </a:solidFill>
              <a:ln w="0">
                <a:solidFill>
                  <a:srgbClr val="c9211e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9" name=""/>
              <p:cNvSpPr/>
              <p:nvPr/>
            </p:nvSpPr>
            <p:spPr>
              <a:xfrm>
                <a:off x="9612720" y="226080"/>
                <a:ext cx="91440" cy="9144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0" name=""/>
              <p:cNvSpPr/>
              <p:nvPr/>
            </p:nvSpPr>
            <p:spPr>
              <a:xfrm>
                <a:off x="9180360" y="274320"/>
                <a:ext cx="228600" cy="0"/>
              </a:xfrm>
              <a:prstGeom prst="line">
                <a:avLst/>
              </a:prstGeom>
              <a:ln w="0">
                <a:solidFill>
                  <a:srgbClr val="c9211e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1" name=""/>
              <p:cNvSpPr/>
              <p:nvPr/>
            </p:nvSpPr>
            <p:spPr>
              <a:xfrm flipH="1">
                <a:off x="9432000" y="274320"/>
                <a:ext cx="228600" cy="0"/>
              </a:xfrm>
              <a:prstGeom prst="line">
                <a:avLst/>
              </a:prstGeom>
              <a:ln w="0">
                <a:solidFill>
                  <a:srgbClr val="0000ff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92" name=""/>
            <p:cNvSpPr txBox="1"/>
            <p:nvPr/>
          </p:nvSpPr>
          <p:spPr>
            <a:xfrm>
              <a:off x="8998200" y="322920"/>
              <a:ext cx="772200" cy="3463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1" lang="en-US" sz="1800" spc="-1" strike="noStrike">
                  <a:solidFill>
                    <a:srgbClr val="c9211e"/>
                  </a:solidFill>
                  <a:latin typeface="Arial"/>
                </a:rPr>
                <a:t>Au</a:t>
              </a:r>
              <a:r>
                <a:rPr b="1" lang="en-US" sz="1800" spc="-1" strike="noStrike">
                  <a:solidFill>
                    <a:srgbClr val="0000ff"/>
                  </a:solidFill>
                  <a:latin typeface="Arial"/>
                </a:rPr>
                <a:t>+X</a:t>
              </a:r>
              <a:endParaRPr b="0" lang="en-US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" descr=""/>
          <p:cNvPicPr/>
          <p:nvPr/>
        </p:nvPicPr>
        <p:blipFill>
          <a:blip r:embed="rId1"/>
          <a:stretch/>
        </p:blipFill>
        <p:spPr>
          <a:xfrm>
            <a:off x="788040" y="608040"/>
            <a:ext cx="8503920" cy="4260960"/>
          </a:xfrm>
          <a:prstGeom prst="rect">
            <a:avLst/>
          </a:prstGeom>
          <a:ln w="0">
            <a:noFill/>
          </a:ln>
        </p:spPr>
      </p:pic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504000" y="-20592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φ meson in small systems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504000" y="4800600"/>
            <a:ext cx="907164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φ similar to π</a:t>
            </a:r>
            <a:r>
              <a:rPr b="0" lang="en-US" sz="3200" spc="-1" strike="noStrike" baseline="33000">
                <a:latin typeface="Arial"/>
              </a:rPr>
              <a:t>0</a:t>
            </a:r>
            <a:r>
              <a:rPr b="0" lang="en-US" sz="3200" spc="-1" strike="noStrike">
                <a:latin typeface="Arial"/>
              </a:rPr>
              <a:t> with a few hints of a slight enhancement relative to π</a:t>
            </a:r>
            <a:r>
              <a:rPr b="0" lang="en-US" sz="3200" spc="-1" strike="noStrike" baseline="33000">
                <a:latin typeface="Arial"/>
              </a:rPr>
              <a:t>0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96" name=""/>
          <p:cNvSpPr txBox="1"/>
          <p:nvPr/>
        </p:nvSpPr>
        <p:spPr>
          <a:xfrm>
            <a:off x="1278360" y="2005920"/>
            <a:ext cx="196668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latin typeface="Arial"/>
                <a:hlinkClick r:id="rId2"/>
              </a:rPr>
              <a:t>arXiv:2203.06087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297" name=""/>
          <p:cNvGrpSpPr/>
          <p:nvPr/>
        </p:nvGrpSpPr>
        <p:grpSpPr>
          <a:xfrm>
            <a:off x="8964360" y="153720"/>
            <a:ext cx="806040" cy="515520"/>
            <a:chOff x="8964360" y="153720"/>
            <a:chExt cx="806040" cy="515520"/>
          </a:xfrm>
        </p:grpSpPr>
        <p:grpSp>
          <p:nvGrpSpPr>
            <p:cNvPr id="298" name=""/>
            <p:cNvGrpSpPr/>
            <p:nvPr/>
          </p:nvGrpSpPr>
          <p:grpSpPr>
            <a:xfrm>
              <a:off x="8964360" y="153720"/>
              <a:ext cx="739800" cy="228600"/>
              <a:chOff x="8964360" y="153720"/>
              <a:chExt cx="739800" cy="228600"/>
            </a:xfrm>
          </p:grpSpPr>
          <p:sp>
            <p:nvSpPr>
              <p:cNvPr id="299" name=""/>
              <p:cNvSpPr/>
              <p:nvPr/>
            </p:nvSpPr>
            <p:spPr>
              <a:xfrm>
                <a:off x="8964360" y="153720"/>
                <a:ext cx="228600" cy="228600"/>
              </a:xfrm>
              <a:prstGeom prst="ellipse">
                <a:avLst/>
              </a:prstGeom>
              <a:solidFill>
                <a:srgbClr val="c9211e"/>
              </a:solidFill>
              <a:ln w="0">
                <a:solidFill>
                  <a:srgbClr val="c9211e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0" name=""/>
              <p:cNvSpPr/>
              <p:nvPr/>
            </p:nvSpPr>
            <p:spPr>
              <a:xfrm>
                <a:off x="9612720" y="226080"/>
                <a:ext cx="91440" cy="9144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1" name=""/>
              <p:cNvSpPr/>
              <p:nvPr/>
            </p:nvSpPr>
            <p:spPr>
              <a:xfrm>
                <a:off x="9180360" y="274320"/>
                <a:ext cx="228600" cy="0"/>
              </a:xfrm>
              <a:prstGeom prst="line">
                <a:avLst/>
              </a:prstGeom>
              <a:ln w="0">
                <a:solidFill>
                  <a:srgbClr val="c9211e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2" name=""/>
              <p:cNvSpPr/>
              <p:nvPr/>
            </p:nvSpPr>
            <p:spPr>
              <a:xfrm flipH="1">
                <a:off x="9432000" y="274320"/>
                <a:ext cx="228600" cy="0"/>
              </a:xfrm>
              <a:prstGeom prst="line">
                <a:avLst/>
              </a:prstGeom>
              <a:ln w="0">
                <a:solidFill>
                  <a:srgbClr val="0000ff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03" name=""/>
            <p:cNvSpPr txBox="1"/>
            <p:nvPr/>
          </p:nvSpPr>
          <p:spPr>
            <a:xfrm>
              <a:off x="8998200" y="322920"/>
              <a:ext cx="772200" cy="3463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1" lang="en-US" sz="1800" spc="-1" strike="noStrike">
                  <a:solidFill>
                    <a:srgbClr val="c9211e"/>
                  </a:solidFill>
                  <a:latin typeface="Arial"/>
                </a:rPr>
                <a:t>Au</a:t>
              </a:r>
              <a:r>
                <a:rPr b="1" lang="en-US" sz="1800" spc="-1" strike="noStrike">
                  <a:solidFill>
                    <a:srgbClr val="0000ff"/>
                  </a:solidFill>
                  <a:latin typeface="Arial"/>
                </a:rPr>
                <a:t>+X</a:t>
              </a:r>
              <a:endParaRPr b="0" lang="en-US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" descr=""/>
          <p:cNvPicPr/>
          <p:nvPr/>
        </p:nvPicPr>
        <p:blipFill>
          <a:blip r:embed="rId1"/>
          <a:stretch/>
        </p:blipFill>
        <p:spPr>
          <a:xfrm>
            <a:off x="489960" y="712800"/>
            <a:ext cx="4754880" cy="4572000"/>
          </a:xfrm>
          <a:prstGeom prst="rect">
            <a:avLst/>
          </a:prstGeom>
          <a:ln w="0">
            <a:noFill/>
          </a:ln>
        </p:spPr>
      </p:pic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504000" y="-16992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φ meson in small systems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5486400" y="1443600"/>
            <a:ext cx="4474800" cy="232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φ nuclear modification reasonably well-described by PYTHIA Angantyr, but overall system size ordering is missed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07" name=""/>
          <p:cNvSpPr txBox="1"/>
          <p:nvPr/>
        </p:nvSpPr>
        <p:spPr>
          <a:xfrm>
            <a:off x="810720" y="1898280"/>
            <a:ext cx="196668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latin typeface="Arial"/>
                <a:hlinkClick r:id="rId2"/>
              </a:rPr>
              <a:t>arXiv:2203.06087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308" name=""/>
          <p:cNvGrpSpPr/>
          <p:nvPr/>
        </p:nvGrpSpPr>
        <p:grpSpPr>
          <a:xfrm>
            <a:off x="8964360" y="153720"/>
            <a:ext cx="806040" cy="515520"/>
            <a:chOff x="8964360" y="153720"/>
            <a:chExt cx="806040" cy="515520"/>
          </a:xfrm>
        </p:grpSpPr>
        <p:grpSp>
          <p:nvGrpSpPr>
            <p:cNvPr id="309" name=""/>
            <p:cNvGrpSpPr/>
            <p:nvPr/>
          </p:nvGrpSpPr>
          <p:grpSpPr>
            <a:xfrm>
              <a:off x="8964360" y="153720"/>
              <a:ext cx="739800" cy="228600"/>
              <a:chOff x="8964360" y="153720"/>
              <a:chExt cx="739800" cy="228600"/>
            </a:xfrm>
          </p:grpSpPr>
          <p:sp>
            <p:nvSpPr>
              <p:cNvPr id="310" name=""/>
              <p:cNvSpPr/>
              <p:nvPr/>
            </p:nvSpPr>
            <p:spPr>
              <a:xfrm>
                <a:off x="8964360" y="153720"/>
                <a:ext cx="228600" cy="228600"/>
              </a:xfrm>
              <a:prstGeom prst="ellipse">
                <a:avLst/>
              </a:prstGeom>
              <a:solidFill>
                <a:srgbClr val="c9211e"/>
              </a:solidFill>
              <a:ln w="0">
                <a:solidFill>
                  <a:srgbClr val="c9211e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1" name=""/>
              <p:cNvSpPr/>
              <p:nvPr/>
            </p:nvSpPr>
            <p:spPr>
              <a:xfrm>
                <a:off x="9612720" y="226080"/>
                <a:ext cx="91440" cy="9144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2" name=""/>
              <p:cNvSpPr/>
              <p:nvPr/>
            </p:nvSpPr>
            <p:spPr>
              <a:xfrm>
                <a:off x="9180360" y="274320"/>
                <a:ext cx="228600" cy="0"/>
              </a:xfrm>
              <a:prstGeom prst="line">
                <a:avLst/>
              </a:prstGeom>
              <a:ln w="0">
                <a:solidFill>
                  <a:srgbClr val="c9211e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3" name=""/>
              <p:cNvSpPr/>
              <p:nvPr/>
            </p:nvSpPr>
            <p:spPr>
              <a:xfrm flipH="1">
                <a:off x="9432000" y="274320"/>
                <a:ext cx="228600" cy="0"/>
              </a:xfrm>
              <a:prstGeom prst="line">
                <a:avLst/>
              </a:prstGeom>
              <a:ln w="0">
                <a:solidFill>
                  <a:srgbClr val="0000ff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14" name=""/>
            <p:cNvSpPr txBox="1"/>
            <p:nvPr/>
          </p:nvSpPr>
          <p:spPr>
            <a:xfrm>
              <a:off x="8998200" y="322920"/>
              <a:ext cx="772200" cy="3463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1" lang="en-US" sz="1800" spc="-1" strike="noStrike">
                  <a:solidFill>
                    <a:srgbClr val="c9211e"/>
                  </a:solidFill>
                  <a:latin typeface="Arial"/>
                </a:rPr>
                <a:t>Au</a:t>
              </a:r>
              <a:r>
                <a:rPr b="1" lang="en-US" sz="1800" spc="-1" strike="noStrike">
                  <a:solidFill>
                    <a:srgbClr val="0000ff"/>
                  </a:solidFill>
                  <a:latin typeface="Arial"/>
                </a:rPr>
                <a:t>+X</a:t>
              </a:r>
              <a:endParaRPr b="0" lang="en-US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" descr=""/>
          <p:cNvPicPr/>
          <p:nvPr/>
        </p:nvPicPr>
        <p:blipFill>
          <a:blip r:embed="rId1"/>
          <a:stretch/>
        </p:blipFill>
        <p:spPr>
          <a:xfrm>
            <a:off x="300960" y="758880"/>
            <a:ext cx="4745880" cy="4572000"/>
          </a:xfrm>
          <a:prstGeom prst="rect">
            <a:avLst/>
          </a:prstGeom>
          <a:ln w="0">
            <a:noFill/>
          </a:ln>
        </p:spPr>
      </p:pic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504000" y="-16992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φ meson in small systems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5486400" y="1443600"/>
            <a:ext cx="4474800" cy="232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Also reasonably well-described by PYTHIA with nPDFs, but overall system size ordering is missed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18" name=""/>
          <p:cNvSpPr txBox="1"/>
          <p:nvPr/>
        </p:nvSpPr>
        <p:spPr>
          <a:xfrm>
            <a:off x="810720" y="1898280"/>
            <a:ext cx="196668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latin typeface="Arial"/>
                <a:hlinkClick r:id="rId2"/>
              </a:rPr>
              <a:t>arXiv:2203.06087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319" name=""/>
          <p:cNvGrpSpPr/>
          <p:nvPr/>
        </p:nvGrpSpPr>
        <p:grpSpPr>
          <a:xfrm>
            <a:off x="8964360" y="153720"/>
            <a:ext cx="806040" cy="515520"/>
            <a:chOff x="8964360" y="153720"/>
            <a:chExt cx="806040" cy="515520"/>
          </a:xfrm>
        </p:grpSpPr>
        <p:grpSp>
          <p:nvGrpSpPr>
            <p:cNvPr id="320" name=""/>
            <p:cNvGrpSpPr/>
            <p:nvPr/>
          </p:nvGrpSpPr>
          <p:grpSpPr>
            <a:xfrm>
              <a:off x="8964360" y="153720"/>
              <a:ext cx="739800" cy="228600"/>
              <a:chOff x="8964360" y="153720"/>
              <a:chExt cx="739800" cy="228600"/>
            </a:xfrm>
          </p:grpSpPr>
          <p:sp>
            <p:nvSpPr>
              <p:cNvPr id="321" name=""/>
              <p:cNvSpPr/>
              <p:nvPr/>
            </p:nvSpPr>
            <p:spPr>
              <a:xfrm>
                <a:off x="8964360" y="153720"/>
                <a:ext cx="228600" cy="228600"/>
              </a:xfrm>
              <a:prstGeom prst="ellipse">
                <a:avLst/>
              </a:prstGeom>
              <a:solidFill>
                <a:srgbClr val="c9211e"/>
              </a:solidFill>
              <a:ln w="0">
                <a:solidFill>
                  <a:srgbClr val="c9211e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2" name=""/>
              <p:cNvSpPr/>
              <p:nvPr/>
            </p:nvSpPr>
            <p:spPr>
              <a:xfrm>
                <a:off x="9612720" y="226080"/>
                <a:ext cx="91440" cy="9144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3" name=""/>
              <p:cNvSpPr/>
              <p:nvPr/>
            </p:nvSpPr>
            <p:spPr>
              <a:xfrm>
                <a:off x="9180360" y="274320"/>
                <a:ext cx="228600" cy="0"/>
              </a:xfrm>
              <a:prstGeom prst="line">
                <a:avLst/>
              </a:prstGeom>
              <a:ln w="0">
                <a:solidFill>
                  <a:srgbClr val="c9211e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4" name=""/>
              <p:cNvSpPr/>
              <p:nvPr/>
            </p:nvSpPr>
            <p:spPr>
              <a:xfrm flipH="1">
                <a:off x="9432000" y="274320"/>
                <a:ext cx="228600" cy="0"/>
              </a:xfrm>
              <a:prstGeom prst="line">
                <a:avLst/>
              </a:prstGeom>
              <a:ln w="0">
                <a:solidFill>
                  <a:srgbClr val="0000ff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25" name=""/>
            <p:cNvSpPr txBox="1"/>
            <p:nvPr/>
          </p:nvSpPr>
          <p:spPr>
            <a:xfrm>
              <a:off x="8998200" y="322920"/>
              <a:ext cx="772200" cy="3463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1" lang="en-US" sz="1800" spc="-1" strike="noStrike">
                  <a:solidFill>
                    <a:srgbClr val="c9211e"/>
                  </a:solidFill>
                  <a:latin typeface="Arial"/>
                </a:rPr>
                <a:t>Au</a:t>
              </a:r>
              <a:r>
                <a:rPr b="1" lang="en-US" sz="1800" spc="-1" strike="noStrike">
                  <a:solidFill>
                    <a:srgbClr val="0000ff"/>
                  </a:solidFill>
                  <a:latin typeface="Arial"/>
                </a:rPr>
                <a:t>+X</a:t>
              </a:r>
              <a:endParaRPr b="0" lang="en-US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44000" y="3666240"/>
            <a:ext cx="4428000" cy="198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2000" spc="-1" strike="noStrike">
                <a:latin typeface="Arial"/>
              </a:rPr>
              <a:t>4-spectrometer arms</a:t>
            </a:r>
            <a:endParaRPr b="0" lang="en-US" sz="2000" spc="-1" strike="noStrike">
              <a:latin typeface="Arial"/>
            </a:endParaRPr>
          </a:p>
          <a:p>
            <a:pPr algn="ctr">
              <a:buNone/>
            </a:pPr>
            <a:r>
              <a:rPr b="0" lang="en-US" sz="2000" spc="-1" strike="noStrike">
                <a:latin typeface="Arial"/>
              </a:rPr>
              <a:t>• </a:t>
            </a:r>
            <a:r>
              <a:rPr b="0" lang="en-US" sz="2000" spc="-1" strike="noStrike">
                <a:latin typeface="Arial"/>
              </a:rPr>
              <a:t>Central detector |η| &lt; 0.35</a:t>
            </a:r>
            <a:endParaRPr b="0" lang="en-US" sz="2000" spc="-1" strike="noStrike">
              <a:latin typeface="Arial"/>
            </a:endParaRPr>
          </a:p>
          <a:p>
            <a:pPr algn="ctr">
              <a:buNone/>
            </a:pPr>
            <a:r>
              <a:rPr b="0" lang="en-US" sz="2000" spc="-1" strike="noStrike">
                <a:latin typeface="Arial"/>
              </a:rPr>
              <a:t>• </a:t>
            </a:r>
            <a:r>
              <a:rPr b="0" lang="en-US" sz="2000" spc="-1" strike="noStrike">
                <a:latin typeface="Arial"/>
              </a:rPr>
              <a:t>Forward/backward detector</a:t>
            </a:r>
            <a:endParaRPr b="0" lang="en-US" sz="2000" spc="-1" strike="noStrike">
              <a:latin typeface="Arial"/>
            </a:endParaRPr>
          </a:p>
          <a:p>
            <a:pPr algn="ctr">
              <a:buNone/>
            </a:pPr>
            <a:r>
              <a:rPr b="0" lang="en-US" sz="2000" spc="-1" strike="noStrike">
                <a:latin typeface="Arial"/>
              </a:rPr>
              <a:t>1.2&lt;|η| &lt;2.2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360" y="171360"/>
            <a:ext cx="10079640" cy="36259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2"/>
          <p:cNvSpPr>
            <a:spLocks noGrp="1"/>
          </p:cNvSpPr>
          <p:nvPr>
            <p:ph type="title"/>
          </p:nvPr>
        </p:nvSpPr>
        <p:spPr>
          <a:xfrm>
            <a:off x="5184000" y="3594240"/>
            <a:ext cx="4428000" cy="198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2000" spc="-1" strike="noStrike">
                <a:latin typeface="Arial"/>
              </a:rPr>
              <a:t>Ended operations in 2016 but still</a:t>
            </a:r>
            <a:endParaRPr b="0" lang="en-US" sz="2000" spc="-1" strike="noStrike">
              <a:latin typeface="Arial"/>
            </a:endParaRPr>
          </a:p>
          <a:p>
            <a:pPr algn="ctr">
              <a:buNone/>
            </a:pPr>
            <a:r>
              <a:rPr b="0" lang="en-US" sz="2000" spc="-1" strike="noStrike">
                <a:latin typeface="Arial"/>
              </a:rPr>
              <a:t>produce new results from the large</a:t>
            </a:r>
            <a:endParaRPr b="0" lang="en-US" sz="2000" spc="-1" strike="noStrike">
              <a:latin typeface="Arial"/>
            </a:endParaRPr>
          </a:p>
          <a:p>
            <a:pPr algn="ctr">
              <a:buNone/>
            </a:pPr>
            <a:r>
              <a:rPr b="0" lang="en-US" sz="2000" spc="-1" strike="noStrike">
                <a:latin typeface="Arial"/>
              </a:rPr>
              <a:t>data acquired during its final years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504000" y="82080"/>
            <a:ext cx="9071640" cy="68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v</a:t>
            </a:r>
            <a:r>
              <a:rPr b="0" lang="en-US" sz="4400" spc="-1" strike="noStrike" baseline="-8000">
                <a:latin typeface="Arial"/>
              </a:rPr>
              <a:t>n</a:t>
            </a:r>
            <a:r>
              <a:rPr b="0" lang="en-US" sz="4400" spc="-1" strike="noStrike">
                <a:latin typeface="Arial"/>
              </a:rPr>
              <a:t> in small systems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/>
          </p:nvPr>
        </p:nvSpPr>
        <p:spPr>
          <a:xfrm>
            <a:off x="288360" y="3848400"/>
            <a:ext cx="9575640" cy="137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All new analysis using two-particle correlations with event mixing instead of event plane</a:t>
            </a:r>
            <a:br>
              <a:rPr sz="3200"/>
            </a:br>
            <a:r>
              <a:rPr b="0" lang="en-US" sz="3200" spc="-1" strike="noStrike">
                <a:latin typeface="Arial"/>
              </a:rPr>
              <a:t>method used in Nature Physics publication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Very different sensitivity to key experimental effects (beam position, detector alignment)</a:t>
            </a:r>
            <a:endParaRPr b="0" lang="en-US" sz="28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Uses same detector combination as used in Nature Physics publication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328" name="" descr=""/>
          <p:cNvPicPr/>
          <p:nvPr/>
        </p:nvPicPr>
        <p:blipFill>
          <a:blip r:embed="rId1"/>
          <a:srcRect l="29083" t="4034" r="5355" b="23356"/>
          <a:stretch/>
        </p:blipFill>
        <p:spPr>
          <a:xfrm>
            <a:off x="6804000" y="1056600"/>
            <a:ext cx="3200400" cy="2496240"/>
          </a:xfrm>
          <a:prstGeom prst="rect">
            <a:avLst/>
          </a:prstGeom>
          <a:ln w="0">
            <a:noFill/>
          </a:ln>
        </p:spPr>
      </p:pic>
      <p:pic>
        <p:nvPicPr>
          <p:cNvPr id="329" name="" descr=""/>
          <p:cNvPicPr/>
          <p:nvPr/>
        </p:nvPicPr>
        <p:blipFill>
          <a:blip r:embed="rId2"/>
          <a:srcRect l="30115" t="6333" r="7173" b="21057"/>
          <a:stretch/>
        </p:blipFill>
        <p:spPr>
          <a:xfrm>
            <a:off x="3475800" y="1116000"/>
            <a:ext cx="3200400" cy="2615040"/>
          </a:xfrm>
          <a:prstGeom prst="rect">
            <a:avLst/>
          </a:prstGeom>
          <a:ln w="0">
            <a:noFill/>
          </a:ln>
        </p:spPr>
      </p:pic>
      <p:pic>
        <p:nvPicPr>
          <p:cNvPr id="330" name="" descr=""/>
          <p:cNvPicPr/>
          <p:nvPr/>
        </p:nvPicPr>
        <p:blipFill>
          <a:blip r:embed="rId3"/>
          <a:srcRect l="28737" t="4027" r="5701" b="23363"/>
          <a:stretch/>
        </p:blipFill>
        <p:spPr>
          <a:xfrm>
            <a:off x="-27000" y="1044000"/>
            <a:ext cx="3200400" cy="2496240"/>
          </a:xfrm>
          <a:prstGeom prst="rect">
            <a:avLst/>
          </a:prstGeom>
          <a:ln w="0">
            <a:noFill/>
          </a:ln>
        </p:spPr>
      </p:pic>
      <p:grpSp>
        <p:nvGrpSpPr>
          <p:cNvPr id="331" name=""/>
          <p:cNvGrpSpPr/>
          <p:nvPr/>
        </p:nvGrpSpPr>
        <p:grpSpPr>
          <a:xfrm>
            <a:off x="8964360" y="153720"/>
            <a:ext cx="806040" cy="515520"/>
            <a:chOff x="8964360" y="153720"/>
            <a:chExt cx="806040" cy="515520"/>
          </a:xfrm>
        </p:grpSpPr>
        <p:grpSp>
          <p:nvGrpSpPr>
            <p:cNvPr id="332" name=""/>
            <p:cNvGrpSpPr/>
            <p:nvPr/>
          </p:nvGrpSpPr>
          <p:grpSpPr>
            <a:xfrm>
              <a:off x="8964360" y="153720"/>
              <a:ext cx="739800" cy="228600"/>
              <a:chOff x="8964360" y="153720"/>
              <a:chExt cx="739800" cy="228600"/>
            </a:xfrm>
          </p:grpSpPr>
          <p:sp>
            <p:nvSpPr>
              <p:cNvPr id="333" name=""/>
              <p:cNvSpPr/>
              <p:nvPr/>
            </p:nvSpPr>
            <p:spPr>
              <a:xfrm>
                <a:off x="8964360" y="153720"/>
                <a:ext cx="228600" cy="228600"/>
              </a:xfrm>
              <a:prstGeom prst="ellipse">
                <a:avLst/>
              </a:prstGeom>
              <a:solidFill>
                <a:srgbClr val="c9211e"/>
              </a:solidFill>
              <a:ln w="0">
                <a:solidFill>
                  <a:srgbClr val="c9211e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34" name=""/>
              <p:cNvSpPr/>
              <p:nvPr/>
            </p:nvSpPr>
            <p:spPr>
              <a:xfrm>
                <a:off x="9612720" y="226080"/>
                <a:ext cx="91440" cy="9144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35" name=""/>
              <p:cNvSpPr/>
              <p:nvPr/>
            </p:nvSpPr>
            <p:spPr>
              <a:xfrm>
                <a:off x="9180360" y="274320"/>
                <a:ext cx="228600" cy="0"/>
              </a:xfrm>
              <a:prstGeom prst="line">
                <a:avLst/>
              </a:prstGeom>
              <a:ln w="0">
                <a:solidFill>
                  <a:srgbClr val="c9211e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36" name=""/>
              <p:cNvSpPr/>
              <p:nvPr/>
            </p:nvSpPr>
            <p:spPr>
              <a:xfrm flipH="1">
                <a:off x="9432000" y="274320"/>
                <a:ext cx="228600" cy="0"/>
              </a:xfrm>
              <a:prstGeom prst="line">
                <a:avLst/>
              </a:prstGeom>
              <a:ln w="0">
                <a:solidFill>
                  <a:srgbClr val="0000ff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37" name=""/>
            <p:cNvSpPr txBox="1"/>
            <p:nvPr/>
          </p:nvSpPr>
          <p:spPr>
            <a:xfrm>
              <a:off x="8998200" y="322920"/>
              <a:ext cx="772200" cy="3463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1" lang="en-US" sz="1800" spc="-1" strike="noStrike">
                  <a:solidFill>
                    <a:srgbClr val="c9211e"/>
                  </a:solidFill>
                  <a:latin typeface="Arial"/>
                </a:rPr>
                <a:t>Au</a:t>
              </a:r>
              <a:r>
                <a:rPr b="1" lang="en-US" sz="1800" spc="-1" strike="noStrike">
                  <a:solidFill>
                    <a:srgbClr val="0000ff"/>
                  </a:solidFill>
                  <a:latin typeface="Arial"/>
                </a:rPr>
                <a:t>+X</a:t>
              </a:r>
              <a:endParaRPr b="0" lang="en-US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0" y="74160"/>
            <a:ext cx="10058400" cy="84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Data and Analysis Preservation (DAP)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0" y="914400"/>
            <a:ext cx="10080000" cy="434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Knowledge management: analysis preservation is more than just software preservation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Minimum goal: reproducibility of (newly) published result (in principle “forever”)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new, standardized analysis notes (template-based), mandatory since 2020</a:t>
            </a:r>
            <a:endParaRPr b="0" lang="en-US" sz="2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all analysis codes, macros, auxiliary files stored in HPSS since 2020</a:t>
            </a:r>
            <a:endParaRPr b="0" lang="en-US" sz="2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published data uploaded in HEPData (since 2020)</a:t>
            </a:r>
            <a:endParaRPr b="0" lang="en-US" sz="2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older publications uploaded retroactively – </a:t>
            </a:r>
            <a:r>
              <a:rPr b="1" i="1" lang="en-US" sz="2800" spc="-1" strike="noStrike">
                <a:latin typeface="Arial"/>
              </a:rPr>
              <a:t>undergraduate assistants hired at UTK!</a:t>
            </a:r>
            <a:endParaRPr b="0" lang="en-US" sz="2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currently 62 uploads from about 200 PHENIX publications, growing</a:t>
            </a:r>
            <a:endParaRPr b="0" lang="en-US" sz="28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Maximum goal: making re-analysis (with different conditions) possible “forever”, in principle even for “outsiders”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Docker/REAna (“Reproducible Analysis”)</a:t>
            </a:r>
            <a:endParaRPr b="0" lang="en-US" sz="2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high p</a:t>
            </a:r>
            <a:r>
              <a:rPr b="0" lang="en-US" sz="2800" spc="-1" strike="noStrike" baseline="-8000">
                <a:latin typeface="Arial"/>
              </a:rPr>
              <a:t>T</a:t>
            </a:r>
            <a:r>
              <a:rPr b="0" lang="en-US" sz="2800" spc="-1" strike="noStrike">
                <a:latin typeface="Arial"/>
              </a:rPr>
              <a:t> direct photons in d+Au already implemented</a:t>
            </a:r>
            <a:endParaRPr b="0" lang="en-US" sz="2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Plan to do the same with at least one of each signature PHENIX analysis</a:t>
            </a:r>
            <a:br>
              <a:rPr sz="2800"/>
            </a:br>
            <a:r>
              <a:rPr b="0" lang="en-US" sz="2800" spc="-1" strike="noStrike">
                <a:latin typeface="Arial"/>
              </a:rPr>
              <a:t>(muons, dielectrons, spin asymmetry, hadron flow, etc.)</a:t>
            </a:r>
            <a:endParaRPr b="0" lang="en-US" sz="28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Availability: everything in github (private access) and Zenodo (public access)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First from RHIC to publish data and simplified analysis tools on CERN OpenData for the general public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All info available from the new “DAP website” https://www.phenix.bnl.gov/ in Analysis tab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Conclusions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/>
          </p:nvPr>
        </p:nvSpPr>
        <p:spPr>
          <a:xfrm>
            <a:off x="0" y="1326600"/>
            <a:ext cx="100584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9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A still vibrant PHENIX collaboration despite competing efforts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PHENIX physics program still unique in several studies of QCD and QGP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Students who came after PHENIX ended of operation are a vital part of PHENIX collaboration and responsible for many more discoveries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000" spc="-1" strike="noStrike">
                <a:solidFill>
                  <a:srgbClr val="c9211e"/>
                </a:solidFill>
                <a:latin typeface="Arial"/>
              </a:rPr>
              <a:t>Many more interesting and important measurements from PHENIX coming soon!</a:t>
            </a:r>
            <a:endParaRPr b="0" lang="en-US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"/>
          <p:cNvGrpSpPr/>
          <p:nvPr/>
        </p:nvGrpSpPr>
        <p:grpSpPr>
          <a:xfrm>
            <a:off x="2343960" y="1426320"/>
            <a:ext cx="5392440" cy="2817360"/>
            <a:chOff x="2343960" y="1426320"/>
            <a:chExt cx="5392440" cy="2817360"/>
          </a:xfrm>
        </p:grpSpPr>
        <p:grpSp>
          <p:nvGrpSpPr>
            <p:cNvPr id="50" name=""/>
            <p:cNvGrpSpPr/>
            <p:nvPr/>
          </p:nvGrpSpPr>
          <p:grpSpPr>
            <a:xfrm>
              <a:off x="2343960" y="1426320"/>
              <a:ext cx="5392440" cy="1829160"/>
              <a:chOff x="2343960" y="1426320"/>
              <a:chExt cx="5392440" cy="1829160"/>
            </a:xfrm>
          </p:grpSpPr>
          <p:sp>
            <p:nvSpPr>
              <p:cNvPr id="51" name=""/>
              <p:cNvSpPr/>
              <p:nvPr/>
            </p:nvSpPr>
            <p:spPr>
              <a:xfrm>
                <a:off x="5907600" y="1426320"/>
                <a:ext cx="1828800" cy="1828800"/>
              </a:xfrm>
              <a:prstGeom prst="ellipse">
                <a:avLst/>
              </a:prstGeom>
              <a:solidFill>
                <a:srgbClr val="c9211e"/>
              </a:solidFill>
              <a:ln w="0">
                <a:solidFill>
                  <a:srgbClr val="c9211e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2" name=""/>
              <p:cNvSpPr/>
              <p:nvPr/>
            </p:nvSpPr>
            <p:spPr>
              <a:xfrm>
                <a:off x="3221280" y="2283840"/>
                <a:ext cx="1723320" cy="0"/>
              </a:xfrm>
              <a:prstGeom prst="line">
                <a:avLst/>
              </a:prstGeom>
              <a:ln w="76320">
                <a:solidFill>
                  <a:srgbClr val="c9211e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" name=""/>
              <p:cNvSpPr/>
              <p:nvPr/>
            </p:nvSpPr>
            <p:spPr>
              <a:xfrm flipH="1">
                <a:off x="5118120" y="2283840"/>
                <a:ext cx="1723320" cy="0"/>
              </a:xfrm>
              <a:prstGeom prst="line">
                <a:avLst/>
              </a:prstGeom>
              <a:ln w="76320">
                <a:solidFill>
                  <a:srgbClr val="c9211e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" name=""/>
              <p:cNvSpPr/>
              <p:nvPr/>
            </p:nvSpPr>
            <p:spPr>
              <a:xfrm>
                <a:off x="2343960" y="1426680"/>
                <a:ext cx="1828800" cy="1828800"/>
              </a:xfrm>
              <a:prstGeom prst="ellipse">
                <a:avLst/>
              </a:prstGeom>
              <a:solidFill>
                <a:srgbClr val="c9211e"/>
              </a:solidFill>
              <a:ln w="0">
                <a:solidFill>
                  <a:srgbClr val="c9211e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55" name=""/>
            <p:cNvSpPr txBox="1"/>
            <p:nvPr/>
          </p:nvSpPr>
          <p:spPr>
            <a:xfrm>
              <a:off x="3808440" y="3359880"/>
              <a:ext cx="2415600" cy="8838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1" lang="en-US" sz="5000" spc="-1" strike="noStrike">
                  <a:solidFill>
                    <a:srgbClr val="c9211e"/>
                  </a:solidFill>
                  <a:latin typeface="Arial"/>
                </a:rPr>
                <a:t>Au+Au</a:t>
              </a:r>
              <a:endParaRPr b="0" lang="en-US" sz="50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b/c quark R</a:t>
            </a:r>
            <a:r>
              <a:rPr b="0" lang="en-US" sz="4400" spc="-1" strike="noStrike" baseline="-8000">
                <a:latin typeface="Arial"/>
              </a:rPr>
              <a:t>AA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1044000" y="4269600"/>
            <a:ext cx="9071640" cy="957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  <a:hlinkClick r:id="rId1"/>
              </a:rPr>
              <a:t>arXiv:2203.17058</a:t>
            </a:r>
            <a:r>
              <a:rPr b="0" lang="en-US" sz="3200" spc="-1" strike="noStrike">
                <a:latin typeface="Arial"/>
              </a:rPr>
              <a:t> (submitted to Phys. Rev. C)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Beauty is less suppressed than charm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58" name="" descr=""/>
          <p:cNvPicPr/>
          <p:nvPr/>
        </p:nvPicPr>
        <p:blipFill>
          <a:blip r:embed="rId2"/>
          <a:stretch/>
        </p:blipFill>
        <p:spPr>
          <a:xfrm>
            <a:off x="64800" y="937080"/>
            <a:ext cx="4572000" cy="3227760"/>
          </a:xfrm>
          <a:prstGeom prst="rect">
            <a:avLst/>
          </a:prstGeom>
          <a:ln w="0">
            <a:noFill/>
          </a:ln>
        </p:spPr>
      </p:pic>
      <p:pic>
        <p:nvPicPr>
          <p:cNvPr id="59" name="" descr=""/>
          <p:cNvPicPr/>
          <p:nvPr/>
        </p:nvPicPr>
        <p:blipFill>
          <a:blip r:embed="rId3"/>
          <a:stretch/>
        </p:blipFill>
        <p:spPr>
          <a:xfrm>
            <a:off x="4421160" y="982800"/>
            <a:ext cx="4572000" cy="3227760"/>
          </a:xfrm>
          <a:prstGeom prst="rect">
            <a:avLst/>
          </a:prstGeom>
          <a:ln w="0">
            <a:noFill/>
          </a:ln>
        </p:spPr>
      </p:pic>
      <p:grpSp>
        <p:nvGrpSpPr>
          <p:cNvPr id="60" name=""/>
          <p:cNvGrpSpPr/>
          <p:nvPr/>
        </p:nvGrpSpPr>
        <p:grpSpPr>
          <a:xfrm>
            <a:off x="8962200" y="154080"/>
            <a:ext cx="951120" cy="587520"/>
            <a:chOff x="8962200" y="154080"/>
            <a:chExt cx="951120" cy="587520"/>
          </a:xfrm>
        </p:grpSpPr>
        <p:grpSp>
          <p:nvGrpSpPr>
            <p:cNvPr id="61" name=""/>
            <p:cNvGrpSpPr/>
            <p:nvPr/>
          </p:nvGrpSpPr>
          <p:grpSpPr>
            <a:xfrm>
              <a:off x="8964360" y="154080"/>
              <a:ext cx="948960" cy="228960"/>
              <a:chOff x="8964360" y="154080"/>
              <a:chExt cx="948960" cy="228960"/>
            </a:xfrm>
          </p:grpSpPr>
          <p:sp>
            <p:nvSpPr>
              <p:cNvPr id="62" name=""/>
              <p:cNvSpPr/>
              <p:nvPr/>
            </p:nvSpPr>
            <p:spPr>
              <a:xfrm>
                <a:off x="8964360" y="154080"/>
                <a:ext cx="228600" cy="228600"/>
              </a:xfrm>
              <a:prstGeom prst="ellipse">
                <a:avLst/>
              </a:prstGeom>
              <a:solidFill>
                <a:srgbClr val="c9211e"/>
              </a:solidFill>
              <a:ln w="0">
                <a:solidFill>
                  <a:srgbClr val="c9211e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3" name=""/>
              <p:cNvSpPr/>
              <p:nvPr/>
            </p:nvSpPr>
            <p:spPr>
              <a:xfrm>
                <a:off x="9684720" y="154440"/>
                <a:ext cx="228600" cy="228600"/>
              </a:xfrm>
              <a:prstGeom prst="ellipse">
                <a:avLst/>
              </a:prstGeom>
              <a:solidFill>
                <a:srgbClr val="c9211e"/>
              </a:solidFill>
              <a:ln w="0">
                <a:solidFill>
                  <a:srgbClr val="c9211e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4" name=""/>
              <p:cNvSpPr/>
              <p:nvPr/>
            </p:nvSpPr>
            <p:spPr>
              <a:xfrm>
                <a:off x="9180360" y="274680"/>
                <a:ext cx="228600" cy="0"/>
              </a:xfrm>
              <a:prstGeom prst="line">
                <a:avLst/>
              </a:prstGeom>
              <a:ln w="0">
                <a:solidFill>
                  <a:srgbClr val="c9211e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5" name=""/>
              <p:cNvSpPr/>
              <p:nvPr/>
            </p:nvSpPr>
            <p:spPr>
              <a:xfrm flipH="1">
                <a:off x="9432000" y="274680"/>
                <a:ext cx="228600" cy="0"/>
              </a:xfrm>
              <a:prstGeom prst="line">
                <a:avLst/>
              </a:prstGeom>
              <a:ln w="0">
                <a:solidFill>
                  <a:srgbClr val="c9211e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66" name=""/>
            <p:cNvSpPr txBox="1"/>
            <p:nvPr/>
          </p:nvSpPr>
          <p:spPr>
            <a:xfrm>
              <a:off x="8962200" y="395280"/>
              <a:ext cx="924480" cy="3463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1" lang="en-US" sz="1800" spc="-1" strike="noStrike">
                  <a:solidFill>
                    <a:srgbClr val="c9211e"/>
                  </a:solidFill>
                  <a:latin typeface="Arial"/>
                </a:rPr>
                <a:t>Au+Au</a:t>
              </a:r>
              <a:endParaRPr b="0" lang="en-US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-13392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  <a:ea typeface="Noto Sans CJK SC"/>
              </a:rPr>
              <a:t>J/</a:t>
            </a:r>
            <a:r>
              <a:rPr b="0" lang="en-US" sz="4400" spc="-1" strike="noStrike">
                <a:latin typeface="Arial"/>
              </a:rPr>
              <a:t>ψ v</a:t>
            </a:r>
            <a:r>
              <a:rPr b="0" lang="en-US" sz="4400" spc="-1" strike="noStrike" baseline="-8000">
                <a:latin typeface="Arial"/>
              </a:rPr>
              <a:t>2</a:t>
            </a:r>
            <a:r>
              <a:rPr b="0" lang="en-US" sz="4400" spc="-1" strike="noStrike">
                <a:latin typeface="Arial"/>
              </a:rPr>
              <a:t> in Au+Au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10800" y="4572000"/>
            <a:ext cx="10058400" cy="94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700" spc="-1" strike="noStrike">
                <a:latin typeface="Arial"/>
              </a:rPr>
              <a:t>Consistent with zero at forward rapidity, different from the LHC results</a:t>
            </a:r>
            <a:endParaRPr b="0" lang="en-US" sz="17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700" spc="-1" strike="noStrike">
                <a:latin typeface="Arial"/>
              </a:rPr>
              <a:t>May indicate absence of charmonium regeneration in the forward rapidity region at RHIC energies</a:t>
            </a:r>
            <a:endParaRPr b="0" lang="en-US" sz="1700" spc="-1" strike="noStrike">
              <a:latin typeface="Arial"/>
            </a:endParaRPr>
          </a:p>
        </p:txBody>
      </p:sp>
      <p:pic>
        <p:nvPicPr>
          <p:cNvPr id="69" name="" descr=""/>
          <p:cNvPicPr/>
          <p:nvPr/>
        </p:nvPicPr>
        <p:blipFill>
          <a:blip r:embed="rId1"/>
          <a:stretch/>
        </p:blipFill>
        <p:spPr>
          <a:xfrm>
            <a:off x="3119760" y="646200"/>
            <a:ext cx="3840480" cy="3657600"/>
          </a:xfrm>
          <a:prstGeom prst="rect">
            <a:avLst/>
          </a:prstGeom>
          <a:ln w="0">
            <a:noFill/>
          </a:ln>
        </p:spPr>
      </p:pic>
      <p:grpSp>
        <p:nvGrpSpPr>
          <p:cNvPr id="70" name=""/>
          <p:cNvGrpSpPr/>
          <p:nvPr/>
        </p:nvGrpSpPr>
        <p:grpSpPr>
          <a:xfrm>
            <a:off x="8962560" y="153720"/>
            <a:ext cx="951120" cy="587520"/>
            <a:chOff x="8962560" y="153720"/>
            <a:chExt cx="951120" cy="587520"/>
          </a:xfrm>
        </p:grpSpPr>
        <p:grpSp>
          <p:nvGrpSpPr>
            <p:cNvPr id="71" name=""/>
            <p:cNvGrpSpPr/>
            <p:nvPr/>
          </p:nvGrpSpPr>
          <p:grpSpPr>
            <a:xfrm>
              <a:off x="8964720" y="153720"/>
              <a:ext cx="948960" cy="228960"/>
              <a:chOff x="8964720" y="153720"/>
              <a:chExt cx="948960" cy="228960"/>
            </a:xfrm>
          </p:grpSpPr>
          <p:sp>
            <p:nvSpPr>
              <p:cNvPr id="72" name=""/>
              <p:cNvSpPr/>
              <p:nvPr/>
            </p:nvSpPr>
            <p:spPr>
              <a:xfrm>
                <a:off x="8964720" y="153720"/>
                <a:ext cx="228600" cy="228600"/>
              </a:xfrm>
              <a:prstGeom prst="ellipse">
                <a:avLst/>
              </a:prstGeom>
              <a:solidFill>
                <a:srgbClr val="c9211e"/>
              </a:solidFill>
              <a:ln w="0">
                <a:solidFill>
                  <a:srgbClr val="c9211e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3" name=""/>
              <p:cNvSpPr/>
              <p:nvPr/>
            </p:nvSpPr>
            <p:spPr>
              <a:xfrm>
                <a:off x="9685080" y="154080"/>
                <a:ext cx="228600" cy="228600"/>
              </a:xfrm>
              <a:prstGeom prst="ellipse">
                <a:avLst/>
              </a:prstGeom>
              <a:solidFill>
                <a:srgbClr val="c9211e"/>
              </a:solidFill>
              <a:ln w="0">
                <a:solidFill>
                  <a:srgbClr val="c9211e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4" name=""/>
              <p:cNvSpPr/>
              <p:nvPr/>
            </p:nvSpPr>
            <p:spPr>
              <a:xfrm>
                <a:off x="9180720" y="274320"/>
                <a:ext cx="228600" cy="0"/>
              </a:xfrm>
              <a:prstGeom prst="line">
                <a:avLst/>
              </a:prstGeom>
              <a:ln w="0">
                <a:solidFill>
                  <a:srgbClr val="c9211e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5" name=""/>
              <p:cNvSpPr/>
              <p:nvPr/>
            </p:nvSpPr>
            <p:spPr>
              <a:xfrm flipH="1">
                <a:off x="9432360" y="274320"/>
                <a:ext cx="228600" cy="0"/>
              </a:xfrm>
              <a:prstGeom prst="line">
                <a:avLst/>
              </a:prstGeom>
              <a:ln w="0">
                <a:solidFill>
                  <a:srgbClr val="c9211e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76" name=""/>
            <p:cNvSpPr txBox="1"/>
            <p:nvPr/>
          </p:nvSpPr>
          <p:spPr>
            <a:xfrm>
              <a:off x="8962560" y="394920"/>
              <a:ext cx="924480" cy="3463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1" lang="en-US" sz="1800" spc="-1" strike="noStrike">
                  <a:solidFill>
                    <a:srgbClr val="c9211e"/>
                  </a:solidFill>
                  <a:latin typeface="Arial"/>
                </a:rPr>
                <a:t>Au+Au</a:t>
              </a:r>
              <a:endParaRPr b="0" lang="en-US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"/>
          <p:cNvGrpSpPr/>
          <p:nvPr/>
        </p:nvGrpSpPr>
        <p:grpSpPr>
          <a:xfrm>
            <a:off x="2775960" y="2038320"/>
            <a:ext cx="4488840" cy="1485360"/>
            <a:chOff x="2775960" y="2038320"/>
            <a:chExt cx="4488840" cy="1485360"/>
          </a:xfrm>
        </p:grpSpPr>
        <p:grpSp>
          <p:nvGrpSpPr>
            <p:cNvPr id="78" name=""/>
            <p:cNvGrpSpPr/>
            <p:nvPr/>
          </p:nvGrpSpPr>
          <p:grpSpPr>
            <a:xfrm>
              <a:off x="2775960" y="2038320"/>
              <a:ext cx="4488840" cy="457560"/>
              <a:chOff x="2775960" y="2038320"/>
              <a:chExt cx="4488840" cy="457560"/>
            </a:xfrm>
          </p:grpSpPr>
          <p:sp>
            <p:nvSpPr>
              <p:cNvPr id="79" name=""/>
              <p:cNvSpPr/>
              <p:nvPr/>
            </p:nvSpPr>
            <p:spPr>
              <a:xfrm>
                <a:off x="6807600" y="2038320"/>
                <a:ext cx="457200" cy="45720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0" name=""/>
              <p:cNvSpPr/>
              <p:nvPr/>
            </p:nvSpPr>
            <p:spPr>
              <a:xfrm>
                <a:off x="3221280" y="2283840"/>
                <a:ext cx="1723320" cy="0"/>
              </a:xfrm>
              <a:prstGeom prst="line">
                <a:avLst/>
              </a:prstGeom>
              <a:ln w="76320">
                <a:solidFill>
                  <a:srgbClr val="0000ff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1" name=""/>
              <p:cNvSpPr/>
              <p:nvPr/>
            </p:nvSpPr>
            <p:spPr>
              <a:xfrm flipH="1">
                <a:off x="5118120" y="2283840"/>
                <a:ext cx="1723320" cy="0"/>
              </a:xfrm>
              <a:prstGeom prst="line">
                <a:avLst/>
              </a:prstGeom>
              <a:ln w="76320">
                <a:solidFill>
                  <a:srgbClr val="0000ff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2" name=""/>
              <p:cNvSpPr/>
              <p:nvPr/>
            </p:nvSpPr>
            <p:spPr>
              <a:xfrm>
                <a:off x="2775960" y="2038680"/>
                <a:ext cx="457200" cy="45720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83" name=""/>
            <p:cNvSpPr txBox="1"/>
            <p:nvPr/>
          </p:nvSpPr>
          <p:spPr>
            <a:xfrm>
              <a:off x="4348440" y="2639880"/>
              <a:ext cx="2415600" cy="8838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1" lang="en-US" sz="5000" spc="-1" strike="noStrike">
                  <a:solidFill>
                    <a:srgbClr val="0000ff"/>
                  </a:solidFill>
                  <a:latin typeface="Arial"/>
                </a:rPr>
                <a:t>p+p</a:t>
              </a:r>
              <a:endParaRPr b="0" lang="en-US" sz="50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-13392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Jet substructure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85" name="" descr=""/>
          <p:cNvPicPr/>
          <p:nvPr/>
        </p:nvPicPr>
        <p:blipFill>
          <a:blip r:embed="rId1"/>
          <a:stretch/>
        </p:blipFill>
        <p:spPr>
          <a:xfrm>
            <a:off x="2209320" y="626040"/>
            <a:ext cx="4846320" cy="3401640"/>
          </a:xfrm>
          <a:prstGeom prst="rect">
            <a:avLst/>
          </a:prstGeom>
          <a:ln w="0">
            <a:noFill/>
          </a:ln>
        </p:spPr>
      </p:pic>
      <p:pic>
        <p:nvPicPr>
          <p:cNvPr id="86" name="" descr=""/>
          <p:cNvPicPr/>
          <p:nvPr/>
        </p:nvPicPr>
        <p:blipFill>
          <a:blip r:embed="rId2"/>
          <a:stretch/>
        </p:blipFill>
        <p:spPr>
          <a:xfrm>
            <a:off x="5290200" y="636120"/>
            <a:ext cx="4846320" cy="3410640"/>
          </a:xfrm>
          <a:prstGeom prst="rect">
            <a:avLst/>
          </a:prstGeom>
          <a:ln w="0">
            <a:noFill/>
          </a:ln>
        </p:spPr>
      </p:pic>
      <p:pic>
        <p:nvPicPr>
          <p:cNvPr id="87" name="" descr=""/>
          <p:cNvPicPr/>
          <p:nvPr/>
        </p:nvPicPr>
        <p:blipFill>
          <a:blip r:embed="rId3"/>
          <a:stretch/>
        </p:blipFill>
        <p:spPr>
          <a:xfrm>
            <a:off x="-1087200" y="596520"/>
            <a:ext cx="4846320" cy="3410640"/>
          </a:xfrm>
          <a:prstGeom prst="rect">
            <a:avLst/>
          </a:prstGeom>
          <a:ln w="0">
            <a:noFill/>
          </a:ln>
        </p:spPr>
      </p:pic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2664360" y="4114800"/>
            <a:ext cx="5667840" cy="1148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1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New analysis of jet substructure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R = 0.3</a:t>
            </a:r>
            <a:endParaRPr b="0" lang="en-US" sz="2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2800" spc="-1" strike="noStrike">
                <a:solidFill>
                  <a:srgbClr val="0000ff"/>
                </a:solidFill>
                <a:latin typeface="Arial"/>
              </a:rPr>
              <a:t>12.0 GeV/</a:t>
            </a:r>
            <a:r>
              <a:rPr b="1" i="1" lang="en-US" sz="2800" spc="-1" strike="noStrike">
                <a:solidFill>
                  <a:srgbClr val="0000ff"/>
                </a:solidFill>
                <a:latin typeface="Arial"/>
              </a:rPr>
              <a:t>c</a:t>
            </a:r>
            <a:r>
              <a:rPr b="1" lang="en-US" sz="2800" spc="-1" strike="noStrike">
                <a:solidFill>
                  <a:srgbClr val="0000ff"/>
                </a:solidFill>
                <a:latin typeface="Arial"/>
              </a:rPr>
              <a:t> &lt; p</a:t>
            </a:r>
            <a:r>
              <a:rPr b="1" lang="en-US" sz="2800" spc="-1" strike="noStrike" baseline="-8000">
                <a:solidFill>
                  <a:srgbClr val="0000ff"/>
                </a:solidFill>
                <a:latin typeface="Arial"/>
              </a:rPr>
              <a:t>T</a:t>
            </a:r>
            <a:r>
              <a:rPr b="1" lang="en-US" sz="2800" spc="-1" strike="noStrike">
                <a:solidFill>
                  <a:srgbClr val="0000ff"/>
                </a:solidFill>
                <a:latin typeface="Arial"/>
              </a:rPr>
              <a:t> &lt; 14.5 GeV/</a:t>
            </a:r>
            <a:r>
              <a:rPr b="1" i="1" lang="en-US" sz="2800" spc="-1" strike="noStrike">
                <a:solidFill>
                  <a:srgbClr val="0000ff"/>
                </a:solidFill>
                <a:latin typeface="Arial"/>
              </a:rPr>
              <a:t>c</a:t>
            </a:r>
            <a:endParaRPr b="0" lang="en-US" sz="28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Analysis ongoing with p+Au, results coming soon!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89" name=""/>
          <p:cNvSpPr txBox="1"/>
          <p:nvPr/>
        </p:nvSpPr>
        <p:spPr>
          <a:xfrm>
            <a:off x="925200" y="3554280"/>
            <a:ext cx="2169720" cy="316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i="1" lang="en-US" sz="1600" spc="-1" strike="noStrike">
                <a:solidFill>
                  <a:srgbClr val="000000"/>
                </a:solidFill>
                <a:latin typeface="Arial"/>
              </a:rPr>
              <a:t>Jet splitting function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90" name=""/>
          <p:cNvSpPr txBox="1"/>
          <p:nvPr/>
        </p:nvSpPr>
        <p:spPr>
          <a:xfrm>
            <a:off x="3985560" y="3770280"/>
            <a:ext cx="2439360" cy="316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i="1" lang="en-US" sz="1600" spc="-1" strike="noStrike">
                <a:solidFill>
                  <a:srgbClr val="000000"/>
                </a:solidFill>
                <a:latin typeface="Arial"/>
              </a:rPr>
              <a:t>Fragmentation function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91" name=""/>
          <p:cNvSpPr txBox="1"/>
          <p:nvPr/>
        </p:nvSpPr>
        <p:spPr>
          <a:xfrm>
            <a:off x="7801920" y="3590280"/>
            <a:ext cx="1463760" cy="316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i="1" lang="en-US" sz="1600" spc="-1" strike="noStrike">
                <a:solidFill>
                  <a:srgbClr val="000000"/>
                </a:solidFill>
                <a:latin typeface="Arial"/>
              </a:rPr>
              <a:t>Radial profile</a:t>
            </a:r>
            <a:endParaRPr b="0" lang="en-US" sz="1600" spc="-1" strike="noStrike">
              <a:latin typeface="Arial"/>
            </a:endParaRPr>
          </a:p>
        </p:txBody>
      </p:sp>
      <p:grpSp>
        <p:nvGrpSpPr>
          <p:cNvPr id="92" name=""/>
          <p:cNvGrpSpPr/>
          <p:nvPr/>
        </p:nvGrpSpPr>
        <p:grpSpPr>
          <a:xfrm>
            <a:off x="9141840" y="228600"/>
            <a:ext cx="595080" cy="443520"/>
            <a:chOff x="9141840" y="228600"/>
            <a:chExt cx="595080" cy="443520"/>
          </a:xfrm>
        </p:grpSpPr>
        <p:grpSp>
          <p:nvGrpSpPr>
            <p:cNvPr id="93" name=""/>
            <p:cNvGrpSpPr/>
            <p:nvPr/>
          </p:nvGrpSpPr>
          <p:grpSpPr>
            <a:xfrm>
              <a:off x="9144000" y="228600"/>
              <a:ext cx="559800" cy="91800"/>
              <a:chOff x="9144000" y="228600"/>
              <a:chExt cx="559800" cy="91800"/>
            </a:xfrm>
          </p:grpSpPr>
          <p:sp>
            <p:nvSpPr>
              <p:cNvPr id="94" name=""/>
              <p:cNvSpPr/>
              <p:nvPr/>
            </p:nvSpPr>
            <p:spPr>
              <a:xfrm>
                <a:off x="9144000" y="228600"/>
                <a:ext cx="91440" cy="9144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5" name=""/>
              <p:cNvSpPr/>
              <p:nvPr/>
            </p:nvSpPr>
            <p:spPr>
              <a:xfrm>
                <a:off x="9612360" y="228960"/>
                <a:ext cx="91440" cy="9144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6" name=""/>
              <p:cNvSpPr/>
              <p:nvPr/>
            </p:nvSpPr>
            <p:spPr>
              <a:xfrm>
                <a:off x="9180000" y="277200"/>
                <a:ext cx="228600" cy="0"/>
              </a:xfrm>
              <a:prstGeom prst="line">
                <a:avLst/>
              </a:prstGeom>
              <a:ln w="0">
                <a:solidFill>
                  <a:srgbClr val="0000ff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7" name=""/>
              <p:cNvSpPr/>
              <p:nvPr/>
            </p:nvSpPr>
            <p:spPr>
              <a:xfrm flipH="1">
                <a:off x="9431640" y="277200"/>
                <a:ext cx="228600" cy="0"/>
              </a:xfrm>
              <a:prstGeom prst="line">
                <a:avLst/>
              </a:prstGeom>
              <a:ln w="0">
                <a:solidFill>
                  <a:srgbClr val="0000ff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98" name=""/>
            <p:cNvSpPr txBox="1"/>
            <p:nvPr/>
          </p:nvSpPr>
          <p:spPr>
            <a:xfrm>
              <a:off x="9141840" y="325800"/>
              <a:ext cx="595080" cy="3463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1" lang="en-US" sz="1800" spc="-1" strike="noStrike">
                  <a:solidFill>
                    <a:srgbClr val="0000ff"/>
                  </a:solidFill>
                  <a:latin typeface="Arial"/>
                </a:rPr>
                <a:t>p+p</a:t>
              </a:r>
              <a:endParaRPr b="0" lang="en-US" sz="1800" spc="-1" strike="noStrike">
                <a:latin typeface="Arial"/>
              </a:endParaRPr>
            </a:p>
          </p:txBody>
        </p:sp>
      </p:grpSp>
      <p:grpSp>
        <p:nvGrpSpPr>
          <p:cNvPr id="99" name=""/>
          <p:cNvGrpSpPr/>
          <p:nvPr/>
        </p:nvGrpSpPr>
        <p:grpSpPr>
          <a:xfrm>
            <a:off x="1105560" y="2154240"/>
            <a:ext cx="2234520" cy="1105560"/>
            <a:chOff x="1105560" y="2154240"/>
            <a:chExt cx="2234520" cy="1105560"/>
          </a:xfrm>
        </p:grpSpPr>
        <p:grpSp>
          <p:nvGrpSpPr>
            <p:cNvPr id="100" name=""/>
            <p:cNvGrpSpPr/>
            <p:nvPr/>
          </p:nvGrpSpPr>
          <p:grpSpPr>
            <a:xfrm>
              <a:off x="1105560" y="2572920"/>
              <a:ext cx="851040" cy="686880"/>
              <a:chOff x="1105560" y="2572920"/>
              <a:chExt cx="851040" cy="686880"/>
            </a:xfrm>
          </p:grpSpPr>
          <p:sp>
            <p:nvSpPr>
              <p:cNvPr id="101" name=""/>
              <p:cNvSpPr/>
              <p:nvPr/>
            </p:nvSpPr>
            <p:spPr>
              <a:xfrm flipV="1">
                <a:off x="1105560" y="2887200"/>
                <a:ext cx="566640" cy="307440"/>
              </a:xfrm>
              <a:prstGeom prst="line">
                <a:avLst/>
              </a:prstGeom>
              <a:ln w="0">
                <a:solidFill>
                  <a:srgbClr val="000000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2" name=""/>
              <p:cNvSpPr/>
              <p:nvPr/>
            </p:nvSpPr>
            <p:spPr>
              <a:xfrm rot="19500000">
                <a:off x="1554120" y="2576880"/>
                <a:ext cx="228600" cy="67860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0">
                <a:solidFill>
                  <a:srgbClr val="c9211e">
                    <a:alpha val="50000"/>
                  </a:srgbClr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3" name=""/>
              <p:cNvSpPr/>
              <p:nvPr/>
            </p:nvSpPr>
            <p:spPr>
              <a:xfrm flipV="1">
                <a:off x="1105560" y="2913840"/>
                <a:ext cx="339480" cy="315720"/>
              </a:xfrm>
              <a:prstGeom prst="line">
                <a:avLst/>
              </a:prstGeom>
              <a:ln w="0">
                <a:solidFill>
                  <a:srgbClr val="c9211e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4" name=""/>
              <p:cNvSpPr/>
              <p:nvPr/>
            </p:nvSpPr>
            <p:spPr>
              <a:xfrm rot="19500000">
                <a:off x="1390320" y="2754720"/>
                <a:ext cx="98280" cy="317520"/>
              </a:xfrm>
              <a:prstGeom prst="ellipse">
                <a:avLst/>
              </a:prstGeom>
              <a:solidFill>
                <a:srgbClr val="c9211e">
                  <a:alpha val="30000"/>
                </a:srgbClr>
              </a:solidFill>
              <a:ln w="0">
                <a:solidFill>
                  <a:srgbClr val="c9211e">
                    <a:alpha val="50000"/>
                  </a:srgbClr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5" name=""/>
              <p:cNvSpPr/>
              <p:nvPr/>
            </p:nvSpPr>
            <p:spPr>
              <a:xfrm flipV="1">
                <a:off x="1107000" y="3118320"/>
                <a:ext cx="476640" cy="111600"/>
              </a:xfrm>
              <a:prstGeom prst="line">
                <a:avLst/>
              </a:prstGeom>
              <a:ln w="0">
                <a:solidFill>
                  <a:srgbClr val="0000ff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6" name=""/>
              <p:cNvSpPr/>
              <p:nvPr/>
            </p:nvSpPr>
            <p:spPr>
              <a:xfrm rot="19444800">
                <a:off x="1496520" y="3018600"/>
                <a:ext cx="69480" cy="226440"/>
              </a:xfrm>
              <a:prstGeom prst="ellipse">
                <a:avLst/>
              </a:prstGeom>
              <a:solidFill>
                <a:srgbClr val="0000ff">
                  <a:alpha val="30000"/>
                </a:srgbClr>
              </a:solidFill>
              <a:ln w="0">
                <a:solidFill>
                  <a:srgbClr val="0000ff">
                    <a:alpha val="50000"/>
                  </a:srgbClr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cxnSp>
            <p:nvCxnSpPr>
              <p:cNvPr id="107" name=""/>
              <p:cNvCxnSpPr>
                <a:stCxn id="102" idx="0"/>
                <a:endCxn id="105" idx="1"/>
              </p:cNvCxnSpPr>
              <p:nvPr/>
            </p:nvCxnSpPr>
            <p:spPr>
              <a:xfrm flipH="1">
                <a:off x="1107000" y="2638800"/>
                <a:ext cx="367200" cy="535680"/>
              </a:xfrm>
              <a:prstGeom prst="straightConnector1">
                <a:avLst/>
              </a:prstGeom>
              <a:ln w="0">
                <a:solidFill>
                  <a:srgbClr val="000000"/>
                </a:solidFill>
              </a:ln>
            </p:spPr>
          </p:cxnSp>
          <p:cxnSp>
            <p:nvCxnSpPr>
              <p:cNvPr id="108" name=""/>
              <p:cNvCxnSpPr>
                <a:stCxn id="102" idx="4"/>
              </p:cNvCxnSpPr>
              <p:nvPr/>
            </p:nvCxnSpPr>
            <p:spPr>
              <a:xfrm flipH="1">
                <a:off x="1106640" y="3194640"/>
                <a:ext cx="757080" cy="35640"/>
              </a:xfrm>
              <a:prstGeom prst="straightConnector1">
                <a:avLst/>
              </a:prstGeom>
              <a:ln w="0">
                <a:solidFill>
                  <a:srgbClr val="000000"/>
                </a:solidFill>
              </a:ln>
            </p:spPr>
          </p:cxnSp>
        </p:grpSp>
        <mc:AlternateContent>
          <mc:Choice xmlns:a14="http://schemas.microsoft.com/office/drawing/2010/main" Requires="a14">
            <p:sp>
              <p:nvSpPr>
                <p:cNvPr id="109" name=""/>
                <p:cNvSpPr txBox="1"/>
                <p:nvPr/>
              </p:nvSpPr>
              <p:spPr>
                <a:xfrm>
                  <a:off x="1955520" y="2154240"/>
                  <a:ext cx="1384560" cy="56088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sSub>
                        <m:e>
                          <m:r>
                            <m:t xml:space="preserve">Z</m:t>
                          </m:r>
                        </m:e>
                        <m:sub>
                          <m:r>
                            <m:t xml:space="preserve">g</m:t>
                          </m:r>
                        </m:sub>
                      </m:sSub>
                      <m:r>
                        <m:t xml:space="preserve">=</m:t>
                      </m:r>
                      <m:f>
                        <m:num>
                          <m:r>
                            <m:t xml:space="preserve">min</m:t>
                          </m:r>
                          <m:d>
                            <m:dPr>
                              <m:begChr m:val="("/>
                              <m:endChr m:val=")"/>
                            </m:dPr>
                            <m:e>
                              <m:sSubSup>
                                <m:e>
                                  <m:r>
                                    <m:t xml:space="preserve">p</m:t>
                                  </m:r>
                                </m:e>
                                <m:sub>
                                  <m:r>
                                    <m:t xml:space="preserve">T</m:t>
                                  </m:r>
                                </m:sub>
                                <m:sup>
                                  <m:r>
                                    <m:t xml:space="preserve">1</m:t>
                                  </m:r>
                                </m:sup>
                              </m:sSubSup>
                              <m:r>
                                <m:t xml:space="preserve">,</m:t>
                              </m:r>
                              <m:sSubSup>
                                <m:e>
                                  <m:r>
                                    <m:t xml:space="preserve">p</m:t>
                                  </m:r>
                                </m:e>
                                <m:sub>
                                  <m:r>
                                    <m:t xml:space="preserve">T</m:t>
                                  </m:r>
                                </m:sub>
                                <m:sup>
                                  <m:r>
                                    <m:t xml:space="preserve">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Sup>
                            <m:e>
                              <m:r>
                                <m:t xml:space="preserve">p</m:t>
                              </m:r>
                            </m:e>
                            <m:sub>
                              <m:r>
                                <m:t xml:space="preserve">T</m:t>
                              </m:r>
                            </m:sub>
                            <m:sup>
                              <m:r>
                                <m:t xml:space="preserve">1</m:t>
                              </m:r>
                            </m:sup>
                          </m:sSubSup>
                          <m:r>
                            <m:t xml:space="preserve">+</m:t>
                          </m:r>
                          <m:sSubSup>
                            <m:e>
                              <m:r>
                                <m:t xml:space="preserve">p</m:t>
                              </m:r>
                            </m:e>
                            <m:sub>
                              <m:r>
                                <m:t xml:space="preserve">T</m:t>
                              </m:r>
                            </m:sub>
                            <m:sup>
                              <m:r>
                                <m:t xml:space="preserve">2</m:t>
                              </m:r>
                            </m:sup>
                          </m:sSubSup>
                        </m:den>
                      </m:f>
                    </m:oMath>
                  </a14:m>
                </a:p>
              </p:txBody>
            </p:sp>
          </mc:Choice>
          <mc:Fallback/>
        </mc:AlternateContent>
      </p:grpSp>
      <p:grpSp>
        <p:nvGrpSpPr>
          <p:cNvPr id="110" name=""/>
          <p:cNvGrpSpPr/>
          <p:nvPr/>
        </p:nvGrpSpPr>
        <p:grpSpPr>
          <a:xfrm>
            <a:off x="4273560" y="2190240"/>
            <a:ext cx="1943640" cy="1083600"/>
            <a:chOff x="4273560" y="2190240"/>
            <a:chExt cx="1943640" cy="1083600"/>
          </a:xfrm>
        </p:grpSpPr>
        <p:grpSp>
          <p:nvGrpSpPr>
            <p:cNvPr id="111" name=""/>
            <p:cNvGrpSpPr/>
            <p:nvPr/>
          </p:nvGrpSpPr>
          <p:grpSpPr>
            <a:xfrm>
              <a:off x="4273560" y="2586960"/>
              <a:ext cx="851040" cy="686880"/>
              <a:chOff x="4273560" y="2586960"/>
              <a:chExt cx="851040" cy="686880"/>
            </a:xfrm>
          </p:grpSpPr>
          <p:sp>
            <p:nvSpPr>
              <p:cNvPr id="112" name=""/>
              <p:cNvSpPr/>
              <p:nvPr/>
            </p:nvSpPr>
            <p:spPr>
              <a:xfrm flipV="1">
                <a:off x="4273560" y="2901240"/>
                <a:ext cx="566640" cy="307440"/>
              </a:xfrm>
              <a:prstGeom prst="line">
                <a:avLst/>
              </a:prstGeom>
              <a:ln w="0">
                <a:solidFill>
                  <a:srgbClr val="000000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3" name=""/>
              <p:cNvSpPr/>
              <p:nvPr/>
            </p:nvSpPr>
            <p:spPr>
              <a:xfrm rot="19500000">
                <a:off x="4722120" y="2590920"/>
                <a:ext cx="228600" cy="67860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0">
                <a:solidFill>
                  <a:srgbClr val="c9211e">
                    <a:alpha val="50000"/>
                  </a:srgbClr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4" name=""/>
              <p:cNvSpPr/>
              <p:nvPr/>
            </p:nvSpPr>
            <p:spPr>
              <a:xfrm flipV="1">
                <a:off x="4275000" y="3132360"/>
                <a:ext cx="476640" cy="111600"/>
              </a:xfrm>
              <a:prstGeom prst="line">
                <a:avLst/>
              </a:prstGeom>
              <a:ln w="0">
                <a:solidFill>
                  <a:srgbClr val="c9211e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cxnSp>
            <p:nvCxnSpPr>
              <p:cNvPr id="115" name=""/>
              <p:cNvCxnSpPr>
                <a:stCxn id="113" idx="0"/>
                <a:endCxn id="114" idx="1"/>
              </p:cNvCxnSpPr>
              <p:nvPr/>
            </p:nvCxnSpPr>
            <p:spPr>
              <a:xfrm flipH="1">
                <a:off x="4275000" y="2652840"/>
                <a:ext cx="367200" cy="535680"/>
              </a:xfrm>
              <a:prstGeom prst="straightConnector1">
                <a:avLst/>
              </a:prstGeom>
              <a:ln w="0">
                <a:solidFill>
                  <a:srgbClr val="000000"/>
                </a:solidFill>
              </a:ln>
            </p:spPr>
          </p:cxnSp>
          <p:cxnSp>
            <p:nvCxnSpPr>
              <p:cNvPr id="116" name=""/>
              <p:cNvCxnSpPr>
                <a:stCxn id="113" idx="4"/>
              </p:cNvCxnSpPr>
              <p:nvPr/>
            </p:nvCxnSpPr>
            <p:spPr>
              <a:xfrm flipH="1">
                <a:off x="4274640" y="3208680"/>
                <a:ext cx="757080" cy="35640"/>
              </a:xfrm>
              <a:prstGeom prst="straightConnector1">
                <a:avLst/>
              </a:prstGeom>
              <a:ln w="0">
                <a:solidFill>
                  <a:srgbClr val="000000"/>
                </a:solidFill>
              </a:ln>
            </p:spPr>
          </p:cxnSp>
        </p:grpSp>
        <mc:AlternateContent>
          <mc:Choice xmlns:a14="http://schemas.microsoft.com/office/drawing/2010/main" Requires="a14">
            <p:sp>
              <p:nvSpPr>
                <p:cNvPr id="117" name=""/>
                <p:cNvSpPr txBox="1"/>
                <p:nvPr/>
              </p:nvSpPr>
              <p:spPr>
                <a:xfrm>
                  <a:off x="5483520" y="2190240"/>
                  <a:ext cx="733680" cy="67068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r>
                        <m:t xml:space="preserve">z</m:t>
                      </m:r>
                      <m:r>
                        <m:t xml:space="preserve">=</m:t>
                      </m:r>
                      <m:f>
                        <m:num>
                          <m:sSubSup>
                            <m:e>
                              <m:r>
                                <m:t xml:space="preserve">p</m:t>
                              </m:r>
                            </m:e>
                            <m:sub>
                              <m:r>
                                <m:t xml:space="preserve">T</m:t>
                              </m:r>
                            </m:sub>
                            <m:sup>
                              <m:r>
                                <m:t xml:space="preserve">h</m:t>
                              </m:r>
                            </m:sup>
                          </m:sSubSup>
                        </m:num>
                        <m:den>
                          <m:sSubSup>
                            <m:e>
                              <m:r>
                                <m:t xml:space="preserve">p</m:t>
                              </m:r>
                            </m:e>
                            <m:sub>
                              <m:r>
                                <m:t xml:space="preserve">T</m:t>
                              </m:r>
                            </m:sub>
                            <m:sup>
                              <m:r>
                                <m:t xml:space="preserve">jet</m:t>
                              </m:r>
                            </m:sup>
                          </m:sSubSup>
                        </m:den>
                      </m:f>
                    </m:oMath>
                  </a14:m>
                </a:p>
              </p:txBody>
            </p:sp>
          </mc:Choice>
          <mc:Fallback/>
        </mc:AlternateContent>
      </p:grpSp>
      <p:grpSp>
        <p:nvGrpSpPr>
          <p:cNvPr id="118" name=""/>
          <p:cNvGrpSpPr/>
          <p:nvPr/>
        </p:nvGrpSpPr>
        <p:grpSpPr>
          <a:xfrm>
            <a:off x="7405560" y="2190600"/>
            <a:ext cx="2241000" cy="1097280"/>
            <a:chOff x="7405560" y="2190600"/>
            <a:chExt cx="2241000" cy="1097280"/>
          </a:xfrm>
        </p:grpSpPr>
        <p:grpSp>
          <p:nvGrpSpPr>
            <p:cNvPr id="119" name=""/>
            <p:cNvGrpSpPr/>
            <p:nvPr/>
          </p:nvGrpSpPr>
          <p:grpSpPr>
            <a:xfrm>
              <a:off x="7405560" y="2601000"/>
              <a:ext cx="991800" cy="686880"/>
              <a:chOff x="7405560" y="2601000"/>
              <a:chExt cx="991800" cy="686880"/>
            </a:xfrm>
          </p:grpSpPr>
          <p:sp>
            <p:nvSpPr>
              <p:cNvPr id="120" name=""/>
              <p:cNvSpPr/>
              <p:nvPr/>
            </p:nvSpPr>
            <p:spPr>
              <a:xfrm flipV="1">
                <a:off x="7405560" y="2915280"/>
                <a:ext cx="566640" cy="307440"/>
              </a:xfrm>
              <a:prstGeom prst="line">
                <a:avLst/>
              </a:prstGeom>
              <a:ln w="0">
                <a:solidFill>
                  <a:srgbClr val="000000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1" name=""/>
              <p:cNvSpPr/>
              <p:nvPr/>
            </p:nvSpPr>
            <p:spPr>
              <a:xfrm rot="19500000">
                <a:off x="7854120" y="2604960"/>
                <a:ext cx="228600" cy="67860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0">
                <a:solidFill>
                  <a:srgbClr val="c9211e">
                    <a:alpha val="50000"/>
                  </a:srgbClr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2" name=""/>
              <p:cNvSpPr/>
              <p:nvPr/>
            </p:nvSpPr>
            <p:spPr>
              <a:xfrm flipV="1">
                <a:off x="7407000" y="3146400"/>
                <a:ext cx="476640" cy="111600"/>
              </a:xfrm>
              <a:prstGeom prst="line">
                <a:avLst/>
              </a:prstGeom>
              <a:ln w="0">
                <a:solidFill>
                  <a:srgbClr val="c9211e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cxnSp>
            <p:nvCxnSpPr>
              <p:cNvPr id="123" name=""/>
              <p:cNvCxnSpPr>
                <a:stCxn id="121" idx="0"/>
                <a:endCxn id="122" idx="1"/>
              </p:cNvCxnSpPr>
              <p:nvPr/>
            </p:nvCxnSpPr>
            <p:spPr>
              <a:xfrm flipH="1">
                <a:off x="7407000" y="2666880"/>
                <a:ext cx="367200" cy="535680"/>
              </a:xfrm>
              <a:prstGeom prst="straightConnector1">
                <a:avLst/>
              </a:prstGeom>
              <a:ln w="0">
                <a:solidFill>
                  <a:srgbClr val="000000"/>
                </a:solidFill>
              </a:ln>
            </p:spPr>
          </p:cxnSp>
          <p:cxnSp>
            <p:nvCxnSpPr>
              <p:cNvPr id="124" name=""/>
              <p:cNvCxnSpPr>
                <a:stCxn id="121" idx="4"/>
              </p:cNvCxnSpPr>
              <p:nvPr/>
            </p:nvCxnSpPr>
            <p:spPr>
              <a:xfrm flipH="1">
                <a:off x="7406640" y="3222720"/>
                <a:ext cx="757080" cy="35640"/>
              </a:xfrm>
              <a:prstGeom prst="straightConnector1">
                <a:avLst/>
              </a:prstGeom>
              <a:ln w="0">
                <a:solidFill>
                  <a:srgbClr val="000000"/>
                </a:solidFill>
              </a:ln>
            </p:spPr>
          </p:cxnSp>
          <p:sp>
            <p:nvSpPr>
              <p:cNvPr id="125" name=""/>
              <p:cNvSpPr/>
              <p:nvPr/>
            </p:nvSpPr>
            <p:spPr>
              <a:xfrm>
                <a:off x="7986960" y="2861640"/>
                <a:ext cx="143280" cy="248040"/>
              </a:xfrm>
              <a:prstGeom prst="line">
                <a:avLst/>
              </a:prstGeom>
              <a:ln w="19080">
                <a:solidFill>
                  <a:srgbClr val="0000ff"/>
                </a:solidFill>
                <a:round/>
                <a:headEnd len="med" type="triangle" w="med"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126" name=""/>
                  <p:cNvSpPr txBox="1"/>
                  <p:nvPr/>
                </p:nvSpPr>
                <p:spPr>
                  <a:xfrm>
                    <a:off x="8098200" y="2857680"/>
                    <a:ext cx="299160" cy="16920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r>
                          <m:t xml:space="preserve">Δ</m:t>
                        </m:r>
                        <m:r>
                          <m:t xml:space="preserve">R</m:t>
                        </m:r>
                      </m:oMath>
                    </a14:m>
                  </a:p>
                </p:txBody>
              </p:sp>
            </mc:Choice>
            <mc:Fallback/>
          </mc:AlternateContent>
        </p:grpSp>
        <mc:AlternateContent>
          <mc:Choice xmlns:a14="http://schemas.microsoft.com/office/drawing/2010/main" Requires="a14">
            <p:sp>
              <p:nvSpPr>
                <p:cNvPr id="127" name=""/>
                <p:cNvSpPr txBox="1"/>
                <p:nvPr/>
              </p:nvSpPr>
              <p:spPr>
                <a:xfrm>
                  <a:off x="8507880" y="2190600"/>
                  <a:ext cx="1138680" cy="57132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r>
                        <m:t xml:space="preserve">Δ</m:t>
                      </m:r>
                      <m:r>
                        <m:t xml:space="preserve">R</m:t>
                      </m:r>
                      <m:r>
                        <m:t xml:space="preserve">=</m:t>
                      </m:r>
                      <m:f>
                        <m:num>
                          <m:r>
                            <m:t xml:space="preserve">d</m:t>
                          </m:r>
                          <m:sSup>
                            <m:e>
                              <m:r>
                                <m:t xml:space="preserve">N</m:t>
                              </m:r>
                            </m:e>
                            <m:sup>
                              <m:r>
                                <m:t xml:space="preserve">h</m:t>
                              </m:r>
                            </m:sup>
                          </m:sSup>
                        </m:num>
                        <m:den>
                          <m:r>
                            <m:t xml:space="preserve">d</m:t>
                          </m:r>
                          <m:r>
                            <m:t xml:space="preserve">Δ</m:t>
                          </m:r>
                          <m:r>
                            <m:t xml:space="preserve">R</m:t>
                          </m:r>
                        </m:den>
                      </m:f>
                    </m:oMath>
                  </a14:m>
                </a:p>
              </p:txBody>
            </p:sp>
          </mc:Choice>
          <mc:Fallback/>
        </mc:AlternateContent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-13392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Jet substructure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1993320" y="626040"/>
            <a:ext cx="4846320" cy="3401640"/>
          </a:xfrm>
          <a:prstGeom prst="rect">
            <a:avLst/>
          </a:prstGeom>
          <a:ln w="0">
            <a:noFill/>
          </a:ln>
        </p:spPr>
      </p:pic>
      <p:pic>
        <p:nvPicPr>
          <p:cNvPr id="130" name="" descr=""/>
          <p:cNvPicPr/>
          <p:nvPr/>
        </p:nvPicPr>
        <p:blipFill>
          <a:blip r:embed="rId2"/>
          <a:stretch/>
        </p:blipFill>
        <p:spPr>
          <a:xfrm>
            <a:off x="5290200" y="636120"/>
            <a:ext cx="4846320" cy="3410640"/>
          </a:xfrm>
          <a:prstGeom prst="rect">
            <a:avLst/>
          </a:prstGeom>
          <a:ln w="0">
            <a:noFill/>
          </a:ln>
        </p:spPr>
      </p:pic>
      <p:pic>
        <p:nvPicPr>
          <p:cNvPr id="131" name="" descr=""/>
          <p:cNvPicPr/>
          <p:nvPr/>
        </p:nvPicPr>
        <p:blipFill>
          <a:blip r:embed="rId3"/>
          <a:stretch/>
        </p:blipFill>
        <p:spPr>
          <a:xfrm>
            <a:off x="-1087200" y="596520"/>
            <a:ext cx="4846320" cy="3410640"/>
          </a:xfrm>
          <a:prstGeom prst="rect">
            <a:avLst/>
          </a:prstGeom>
          <a:ln w="0">
            <a:noFill/>
          </a:ln>
        </p:spPr>
      </p:pic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2664360" y="4114800"/>
            <a:ext cx="5667840" cy="1148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1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New analysis of jet substructure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R = 0.3</a:t>
            </a:r>
            <a:endParaRPr b="0" lang="en-US" sz="2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2800" spc="-1" strike="noStrike">
                <a:solidFill>
                  <a:srgbClr val="0000ff"/>
                </a:solidFill>
                <a:latin typeface="Arial"/>
              </a:rPr>
              <a:t>20.5 GeV/</a:t>
            </a:r>
            <a:r>
              <a:rPr b="1" i="1" lang="en-US" sz="2800" spc="-1" strike="noStrike">
                <a:solidFill>
                  <a:srgbClr val="0000ff"/>
                </a:solidFill>
                <a:latin typeface="Arial"/>
              </a:rPr>
              <a:t>c</a:t>
            </a:r>
            <a:r>
              <a:rPr b="1" lang="en-US" sz="2800" spc="-1" strike="noStrike">
                <a:solidFill>
                  <a:srgbClr val="0000ff"/>
                </a:solidFill>
                <a:latin typeface="Arial"/>
              </a:rPr>
              <a:t> &lt; p</a:t>
            </a:r>
            <a:r>
              <a:rPr b="1" lang="en-US" sz="2800" spc="-1" strike="noStrike" baseline="-8000">
                <a:solidFill>
                  <a:srgbClr val="0000ff"/>
                </a:solidFill>
                <a:latin typeface="Arial"/>
              </a:rPr>
              <a:t>T</a:t>
            </a:r>
            <a:r>
              <a:rPr b="1" lang="en-US" sz="2800" spc="-1" strike="noStrike">
                <a:solidFill>
                  <a:srgbClr val="0000ff"/>
                </a:solidFill>
                <a:latin typeface="Arial"/>
              </a:rPr>
              <a:t> &lt; 24.5 GeV/</a:t>
            </a:r>
            <a:r>
              <a:rPr b="1" i="1" lang="en-US" sz="2800" spc="-1" strike="noStrike">
                <a:solidFill>
                  <a:srgbClr val="0000ff"/>
                </a:solidFill>
                <a:latin typeface="Arial"/>
              </a:rPr>
              <a:t>c</a:t>
            </a:r>
            <a:endParaRPr b="0" lang="en-US" sz="28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Analysis ongoing with p+Au, results coming soon!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33" name=""/>
          <p:cNvSpPr txBox="1"/>
          <p:nvPr/>
        </p:nvSpPr>
        <p:spPr>
          <a:xfrm>
            <a:off x="925200" y="3590280"/>
            <a:ext cx="2169720" cy="316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i="1" lang="en-US" sz="1600" spc="-1" strike="noStrike">
                <a:solidFill>
                  <a:srgbClr val="000000"/>
                </a:solidFill>
                <a:latin typeface="Arial"/>
              </a:rPr>
              <a:t>Jet splitting function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34" name=""/>
          <p:cNvSpPr txBox="1"/>
          <p:nvPr/>
        </p:nvSpPr>
        <p:spPr>
          <a:xfrm>
            <a:off x="3985560" y="3770280"/>
            <a:ext cx="2439360" cy="316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i="1" lang="en-US" sz="1600" spc="-1" strike="noStrike">
                <a:solidFill>
                  <a:srgbClr val="000000"/>
                </a:solidFill>
                <a:latin typeface="Arial"/>
              </a:rPr>
              <a:t>Fragmentation function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35" name=""/>
          <p:cNvSpPr txBox="1"/>
          <p:nvPr/>
        </p:nvSpPr>
        <p:spPr>
          <a:xfrm>
            <a:off x="7801920" y="3590280"/>
            <a:ext cx="1463760" cy="316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i="1" lang="en-US" sz="1600" spc="-1" strike="noStrike">
                <a:solidFill>
                  <a:srgbClr val="000000"/>
                </a:solidFill>
                <a:latin typeface="Arial"/>
              </a:rPr>
              <a:t>Radial profile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4"/>
          <a:stretch/>
        </p:blipFill>
        <p:spPr>
          <a:xfrm>
            <a:off x="2269080" y="597240"/>
            <a:ext cx="4846320" cy="3420000"/>
          </a:xfrm>
          <a:prstGeom prst="rect">
            <a:avLst/>
          </a:prstGeom>
          <a:ln w="0">
            <a:noFill/>
          </a:ln>
        </p:spPr>
      </p:pic>
      <p:pic>
        <p:nvPicPr>
          <p:cNvPr id="137" name="" descr=""/>
          <p:cNvPicPr/>
          <p:nvPr/>
        </p:nvPicPr>
        <p:blipFill>
          <a:blip r:embed="rId5"/>
          <a:stretch/>
        </p:blipFill>
        <p:spPr>
          <a:xfrm>
            <a:off x="5298480" y="621000"/>
            <a:ext cx="4846320" cy="3420000"/>
          </a:xfrm>
          <a:prstGeom prst="rect">
            <a:avLst/>
          </a:prstGeom>
          <a:ln w="0">
            <a:noFill/>
          </a:ln>
        </p:spPr>
      </p:pic>
      <p:pic>
        <p:nvPicPr>
          <p:cNvPr id="138" name="" descr=""/>
          <p:cNvPicPr/>
          <p:nvPr/>
        </p:nvPicPr>
        <p:blipFill>
          <a:blip r:embed="rId6"/>
          <a:stretch/>
        </p:blipFill>
        <p:spPr>
          <a:xfrm>
            <a:off x="-1067040" y="622440"/>
            <a:ext cx="4846320" cy="3420000"/>
          </a:xfrm>
          <a:prstGeom prst="rect">
            <a:avLst/>
          </a:prstGeom>
          <a:ln w="0">
            <a:noFill/>
          </a:ln>
        </p:spPr>
      </p:pic>
      <p:grpSp>
        <p:nvGrpSpPr>
          <p:cNvPr id="139" name=""/>
          <p:cNvGrpSpPr/>
          <p:nvPr/>
        </p:nvGrpSpPr>
        <p:grpSpPr>
          <a:xfrm>
            <a:off x="9142200" y="226080"/>
            <a:ext cx="595080" cy="443520"/>
            <a:chOff x="9142200" y="226080"/>
            <a:chExt cx="595080" cy="443520"/>
          </a:xfrm>
        </p:grpSpPr>
        <p:grpSp>
          <p:nvGrpSpPr>
            <p:cNvPr id="140" name=""/>
            <p:cNvGrpSpPr/>
            <p:nvPr/>
          </p:nvGrpSpPr>
          <p:grpSpPr>
            <a:xfrm>
              <a:off x="9144360" y="226080"/>
              <a:ext cx="559800" cy="91800"/>
              <a:chOff x="9144360" y="226080"/>
              <a:chExt cx="559800" cy="91800"/>
            </a:xfrm>
          </p:grpSpPr>
          <p:sp>
            <p:nvSpPr>
              <p:cNvPr id="141" name=""/>
              <p:cNvSpPr/>
              <p:nvPr/>
            </p:nvSpPr>
            <p:spPr>
              <a:xfrm>
                <a:off x="9144360" y="226080"/>
                <a:ext cx="91440" cy="9144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2" name=""/>
              <p:cNvSpPr/>
              <p:nvPr/>
            </p:nvSpPr>
            <p:spPr>
              <a:xfrm>
                <a:off x="9612720" y="226440"/>
                <a:ext cx="91440" cy="9144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3" name=""/>
              <p:cNvSpPr/>
              <p:nvPr/>
            </p:nvSpPr>
            <p:spPr>
              <a:xfrm>
                <a:off x="9180360" y="274680"/>
                <a:ext cx="228600" cy="0"/>
              </a:xfrm>
              <a:prstGeom prst="line">
                <a:avLst/>
              </a:prstGeom>
              <a:ln w="0">
                <a:solidFill>
                  <a:srgbClr val="0000ff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4" name=""/>
              <p:cNvSpPr/>
              <p:nvPr/>
            </p:nvSpPr>
            <p:spPr>
              <a:xfrm flipH="1">
                <a:off x="9432000" y="274680"/>
                <a:ext cx="228600" cy="0"/>
              </a:xfrm>
              <a:prstGeom prst="line">
                <a:avLst/>
              </a:prstGeom>
              <a:ln w="0">
                <a:solidFill>
                  <a:srgbClr val="0000ff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45" name=""/>
            <p:cNvSpPr txBox="1"/>
            <p:nvPr/>
          </p:nvSpPr>
          <p:spPr>
            <a:xfrm>
              <a:off x="9142200" y="323280"/>
              <a:ext cx="595080" cy="3463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1" lang="en-US" sz="1800" spc="-1" strike="noStrike">
                  <a:solidFill>
                    <a:srgbClr val="0000ff"/>
                  </a:solidFill>
                  <a:latin typeface="Arial"/>
                </a:rPr>
                <a:t>p+p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146" name=""/>
          <p:cNvSpPr txBox="1"/>
          <p:nvPr/>
        </p:nvSpPr>
        <p:spPr>
          <a:xfrm>
            <a:off x="925200" y="3590280"/>
            <a:ext cx="2169720" cy="316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i="1" lang="en-US" sz="1600" spc="-1" strike="noStrike">
                <a:solidFill>
                  <a:srgbClr val="000000"/>
                </a:solidFill>
                <a:latin typeface="Arial"/>
              </a:rPr>
              <a:t>Jet splitting function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47" name=""/>
          <p:cNvSpPr txBox="1"/>
          <p:nvPr/>
        </p:nvSpPr>
        <p:spPr>
          <a:xfrm>
            <a:off x="7801920" y="3590280"/>
            <a:ext cx="1463760" cy="316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i="1" lang="en-US" sz="1600" spc="-1" strike="noStrike">
                <a:solidFill>
                  <a:srgbClr val="000000"/>
                </a:solidFill>
                <a:latin typeface="Arial"/>
              </a:rPr>
              <a:t>Radial profile</a:t>
            </a:r>
            <a:endParaRPr b="0" lang="en-US" sz="1600" spc="-1" strike="noStrike">
              <a:latin typeface="Arial"/>
            </a:endParaRPr>
          </a:p>
        </p:txBody>
      </p:sp>
      <p:grpSp>
        <p:nvGrpSpPr>
          <p:cNvPr id="148" name=""/>
          <p:cNvGrpSpPr/>
          <p:nvPr/>
        </p:nvGrpSpPr>
        <p:grpSpPr>
          <a:xfrm>
            <a:off x="1105560" y="2139840"/>
            <a:ext cx="2234520" cy="1105560"/>
            <a:chOff x="1105560" y="2139840"/>
            <a:chExt cx="2234520" cy="1105560"/>
          </a:xfrm>
        </p:grpSpPr>
        <p:grpSp>
          <p:nvGrpSpPr>
            <p:cNvPr id="149" name=""/>
            <p:cNvGrpSpPr/>
            <p:nvPr/>
          </p:nvGrpSpPr>
          <p:grpSpPr>
            <a:xfrm>
              <a:off x="1105560" y="2558520"/>
              <a:ext cx="851040" cy="686880"/>
              <a:chOff x="1105560" y="2558520"/>
              <a:chExt cx="851040" cy="686880"/>
            </a:xfrm>
          </p:grpSpPr>
          <p:sp>
            <p:nvSpPr>
              <p:cNvPr id="150" name=""/>
              <p:cNvSpPr/>
              <p:nvPr/>
            </p:nvSpPr>
            <p:spPr>
              <a:xfrm flipV="1">
                <a:off x="1105560" y="2872800"/>
                <a:ext cx="566640" cy="307440"/>
              </a:xfrm>
              <a:prstGeom prst="line">
                <a:avLst/>
              </a:prstGeom>
              <a:ln w="0">
                <a:solidFill>
                  <a:srgbClr val="000000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1" name=""/>
              <p:cNvSpPr/>
              <p:nvPr/>
            </p:nvSpPr>
            <p:spPr>
              <a:xfrm rot="19500000">
                <a:off x="1554120" y="2562480"/>
                <a:ext cx="228600" cy="67860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0">
                <a:solidFill>
                  <a:srgbClr val="c9211e">
                    <a:alpha val="50000"/>
                  </a:srgbClr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2" name=""/>
              <p:cNvSpPr/>
              <p:nvPr/>
            </p:nvSpPr>
            <p:spPr>
              <a:xfrm flipV="1">
                <a:off x="1105560" y="2899440"/>
                <a:ext cx="339480" cy="315720"/>
              </a:xfrm>
              <a:prstGeom prst="line">
                <a:avLst/>
              </a:prstGeom>
              <a:ln w="0">
                <a:solidFill>
                  <a:srgbClr val="c9211e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3" name=""/>
              <p:cNvSpPr/>
              <p:nvPr/>
            </p:nvSpPr>
            <p:spPr>
              <a:xfrm rot="19500000">
                <a:off x="1390320" y="2740320"/>
                <a:ext cx="98280" cy="317520"/>
              </a:xfrm>
              <a:prstGeom prst="ellipse">
                <a:avLst/>
              </a:prstGeom>
              <a:solidFill>
                <a:srgbClr val="c9211e">
                  <a:alpha val="30000"/>
                </a:srgbClr>
              </a:solidFill>
              <a:ln w="0">
                <a:solidFill>
                  <a:srgbClr val="c9211e">
                    <a:alpha val="50000"/>
                  </a:srgbClr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4" name=""/>
              <p:cNvSpPr/>
              <p:nvPr/>
            </p:nvSpPr>
            <p:spPr>
              <a:xfrm flipV="1">
                <a:off x="1107000" y="3103920"/>
                <a:ext cx="476640" cy="111600"/>
              </a:xfrm>
              <a:prstGeom prst="line">
                <a:avLst/>
              </a:prstGeom>
              <a:ln w="0">
                <a:solidFill>
                  <a:srgbClr val="0000ff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5" name=""/>
              <p:cNvSpPr/>
              <p:nvPr/>
            </p:nvSpPr>
            <p:spPr>
              <a:xfrm rot="19444800">
                <a:off x="1496520" y="3004200"/>
                <a:ext cx="69480" cy="226440"/>
              </a:xfrm>
              <a:prstGeom prst="ellipse">
                <a:avLst/>
              </a:prstGeom>
              <a:solidFill>
                <a:srgbClr val="0000ff">
                  <a:alpha val="30000"/>
                </a:srgbClr>
              </a:solidFill>
              <a:ln w="0">
                <a:solidFill>
                  <a:srgbClr val="0000ff">
                    <a:alpha val="50000"/>
                  </a:srgbClr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cxnSp>
            <p:nvCxnSpPr>
              <p:cNvPr id="156" name=""/>
              <p:cNvCxnSpPr>
                <a:stCxn id="151" idx="0"/>
                <a:endCxn id="154" idx="1"/>
              </p:cNvCxnSpPr>
              <p:nvPr/>
            </p:nvCxnSpPr>
            <p:spPr>
              <a:xfrm flipH="1">
                <a:off x="1107000" y="2624400"/>
                <a:ext cx="367200" cy="535680"/>
              </a:xfrm>
              <a:prstGeom prst="straightConnector1">
                <a:avLst/>
              </a:prstGeom>
              <a:ln w="0">
                <a:solidFill>
                  <a:srgbClr val="000000"/>
                </a:solidFill>
              </a:ln>
            </p:spPr>
          </p:cxnSp>
          <p:cxnSp>
            <p:nvCxnSpPr>
              <p:cNvPr id="157" name=""/>
              <p:cNvCxnSpPr>
                <a:stCxn id="151" idx="4"/>
              </p:cNvCxnSpPr>
              <p:nvPr/>
            </p:nvCxnSpPr>
            <p:spPr>
              <a:xfrm flipH="1">
                <a:off x="1106640" y="3180240"/>
                <a:ext cx="757080" cy="35640"/>
              </a:xfrm>
              <a:prstGeom prst="straightConnector1">
                <a:avLst/>
              </a:prstGeom>
              <a:ln w="0">
                <a:solidFill>
                  <a:srgbClr val="000000"/>
                </a:solidFill>
              </a:ln>
            </p:spPr>
          </p:cxnSp>
        </p:grpSp>
        <mc:AlternateContent>
          <mc:Choice xmlns:a14="http://schemas.microsoft.com/office/drawing/2010/main" Requires="a14">
            <p:sp>
              <p:nvSpPr>
                <p:cNvPr id="158" name=""/>
                <p:cNvSpPr txBox="1"/>
                <p:nvPr/>
              </p:nvSpPr>
              <p:spPr>
                <a:xfrm>
                  <a:off x="1955520" y="2139840"/>
                  <a:ext cx="1384560" cy="56088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sSub>
                        <m:e>
                          <m:r>
                            <m:t xml:space="preserve">Z</m:t>
                          </m:r>
                        </m:e>
                        <m:sub>
                          <m:r>
                            <m:t xml:space="preserve">g</m:t>
                          </m:r>
                        </m:sub>
                      </m:sSub>
                      <m:r>
                        <m:t xml:space="preserve">=</m:t>
                      </m:r>
                      <m:f>
                        <m:num>
                          <m:r>
                            <m:t xml:space="preserve">min</m:t>
                          </m:r>
                          <m:d>
                            <m:dPr>
                              <m:begChr m:val="("/>
                              <m:endChr m:val=")"/>
                            </m:dPr>
                            <m:e>
                              <m:sSubSup>
                                <m:e>
                                  <m:r>
                                    <m:t xml:space="preserve">p</m:t>
                                  </m:r>
                                </m:e>
                                <m:sub>
                                  <m:r>
                                    <m:t xml:space="preserve">T</m:t>
                                  </m:r>
                                </m:sub>
                                <m:sup>
                                  <m:r>
                                    <m:t xml:space="preserve">1</m:t>
                                  </m:r>
                                </m:sup>
                              </m:sSubSup>
                              <m:r>
                                <m:t xml:space="preserve">,</m:t>
                              </m:r>
                              <m:sSubSup>
                                <m:e>
                                  <m:r>
                                    <m:t xml:space="preserve">p</m:t>
                                  </m:r>
                                </m:e>
                                <m:sub>
                                  <m:r>
                                    <m:t xml:space="preserve">T</m:t>
                                  </m:r>
                                </m:sub>
                                <m:sup>
                                  <m:r>
                                    <m:t xml:space="preserve">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Sup>
                            <m:e>
                              <m:r>
                                <m:t xml:space="preserve">p</m:t>
                              </m:r>
                            </m:e>
                            <m:sub>
                              <m:r>
                                <m:t xml:space="preserve">T</m:t>
                              </m:r>
                            </m:sub>
                            <m:sup>
                              <m:r>
                                <m:t xml:space="preserve">1</m:t>
                              </m:r>
                            </m:sup>
                          </m:sSubSup>
                          <m:r>
                            <m:t xml:space="preserve">+</m:t>
                          </m:r>
                          <m:sSubSup>
                            <m:e>
                              <m:r>
                                <m:t xml:space="preserve">p</m:t>
                              </m:r>
                            </m:e>
                            <m:sub>
                              <m:r>
                                <m:t xml:space="preserve">T</m:t>
                              </m:r>
                            </m:sub>
                            <m:sup>
                              <m:r>
                                <m:t xml:space="preserve">2</m:t>
                              </m:r>
                            </m:sup>
                          </m:sSubSup>
                        </m:den>
                      </m:f>
                    </m:oMath>
                  </a14:m>
                </a:p>
              </p:txBody>
            </p:sp>
          </mc:Choice>
          <mc:Fallback/>
        </mc:AlternateContent>
      </p:grpSp>
      <p:grpSp>
        <p:nvGrpSpPr>
          <p:cNvPr id="159" name=""/>
          <p:cNvGrpSpPr/>
          <p:nvPr/>
        </p:nvGrpSpPr>
        <p:grpSpPr>
          <a:xfrm>
            <a:off x="4309560" y="2175840"/>
            <a:ext cx="1943640" cy="1083600"/>
            <a:chOff x="4309560" y="2175840"/>
            <a:chExt cx="1943640" cy="1083600"/>
          </a:xfrm>
        </p:grpSpPr>
        <p:grpSp>
          <p:nvGrpSpPr>
            <p:cNvPr id="160" name=""/>
            <p:cNvGrpSpPr/>
            <p:nvPr/>
          </p:nvGrpSpPr>
          <p:grpSpPr>
            <a:xfrm>
              <a:off x="4309560" y="2572560"/>
              <a:ext cx="851040" cy="686880"/>
              <a:chOff x="4309560" y="2572560"/>
              <a:chExt cx="851040" cy="686880"/>
            </a:xfrm>
          </p:grpSpPr>
          <p:sp>
            <p:nvSpPr>
              <p:cNvPr id="161" name=""/>
              <p:cNvSpPr/>
              <p:nvPr/>
            </p:nvSpPr>
            <p:spPr>
              <a:xfrm flipV="1">
                <a:off x="4309560" y="2886840"/>
                <a:ext cx="566640" cy="307440"/>
              </a:xfrm>
              <a:prstGeom prst="line">
                <a:avLst/>
              </a:prstGeom>
              <a:ln w="0">
                <a:solidFill>
                  <a:srgbClr val="000000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2" name=""/>
              <p:cNvSpPr/>
              <p:nvPr/>
            </p:nvSpPr>
            <p:spPr>
              <a:xfrm rot="19500000">
                <a:off x="4758120" y="2576520"/>
                <a:ext cx="228600" cy="67860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0">
                <a:solidFill>
                  <a:srgbClr val="c9211e">
                    <a:alpha val="50000"/>
                  </a:srgbClr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3" name=""/>
              <p:cNvSpPr/>
              <p:nvPr/>
            </p:nvSpPr>
            <p:spPr>
              <a:xfrm flipV="1">
                <a:off x="4311000" y="3117960"/>
                <a:ext cx="476640" cy="111600"/>
              </a:xfrm>
              <a:prstGeom prst="line">
                <a:avLst/>
              </a:prstGeom>
              <a:ln w="0">
                <a:solidFill>
                  <a:srgbClr val="c9211e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cxnSp>
            <p:nvCxnSpPr>
              <p:cNvPr id="164" name=""/>
              <p:cNvCxnSpPr>
                <a:stCxn id="162" idx="0"/>
                <a:endCxn id="163" idx="1"/>
              </p:cNvCxnSpPr>
              <p:nvPr/>
            </p:nvCxnSpPr>
            <p:spPr>
              <a:xfrm flipH="1">
                <a:off x="4311000" y="2638440"/>
                <a:ext cx="367200" cy="535680"/>
              </a:xfrm>
              <a:prstGeom prst="straightConnector1">
                <a:avLst/>
              </a:prstGeom>
              <a:ln w="0">
                <a:solidFill>
                  <a:srgbClr val="000000"/>
                </a:solidFill>
              </a:ln>
            </p:spPr>
          </p:cxnSp>
          <p:cxnSp>
            <p:nvCxnSpPr>
              <p:cNvPr id="165" name=""/>
              <p:cNvCxnSpPr>
                <a:stCxn id="162" idx="4"/>
              </p:cNvCxnSpPr>
              <p:nvPr/>
            </p:nvCxnSpPr>
            <p:spPr>
              <a:xfrm flipH="1">
                <a:off x="4310640" y="3194280"/>
                <a:ext cx="757080" cy="35640"/>
              </a:xfrm>
              <a:prstGeom prst="straightConnector1">
                <a:avLst/>
              </a:prstGeom>
              <a:ln w="0">
                <a:solidFill>
                  <a:srgbClr val="000000"/>
                </a:solidFill>
              </a:ln>
            </p:spPr>
          </p:cxnSp>
        </p:grpSp>
        <mc:AlternateContent>
          <mc:Choice xmlns:a14="http://schemas.microsoft.com/office/drawing/2010/main" Requires="a14">
            <p:sp>
              <p:nvSpPr>
                <p:cNvPr id="166" name=""/>
                <p:cNvSpPr txBox="1"/>
                <p:nvPr/>
              </p:nvSpPr>
              <p:spPr>
                <a:xfrm>
                  <a:off x="5519520" y="2175840"/>
                  <a:ext cx="733680" cy="67068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r>
                        <m:t xml:space="preserve">z</m:t>
                      </m:r>
                      <m:r>
                        <m:t xml:space="preserve">=</m:t>
                      </m:r>
                      <m:f>
                        <m:num>
                          <m:sSubSup>
                            <m:e>
                              <m:r>
                                <m:t xml:space="preserve">p</m:t>
                              </m:r>
                            </m:e>
                            <m:sub>
                              <m:r>
                                <m:t xml:space="preserve">T</m:t>
                              </m:r>
                            </m:sub>
                            <m:sup>
                              <m:r>
                                <m:t xml:space="preserve">h</m:t>
                              </m:r>
                            </m:sup>
                          </m:sSubSup>
                        </m:num>
                        <m:den>
                          <m:sSubSup>
                            <m:e>
                              <m:r>
                                <m:t xml:space="preserve">p</m:t>
                              </m:r>
                            </m:e>
                            <m:sub>
                              <m:r>
                                <m:t xml:space="preserve">T</m:t>
                              </m:r>
                            </m:sub>
                            <m:sup>
                              <m:r>
                                <m:t xml:space="preserve">jet</m:t>
                              </m:r>
                            </m:sup>
                          </m:sSubSup>
                        </m:den>
                      </m:f>
                    </m:oMath>
                  </a14:m>
                </a:p>
              </p:txBody>
            </p:sp>
          </mc:Choice>
          <mc:Fallback/>
        </mc:AlternateContent>
      </p:grpSp>
      <p:grpSp>
        <p:nvGrpSpPr>
          <p:cNvPr id="167" name=""/>
          <p:cNvGrpSpPr/>
          <p:nvPr/>
        </p:nvGrpSpPr>
        <p:grpSpPr>
          <a:xfrm>
            <a:off x="7405560" y="2176200"/>
            <a:ext cx="2241000" cy="1097280"/>
            <a:chOff x="7405560" y="2176200"/>
            <a:chExt cx="2241000" cy="1097280"/>
          </a:xfrm>
        </p:grpSpPr>
        <p:grpSp>
          <p:nvGrpSpPr>
            <p:cNvPr id="168" name=""/>
            <p:cNvGrpSpPr/>
            <p:nvPr/>
          </p:nvGrpSpPr>
          <p:grpSpPr>
            <a:xfrm>
              <a:off x="7405560" y="2586600"/>
              <a:ext cx="991800" cy="686880"/>
              <a:chOff x="7405560" y="2586600"/>
              <a:chExt cx="991800" cy="686880"/>
            </a:xfrm>
          </p:grpSpPr>
          <p:sp>
            <p:nvSpPr>
              <p:cNvPr id="169" name=""/>
              <p:cNvSpPr/>
              <p:nvPr/>
            </p:nvSpPr>
            <p:spPr>
              <a:xfrm flipV="1">
                <a:off x="7405560" y="2900880"/>
                <a:ext cx="566640" cy="307440"/>
              </a:xfrm>
              <a:prstGeom prst="line">
                <a:avLst/>
              </a:prstGeom>
              <a:ln w="0">
                <a:solidFill>
                  <a:srgbClr val="000000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0" name=""/>
              <p:cNvSpPr/>
              <p:nvPr/>
            </p:nvSpPr>
            <p:spPr>
              <a:xfrm rot="19500000">
                <a:off x="7854120" y="2590560"/>
                <a:ext cx="228600" cy="67860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0">
                <a:solidFill>
                  <a:srgbClr val="c9211e">
                    <a:alpha val="50000"/>
                  </a:srgbClr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1" name=""/>
              <p:cNvSpPr/>
              <p:nvPr/>
            </p:nvSpPr>
            <p:spPr>
              <a:xfrm flipV="1">
                <a:off x="7407000" y="3132000"/>
                <a:ext cx="476640" cy="111600"/>
              </a:xfrm>
              <a:prstGeom prst="line">
                <a:avLst/>
              </a:prstGeom>
              <a:ln w="0">
                <a:solidFill>
                  <a:srgbClr val="c9211e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cxnSp>
            <p:nvCxnSpPr>
              <p:cNvPr id="172" name=""/>
              <p:cNvCxnSpPr>
                <a:stCxn id="170" idx="0"/>
                <a:endCxn id="171" idx="1"/>
              </p:cNvCxnSpPr>
              <p:nvPr/>
            </p:nvCxnSpPr>
            <p:spPr>
              <a:xfrm flipH="1">
                <a:off x="7407000" y="2652480"/>
                <a:ext cx="367200" cy="535680"/>
              </a:xfrm>
              <a:prstGeom prst="straightConnector1">
                <a:avLst/>
              </a:prstGeom>
              <a:ln w="0">
                <a:solidFill>
                  <a:srgbClr val="000000"/>
                </a:solidFill>
              </a:ln>
            </p:spPr>
          </p:cxnSp>
          <p:cxnSp>
            <p:nvCxnSpPr>
              <p:cNvPr id="173" name=""/>
              <p:cNvCxnSpPr>
                <a:stCxn id="170" idx="4"/>
              </p:cNvCxnSpPr>
              <p:nvPr/>
            </p:nvCxnSpPr>
            <p:spPr>
              <a:xfrm flipH="1">
                <a:off x="7406640" y="3208320"/>
                <a:ext cx="757080" cy="35640"/>
              </a:xfrm>
              <a:prstGeom prst="straightConnector1">
                <a:avLst/>
              </a:prstGeom>
              <a:ln w="0">
                <a:solidFill>
                  <a:srgbClr val="000000"/>
                </a:solidFill>
              </a:ln>
            </p:spPr>
          </p:cxnSp>
          <p:sp>
            <p:nvSpPr>
              <p:cNvPr id="174" name=""/>
              <p:cNvSpPr/>
              <p:nvPr/>
            </p:nvSpPr>
            <p:spPr>
              <a:xfrm>
                <a:off x="7986960" y="2847240"/>
                <a:ext cx="143280" cy="248040"/>
              </a:xfrm>
              <a:prstGeom prst="line">
                <a:avLst/>
              </a:prstGeom>
              <a:ln w="19080">
                <a:solidFill>
                  <a:srgbClr val="0000ff"/>
                </a:solidFill>
                <a:round/>
                <a:headEnd len="med" type="triangle" w="med"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175" name=""/>
                  <p:cNvSpPr txBox="1"/>
                  <p:nvPr/>
                </p:nvSpPr>
                <p:spPr>
                  <a:xfrm>
                    <a:off x="8098200" y="2843280"/>
                    <a:ext cx="299160" cy="16920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r>
                          <m:t xml:space="preserve">Δ</m:t>
                        </m:r>
                        <m:r>
                          <m:t xml:space="preserve">R</m:t>
                        </m:r>
                      </m:oMath>
                    </a14:m>
                  </a:p>
                </p:txBody>
              </p:sp>
            </mc:Choice>
            <mc:Fallback/>
          </mc:AlternateContent>
        </p:grpSp>
        <mc:AlternateContent>
          <mc:Choice xmlns:a14="http://schemas.microsoft.com/office/drawing/2010/main" Requires="a14">
            <p:sp>
              <p:nvSpPr>
                <p:cNvPr id="176" name=""/>
                <p:cNvSpPr txBox="1"/>
                <p:nvPr/>
              </p:nvSpPr>
              <p:spPr>
                <a:xfrm>
                  <a:off x="8507880" y="2176200"/>
                  <a:ext cx="1138680" cy="57132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r>
                        <m:t xml:space="preserve">Δ</m:t>
                      </m:r>
                      <m:r>
                        <m:t xml:space="preserve">R</m:t>
                      </m:r>
                      <m:r>
                        <m:t xml:space="preserve">=</m:t>
                      </m:r>
                      <m:f>
                        <m:num>
                          <m:r>
                            <m:t xml:space="preserve">d</m:t>
                          </m:r>
                          <m:sSup>
                            <m:e>
                              <m:r>
                                <m:t xml:space="preserve">N</m:t>
                              </m:r>
                            </m:e>
                            <m:sup>
                              <m:r>
                                <m:t xml:space="preserve">h</m:t>
                              </m:r>
                            </m:sup>
                          </m:sSup>
                        </m:num>
                        <m:den>
                          <m:r>
                            <m:t xml:space="preserve">d</m:t>
                          </m:r>
                          <m:r>
                            <m:t xml:space="preserve">Δ</m:t>
                          </m:r>
                          <m:r>
                            <m:t xml:space="preserve">R</m:t>
                          </m:r>
                        </m:den>
                      </m:f>
                    </m:oMath>
                  </a14:m>
                </a:p>
              </p:txBody>
            </p:sp>
          </mc:Choice>
          <mc:Fallback/>
        </mc:AlternateContent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504000" y="-720"/>
            <a:ext cx="907164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J/ψ yield in p+p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-54360" y="4377600"/>
            <a:ext cx="10148760" cy="137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9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J/ψ yield exhibits large dependence on local track multiplicity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Usually attributed to multi-parton interactions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79" name="" descr=""/>
          <p:cNvPicPr/>
          <p:nvPr/>
        </p:nvPicPr>
        <p:blipFill>
          <a:blip r:embed="rId1"/>
          <a:stretch/>
        </p:blipFill>
        <p:spPr>
          <a:xfrm>
            <a:off x="1099080" y="748800"/>
            <a:ext cx="7882200" cy="3657600"/>
          </a:xfrm>
          <a:prstGeom prst="rect">
            <a:avLst/>
          </a:prstGeom>
          <a:ln w="0">
            <a:noFill/>
          </a:ln>
        </p:spPr>
      </p:pic>
      <p:grpSp>
        <p:nvGrpSpPr>
          <p:cNvPr id="180" name=""/>
          <p:cNvGrpSpPr/>
          <p:nvPr/>
        </p:nvGrpSpPr>
        <p:grpSpPr>
          <a:xfrm>
            <a:off x="9142200" y="226080"/>
            <a:ext cx="595080" cy="443520"/>
            <a:chOff x="9142200" y="226080"/>
            <a:chExt cx="595080" cy="443520"/>
          </a:xfrm>
        </p:grpSpPr>
        <p:grpSp>
          <p:nvGrpSpPr>
            <p:cNvPr id="181" name=""/>
            <p:cNvGrpSpPr/>
            <p:nvPr/>
          </p:nvGrpSpPr>
          <p:grpSpPr>
            <a:xfrm>
              <a:off x="9144360" y="226080"/>
              <a:ext cx="559800" cy="91800"/>
              <a:chOff x="9144360" y="226080"/>
              <a:chExt cx="559800" cy="91800"/>
            </a:xfrm>
          </p:grpSpPr>
          <p:sp>
            <p:nvSpPr>
              <p:cNvPr id="182" name=""/>
              <p:cNvSpPr/>
              <p:nvPr/>
            </p:nvSpPr>
            <p:spPr>
              <a:xfrm>
                <a:off x="9144360" y="226080"/>
                <a:ext cx="91440" cy="9144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3" name=""/>
              <p:cNvSpPr/>
              <p:nvPr/>
            </p:nvSpPr>
            <p:spPr>
              <a:xfrm>
                <a:off x="9612720" y="226440"/>
                <a:ext cx="91440" cy="9144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4" name=""/>
              <p:cNvSpPr/>
              <p:nvPr/>
            </p:nvSpPr>
            <p:spPr>
              <a:xfrm>
                <a:off x="9180360" y="274680"/>
                <a:ext cx="228600" cy="0"/>
              </a:xfrm>
              <a:prstGeom prst="line">
                <a:avLst/>
              </a:prstGeom>
              <a:ln w="0">
                <a:solidFill>
                  <a:srgbClr val="0000ff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5" name=""/>
              <p:cNvSpPr/>
              <p:nvPr/>
            </p:nvSpPr>
            <p:spPr>
              <a:xfrm flipH="1">
                <a:off x="9432000" y="274680"/>
                <a:ext cx="228600" cy="0"/>
              </a:xfrm>
              <a:prstGeom prst="line">
                <a:avLst/>
              </a:prstGeom>
              <a:ln w="0">
                <a:solidFill>
                  <a:srgbClr val="0000ff"/>
                </a:solidFill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86" name=""/>
            <p:cNvSpPr txBox="1"/>
            <p:nvPr/>
          </p:nvSpPr>
          <p:spPr>
            <a:xfrm>
              <a:off x="9142200" y="323280"/>
              <a:ext cx="595080" cy="3463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1" lang="en-US" sz="1800" spc="-1" strike="noStrike">
                  <a:solidFill>
                    <a:srgbClr val="0000ff"/>
                  </a:solidFill>
                  <a:latin typeface="Arial"/>
                </a:rPr>
                <a:t>p+p</a:t>
              </a:r>
              <a:endParaRPr b="0" lang="en-US" sz="1800" spc="-1" strike="noStrike">
                <a:latin typeface="Arial"/>
              </a:endParaRPr>
            </a:p>
          </p:txBody>
        </p:sp>
      </p:grpSp>
      <p:grpSp>
        <p:nvGrpSpPr>
          <p:cNvPr id="187" name=""/>
          <p:cNvGrpSpPr/>
          <p:nvPr/>
        </p:nvGrpSpPr>
        <p:grpSpPr>
          <a:xfrm>
            <a:off x="5226840" y="718560"/>
            <a:ext cx="346320" cy="1487520"/>
            <a:chOff x="5226840" y="718560"/>
            <a:chExt cx="346320" cy="1487520"/>
          </a:xfrm>
        </p:grpSpPr>
        <mc:AlternateContent>
          <mc:Choice xmlns:a14="http://schemas.microsoft.com/office/drawing/2010/main" Requires="a14">
            <p:sp>
              <p:nvSpPr>
                <p:cNvPr id="188" name=""/>
                <p:cNvSpPr txBox="1"/>
                <p:nvPr/>
              </p:nvSpPr>
              <p:spPr>
                <a:xfrm rot="16200000">
                  <a:off x="4761360" y="1204560"/>
                  <a:ext cx="1258920" cy="28692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f>
                        <m:fPr>
                          <m:type m:val="lin"/>
                        </m:fPr>
                        <m:num>
                          <m:sSub>
                            <m:e>
                              <m:r>
                                <m:t xml:space="preserve">N</m:t>
                              </m:r>
                            </m:e>
                            <m:sub>
                              <m:f>
                                <m:fPr>
                                  <m:type m:val="lin"/>
                                </m:fPr>
                                <m:num>
                                  <m:r>
                                    <m:t xml:space="preserve">J</m:t>
                                  </m:r>
                                </m:num>
                                <m:den>
                                  <m:r>
                                    <m:t xml:space="preserve">Ψ</m:t>
                                  </m:r>
                                </m:den>
                              </m:f>
                            </m:sub>
                          </m:sSub>
                        </m:num>
                        <m:den>
                          <m:d>
                            <m:dPr>
                              <m:begChr m:val="⟨"/>
                              <m:endChr m:val="⟩"/>
                            </m:dPr>
                            <m:e>
                              <m:sSub>
                                <m:e>
                                  <m:r>
                                    <m:t xml:space="preserve">N</m:t>
                                  </m:r>
                                </m:e>
                                <m:sub>
                                  <m:f>
                                    <m:fPr>
                                      <m:type m:val="lin"/>
                                    </m:fPr>
                                    <m:num>
                                      <m:r>
                                        <m:t xml:space="preserve">J</m:t>
                                      </m:r>
                                    </m:num>
                                    <m:den>
                                      <m:r>
                                        <m:t xml:space="preserve">Ψ</m:t>
                                      </m:r>
                                    </m:den>
                                  </m:f>
                                </m:sub>
                              </m:sSub>
                            </m:e>
                          </m:d>
                        </m:den>
                      </m:f>
                    </m:oMath>
                  </a14:m>
                </a:p>
              </p:txBody>
            </p:sp>
          </mc:Choice>
          <mc:Fallback/>
        </mc:AlternateContent>
        <p:sp>
          <p:nvSpPr>
            <p:cNvPr id="189" name=""/>
            <p:cNvSpPr txBox="1"/>
            <p:nvPr/>
          </p:nvSpPr>
          <p:spPr>
            <a:xfrm rot="16200000">
              <a:off x="5242320" y="1875240"/>
              <a:ext cx="315000" cy="3463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0" lang="en-US" sz="1800" spc="-1" strike="noStrike">
                  <a:latin typeface="Arial"/>
                </a:rPr>
                <a:t>=</a:t>
              </a:r>
              <a:endParaRPr b="0" lang="en-US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3698</TotalTime>
  <Application>LibreOffice/7.3.6.2$Linux_X86_64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2022-08-21T14:27:52Z</dcterms:created>
  <dc:creator/>
  <dc:description/>
  <dc:language>en-US</dc:language>
  <cp:lastModifiedBy/>
  <dcterms:modified xsi:type="dcterms:W3CDTF">2022-09-01T13:22:40Z</dcterms:modified>
  <cp:revision>29</cp:revision>
  <dc:subject/>
  <dc:title/>
</cp:coreProperties>
</file>