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5.xml.rels" ContentType="application/vnd.openxmlformats-package.relationships+xml"/>
  <Override PartName="/ppt/notesSlides/notesSlide3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56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7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50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51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48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55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52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53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4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171.png" ContentType="image/png"/>
  <Override PartName="/ppt/media/image170.png" ContentType="image/png"/>
  <Override PartName="/ppt/media/image169.emf" ContentType="image/x-emf"/>
  <Override PartName="/ppt/media/image165.png" ContentType="image/png"/>
  <Override PartName="/ppt/media/image164.png" ContentType="image/png"/>
  <Override PartName="/ppt/media/image163.png" ContentType="image/png"/>
  <Override PartName="/ppt/media/image162.png" ContentType="image/png"/>
  <Override PartName="/ppt/media/image161.png" ContentType="image/png"/>
  <Override PartName="/ppt/media/image155.jpeg" ContentType="image/jpeg"/>
  <Override PartName="/ppt/media/image154.png" ContentType="image/png"/>
  <Override PartName="/ppt/media/image153.jpeg" ContentType="image/jpeg"/>
  <Override PartName="/ppt/media/image149.png" ContentType="image/png"/>
  <Override PartName="/ppt/media/image147.png" ContentType="image/png"/>
  <Override PartName="/ppt/media/image145.png" ContentType="image/png"/>
  <Override PartName="/ppt/media/image144.png" ContentType="image/png"/>
  <Override PartName="/ppt/media/image167.png" ContentType="image/png"/>
  <Override PartName="/ppt/media/image142.png" ContentType="image/png"/>
  <Override PartName="/ppt/media/image141.png" ContentType="image/png"/>
  <Override PartName="/ppt/media/image140.png" ContentType="image/png"/>
  <Override PartName="/ppt/media/image135.png" ContentType="image/png"/>
  <Override PartName="/ppt/media/image134.png" ContentType="image/png"/>
  <Override PartName="/ppt/media/image130.png" ContentType="image/png"/>
  <Override PartName="/ppt/media/image128.jpeg" ContentType="image/jpeg"/>
  <Override PartName="/ppt/media/image120.png" ContentType="image/png"/>
  <Override PartName="/ppt/media/image119.png" ContentType="image/png"/>
  <Override PartName="/ppt/media/image123.png" ContentType="image/png"/>
  <Override PartName="/ppt/media/image156.jpeg" ContentType="image/jpeg"/>
  <Override PartName="/ppt/media/image116.png" ContentType="image/png"/>
  <Override PartName="/ppt/media/image127.png" ContentType="image/png"/>
  <Override PartName="/ppt/media/image158.jpeg" ContentType="image/jpeg"/>
  <Override PartName="/ppt/media/image113.png" ContentType="image/png"/>
  <Override PartName="/ppt/media/image125.png" ContentType="image/png"/>
  <Override PartName="/ppt/media/image112.png" ContentType="image/png"/>
  <Override PartName="/ppt/media/image109.png" ContentType="image/png"/>
  <Override PartName="/ppt/media/image108.png" ContentType="image/png"/>
  <Override PartName="/ppt/media/image107.png" ContentType="image/png"/>
  <Override PartName="/ppt/media/image105.png" ContentType="image/png"/>
  <Override PartName="/ppt/media/image102.png" ContentType="image/png"/>
  <Override PartName="/ppt/media/image160.png" ContentType="image/png"/>
  <Override PartName="/ppt/media/image100.png" ContentType="image/png"/>
  <Override PartName="/ppt/media/image151.png" ContentType="image/png"/>
  <Override PartName="/ppt/media/image98.png" ContentType="image/png"/>
  <Override PartName="/ppt/media/image91.png" ContentType="image/png"/>
  <Override PartName="/ppt/media/image90.png" ContentType="image/png"/>
  <Override PartName="/ppt/media/image89.png" ContentType="image/png"/>
  <Override PartName="/ppt/media/image152.png" ContentType="image/png"/>
  <Override PartName="/ppt/media/image88.png" ContentType="image/png"/>
  <Override PartName="/ppt/media/image86.png" ContentType="image/png"/>
  <Override PartName="/ppt/media/image85.png" ContentType="image/png"/>
  <Override PartName="/ppt/media/image84.png" ContentType="image/png"/>
  <Override PartName="/ppt/media/image103.png" ContentType="image/png"/>
  <Override PartName="/ppt/media/image83.png" ContentType="image/png"/>
  <Override PartName="/ppt/media/image82.png" ContentType="image/png"/>
  <Override PartName="/ppt/media/image81.gif" ContentType="image/gif"/>
  <Override PartName="/ppt/media/image80.png" ContentType="image/png"/>
  <Override PartName="/ppt/media/image106.png" ContentType="image/png"/>
  <Override PartName="/ppt/media/image95.png" ContentType="image/png"/>
  <Override PartName="/ppt/media/image76.png" ContentType="image/png"/>
  <Override PartName="/ppt/media/image93.png" ContentType="image/png"/>
  <Override PartName="/ppt/media/image75.png" ContentType="image/png"/>
  <Override PartName="/ppt/media/image74.png" ContentType="image/png"/>
  <Override PartName="/ppt/media/image71.png" ContentType="image/png"/>
  <Override PartName="/ppt/media/image138.png" ContentType="image/png"/>
  <Override PartName="/ppt/media/image118.png" ContentType="image/png"/>
  <Override PartName="/ppt/media/image129.png" ContentType="image/png"/>
  <Override PartName="/ppt/media/image68.png" ContentType="image/png"/>
  <Override PartName="/ppt/media/image69.png" ContentType="image/png"/>
  <Override PartName="/ppt/media/image168.png" ContentType="image/png"/>
  <Override PartName="/ppt/media/image67.png" ContentType="image/png"/>
  <Override PartName="/ppt/media/image122.gif" ContentType="image/gif"/>
  <Override PartName="/ppt/media/image65.png" ContentType="image/png"/>
  <Override PartName="/ppt/media/image64.png" ContentType="image/png"/>
  <Override PartName="/ppt/media/image72.png" ContentType="image/png"/>
  <Override PartName="/ppt/media/image63.png" ContentType="image/png"/>
  <Override PartName="/ppt/media/image62.png" ContentType="image/png"/>
  <Override PartName="/ppt/media/image60.png" ContentType="image/png"/>
  <Override PartName="/ppt/media/image59.png" ContentType="image/png"/>
  <Override PartName="/ppt/media/image78.png" ContentType="image/png"/>
  <Override PartName="/ppt/media/image58.png" ContentType="image/png"/>
  <Override PartName="/ppt/media/image157.jpeg" ContentType="image/jpeg"/>
  <Override PartName="/ppt/media/image57.png" ContentType="image/png"/>
  <Override PartName="/ppt/media/image97.png" ContentType="image/png"/>
  <Override PartName="/ppt/media/image136.png" ContentType="image/png"/>
  <Override PartName="/ppt/media/image56.png" ContentType="image/png"/>
  <Override PartName="/ppt/media/image53.jpeg" ContentType="image/jpeg"/>
  <Override PartName="/ppt/media/image159.png" ContentType="image/png"/>
  <Override PartName="/ppt/media/image139.png" ContentType="image/png"/>
  <Override PartName="/ppt/media/image52.jpeg" ContentType="image/jpeg"/>
  <Override PartName="/ppt/media/image73.png" ContentType="image/png"/>
  <Override PartName="/ppt/media/image49.jpeg" ContentType="image/jpeg"/>
  <Override PartName="/ppt/media/image111.png" ContentType="image/png"/>
  <Override PartName="/ppt/media/image43.png" ContentType="image/png"/>
  <Override PartName="/ppt/media/image124.png" ContentType="image/png"/>
  <Override PartName="/ppt/media/image42.png" ContentType="image/png"/>
  <Override PartName="/ppt/media/image41.png" ContentType="image/png"/>
  <Override PartName="/ppt/media/image36.png" ContentType="image/png"/>
  <Override PartName="/ppt/media/image137.png" ContentType="image/png"/>
  <Override PartName="/ppt/media/image131.png" ContentType="image/png"/>
  <Override PartName="/ppt/media/image32.png" ContentType="image/png"/>
  <Override PartName="/ppt/media/image132.png" ContentType="image/png"/>
  <Override PartName="/ppt/media/image44.png" ContentType="image/png"/>
  <Override PartName="/ppt/media/image30.png" ContentType="image/png"/>
  <Override PartName="/ppt/media/image27.png" ContentType="image/png"/>
  <Override PartName="/ppt/media/image143.png" ContentType="image/png"/>
  <Override PartName="/ppt/media/image26.png" ContentType="image/png"/>
  <Override PartName="/ppt/media/image38.png" ContentType="image/png"/>
  <Override PartName="/ppt/media/image87.png" ContentType="image/png"/>
  <Override PartName="/ppt/media/image92.jpeg" ContentType="image/jpeg"/>
  <Override PartName="/ppt/media/image126.png" ContentType="image/png"/>
  <Override PartName="/ppt/media/image25.png" ContentType="image/png"/>
  <Override PartName="/ppt/media/image28.png" ContentType="image/png"/>
  <Override PartName="/ppt/media/image37.png" ContentType="image/png"/>
  <Override PartName="/ppt/media/image99.png" ContentType="image/png"/>
  <Override PartName="/ppt/media/image31.png" ContentType="image/png"/>
  <Override PartName="/ppt/media/image146.png" ContentType="image/png"/>
  <Override PartName="/ppt/media/image77.png" ContentType="image/png"/>
  <Override PartName="/ppt/media/image150.png" ContentType="image/png"/>
  <Override PartName="/ppt/media/image22.png" ContentType="image/png"/>
  <Override PartName="/ppt/media/image24.png" ContentType="image/png"/>
  <Override PartName="/ppt/media/image61.png" ContentType="image/png"/>
  <Override PartName="/ppt/media/image54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96.png" ContentType="image/png"/>
  <Override PartName="/ppt/media/image16.png" ContentType="image/png"/>
  <Override PartName="/ppt/media/image17.png" ContentType="image/png"/>
  <Override PartName="/ppt/media/image133.png" ContentType="image/png"/>
  <Override PartName="/ppt/media/image14.png" ContentType="image/png"/>
  <Override PartName="/ppt/media/image13.png" ContentType="image/png"/>
  <Override PartName="/ppt/media/image46.png" ContentType="image/png"/>
  <Override PartName="/ppt/media/image121.png" ContentType="image/png"/>
  <Override PartName="/ppt/media/image23.png" ContentType="image/png"/>
  <Override PartName="/ppt/media/image166.png" ContentType="image/png"/>
  <Override PartName="/ppt/media/image12.png" ContentType="image/png"/>
  <Override PartName="/ppt/media/image148.png" ContentType="image/png"/>
  <Override PartName="/ppt/media/image39.png" ContentType="image/png"/>
  <Override PartName="/ppt/media/image94.png" ContentType="image/png"/>
  <Override PartName="/ppt/media/image110.png" ContentType="image/png"/>
  <Override PartName="/ppt/media/image35.png" ContentType="image/png"/>
  <Override PartName="/ppt/media/image55.jpeg" ContentType="image/jpeg"/>
  <Override PartName="/ppt/media/image66.png" ContentType="image/png"/>
  <Override PartName="/ppt/media/image115.png" ContentType="image/png"/>
  <Override PartName="/ppt/media/image10.png" ContentType="image/png"/>
  <Override PartName="/ppt/media/image117.png" ContentType="image/png"/>
  <Override PartName="/ppt/media/image48.png" ContentType="image/png"/>
  <Override PartName="/ppt/media/image15.png" ContentType="image/png"/>
  <Override PartName="/ppt/media/image9.png" ContentType="image/png"/>
  <Override PartName="/ppt/media/image40.png" ContentType="image/png"/>
  <Override PartName="/ppt/media/image8.png" ContentType="image/png"/>
  <Override PartName="/ppt/media/image29.png" ContentType="image/png"/>
  <Override PartName="/ppt/media/image34.png" ContentType="image/png"/>
  <Override PartName="/ppt/media/image101.png" ContentType="image/png"/>
  <Override PartName="/ppt/media/image6.png" ContentType="image/png"/>
  <Override PartName="/ppt/media/image51.jpeg" ContentType="image/jpeg"/>
  <Override PartName="/ppt/media/image5.png" ContentType="image/png"/>
  <Override PartName="/ppt/media/image18.png" ContentType="image/png"/>
  <Override PartName="/ppt/media/image114.png" ContentType="image/png"/>
  <Override PartName="/ppt/media/image4.png" ContentType="image/png"/>
  <Override PartName="/ppt/media/image50.jpeg" ContentType="image/jpeg"/>
  <Override PartName="/ppt/media/image7.png" ContentType="image/png"/>
  <Override PartName="/ppt/media/image3.png" ContentType="image/png"/>
  <Override PartName="/ppt/media/image79.png" ContentType="image/png"/>
  <Override PartName="/ppt/media/image47.png" ContentType="image/png"/>
  <Override PartName="/ppt/media/image45.gif" ContentType="image/gif"/>
  <Override PartName="/ppt/media/image70.png" ContentType="image/png"/>
  <Override PartName="/ppt/media/image104.png" ContentType="image/png"/>
  <Override PartName="/ppt/media/image2.png" ContentType="image/png"/>
  <Override PartName="/ppt/media/image11.png" ContentType="image/png"/>
  <Override PartName="/ppt/media/image1.png" ContentType="image/png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70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71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BEDE9F2C-229F-49F7-A4EB-2D08DB8F048F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20">
                <a:latin typeface="Arial"/>
              </a:rPr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So at this point you're probably wondering how on earth we measure the viscosity of this thing that exists for only a few fermi/c – for less than 10^-24 seconds</a:t>
            </a:r>
            <a:endParaRPr/>
          </a:p>
          <a:p>
            <a:r>
              <a:rPr lang="en-US" sz="2000">
                <a:latin typeface="Arial"/>
              </a:rPr>
              <a:t>When the nuclei collide, they create a droplet of QGP.  This droplet of QGP is not symmetric – this shows the incoming nuclei - and there are huge pressure gradients in it. This shows a calculation of the equipotential lines in the QGP.</a:t>
            </a:r>
            <a:endParaRPr/>
          </a:p>
          <a:p>
            <a:r>
              <a:rPr lang="en-US" sz="2000">
                <a:latin typeface="Arial"/>
              </a:rPr>
              <a:t>These pressure gradients  push particles out – meaning that particles in this direction are going faster than particles in this direction</a:t>
            </a:r>
            <a:endParaRPr/>
          </a:p>
          <a:p>
            <a:r>
              <a:rPr lang="en-US" sz="2000">
                <a:latin typeface="Arial"/>
              </a:rPr>
              <a:t>What we do is measure the Fourier coefficients of the distribution of particles</a:t>
            </a:r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Now I don't want to get into the details of this plot but </a:t>
            </a:r>
            <a:endParaRPr/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I have a confession to make – I lied.</a:t>
            </a: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D966A48-4439-495F-9E18-8217382E673E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2300">
                <a:solidFill>
                  <a:srgbClr val="000000"/>
                </a:solidFill>
                <a:latin typeface="Times New Roman"/>
              </a:rPr>
              <a:t>Christine Nattrass (UTK), Clark Atlanta, March 2014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</p:spPr>
        <p:txBody>
          <a:bodyPr lIns="90000" rIns="90000" tIns="45000" bIns="45000"/>
          <a:p>
            <a:pPr algn="r"/>
            <a:fld id="{251F6CFE-42F2-4995-BDDB-731FCFD1E860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9D5B30E-BCBF-4562-A73D-0EFD18F908BD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33cc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en-US" sz="3200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"/>
            </a:pPr>
            <a:r>
              <a:rPr lang="en-US" sz="2800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1">
              <a:buFont typeface="Wingdings" charset="2"/>
              <a:buChar char=""/>
            </a:pPr>
            <a:r>
              <a:rPr lang="en-US" sz="2400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2">
              <a:buFont typeface="Wingdings" charset="2"/>
              <a:buChar char=""/>
            </a:pPr>
            <a:r>
              <a:rPr lang="en-US" sz="2000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3">
              <a:buFont typeface="Wingdings" charset="2"/>
              <a:buChar char=""/>
            </a:pPr>
            <a:r>
              <a:rPr lang="en-US" sz="2000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7/17/15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6F91C580-7AA2-4FEA-A6B0-32E665C4BA83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1ABFC90-CEEA-4AC5-A915-D7EBE8212C64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</p:spPr>
        <p:txBody>
          <a:bodyPr lIns="0" rIns="0" tIns="0" bIns="0"/>
          <a:p>
            <a:pPr algn="r"/>
            <a:fld id="{02BCABCD-1E8B-4B5C-9720-52607FF3CB15}" type="slidenum">
              <a:rPr b="1" i="1" lang="en-US">
                <a:latin typeface="Times New Roman"/>
              </a:rPr>
              <a:t>&lt;number&gt;</a:t>
            </a:fld>
            <a:endParaRPr/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i="1" lang="en-US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gif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1.gif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jpeg"/><Relationship Id="rId6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3" Type="http://schemas.openxmlformats.org/officeDocument/2006/relationships/image" Target="../media/image114.png"/><Relationship Id="rId14" Type="http://schemas.openxmlformats.org/officeDocument/2006/relationships/image" Target="../media/image115.png"/><Relationship Id="rId15" Type="http://schemas.openxmlformats.org/officeDocument/2006/relationships/image" Target="../media/image116.png"/><Relationship Id="rId16" Type="http://schemas.openxmlformats.org/officeDocument/2006/relationships/image" Target="../media/image117.png"/><Relationship Id="rId17" Type="http://schemas.openxmlformats.org/officeDocument/2006/relationships/image" Target="../media/image118.png"/><Relationship Id="rId18" Type="http://schemas.openxmlformats.org/officeDocument/2006/relationships/image" Target="../media/image119.png"/><Relationship Id="rId19" Type="http://schemas.openxmlformats.org/officeDocument/2006/relationships/image" Target="../media/image120.png"/><Relationship Id="rId20" Type="http://schemas.openxmlformats.org/officeDocument/2006/relationships/image" Target="../media/image121.png"/><Relationship Id="rId21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22.gif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image" Target="../media/image129.png"/><Relationship Id="rId3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pn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9" Type="http://schemas.openxmlformats.org/officeDocument/2006/relationships/image" Target="../media/image138.png"/><Relationship Id="rId10" Type="http://schemas.openxmlformats.org/officeDocument/2006/relationships/image" Target="../media/image139.png"/><Relationship Id="rId11" Type="http://schemas.openxmlformats.org/officeDocument/2006/relationships/image" Target="../media/image140.png"/><Relationship Id="rId12" Type="http://schemas.openxmlformats.org/officeDocument/2006/relationships/image" Target="../media/image141.png"/><Relationship Id="rId13" Type="http://schemas.openxmlformats.org/officeDocument/2006/relationships/image" Target="../media/image142.png"/><Relationship Id="rId14" Type="http://schemas.openxmlformats.org/officeDocument/2006/relationships/image" Target="../media/image143.png"/><Relationship Id="rId15" Type="http://schemas.openxmlformats.org/officeDocument/2006/relationships/image" Target="../media/image144.png"/><Relationship Id="rId16" Type="http://schemas.openxmlformats.org/officeDocument/2006/relationships/image" Target="../media/image145.png"/><Relationship Id="rId17" Type="http://schemas.openxmlformats.org/officeDocument/2006/relationships/image" Target="../media/image146.png"/><Relationship Id="rId18" Type="http://schemas.openxmlformats.org/officeDocument/2006/relationships/image" Target="../media/image147.png"/><Relationship Id="rId19" Type="http://schemas.openxmlformats.org/officeDocument/2006/relationships/image" Target="../media/image148.png"/><Relationship Id="rId20" Type="http://schemas.openxmlformats.org/officeDocument/2006/relationships/image" Target="../media/image149.png"/><Relationship Id="rId21" Type="http://schemas.openxmlformats.org/officeDocument/2006/relationships/slideLayout" Target="../slideLayouts/slideLayout5.xml"/><Relationship Id="rId22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png"/><Relationship Id="rId3" Type="http://schemas.openxmlformats.org/officeDocument/2006/relationships/image" Target="../media/image153.jpeg"/><Relationship Id="rId4" Type="http://schemas.openxmlformats.org/officeDocument/2006/relationships/image" Target="../media/image154.png"/><Relationship Id="rId5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55.jpeg"/><Relationship Id="rId2" Type="http://schemas.openxmlformats.org/officeDocument/2006/relationships/image" Target="../media/image156.jpeg"/><Relationship Id="rId3" Type="http://schemas.openxmlformats.org/officeDocument/2006/relationships/image" Target="../media/image157.jpeg"/><Relationship Id="rId4" Type="http://schemas.openxmlformats.org/officeDocument/2006/relationships/image" Target="../media/image158.jpeg"/><Relationship Id="rId5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59.png"/><Relationship Id="rId2" Type="http://schemas.openxmlformats.org/officeDocument/2006/relationships/slideLayout" Target="../slideLayouts/slideLayout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60.png"/><Relationship Id="rId2" Type="http://schemas.openxmlformats.org/officeDocument/2006/relationships/image" Target="../media/image161.png"/><Relationship Id="rId3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slideLayout" Target="../slideLayouts/slideLayout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slideLayout" Target="../slideLayouts/slideLayout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67.png"/><Relationship Id="rId2" Type="http://schemas.openxmlformats.org/officeDocument/2006/relationships/slideLayout" Target="../slideLayouts/slideLayout39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68.png"/><Relationship Id="rId2" Type="http://schemas.openxmlformats.org/officeDocument/2006/relationships/slideLayout" Target="../slideLayouts/slideLayout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69.emf"/><Relationship Id="rId2" Type="http://schemas.openxmlformats.org/officeDocument/2006/relationships/image" Target="../media/image170.png"/><Relationship Id="rId3" Type="http://schemas.openxmlformats.org/officeDocument/2006/relationships/slideLayout" Target="../slideLayouts/slideLayout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slideLayout" Target="../slideLayouts/slideLayout1.xml"/><Relationship Id="rId20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457200" y="-548640"/>
            <a:ext cx="10972800" cy="8769240"/>
          </a:xfrm>
          <a:prstGeom prst="rect">
            <a:avLst/>
          </a:prstGeom>
          <a:ln>
            <a:noFill/>
          </a:ln>
        </p:spPr>
      </p:pic>
      <p:sp>
        <p:nvSpPr>
          <p:cNvPr id="173" name="TextShape 1"/>
          <p:cNvSpPr txBox="1"/>
          <p:nvPr/>
        </p:nvSpPr>
        <p:spPr>
          <a:xfrm>
            <a:off x="800280" y="-31680"/>
            <a:ext cx="8461080" cy="164196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i="1" lang="en-US" sz="5000">
                <a:solidFill>
                  <a:srgbClr val="ffffff"/>
                </a:solidFill>
                <a:latin typeface="Times New Roman"/>
              </a:rPr>
              <a:t>Probing the quark gluon plasma</a:t>
            </a:r>
            <a:r>
              <a:rPr b="1" i="1" lang="en-US" sz="6000">
                <a:solidFill>
                  <a:srgbClr val="ffffff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174" name="TextShape 2"/>
          <p:cNvSpPr txBox="1"/>
          <p:nvPr/>
        </p:nvSpPr>
        <p:spPr>
          <a:xfrm>
            <a:off x="2514960" y="6276600"/>
            <a:ext cx="5030640" cy="7952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/>
          </a:p>
        </p:txBody>
      </p:sp>
      <p:sp>
        <p:nvSpPr>
          <p:cNvPr id="175" name="TextShape 3"/>
          <p:cNvSpPr txBox="1"/>
          <p:nvPr/>
        </p:nvSpPr>
        <p:spPr>
          <a:xfrm>
            <a:off x="-16560" y="7309440"/>
            <a:ext cx="10424160" cy="3189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600">
                <a:solidFill>
                  <a:srgbClr val="ffffff"/>
                </a:solidFill>
                <a:latin typeface="Arial"/>
              </a:rPr>
              <a:t>Calculations done on the Titan supercomputer by the CJet collaboration https://sites.google.com/site/cjetsite/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309360" y="4052880"/>
            <a:ext cx="3200400" cy="2560320"/>
          </a:xfrm>
          <a:prstGeom prst="rect">
            <a:avLst/>
          </a:prstGeom>
          <a:ln>
            <a:noFill/>
          </a:ln>
        </p:spPr>
      </p:pic>
      <p:pic>
        <p:nvPicPr>
          <p:cNvPr id="26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3668760"/>
            <a:ext cx="3657600" cy="2853000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1280160" y="6430320"/>
            <a:ext cx="1743120" cy="7315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>
                <a:solidFill>
                  <a:srgbClr val="ff0000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268" name="CustomShape 2"/>
          <p:cNvSpPr/>
          <p:nvPr/>
        </p:nvSpPr>
        <p:spPr>
          <a:xfrm>
            <a:off x="6949440" y="6436080"/>
            <a:ext cx="2286000" cy="7876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  <p:pic>
        <p:nvPicPr>
          <p:cNvPr id="269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225720"/>
            <a:ext cx="3181320" cy="1933920"/>
          </a:xfrm>
          <a:prstGeom prst="rect">
            <a:avLst/>
          </a:prstGeom>
          <a:ln>
            <a:noFill/>
          </a:ln>
        </p:spPr>
      </p:pic>
      <p:sp>
        <p:nvSpPr>
          <p:cNvPr id="270" name="TextShape 3"/>
          <p:cNvSpPr txBox="1"/>
          <p:nvPr/>
        </p:nvSpPr>
        <p:spPr>
          <a:xfrm>
            <a:off x="764280" y="1917000"/>
            <a:ext cx="3350520" cy="10702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4000">
                <a:solidFill>
                  <a:srgbClr val="ff00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271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3383280" y="1765440"/>
            <a:ext cx="3657600" cy="2587680"/>
          </a:xfrm>
          <a:prstGeom prst="rect">
            <a:avLst/>
          </a:prstGeom>
          <a:ln>
            <a:noFill/>
          </a:ln>
        </p:spPr>
      </p:pic>
      <p:sp>
        <p:nvSpPr>
          <p:cNvPr id="272" name="TextShape 4"/>
          <p:cNvSpPr txBox="1"/>
          <p:nvPr/>
        </p:nvSpPr>
        <p:spPr>
          <a:xfrm>
            <a:off x="4389120" y="4061520"/>
            <a:ext cx="2305800" cy="6588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4000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273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6217920" y="-30456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274" name="TextShape 5"/>
          <p:cNvSpPr txBox="1"/>
          <p:nvPr/>
        </p:nvSpPr>
        <p:spPr>
          <a:xfrm>
            <a:off x="7085520" y="1986480"/>
            <a:ext cx="2149920" cy="6588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4000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Interesting observables</a:t>
            </a:r>
            <a:endParaRPr/>
          </a:p>
        </p:txBody>
      </p:sp>
      <p:sp>
        <p:nvSpPr>
          <p:cNvPr id="276" name="TextShape 2"/>
          <p:cNvSpPr txBox="1"/>
          <p:nvPr/>
        </p:nvSpPr>
        <p:spPr>
          <a:xfrm>
            <a:off x="91080" y="1768680"/>
            <a:ext cx="9875520" cy="56376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Different hadronization mechanisms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Identify particle types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Collective motion of particles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Low momentum acceptance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Even common processes are not well understood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Do not need 4</a:t>
            </a:r>
            <a:r>
              <a:rPr lang="en-US" sz="3200">
                <a:latin typeface="Arial"/>
                <a:ea typeface="Arial"/>
              </a:rPr>
              <a:t>π</a:t>
            </a:r>
            <a:r>
              <a:rPr lang="en-US" sz="3200">
                <a:latin typeface="Arial"/>
              </a:rPr>
              <a:t> acceptance or high rates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7223040" y="6883560"/>
            <a:ext cx="2352240" cy="52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r">
              <a:lnSpc>
                <a:spcPct val="100000"/>
              </a:lnSpc>
            </a:pPr>
            <a:fld id="{04F95866-6FCF-480C-8079-B15BFBF08885}" type="slidenum">
              <a:rPr lang="en-US" sz="1400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278" name="Picture 4" descr=""/>
          <p:cNvPicPr/>
          <p:nvPr/>
        </p:nvPicPr>
        <p:blipFill>
          <a:blip r:embed="rId1"/>
          <a:srcRect l="0" t="0" r="4428" b="0"/>
          <a:stretch>
            <a:fillRect/>
          </a:stretch>
        </p:blipFill>
        <p:spPr>
          <a:xfrm>
            <a:off x="0" y="38736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279" name="CustomShape 2"/>
          <p:cNvSpPr/>
          <p:nvPr/>
        </p:nvSpPr>
        <p:spPr>
          <a:xfrm>
            <a:off x="6786360" y="65160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280" name="Picture 15" descr=""/>
          <p:cNvPicPr/>
          <p:nvPr/>
        </p:nvPicPr>
        <p:blipFill>
          <a:blip r:embed="rId2"/>
          <a:srcRect l="69834" t="6052" r="8465" b="71509"/>
          <a:stretch>
            <a:fillRect/>
          </a:stretch>
        </p:blipFill>
        <p:spPr>
          <a:xfrm>
            <a:off x="6683400" y="22428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281" name="Picture 16" descr=""/>
          <p:cNvPicPr/>
          <p:nvPr/>
        </p:nvPicPr>
        <p:blipFill>
          <a:blip r:embed="rId3"/>
          <a:srcRect l="-54131" t="18722" r="0" b="70410"/>
          <a:stretch>
            <a:fillRect/>
          </a:stretch>
        </p:blipFill>
        <p:spPr>
          <a:xfrm>
            <a:off x="9483120" y="137232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282" name="Picture 17" descr=""/>
          <p:cNvPicPr/>
          <p:nvPr/>
        </p:nvPicPr>
        <p:blipFill>
          <a:blip r:embed="rId4"/>
          <a:srcRect l="-50623" t="0" r="13775" b="-77918"/>
          <a:stretch>
            <a:fillRect/>
          </a:stretch>
        </p:blipFill>
        <p:spPr>
          <a:xfrm>
            <a:off x="6534360" y="-468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283" name="Picture 23" descr=""/>
          <p:cNvPicPr/>
          <p:nvPr/>
        </p:nvPicPr>
        <p:blipFill>
          <a:blip r:embed="rId5"/>
          <a:srcRect l="57577" t="26000" r="33317" b="68189"/>
          <a:stretch>
            <a:fillRect/>
          </a:stretch>
        </p:blipFill>
        <p:spPr>
          <a:xfrm>
            <a:off x="6095160" y="226332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284" name="CustomShape 3"/>
          <p:cNvSpPr/>
          <p:nvPr/>
        </p:nvSpPr>
        <p:spPr>
          <a:xfrm>
            <a:off x="22320" y="20880"/>
            <a:ext cx="2256840" cy="1003680"/>
          </a:xfrm>
          <a:prstGeom prst="rect">
            <a:avLst/>
          </a:pr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txBody>
          <a:bodyPr wrap="none" lIns="92160" rIns="92160" tIns="46080" bIns="46080"/>
          <a:p>
            <a:r>
              <a:rPr b="1" lang="en-US" sz="1760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285" name="CustomShape 4"/>
          <p:cNvSpPr/>
          <p:nvPr/>
        </p:nvSpPr>
        <p:spPr>
          <a:xfrm>
            <a:off x="5737320" y="1106280"/>
            <a:ext cx="457560" cy="2286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286" name="CustomShape 5"/>
          <p:cNvSpPr/>
          <p:nvPr/>
        </p:nvSpPr>
        <p:spPr>
          <a:xfrm>
            <a:off x="3271680" y="4368960"/>
            <a:ext cx="45720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287" name="CustomShape 6"/>
          <p:cNvSpPr/>
          <p:nvPr/>
        </p:nvSpPr>
        <p:spPr>
          <a:xfrm>
            <a:off x="6135480" y="2285280"/>
            <a:ext cx="905040" cy="4114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288" name="CustomShape 7"/>
          <p:cNvSpPr/>
          <p:nvPr/>
        </p:nvSpPr>
        <p:spPr>
          <a:xfrm>
            <a:off x="8395200" y="-16560"/>
            <a:ext cx="731520" cy="2743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289" name="CustomShape 8"/>
          <p:cNvSpPr/>
          <p:nvPr/>
        </p:nvSpPr>
        <p:spPr>
          <a:xfrm>
            <a:off x="7495200" y="-16560"/>
            <a:ext cx="731520" cy="2743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290" name="CustomShape 9"/>
          <p:cNvSpPr/>
          <p:nvPr/>
        </p:nvSpPr>
        <p:spPr>
          <a:xfrm>
            <a:off x="6523200" y="-16560"/>
            <a:ext cx="731520" cy="2743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291" name="CustomShape 10"/>
          <p:cNvSpPr/>
          <p:nvPr/>
        </p:nvSpPr>
        <p:spPr>
          <a:xfrm>
            <a:off x="1900080" y="6390360"/>
            <a:ext cx="457560" cy="2286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6b4794"/>
            </a:solidFill>
            <a:round/>
          </a:ln>
        </p:spPr>
      </p:sp>
      <p:sp>
        <p:nvSpPr>
          <p:cNvPr id="292" name="CustomShape 11"/>
          <p:cNvSpPr/>
          <p:nvPr/>
        </p:nvSpPr>
        <p:spPr>
          <a:xfrm>
            <a:off x="574200" y="2046960"/>
            <a:ext cx="640080" cy="2286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6b4794"/>
            </a:solidFill>
            <a:round/>
          </a:ln>
        </p:spPr>
      </p:sp>
      <p:sp>
        <p:nvSpPr>
          <p:cNvPr id="293" name="CustomShape 12"/>
          <p:cNvSpPr/>
          <p:nvPr/>
        </p:nvSpPr>
        <p:spPr>
          <a:xfrm>
            <a:off x="1189080" y="1823760"/>
            <a:ext cx="45720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6b4794"/>
            </a:solidFill>
            <a:round/>
          </a:ln>
        </p:spPr>
      </p:sp>
      <p:sp>
        <p:nvSpPr>
          <p:cNvPr id="294" name="CustomShape 13"/>
          <p:cNvSpPr/>
          <p:nvPr/>
        </p:nvSpPr>
        <p:spPr>
          <a:xfrm>
            <a:off x="19440" y="2894760"/>
            <a:ext cx="822960" cy="36576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8000"/>
            </a:solidFill>
            <a:round/>
          </a:ln>
        </p:spPr>
      </p:sp>
      <p:sp>
        <p:nvSpPr>
          <p:cNvPr id="295" name="CustomShape 14"/>
          <p:cNvSpPr/>
          <p:nvPr/>
        </p:nvSpPr>
        <p:spPr>
          <a:xfrm>
            <a:off x="9273600" y="4571280"/>
            <a:ext cx="822960" cy="3654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8000"/>
            </a:solidFill>
            <a:round/>
          </a:ln>
        </p:spPr>
      </p:sp>
      <p:sp>
        <p:nvSpPr>
          <p:cNvPr id="296" name="CustomShape 15"/>
          <p:cNvSpPr/>
          <p:nvPr/>
        </p:nvSpPr>
        <p:spPr>
          <a:xfrm>
            <a:off x="1982160" y="1499760"/>
            <a:ext cx="54828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8000"/>
            </a:solidFill>
            <a:round/>
          </a:ln>
        </p:spPr>
      </p:sp>
      <p:sp>
        <p:nvSpPr>
          <p:cNvPr id="297" name="CustomShape 16"/>
          <p:cNvSpPr/>
          <p:nvPr/>
        </p:nvSpPr>
        <p:spPr>
          <a:xfrm>
            <a:off x="793080" y="3803400"/>
            <a:ext cx="45720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298" name="CustomShape 17"/>
          <p:cNvSpPr/>
          <p:nvPr/>
        </p:nvSpPr>
        <p:spPr>
          <a:xfrm>
            <a:off x="793080" y="4091760"/>
            <a:ext cx="45720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299" name="CustomShape 18"/>
          <p:cNvSpPr/>
          <p:nvPr/>
        </p:nvSpPr>
        <p:spPr>
          <a:xfrm>
            <a:off x="8309880" y="4258080"/>
            <a:ext cx="822600" cy="3654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300" name="CustomShape 19"/>
          <p:cNvSpPr/>
          <p:nvPr/>
        </p:nvSpPr>
        <p:spPr>
          <a:xfrm>
            <a:off x="5811840" y="1385280"/>
            <a:ext cx="731160" cy="36576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301" name="CustomShape 20"/>
          <p:cNvSpPr/>
          <p:nvPr/>
        </p:nvSpPr>
        <p:spPr>
          <a:xfrm>
            <a:off x="9475560" y="1397160"/>
            <a:ext cx="548280" cy="2286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302" name="CustomShape 21"/>
          <p:cNvSpPr/>
          <p:nvPr/>
        </p:nvSpPr>
        <p:spPr>
          <a:xfrm>
            <a:off x="9475560" y="1685160"/>
            <a:ext cx="548280" cy="2743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303" name="CustomShape 22"/>
          <p:cNvSpPr/>
          <p:nvPr/>
        </p:nvSpPr>
        <p:spPr>
          <a:xfrm>
            <a:off x="9475560" y="1937160"/>
            <a:ext cx="548280" cy="27396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304" name="CustomShape 23"/>
          <p:cNvSpPr/>
          <p:nvPr/>
        </p:nvSpPr>
        <p:spPr>
          <a:xfrm>
            <a:off x="3007080" y="6975000"/>
            <a:ext cx="457200" cy="1825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305" name="TextShape 24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>
                <p:childTnLst>
                  <p:par>
                    <p:cTn id="61" fill="freeze">
                      <p:stCondLst>
                        <p:cond delay="indefinite"/>
                      </p:stCondLst>
                      <p:childTnLst>
                        <p:par>
                          <p:cTn id="62" fill="freeze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freeze">
                      <p:stCondLst>
                        <p:cond delay="indefinite"/>
                      </p:stCondLst>
                      <p:childTnLst>
                        <p:par>
                          <p:cTn id="68" fill="freeze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freeze">
                      <p:stCondLst>
                        <p:cond delay="indefinite"/>
                      </p:stCondLst>
                      <p:childTnLst>
                        <p:par>
                          <p:cTn id="76" fill="freeze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freeze">
                      <p:stCondLst>
                        <p:cond delay="indefinite"/>
                      </p:stCondLst>
                      <p:childTnLst>
                        <p:par>
                          <p:cTn id="82" fill="freeze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p+p collisions</a:t>
            </a:r>
            <a:endParaRPr/>
          </a:p>
        </p:txBody>
      </p:sp>
      <p:pic>
        <p:nvPicPr>
          <p:cNvPr id="30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308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3D image of each collision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Pb+Pb collisions</a:t>
            </a:r>
            <a:endParaRPr/>
          </a:p>
        </p:txBody>
      </p:sp>
      <p:sp>
        <p:nvSpPr>
          <p:cNvPr id="310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</p:spPr>
        <p:txBody>
          <a:bodyPr lIns="90000" rIns="90000" tIns="45000" bIns="45000"/>
          <a:p>
            <a:pPr algn="r"/>
            <a:r>
              <a:rPr b="1" i="1" lang="en-US">
                <a:latin typeface="Arial"/>
              </a:rPr>
              <a:t>5</a:t>
            </a:r>
            <a:endParaRPr/>
          </a:p>
        </p:txBody>
      </p:sp>
      <p:pic>
        <p:nvPicPr>
          <p:cNvPr id="31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Probing the Quark Gluon Plasma</a:t>
            </a:r>
            <a:endParaRPr/>
          </a:p>
        </p:txBody>
      </p:sp>
      <p:sp>
        <p:nvSpPr>
          <p:cNvPr id="313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>
                <a:latin typeface="Times New Roman"/>
              </a:rPr>
              <a:t>QGP is very short-lived (~1-10 fm/c)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</a:t>
            </a:r>
            <a:endParaRPr/>
          </a:p>
          <a:p>
            <a:r>
              <a:rPr lang="en-US" sz="3000">
                <a:latin typeface="Times New Roman"/>
              </a:rPr>
              <a:t>	</a:t>
            </a:r>
            <a:r>
              <a:rPr lang="en-US" sz="3000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314" name="Freeform 3"/>
          <p:cNvSpPr/>
          <p:nvPr/>
        </p:nvSpPr>
        <p:spPr>
          <a:xfrm>
            <a:off x="179604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15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16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317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Probe</a:t>
            </a:r>
            <a:endParaRPr/>
          </a:p>
        </p:txBody>
      </p:sp>
      <p:sp>
        <p:nvSpPr>
          <p:cNvPr id="318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US" sz="3000">
                <a:latin typeface="Times New Roman"/>
              </a:rPr>
              <a:t>Medium</a:t>
            </a:r>
            <a:endParaRPr/>
          </a:p>
        </p:txBody>
      </p:sp>
      <p:sp>
        <p:nvSpPr>
          <p:cNvPr id="319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id="87" dur="indefinite" restart="never" nodeType="tmRoot">
          <p:childTnLst>
            <p:seq>
              <p:cTn id="88" nodeType="mainSeq">
                <p:childTnLst>
                  <p:par>
                    <p:cTn id="89" fill="freeze">
                      <p:stCondLst>
                        <p:cond delay="indefinite"/>
                      </p:stCondLst>
                      <p:childTnLst>
                        <p:par>
                          <p:cTn id="90" fill="freeze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321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endParaRPr/>
          </a:p>
        </p:txBody>
      </p:sp>
      <p:pic>
        <p:nvPicPr>
          <p:cNvPr id="32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2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35600" y="2735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24" name="CustomShape 3"/>
          <p:cNvSpPr/>
          <p:nvPr/>
        </p:nvSpPr>
        <p:spPr>
          <a:xfrm>
            <a:off x="3490200" y="3081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id="32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40320" y="30232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26" name="CustomShape 4"/>
          <p:cNvSpPr/>
          <p:nvPr/>
        </p:nvSpPr>
        <p:spPr>
          <a:xfrm>
            <a:off x="5698800" y="32364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27" name="CustomShape 5"/>
          <p:cNvSpPr/>
          <p:nvPr/>
        </p:nvSpPr>
        <p:spPr>
          <a:xfrm>
            <a:off x="2178000" y="3342600"/>
            <a:ext cx="838440" cy="38088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28" name="CustomShape 6"/>
          <p:cNvSpPr/>
          <p:nvPr/>
        </p:nvSpPr>
        <p:spPr>
          <a:xfrm flipH="1">
            <a:off x="6081480" y="3661560"/>
            <a:ext cx="838440" cy="38124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29" name="CustomShape 7"/>
          <p:cNvSpPr/>
          <p:nvPr/>
        </p:nvSpPr>
        <p:spPr>
          <a:xfrm>
            <a:off x="532656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30" name="CustomShape 8"/>
          <p:cNvSpPr/>
          <p:nvPr/>
        </p:nvSpPr>
        <p:spPr>
          <a:xfrm>
            <a:off x="3910320" y="4960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31" name="CustomShape 9"/>
          <p:cNvSpPr/>
          <p:nvPr/>
        </p:nvSpPr>
        <p:spPr>
          <a:xfrm>
            <a:off x="2973240" y="244764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32" name="CustomShape 10"/>
          <p:cNvSpPr/>
          <p:nvPr/>
        </p:nvSpPr>
        <p:spPr>
          <a:xfrm>
            <a:off x="5241960" y="457092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33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34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35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36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37" name="CustomShape 15"/>
          <p:cNvSpPr/>
          <p:nvPr/>
        </p:nvSpPr>
        <p:spPr>
          <a:xfrm>
            <a:off x="4375800" y="297612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339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r>
              <a:rPr lang="en-US" sz="3000">
                <a:latin typeface="Times New Roman"/>
              </a:rPr>
              <a:t>We expect the medium to be dense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34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4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42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id="34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68400" y="302292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44" name="CustomShape 4"/>
          <p:cNvSpPr/>
          <p:nvPr/>
        </p:nvSpPr>
        <p:spPr>
          <a:xfrm>
            <a:off x="5726880" y="323604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5" name="CustomShape 5"/>
          <p:cNvSpPr/>
          <p:nvPr/>
        </p:nvSpPr>
        <p:spPr>
          <a:xfrm>
            <a:off x="2206080" y="3342240"/>
            <a:ext cx="838440" cy="38088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6" name="CustomShape 6"/>
          <p:cNvSpPr/>
          <p:nvPr/>
        </p:nvSpPr>
        <p:spPr>
          <a:xfrm flipH="1">
            <a:off x="6109560" y="3661200"/>
            <a:ext cx="838440" cy="38124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7" name="CustomShape 7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8" name="CustomShape 8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49" name="CustomShape 9"/>
          <p:cNvSpPr/>
          <p:nvPr/>
        </p:nvSpPr>
        <p:spPr>
          <a:xfrm>
            <a:off x="3001320" y="244728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0" name="CustomShape 10"/>
          <p:cNvSpPr/>
          <p:nvPr/>
        </p:nvSpPr>
        <p:spPr>
          <a:xfrm>
            <a:off x="5270040" y="457056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1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52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53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54" name="Freeform 14"/>
          <p:cNvSpPr/>
          <p:nvPr/>
        </p:nvSpPr>
        <p:spPr>
          <a:xfrm>
            <a:off x="4407120" y="335412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55" name="CustomShape 15"/>
          <p:cNvSpPr/>
          <p:nvPr/>
        </p:nvSpPr>
        <p:spPr>
          <a:xfrm>
            <a:off x="4403880" y="297576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97080" y="18262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7004880" y="1275840"/>
            <a:ext cx="191880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cxnSp>
        <p:nvCxnSpPr>
          <p:cNvPr id="358" name="Line 2"/>
          <p:cNvCxnSpPr/>
          <p:nvPr/>
        </p:nvCxnSpPr>
        <p:spPr>
          <a:xfrm flipV="1">
            <a:off x="3199320" y="2303640"/>
            <a:ext cx="741600" cy="89460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cxnSp>
        <p:nvCxnSpPr>
          <p:cNvPr id="359" name="Line 3"/>
          <p:cNvCxnSpPr/>
          <p:nvPr/>
        </p:nvCxnSpPr>
        <p:spPr>
          <a:xfrm flipH="1">
            <a:off x="2171520" y="3523680"/>
            <a:ext cx="744840" cy="91512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sp>
        <p:nvSpPr>
          <p:cNvPr id="360" name="CustomShape 4"/>
          <p:cNvSpPr/>
          <p:nvPr/>
        </p:nvSpPr>
        <p:spPr>
          <a:xfrm>
            <a:off x="3886200" y="1923480"/>
            <a:ext cx="380880" cy="38088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</p:sp>
      <p:sp>
        <p:nvSpPr>
          <p:cNvPr id="361" name="CustomShape 5"/>
          <p:cNvSpPr/>
          <p:nvPr/>
        </p:nvSpPr>
        <p:spPr>
          <a:xfrm>
            <a:off x="1904760" y="4438080"/>
            <a:ext cx="381240" cy="38088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</p:sp>
      <p:cxnSp>
        <p:nvCxnSpPr>
          <p:cNvPr id="362" name="Line 6"/>
          <p:cNvCxnSpPr/>
          <p:nvPr/>
        </p:nvCxnSpPr>
        <p:spPr>
          <a:xfrm flipV="1">
            <a:off x="4113000" y="1389960"/>
            <a:ext cx="15444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63" name="Line 7"/>
          <p:cNvCxnSpPr/>
          <p:nvPr/>
        </p:nvCxnSpPr>
        <p:spPr>
          <a:xfrm flipV="1">
            <a:off x="4190760" y="1236960"/>
            <a:ext cx="457560" cy="6865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64" name="Line 8"/>
          <p:cNvCxnSpPr/>
          <p:nvPr/>
        </p:nvCxnSpPr>
        <p:spPr>
          <a:xfrm flipV="1">
            <a:off x="4190400" y="1542600"/>
            <a:ext cx="459720" cy="457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65" name="Line 9"/>
          <p:cNvCxnSpPr/>
          <p:nvPr/>
        </p:nvCxnSpPr>
        <p:spPr>
          <a:xfrm flipV="1">
            <a:off x="4265640" y="1809000"/>
            <a:ext cx="383040" cy="2289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66" name="Line 10"/>
          <p:cNvCxnSpPr/>
          <p:nvPr/>
        </p:nvCxnSpPr>
        <p:spPr>
          <a:xfrm flipV="1">
            <a:off x="4265640" y="2037600"/>
            <a:ext cx="459000" cy="763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67" name="Line 11"/>
          <p:cNvCxnSpPr>
            <a:stCxn id="361" idx="3"/>
          </p:cNvCxnSpPr>
          <p:nvPr/>
        </p:nvCxnSpPr>
        <p:spPr>
          <a:xfrm flipH="1">
            <a:off x="1447200" y="4763160"/>
            <a:ext cx="513720" cy="59004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68" name="Line 12"/>
          <p:cNvCxnSpPr/>
          <p:nvPr/>
        </p:nvCxnSpPr>
        <p:spPr>
          <a:xfrm flipH="1">
            <a:off x="1447560" y="4631760"/>
            <a:ext cx="457560" cy="1879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69" name="Line 13"/>
          <p:cNvCxnSpPr/>
          <p:nvPr/>
        </p:nvCxnSpPr>
        <p:spPr>
          <a:xfrm flipH="1">
            <a:off x="1752120" y="4818960"/>
            <a:ext cx="30528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70" name="Line 14"/>
          <p:cNvCxnSpPr/>
          <p:nvPr/>
        </p:nvCxnSpPr>
        <p:spPr>
          <a:xfrm flipH="1">
            <a:off x="2057040" y="4818960"/>
            <a:ext cx="114480" cy="3783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71" name="Line 15"/>
          <p:cNvCxnSpPr/>
          <p:nvPr/>
        </p:nvCxnSpPr>
        <p:spPr>
          <a:xfrm flipH="1">
            <a:off x="1447560" y="4682520"/>
            <a:ext cx="457560" cy="295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sp>
        <p:nvSpPr>
          <p:cNvPr id="372" name="CustomShape 16"/>
          <p:cNvSpPr/>
          <p:nvPr/>
        </p:nvSpPr>
        <p:spPr>
          <a:xfrm>
            <a:off x="4649760" y="3061800"/>
            <a:ext cx="38088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buSzPct val="45000"/>
              <a:buFont typeface="StarSymbol"/>
              <a:buChar char=""/>
            </a:pPr>
            <a:r>
              <a:rPr lang="en-US">
                <a:latin typeface="Arial"/>
              </a:rPr>
              <a:t>p</a:t>
            </a:r>
            <a:endParaRPr/>
          </a:p>
        </p:txBody>
      </p:sp>
      <p:pic>
        <p:nvPicPr>
          <p:cNvPr id="373" name="Oval 5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99684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374" name="CustomShape 17"/>
          <p:cNvSpPr/>
          <p:nvPr/>
        </p:nvSpPr>
        <p:spPr>
          <a:xfrm>
            <a:off x="1122120" y="3036240"/>
            <a:ext cx="270000" cy="59364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75" name="Line 18"/>
          <p:cNvCxnSpPr/>
          <p:nvPr/>
        </p:nvCxnSpPr>
        <p:spPr>
          <a:xfrm>
            <a:off x="1447200" y="3332880"/>
            <a:ext cx="12200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sp>
        <p:nvSpPr>
          <p:cNvPr id="376" name="CustomShape 19"/>
          <p:cNvSpPr/>
          <p:nvPr/>
        </p:nvSpPr>
        <p:spPr>
          <a:xfrm>
            <a:off x="1066680" y="3061800"/>
            <a:ext cx="38088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buSzPct val="45000"/>
              <a:buFont typeface="StarSymbol"/>
              <a:buChar char=""/>
            </a:pPr>
            <a:r>
              <a:rPr lang="en-US">
                <a:latin typeface="Arial"/>
              </a:rPr>
              <a:t>p</a:t>
            </a:r>
            <a:endParaRPr/>
          </a:p>
        </p:txBody>
      </p:sp>
      <p:sp>
        <p:nvSpPr>
          <p:cNvPr id="377" name="CustomShape 20"/>
          <p:cNvSpPr/>
          <p:nvPr/>
        </p:nvSpPr>
        <p:spPr>
          <a:xfrm>
            <a:off x="1600200" y="2914200"/>
            <a:ext cx="838080" cy="510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>
                <a:solidFill>
                  <a:srgbClr val="ff0000"/>
                </a:solidFill>
                <a:latin typeface="Arial"/>
              </a:rPr>
              <a:t>a, x</a:t>
            </a:r>
            <a:r>
              <a:rPr lang="en-US" baseline="-25000">
                <a:solidFill>
                  <a:srgbClr val="ff0000"/>
                </a:solidFill>
                <a:latin typeface="Arial"/>
              </a:rPr>
              <a:t>a</a:t>
            </a:r>
            <a:endParaRPr/>
          </a:p>
        </p:txBody>
      </p:sp>
      <p:cxnSp>
        <p:nvCxnSpPr>
          <p:cNvPr id="378" name="Line 21"/>
          <p:cNvCxnSpPr/>
          <p:nvPr/>
        </p:nvCxnSpPr>
        <p:spPr>
          <a:xfrm flipH="1" flipV="1">
            <a:off x="3352680" y="3332520"/>
            <a:ext cx="12956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pic>
        <p:nvPicPr>
          <p:cNvPr id="379" name="Oval 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58136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380" name="CustomShape 22"/>
          <p:cNvSpPr/>
          <p:nvPr/>
        </p:nvSpPr>
        <p:spPr>
          <a:xfrm>
            <a:off x="4703760" y="3036240"/>
            <a:ext cx="269640" cy="593640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CustomShape 23"/>
          <p:cNvSpPr/>
          <p:nvPr/>
        </p:nvSpPr>
        <p:spPr>
          <a:xfrm>
            <a:off x="3886200" y="2914200"/>
            <a:ext cx="838080" cy="510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>
                <a:solidFill>
                  <a:srgbClr val="ff0000"/>
                </a:solidFill>
                <a:latin typeface="Arial"/>
              </a:rPr>
              <a:t>b, x</a:t>
            </a:r>
            <a:r>
              <a:rPr lang="en-US" baseline="-25000">
                <a:solidFill>
                  <a:srgbClr val="ff0000"/>
                </a:solidFill>
                <a:latin typeface="Arial"/>
              </a:rPr>
              <a:t>b</a:t>
            </a:r>
            <a:endParaRPr/>
          </a:p>
        </p:txBody>
      </p:sp>
      <p:sp>
        <p:nvSpPr>
          <p:cNvPr id="382" name="CustomShape 24"/>
          <p:cNvSpPr/>
          <p:nvPr/>
        </p:nvSpPr>
        <p:spPr>
          <a:xfrm>
            <a:off x="2819160" y="3142800"/>
            <a:ext cx="381240" cy="380880"/>
          </a:xfrm>
          <a:prstGeom prst="ellipse">
            <a:avLst/>
          </a:prstGeom>
          <a:solidFill>
            <a:srgbClr val="c8d6f0"/>
          </a:solidFill>
          <a:ln>
            <a:noFill/>
          </a:ln>
        </p:spPr>
      </p:sp>
      <p:sp>
        <p:nvSpPr>
          <p:cNvPr id="383" name="CustomShape 25"/>
          <p:cNvSpPr/>
          <p:nvPr/>
        </p:nvSpPr>
        <p:spPr>
          <a:xfrm>
            <a:off x="2743200" y="3066480"/>
            <a:ext cx="838080" cy="44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b="1" lang="en-US" sz="2000">
                <a:solidFill>
                  <a:srgbClr val="000090"/>
                </a:solidFill>
                <a:latin typeface="Arial"/>
              </a:rPr>
              <a:t>σ</a:t>
            </a:r>
            <a:r>
              <a:rPr b="1" lang="en-US" sz="2000" baseline="-25000">
                <a:solidFill>
                  <a:srgbClr val="000090"/>
                </a:solidFill>
                <a:latin typeface="Arial"/>
              </a:rPr>
              <a:t>ab</a:t>
            </a:r>
            <a:endParaRPr/>
          </a:p>
        </p:txBody>
      </p:sp>
      <p:sp>
        <p:nvSpPr>
          <p:cNvPr id="384" name="CustomShape 26"/>
          <p:cNvSpPr/>
          <p:nvPr/>
        </p:nvSpPr>
        <p:spPr>
          <a:xfrm rot="18668400">
            <a:off x="3034440" y="2379240"/>
            <a:ext cx="838440" cy="50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>
                <a:solidFill>
                  <a:srgbClr val="0000ff"/>
                </a:solidFill>
                <a:latin typeface="Arial"/>
              </a:rPr>
              <a:t>c, x</a:t>
            </a:r>
            <a:r>
              <a:rPr lang="en-US" baseline="-25000">
                <a:solidFill>
                  <a:srgbClr val="0000ff"/>
                </a:solidFill>
                <a:latin typeface="Arial"/>
              </a:rPr>
              <a:t>c</a:t>
            </a:r>
            <a:endParaRPr/>
          </a:p>
        </p:txBody>
      </p:sp>
      <p:sp>
        <p:nvSpPr>
          <p:cNvPr id="385" name="CustomShape 27"/>
          <p:cNvSpPr/>
          <p:nvPr/>
        </p:nvSpPr>
        <p:spPr>
          <a:xfrm rot="18668400">
            <a:off x="2105640" y="3603240"/>
            <a:ext cx="838440" cy="50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>
                <a:solidFill>
                  <a:srgbClr val="0000ff"/>
                </a:solidFill>
                <a:latin typeface="Arial"/>
              </a:rPr>
              <a:t>d, x</a:t>
            </a:r>
            <a:r>
              <a:rPr lang="en-US" baseline="-25000">
                <a:solidFill>
                  <a:srgbClr val="0000ff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386" name="CustomShape 28"/>
          <p:cNvSpPr/>
          <p:nvPr/>
        </p:nvSpPr>
        <p:spPr>
          <a:xfrm>
            <a:off x="3886200" y="1922040"/>
            <a:ext cx="533160" cy="398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b="1" lang="en-US" sz="2000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387" name="CustomShape 29"/>
          <p:cNvSpPr/>
          <p:nvPr/>
        </p:nvSpPr>
        <p:spPr>
          <a:xfrm>
            <a:off x="1904760" y="4431600"/>
            <a:ext cx="533520" cy="398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b="1" lang="en-US" sz="2000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pic>
        <p:nvPicPr>
          <p:cNvPr id="388" name="TextBox 71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324320" y="1155240"/>
            <a:ext cx="695160" cy="1030320"/>
          </a:xfrm>
          <a:prstGeom prst="rect">
            <a:avLst/>
          </a:prstGeom>
          <a:ln>
            <a:noFill/>
          </a:ln>
        </p:spPr>
      </p:pic>
      <p:pic>
        <p:nvPicPr>
          <p:cNvPr id="389" name="TextBox 72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1046160" y="4527000"/>
            <a:ext cx="627120" cy="1011240"/>
          </a:xfrm>
          <a:prstGeom prst="rect">
            <a:avLst/>
          </a:prstGeom>
          <a:ln>
            <a:noFill/>
          </a:ln>
        </p:spPr>
      </p:pic>
      <p:sp>
        <p:nvSpPr>
          <p:cNvPr id="390" name="TextShape 30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</p:spPr>
        <p:txBody>
          <a:bodyPr lIns="90000" rIns="90000" tIns="45000" bIns="45000"/>
          <a:p>
            <a:r>
              <a:rPr b="1" i="1" lang="en-US" sz="2500">
                <a:solidFill>
                  <a:srgbClr val="000080"/>
                </a:solidFill>
                <a:latin typeface="Arial"/>
              </a:rPr>
              <a:t>Jets</a:t>
            </a:r>
            <a:r>
              <a:rPr lang="en-US" sz="2500">
                <a:latin typeface="Arial"/>
              </a:rPr>
              <a:t> – hard parton scattering leads to back-to-back quarks or gluons, which then fragment as a columnated spray of particles</a:t>
            </a:r>
            <a:endParaRPr/>
          </a:p>
        </p:txBody>
      </p:sp>
      <p:sp>
        <p:nvSpPr>
          <p:cNvPr id="391" name="CustomShape 31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</p:sp>
      <p:sp>
        <p:nvSpPr>
          <p:cNvPr id="392" name="TextShape 32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US" sz="2500">
                <a:solidFill>
                  <a:srgbClr val="ffffff"/>
                </a:solidFill>
                <a:latin typeface="Arial"/>
              </a:rPr>
              <a:t>Beam pipe</a:t>
            </a:r>
            <a:endParaRPr/>
          </a:p>
        </p:txBody>
      </p:sp>
      <p:sp>
        <p:nvSpPr>
          <p:cNvPr id="393" name="TextShape 33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Jets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857320" y="95760"/>
            <a:ext cx="4343400" cy="1253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Jet reconstruction</a:t>
            </a:r>
            <a:endParaRPr/>
          </a:p>
        </p:txBody>
      </p:sp>
      <p:sp>
        <p:nvSpPr>
          <p:cNvPr id="395" name="TextShape 2"/>
          <p:cNvSpPr txBox="1"/>
          <p:nvPr/>
        </p:nvSpPr>
        <p:spPr>
          <a:xfrm>
            <a:off x="228240" y="5007240"/>
            <a:ext cx="9829800" cy="15346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Identify all of the particles in the jet </a:t>
            </a:r>
            <a:r>
              <a:rPr lang="en-US" sz="3200">
                <a:latin typeface="Times New Roman"/>
                <a:ea typeface="Times New Roman"/>
              </a:rPr>
              <a:t>→</a:t>
            </a:r>
            <a:r>
              <a:rPr lang="en-US" sz="3200">
                <a:latin typeface="Arial"/>
              </a:rPr>
              <a:t> parton energy, momentum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Difficult in heavy ion collisions – but possible!</a:t>
            </a:r>
            <a:endParaRPr/>
          </a:p>
        </p:txBody>
      </p:sp>
      <p:pic>
        <p:nvPicPr>
          <p:cNvPr id="39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99840" y="1627200"/>
            <a:ext cx="2743200" cy="2743200"/>
          </a:xfrm>
          <a:prstGeom prst="rect">
            <a:avLst/>
          </a:prstGeom>
          <a:ln>
            <a:noFill/>
          </a:ln>
        </p:spPr>
      </p:pic>
      <p:sp>
        <p:nvSpPr>
          <p:cNvPr id="397" name="TextShape 3"/>
          <p:cNvSpPr txBox="1"/>
          <p:nvPr/>
        </p:nvSpPr>
        <p:spPr>
          <a:xfrm>
            <a:off x="1599840" y="4024080"/>
            <a:ext cx="2743200" cy="3340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1700">
                <a:solidFill>
                  <a:srgbClr val="ffffff"/>
                </a:solidFill>
                <a:latin typeface="Arial"/>
              </a:rPr>
              <a:t>p+p di-jet event in STAR</a:t>
            </a:r>
            <a:endParaRPr/>
          </a:p>
        </p:txBody>
      </p:sp>
      <p:sp>
        <p:nvSpPr>
          <p:cNvPr id="398" name="Line 4"/>
          <p:cNvSpPr/>
          <p:nvPr/>
        </p:nvSpPr>
        <p:spPr>
          <a:xfrm flipH="1" flipV="1">
            <a:off x="2034000" y="209196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399" name="Line 5"/>
          <p:cNvSpPr/>
          <p:nvPr/>
        </p:nvSpPr>
        <p:spPr>
          <a:xfrm flipV="1">
            <a:off x="2948400" y="186336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400" name="CustomShape 6"/>
          <p:cNvSpPr/>
          <p:nvPr/>
        </p:nvSpPr>
        <p:spPr>
          <a:xfrm rot="20400000">
            <a:off x="2033640" y="1742400"/>
            <a:ext cx="914400" cy="456840"/>
          </a:xfrm>
          <a:prstGeom prst="ellipse">
            <a:avLst/>
          </a:prstGeom>
          <a:noFill/>
          <a:ln w="36720">
            <a:solidFill>
              <a:srgbClr val="ffffff"/>
            </a:solidFill>
            <a:round/>
          </a:ln>
        </p:spPr>
      </p:sp>
      <p:pic>
        <p:nvPicPr>
          <p:cNvPr id="40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07840" y="1599840"/>
            <a:ext cx="3657600" cy="2879280"/>
          </a:xfrm>
          <a:prstGeom prst="rect">
            <a:avLst/>
          </a:prstGeom>
          <a:ln>
            <a:noFill/>
          </a:ln>
        </p:spPr>
      </p:pic>
      <p:sp>
        <p:nvSpPr>
          <p:cNvPr id="402" name="TextShape 7"/>
          <p:cNvSpPr txBox="1"/>
          <p:nvPr/>
        </p:nvSpPr>
        <p:spPr>
          <a:xfrm>
            <a:off x="5464440" y="4133520"/>
            <a:ext cx="3679200" cy="3340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1700">
                <a:solidFill>
                  <a:srgbClr val="ffffff"/>
                </a:solidFill>
                <a:latin typeface="Arial"/>
              </a:rPr>
              <a:t>Central Au+Au collision in STAR</a:t>
            </a:r>
            <a:endParaRPr/>
          </a:p>
        </p:txBody>
      </p:sp>
      <p:sp>
        <p:nvSpPr>
          <p:cNvPr id="403" name="Line 8"/>
          <p:cNvSpPr/>
          <p:nvPr/>
        </p:nvSpPr>
        <p:spPr>
          <a:xfrm flipH="1" flipV="1">
            <a:off x="6211800" y="210888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404" name="Line 9"/>
          <p:cNvSpPr/>
          <p:nvPr/>
        </p:nvSpPr>
        <p:spPr>
          <a:xfrm flipV="1">
            <a:off x="7126200" y="188028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405" name="CustomShape 10"/>
          <p:cNvSpPr/>
          <p:nvPr/>
        </p:nvSpPr>
        <p:spPr>
          <a:xfrm rot="20400000">
            <a:off x="6211440" y="1759320"/>
            <a:ext cx="914400" cy="456840"/>
          </a:xfrm>
          <a:prstGeom prst="ellipse">
            <a:avLst/>
          </a:prstGeom>
          <a:noFill/>
          <a:ln w="36720">
            <a:solidFill>
              <a:srgbClr val="ffffff"/>
            </a:solidFill>
            <a:round/>
          </a:ln>
        </p:spPr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57200" y="1022040"/>
            <a:ext cx="6017400" cy="604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77" name="TextShape 2"/>
          <p:cNvSpPr txBox="1"/>
          <p:nvPr/>
        </p:nvSpPr>
        <p:spPr>
          <a:xfrm>
            <a:off x="529560" y="-9144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The Standard Model</a:t>
            </a:r>
            <a:endParaRPr/>
          </a:p>
        </p:txBody>
      </p:sp>
      <p:pic>
        <p:nvPicPr>
          <p:cNvPr id="17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0000" y="1006560"/>
            <a:ext cx="5945400" cy="6005880"/>
          </a:xfrm>
          <a:prstGeom prst="rect">
            <a:avLst/>
          </a:prstGeom>
          <a:ln>
            <a:noFill/>
          </a:ln>
        </p:spPr>
      </p:pic>
      <p:sp>
        <p:nvSpPr>
          <p:cNvPr id="179" name="TextShape 3"/>
          <p:cNvSpPr txBox="1"/>
          <p:nvPr/>
        </p:nvSpPr>
        <p:spPr>
          <a:xfrm>
            <a:off x="6811560" y="4064760"/>
            <a:ext cx="2972880" cy="713880"/>
          </a:xfrm>
          <a:prstGeom prst="rect">
            <a:avLst/>
          </a:prstGeom>
        </p:spPr>
        <p:txBody>
          <a:bodyPr lIns="0" rIns="0" tIns="0" bIns="0"/>
          <a:p>
            <a:r>
              <a:rPr lang="en-US" sz="2500">
                <a:solidFill>
                  <a:srgbClr val="0000ff"/>
                </a:solidFill>
                <a:latin typeface="Arial"/>
              </a:rPr>
              <a:t>Electromagnetic force</a:t>
            </a:r>
            <a:endParaRPr/>
          </a:p>
        </p:txBody>
      </p:sp>
      <p:sp>
        <p:nvSpPr>
          <p:cNvPr id="180" name="TextShape 4"/>
          <p:cNvSpPr txBox="1"/>
          <p:nvPr/>
        </p:nvSpPr>
        <p:spPr>
          <a:xfrm>
            <a:off x="11880" y="6892200"/>
            <a:ext cx="7442640" cy="6026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000">
                <a:solidFill>
                  <a:srgbClr val="000000"/>
                </a:solidFill>
                <a:latin typeface="Arial"/>
              </a:rPr>
              <a:t>http://e4.physik.uni-dortmund.de/bin/view/ATLAS/SmBilder?PhotoarchivePlugin_page=1&amp;PhotoarchivePlugin_view=detailed</a:t>
            </a:r>
            <a:endParaRPr/>
          </a:p>
        </p:txBody>
      </p:sp>
      <p:sp>
        <p:nvSpPr>
          <p:cNvPr id="181" name="TextShape 5"/>
          <p:cNvSpPr txBox="1"/>
          <p:nvPr/>
        </p:nvSpPr>
        <p:spPr>
          <a:xfrm>
            <a:off x="6883920" y="5181120"/>
            <a:ext cx="2972880" cy="372600"/>
          </a:xfrm>
          <a:prstGeom prst="rect">
            <a:avLst/>
          </a:prstGeom>
        </p:spPr>
        <p:txBody>
          <a:bodyPr lIns="0" rIns="0" tIns="0" bIns="0"/>
          <a:p>
            <a:r>
              <a:rPr lang="en-US" sz="2500">
                <a:solidFill>
                  <a:srgbClr val="0000ff"/>
                </a:solidFill>
                <a:latin typeface="Arial"/>
              </a:rPr>
              <a:t>Strong force</a:t>
            </a:r>
            <a:endParaRPr/>
          </a:p>
        </p:txBody>
      </p:sp>
      <p:sp>
        <p:nvSpPr>
          <p:cNvPr id="182" name="TextShape 6"/>
          <p:cNvSpPr txBox="1"/>
          <p:nvPr/>
        </p:nvSpPr>
        <p:spPr>
          <a:xfrm>
            <a:off x="6854760" y="2370960"/>
            <a:ext cx="1649160" cy="713880"/>
          </a:xfrm>
          <a:prstGeom prst="rect">
            <a:avLst/>
          </a:prstGeom>
        </p:spPr>
        <p:txBody>
          <a:bodyPr lIns="0" rIns="0" tIns="0" bIns="0"/>
          <a:p>
            <a:r>
              <a:rPr lang="en-US" sz="2500">
                <a:solidFill>
                  <a:srgbClr val="0000ff"/>
                </a:solidFill>
                <a:latin typeface="Arial"/>
              </a:rPr>
              <a:t>Weak force</a:t>
            </a:r>
            <a:endParaRPr/>
          </a:p>
        </p:txBody>
      </p:sp>
      <p:sp>
        <p:nvSpPr>
          <p:cNvPr id="183" name="CustomShape 7"/>
          <p:cNvSpPr/>
          <p:nvPr/>
        </p:nvSpPr>
        <p:spPr>
          <a:xfrm>
            <a:off x="6638400" y="1463040"/>
            <a:ext cx="228600" cy="2144880"/>
          </a:xfrm>
          <a:prstGeom prst="rightBrace">
            <a:avLst>
              <a:gd name="adj1" fmla="val 1800"/>
              <a:gd name="adj2" fmla="val 108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84" name="CustomShape 8"/>
          <p:cNvSpPr/>
          <p:nvPr/>
        </p:nvSpPr>
        <p:spPr>
          <a:xfrm>
            <a:off x="6631560" y="3793680"/>
            <a:ext cx="228600" cy="920880"/>
          </a:xfrm>
          <a:prstGeom prst="rightBrace">
            <a:avLst>
              <a:gd name="adj1" fmla="val 1800"/>
              <a:gd name="adj2" fmla="val 108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185" name="CustomShape 9"/>
          <p:cNvSpPr/>
          <p:nvPr/>
        </p:nvSpPr>
        <p:spPr>
          <a:xfrm>
            <a:off x="6631920" y="4909680"/>
            <a:ext cx="228600" cy="920880"/>
          </a:xfrm>
          <a:prstGeom prst="rightBrace">
            <a:avLst>
              <a:gd name="adj1" fmla="val 1800"/>
              <a:gd name="adj2" fmla="val 10800"/>
            </a:avLst>
          </a:prstGeom>
          <a:noFill/>
          <a:ln w="54720">
            <a:solidFill>
              <a:srgbClr val="0000ff"/>
            </a:solidFill>
            <a:round/>
          </a:ln>
        </p:spPr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Shape 1"/>
          <p:cNvSpPr txBox="1"/>
          <p:nvPr/>
        </p:nvSpPr>
        <p:spPr>
          <a:xfrm>
            <a:off x="503640" y="84960"/>
            <a:ext cx="9071640" cy="704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Jets</a:t>
            </a:r>
            <a:endParaRPr/>
          </a:p>
        </p:txBody>
      </p:sp>
      <p:pic>
        <p:nvPicPr>
          <p:cNvPr id="40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1440" y="266508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40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211400" y="249624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09" name="CustomShape 2"/>
          <p:cNvSpPr/>
          <p:nvPr/>
        </p:nvSpPr>
        <p:spPr>
          <a:xfrm>
            <a:off x="1566000" y="28429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id="410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516120" y="278424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11" name="CustomShape 3"/>
          <p:cNvSpPr/>
          <p:nvPr/>
        </p:nvSpPr>
        <p:spPr>
          <a:xfrm>
            <a:off x="3774600" y="29973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12" name="CustomShape 4"/>
          <p:cNvSpPr/>
          <p:nvPr/>
        </p:nvSpPr>
        <p:spPr>
          <a:xfrm>
            <a:off x="253800" y="3103560"/>
            <a:ext cx="838440" cy="38088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13" name="CustomShape 5"/>
          <p:cNvSpPr/>
          <p:nvPr/>
        </p:nvSpPr>
        <p:spPr>
          <a:xfrm flipH="1">
            <a:off x="4178160" y="3422520"/>
            <a:ext cx="838440" cy="38124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14" name="CustomShape 6"/>
          <p:cNvSpPr/>
          <p:nvPr/>
        </p:nvSpPr>
        <p:spPr>
          <a:xfrm>
            <a:off x="3402360" y="11246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15" name="CustomShape 7"/>
          <p:cNvSpPr/>
          <p:nvPr/>
        </p:nvSpPr>
        <p:spPr>
          <a:xfrm>
            <a:off x="1986120" y="47217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16" name="CustomShape 8"/>
          <p:cNvSpPr/>
          <p:nvPr/>
        </p:nvSpPr>
        <p:spPr>
          <a:xfrm>
            <a:off x="1049040" y="220860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17" name="CustomShape 9"/>
          <p:cNvSpPr/>
          <p:nvPr/>
        </p:nvSpPr>
        <p:spPr>
          <a:xfrm>
            <a:off x="3317760" y="433188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18" name="Line 10"/>
          <p:cNvSpPr/>
          <p:nvPr/>
        </p:nvSpPr>
        <p:spPr>
          <a:xfrm>
            <a:off x="1722960" y="296568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419" name="Line 11"/>
          <p:cNvSpPr/>
          <p:nvPr/>
        </p:nvSpPr>
        <p:spPr>
          <a:xfrm flipV="1">
            <a:off x="2680200" y="1365480"/>
            <a:ext cx="762480" cy="1599840"/>
          </a:xfrm>
          <a:prstGeom prst="line">
            <a:avLst/>
          </a:prstGeom>
          <a:ln w="38160">
            <a:solidFill>
              <a:srgbClr val="0000ff"/>
            </a:solidFill>
            <a:miter/>
            <a:tailEnd len="med" type="triangle" w="med"/>
          </a:ln>
        </p:spPr>
      </p:sp>
      <p:sp>
        <p:nvSpPr>
          <p:cNvPr id="420" name="Line 12"/>
          <p:cNvSpPr/>
          <p:nvPr/>
        </p:nvSpPr>
        <p:spPr>
          <a:xfrm flipH="1">
            <a:off x="2908440" y="311760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421" name="Line 13"/>
          <p:cNvSpPr/>
          <p:nvPr/>
        </p:nvSpPr>
        <p:spPr>
          <a:xfrm flipH="1">
            <a:off x="2146320" y="311796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422" name="CustomShape 14"/>
          <p:cNvSpPr/>
          <p:nvPr/>
        </p:nvSpPr>
        <p:spPr>
          <a:xfrm>
            <a:off x="2451600" y="273708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pic>
        <p:nvPicPr>
          <p:cNvPr id="423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5390640" y="1345320"/>
            <a:ext cx="4573440" cy="3683880"/>
          </a:xfrm>
          <a:prstGeom prst="rect">
            <a:avLst/>
          </a:prstGeom>
          <a:ln>
            <a:noFill/>
          </a:ln>
        </p:spPr>
      </p:pic>
      <p:pic>
        <p:nvPicPr>
          <p:cNvPr id="424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3291840" y="5120640"/>
            <a:ext cx="3200400" cy="2404800"/>
          </a:xfrm>
          <a:prstGeom prst="rect">
            <a:avLst/>
          </a:prstGeom>
          <a:ln>
            <a:noFill/>
          </a:ln>
        </p:spPr>
      </p:pic>
      <p:sp>
        <p:nvSpPr>
          <p:cNvPr id="425" name="TextShape 15"/>
          <p:cNvSpPr txBox="1"/>
          <p:nvPr/>
        </p:nvSpPr>
        <p:spPr>
          <a:xfrm>
            <a:off x="3729240" y="4998960"/>
            <a:ext cx="2322360" cy="5886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3500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sp>
        <p:nvSpPr>
          <p:cNvPr id="426" name="Freeform 16"/>
          <p:cNvSpPr/>
          <p:nvPr/>
        </p:nvSpPr>
        <p:spPr>
          <a:xfrm>
            <a:off x="4121640" y="5769360"/>
            <a:ext cx="405720" cy="448920"/>
          </a:xfrm>
          <a:custGeom>
            <a:avLst/>
            <a:gdLst/>
            <a:ahLst/>
            <a:rect l="0" t="0" r="r" b="b"/>
            <a:pathLst>
              <a:path w="1127" h="1247">
                <a:moveTo>
                  <a:pt x="0" y="675"/>
                </a:moveTo>
                <a:cubicBezTo>
                  <a:pt x="150" y="570"/>
                  <a:pt x="91" y="150"/>
                  <a:pt x="190" y="114"/>
                </a:cubicBezTo>
                <a:cubicBezTo>
                  <a:pt x="378" y="47"/>
                  <a:pt x="463" y="0"/>
                  <a:pt x="571" y="81"/>
                </a:cubicBezTo>
                <a:cubicBezTo>
                  <a:pt x="708" y="183"/>
                  <a:pt x="956" y="485"/>
                  <a:pt x="1020" y="675"/>
                </a:cubicBezTo>
                <a:cubicBezTo>
                  <a:pt x="1126" y="991"/>
                  <a:pt x="1114" y="1221"/>
                  <a:pt x="1062" y="1246"/>
                </a:cubicBezTo>
              </a:path>
            </a:pathLst>
          </a:cu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27" name="Line 17"/>
          <p:cNvSpPr/>
          <p:nvPr/>
        </p:nvSpPr>
        <p:spPr>
          <a:xfrm flipV="1">
            <a:off x="4604760" y="6711840"/>
            <a:ext cx="1166040" cy="10764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28" name="Line 18"/>
          <p:cNvSpPr/>
          <p:nvPr/>
        </p:nvSpPr>
        <p:spPr>
          <a:xfrm>
            <a:off x="5669280" y="411480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29" name="Line 19"/>
          <p:cNvSpPr/>
          <p:nvPr/>
        </p:nvSpPr>
        <p:spPr>
          <a:xfrm flipV="1">
            <a:off x="8049600" y="456336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30" name="CustomShape 20"/>
          <p:cNvSpPr/>
          <p:nvPr/>
        </p:nvSpPr>
        <p:spPr>
          <a:xfrm>
            <a:off x="6858000" y="1995120"/>
            <a:ext cx="731520" cy="1920240"/>
          </a:xfrm>
          <a:prstGeom prst="upArrow">
            <a:avLst>
              <a:gd name="adj1" fmla="val 5400"/>
              <a:gd name="adj2" fmla="val 54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431" name="CustomShape 21"/>
          <p:cNvSpPr/>
          <p:nvPr/>
        </p:nvSpPr>
        <p:spPr>
          <a:xfrm>
            <a:off x="8126280" y="1900800"/>
            <a:ext cx="731520" cy="2419200"/>
          </a:xfrm>
          <a:prstGeom prst="upArrow">
            <a:avLst>
              <a:gd name="adj1" fmla="val 5400"/>
              <a:gd name="adj2" fmla="val 5400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432" name="TextShape 22"/>
          <p:cNvSpPr txBox="1"/>
          <p:nvPr/>
        </p:nvSpPr>
        <p:spPr>
          <a:xfrm>
            <a:off x="6675120" y="1005840"/>
            <a:ext cx="2096280" cy="2336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000">
                <a:solidFill>
                  <a:srgbClr val="000000"/>
                </a:solidFill>
                <a:latin typeface="Arial"/>
              </a:rPr>
              <a:t>Phys.Rev.Lett. 105 (2010) 252303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extShape 1"/>
          <p:cNvSpPr txBox="1"/>
          <p:nvPr/>
        </p:nvSpPr>
        <p:spPr>
          <a:xfrm>
            <a:off x="503640" y="156960"/>
            <a:ext cx="9071640" cy="979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Quenched jets</a:t>
            </a:r>
            <a:endParaRPr/>
          </a:p>
        </p:txBody>
      </p:sp>
      <p:pic>
        <p:nvPicPr>
          <p:cNvPr id="43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54840" y="284004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43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800" y="267120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36" name="CustomShape 2"/>
          <p:cNvSpPr/>
          <p:nvPr/>
        </p:nvSpPr>
        <p:spPr>
          <a:xfrm>
            <a:off x="1769400" y="301788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id="43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719520" y="295920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38" name="CustomShape 3"/>
          <p:cNvSpPr/>
          <p:nvPr/>
        </p:nvSpPr>
        <p:spPr>
          <a:xfrm>
            <a:off x="3978000" y="31723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39" name="CustomShape 4"/>
          <p:cNvSpPr/>
          <p:nvPr/>
        </p:nvSpPr>
        <p:spPr>
          <a:xfrm>
            <a:off x="457200" y="3278520"/>
            <a:ext cx="838440" cy="38088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40" name="CustomShape 5"/>
          <p:cNvSpPr/>
          <p:nvPr/>
        </p:nvSpPr>
        <p:spPr>
          <a:xfrm flipH="1">
            <a:off x="4381560" y="3597480"/>
            <a:ext cx="838440" cy="38124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41" name="CustomShape 6"/>
          <p:cNvSpPr/>
          <p:nvPr/>
        </p:nvSpPr>
        <p:spPr>
          <a:xfrm>
            <a:off x="3605760" y="1299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42" name="CustomShape 7"/>
          <p:cNvSpPr/>
          <p:nvPr/>
        </p:nvSpPr>
        <p:spPr>
          <a:xfrm>
            <a:off x="2809800" y="39524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443" name="CustomShape 8"/>
          <p:cNvSpPr/>
          <p:nvPr/>
        </p:nvSpPr>
        <p:spPr>
          <a:xfrm>
            <a:off x="1252440" y="238356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44" name="CustomShape 9"/>
          <p:cNvSpPr/>
          <p:nvPr/>
        </p:nvSpPr>
        <p:spPr>
          <a:xfrm>
            <a:off x="3521160" y="4506840"/>
            <a:ext cx="100116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45" name="Line 10"/>
          <p:cNvSpPr/>
          <p:nvPr/>
        </p:nvSpPr>
        <p:spPr>
          <a:xfrm>
            <a:off x="1926360" y="314064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446" name="Line 11"/>
          <p:cNvSpPr/>
          <p:nvPr/>
        </p:nvSpPr>
        <p:spPr>
          <a:xfrm flipV="1">
            <a:off x="2883600" y="1540440"/>
            <a:ext cx="762480" cy="1599840"/>
          </a:xfrm>
          <a:prstGeom prst="line">
            <a:avLst/>
          </a:prstGeom>
          <a:ln w="38160">
            <a:solidFill>
              <a:srgbClr val="0000ff"/>
            </a:solidFill>
            <a:miter/>
            <a:tailEnd len="med" type="triangle" w="med"/>
          </a:ln>
        </p:spPr>
      </p:sp>
      <p:sp>
        <p:nvSpPr>
          <p:cNvPr id="447" name="Line 12"/>
          <p:cNvSpPr/>
          <p:nvPr/>
        </p:nvSpPr>
        <p:spPr>
          <a:xfrm flipH="1">
            <a:off x="3111840" y="329256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448" name="Freeform 13"/>
          <p:cNvSpPr/>
          <p:nvPr/>
        </p:nvSpPr>
        <p:spPr>
          <a:xfrm>
            <a:off x="2658600" y="329040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80" y="8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9"/>
                  <a:pt x="1624" y="1034"/>
                  <a:pt x="765" y="1266"/>
                </a:cubicBezTo>
                <a:cubicBezTo>
                  <a:pt x="0" y="1476"/>
                  <a:pt x="1016" y="1363"/>
                  <a:pt x="1023" y="1626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800000"/>
            </a:solidFill>
            <a:round/>
          </a:ln>
        </p:spPr>
      </p:sp>
      <p:sp>
        <p:nvSpPr>
          <p:cNvPr id="449" name="CustomShape 14"/>
          <p:cNvSpPr/>
          <p:nvPr/>
        </p:nvSpPr>
        <p:spPr>
          <a:xfrm>
            <a:off x="2655000" y="291204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sp>
        <p:nvSpPr>
          <p:cNvPr id="450" name="TextShape 15"/>
          <p:cNvSpPr txBox="1"/>
          <p:nvPr/>
        </p:nvSpPr>
        <p:spPr>
          <a:xfrm>
            <a:off x="9000" y="4856040"/>
            <a:ext cx="6666120" cy="227916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One of the jets is absorbed by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The quark or gluon has equilibrated with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Phys. Rev. Lett. 105, 252303 (2010)</a:t>
            </a:r>
            <a:endParaRPr/>
          </a:p>
        </p:txBody>
      </p:sp>
      <p:pic>
        <p:nvPicPr>
          <p:cNvPr id="451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5356800" y="1095480"/>
            <a:ext cx="4572000" cy="3767400"/>
          </a:xfrm>
          <a:prstGeom prst="rect">
            <a:avLst/>
          </a:prstGeom>
          <a:ln>
            <a:noFill/>
          </a:ln>
        </p:spPr>
      </p:pic>
      <p:pic>
        <p:nvPicPr>
          <p:cNvPr id="452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6675120" y="4968000"/>
            <a:ext cx="3200400" cy="2404800"/>
          </a:xfrm>
          <a:prstGeom prst="rect">
            <a:avLst/>
          </a:prstGeom>
          <a:ln>
            <a:noFill/>
          </a:ln>
        </p:spPr>
      </p:pic>
      <p:sp>
        <p:nvSpPr>
          <p:cNvPr id="453" name="TextShape 16"/>
          <p:cNvSpPr txBox="1"/>
          <p:nvPr/>
        </p:nvSpPr>
        <p:spPr>
          <a:xfrm>
            <a:off x="7112520" y="4846320"/>
            <a:ext cx="2322360" cy="5886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3500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sp>
        <p:nvSpPr>
          <p:cNvPr id="454" name="Freeform 17"/>
          <p:cNvSpPr/>
          <p:nvPr/>
        </p:nvSpPr>
        <p:spPr>
          <a:xfrm>
            <a:off x="7504920" y="5616720"/>
            <a:ext cx="405720" cy="448920"/>
          </a:xfrm>
          <a:custGeom>
            <a:avLst/>
            <a:gdLst/>
            <a:ahLst/>
            <a:rect l="0" t="0" r="r" b="b"/>
            <a:pathLst>
              <a:path w="1127" h="1247">
                <a:moveTo>
                  <a:pt x="0" y="675"/>
                </a:moveTo>
                <a:cubicBezTo>
                  <a:pt x="150" y="570"/>
                  <a:pt x="91" y="150"/>
                  <a:pt x="190" y="114"/>
                </a:cubicBezTo>
                <a:cubicBezTo>
                  <a:pt x="378" y="47"/>
                  <a:pt x="463" y="0"/>
                  <a:pt x="571" y="81"/>
                </a:cubicBezTo>
                <a:cubicBezTo>
                  <a:pt x="708" y="183"/>
                  <a:pt x="956" y="485"/>
                  <a:pt x="1020" y="675"/>
                </a:cubicBezTo>
                <a:cubicBezTo>
                  <a:pt x="1126" y="991"/>
                  <a:pt x="1114" y="1221"/>
                  <a:pt x="1062" y="1246"/>
                </a:cubicBezTo>
              </a:path>
            </a:pathLst>
          </a:cu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55" name="Line 18"/>
          <p:cNvSpPr/>
          <p:nvPr/>
        </p:nvSpPr>
        <p:spPr>
          <a:xfrm flipV="1">
            <a:off x="7988040" y="6559200"/>
            <a:ext cx="1166040" cy="10764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56" name="Line 19"/>
          <p:cNvSpPr/>
          <p:nvPr/>
        </p:nvSpPr>
        <p:spPr>
          <a:xfrm>
            <a:off x="5749920" y="387144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57" name="Line 20"/>
          <p:cNvSpPr/>
          <p:nvPr/>
        </p:nvSpPr>
        <p:spPr>
          <a:xfrm flipV="1">
            <a:off x="7950240" y="432000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58" name="CustomShape 21"/>
          <p:cNvSpPr/>
          <p:nvPr/>
        </p:nvSpPr>
        <p:spPr>
          <a:xfrm>
            <a:off x="6686640" y="1095480"/>
            <a:ext cx="731520" cy="2180520"/>
          </a:xfrm>
          <a:prstGeom prst="upArrow">
            <a:avLst>
              <a:gd name="adj1" fmla="val 5400"/>
              <a:gd name="adj2" fmla="val 5400"/>
            </a:avLst>
          </a:prstGeom>
          <a:noFill/>
          <a:ln w="54720">
            <a:solidFill>
              <a:srgbClr val="0000ff"/>
            </a:solidFill>
            <a:round/>
          </a:ln>
        </p:spPr>
      </p:sp>
      <p:sp>
        <p:nvSpPr>
          <p:cNvPr id="459" name="CustomShape 22"/>
          <p:cNvSpPr/>
          <p:nvPr/>
        </p:nvSpPr>
        <p:spPr>
          <a:xfrm>
            <a:off x="7522920" y="2142000"/>
            <a:ext cx="731520" cy="1574640"/>
          </a:xfrm>
          <a:prstGeom prst="upArrow">
            <a:avLst>
              <a:gd name="adj1" fmla="val 5400"/>
              <a:gd name="adj2" fmla="val 5400"/>
            </a:avLst>
          </a:prstGeom>
          <a:noFill/>
          <a:ln w="54720">
            <a:solidFill>
              <a:srgbClr val="ff0000"/>
            </a:solidFill>
            <a:custDash>
              <a:ds d="508000" sp="508000"/>
              <a:ds d="508000" sp="508000"/>
            </a:custDash>
            <a:round/>
          </a:ln>
        </p:spPr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Nuclear modification factor</a:t>
            </a:r>
            <a:endParaRPr/>
          </a:p>
        </p:txBody>
      </p:sp>
      <p:sp>
        <p:nvSpPr>
          <p:cNvPr id="461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000">
                <a:latin typeface="Arial"/>
              </a:rPr>
              <a:t>Measure spectra of probe (jets) and compare to those in p+p collisions or peripheral A+A collis</a:t>
            </a:r>
            <a:r>
              <a:rPr lang="en-US" sz="3000">
                <a:latin typeface="Arial"/>
              </a:rPr>
              <a:t>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000">
                <a:latin typeface="Arial"/>
              </a:rPr>
              <a:t>If high-p</a:t>
            </a:r>
            <a:r>
              <a:rPr lang="en-US" sz="3000" baseline="-101000">
                <a:latin typeface="Arial"/>
              </a:rPr>
              <a:t>T</a:t>
            </a:r>
            <a:r>
              <a:rPr lang="en-US" sz="3000">
                <a:latin typeface="Arial"/>
              </a:rPr>
              <a:t> probes (jets) are suppressed, this is evidence of jet quenc</a:t>
            </a:r>
            <a:r>
              <a:rPr lang="en-US" sz="3000">
                <a:latin typeface="Arial"/>
              </a:rPr>
              <a:t>hing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  <p:pic>
        <p:nvPicPr>
          <p:cNvPr id="46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46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464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465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37160" y="1203120"/>
            <a:ext cx="6483240" cy="4389120"/>
          </a:xfrm>
          <a:prstGeom prst="rect">
            <a:avLst/>
          </a:prstGeom>
          <a:ln>
            <a:noFill/>
          </a:ln>
        </p:spPr>
      </p:pic>
      <p:sp>
        <p:nvSpPr>
          <p:cNvPr id="467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Nuclear modification factor R</a:t>
            </a:r>
            <a:r>
              <a:rPr lang="en-US" sz="4400" baseline="-101000">
                <a:latin typeface="Arial"/>
              </a:rPr>
              <a:t>AA</a:t>
            </a:r>
            <a:endParaRPr/>
          </a:p>
        </p:txBody>
      </p:sp>
      <p:sp>
        <p:nvSpPr>
          <p:cNvPr id="468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i="1" lang="en-US" sz="4000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469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i="1" lang="en-US" sz="4000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470" name="TextShape 4"/>
          <p:cNvSpPr txBox="1"/>
          <p:nvPr/>
        </p:nvSpPr>
        <p:spPr>
          <a:xfrm>
            <a:off x="274320" y="5661360"/>
            <a:ext cx="9966960" cy="151740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i="1" lang="en-US" sz="2500">
                <a:latin typeface="Arial"/>
              </a:rPr>
              <a:t>Electromagnetic probes</a:t>
            </a:r>
            <a:r>
              <a:rPr lang="en-US" sz="2500">
                <a:latin typeface="Arial"/>
              </a:rPr>
              <a:t> – consistent with no modification – medium is transparent to them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i="1" lang="en-US" sz="2500">
                <a:latin typeface="Arial"/>
              </a:rPr>
              <a:t>Strong probes</a:t>
            </a:r>
            <a:r>
              <a:rPr lang="en-US" sz="2500">
                <a:latin typeface="Arial"/>
              </a:rPr>
              <a:t> – significant suppression – medium is opaque to them</a:t>
            </a:r>
            <a:endParaRPr/>
          </a:p>
        </p:txBody>
      </p:sp>
      <p:pic>
        <p:nvPicPr>
          <p:cNvPr id="471" name="Picture 5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799600" y="1463040"/>
            <a:ext cx="8568000" cy="41148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icture 5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81520" y="1682280"/>
            <a:ext cx="9594000" cy="4604760"/>
          </a:xfrm>
          <a:prstGeom prst="rect">
            <a:avLst/>
          </a:prstGeom>
          <a:ln>
            <a:noFill/>
          </a:ln>
        </p:spPr>
      </p:pic>
      <p:sp>
        <p:nvSpPr>
          <p:cNvPr id="473" name="TextShape 1"/>
          <p:cNvSpPr txBox="1"/>
          <p:nvPr/>
        </p:nvSpPr>
        <p:spPr>
          <a:xfrm>
            <a:off x="0" y="-59400"/>
            <a:ext cx="10080000" cy="875880"/>
          </a:xfrm>
          <a:prstGeom prst="rect">
            <a:avLst/>
          </a:prstGeom>
        </p:spPr>
        <p:txBody>
          <a:bodyPr lIns="95760" rIns="95760" tIns="47880" bIns="47880" anchor="ctr"/>
          <a:p>
            <a:pPr algn="ctr">
              <a:buSzPct val="45000"/>
              <a:buFont typeface="StarSymbol"/>
              <a:buChar char=""/>
            </a:pPr>
            <a:r>
              <a:rPr lang="en-US" sz="4000">
                <a:latin typeface="Arial"/>
              </a:rPr>
              <a:t>Nuclear modification factor R</a:t>
            </a:r>
            <a:r>
              <a:rPr lang="en-US" sz="4000" baseline="-101000">
                <a:latin typeface="Arial"/>
              </a:rPr>
              <a:t>AA</a:t>
            </a:r>
            <a:r>
              <a:rPr lang="en-US" sz="4000">
                <a:latin typeface="Arial"/>
              </a:rPr>
              <a:t> at LHC</a:t>
            </a:r>
            <a:endParaRPr/>
          </a:p>
        </p:txBody>
      </p:sp>
      <p:sp>
        <p:nvSpPr>
          <p:cNvPr id="474" name="CustomShape 2"/>
          <p:cNvSpPr/>
          <p:nvPr/>
        </p:nvSpPr>
        <p:spPr>
          <a:xfrm>
            <a:off x="4703760" y="6056640"/>
            <a:ext cx="4368240" cy="96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 sz="2400">
                <a:solidFill>
                  <a:srgbClr val="000000"/>
                </a:solidFill>
                <a:latin typeface="Arial"/>
              </a:rPr>
              <a:t>Like for charged particles, high-p</a:t>
            </a:r>
            <a:r>
              <a:rPr lang="en-US" sz="2400" baseline="-25000">
                <a:solidFill>
                  <a:srgbClr val="000000"/>
                </a:solidFill>
                <a:latin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jet R</a:t>
            </a:r>
            <a:r>
              <a:rPr lang="en-US" sz="2400" baseline="-25000">
                <a:solidFill>
                  <a:srgbClr val="000000"/>
                </a:solidFill>
                <a:latin typeface="Arial"/>
              </a:rPr>
              <a:t>AA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flat at ≈ 0.5</a:t>
            </a:r>
            <a:endParaRPr/>
          </a:p>
        </p:txBody>
      </p:sp>
      <p:sp>
        <p:nvSpPr>
          <p:cNvPr id="475" name="CustomShape 3"/>
          <p:cNvSpPr/>
          <p:nvPr/>
        </p:nvSpPr>
        <p:spPr>
          <a:xfrm>
            <a:off x="4871880" y="755640"/>
            <a:ext cx="3863520" cy="676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 sz="1600">
                <a:solidFill>
                  <a:srgbClr val="000000"/>
                </a:solidFill>
                <a:latin typeface="Arial"/>
              </a:rPr>
              <a:t>Fully unfolded inclusive jet R</a:t>
            </a:r>
            <a:r>
              <a:rPr lang="en-US" sz="1600" baseline="-25000">
                <a:solidFill>
                  <a:srgbClr val="000000"/>
                </a:solidFill>
                <a:latin typeface="Arial"/>
              </a:rPr>
              <a:t>AA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600">
                <a:solidFill>
                  <a:srgbClr val="000000"/>
                </a:solidFill>
                <a:latin typeface="Arial"/>
              </a:rPr>
              <a:t>pp 2.76 TeV reference</a:t>
            </a:r>
            <a:endParaRPr/>
          </a:p>
        </p:txBody>
      </p:sp>
      <p:sp>
        <p:nvSpPr>
          <p:cNvPr id="476" name="CustomShape 4"/>
          <p:cNvSpPr/>
          <p:nvPr/>
        </p:nvSpPr>
        <p:spPr>
          <a:xfrm>
            <a:off x="6722640" y="1542960"/>
            <a:ext cx="1882800" cy="3049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/>
            <a:r>
              <a:rPr lang="en-US" sz="1200">
                <a:solidFill>
                  <a:srgbClr val="000000"/>
                </a:solidFill>
                <a:latin typeface="Arial"/>
              </a:rPr>
              <a:t>CMS-PAS HIN-12-001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Measuring temperature</a:t>
            </a:r>
            <a:endParaRPr/>
          </a:p>
        </p:txBody>
      </p:sp>
      <p:pic>
        <p:nvPicPr>
          <p:cNvPr id="47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47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Thermal photons</a:t>
            </a:r>
            <a:endParaRPr/>
          </a:p>
        </p:txBody>
      </p:sp>
      <p:sp>
        <p:nvSpPr>
          <p:cNvPr id="481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latin typeface="Times New Roman"/>
              </a:rPr>
              <a:t>PHENIX collaboration: </a:t>
            </a:r>
            <a:r>
              <a:rPr lang="en-US">
                <a:latin typeface="Arial"/>
              </a:rPr>
              <a:t>Au+Au 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>
                <a:latin typeface="Arial"/>
              </a:rPr>
              <a:t>s</a:t>
            </a:r>
            <a:r>
              <a:rPr lang="en-US" baseline="-101000">
                <a:latin typeface="Arial"/>
              </a:rPr>
              <a:t>NN</a:t>
            </a:r>
            <a:r>
              <a:rPr lang="en-US">
                <a:latin typeface="Arial"/>
              </a:rPr>
              <a:t>=200 GeV</a:t>
            </a:r>
            <a:endParaRPr/>
          </a:p>
          <a:p>
            <a:r>
              <a:rPr b="1" lang="en-US" sz="2000">
                <a:latin typeface="Times New Roman"/>
              </a:rPr>
              <a:t>Inverse slope: </a:t>
            </a:r>
            <a:r>
              <a:rPr b="1" lang="en-US" sz="1700">
                <a:latin typeface="Times New Roman"/>
              </a:rPr>
              <a:t>T = 221 +/- 19 (stat) +/- 19 (syst) MeV</a:t>
            </a:r>
            <a:endParaRPr/>
          </a:p>
        </p:txBody>
      </p:sp>
      <p:pic>
        <p:nvPicPr>
          <p:cNvPr id="48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85200" y="881280"/>
            <a:ext cx="4572000" cy="5248800"/>
          </a:xfrm>
          <a:prstGeom prst="rect">
            <a:avLst/>
          </a:prstGeom>
          <a:ln>
            <a:noFill/>
          </a:ln>
        </p:spPr>
      </p:pic>
      <p:sp>
        <p:nvSpPr>
          <p:cNvPr id="483" name="Line 3"/>
          <p:cNvSpPr/>
          <p:nvPr/>
        </p:nvSpPr>
        <p:spPr>
          <a:xfrm flipH="1" flipV="1">
            <a:off x="1665360" y="3441600"/>
            <a:ext cx="365760" cy="13028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484" name="TextShape 4"/>
          <p:cNvSpPr txBox="1"/>
          <p:nvPr/>
        </p:nvSpPr>
        <p:spPr>
          <a:xfrm>
            <a:off x="1208160" y="4744440"/>
            <a:ext cx="1738080" cy="7124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485" name="CustomShape 5"/>
          <p:cNvSpPr/>
          <p:nvPr/>
        </p:nvSpPr>
        <p:spPr>
          <a:xfrm>
            <a:off x="819720" y="2346840"/>
            <a:ext cx="274320" cy="731160"/>
          </a:xfrm>
          <a:prstGeom prst="leftBrace">
            <a:avLst>
              <a:gd name="adj1" fmla="val 1800"/>
              <a:gd name="adj2" fmla="val 10800"/>
            </a:avLst>
          </a:prstGeom>
          <a:noFill/>
          <a:ln w="54720">
            <a:solidFill>
              <a:srgbClr val="ff0000"/>
            </a:solidFill>
            <a:round/>
          </a:ln>
        </p:spPr>
      </p:sp>
      <p:sp>
        <p:nvSpPr>
          <p:cNvPr id="486" name="TextShape 6"/>
          <p:cNvSpPr txBox="1"/>
          <p:nvPr/>
        </p:nvSpPr>
        <p:spPr>
          <a:xfrm rot="16200000">
            <a:off x="-1131480" y="2363400"/>
            <a:ext cx="2926800" cy="70848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487" name="TextShape 7"/>
          <p:cNvSpPr txBox="1"/>
          <p:nvPr/>
        </p:nvSpPr>
        <p:spPr>
          <a:xfrm>
            <a:off x="1097280" y="720000"/>
            <a:ext cx="3018600" cy="3038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500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488" name="CustomShape 8"/>
          <p:cNvSpPr/>
          <p:nvPr/>
        </p:nvSpPr>
        <p:spPr>
          <a:xfrm flipV="1">
            <a:off x="4322520" y="430128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89" name="CustomShape 9"/>
          <p:cNvSpPr/>
          <p:nvPr/>
        </p:nvSpPr>
        <p:spPr>
          <a:xfrm flipV="1">
            <a:off x="4574160" y="4300920"/>
            <a:ext cx="32040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90" name="CustomShape 10"/>
          <p:cNvSpPr/>
          <p:nvPr/>
        </p:nvSpPr>
        <p:spPr>
          <a:xfrm flipV="1">
            <a:off x="4357800" y="36525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91" name="CustomShape 11"/>
          <p:cNvSpPr/>
          <p:nvPr/>
        </p:nvSpPr>
        <p:spPr>
          <a:xfrm flipV="1">
            <a:off x="4501440" y="36522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92" name="CustomShape 12"/>
          <p:cNvSpPr/>
          <p:nvPr/>
        </p:nvSpPr>
        <p:spPr>
          <a:xfrm flipV="1">
            <a:off x="4393080" y="29322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93" name="CustomShape 13"/>
          <p:cNvSpPr/>
          <p:nvPr/>
        </p:nvSpPr>
        <p:spPr>
          <a:xfrm flipV="1">
            <a:off x="4464720" y="293184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94" name="CustomShape 14"/>
          <p:cNvSpPr/>
          <p:nvPr/>
        </p:nvSpPr>
        <p:spPr>
          <a:xfrm flipV="1">
            <a:off x="4573800" y="5308200"/>
            <a:ext cx="137160" cy="13716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95" name="CustomShape 15"/>
          <p:cNvSpPr/>
          <p:nvPr/>
        </p:nvSpPr>
        <p:spPr>
          <a:xfrm flipV="1">
            <a:off x="4645440" y="5307840"/>
            <a:ext cx="137160" cy="13716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pic>
        <p:nvPicPr>
          <p:cNvPr id="496" name="Picture 7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497" name="TextShape 16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latin typeface="Times New Roman"/>
              </a:rPr>
              <a:t>ALICE collaboration: </a:t>
            </a:r>
            <a:endParaRPr/>
          </a:p>
          <a:p>
            <a:r>
              <a:rPr lang="en-US">
                <a:latin typeface="Times New Roman"/>
              </a:rPr>
              <a:t>Pb+Pb</a:t>
            </a:r>
            <a:r>
              <a:rPr lang="en-US">
                <a:latin typeface="Arial"/>
              </a:rPr>
              <a:t> </a:t>
            </a:r>
            <a:r>
              <a:rPr lang="en-US">
                <a:latin typeface="Arial"/>
              </a:rPr>
              <a:t>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>
                <a:latin typeface="Arial"/>
              </a:rPr>
              <a:t>s</a:t>
            </a:r>
            <a:r>
              <a:rPr lang="en-US" baseline="-101000">
                <a:latin typeface="Arial"/>
              </a:rPr>
              <a:t>NN</a:t>
            </a:r>
            <a:r>
              <a:rPr lang="en-US">
                <a:latin typeface="Arial"/>
              </a:rPr>
              <a:t>=2.76 TeV</a:t>
            </a:r>
            <a:endParaRPr/>
          </a:p>
          <a:p>
            <a:r>
              <a:rPr b="1" lang="en-US" sz="2000">
                <a:latin typeface="Times New Roman"/>
              </a:rPr>
              <a:t>Inverse slope: </a:t>
            </a:r>
            <a:r>
              <a:rPr b="1" lang="en-US" sz="1700">
                <a:latin typeface="Times New Roman"/>
              </a:rPr>
              <a:t>T = 304 +/-51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499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</p:spPr>
        <p:txBody>
          <a:bodyPr lIns="95760" rIns="95760" tIns="47880" bIns="47880" anchor="ctr"/>
          <a:p>
            <a:pPr algn="ctr">
              <a:buSzPct val="45000"/>
              <a:buFont typeface="StarSymbol"/>
              <a:buChar char=""/>
            </a:pPr>
            <a:r>
              <a:rPr lang="en-US" sz="4400">
                <a:latin typeface="Arial"/>
              </a:rPr>
              <a:t>Building a quarkonium-thermometer</a:t>
            </a:r>
            <a:endParaRPr/>
          </a:p>
        </p:txBody>
      </p:sp>
      <p:pic>
        <p:nvPicPr>
          <p:cNvPr id="500" name="Picture 19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501" name="Picture 20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502" name="Picture 21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503" name="CustomShape 2"/>
          <p:cNvSpPr/>
          <p:nvPr/>
        </p:nvSpPr>
        <p:spPr>
          <a:xfrm>
            <a:off x="83880" y="5879880"/>
            <a:ext cx="4955760" cy="96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504" name="CustomShape 3"/>
          <p:cNvSpPr/>
          <p:nvPr/>
        </p:nvSpPr>
        <p:spPr>
          <a:xfrm>
            <a:off x="674640" y="923760"/>
            <a:ext cx="1882800" cy="3049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/>
            <a:r>
              <a:rPr lang="en-US" sz="1200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505" name="CustomShape 4"/>
          <p:cNvSpPr/>
          <p:nvPr/>
        </p:nvSpPr>
        <p:spPr>
          <a:xfrm>
            <a:off x="2383560" y="5408640"/>
            <a:ext cx="631080" cy="447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rIns="90000" tIns="46800" bIns="46800"/>
          <a:p>
            <a:pPr/>
            <a:r>
              <a:rPr lang="en-US">
                <a:solidFill>
                  <a:srgbClr val="000000"/>
                </a:solidFill>
                <a:latin typeface="Arial"/>
              </a:rPr>
              <a:t>N</a:t>
            </a:r>
            <a:r>
              <a:rPr lang="en-US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pic>
        <p:nvPicPr>
          <p:cNvPr id="506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sp>
        <p:nvSpPr>
          <p:cNvPr id="507" name="CustomShape 5"/>
          <p:cNvSpPr/>
          <p:nvPr/>
        </p:nvSpPr>
        <p:spPr>
          <a:xfrm>
            <a:off x="7491240" y="585036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508" name="CustomShape 6"/>
          <p:cNvSpPr/>
          <p:nvPr/>
        </p:nvSpPr>
        <p:spPr>
          <a:xfrm>
            <a:off x="7602120" y="612468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509" name="TextShape 7"/>
          <p:cNvSpPr txBox="1"/>
          <p:nvPr/>
        </p:nvSpPr>
        <p:spPr>
          <a:xfrm>
            <a:off x="7674120" y="6163560"/>
            <a:ext cx="40212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510" name="CustomShape 8"/>
          <p:cNvSpPr/>
          <p:nvPr/>
        </p:nvSpPr>
        <p:spPr>
          <a:xfrm>
            <a:off x="8214120" y="614412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511" name="TextShape 9"/>
          <p:cNvSpPr txBox="1"/>
          <p:nvPr/>
        </p:nvSpPr>
        <p:spPr>
          <a:xfrm>
            <a:off x="8322480" y="6199560"/>
            <a:ext cx="40176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512" name="Line 10"/>
          <p:cNvSpPr/>
          <p:nvPr/>
        </p:nvSpPr>
        <p:spPr>
          <a:xfrm>
            <a:off x="8389440" y="6271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513" name="CustomShape 11"/>
          <p:cNvSpPr/>
          <p:nvPr/>
        </p:nvSpPr>
        <p:spPr>
          <a:xfrm>
            <a:off x="5510160" y="585000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514" name="CustomShape 12"/>
          <p:cNvSpPr/>
          <p:nvPr/>
        </p:nvSpPr>
        <p:spPr>
          <a:xfrm>
            <a:off x="5621040" y="612432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515" name="TextShape 13"/>
          <p:cNvSpPr txBox="1"/>
          <p:nvPr/>
        </p:nvSpPr>
        <p:spPr>
          <a:xfrm>
            <a:off x="5693040" y="6163200"/>
            <a:ext cx="40212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516" name="CustomShape 14"/>
          <p:cNvSpPr/>
          <p:nvPr/>
        </p:nvSpPr>
        <p:spPr>
          <a:xfrm>
            <a:off x="6233040" y="614376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517" name="TextShape 15"/>
          <p:cNvSpPr txBox="1"/>
          <p:nvPr/>
        </p:nvSpPr>
        <p:spPr>
          <a:xfrm>
            <a:off x="6341400" y="6199200"/>
            <a:ext cx="40176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518" name="Line 16"/>
          <p:cNvSpPr/>
          <p:nvPr/>
        </p:nvSpPr>
        <p:spPr>
          <a:xfrm>
            <a:off x="6408360" y="62712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519" name="CustomShape 17"/>
          <p:cNvSpPr/>
          <p:nvPr/>
        </p:nvSpPr>
        <p:spPr>
          <a:xfrm flipV="1">
            <a:off x="525600" y="538812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20" name="CustomShape 18"/>
          <p:cNvSpPr/>
          <p:nvPr/>
        </p:nvSpPr>
        <p:spPr>
          <a:xfrm flipV="1">
            <a:off x="777240" y="5387760"/>
            <a:ext cx="32040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21" name="CustomShape 19"/>
          <p:cNvSpPr/>
          <p:nvPr/>
        </p:nvSpPr>
        <p:spPr>
          <a:xfrm flipV="1">
            <a:off x="4207320" y="538812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22" name="CustomShape 20"/>
          <p:cNvSpPr/>
          <p:nvPr/>
        </p:nvSpPr>
        <p:spPr>
          <a:xfrm flipV="1">
            <a:off x="4278960" y="53877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23" name="CustomShape 21"/>
          <p:cNvSpPr/>
          <p:nvPr/>
        </p:nvSpPr>
        <p:spPr>
          <a:xfrm flipV="1">
            <a:off x="2920320" y="54036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24" name="CustomShape 22"/>
          <p:cNvSpPr/>
          <p:nvPr/>
        </p:nvSpPr>
        <p:spPr>
          <a:xfrm flipV="1">
            <a:off x="3063960" y="540324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</p:spTree>
  </p:cSld>
  <p:timing>
    <p:tnLst>
      <p:par>
        <p:cTn id="95" dur="indefinite" restart="never" nodeType="tmRoot">
          <p:childTnLst>
            <p:seq>
              <p:cTn id="96" nodeType="mainSeq">
                <p:childTnLst>
                  <p:par>
                    <p:cTn id="97" fill="freeze">
                      <p:stCondLst>
                        <p:cond delay="indefinite"/>
                      </p:stCondLst>
                      <p:childTnLst>
                        <p:par>
                          <p:cTn id="98" fill="freeze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526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</p:spPr>
        <p:txBody>
          <a:bodyPr lIns="95760" rIns="95760" tIns="47880" bIns="47880" anchor="ctr"/>
          <a:p>
            <a:pPr algn="ctr">
              <a:buSzPct val="45000"/>
              <a:buFont typeface="StarSymbol"/>
              <a:buChar char=""/>
            </a:pPr>
            <a:r>
              <a:rPr lang="en-US" sz="4400">
                <a:latin typeface="Arial"/>
              </a:rPr>
              <a:t>Building a quarkonium-thermometer</a:t>
            </a:r>
            <a:endParaRPr/>
          </a:p>
        </p:txBody>
      </p:sp>
      <p:pic>
        <p:nvPicPr>
          <p:cNvPr id="527" name="Picture 19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528" name="Picture 20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529" name="Picture 21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530" name="CustomShape 2"/>
          <p:cNvSpPr/>
          <p:nvPr/>
        </p:nvSpPr>
        <p:spPr>
          <a:xfrm>
            <a:off x="83880" y="5879880"/>
            <a:ext cx="4955760" cy="96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531" name="CustomShape 3"/>
          <p:cNvSpPr/>
          <p:nvPr/>
        </p:nvSpPr>
        <p:spPr>
          <a:xfrm>
            <a:off x="674640" y="923760"/>
            <a:ext cx="1882800" cy="3049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/>
            <a:r>
              <a:rPr lang="en-US" sz="1200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532" name="CustomShape 4"/>
          <p:cNvSpPr/>
          <p:nvPr/>
        </p:nvSpPr>
        <p:spPr>
          <a:xfrm>
            <a:off x="2383560" y="5408640"/>
            <a:ext cx="631080" cy="447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rIns="90000" tIns="46800" bIns="46800"/>
          <a:p>
            <a:pPr/>
            <a:r>
              <a:rPr lang="en-US">
                <a:solidFill>
                  <a:srgbClr val="000000"/>
                </a:solidFill>
                <a:latin typeface="Arial"/>
              </a:rPr>
              <a:t>N</a:t>
            </a:r>
            <a:r>
              <a:rPr lang="en-US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sp>
        <p:nvSpPr>
          <p:cNvPr id="533" name="CustomShape 5"/>
          <p:cNvSpPr/>
          <p:nvPr/>
        </p:nvSpPr>
        <p:spPr>
          <a:xfrm>
            <a:off x="7200720" y="6735960"/>
            <a:ext cx="2847240" cy="3049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/>
            <a:r>
              <a:rPr lang="en-US" sz="1200">
                <a:solidFill>
                  <a:srgbClr val="000000"/>
                </a:solidFill>
                <a:latin typeface="Arial"/>
              </a:rPr>
              <a:t>CMS-PAS HIN-12-014, HIN-12-007</a:t>
            </a:r>
            <a:endParaRPr/>
          </a:p>
        </p:txBody>
      </p:sp>
      <p:sp>
        <p:nvSpPr>
          <p:cNvPr id="534" name="CustomShape 6"/>
          <p:cNvSpPr/>
          <p:nvPr/>
        </p:nvSpPr>
        <p:spPr>
          <a:xfrm>
            <a:off x="5686200" y="5811480"/>
            <a:ext cx="3863880" cy="90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535" name="CustomShape 7"/>
          <p:cNvSpPr/>
          <p:nvPr/>
        </p:nvSpPr>
        <p:spPr>
          <a:xfrm>
            <a:off x="5181840" y="772200"/>
            <a:ext cx="4620240" cy="408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 sz="1600">
                <a:solidFill>
                  <a:srgbClr val="000000"/>
                </a:solidFill>
                <a:latin typeface="Arial"/>
                <a:ea typeface="Arial"/>
              </a:rPr>
              <a:t>Note: 6.5&lt;p</a:t>
            </a:r>
            <a:r>
              <a:rPr lang="en-US" sz="1600" baseline="-2500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</a:rPr>
              <a:t>&lt;30 GeV for J/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</a:rPr>
              <a:t>(2s)</a:t>
            </a:r>
            <a:endParaRPr/>
          </a:p>
        </p:txBody>
      </p:sp>
      <p:pic>
        <p:nvPicPr>
          <p:cNvPr id="536" name="Picture 5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4846320" y="113292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537" name="CustomShape 8"/>
          <p:cNvSpPr/>
          <p:nvPr/>
        </p:nvSpPr>
        <p:spPr>
          <a:xfrm flipV="1">
            <a:off x="525600" y="538812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38" name="CustomShape 9"/>
          <p:cNvSpPr/>
          <p:nvPr/>
        </p:nvSpPr>
        <p:spPr>
          <a:xfrm flipV="1">
            <a:off x="777240" y="5387760"/>
            <a:ext cx="32040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39" name="CustomShape 10"/>
          <p:cNvSpPr/>
          <p:nvPr/>
        </p:nvSpPr>
        <p:spPr>
          <a:xfrm flipV="1">
            <a:off x="4207320" y="538812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40" name="CustomShape 11"/>
          <p:cNvSpPr/>
          <p:nvPr/>
        </p:nvSpPr>
        <p:spPr>
          <a:xfrm flipV="1">
            <a:off x="4278960" y="53877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41" name="CustomShape 12"/>
          <p:cNvSpPr/>
          <p:nvPr/>
        </p:nvSpPr>
        <p:spPr>
          <a:xfrm flipV="1">
            <a:off x="2920320" y="54036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542" name="CustomShape 13"/>
          <p:cNvSpPr/>
          <p:nvPr/>
        </p:nvSpPr>
        <p:spPr>
          <a:xfrm flipV="1">
            <a:off x="3063960" y="540324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</p:spTree>
  </p:cSld>
  <p:timing>
    <p:tnLst>
      <p:par>
        <p:cTn id="103" dur="indefinite" restart="never" nodeType="tmRoot">
          <p:childTnLst>
            <p:seq>
              <p:cTn id="104" nodeType="mainSeq">
                <p:childTnLst>
                  <p:par>
                    <p:cTn id="105" fill="freeze">
                      <p:stCondLst>
                        <p:cond delay="indefinite"/>
                      </p:stCondLst>
                      <p:childTnLst>
                        <p:par>
                          <p:cTn id="106" fill="freeze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503640" y="258120"/>
            <a:ext cx="9071640" cy="62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If we have a fluid...</a:t>
            </a:r>
            <a:endParaRPr/>
          </a:p>
        </p:txBody>
      </p:sp>
      <p:pic>
        <p:nvPicPr>
          <p:cNvPr id="54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689440" y="1358640"/>
            <a:ext cx="3657600" cy="3610800"/>
          </a:xfrm>
          <a:prstGeom prst="rect">
            <a:avLst/>
          </a:prstGeom>
          <a:ln>
            <a:noFill/>
          </a:ln>
        </p:spPr>
      </p:pic>
      <p:sp>
        <p:nvSpPr>
          <p:cNvPr id="545" name="CustomShape 2"/>
          <p:cNvSpPr/>
          <p:nvPr/>
        </p:nvSpPr>
        <p:spPr>
          <a:xfrm>
            <a:off x="6256800" y="1339200"/>
            <a:ext cx="2618640" cy="6847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r>
              <a:rPr lang="en-US" sz="1400">
                <a:solidFill>
                  <a:srgbClr val="000000"/>
                </a:solidFill>
                <a:latin typeface="Arial"/>
              </a:rPr>
              <a:t>Au+Au </a:t>
            </a:r>
            <a:r>
              <a:rPr lang="en-US" sz="1400">
                <a:solidFill>
                  <a:srgbClr val="000000"/>
                </a:solidFill>
                <a:latin typeface="Symbol"/>
                <a:ea typeface="Symbol"/>
              </a:rPr>
              <a:t></a:t>
            </a:r>
            <a:r>
              <a:rPr lang="en-US" sz="1400">
                <a:solidFill>
                  <a:srgbClr val="000000"/>
                </a:solidFill>
                <a:latin typeface="Arial"/>
              </a:rPr>
              <a:t>s</a:t>
            </a:r>
            <a:r>
              <a:rPr lang="en-US" sz="1400" baseline="-101000">
                <a:solidFill>
                  <a:srgbClr val="000000"/>
                </a:solidFill>
                <a:latin typeface="Arial"/>
              </a:rPr>
              <a:t>NN</a:t>
            </a:r>
            <a:r>
              <a:rPr lang="en-US" sz="1400">
                <a:solidFill>
                  <a:srgbClr val="000000"/>
                </a:solidFill>
                <a:latin typeface="Arial"/>
              </a:rPr>
              <a:t> = 200 GeV</a:t>
            </a:r>
            <a:endParaRPr/>
          </a:p>
          <a:p>
            <a:r>
              <a:rPr lang="en-US" sz="1400">
                <a:solidFill>
                  <a:srgbClr val="000000"/>
                </a:solidFill>
                <a:latin typeface="Arial"/>
              </a:rPr>
              <a:t>b=7 fm</a:t>
            </a:r>
            <a:endParaRPr/>
          </a:p>
        </p:txBody>
      </p:sp>
      <p:sp>
        <p:nvSpPr>
          <p:cNvPr id="546" name="TextShape 3"/>
          <p:cNvSpPr txBox="1"/>
          <p:nvPr/>
        </p:nvSpPr>
        <p:spPr>
          <a:xfrm>
            <a:off x="6068880" y="4170600"/>
            <a:ext cx="3021120" cy="4186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400">
                <a:latin typeface="Arial"/>
              </a:rPr>
              <a:t>arXiv:nucl-th/0305084</a:t>
            </a:r>
            <a:endParaRPr/>
          </a:p>
        </p:txBody>
      </p:sp>
      <p:sp>
        <p:nvSpPr>
          <p:cNvPr id="547" name="Line 4"/>
          <p:cNvSpPr/>
          <p:nvPr/>
        </p:nvSpPr>
        <p:spPr>
          <a:xfrm>
            <a:off x="7818840" y="2984040"/>
            <a:ext cx="160020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548" name="Line 5"/>
          <p:cNvSpPr/>
          <p:nvPr/>
        </p:nvSpPr>
        <p:spPr>
          <a:xfrm flipH="1">
            <a:off x="5910840" y="2984040"/>
            <a:ext cx="160020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549" name="TextShape 6"/>
          <p:cNvSpPr txBox="1"/>
          <p:nvPr/>
        </p:nvSpPr>
        <p:spPr>
          <a:xfrm>
            <a:off x="5714640" y="2382840"/>
            <a:ext cx="4114800" cy="51696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solidFill>
                  <a:srgbClr val="ff0000"/>
                </a:solidFill>
                <a:latin typeface="Arial"/>
              </a:rPr>
              <a:t>Particles pushed out</a:t>
            </a:r>
            <a:endParaRPr/>
          </a:p>
        </p:txBody>
      </p:sp>
      <p:sp>
        <p:nvSpPr>
          <p:cNvPr id="550" name="TextShape 7"/>
          <p:cNvSpPr txBox="1"/>
          <p:nvPr/>
        </p:nvSpPr>
        <p:spPr>
          <a:xfrm>
            <a:off x="6063840" y="3898440"/>
            <a:ext cx="25146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latin typeface="Arial"/>
              </a:rPr>
              <a:t>Equipotential lines</a:t>
            </a:r>
            <a:endParaRPr/>
          </a:p>
        </p:txBody>
      </p:sp>
      <p:pic>
        <p:nvPicPr>
          <p:cNvPr id="55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03640" y="1151280"/>
            <a:ext cx="4426560" cy="3559680"/>
          </a:xfrm>
          <a:prstGeom prst="rect">
            <a:avLst/>
          </a:prstGeom>
          <a:ln>
            <a:noFill/>
          </a:ln>
        </p:spPr>
      </p:pic>
      <p:sp>
        <p:nvSpPr>
          <p:cNvPr id="552" name="TextShape 8"/>
          <p:cNvSpPr txBox="1"/>
          <p:nvPr/>
        </p:nvSpPr>
        <p:spPr>
          <a:xfrm>
            <a:off x="287640" y="5040000"/>
            <a:ext cx="9578520" cy="1083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Initial overlap asymmetric </a:t>
            </a:r>
            <a:r>
              <a:rPr lang="en-US" sz="3200">
                <a:latin typeface="Times New Roman"/>
                <a:ea typeface="Times New Roman"/>
              </a:rPr>
              <a:t>→</a:t>
            </a:r>
            <a:r>
              <a:rPr lang="en-US" sz="3200">
                <a:latin typeface="Arial"/>
              </a:rPr>
              <a:t> pressure gradients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Momentum anisotropy </a:t>
            </a:r>
            <a:r>
              <a:rPr lang="en-US" sz="3200">
                <a:latin typeface="Times New Roman"/>
                <a:ea typeface="Times New Roman"/>
              </a:rPr>
              <a:t>→</a:t>
            </a:r>
            <a:r>
              <a:rPr lang="en-US" sz="3200">
                <a:latin typeface="Arial"/>
              </a:rPr>
              <a:t> Fourier decomposition:</a:t>
            </a:r>
            <a:endParaRPr/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>
                <p:childTnLst>
                  <p:par>
                    <p:cTn id="113" fill="freeze">
                      <p:stCondLst>
                        <p:cond delay="indefinite"/>
                      </p:stCondLst>
                      <p:childTnLst>
                        <p:par>
                          <p:cTn id="114" fill="freeze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4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720360" y="48960"/>
            <a:ext cx="9071640" cy="842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000">
                <a:latin typeface="Arial"/>
              </a:rPr>
              <a:t>What keeps the nucleus together?</a:t>
            </a:r>
            <a:endParaRPr/>
          </a:p>
        </p:txBody>
      </p:sp>
      <p:sp>
        <p:nvSpPr>
          <p:cNvPr id="187" name="CustomShape 2"/>
          <p:cNvSpPr/>
          <p:nvPr/>
        </p:nvSpPr>
        <p:spPr>
          <a:xfrm>
            <a:off x="4326480" y="1252440"/>
            <a:ext cx="5488200" cy="5146560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</p:sp>
      <p:sp>
        <p:nvSpPr>
          <p:cNvPr id="188" name="Line 3"/>
          <p:cNvSpPr/>
          <p:nvPr/>
        </p:nvSpPr>
        <p:spPr>
          <a:xfrm>
            <a:off x="5012640" y="5893560"/>
            <a:ext cx="4459320" cy="0"/>
          </a:xfrm>
          <a:prstGeom prst="line">
            <a:avLst/>
          </a:prstGeom>
          <a:ln>
            <a:solidFill>
              <a:srgbClr val="808080"/>
            </a:solidFill>
            <a:tailEnd len="med" type="triangle" w="med"/>
          </a:ln>
        </p:spPr>
      </p:sp>
      <p:sp>
        <p:nvSpPr>
          <p:cNvPr id="189" name="Line 4"/>
          <p:cNvSpPr/>
          <p:nvPr/>
        </p:nvSpPr>
        <p:spPr>
          <a:xfrm flipH="1" flipV="1">
            <a:off x="5012640" y="1595520"/>
            <a:ext cx="720" cy="4298400"/>
          </a:xfrm>
          <a:prstGeom prst="line">
            <a:avLst/>
          </a:prstGeom>
          <a:ln>
            <a:solidFill>
              <a:srgbClr val="808080"/>
            </a:solidFill>
            <a:tailEnd len="med" type="triangle" w="med"/>
          </a:ln>
        </p:spPr>
      </p:sp>
      <p:sp>
        <p:nvSpPr>
          <p:cNvPr id="190" name="TextShape 5"/>
          <p:cNvSpPr txBox="1"/>
          <p:nvPr/>
        </p:nvSpPr>
        <p:spPr>
          <a:xfrm>
            <a:off x="6509880" y="5839560"/>
            <a:ext cx="2020320" cy="5155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distance</a:t>
            </a:r>
            <a:endParaRPr/>
          </a:p>
        </p:txBody>
      </p:sp>
      <p:sp>
        <p:nvSpPr>
          <p:cNvPr id="191" name="TextShape 6"/>
          <p:cNvSpPr txBox="1"/>
          <p:nvPr/>
        </p:nvSpPr>
        <p:spPr>
          <a:xfrm rot="16200000">
            <a:off x="3705480" y="3130200"/>
            <a:ext cx="2174400" cy="5155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strength</a:t>
            </a:r>
            <a:endParaRPr/>
          </a:p>
        </p:txBody>
      </p:sp>
      <p:sp>
        <p:nvSpPr>
          <p:cNvPr id="192" name="Freeform 7"/>
          <p:cNvSpPr/>
          <p:nvPr/>
        </p:nvSpPr>
        <p:spPr>
          <a:xfrm>
            <a:off x="5301720" y="1595520"/>
            <a:ext cx="3881520" cy="4131360"/>
          </a:xfrm>
          <a:custGeom>
            <a:avLst/>
            <a:gdLst/>
            <a:ahLst/>
            <a:rect l="0" t="0" r="r" b="b"/>
            <a:pathLst>
              <a:path w="10782" h="11476">
                <a:moveTo>
                  <a:pt x="0" y="0"/>
                </a:moveTo>
                <a:cubicBezTo>
                  <a:pt x="1961" y="9835"/>
                  <a:pt x="10781" y="11475"/>
                  <a:pt x="10781" y="11475"/>
                </a:cubicBezTo>
              </a:path>
            </a:pathLst>
          </a:custGeom>
          <a:ln w="54720">
            <a:solidFill>
              <a:srgbClr val="0000ff"/>
            </a:solidFill>
            <a:round/>
          </a:ln>
        </p:spPr>
      </p:sp>
      <p:sp>
        <p:nvSpPr>
          <p:cNvPr id="193" name="TextShape 8"/>
          <p:cNvSpPr txBox="1"/>
          <p:nvPr/>
        </p:nvSpPr>
        <p:spPr>
          <a:xfrm>
            <a:off x="5447520" y="1517400"/>
            <a:ext cx="2887200" cy="9378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solidFill>
                  <a:srgbClr val="0000ff"/>
                </a:solidFill>
                <a:latin typeface="Times New Roman"/>
              </a:rPr>
              <a:t>Electromagnetic force</a:t>
            </a:r>
            <a:endParaRPr/>
          </a:p>
        </p:txBody>
      </p:sp>
      <p:sp>
        <p:nvSpPr>
          <p:cNvPr id="194" name="Freeform 9"/>
          <p:cNvSpPr/>
          <p:nvPr/>
        </p:nvSpPr>
        <p:spPr>
          <a:xfrm>
            <a:off x="5091120" y="1581840"/>
            <a:ext cx="3881520" cy="4131360"/>
          </a:xfrm>
          <a:custGeom>
            <a:avLst/>
            <a:gdLst/>
            <a:ahLst/>
            <a:rect l="0" t="0" r="r" b="b"/>
            <a:pathLst>
              <a:path w="10782" h="11476">
                <a:moveTo>
                  <a:pt x="10781" y="0"/>
                </a:moveTo>
                <a:cubicBezTo>
                  <a:pt x="8821" y="9835"/>
                  <a:pt x="0" y="11475"/>
                  <a:pt x="0" y="11475"/>
                </a:cubicBezTo>
              </a:path>
            </a:pathLst>
          </a:custGeom>
          <a:ln w="54720">
            <a:solidFill>
              <a:srgbClr val="ff0000"/>
            </a:solidFill>
            <a:round/>
          </a:ln>
        </p:spPr>
      </p:sp>
      <p:sp>
        <p:nvSpPr>
          <p:cNvPr id="195" name="TextShape 10"/>
          <p:cNvSpPr txBox="1"/>
          <p:nvPr/>
        </p:nvSpPr>
        <p:spPr>
          <a:xfrm>
            <a:off x="8172000" y="3430080"/>
            <a:ext cx="1570680" cy="9378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3000">
                <a:solidFill>
                  <a:srgbClr val="ff0000"/>
                </a:solidFill>
                <a:latin typeface="Times New Roman"/>
              </a:rPr>
              <a:t>Strong</a:t>
            </a:r>
            <a:endParaRPr/>
          </a:p>
          <a:p>
            <a:r>
              <a:rPr b="1" lang="en-US" sz="3000">
                <a:solidFill>
                  <a:srgbClr val="ff0000"/>
                </a:solidFill>
                <a:latin typeface="Times New Roman"/>
              </a:rPr>
              <a:t>force</a:t>
            </a:r>
            <a:endParaRPr/>
          </a:p>
        </p:txBody>
      </p:sp>
      <p:pic>
        <p:nvPicPr>
          <p:cNvPr id="19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51520" y="4943160"/>
            <a:ext cx="1994040" cy="914040"/>
          </a:xfrm>
          <a:prstGeom prst="rect">
            <a:avLst/>
          </a:prstGeom>
          <a:ln>
            <a:noFill/>
          </a:ln>
        </p:spPr>
      </p:pic>
      <p:pic>
        <p:nvPicPr>
          <p:cNvPr id="19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027400" y="4945320"/>
            <a:ext cx="2423880" cy="914040"/>
          </a:xfrm>
          <a:prstGeom prst="rect">
            <a:avLst/>
          </a:prstGeom>
          <a:ln>
            <a:noFill/>
          </a:ln>
        </p:spPr>
      </p:pic>
      <p:pic>
        <p:nvPicPr>
          <p:cNvPr id="19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021640" y="4929480"/>
            <a:ext cx="3183120" cy="914040"/>
          </a:xfrm>
          <a:prstGeom prst="rect">
            <a:avLst/>
          </a:prstGeom>
          <a:ln>
            <a:noFill/>
          </a:ln>
        </p:spPr>
      </p:pic>
      <p:pic>
        <p:nvPicPr>
          <p:cNvPr id="199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5022000" y="4921920"/>
            <a:ext cx="3914640" cy="91404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5025240" y="4919760"/>
            <a:ext cx="4125240" cy="914040"/>
          </a:xfrm>
          <a:prstGeom prst="rect">
            <a:avLst/>
          </a:prstGeom>
          <a:ln>
            <a:noFill/>
          </a:ln>
        </p:spPr>
      </p:pic>
      <p:sp>
        <p:nvSpPr>
          <p:cNvPr id="201" name="TextShape 11"/>
          <p:cNvSpPr txBox="1"/>
          <p:nvPr/>
        </p:nvSpPr>
        <p:spPr>
          <a:xfrm>
            <a:off x="44280" y="894960"/>
            <a:ext cx="4344840" cy="61704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Electric force: gets weaker as two objects get pulled apart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Strong force: gets </a:t>
            </a:r>
            <a:r>
              <a:rPr i="1" lang="en-US" sz="3200">
                <a:latin typeface="Arial"/>
              </a:rPr>
              <a:t>stronger</a:t>
            </a:r>
            <a:r>
              <a:rPr lang="en-US" sz="3200">
                <a:latin typeface="Arial"/>
              </a:rPr>
              <a:t> as two objects get pulled apart – like a rubber band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As we pull apart the quark and antiquark in a meson, at some point it takes less energy to make a quark-antiquark pair than to pull them further apart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No free quarks - </a:t>
            </a:r>
            <a:r>
              <a:rPr b="1" lang="en-US" sz="3200">
                <a:latin typeface="Arial"/>
              </a:rPr>
              <a:t>confinement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60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freeze">
                      <p:stCondLst>
                        <p:cond delay="indefinite"/>
                      </p:stCondLst>
                      <p:childTnLst>
                        <p:par>
                          <p:cTn id="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41" end="2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freeze">
                      <p:stCondLst>
                        <p:cond delay="indefinite"/>
                      </p:stCondLst>
                      <p:childTnLst>
                        <p:par>
                          <p:cTn id="18" fill="freeze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freeze">
                      <p:stCondLst>
                        <p:cond delay="indefinite"/>
                      </p:stCondLst>
                      <p:childTnLst>
                        <p:par>
                          <p:cTn id="22" fill="freeze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freeze">
                      <p:stCondLst>
                        <p:cond delay="indefinite"/>
                      </p:stCondLst>
                      <p:childTnLst>
                        <p:par>
                          <p:cTn id="26" fill="freeze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xit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92" end="3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extShape 1"/>
          <p:cNvSpPr txBox="1"/>
          <p:nvPr/>
        </p:nvSpPr>
        <p:spPr>
          <a:xfrm>
            <a:off x="529200" y="228600"/>
            <a:ext cx="9072000" cy="703440"/>
          </a:xfrm>
          <a:prstGeom prst="rect">
            <a:avLst/>
          </a:prstGeom>
        </p:spPr>
        <p:txBody>
          <a:bodyPr lIns="90000" rIns="90000" tIns="46800" bIns="46800" anchor="ctr"/>
          <a:p>
            <a:pPr algn="ctr">
              <a:buSzPct val="45000"/>
              <a:buFont typeface="StarSymbol"/>
              <a:buChar char=""/>
            </a:pPr>
            <a:r>
              <a:rPr lang="en-US" sz="4000">
                <a:latin typeface="Arial"/>
              </a:rPr>
              <a:t>What does this mean?</a:t>
            </a:r>
            <a:endParaRPr/>
          </a:p>
        </p:txBody>
      </p:sp>
      <p:sp>
        <p:nvSpPr>
          <p:cNvPr id="554" name="CustomShape 2"/>
          <p:cNvSpPr/>
          <p:nvPr/>
        </p:nvSpPr>
        <p:spPr>
          <a:xfrm>
            <a:off x="115920" y="917280"/>
            <a:ext cx="9485280" cy="57121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Same phenomena observed in gases of strongly interacting atoms</a:t>
            </a:r>
            <a:endParaRPr/>
          </a:p>
          <a:p>
            <a:pPr lvl="1">
              <a:lnSpc>
                <a:spcPct val="100000"/>
              </a:lnSpc>
              <a:buFont typeface="Comic Sans MS"/>
              <a:buChar char="–"/>
            </a:pPr>
            <a:r>
              <a:rPr lang="en-US" sz="1200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  <p:pic>
        <p:nvPicPr>
          <p:cNvPr id="55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589320" y="2057400"/>
            <a:ext cx="4704120" cy="4394160"/>
          </a:xfrm>
          <a:prstGeom prst="rect">
            <a:avLst/>
          </a:prstGeom>
          <a:ln>
            <a:noFill/>
          </a:ln>
        </p:spPr>
      </p:pic>
      <p:sp>
        <p:nvSpPr>
          <p:cNvPr id="556" name="CustomShape 3"/>
          <p:cNvSpPr/>
          <p:nvPr/>
        </p:nvSpPr>
        <p:spPr>
          <a:xfrm>
            <a:off x="419760" y="2363760"/>
            <a:ext cx="2940120" cy="506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High viscosity</a:t>
            </a:r>
            <a:endParaRPr/>
          </a:p>
        </p:txBody>
      </p:sp>
      <p:pic>
        <p:nvPicPr>
          <p:cNvPr id="55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886640" y="2628000"/>
            <a:ext cx="4795560" cy="2629440"/>
          </a:xfrm>
          <a:prstGeom prst="rect">
            <a:avLst/>
          </a:prstGeom>
          <a:ln>
            <a:noFill/>
          </a:ln>
        </p:spPr>
      </p:pic>
      <p:sp>
        <p:nvSpPr>
          <p:cNvPr id="558" name="TextShape 4"/>
          <p:cNvSpPr txBox="1"/>
          <p:nvPr/>
        </p:nvSpPr>
        <p:spPr>
          <a:xfrm>
            <a:off x="4886640" y="2628000"/>
            <a:ext cx="4795560" cy="2629800"/>
          </a:xfrm>
          <a:prstGeom prst="rect">
            <a:avLst/>
          </a:prstGeom>
        </p:spPr>
      </p:sp>
      <p:sp>
        <p:nvSpPr>
          <p:cNvPr id="559" name="CustomShape 5"/>
          <p:cNvSpPr/>
          <p:nvPr/>
        </p:nvSpPr>
        <p:spPr>
          <a:xfrm>
            <a:off x="5135760" y="2065680"/>
            <a:ext cx="4395960" cy="30114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CustomShape 6"/>
          <p:cNvSpPr/>
          <p:nvPr/>
        </p:nvSpPr>
        <p:spPr>
          <a:xfrm>
            <a:off x="6126480" y="2671200"/>
            <a:ext cx="2940120" cy="506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Low viscosity</a:t>
            </a:r>
            <a:endParaRPr/>
          </a:p>
        </p:txBody>
      </p:sp>
      <p:sp>
        <p:nvSpPr>
          <p:cNvPr id="561" name="CustomShape 7"/>
          <p:cNvSpPr/>
          <p:nvPr/>
        </p:nvSpPr>
        <p:spPr>
          <a:xfrm>
            <a:off x="4114800" y="6629400"/>
            <a:ext cx="1828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562" name="CustomShape 8"/>
          <p:cNvSpPr/>
          <p:nvPr/>
        </p:nvSpPr>
        <p:spPr>
          <a:xfrm>
            <a:off x="9372960" y="685836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Shape 1"/>
          <p:cNvSpPr txBox="1"/>
          <p:nvPr/>
        </p:nvSpPr>
        <p:spPr>
          <a:xfrm>
            <a:off x="503640" y="120960"/>
            <a:ext cx="9071640" cy="672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What does it mean?</a:t>
            </a:r>
            <a:endParaRPr/>
          </a:p>
        </p:txBody>
      </p:sp>
      <p:sp>
        <p:nvSpPr>
          <p:cNvPr id="564" name="TextShape 2"/>
          <p:cNvSpPr txBox="1"/>
          <p:nvPr/>
        </p:nvSpPr>
        <p:spPr>
          <a:xfrm>
            <a:off x="228240" y="2895840"/>
            <a:ext cx="525780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solidFill>
                  <a:srgbClr val="0000ff"/>
                </a:solidFill>
                <a:latin typeface="Times New Roman"/>
              </a:rPr>
              <a:t>Fourier decomposition:</a:t>
            </a:r>
            <a:endParaRPr/>
          </a:p>
        </p:txBody>
      </p:sp>
      <p:pic>
        <p:nvPicPr>
          <p:cNvPr id="56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022040" y="413604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56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922840" y="410004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56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640" y="412344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568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6207840" y="4150800"/>
            <a:ext cx="1371600" cy="1344240"/>
          </a:xfrm>
          <a:prstGeom prst="rect">
            <a:avLst/>
          </a:prstGeom>
          <a:ln>
            <a:noFill/>
          </a:ln>
        </p:spPr>
      </p:pic>
      <p:pic>
        <p:nvPicPr>
          <p:cNvPr id="569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8000640" y="4132440"/>
            <a:ext cx="1371600" cy="1362600"/>
          </a:xfrm>
          <a:prstGeom prst="rect">
            <a:avLst/>
          </a:prstGeom>
          <a:ln>
            <a:noFill/>
          </a:ln>
        </p:spPr>
      </p:pic>
      <p:pic>
        <p:nvPicPr>
          <p:cNvPr id="570" name="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2600" y="1111680"/>
            <a:ext cx="381600" cy="1158480"/>
          </a:xfrm>
          <a:prstGeom prst="rect">
            <a:avLst/>
          </a:prstGeom>
          <a:ln>
            <a:noFill/>
          </a:ln>
        </p:spPr>
      </p:pic>
      <p:pic>
        <p:nvPicPr>
          <p:cNvPr id="571" name="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3096360" y="1111680"/>
            <a:ext cx="517680" cy="1172880"/>
          </a:xfrm>
          <a:prstGeom prst="rect">
            <a:avLst/>
          </a:prstGeom>
          <a:ln>
            <a:noFill/>
          </a:ln>
        </p:spPr>
      </p:pic>
      <p:pic>
        <p:nvPicPr>
          <p:cNvPr id="572" name="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4797000" y="1111680"/>
            <a:ext cx="691560" cy="1172880"/>
          </a:xfrm>
          <a:prstGeom prst="rect">
            <a:avLst/>
          </a:prstGeom>
          <a:ln>
            <a:noFill/>
          </a:ln>
        </p:spPr>
      </p:pic>
      <p:pic>
        <p:nvPicPr>
          <p:cNvPr id="573" name="" descr=""/>
          <p:cNvPicPr/>
          <p:nvPr/>
        </p:nvPicPr>
        <p:blipFill>
          <a:blip r:embed="rId9"/>
          <a:stretch>
            <a:fillRect/>
          </a:stretch>
        </p:blipFill>
        <p:spPr>
          <a:xfrm>
            <a:off x="5422320" y="1111680"/>
            <a:ext cx="1159920" cy="1172880"/>
          </a:xfrm>
          <a:prstGeom prst="rect">
            <a:avLst/>
          </a:prstGeom>
          <a:ln>
            <a:noFill/>
          </a:ln>
        </p:spPr>
      </p:pic>
      <p:pic>
        <p:nvPicPr>
          <p:cNvPr id="574" name="" descr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459840" y="1111680"/>
            <a:ext cx="1468080" cy="1158480"/>
          </a:xfrm>
          <a:prstGeom prst="rect">
            <a:avLst/>
          </a:prstGeom>
          <a:ln>
            <a:noFill/>
          </a:ln>
        </p:spPr>
      </p:pic>
      <p:pic>
        <p:nvPicPr>
          <p:cNvPr id="575" name="" descr=""/>
          <p:cNvPicPr/>
          <p:nvPr/>
        </p:nvPicPr>
        <p:blipFill>
          <a:blip r:embed="rId11"/>
          <a:stretch>
            <a:fillRect/>
          </a:stretch>
        </p:blipFill>
        <p:spPr>
          <a:xfrm>
            <a:off x="7863120" y="1111680"/>
            <a:ext cx="1998720" cy="1158480"/>
          </a:xfrm>
          <a:prstGeom prst="rect">
            <a:avLst/>
          </a:prstGeom>
          <a:ln>
            <a:noFill/>
          </a:ln>
        </p:spPr>
      </p:pic>
      <p:pic>
        <p:nvPicPr>
          <p:cNvPr id="576" name="" descr=""/>
          <p:cNvPicPr/>
          <p:nvPr/>
        </p:nvPicPr>
        <p:blipFill>
          <a:blip r:embed="rId12"/>
          <a:stretch>
            <a:fillRect/>
          </a:stretch>
        </p:blipFill>
        <p:spPr>
          <a:xfrm>
            <a:off x="228240" y="1106640"/>
            <a:ext cx="346320" cy="1158480"/>
          </a:xfrm>
          <a:prstGeom prst="rect">
            <a:avLst/>
          </a:prstGeom>
          <a:ln>
            <a:noFill/>
          </a:ln>
        </p:spPr>
      </p:pic>
      <p:pic>
        <p:nvPicPr>
          <p:cNvPr id="577" name="" descr=""/>
          <p:cNvPicPr/>
          <p:nvPr/>
        </p:nvPicPr>
        <p:blipFill>
          <a:blip r:embed="rId13"/>
          <a:stretch>
            <a:fillRect/>
          </a:stretch>
        </p:blipFill>
        <p:spPr>
          <a:xfrm>
            <a:off x="495720" y="1106640"/>
            <a:ext cx="414720" cy="1158480"/>
          </a:xfrm>
          <a:prstGeom prst="rect">
            <a:avLst/>
          </a:prstGeom>
          <a:ln>
            <a:noFill/>
          </a:ln>
        </p:spPr>
      </p:pic>
      <p:pic>
        <p:nvPicPr>
          <p:cNvPr id="578" name="" descr=""/>
          <p:cNvPicPr/>
          <p:nvPr/>
        </p:nvPicPr>
        <p:blipFill>
          <a:blip r:embed="rId14"/>
          <a:stretch>
            <a:fillRect/>
          </a:stretch>
        </p:blipFill>
        <p:spPr>
          <a:xfrm>
            <a:off x="874080" y="1110240"/>
            <a:ext cx="456480" cy="1158480"/>
          </a:xfrm>
          <a:prstGeom prst="rect">
            <a:avLst/>
          </a:prstGeom>
          <a:ln>
            <a:noFill/>
          </a:ln>
        </p:spPr>
      </p:pic>
      <p:pic>
        <p:nvPicPr>
          <p:cNvPr id="579" name="" descr=""/>
          <p:cNvPicPr/>
          <p:nvPr/>
        </p:nvPicPr>
        <p:blipFill>
          <a:blip r:embed="rId15"/>
          <a:stretch>
            <a:fillRect/>
          </a:stretch>
        </p:blipFill>
        <p:spPr>
          <a:xfrm>
            <a:off x="1645560" y="1111680"/>
            <a:ext cx="465480" cy="1158480"/>
          </a:xfrm>
          <a:prstGeom prst="rect">
            <a:avLst/>
          </a:prstGeom>
          <a:ln>
            <a:noFill/>
          </a:ln>
        </p:spPr>
      </p:pic>
      <p:pic>
        <p:nvPicPr>
          <p:cNvPr id="580" name="" descr=""/>
          <p:cNvPicPr/>
          <p:nvPr/>
        </p:nvPicPr>
        <p:blipFill>
          <a:blip r:embed="rId16"/>
          <a:stretch>
            <a:fillRect/>
          </a:stretch>
        </p:blipFill>
        <p:spPr>
          <a:xfrm>
            <a:off x="2102040" y="1111680"/>
            <a:ext cx="539280" cy="1158480"/>
          </a:xfrm>
          <a:prstGeom prst="rect">
            <a:avLst/>
          </a:prstGeom>
          <a:ln>
            <a:noFill/>
          </a:ln>
        </p:spPr>
      </p:pic>
      <p:pic>
        <p:nvPicPr>
          <p:cNvPr id="581" name="" descr=""/>
          <p:cNvPicPr/>
          <p:nvPr/>
        </p:nvPicPr>
        <p:blipFill>
          <a:blip r:embed="rId17"/>
          <a:stretch>
            <a:fillRect/>
          </a:stretch>
        </p:blipFill>
        <p:spPr>
          <a:xfrm>
            <a:off x="2641320" y="1111680"/>
            <a:ext cx="475920" cy="1172880"/>
          </a:xfrm>
          <a:prstGeom prst="rect">
            <a:avLst/>
          </a:prstGeom>
          <a:ln>
            <a:noFill/>
          </a:ln>
        </p:spPr>
      </p:pic>
      <p:pic>
        <p:nvPicPr>
          <p:cNvPr id="582" name="" descr=""/>
          <p:cNvPicPr/>
          <p:nvPr/>
        </p:nvPicPr>
        <p:blipFill>
          <a:blip r:embed="rId18"/>
          <a:stretch>
            <a:fillRect/>
          </a:stretch>
        </p:blipFill>
        <p:spPr>
          <a:xfrm>
            <a:off x="3594960" y="1111680"/>
            <a:ext cx="582840" cy="1172880"/>
          </a:xfrm>
          <a:prstGeom prst="rect">
            <a:avLst/>
          </a:prstGeom>
          <a:ln>
            <a:noFill/>
          </a:ln>
        </p:spPr>
      </p:pic>
      <p:pic>
        <p:nvPicPr>
          <p:cNvPr id="583" name="" descr=""/>
          <p:cNvPicPr/>
          <p:nvPr/>
        </p:nvPicPr>
        <p:blipFill>
          <a:blip r:embed="rId19"/>
          <a:stretch>
            <a:fillRect/>
          </a:stretch>
        </p:blipFill>
        <p:spPr>
          <a:xfrm>
            <a:off x="4176000" y="1111680"/>
            <a:ext cx="621000" cy="1172880"/>
          </a:xfrm>
          <a:prstGeom prst="rect">
            <a:avLst/>
          </a:prstGeom>
          <a:ln>
            <a:noFill/>
          </a:ln>
        </p:spPr>
      </p:pic>
      <p:sp>
        <p:nvSpPr>
          <p:cNvPr id="584" name="Line 3"/>
          <p:cNvSpPr/>
          <p:nvPr/>
        </p:nvSpPr>
        <p:spPr>
          <a:xfrm>
            <a:off x="5478120" y="1124280"/>
            <a:ext cx="1121400" cy="0"/>
          </a:xfrm>
          <a:prstGeom prst="line">
            <a:avLst/>
          </a:prstGeom>
          <a:ln w="19080">
            <a:solidFill>
              <a:srgbClr val="3366cc"/>
            </a:solidFill>
            <a:miter/>
          </a:ln>
        </p:spPr>
      </p:sp>
      <p:sp>
        <p:nvSpPr>
          <p:cNvPr id="585" name="Line 4"/>
          <p:cNvSpPr/>
          <p:nvPr/>
        </p:nvSpPr>
        <p:spPr>
          <a:xfrm>
            <a:off x="1450440" y="2431800"/>
            <a:ext cx="2416680" cy="0"/>
          </a:xfrm>
          <a:prstGeom prst="line">
            <a:avLst/>
          </a:prstGeom>
          <a:ln w="7632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586" name="Line 5"/>
          <p:cNvSpPr/>
          <p:nvPr/>
        </p:nvSpPr>
        <p:spPr>
          <a:xfrm>
            <a:off x="5380200" y="1153800"/>
            <a:ext cx="1204200" cy="0"/>
          </a:xfrm>
          <a:prstGeom prst="line">
            <a:avLst/>
          </a:prstGeom>
          <a:ln w="9360">
            <a:solidFill>
              <a:srgbClr val="0066cc"/>
            </a:solidFill>
            <a:miter/>
          </a:ln>
        </p:spPr>
      </p:sp>
      <p:sp>
        <p:nvSpPr>
          <p:cNvPr id="587" name="CustomShape 6"/>
          <p:cNvSpPr/>
          <p:nvPr/>
        </p:nvSpPr>
        <p:spPr>
          <a:xfrm>
            <a:off x="268920" y="2173680"/>
            <a:ext cx="945360" cy="5068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en-US" sz="2650">
                <a:latin typeface="Arial"/>
                <a:ea typeface="Arial"/>
              </a:rPr>
              <a:t>Time</a:t>
            </a:r>
            <a:endParaRPr/>
          </a:p>
        </p:txBody>
      </p:sp>
      <p:sp>
        <p:nvSpPr>
          <p:cNvPr id="588" name="CustomShape 7"/>
          <p:cNvSpPr/>
          <p:nvPr/>
        </p:nvSpPr>
        <p:spPr>
          <a:xfrm>
            <a:off x="3622680" y="2028960"/>
            <a:ext cx="6301800" cy="385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r"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 2179 (2002) </a:t>
            </a:r>
            <a:endParaRPr/>
          </a:p>
        </p:txBody>
      </p:sp>
      <p:sp>
        <p:nvSpPr>
          <p:cNvPr id="589" name="TextShape 8"/>
          <p:cNvSpPr txBox="1"/>
          <p:nvPr/>
        </p:nvSpPr>
        <p:spPr>
          <a:xfrm>
            <a:off x="842040" y="2575440"/>
            <a:ext cx="8686800" cy="44244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2500">
                <a:solidFill>
                  <a:srgbClr val="ff0000"/>
                </a:solidFill>
                <a:latin typeface="Times New Roman"/>
              </a:rPr>
              <a:t>Initial state anisotropies converted to final state anisotropies</a:t>
            </a:r>
            <a:endParaRPr/>
          </a:p>
        </p:txBody>
      </p:sp>
      <p:sp>
        <p:nvSpPr>
          <p:cNvPr id="590" name="TextShape 9"/>
          <p:cNvSpPr txBox="1"/>
          <p:nvPr/>
        </p:nvSpPr>
        <p:spPr>
          <a:xfrm>
            <a:off x="962640" y="5684040"/>
            <a:ext cx="1600200" cy="79452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Offset</a:t>
            </a:r>
            <a:endParaRPr/>
          </a:p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measured</a:t>
            </a:r>
            <a:endParaRPr/>
          </a:p>
        </p:txBody>
      </p:sp>
      <p:sp>
        <p:nvSpPr>
          <p:cNvPr id="591" name="Line 10"/>
          <p:cNvSpPr/>
          <p:nvPr/>
        </p:nvSpPr>
        <p:spPr>
          <a:xfrm flipV="1">
            <a:off x="4715640" y="4294440"/>
            <a:ext cx="914400" cy="91440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92" name="Line 11"/>
          <p:cNvSpPr/>
          <p:nvPr/>
        </p:nvSpPr>
        <p:spPr>
          <a:xfrm>
            <a:off x="4715640" y="4294440"/>
            <a:ext cx="914400" cy="91440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93" name="Line 12"/>
          <p:cNvSpPr/>
          <p:nvPr/>
        </p:nvSpPr>
        <p:spPr>
          <a:xfrm flipV="1">
            <a:off x="8229240" y="4271040"/>
            <a:ext cx="914400" cy="91440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94" name="Line 13"/>
          <p:cNvSpPr/>
          <p:nvPr/>
        </p:nvSpPr>
        <p:spPr>
          <a:xfrm>
            <a:off x="8229240" y="4271040"/>
            <a:ext cx="914400" cy="91440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595" name="TextShape 14"/>
          <p:cNvSpPr txBox="1"/>
          <p:nvPr/>
        </p:nvSpPr>
        <p:spPr>
          <a:xfrm>
            <a:off x="2514240" y="5943240"/>
            <a:ext cx="4800600" cy="9378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Nuclei are symmetric 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</a:rPr>
              <a:t>→</a:t>
            </a:r>
            <a:endParaRPr/>
          </a:p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 </a:t>
            </a:r>
            <a:r>
              <a:rPr b="1" lang="en-US" sz="3000">
                <a:solidFill>
                  <a:srgbClr val="ff0000"/>
                </a:solidFill>
                <a:latin typeface="Times New Roman"/>
              </a:rPr>
              <a:t>No odd coefficients</a:t>
            </a:r>
            <a:endParaRPr/>
          </a:p>
        </p:txBody>
      </p:sp>
      <p:pic>
        <p:nvPicPr>
          <p:cNvPr id="596" name="" descr=""/>
          <p:cNvPicPr/>
          <p:nvPr/>
        </p:nvPicPr>
        <p:blipFill>
          <a:blip r:embed="rId20"/>
          <a:stretch>
            <a:fillRect/>
          </a:stretch>
        </p:blipFill>
        <p:spPr>
          <a:xfrm>
            <a:off x="7669080" y="5414040"/>
            <a:ext cx="1847160" cy="1828800"/>
          </a:xfrm>
          <a:prstGeom prst="rect">
            <a:avLst/>
          </a:prstGeom>
          <a:ln>
            <a:noFill/>
          </a:ln>
        </p:spPr>
      </p:pic>
      <p:sp>
        <p:nvSpPr>
          <p:cNvPr id="597" name="TextShape 15"/>
          <p:cNvSpPr txBox="1"/>
          <p:nvPr/>
        </p:nvSpPr>
        <p:spPr>
          <a:xfrm>
            <a:off x="192240" y="696960"/>
            <a:ext cx="7901280" cy="8035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omic Sans MS"/>
              </a:rPr>
              <a:t>Same phenomena observed in gases of strongly interacting atoms</a:t>
            </a:r>
            <a:endParaRPr/>
          </a:p>
        </p:txBody>
      </p:sp>
    </p:spTree>
  </p:cSld>
  <p:timing>
    <p:tnLst>
      <p:par>
        <p:cTn id="119" dur="indefinite" restart="never" nodeType="tmRoot">
          <p:childTnLst>
            <p:seq>
              <p:cTn id="120" nodeType="mainSeq">
                <p:childTnLst>
                  <p:par>
                    <p:cTn id="121" fill="freeze">
                      <p:stCondLst>
                        <p:cond delay="indefinite"/>
                      </p:stCondLst>
                      <p:childTnLst>
                        <p:par>
                          <p:cTn id="122" fill="freeze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freeze">
                      <p:stCondLst>
                        <p:cond delay="indefinite"/>
                      </p:stCondLst>
                      <p:childTnLst>
                        <p:par>
                          <p:cTn id="126" fill="freeze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freeze">
                      <p:stCondLst>
                        <p:cond delay="indefinite"/>
                      </p:stCondLst>
                      <p:childTnLst>
                        <p:par>
                          <p:cTn id="130" fill="freeze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7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freeze">
                      <p:stCondLst>
                        <p:cond delay="indefinite"/>
                      </p:stCondLst>
                      <p:childTnLst>
                        <p:par>
                          <p:cTn id="134" fill="freeze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TextShape 1"/>
          <p:cNvSpPr txBox="1"/>
          <p:nvPr/>
        </p:nvSpPr>
        <p:spPr>
          <a:xfrm>
            <a:off x="503640" y="1296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Does this describe the data?</a:t>
            </a:r>
            <a:endParaRPr/>
          </a:p>
        </p:txBody>
      </p:sp>
      <p:pic>
        <p:nvPicPr>
          <p:cNvPr id="59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974520" y="1185120"/>
            <a:ext cx="7315200" cy="5212080"/>
          </a:xfrm>
          <a:prstGeom prst="rect">
            <a:avLst/>
          </a:prstGeom>
          <a:ln>
            <a:noFill/>
          </a:ln>
        </p:spPr>
      </p:pic>
      <p:sp>
        <p:nvSpPr>
          <p:cNvPr id="600" name="TextShape 2"/>
          <p:cNvSpPr txBox="1"/>
          <p:nvPr/>
        </p:nvSpPr>
        <p:spPr>
          <a:xfrm>
            <a:off x="4752000" y="5079600"/>
            <a:ext cx="2208240" cy="262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200">
                <a:latin typeface="Arial"/>
              </a:rPr>
              <a:t>arXiv: 1108.5323v1</a:t>
            </a:r>
            <a:endParaRPr/>
          </a:p>
        </p:txBody>
      </p:sp>
      <p:sp>
        <p:nvSpPr>
          <p:cNvPr id="601" name="TextShape 3"/>
          <p:cNvSpPr txBox="1"/>
          <p:nvPr/>
        </p:nvSpPr>
        <p:spPr>
          <a:xfrm>
            <a:off x="2285640" y="6400440"/>
            <a:ext cx="5486400" cy="65412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4000">
                <a:solidFill>
                  <a:srgbClr val="ff0000"/>
                </a:solidFill>
                <a:latin typeface="Times New Roman"/>
              </a:rPr>
              <a:t>Yes!</a:t>
            </a:r>
            <a:endParaRPr/>
          </a:p>
        </p:txBody>
      </p:sp>
      <p:sp>
        <p:nvSpPr>
          <p:cNvPr id="602" name="Line 4"/>
          <p:cNvSpPr/>
          <p:nvPr/>
        </p:nvSpPr>
        <p:spPr>
          <a:xfrm>
            <a:off x="4969440" y="3489840"/>
            <a:ext cx="0" cy="91440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603" name="TextShape 5"/>
          <p:cNvSpPr txBox="1"/>
          <p:nvPr/>
        </p:nvSpPr>
        <p:spPr>
          <a:xfrm>
            <a:off x="4969440" y="3585240"/>
            <a:ext cx="1371600" cy="60228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>
                <a:solidFill>
                  <a:srgbClr val="ff0000"/>
                </a:solidFill>
                <a:latin typeface="Arial"/>
              </a:rPr>
              <a:t>Lower viscosity</a:t>
            </a:r>
            <a:endParaRPr/>
          </a:p>
        </p:txBody>
      </p:sp>
    </p:spTree>
  </p:cSld>
  <p:timing>
    <p:tnLst>
      <p:par>
        <p:cTn id="139" dur="indefinite" restart="never" nodeType="tmRoot">
          <p:childTnLst>
            <p:seq>
              <p:cTn id="140" nodeType="mainSeq">
                <p:childTnLst>
                  <p:par>
                    <p:cTn id="141" fill="freeze">
                      <p:stCondLst>
                        <p:cond delay="indefinite"/>
                      </p:stCondLst>
                      <p:childTnLst>
                        <p:par>
                          <p:cTn id="142" fill="freeze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freeze">
                      <p:stCondLst>
                        <p:cond delay="indefinite"/>
                      </p:stCondLst>
                      <p:childTnLst>
                        <p:par>
                          <p:cTn id="146" fill="freeze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1"/>
          <p:cNvSpPr txBox="1"/>
          <p:nvPr/>
        </p:nvSpPr>
        <p:spPr>
          <a:xfrm>
            <a:off x="529200" y="228600"/>
            <a:ext cx="9072000" cy="703440"/>
          </a:xfrm>
          <a:prstGeom prst="rect">
            <a:avLst/>
          </a:prstGeom>
        </p:spPr>
        <p:txBody>
          <a:bodyPr lIns="90000" rIns="90000" tIns="46800" bIns="46800" anchor="ctr"/>
          <a:p>
            <a:pPr algn="ctr">
              <a:buSzPct val="45000"/>
              <a:buFont typeface="StarSymbol"/>
              <a:buChar char=""/>
            </a:pPr>
            <a:r>
              <a:rPr lang="en-US" sz="4000">
                <a:latin typeface="Arial"/>
              </a:rPr>
              <a:t>What does this mean?</a:t>
            </a:r>
            <a:endParaRPr/>
          </a:p>
        </p:txBody>
      </p:sp>
      <p:sp>
        <p:nvSpPr>
          <p:cNvPr id="605" name="CustomShape 2"/>
          <p:cNvSpPr/>
          <p:nvPr/>
        </p:nvSpPr>
        <p:spPr>
          <a:xfrm>
            <a:off x="115920" y="917280"/>
            <a:ext cx="9485280" cy="57121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Same phenomena observed in gases of strongly interacting atoms</a:t>
            </a:r>
            <a:endParaRPr/>
          </a:p>
          <a:p>
            <a:pPr lvl="1">
              <a:lnSpc>
                <a:spcPct val="100000"/>
              </a:lnSpc>
              <a:buFont typeface="Comic Sans MS"/>
              <a:buChar char="–"/>
            </a:pPr>
            <a:r>
              <a:rPr lang="en-US" sz="1200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  <p:pic>
        <p:nvPicPr>
          <p:cNvPr id="60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589320" y="2057400"/>
            <a:ext cx="4704120" cy="4394160"/>
          </a:xfrm>
          <a:prstGeom prst="rect">
            <a:avLst/>
          </a:prstGeom>
          <a:ln>
            <a:noFill/>
          </a:ln>
        </p:spPr>
      </p:pic>
      <p:sp>
        <p:nvSpPr>
          <p:cNvPr id="607" name="CustomShape 3"/>
          <p:cNvSpPr/>
          <p:nvPr/>
        </p:nvSpPr>
        <p:spPr>
          <a:xfrm>
            <a:off x="419760" y="2363760"/>
            <a:ext cx="2940120" cy="506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High viscosity</a:t>
            </a:r>
            <a:endParaRPr/>
          </a:p>
        </p:txBody>
      </p:sp>
      <p:pic>
        <p:nvPicPr>
          <p:cNvPr id="60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886640" y="2628000"/>
            <a:ext cx="4795560" cy="2629440"/>
          </a:xfrm>
          <a:prstGeom prst="rect">
            <a:avLst/>
          </a:prstGeom>
          <a:ln>
            <a:noFill/>
          </a:ln>
        </p:spPr>
      </p:pic>
      <p:sp>
        <p:nvSpPr>
          <p:cNvPr id="609" name="TextShape 4"/>
          <p:cNvSpPr txBox="1"/>
          <p:nvPr/>
        </p:nvSpPr>
        <p:spPr>
          <a:xfrm>
            <a:off x="4886640" y="2628000"/>
            <a:ext cx="4795560" cy="2629800"/>
          </a:xfrm>
          <a:prstGeom prst="rect">
            <a:avLst/>
          </a:prstGeom>
        </p:spPr>
      </p:sp>
      <p:sp>
        <p:nvSpPr>
          <p:cNvPr id="610" name="CustomShape 5"/>
          <p:cNvSpPr/>
          <p:nvPr/>
        </p:nvSpPr>
        <p:spPr>
          <a:xfrm>
            <a:off x="5135760" y="2065680"/>
            <a:ext cx="4395960" cy="3011400"/>
          </a:xfrm>
          <a:prstGeom prst="rect">
            <a:avLst/>
          </a:prstGeom>
          <a:noFill/>
          <a:ln>
            <a:noFill/>
          </a:ln>
        </p:spPr>
      </p:sp>
      <p:sp>
        <p:nvSpPr>
          <p:cNvPr id="611" name="CustomShape 6"/>
          <p:cNvSpPr/>
          <p:nvPr/>
        </p:nvSpPr>
        <p:spPr>
          <a:xfrm>
            <a:off x="6126480" y="2671200"/>
            <a:ext cx="2940120" cy="506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Low viscosity</a:t>
            </a:r>
            <a:endParaRPr/>
          </a:p>
        </p:txBody>
      </p:sp>
      <p:sp>
        <p:nvSpPr>
          <p:cNvPr id="612" name="CustomShape 7"/>
          <p:cNvSpPr/>
          <p:nvPr/>
        </p:nvSpPr>
        <p:spPr>
          <a:xfrm>
            <a:off x="4114800" y="6629400"/>
            <a:ext cx="1828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sp>
        <p:nvSpPr>
          <p:cNvPr id="613" name="CustomShape 8"/>
          <p:cNvSpPr/>
          <p:nvPr/>
        </p:nvSpPr>
        <p:spPr>
          <a:xfrm>
            <a:off x="165600" y="6400800"/>
            <a:ext cx="9664200" cy="779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3000">
                <a:solidFill>
                  <a:srgbClr val="ff0000"/>
                </a:solidFill>
                <a:latin typeface="Times New Roman"/>
              </a:rPr>
              <a:t>The Quark Gluon Plasma has a very low viscosity</a:t>
            </a:r>
            <a:endParaRPr/>
          </a:p>
        </p:txBody>
      </p:sp>
      <p:sp>
        <p:nvSpPr>
          <p:cNvPr id="614" name="CustomShape 9"/>
          <p:cNvSpPr/>
          <p:nvPr/>
        </p:nvSpPr>
        <p:spPr>
          <a:xfrm>
            <a:off x="9372960" y="685836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</p:spTree>
  </p:cSld>
  <p:timing>
    <p:tnLst>
      <p:par>
        <p:cTn id="149" dur="indefinite" restart="never" nodeType="tmRoot">
          <p:childTnLst>
            <p:seq>
              <p:cTn id="150" nodeType="mainSeq">
                <p:childTnLst>
                  <p:par>
                    <p:cTn id="151" fill="freeze">
                      <p:stCondLst>
                        <p:cond delay="indefinite"/>
                      </p:stCondLst>
                      <p:childTnLst>
                        <p:par>
                          <p:cTn id="152" fill="freeze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"/>
          <p:cNvSpPr txBox="1"/>
          <p:nvPr/>
        </p:nvSpPr>
        <p:spPr>
          <a:xfrm>
            <a:off x="503640" y="150120"/>
            <a:ext cx="9071640" cy="62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More data</a:t>
            </a:r>
            <a:endParaRPr/>
          </a:p>
        </p:txBody>
      </p:sp>
      <p:pic>
        <p:nvPicPr>
          <p:cNvPr id="61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840" y="1072440"/>
            <a:ext cx="4572000" cy="3867840"/>
          </a:xfrm>
          <a:prstGeom prst="rect">
            <a:avLst/>
          </a:prstGeom>
          <a:ln>
            <a:noFill/>
          </a:ln>
        </p:spPr>
      </p:pic>
      <p:sp>
        <p:nvSpPr>
          <p:cNvPr id="617" name="CustomShape 2"/>
          <p:cNvSpPr/>
          <p:nvPr/>
        </p:nvSpPr>
        <p:spPr>
          <a:xfrm>
            <a:off x="1019880" y="5257440"/>
            <a:ext cx="3552480" cy="10706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Mass ordering:</a:t>
            </a:r>
            <a:endParaRPr/>
          </a:p>
          <a:p>
            <a:pPr>
              <a:lnSpc>
                <a:spcPct val="100000"/>
              </a:lnSpc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 baseline="-25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(K) &gt; v</a:t>
            </a:r>
            <a:r>
              <a:rPr lang="de-DE" sz="3000" baseline="-25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  &gt; v</a:t>
            </a:r>
            <a:r>
              <a:rPr lang="de-DE" sz="3000" baseline="-25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Times New Roman"/>
              </a:rPr>
              <a:t>Ξ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/>
          </a:p>
        </p:txBody>
      </p:sp>
      <p:sp>
        <p:nvSpPr>
          <p:cNvPr id="618" name="CustomShape 3"/>
          <p:cNvSpPr/>
          <p:nvPr/>
        </p:nvSpPr>
        <p:spPr>
          <a:xfrm>
            <a:off x="5943240" y="914040"/>
            <a:ext cx="349308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</p:sp>
      <p:pic>
        <p:nvPicPr>
          <p:cNvPr id="61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023160" y="968400"/>
            <a:ext cx="3354480" cy="3907800"/>
          </a:xfrm>
          <a:prstGeom prst="rect">
            <a:avLst/>
          </a:prstGeom>
          <a:ln>
            <a:noFill/>
          </a:ln>
        </p:spPr>
      </p:pic>
      <p:sp>
        <p:nvSpPr>
          <p:cNvPr id="620" name="TextShape 4"/>
          <p:cNvSpPr txBox="1"/>
          <p:nvPr/>
        </p:nvSpPr>
        <p:spPr>
          <a:xfrm>
            <a:off x="6821640" y="1818720"/>
            <a:ext cx="2514600" cy="2397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000">
                <a:solidFill>
                  <a:srgbClr val="000000"/>
                </a:solidFill>
                <a:latin typeface="Dustismo Roman"/>
              </a:rPr>
              <a:t> </a:t>
            </a:r>
            <a:r>
              <a:rPr lang="en-US" sz="1000">
                <a:solidFill>
                  <a:srgbClr val="000000"/>
                </a:solidFill>
                <a:latin typeface="Dustismo Roman"/>
              </a:rPr>
              <a:t>Phys. Rev. Lett. 98, 162301 (2007)</a:t>
            </a:r>
            <a:endParaRPr/>
          </a:p>
        </p:txBody>
      </p:sp>
      <p:sp>
        <p:nvSpPr>
          <p:cNvPr id="621" name="CustomShape 5"/>
          <p:cNvSpPr/>
          <p:nvPr/>
        </p:nvSpPr>
        <p:spPr>
          <a:xfrm>
            <a:off x="5380560" y="5473800"/>
            <a:ext cx="4222440" cy="10706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lang="de-DE" sz="3000" baseline="101000">
                <a:solidFill>
                  <a:srgbClr val="000000"/>
                </a:solidFill>
                <a:latin typeface="Times New Roman"/>
                <a:ea typeface="Arial"/>
              </a:rPr>
              <a:t>hadron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 </a:t>
            </a:r>
            <a:r>
              <a:rPr lang="de-DE" sz="3000">
                <a:solidFill>
                  <a:srgbClr val="000000"/>
                </a:solidFill>
                <a:latin typeface="Standard Symbols L"/>
                <a:ea typeface="Standard Symbols L"/>
              </a:rPr>
              <a:t>µ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 n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lang="de-DE" sz="3000" baseline="101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/>
          </a:p>
        </p:txBody>
      </p:sp>
      <p:sp>
        <p:nvSpPr>
          <p:cNvPr id="622" name="TextShape 6"/>
          <p:cNvSpPr txBox="1"/>
          <p:nvPr/>
        </p:nvSpPr>
        <p:spPr>
          <a:xfrm>
            <a:off x="685440" y="6400800"/>
            <a:ext cx="8686800" cy="65412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4000">
                <a:solidFill>
                  <a:srgbClr val="ff0000"/>
                </a:solidFill>
                <a:latin typeface="Times New Roman"/>
              </a:rPr>
              <a:t>We have a liquid of quarks and gluons!</a:t>
            </a:r>
            <a:endParaRPr/>
          </a:p>
        </p:txBody>
      </p:sp>
    </p:spTree>
  </p:cSld>
  <p:timing>
    <p:tnLst>
      <p:par>
        <p:cTn id="155" dur="indefinite" restart="never" nodeType="tmRoot">
          <p:childTnLst>
            <p:seq>
              <p:cTn id="156" nodeType="mainSeq">
                <p:childTnLst>
                  <p:par>
                    <p:cTn id="157" fill="freeze">
                      <p:stCondLst>
                        <p:cond delay="indefinite"/>
                      </p:stCondLst>
                      <p:childTnLst>
                        <p:par>
                          <p:cTn id="158" fill="freeze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freeze">
                      <p:stCondLst>
                        <p:cond delay="indefinite"/>
                      </p:stCondLst>
                      <p:childTnLst>
                        <p:par>
                          <p:cTn id="164" fill="freeze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What do we learn about the QGP?</a:t>
            </a:r>
            <a:endParaRPr/>
          </a:p>
        </p:txBody>
      </p:sp>
      <p:sp>
        <p:nvSpPr>
          <p:cNvPr id="624" name="TextShape 2"/>
          <p:cNvSpPr txBox="1"/>
          <p:nvPr/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Hydrodynamics works </a:t>
            </a:r>
            <a:r>
              <a:rPr lang="en-US" sz="3200">
                <a:latin typeface="Times New Roman"/>
                <a:ea typeface="Times New Roman"/>
              </a:rPr>
              <a:t>→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(local) thermalization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image of the initial state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Really low viscosity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Near AdS/CFT bound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  <a:ea typeface="Times New Roman"/>
              </a:rPr>
              <a:t>η</a:t>
            </a:r>
            <a:r>
              <a:rPr lang="en-US" sz="2800">
                <a:latin typeface="Arial"/>
              </a:rPr>
              <a:t>/S ~ 1/4</a:t>
            </a:r>
            <a:r>
              <a:rPr lang="en-US" sz="2800">
                <a:latin typeface="Times New Roman"/>
                <a:ea typeface="Times New Roman"/>
              </a:rPr>
              <a:t>π</a:t>
            </a:r>
            <a:endParaRPr/>
          </a:p>
        </p:txBody>
      </p:sp>
      <p:pic>
        <p:nvPicPr>
          <p:cNvPr id="62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400440" y="2514240"/>
            <a:ext cx="2743200" cy="2404800"/>
          </a:xfrm>
          <a:prstGeom prst="rect">
            <a:avLst/>
          </a:prstGeom>
          <a:ln>
            <a:noFill/>
          </a:ln>
        </p:spPr>
      </p:pic>
      <p:sp>
        <p:nvSpPr>
          <p:cNvPr id="626" name="CustomShape 3"/>
          <p:cNvSpPr/>
          <p:nvPr/>
        </p:nvSpPr>
        <p:spPr>
          <a:xfrm>
            <a:off x="165240" y="5212440"/>
            <a:ext cx="9664200" cy="85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5000">
                <a:solidFill>
                  <a:srgbClr val="ff0000"/>
                </a:solidFill>
                <a:latin typeface="Times New Roman"/>
              </a:rPr>
              <a:t>The QGP is the perfect liquid!</a:t>
            </a:r>
            <a:endParaRPr/>
          </a:p>
        </p:txBody>
      </p:sp>
      <p:sp>
        <p:nvSpPr>
          <p:cNvPr id="627" name="TextShape 4"/>
          <p:cNvSpPr txBox="1"/>
          <p:nvPr/>
        </p:nvSpPr>
        <p:spPr>
          <a:xfrm>
            <a:off x="0" y="6202080"/>
            <a:ext cx="10080000" cy="51156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US" sz="2500">
                <a:latin typeface="Times New Roman"/>
                <a:ea typeface="ECXAAZ+Arial-BoldMT"/>
              </a:rPr>
              <a:t>(not </a:t>
            </a:r>
            <a:r>
              <a:rPr lang="en-US" sz="2500">
                <a:latin typeface="Times New Roman"/>
                <a:ea typeface="SGATGJ+ArialMT"/>
              </a:rPr>
              <a:t>the gas of “free” quarks and gluons we </a:t>
            </a:r>
            <a:r>
              <a:rPr lang="en-US" sz="2500">
                <a:latin typeface="Times New Roman"/>
                <a:ea typeface="ECXAAZ+Arial-BoldMT"/>
              </a:rPr>
              <a:t>expected)</a:t>
            </a:r>
            <a:endParaRPr/>
          </a:p>
        </p:txBody>
      </p:sp>
    </p:spTree>
  </p:cSld>
  <p:timing>
    <p:tnLst>
      <p:par>
        <p:cTn id="167" dur="indefinite" restart="never" nodeType="tmRoot">
          <p:childTnLst>
            <p:seq>
              <p:cTn id="168" nodeType="mainSeq">
                <p:childTnLst>
                  <p:par>
                    <p:cTn id="169" fill="freeze">
                      <p:stCondLst>
                        <p:cond delay="indefinite"/>
                      </p:stCondLst>
                      <p:childTnLst>
                        <p:par>
                          <p:cTn id="170" fill="freeze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freeze">
                      <p:stCondLst>
                        <p:cond delay="indefinite"/>
                      </p:stCondLst>
                      <p:childTnLst>
                        <p:par>
                          <p:cTn id="174" fill="freeze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freeze">
                      <p:stCondLst>
                        <p:cond delay="indefinite"/>
                      </p:stCondLst>
                      <p:childTnLst>
                        <p:par>
                          <p:cTn id="178" fill="freeze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CustomShape 1"/>
          <p:cNvSpPr/>
          <p:nvPr/>
        </p:nvSpPr>
        <p:spPr>
          <a:xfrm>
            <a:off x="865440" y="327240"/>
            <a:ext cx="1371600" cy="1371600"/>
          </a:xfrm>
          <a:prstGeom prst="ellipse">
            <a:avLst/>
          </a:prstGeom>
          <a:solidFill>
            <a:srgbClr val="008000"/>
          </a:solidFill>
          <a:ln>
            <a:solidFill>
              <a:srgbClr val="808080"/>
            </a:solidFill>
          </a:ln>
        </p:spPr>
      </p:sp>
      <p:sp>
        <p:nvSpPr>
          <p:cNvPr id="629" name="TextShape 2"/>
          <p:cNvSpPr txBox="1"/>
          <p:nvPr/>
        </p:nvSpPr>
        <p:spPr>
          <a:xfrm>
            <a:off x="2863440" y="737640"/>
            <a:ext cx="640080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This is not what a nucleus looks like</a:t>
            </a:r>
            <a:endParaRPr/>
          </a:p>
        </p:txBody>
      </p:sp>
      <p:pic>
        <p:nvPicPr>
          <p:cNvPr id="63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92360" y="1878120"/>
            <a:ext cx="1493280" cy="1554120"/>
          </a:xfrm>
          <a:prstGeom prst="rect">
            <a:avLst/>
          </a:prstGeom>
          <a:ln>
            <a:noFill/>
          </a:ln>
        </p:spPr>
      </p:pic>
      <p:sp>
        <p:nvSpPr>
          <p:cNvPr id="631" name="TextShape 3"/>
          <p:cNvSpPr txBox="1"/>
          <p:nvPr/>
        </p:nvSpPr>
        <p:spPr>
          <a:xfrm>
            <a:off x="2863440" y="2393640"/>
            <a:ext cx="640080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US" sz="3000">
                <a:latin typeface="Times New Roman"/>
              </a:rPr>
              <a:t>This </a:t>
            </a:r>
            <a:r>
              <a:rPr lang="en-US" sz="3000">
                <a:latin typeface="Times New Roman"/>
              </a:rPr>
              <a:t>is what a nucleus looks like</a:t>
            </a:r>
            <a:endParaRPr/>
          </a:p>
        </p:txBody>
      </p:sp>
      <p:sp>
        <p:nvSpPr>
          <p:cNvPr id="632" name="CustomShape 4"/>
          <p:cNvSpPr/>
          <p:nvPr/>
        </p:nvSpPr>
        <p:spPr>
          <a:xfrm>
            <a:off x="516240" y="3767040"/>
            <a:ext cx="1371600" cy="1371600"/>
          </a:xfrm>
          <a:prstGeom prst="ellipse">
            <a:avLst/>
          </a:prstGeom>
          <a:solidFill>
            <a:srgbClr val="008000"/>
          </a:solidFill>
          <a:ln>
            <a:solidFill>
              <a:srgbClr val="808080"/>
            </a:solidFill>
          </a:ln>
        </p:spPr>
      </p:sp>
      <p:sp>
        <p:nvSpPr>
          <p:cNvPr id="633" name="CustomShape 5"/>
          <p:cNvSpPr/>
          <p:nvPr/>
        </p:nvSpPr>
        <p:spPr>
          <a:xfrm>
            <a:off x="1272240" y="3767040"/>
            <a:ext cx="1371600" cy="1371600"/>
          </a:xfrm>
          <a:prstGeom prst="ellipse">
            <a:avLst/>
          </a:prstGeom>
          <a:solidFill>
            <a:srgbClr val="008000"/>
          </a:solidFill>
          <a:ln>
            <a:solidFill>
              <a:srgbClr val="808080"/>
            </a:solidFill>
          </a:ln>
        </p:spPr>
      </p:sp>
      <p:sp>
        <p:nvSpPr>
          <p:cNvPr id="634" name="TextShape 6"/>
          <p:cNvSpPr txBox="1"/>
          <p:nvPr/>
        </p:nvSpPr>
        <p:spPr>
          <a:xfrm>
            <a:off x="2971440" y="4224240"/>
            <a:ext cx="662940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This is not what our collision looks like</a:t>
            </a:r>
            <a:endParaRPr/>
          </a:p>
        </p:txBody>
      </p:sp>
      <p:pic>
        <p:nvPicPr>
          <p:cNvPr id="63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19040" y="5317560"/>
            <a:ext cx="2329200" cy="1576080"/>
          </a:xfrm>
          <a:prstGeom prst="rect">
            <a:avLst/>
          </a:prstGeom>
          <a:ln>
            <a:noFill/>
          </a:ln>
        </p:spPr>
      </p:pic>
      <p:sp>
        <p:nvSpPr>
          <p:cNvPr id="636" name="TextShape 7"/>
          <p:cNvSpPr txBox="1"/>
          <p:nvPr/>
        </p:nvSpPr>
        <p:spPr>
          <a:xfrm>
            <a:off x="712080" y="5363640"/>
            <a:ext cx="1887480" cy="16992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50000"/>
              </a:lnSpc>
            </a:pPr>
            <a:r>
              <a:rPr lang="en-US" sz="1200">
                <a:solidFill>
                  <a:srgbClr val="000000"/>
                </a:solidFill>
                <a:latin typeface="Arial"/>
              </a:rPr>
              <a:t>Phys.Rev.C81:054905,2010</a:t>
            </a:r>
            <a:endParaRPr/>
          </a:p>
        </p:txBody>
      </p:sp>
      <p:sp>
        <p:nvSpPr>
          <p:cNvPr id="637" name="TextShape 8"/>
          <p:cNvSpPr txBox="1"/>
          <p:nvPr/>
        </p:nvSpPr>
        <p:spPr>
          <a:xfrm>
            <a:off x="2971800" y="5952600"/>
            <a:ext cx="662940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This is what our collision looks like</a:t>
            </a:r>
            <a:endParaRPr/>
          </a:p>
        </p:txBody>
      </p:sp>
    </p:spTree>
  </p:cSld>
  <p:timing>
    <p:tnLst>
      <p:par>
        <p:cTn id="181" dur="indefinite" restart="never" nodeType="tmRoot">
          <p:childTnLst>
            <p:seq>
              <p:cTn id="182" nodeType="mainSeq">
                <p:childTnLst>
                  <p:par>
                    <p:cTn id="183" fill="freeze">
                      <p:stCondLst>
                        <p:cond delay="indefinite"/>
                      </p:stCondLst>
                      <p:childTnLst>
                        <p:par>
                          <p:cTn id="184" fill="freeze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freeze">
                      <p:stCondLst>
                        <p:cond delay="indefinite"/>
                      </p:stCondLst>
                      <p:childTnLst>
                        <p:par>
                          <p:cTn id="188" fill="freeze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freeze">
                      <p:stCondLst>
                        <p:cond delay="indefinite"/>
                      </p:stCondLst>
                      <p:childTnLst>
                        <p:par>
                          <p:cTn id="192" fill="freeze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TextShape 1"/>
          <p:cNvSpPr txBox="1"/>
          <p:nvPr/>
        </p:nvSpPr>
        <p:spPr>
          <a:xfrm>
            <a:off x="503640" y="120960"/>
            <a:ext cx="9071640" cy="672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What does it mean?</a:t>
            </a:r>
            <a:endParaRPr/>
          </a:p>
        </p:txBody>
      </p:sp>
      <p:sp>
        <p:nvSpPr>
          <p:cNvPr id="639" name="TextShape 2"/>
          <p:cNvSpPr txBox="1"/>
          <p:nvPr/>
        </p:nvSpPr>
        <p:spPr>
          <a:xfrm>
            <a:off x="228240" y="2895840"/>
            <a:ext cx="525780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solidFill>
                  <a:srgbClr val="0000ff"/>
                </a:solidFill>
                <a:latin typeface="Times New Roman"/>
              </a:rPr>
              <a:t>Fourier decomposition:</a:t>
            </a:r>
            <a:endParaRPr/>
          </a:p>
        </p:txBody>
      </p:sp>
      <p:pic>
        <p:nvPicPr>
          <p:cNvPr id="64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022040" y="413604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64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922840" y="410004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642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640" y="412344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643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6207840" y="4150800"/>
            <a:ext cx="1371600" cy="1344240"/>
          </a:xfrm>
          <a:prstGeom prst="rect">
            <a:avLst/>
          </a:prstGeom>
          <a:ln>
            <a:noFill/>
          </a:ln>
        </p:spPr>
      </p:pic>
      <p:pic>
        <p:nvPicPr>
          <p:cNvPr id="644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8000640" y="4132440"/>
            <a:ext cx="1371600" cy="1362600"/>
          </a:xfrm>
          <a:prstGeom prst="rect">
            <a:avLst/>
          </a:prstGeom>
          <a:ln>
            <a:noFill/>
          </a:ln>
        </p:spPr>
      </p:pic>
      <p:pic>
        <p:nvPicPr>
          <p:cNvPr id="645" name="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2600" y="1111680"/>
            <a:ext cx="381600" cy="1158480"/>
          </a:xfrm>
          <a:prstGeom prst="rect">
            <a:avLst/>
          </a:prstGeom>
          <a:ln>
            <a:noFill/>
          </a:ln>
        </p:spPr>
      </p:pic>
      <p:pic>
        <p:nvPicPr>
          <p:cNvPr id="646" name="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3096360" y="1111680"/>
            <a:ext cx="517680" cy="1172880"/>
          </a:xfrm>
          <a:prstGeom prst="rect">
            <a:avLst/>
          </a:prstGeom>
          <a:ln>
            <a:noFill/>
          </a:ln>
        </p:spPr>
      </p:pic>
      <p:pic>
        <p:nvPicPr>
          <p:cNvPr id="647" name="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4797000" y="1111680"/>
            <a:ext cx="691560" cy="1172880"/>
          </a:xfrm>
          <a:prstGeom prst="rect">
            <a:avLst/>
          </a:prstGeom>
          <a:ln>
            <a:noFill/>
          </a:ln>
        </p:spPr>
      </p:pic>
      <p:pic>
        <p:nvPicPr>
          <p:cNvPr id="648" name="" descr=""/>
          <p:cNvPicPr/>
          <p:nvPr/>
        </p:nvPicPr>
        <p:blipFill>
          <a:blip r:embed="rId9"/>
          <a:stretch>
            <a:fillRect/>
          </a:stretch>
        </p:blipFill>
        <p:spPr>
          <a:xfrm>
            <a:off x="5422320" y="1111680"/>
            <a:ext cx="1159920" cy="1172880"/>
          </a:xfrm>
          <a:prstGeom prst="rect">
            <a:avLst/>
          </a:prstGeom>
          <a:ln>
            <a:noFill/>
          </a:ln>
        </p:spPr>
      </p:pic>
      <p:pic>
        <p:nvPicPr>
          <p:cNvPr id="649" name="" descr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459840" y="1111680"/>
            <a:ext cx="1468080" cy="1158480"/>
          </a:xfrm>
          <a:prstGeom prst="rect">
            <a:avLst/>
          </a:prstGeom>
          <a:ln>
            <a:noFill/>
          </a:ln>
        </p:spPr>
      </p:pic>
      <p:pic>
        <p:nvPicPr>
          <p:cNvPr id="650" name="" descr=""/>
          <p:cNvPicPr/>
          <p:nvPr/>
        </p:nvPicPr>
        <p:blipFill>
          <a:blip r:embed="rId11"/>
          <a:stretch>
            <a:fillRect/>
          </a:stretch>
        </p:blipFill>
        <p:spPr>
          <a:xfrm>
            <a:off x="7863120" y="1111680"/>
            <a:ext cx="1998720" cy="1158480"/>
          </a:xfrm>
          <a:prstGeom prst="rect">
            <a:avLst/>
          </a:prstGeom>
          <a:ln>
            <a:noFill/>
          </a:ln>
        </p:spPr>
      </p:pic>
      <p:pic>
        <p:nvPicPr>
          <p:cNvPr id="651" name="" descr=""/>
          <p:cNvPicPr/>
          <p:nvPr/>
        </p:nvPicPr>
        <p:blipFill>
          <a:blip r:embed="rId12"/>
          <a:stretch>
            <a:fillRect/>
          </a:stretch>
        </p:blipFill>
        <p:spPr>
          <a:xfrm>
            <a:off x="228240" y="1106640"/>
            <a:ext cx="346320" cy="1158480"/>
          </a:xfrm>
          <a:prstGeom prst="rect">
            <a:avLst/>
          </a:prstGeom>
          <a:ln>
            <a:noFill/>
          </a:ln>
        </p:spPr>
      </p:pic>
      <p:pic>
        <p:nvPicPr>
          <p:cNvPr id="652" name="" descr=""/>
          <p:cNvPicPr/>
          <p:nvPr/>
        </p:nvPicPr>
        <p:blipFill>
          <a:blip r:embed="rId13"/>
          <a:stretch>
            <a:fillRect/>
          </a:stretch>
        </p:blipFill>
        <p:spPr>
          <a:xfrm>
            <a:off x="495720" y="1106640"/>
            <a:ext cx="414720" cy="1158480"/>
          </a:xfrm>
          <a:prstGeom prst="rect">
            <a:avLst/>
          </a:prstGeom>
          <a:ln>
            <a:noFill/>
          </a:ln>
        </p:spPr>
      </p:pic>
      <p:pic>
        <p:nvPicPr>
          <p:cNvPr id="653" name="" descr=""/>
          <p:cNvPicPr/>
          <p:nvPr/>
        </p:nvPicPr>
        <p:blipFill>
          <a:blip r:embed="rId14"/>
          <a:stretch>
            <a:fillRect/>
          </a:stretch>
        </p:blipFill>
        <p:spPr>
          <a:xfrm>
            <a:off x="874080" y="1110240"/>
            <a:ext cx="456480" cy="1158480"/>
          </a:xfrm>
          <a:prstGeom prst="rect">
            <a:avLst/>
          </a:prstGeom>
          <a:ln>
            <a:noFill/>
          </a:ln>
        </p:spPr>
      </p:pic>
      <p:pic>
        <p:nvPicPr>
          <p:cNvPr id="654" name="" descr=""/>
          <p:cNvPicPr/>
          <p:nvPr/>
        </p:nvPicPr>
        <p:blipFill>
          <a:blip r:embed="rId15"/>
          <a:stretch>
            <a:fillRect/>
          </a:stretch>
        </p:blipFill>
        <p:spPr>
          <a:xfrm>
            <a:off x="1645560" y="1111680"/>
            <a:ext cx="465480" cy="1158480"/>
          </a:xfrm>
          <a:prstGeom prst="rect">
            <a:avLst/>
          </a:prstGeom>
          <a:ln>
            <a:noFill/>
          </a:ln>
        </p:spPr>
      </p:pic>
      <p:pic>
        <p:nvPicPr>
          <p:cNvPr id="655" name="" descr=""/>
          <p:cNvPicPr/>
          <p:nvPr/>
        </p:nvPicPr>
        <p:blipFill>
          <a:blip r:embed="rId16"/>
          <a:stretch>
            <a:fillRect/>
          </a:stretch>
        </p:blipFill>
        <p:spPr>
          <a:xfrm>
            <a:off x="2102040" y="1111680"/>
            <a:ext cx="539280" cy="1158480"/>
          </a:xfrm>
          <a:prstGeom prst="rect">
            <a:avLst/>
          </a:prstGeom>
          <a:ln>
            <a:noFill/>
          </a:ln>
        </p:spPr>
      </p:pic>
      <p:pic>
        <p:nvPicPr>
          <p:cNvPr id="656" name="" descr=""/>
          <p:cNvPicPr/>
          <p:nvPr/>
        </p:nvPicPr>
        <p:blipFill>
          <a:blip r:embed="rId17"/>
          <a:stretch>
            <a:fillRect/>
          </a:stretch>
        </p:blipFill>
        <p:spPr>
          <a:xfrm>
            <a:off x="2641320" y="1111680"/>
            <a:ext cx="475920" cy="1172880"/>
          </a:xfrm>
          <a:prstGeom prst="rect">
            <a:avLst/>
          </a:prstGeom>
          <a:ln>
            <a:noFill/>
          </a:ln>
        </p:spPr>
      </p:pic>
      <p:pic>
        <p:nvPicPr>
          <p:cNvPr id="657" name="" descr=""/>
          <p:cNvPicPr/>
          <p:nvPr/>
        </p:nvPicPr>
        <p:blipFill>
          <a:blip r:embed="rId18"/>
          <a:stretch>
            <a:fillRect/>
          </a:stretch>
        </p:blipFill>
        <p:spPr>
          <a:xfrm>
            <a:off x="3594960" y="1111680"/>
            <a:ext cx="582840" cy="1172880"/>
          </a:xfrm>
          <a:prstGeom prst="rect">
            <a:avLst/>
          </a:prstGeom>
          <a:ln>
            <a:noFill/>
          </a:ln>
        </p:spPr>
      </p:pic>
      <p:pic>
        <p:nvPicPr>
          <p:cNvPr id="658" name="" descr=""/>
          <p:cNvPicPr/>
          <p:nvPr/>
        </p:nvPicPr>
        <p:blipFill>
          <a:blip r:embed="rId19"/>
          <a:stretch>
            <a:fillRect/>
          </a:stretch>
        </p:blipFill>
        <p:spPr>
          <a:xfrm>
            <a:off x="4176000" y="1111680"/>
            <a:ext cx="621000" cy="1172880"/>
          </a:xfrm>
          <a:prstGeom prst="rect">
            <a:avLst/>
          </a:prstGeom>
          <a:ln>
            <a:noFill/>
          </a:ln>
        </p:spPr>
      </p:pic>
      <p:sp>
        <p:nvSpPr>
          <p:cNvPr id="659" name="Line 3"/>
          <p:cNvSpPr/>
          <p:nvPr/>
        </p:nvSpPr>
        <p:spPr>
          <a:xfrm>
            <a:off x="5478120" y="1124280"/>
            <a:ext cx="1121400" cy="0"/>
          </a:xfrm>
          <a:prstGeom prst="line">
            <a:avLst/>
          </a:prstGeom>
          <a:ln w="19080">
            <a:solidFill>
              <a:srgbClr val="3366cc"/>
            </a:solidFill>
            <a:miter/>
          </a:ln>
        </p:spPr>
      </p:sp>
      <p:sp>
        <p:nvSpPr>
          <p:cNvPr id="660" name="Line 4"/>
          <p:cNvSpPr/>
          <p:nvPr/>
        </p:nvSpPr>
        <p:spPr>
          <a:xfrm>
            <a:off x="1450440" y="2431800"/>
            <a:ext cx="2416680" cy="0"/>
          </a:xfrm>
          <a:prstGeom prst="line">
            <a:avLst/>
          </a:prstGeom>
          <a:ln w="7632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661" name="Line 5"/>
          <p:cNvSpPr/>
          <p:nvPr/>
        </p:nvSpPr>
        <p:spPr>
          <a:xfrm>
            <a:off x="5380200" y="1153800"/>
            <a:ext cx="1204200" cy="0"/>
          </a:xfrm>
          <a:prstGeom prst="line">
            <a:avLst/>
          </a:prstGeom>
          <a:ln w="9360">
            <a:solidFill>
              <a:srgbClr val="0066cc"/>
            </a:solidFill>
            <a:miter/>
          </a:ln>
        </p:spPr>
      </p:sp>
      <p:sp>
        <p:nvSpPr>
          <p:cNvPr id="662" name="CustomShape 6"/>
          <p:cNvSpPr/>
          <p:nvPr/>
        </p:nvSpPr>
        <p:spPr>
          <a:xfrm>
            <a:off x="268920" y="2173680"/>
            <a:ext cx="945360" cy="5068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en-US" sz="2650">
                <a:latin typeface="Arial"/>
                <a:ea typeface="Arial"/>
              </a:rPr>
              <a:t>Time</a:t>
            </a:r>
            <a:endParaRPr/>
          </a:p>
        </p:txBody>
      </p:sp>
      <p:sp>
        <p:nvSpPr>
          <p:cNvPr id="663" name="CustomShape 7"/>
          <p:cNvSpPr/>
          <p:nvPr/>
        </p:nvSpPr>
        <p:spPr>
          <a:xfrm>
            <a:off x="3622680" y="2028960"/>
            <a:ext cx="6301800" cy="385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r"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Arial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  <a:ea typeface="Arial"/>
              </a:rPr>
              <a:t> 2179 (2002) </a:t>
            </a:r>
            <a:endParaRPr/>
          </a:p>
        </p:txBody>
      </p:sp>
      <p:sp>
        <p:nvSpPr>
          <p:cNvPr id="664" name="TextShape 8"/>
          <p:cNvSpPr txBox="1"/>
          <p:nvPr/>
        </p:nvSpPr>
        <p:spPr>
          <a:xfrm>
            <a:off x="842040" y="2575440"/>
            <a:ext cx="8686800" cy="44244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2500">
                <a:solidFill>
                  <a:srgbClr val="ff0000"/>
                </a:solidFill>
                <a:latin typeface="Times New Roman"/>
              </a:rPr>
              <a:t>Initial state anisotropies converted to final state anisotropies</a:t>
            </a:r>
            <a:endParaRPr/>
          </a:p>
        </p:txBody>
      </p:sp>
      <p:sp>
        <p:nvSpPr>
          <p:cNvPr id="665" name="TextShape 9"/>
          <p:cNvSpPr txBox="1"/>
          <p:nvPr/>
        </p:nvSpPr>
        <p:spPr>
          <a:xfrm>
            <a:off x="962640" y="5684040"/>
            <a:ext cx="1600200" cy="79452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Offset</a:t>
            </a:r>
            <a:endParaRPr/>
          </a:p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measured</a:t>
            </a:r>
            <a:endParaRPr/>
          </a:p>
        </p:txBody>
      </p:sp>
      <p:sp>
        <p:nvSpPr>
          <p:cNvPr id="666" name="Line 10"/>
          <p:cNvSpPr/>
          <p:nvPr/>
        </p:nvSpPr>
        <p:spPr>
          <a:xfrm flipV="1">
            <a:off x="4715640" y="4294440"/>
            <a:ext cx="914400" cy="91440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667" name="Line 11"/>
          <p:cNvSpPr/>
          <p:nvPr/>
        </p:nvSpPr>
        <p:spPr>
          <a:xfrm>
            <a:off x="4715640" y="4294440"/>
            <a:ext cx="914400" cy="91440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668" name="Line 12"/>
          <p:cNvSpPr/>
          <p:nvPr/>
        </p:nvSpPr>
        <p:spPr>
          <a:xfrm flipV="1">
            <a:off x="8229240" y="4271040"/>
            <a:ext cx="914400" cy="91440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669" name="Line 13"/>
          <p:cNvSpPr/>
          <p:nvPr/>
        </p:nvSpPr>
        <p:spPr>
          <a:xfrm>
            <a:off x="8229240" y="4271040"/>
            <a:ext cx="914400" cy="914400"/>
          </a:xfrm>
          <a:prstGeom prst="line">
            <a:avLst/>
          </a:prstGeom>
          <a:ln w="54720">
            <a:solidFill>
              <a:srgbClr val="ff0000"/>
            </a:solidFill>
            <a:round/>
          </a:ln>
        </p:spPr>
      </p:sp>
      <p:sp>
        <p:nvSpPr>
          <p:cNvPr id="670" name="TextShape 14"/>
          <p:cNvSpPr txBox="1"/>
          <p:nvPr/>
        </p:nvSpPr>
        <p:spPr>
          <a:xfrm>
            <a:off x="2514240" y="5943240"/>
            <a:ext cx="4800600" cy="9378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Nuclei are symmetric </a:t>
            </a:r>
            <a:r>
              <a:rPr b="1" lang="en-US" sz="3000">
                <a:solidFill>
                  <a:srgbClr val="ff0000"/>
                </a:solidFill>
                <a:latin typeface="Times New Roman"/>
                <a:ea typeface="Times New Roman"/>
              </a:rPr>
              <a:t>→</a:t>
            </a:r>
            <a:endParaRPr/>
          </a:p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 </a:t>
            </a:r>
            <a:r>
              <a:rPr b="1" lang="en-US" sz="3000">
                <a:solidFill>
                  <a:srgbClr val="ff0000"/>
                </a:solidFill>
                <a:latin typeface="Times New Roman"/>
              </a:rPr>
              <a:t>No odd coefficients</a:t>
            </a:r>
            <a:endParaRPr/>
          </a:p>
        </p:txBody>
      </p:sp>
      <p:pic>
        <p:nvPicPr>
          <p:cNvPr id="671" name="" descr=""/>
          <p:cNvPicPr/>
          <p:nvPr/>
        </p:nvPicPr>
        <p:blipFill>
          <a:blip r:embed="rId20"/>
          <a:stretch>
            <a:fillRect/>
          </a:stretch>
        </p:blipFill>
        <p:spPr>
          <a:xfrm>
            <a:off x="7669080" y="5414040"/>
            <a:ext cx="1847160" cy="1828800"/>
          </a:xfrm>
          <a:prstGeom prst="rect">
            <a:avLst/>
          </a:prstGeom>
          <a:ln>
            <a:noFill/>
          </a:ln>
        </p:spPr>
      </p:pic>
      <p:sp>
        <p:nvSpPr>
          <p:cNvPr id="672" name="TextShape 15"/>
          <p:cNvSpPr txBox="1"/>
          <p:nvPr/>
        </p:nvSpPr>
        <p:spPr>
          <a:xfrm>
            <a:off x="192240" y="696960"/>
            <a:ext cx="7901280" cy="80352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omic Sans MS"/>
              </a:rPr>
              <a:t>Same phenomena observed in gases of strongly interacting atoms</a:t>
            </a:r>
            <a:endParaRPr/>
          </a:p>
        </p:txBody>
      </p:sp>
    </p:spTree>
  </p:cSld>
  <p:timing>
    <p:tnLst>
      <p:par>
        <p:cTn id="195" dur="indefinite" restart="never" nodeType="tmRoot">
          <p:childTnLst>
            <p:seq>
              <p:cTn id="196" nodeType="mainSeq">
                <p:childTnLst>
                  <p:par>
                    <p:cTn id="197" fill="freeze">
                      <p:stCondLst>
                        <p:cond delay="indefinite"/>
                      </p:stCondLst>
                      <p:childTnLst>
                        <p:par>
                          <p:cTn id="198" fill="freeze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Odd and even v</a:t>
            </a:r>
            <a:r>
              <a:rPr lang="en-US" sz="4400" baseline="-101000">
                <a:latin typeface="Arial"/>
              </a:rPr>
              <a:t>n</a:t>
            </a:r>
            <a:endParaRPr/>
          </a:p>
        </p:txBody>
      </p:sp>
      <p:sp>
        <p:nvSpPr>
          <p:cNvPr id="674" name="CustomShape 2"/>
          <p:cNvSpPr/>
          <p:nvPr/>
        </p:nvSpPr>
        <p:spPr>
          <a:xfrm>
            <a:off x="689400" y="1889280"/>
            <a:ext cx="8499600" cy="399240"/>
          </a:xfrm>
          <a:prstGeom prst="rect">
            <a:avLst/>
          </a:prstGeom>
          <a:noFill/>
          <a:ln>
            <a:noFill/>
          </a:ln>
        </p:spPr>
      </p:sp>
      <p:pic>
        <p:nvPicPr>
          <p:cNvPr id="675" name="Picture 8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5760" y="1529280"/>
            <a:ext cx="9146520" cy="4417920"/>
          </a:xfrm>
          <a:prstGeom prst="rect">
            <a:avLst/>
          </a:prstGeom>
          <a:ln>
            <a:noFill/>
          </a:ln>
        </p:spPr>
      </p:pic>
      <p:sp>
        <p:nvSpPr>
          <p:cNvPr id="676" name="CustomShape 3"/>
          <p:cNvSpPr/>
          <p:nvPr/>
        </p:nvSpPr>
        <p:spPr>
          <a:xfrm>
            <a:off x="1055160" y="1817280"/>
            <a:ext cx="763200" cy="36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rIns="90000" tIns="45000" bIns="45000"/>
          <a:p>
            <a:r>
              <a:rPr b="1" lang="en-US">
                <a:latin typeface="Arial"/>
              </a:rPr>
              <a:t>0–5%</a:t>
            </a:r>
            <a:endParaRPr/>
          </a:p>
        </p:txBody>
      </p:sp>
      <p:sp>
        <p:nvSpPr>
          <p:cNvPr id="677" name="CustomShape 4"/>
          <p:cNvSpPr/>
          <p:nvPr/>
        </p:nvSpPr>
        <p:spPr>
          <a:xfrm>
            <a:off x="5449680" y="1969560"/>
            <a:ext cx="889920" cy="36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rIns="90000" tIns="45000" bIns="45000"/>
          <a:p>
            <a:r>
              <a:rPr b="1" lang="en-US">
                <a:latin typeface="Arial"/>
              </a:rPr>
              <a:t>5–10%</a:t>
            </a:r>
            <a:endParaRPr/>
          </a:p>
        </p:txBody>
      </p:sp>
      <p:sp>
        <p:nvSpPr>
          <p:cNvPr id="678" name="CustomShape 5"/>
          <p:cNvSpPr/>
          <p:nvPr/>
        </p:nvSpPr>
        <p:spPr>
          <a:xfrm>
            <a:off x="8164800" y="1807920"/>
            <a:ext cx="1016640" cy="36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rIns="90000" tIns="45000" bIns="45000"/>
          <a:p>
            <a:r>
              <a:rPr b="1" lang="en-US">
                <a:latin typeface="Arial"/>
              </a:rPr>
              <a:t>10–20%</a:t>
            </a:r>
            <a:endParaRPr/>
          </a:p>
        </p:txBody>
      </p:sp>
      <p:sp>
        <p:nvSpPr>
          <p:cNvPr id="679" name="CustomShape 6"/>
          <p:cNvSpPr/>
          <p:nvPr/>
        </p:nvSpPr>
        <p:spPr>
          <a:xfrm>
            <a:off x="8164800" y="3760920"/>
            <a:ext cx="101664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rIns="90000" tIns="45000" bIns="45000"/>
          <a:p>
            <a:r>
              <a:rPr b="1" lang="en-US">
                <a:latin typeface="Arial"/>
              </a:rPr>
              <a:t>40–50%</a:t>
            </a:r>
            <a:endParaRPr/>
          </a:p>
        </p:txBody>
      </p:sp>
      <p:sp>
        <p:nvSpPr>
          <p:cNvPr id="680" name="CustomShape 7"/>
          <p:cNvSpPr/>
          <p:nvPr/>
        </p:nvSpPr>
        <p:spPr>
          <a:xfrm>
            <a:off x="5306400" y="3760920"/>
            <a:ext cx="101664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rIns="90000" tIns="45000" bIns="45000"/>
          <a:p>
            <a:r>
              <a:rPr b="1" lang="en-US">
                <a:latin typeface="Arial"/>
              </a:rPr>
              <a:t>30–40%</a:t>
            </a:r>
            <a:endParaRPr/>
          </a:p>
        </p:txBody>
      </p:sp>
      <p:sp>
        <p:nvSpPr>
          <p:cNvPr id="681" name="CustomShape 8"/>
          <p:cNvSpPr/>
          <p:nvPr/>
        </p:nvSpPr>
        <p:spPr>
          <a:xfrm>
            <a:off x="2425320" y="4111560"/>
            <a:ext cx="1016640" cy="36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rIns="90000" tIns="45000" bIns="45000"/>
          <a:p>
            <a:r>
              <a:rPr b="1" lang="en-US">
                <a:latin typeface="Arial"/>
              </a:rPr>
              <a:t>20–30%</a:t>
            </a:r>
            <a:endParaRPr/>
          </a:p>
        </p:txBody>
      </p:sp>
      <p:sp>
        <p:nvSpPr>
          <p:cNvPr id="682" name="TextShape 9"/>
          <p:cNvSpPr txBox="1"/>
          <p:nvPr/>
        </p:nvSpPr>
        <p:spPr>
          <a:xfrm>
            <a:off x="914400" y="6124680"/>
            <a:ext cx="8049240" cy="5140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Odd n:  sensitive to fluctuations in the initial state</a:t>
            </a:r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Take home messages</a:t>
            </a:r>
            <a:endParaRPr/>
          </a:p>
        </p:txBody>
      </p:sp>
      <p:sp>
        <p:nvSpPr>
          <p:cNvPr id="684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If we get nuclear matter dense enough, we make a new phase of matter, which we produce in high energy heavy ion collisions.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This medium is transparent to colored probes and translucent to electromagnetic probes...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...and an extremely hot and dense...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...perfect liquid.</a:t>
            </a:r>
            <a:endParaRPr/>
          </a:p>
        </p:txBody>
      </p:sp>
      <p:pic>
        <p:nvPicPr>
          <p:cNvPr id="685" name="" descr=""/>
          <p:cNvPicPr/>
          <p:nvPr/>
        </p:nvPicPr>
        <p:blipFill>
          <a:blip r:embed="rId1"/>
          <a:srcRect l="22503" t="16365" r="22503" b="16365"/>
          <a:stretch>
            <a:fillRect/>
          </a:stretch>
        </p:blipFill>
        <p:spPr>
          <a:xfrm>
            <a:off x="7719840" y="74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68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315200" y="173736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68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8229600" y="3895200"/>
            <a:ext cx="914400" cy="1408320"/>
          </a:xfrm>
          <a:prstGeom prst="rect">
            <a:avLst/>
          </a:prstGeom>
          <a:ln>
            <a:noFill/>
          </a:ln>
        </p:spPr>
      </p:pic>
      <p:pic>
        <p:nvPicPr>
          <p:cNvPr id="688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7132320" y="5394960"/>
            <a:ext cx="2743200" cy="1499400"/>
          </a:xfrm>
          <a:prstGeom prst="rect">
            <a:avLst/>
          </a:prstGeom>
          <a:ln>
            <a:noFill/>
          </a:ln>
        </p:spPr>
      </p:pic>
      <p:sp>
        <p:nvSpPr>
          <p:cNvPr id="689" name="TextShape 3"/>
          <p:cNvSpPr txBox="1"/>
          <p:nvPr/>
        </p:nvSpPr>
        <p:spPr>
          <a:xfrm>
            <a:off x="7132320" y="5394960"/>
            <a:ext cx="2743200" cy="1499760"/>
          </a:xfrm>
          <a:prstGeom prst="rect">
            <a:avLst/>
          </a:prstGeom>
        </p:spPr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529560" y="91440"/>
            <a:ext cx="9071640" cy="1005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Hadrons</a:t>
            </a:r>
            <a:endParaRPr/>
          </a:p>
        </p:txBody>
      </p:sp>
      <p:sp>
        <p:nvSpPr>
          <p:cNvPr id="203" name="CustomShape 2"/>
          <p:cNvSpPr/>
          <p:nvPr/>
        </p:nvSpPr>
        <p:spPr>
          <a:xfrm>
            <a:off x="361800" y="950040"/>
            <a:ext cx="9146880" cy="59169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20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500800" y="1717200"/>
            <a:ext cx="3658680" cy="361116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166760" y="1527840"/>
            <a:ext cx="3658680" cy="4177440"/>
          </a:xfrm>
          <a:prstGeom prst="rect">
            <a:avLst/>
          </a:prstGeom>
          <a:ln>
            <a:noFill/>
          </a:ln>
        </p:spPr>
      </p:pic>
      <p:sp>
        <p:nvSpPr>
          <p:cNvPr id="206" name="TextShape 3"/>
          <p:cNvSpPr txBox="1"/>
          <p:nvPr/>
        </p:nvSpPr>
        <p:spPr>
          <a:xfrm>
            <a:off x="1899360" y="926640"/>
            <a:ext cx="2072520" cy="58032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US" sz="3000">
                <a:latin typeface="Arial"/>
              </a:rPr>
              <a:t>Baryons</a:t>
            </a:r>
            <a:endParaRPr/>
          </a:p>
        </p:txBody>
      </p:sp>
      <p:sp>
        <p:nvSpPr>
          <p:cNvPr id="207" name="TextShape 4"/>
          <p:cNvSpPr txBox="1"/>
          <p:nvPr/>
        </p:nvSpPr>
        <p:spPr>
          <a:xfrm>
            <a:off x="6257160" y="962640"/>
            <a:ext cx="2072520" cy="6588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US" sz="4000">
                <a:latin typeface="Arial"/>
              </a:rPr>
              <a:t>Mesons</a:t>
            </a:r>
            <a:endParaRPr/>
          </a:p>
        </p:txBody>
      </p:sp>
      <p:sp>
        <p:nvSpPr>
          <p:cNvPr id="208" name="TextShape 5"/>
          <p:cNvSpPr txBox="1"/>
          <p:nvPr/>
        </p:nvSpPr>
        <p:spPr>
          <a:xfrm>
            <a:off x="732600" y="5965200"/>
            <a:ext cx="4802040" cy="80388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3 quarks/antiquarks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Color charge: red-green-blue</a:t>
            </a:r>
            <a:endParaRPr/>
          </a:p>
        </p:txBody>
      </p:sp>
      <p:sp>
        <p:nvSpPr>
          <p:cNvPr id="209" name="TextShape 6"/>
          <p:cNvSpPr txBox="1"/>
          <p:nvPr/>
        </p:nvSpPr>
        <p:spPr>
          <a:xfrm>
            <a:off x="5655600" y="5941800"/>
            <a:ext cx="4573440" cy="80388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Quark-antiquark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Color charge: blue - anti-blue</a:t>
            </a:r>
            <a:endParaRPr/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-35640" y="48960"/>
            <a:ext cx="9071640" cy="842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500">
                <a:latin typeface="Arial"/>
              </a:rPr>
              <a:t>Careers in high energy physics</a:t>
            </a:r>
            <a:endParaRPr/>
          </a:p>
        </p:txBody>
      </p:sp>
      <p:sp>
        <p:nvSpPr>
          <p:cNvPr id="691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500">
                <a:latin typeface="Arial"/>
              </a:rPr>
              <a:t>You should consider high energy physics if...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You like programming and working with computers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You're a people person – and don't mind working with 1000 people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You like to travel around the world – and work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You enjoy giving talks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Common career options for people with a Ph.D. in high energy physics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Academia – research and teaching universities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Research at a National Laboratory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National security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Finance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Computer programming</a:t>
            </a: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extShape 1"/>
          <p:cNvSpPr txBox="1"/>
          <p:nvPr/>
        </p:nvSpPr>
        <p:spPr>
          <a:xfrm>
            <a:off x="504000" y="18000"/>
            <a:ext cx="9071640" cy="896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What I spend my time doing</a:t>
            </a:r>
            <a:endParaRPr/>
          </a:p>
        </p:txBody>
      </p:sp>
      <p:sp>
        <p:nvSpPr>
          <p:cNvPr id="693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Programming (c++) - analyzing data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Writing and giving talks – 3 research talks, 1 seminar, 2 posters, 1 software tutorial, and lots of talks (&gt;30) at internal meetings in 2010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Hardware work:  assembling &amp; testing the detector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Outreach: blogging for ALICE, giving tours of PHENIX to the public...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Writing papers and conference proceedings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Reviewing the work of my collaborators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Reading papers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Taking shifts – including being on call 24/7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Teaching, advising students (undergrad &amp; grad)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Committee work</a:t>
            </a:r>
            <a:endParaRPr/>
          </a:p>
        </p:txBody>
      </p:sp>
      <p:pic>
        <p:nvPicPr>
          <p:cNvPr id="69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317360" y="950040"/>
            <a:ext cx="2743920" cy="2019960"/>
          </a:xfrm>
          <a:prstGeom prst="rect">
            <a:avLst/>
          </a:prstGeom>
          <a:ln>
            <a:noFill/>
          </a:ln>
        </p:spPr>
      </p:pic>
      <p:pic>
        <p:nvPicPr>
          <p:cNvPr id="69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99000" y="5015160"/>
            <a:ext cx="1637280" cy="2285280"/>
          </a:xfrm>
          <a:prstGeom prst="rect">
            <a:avLst/>
          </a:prstGeom>
          <a:ln>
            <a:noFill/>
          </a:ln>
        </p:spPr>
      </p:pic>
      <p:pic>
        <p:nvPicPr>
          <p:cNvPr id="69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7317360" y="2970720"/>
            <a:ext cx="2743920" cy="2057040"/>
          </a:xfrm>
          <a:prstGeom prst="rect">
            <a:avLst/>
          </a:prstGeom>
          <a:ln>
            <a:noFill/>
          </a:ln>
        </p:spPr>
      </p:pic>
      <p:pic>
        <p:nvPicPr>
          <p:cNvPr id="697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8672760" y="4997520"/>
            <a:ext cx="1436400" cy="228528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extShape 1"/>
          <p:cNvSpPr txBox="1"/>
          <p:nvPr/>
        </p:nvSpPr>
        <p:spPr>
          <a:xfrm>
            <a:off x="504000" y="176760"/>
            <a:ext cx="9071640" cy="62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Resources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US LHC </a:t>
            </a:r>
            <a:r>
              <a:rPr lang="en-US" sz="3200">
                <a:latin typeface="Arial"/>
              </a:rPr>
              <a:t>blog</a:t>
            </a:r>
            <a:r>
              <a:rPr lang="en-US" sz="3200">
                <a:latin typeface="Arial"/>
              </a:rPr>
              <a:t> and Facebook </a:t>
            </a:r>
            <a:r>
              <a:rPr lang="en-US" sz="3200">
                <a:latin typeface="Arial"/>
              </a:rPr>
              <a:t>page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Experiments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Relativistic Heavy Ion Collider:  </a:t>
            </a:r>
            <a:r>
              <a:rPr lang="en-US" sz="2800">
                <a:latin typeface="Arial"/>
              </a:rPr>
              <a:t>STAR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PHENIX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Large Hadron Collider: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ALICE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ATLAS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CMS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LHCb</a:t>
            </a:r>
            <a:r>
              <a:rPr lang="en-US" sz="2800">
                <a:latin typeface="Arial"/>
              </a:rPr>
              <a:t> </a:t>
            </a:r>
            <a:r>
              <a:rPr lang="en-US" sz="2800">
                <a:latin typeface="Arial"/>
              </a:rPr>
              <a:t>TOTEM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Event displays and pretty pictures from </a:t>
            </a:r>
            <a:r>
              <a:rPr lang="en-US" sz="3200">
                <a:latin typeface="Arial"/>
              </a:rPr>
              <a:t>ALICE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Really cool </a:t>
            </a:r>
            <a:r>
              <a:rPr lang="en-US" sz="3200">
                <a:latin typeface="Arial"/>
              </a:rPr>
              <a:t>ATLAS</a:t>
            </a:r>
            <a:r>
              <a:rPr lang="en-US" sz="3200">
                <a:latin typeface="Arial"/>
              </a:rPr>
              <a:t> event animation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Links to articles in the press on </a:t>
            </a:r>
            <a:r>
              <a:rPr lang="en-US" sz="3200">
                <a:latin typeface="Arial"/>
              </a:rPr>
              <a:t>PHENIX</a:t>
            </a:r>
            <a:r>
              <a:rPr lang="en-US" sz="3200">
                <a:latin typeface="Arial"/>
              </a:rPr>
              <a:t>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Scientific American </a:t>
            </a:r>
            <a:r>
              <a:rPr lang="en-US" sz="3200">
                <a:latin typeface="Arial"/>
              </a:rPr>
              <a:t>article</a:t>
            </a:r>
            <a:r>
              <a:rPr lang="en-US" sz="3200">
                <a:latin typeface="Arial"/>
              </a:rPr>
              <a:t> </a:t>
            </a:r>
            <a:endParaRPr/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0" y="48960"/>
            <a:ext cx="10044360" cy="842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US Universities with graduate programs in experimental heavy ion physics</a:t>
            </a:r>
            <a:endParaRPr/>
          </a:p>
        </p:txBody>
      </p:sp>
      <p:sp>
        <p:nvSpPr>
          <p:cNvPr id="701" name="TextShape 2"/>
          <p:cNvSpPr txBox="1"/>
          <p:nvPr/>
        </p:nvSpPr>
        <p:spPr>
          <a:xfrm>
            <a:off x="0" y="1370880"/>
            <a:ext cx="4930200" cy="57132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STAR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California at Davis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California Los Angelos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Houston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Illinois at Chicago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Creighton University (masters only)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Kent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Michigan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Ohio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Purdue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Texas A&amp;M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Texas Austin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Washington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Wayne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Yale University</a:t>
            </a:r>
            <a:endParaRPr/>
          </a:p>
        </p:txBody>
      </p:sp>
      <p:sp>
        <p:nvSpPr>
          <p:cNvPr id="702" name="TextShape 3"/>
          <p:cNvSpPr txBox="1"/>
          <p:nvPr/>
        </p:nvSpPr>
        <p:spPr>
          <a:xfrm>
            <a:off x="5151600" y="1370880"/>
            <a:ext cx="4928040" cy="502776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PHENIX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California Riverside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Colorado Boulder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Columbia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Florida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Georgia State University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Iowa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Ohio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State University of New York (Chemistry &amp; Physics departments)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US" sz="2800">
                <a:solidFill>
                  <a:srgbClr val="dc2300"/>
                </a:solidFill>
                <a:latin typeface="Arial"/>
              </a:rPr>
              <a:t>University of Tennessee at Knoxville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Vanderbilt University</a:t>
            </a:r>
            <a:endParaRPr/>
          </a:p>
        </p:txBody>
      </p:sp>
      <p:sp>
        <p:nvSpPr>
          <p:cNvPr id="703" name="TextShape 4"/>
          <p:cNvSpPr txBox="1"/>
          <p:nvPr/>
        </p:nvSpPr>
        <p:spPr>
          <a:xfrm>
            <a:off x="2283480" y="914040"/>
            <a:ext cx="5720040" cy="54216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3200">
                <a:latin typeface="Arial"/>
              </a:rPr>
              <a:t>Relativistic Heavy Ion Collider</a:t>
            </a:r>
            <a:endParaRPr/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Shape 1"/>
          <p:cNvSpPr txBox="1"/>
          <p:nvPr/>
        </p:nvSpPr>
        <p:spPr>
          <a:xfrm>
            <a:off x="0" y="48960"/>
            <a:ext cx="10008360" cy="842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US Universities with graduate programs in experimental heavy ion physics</a:t>
            </a:r>
            <a:endParaRPr/>
          </a:p>
        </p:txBody>
      </p:sp>
      <p:sp>
        <p:nvSpPr>
          <p:cNvPr id="705" name="TextShape 2"/>
          <p:cNvSpPr txBox="1"/>
          <p:nvPr/>
        </p:nvSpPr>
        <p:spPr>
          <a:xfrm>
            <a:off x="503640" y="1768680"/>
            <a:ext cx="4426560" cy="37159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ALICE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Texas Austin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Chicago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Ohio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Wayne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Texas Houston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US" sz="2800">
                <a:solidFill>
                  <a:srgbClr val="dc2300"/>
                </a:solidFill>
                <a:latin typeface="Arial"/>
              </a:rPr>
              <a:t>University of Tennessee Knoxville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Yale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Creighton University (masters only)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Purdue University</a:t>
            </a:r>
            <a:endParaRPr/>
          </a:p>
        </p:txBody>
      </p:sp>
      <p:sp>
        <p:nvSpPr>
          <p:cNvPr id="706" name="TextShape 3"/>
          <p:cNvSpPr txBox="1"/>
          <p:nvPr/>
        </p:nvSpPr>
        <p:spPr>
          <a:xfrm>
            <a:off x="5151600" y="1768680"/>
            <a:ext cx="4426560" cy="41731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CMS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California Davis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Illinois Chicago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Kansas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Maryland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Iowa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Rutgers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Massachusetts Institute of Technology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Vanderbilt University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ATLAS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Columbia University</a:t>
            </a:r>
            <a:endParaRPr/>
          </a:p>
        </p:txBody>
      </p:sp>
      <p:sp>
        <p:nvSpPr>
          <p:cNvPr id="707" name="TextShape 4"/>
          <p:cNvSpPr txBox="1"/>
          <p:nvPr/>
        </p:nvSpPr>
        <p:spPr>
          <a:xfrm>
            <a:off x="2971800" y="1057680"/>
            <a:ext cx="3888000" cy="54216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3200">
                <a:latin typeface="Arial"/>
              </a:rPr>
              <a:t>Large Hadron Collider</a:t>
            </a:r>
            <a:endParaRPr/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Interesting observables</a:t>
            </a:r>
            <a:endParaRPr/>
          </a:p>
        </p:txBody>
      </p:sp>
      <p:sp>
        <p:nvSpPr>
          <p:cNvPr id="709" name="TextShape 2"/>
          <p:cNvSpPr txBox="1"/>
          <p:nvPr/>
        </p:nvSpPr>
        <p:spPr>
          <a:xfrm>
            <a:off x="91080" y="1768680"/>
            <a:ext cx="9875520" cy="56376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Different hadronization mechanisms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Identify particle types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Collective motion of particles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Low momentum acceptance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Even common processes are not well understood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Do not need 4</a:t>
            </a:r>
            <a:r>
              <a:rPr lang="en-US" sz="3200">
                <a:latin typeface="Arial"/>
                <a:ea typeface="Arial"/>
              </a:rPr>
              <a:t>π</a:t>
            </a:r>
            <a:r>
              <a:rPr lang="en-US" sz="3200">
                <a:latin typeface="Arial"/>
              </a:rPr>
              <a:t> acceptance or high rates</a:t>
            </a:r>
            <a:endParaRPr/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Probing the Quark Gluon Plasma</a:t>
            </a:r>
            <a:endParaRPr/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TextShape 1"/>
          <p:cNvSpPr txBox="1"/>
          <p:nvPr/>
        </p:nvSpPr>
        <p:spPr>
          <a:xfrm>
            <a:off x="503640" y="192960"/>
            <a:ext cx="9071640" cy="887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Jet nuclear modification factor</a:t>
            </a:r>
            <a:r>
              <a:rPr lang="en-US" sz="4400" baseline="101000">
                <a:latin typeface="Arial"/>
              </a:rPr>
              <a:t>*</a:t>
            </a:r>
            <a:endParaRPr/>
          </a:p>
        </p:txBody>
      </p:sp>
      <p:pic>
        <p:nvPicPr>
          <p:cNvPr id="71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32600" y="1185840"/>
            <a:ext cx="4363200" cy="5484960"/>
          </a:xfrm>
          <a:prstGeom prst="rect">
            <a:avLst/>
          </a:prstGeom>
          <a:ln>
            <a:noFill/>
          </a:ln>
        </p:spPr>
      </p:pic>
      <p:sp>
        <p:nvSpPr>
          <p:cNvPr id="713" name="TextShape 2"/>
          <p:cNvSpPr txBox="1"/>
          <p:nvPr/>
        </p:nvSpPr>
        <p:spPr>
          <a:xfrm>
            <a:off x="2815920" y="1051200"/>
            <a:ext cx="6098760" cy="3560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500">
                <a:solidFill>
                  <a:srgbClr val="000000"/>
                </a:solidFill>
                <a:latin typeface="Times New Roman"/>
                <a:ea typeface="ArialMT"/>
              </a:rPr>
              <a:t>arXiv:1208.1967 [hep-ex] Submitted to Phys. Lett.B</a:t>
            </a:r>
            <a:endParaRPr/>
          </a:p>
        </p:txBody>
      </p:sp>
      <p:sp>
        <p:nvSpPr>
          <p:cNvPr id="714" name="TextShape 3"/>
          <p:cNvSpPr txBox="1"/>
          <p:nvPr/>
        </p:nvSpPr>
        <p:spPr>
          <a:xfrm>
            <a:off x="182880" y="3016440"/>
            <a:ext cx="2286720" cy="11142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>
                <a:latin typeface="Arial"/>
              </a:rPr>
              <a:t>ATLAS collaboration</a:t>
            </a:r>
            <a:endParaRPr/>
          </a:p>
          <a:p>
            <a:pPr algn="ctr"/>
            <a:r>
              <a:rPr i="1" lang="en-US">
                <a:latin typeface="Arial"/>
              </a:rPr>
              <a:t>Anti-kT algorithm</a:t>
            </a:r>
            <a:endParaRPr/>
          </a:p>
          <a:p>
            <a:pPr algn="ctr"/>
            <a:r>
              <a:rPr i="1" lang="en-US">
                <a:latin typeface="Arial"/>
              </a:rPr>
              <a:t>R=0.2</a:t>
            </a:r>
            <a:endParaRPr/>
          </a:p>
        </p:txBody>
      </p:sp>
      <p:sp>
        <p:nvSpPr>
          <p:cNvPr id="715" name="CustomShape 4"/>
          <p:cNvSpPr/>
          <p:nvPr/>
        </p:nvSpPr>
        <p:spPr>
          <a:xfrm>
            <a:off x="6977160" y="201096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716" name="CustomShape 5"/>
          <p:cNvSpPr/>
          <p:nvPr/>
        </p:nvSpPr>
        <p:spPr>
          <a:xfrm>
            <a:off x="7408800" y="2010600"/>
            <a:ext cx="54900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717" name="CustomShape 6"/>
          <p:cNvSpPr/>
          <p:nvPr/>
        </p:nvSpPr>
        <p:spPr>
          <a:xfrm>
            <a:off x="7013160" y="341460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718" name="CustomShape 7"/>
          <p:cNvSpPr/>
          <p:nvPr/>
        </p:nvSpPr>
        <p:spPr>
          <a:xfrm>
            <a:off x="7336800" y="3414240"/>
            <a:ext cx="54900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719" name="CustomShape 8"/>
          <p:cNvSpPr/>
          <p:nvPr/>
        </p:nvSpPr>
        <p:spPr>
          <a:xfrm>
            <a:off x="7049160" y="445824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720" name="CustomShape 9"/>
          <p:cNvSpPr/>
          <p:nvPr/>
        </p:nvSpPr>
        <p:spPr>
          <a:xfrm>
            <a:off x="7300800" y="4457880"/>
            <a:ext cx="54900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721" name="CustomShape 10"/>
          <p:cNvSpPr/>
          <p:nvPr/>
        </p:nvSpPr>
        <p:spPr>
          <a:xfrm>
            <a:off x="7121160" y="53578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722" name="CustomShape 11"/>
          <p:cNvSpPr/>
          <p:nvPr/>
        </p:nvSpPr>
        <p:spPr>
          <a:xfrm>
            <a:off x="7228800" y="5357520"/>
            <a:ext cx="54900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723" name="TextShape 12"/>
          <p:cNvSpPr txBox="1"/>
          <p:nvPr/>
        </p:nvSpPr>
        <p:spPr>
          <a:xfrm>
            <a:off x="597600" y="6963840"/>
            <a:ext cx="900648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latin typeface="Arial"/>
              </a:rPr>
              <a:t>*Rcp is the ratio of central to peripheral A+A collisions instead of A+A collisions to p+p</a:t>
            </a:r>
            <a:endParaRPr/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Measuring temperature</a:t>
            </a:r>
            <a:endParaRPr/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94320" y="839880"/>
            <a:ext cx="5029200" cy="4663440"/>
          </a:xfrm>
          <a:prstGeom prst="rect">
            <a:avLst/>
          </a:prstGeom>
          <a:ln>
            <a:noFill/>
          </a:ln>
        </p:spPr>
      </p:pic>
      <p:sp>
        <p:nvSpPr>
          <p:cNvPr id="726" name="TextShape 1"/>
          <p:cNvSpPr txBox="1"/>
          <p:nvPr/>
        </p:nvSpPr>
        <p:spPr>
          <a:xfrm>
            <a:off x="504000" y="257400"/>
            <a:ext cx="9071640" cy="62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p+Pb as a control</a:t>
            </a:r>
            <a:endParaRPr/>
          </a:p>
        </p:txBody>
      </p:sp>
      <p:sp>
        <p:nvSpPr>
          <p:cNvPr id="727" name="TextShape 2"/>
          <p:cNvSpPr txBox="1"/>
          <p:nvPr/>
        </p:nvSpPr>
        <p:spPr>
          <a:xfrm>
            <a:off x="2233440" y="1289880"/>
            <a:ext cx="279576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solidFill>
                  <a:srgbClr val="000000"/>
                </a:solidFill>
                <a:latin typeface="AYKNOB+Avenir-Light"/>
                <a:ea typeface="AYKNOB+Avenir-Light"/>
              </a:rPr>
              <a:t>ATLAS-CONF-2013-096</a:t>
            </a:r>
            <a:endParaRPr/>
          </a:p>
        </p:txBody>
      </p:sp>
      <p:sp>
        <p:nvSpPr>
          <p:cNvPr id="728" name="TextShape 3"/>
          <p:cNvSpPr txBox="1"/>
          <p:nvPr/>
        </p:nvSpPr>
        <p:spPr>
          <a:xfrm>
            <a:off x="1280160" y="4846320"/>
            <a:ext cx="3017520" cy="5169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pic>
        <p:nvPicPr>
          <p:cNvPr id="729" name="Content Placeholder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081760" y="1024200"/>
            <a:ext cx="5029200" cy="4827960"/>
          </a:xfrm>
          <a:prstGeom prst="rect">
            <a:avLst/>
          </a:prstGeom>
          <a:ln>
            <a:noFill/>
          </a:ln>
        </p:spPr>
      </p:pic>
      <p:sp>
        <p:nvSpPr>
          <p:cNvPr id="730" name="TextShape 4"/>
          <p:cNvSpPr txBox="1"/>
          <p:nvPr/>
        </p:nvSpPr>
        <p:spPr>
          <a:xfrm>
            <a:off x="7498080" y="4605120"/>
            <a:ext cx="3017520" cy="5169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000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502560" y="158040"/>
            <a:ext cx="9070920" cy="743400"/>
          </a:xfrm>
          <a:prstGeom prst="rect">
            <a:avLst/>
          </a:prstGeom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>
                <a:solidFill>
                  <a:srgbClr val="000080"/>
                </a:solidFill>
                <a:latin typeface="Arial"/>
              </a:rPr>
              <a:t>Phase diagram of nuclear matter</a:t>
            </a:r>
            <a:endParaRPr/>
          </a:p>
        </p:txBody>
      </p:sp>
      <p:pic>
        <p:nvPicPr>
          <p:cNvPr id="21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480" y="1542600"/>
            <a:ext cx="9144000" cy="4462200"/>
          </a:xfrm>
          <a:prstGeom prst="rect">
            <a:avLst/>
          </a:prstGeom>
          <a:ln>
            <a:noFill/>
          </a:ln>
        </p:spPr>
      </p:pic>
      <p:pic>
        <p:nvPicPr>
          <p:cNvPr id="21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670840" y="3682440"/>
            <a:ext cx="1371600" cy="1033200"/>
          </a:xfrm>
          <a:prstGeom prst="rect">
            <a:avLst/>
          </a:prstGeom>
          <a:ln>
            <a:noFill/>
          </a:ln>
        </p:spPr>
      </p:pic>
      <p:pic>
        <p:nvPicPr>
          <p:cNvPr id="21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788560" y="139644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214" name="TextShape 2"/>
          <p:cNvSpPr txBox="1"/>
          <p:nvPr/>
        </p:nvSpPr>
        <p:spPr>
          <a:xfrm>
            <a:off x="1855440" y="2478240"/>
            <a:ext cx="3450600" cy="4424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215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8732160" y="4139640"/>
            <a:ext cx="640080" cy="585360"/>
          </a:xfrm>
          <a:prstGeom prst="rect">
            <a:avLst/>
          </a:prstGeom>
          <a:ln>
            <a:noFill/>
          </a:ln>
        </p:spPr>
      </p:pic>
      <p:sp>
        <p:nvSpPr>
          <p:cNvPr id="216" name="TextShape 3"/>
          <p:cNvSpPr txBox="1"/>
          <p:nvPr/>
        </p:nvSpPr>
        <p:spPr>
          <a:xfrm>
            <a:off x="7377840" y="4707720"/>
            <a:ext cx="245232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latin typeface="Arial"/>
              </a:rPr>
              <a:t>Core of neutron stars?</a:t>
            </a:r>
            <a:endParaRPr/>
          </a:p>
        </p:txBody>
      </p:sp>
      <p:pic>
        <p:nvPicPr>
          <p:cNvPr id="217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4114440" y="4343040"/>
            <a:ext cx="548640" cy="548640"/>
          </a:xfrm>
          <a:prstGeom prst="rect">
            <a:avLst/>
          </a:prstGeom>
          <a:ln>
            <a:noFill/>
          </a:ln>
        </p:spPr>
      </p:pic>
      <p:sp>
        <p:nvSpPr>
          <p:cNvPr id="218" name="TextShape 4"/>
          <p:cNvSpPr txBox="1"/>
          <p:nvPr/>
        </p:nvSpPr>
        <p:spPr>
          <a:xfrm>
            <a:off x="228240" y="6099840"/>
            <a:ext cx="9601200" cy="103824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2200">
                <a:solidFill>
                  <a:srgbClr val="800000"/>
                </a:solidFill>
                <a:latin typeface="Arial"/>
              </a:rPr>
              <a:t>Quark Gluon Plasma</a:t>
            </a:r>
            <a:r>
              <a:rPr lang="en-US" sz="2200">
                <a:latin typeface="Arial"/>
              </a:rPr>
              <a:t> – a </a:t>
            </a:r>
            <a:r>
              <a:rPr i="1" lang="en-US" sz="2200">
                <a:latin typeface="Arial"/>
              </a:rPr>
              <a:t>liquid</a:t>
            </a:r>
            <a:r>
              <a:rPr lang="en-US" sz="2200">
                <a:latin typeface="Arial"/>
              </a:rPr>
              <a:t> of quarks and gluons created at temperatures above ~170 MeV (2</a:t>
            </a:r>
            <a:r>
              <a:rPr lang="en-US" sz="2200">
                <a:latin typeface="Arial"/>
                <a:ea typeface="Arial"/>
              </a:rPr>
              <a:t>·</a:t>
            </a:r>
            <a:r>
              <a:rPr lang="en-US" sz="2200">
                <a:latin typeface="Arial"/>
              </a:rPr>
              <a:t>10</a:t>
            </a:r>
            <a:r>
              <a:rPr lang="en-US" sz="2200" baseline="101000">
                <a:latin typeface="Arial"/>
              </a:rPr>
              <a:t>12</a:t>
            </a:r>
            <a:r>
              <a:rPr lang="en-US" sz="2200">
                <a:latin typeface="Arial"/>
              </a:rPr>
              <a:t>K) – over a million times hotter than the core of the sun</a:t>
            </a:r>
            <a:endParaRPr/>
          </a:p>
        </p:txBody>
      </p:sp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Picture 7" descr=""/>
          <p:cNvPicPr/>
          <p:nvPr/>
        </p:nvPicPr>
        <p:blipFill>
          <a:blip r:embed="rId1"/>
          <a:srcRect l="1323123" t="0" r="0" b="0"/>
          <a:stretch>
            <a:fillRect/>
          </a:stretch>
        </p:blipFill>
        <p:spPr>
          <a:xfrm>
            <a:off x="3370320" y="1699920"/>
            <a:ext cx="5743080" cy="5125680"/>
          </a:xfrm>
          <a:prstGeom prst="rect">
            <a:avLst/>
          </a:prstGeom>
          <a:ln>
            <a:noFill/>
          </a:ln>
        </p:spPr>
      </p:pic>
      <p:pic>
        <p:nvPicPr>
          <p:cNvPr id="732" name="Picture 3" descr=""/>
          <p:cNvPicPr/>
          <p:nvPr/>
        </p:nvPicPr>
        <p:blipFill>
          <a:blip r:embed="rId2"/>
          <a:srcRect l="1404202" t="0" r="92898" b="0"/>
          <a:stretch>
            <a:fillRect/>
          </a:stretch>
        </p:blipFill>
        <p:spPr>
          <a:xfrm>
            <a:off x="378000" y="4298760"/>
            <a:ext cx="2520720" cy="2576160"/>
          </a:xfrm>
          <a:prstGeom prst="rect">
            <a:avLst/>
          </a:prstGeom>
          <a:ln>
            <a:noFill/>
          </a:ln>
        </p:spPr>
      </p:pic>
      <p:pic>
        <p:nvPicPr>
          <p:cNvPr id="733" name="Picture 3" descr=""/>
          <p:cNvPicPr/>
          <p:nvPr/>
        </p:nvPicPr>
        <p:blipFill>
          <a:blip r:embed="rId3"/>
          <a:srcRect l="0" t="0" r="1441594" b="0"/>
          <a:stretch>
            <a:fillRect/>
          </a:stretch>
        </p:blipFill>
        <p:spPr>
          <a:xfrm>
            <a:off x="231840" y="1744560"/>
            <a:ext cx="2700000" cy="2630160"/>
          </a:xfrm>
          <a:prstGeom prst="rect">
            <a:avLst/>
          </a:prstGeom>
          <a:ln>
            <a:noFill/>
          </a:ln>
        </p:spPr>
      </p:pic>
      <p:sp>
        <p:nvSpPr>
          <p:cNvPr id="734" name="CustomShape 1"/>
          <p:cNvSpPr/>
          <p:nvPr/>
        </p:nvSpPr>
        <p:spPr>
          <a:xfrm>
            <a:off x="5624640" y="4900320"/>
            <a:ext cx="6138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>
                <a:solidFill>
                  <a:srgbClr val="00b050"/>
                </a:solidFill>
                <a:latin typeface="Arial"/>
                <a:ea typeface="ＭＳ Ｐゴシック"/>
              </a:rPr>
              <a:t>pPb</a:t>
            </a:r>
            <a:endParaRPr/>
          </a:p>
        </p:txBody>
      </p:sp>
      <p:sp>
        <p:nvSpPr>
          <p:cNvPr id="735" name="TextShape 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Suppression of quarkonia in p+Pb</a:t>
            </a:r>
            <a:endParaRPr/>
          </a:p>
        </p:txBody>
      </p:sp>
      <p:sp>
        <p:nvSpPr>
          <p:cNvPr id="736" name="TextShape 3"/>
          <p:cNvSpPr txBox="1"/>
          <p:nvPr/>
        </p:nvSpPr>
        <p:spPr>
          <a:xfrm>
            <a:off x="4327560" y="4869000"/>
            <a:ext cx="320760" cy="346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>
                <a:solidFill>
                  <a:srgbClr val="ff9933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737" name="CustomShape 4"/>
          <p:cNvSpPr/>
          <p:nvPr/>
        </p:nvSpPr>
        <p:spPr>
          <a:xfrm>
            <a:off x="8025840" y="4119120"/>
            <a:ext cx="7664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>
                <a:solidFill>
                  <a:srgbClr val="595959"/>
                </a:solidFill>
                <a:latin typeface="Arial"/>
                <a:ea typeface="ＭＳ Ｐゴシック"/>
              </a:rPr>
              <a:t>PbPb</a:t>
            </a:r>
            <a:endParaRPr/>
          </a:p>
        </p:txBody>
      </p:sp>
      <p:sp>
        <p:nvSpPr>
          <p:cNvPr id="738" name="CustomShape 5"/>
          <p:cNvSpPr/>
          <p:nvPr/>
        </p:nvSpPr>
        <p:spPr>
          <a:xfrm>
            <a:off x="4398480" y="2849760"/>
            <a:ext cx="4615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>
                <a:solidFill>
                  <a:srgbClr val="ff61c3"/>
                </a:solidFill>
                <a:latin typeface="Arial"/>
                <a:ea typeface="ＭＳ Ｐゴシック"/>
              </a:rPr>
              <a:t>pp</a:t>
            </a:r>
            <a:endParaRPr/>
          </a:p>
        </p:txBody>
      </p:sp>
      <p:sp>
        <p:nvSpPr>
          <p:cNvPr id="739" name="CustomShape 6"/>
          <p:cNvSpPr/>
          <p:nvPr/>
        </p:nvSpPr>
        <p:spPr>
          <a:xfrm>
            <a:off x="5748840" y="3569760"/>
            <a:ext cx="6138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>
                <a:solidFill>
                  <a:srgbClr val="0033cc"/>
                </a:solidFill>
                <a:latin typeface="Arial"/>
                <a:ea typeface="ＭＳ Ｐゴシック"/>
              </a:rPr>
              <a:t>pPb</a:t>
            </a:r>
            <a:endParaRPr/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Suppression of quarkonia in d+Au</a:t>
            </a:r>
            <a:endParaRPr/>
          </a:p>
        </p:txBody>
      </p:sp>
      <p:pic>
        <p:nvPicPr>
          <p:cNvPr id="74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88720" y="1472040"/>
            <a:ext cx="7315200" cy="4745880"/>
          </a:xfrm>
          <a:prstGeom prst="rect">
            <a:avLst/>
          </a:prstGeom>
          <a:ln>
            <a:noFill/>
          </a:ln>
        </p:spPr>
      </p:pic>
      <p:pic>
        <p:nvPicPr>
          <p:cNvPr id="74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834640" y="1280160"/>
            <a:ext cx="3809520" cy="447480"/>
          </a:xfrm>
          <a:prstGeom prst="rect">
            <a:avLst/>
          </a:prstGeom>
          <a:ln>
            <a:noFill/>
          </a:ln>
        </p:spPr>
      </p:pic>
      <p:sp>
        <p:nvSpPr>
          <p:cNvPr id="743" name="CustomShape 2"/>
          <p:cNvSpPr/>
          <p:nvPr/>
        </p:nvSpPr>
        <p:spPr>
          <a:xfrm flipV="1">
            <a:off x="1828800" y="599328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744" name="CustomShape 3"/>
          <p:cNvSpPr/>
          <p:nvPr/>
        </p:nvSpPr>
        <p:spPr>
          <a:xfrm flipV="1">
            <a:off x="2080440" y="6104160"/>
            <a:ext cx="91440" cy="914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745" name="CustomShape 4"/>
          <p:cNvSpPr/>
          <p:nvPr/>
        </p:nvSpPr>
        <p:spPr>
          <a:xfrm flipV="1">
            <a:off x="8020800" y="609408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746" name="CustomShape 5"/>
          <p:cNvSpPr/>
          <p:nvPr/>
        </p:nvSpPr>
        <p:spPr>
          <a:xfrm flipV="1">
            <a:off x="8128080" y="6211440"/>
            <a:ext cx="91440" cy="914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747" name="CustomShape 6"/>
          <p:cNvSpPr/>
          <p:nvPr/>
        </p:nvSpPr>
        <p:spPr>
          <a:xfrm flipV="1">
            <a:off x="4839840" y="607752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748" name="CustomShape 7"/>
          <p:cNvSpPr/>
          <p:nvPr/>
        </p:nvSpPr>
        <p:spPr>
          <a:xfrm flipV="1">
            <a:off x="5032080" y="6175440"/>
            <a:ext cx="91440" cy="914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749" name="TextShape 8"/>
          <p:cNvSpPr txBox="1"/>
          <p:nvPr/>
        </p:nvSpPr>
        <p:spPr>
          <a:xfrm>
            <a:off x="2377440" y="4442040"/>
            <a:ext cx="3200400" cy="5886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500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QGP Chemistry</a:t>
            </a:r>
            <a:endParaRPr/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TextShape 1"/>
          <p:cNvSpPr txBox="1"/>
          <p:nvPr/>
        </p:nvSpPr>
        <p:spPr>
          <a:xfrm>
            <a:off x="-35280" y="93600"/>
            <a:ext cx="9071640" cy="75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Chemistry - equilibrium</a:t>
            </a:r>
            <a:endParaRPr/>
          </a:p>
        </p:txBody>
      </p:sp>
      <p:sp>
        <p:nvSpPr>
          <p:cNvPr id="752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Ratios of particles expected from a model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Even strange quarks are at equilibrium!</a:t>
            </a:r>
            <a:endParaRPr/>
          </a:p>
        </p:txBody>
      </p:sp>
      <p:pic>
        <p:nvPicPr>
          <p:cNvPr id="75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57400" y="109656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754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200">
                <a:latin typeface="Arial"/>
              </a:rPr>
              <a:t>Nuclear Physics A Volume 757, 102-183</a:t>
            </a:r>
            <a:endParaRPr/>
          </a:p>
        </p:txBody>
      </p:sp>
      <p:sp>
        <p:nvSpPr>
          <p:cNvPr id="755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2500">
                <a:latin typeface="Times New Roman"/>
              </a:rPr>
              <a:t>T~170 MeV</a:t>
            </a:r>
            <a:endParaRPr/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Shape 1"/>
          <p:cNvSpPr txBox="1"/>
          <p:nvPr/>
        </p:nvSpPr>
        <p:spPr>
          <a:xfrm>
            <a:off x="2148480" y="50760"/>
            <a:ext cx="5949360" cy="6516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  <a:latin typeface="Times New Roman"/>
              </a:rPr>
              <a:t>Baryon anomaly: </a:t>
            </a: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/K</a:t>
            </a:r>
            <a:r>
              <a:rPr lang="en-US" sz="3600" baseline="101000">
                <a:solidFill>
                  <a:srgbClr val="000000"/>
                </a:solidFill>
                <a:latin typeface="Times New Roman"/>
              </a:rPr>
              <a:t>0</a:t>
            </a:r>
            <a:r>
              <a:rPr lang="en-US" sz="3600" baseline="-101000">
                <a:solidFill>
                  <a:srgbClr val="000000"/>
                </a:solidFill>
                <a:latin typeface="Times New Roman"/>
              </a:rPr>
              <a:t>S</a:t>
            </a:r>
            <a:r>
              <a:rPr lang="en-US" sz="3600">
                <a:solidFill>
                  <a:srgbClr val="000000"/>
                </a:solidFill>
                <a:latin typeface="Times New Roman"/>
              </a:rPr>
              <a:t>  </a:t>
            </a:r>
            <a:endParaRPr/>
          </a:p>
        </p:txBody>
      </p:sp>
      <p:pic>
        <p:nvPicPr>
          <p:cNvPr id="757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79360" y="1370880"/>
            <a:ext cx="7542360" cy="5192640"/>
          </a:xfrm>
          <a:prstGeom prst="rect">
            <a:avLst/>
          </a:prstGeom>
          <a:ln w="9360">
            <a:noFill/>
          </a:ln>
        </p:spPr>
      </p:pic>
      <p:sp>
        <p:nvSpPr>
          <p:cNvPr id="758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</p:spPr>
        <p:txBody>
          <a:bodyPr lIns="90000" rIns="90000" tIns="45000" bIns="45000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TextShape 1"/>
          <p:cNvSpPr txBox="1"/>
          <p:nvPr/>
        </p:nvSpPr>
        <p:spPr>
          <a:xfrm>
            <a:off x="1107000" y="0"/>
            <a:ext cx="8689680" cy="6516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4400">
                <a:solidFill>
                  <a:srgbClr val="000000"/>
                </a:solidFill>
                <a:latin typeface="Times New Roman"/>
              </a:rPr>
              <a:t>Nuclear modification factor (R</a:t>
            </a:r>
            <a:r>
              <a:rPr lang="en-US" sz="4400" baseline="-101000">
                <a:solidFill>
                  <a:srgbClr val="000000"/>
                </a:solidFill>
                <a:latin typeface="Times New Roman"/>
              </a:rPr>
              <a:t>AA</a:t>
            </a:r>
            <a:r>
              <a:rPr lang="en-US" sz="4400">
                <a:solidFill>
                  <a:srgbClr val="000000"/>
                </a:solidFill>
                <a:latin typeface="Times New Roman"/>
              </a:rPr>
              <a:t>)</a:t>
            </a:r>
            <a:endParaRPr/>
          </a:p>
        </p:txBody>
      </p:sp>
      <p:sp>
        <p:nvSpPr>
          <p:cNvPr id="760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</p:spPr>
        <p:txBody>
          <a:bodyPr lIns="90000" rIns="90000" tIns="45000" bIns="45000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  <p:sp>
        <p:nvSpPr>
          <p:cNvPr id="761" name="CustomShape 3"/>
          <p:cNvSpPr/>
          <p:nvPr/>
        </p:nvSpPr>
        <p:spPr>
          <a:xfrm>
            <a:off x="1371960" y="6170400"/>
            <a:ext cx="731772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sp>
      <p:pic>
        <p:nvPicPr>
          <p:cNvPr id="762" name="Picture 19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07080" y="6069960"/>
            <a:ext cx="5438880" cy="1014480"/>
          </a:xfrm>
          <a:prstGeom prst="rect">
            <a:avLst/>
          </a:prstGeom>
          <a:ln w="19080">
            <a:noFill/>
          </a:ln>
        </p:spPr>
      </p:pic>
      <p:pic>
        <p:nvPicPr>
          <p:cNvPr id="763" name="Picture 29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964160" y="961560"/>
            <a:ext cx="6953760" cy="5136840"/>
          </a:xfrm>
          <a:prstGeom prst="rect">
            <a:avLst/>
          </a:prstGeom>
          <a:ln>
            <a:noFill/>
          </a:ln>
        </p:spPr>
      </p:pic>
      <p:sp>
        <p:nvSpPr>
          <p:cNvPr id="764" name="CustomShape 4"/>
          <p:cNvSpPr/>
          <p:nvPr/>
        </p:nvSpPr>
        <p:spPr>
          <a:xfrm>
            <a:off x="5361480" y="1722600"/>
            <a:ext cx="720720" cy="7358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r>
              <a:rPr b="1" lang="en-US" sz="3000">
                <a:solidFill>
                  <a:srgbClr val="ff0000"/>
                </a:solidFill>
                <a:latin typeface="Symbol"/>
              </a:rPr>
              <a:t>L</a:t>
            </a:r>
            <a:endParaRPr/>
          </a:p>
        </p:txBody>
      </p:sp>
      <p:cxnSp>
        <p:nvCxnSpPr>
          <p:cNvPr id="765" name="Line 5"/>
          <p:cNvCxnSpPr/>
          <p:nvPr/>
        </p:nvCxnSpPr>
        <p:spPr>
          <a:xfrm flipH="1">
            <a:off x="4306320" y="2066400"/>
            <a:ext cx="1069560" cy="340920"/>
          </a:xfrm>
          <a:prstGeom prst="straightConnector1">
            <a:avLst/>
          </a:prstGeom>
          <a:ln w="12600">
            <a:solidFill>
              <a:srgbClr val="ff0000"/>
            </a:solidFill>
            <a:round/>
            <a:tailEnd len="med" type="arrow" w="med"/>
          </a:ln>
        </p:spPr>
      </p:cxnSp>
      <p:sp>
        <p:nvSpPr>
          <p:cNvPr id="766" name="CustomShape 6"/>
          <p:cNvSpPr/>
          <p:nvPr/>
        </p:nvSpPr>
        <p:spPr>
          <a:xfrm>
            <a:off x="6153120" y="4160160"/>
            <a:ext cx="727920" cy="6750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r>
              <a:rPr b="1" lang="en-US" sz="3000">
                <a:solidFill>
                  <a:srgbClr val="0066ff"/>
                </a:solidFill>
                <a:latin typeface="Arial"/>
              </a:rPr>
              <a:t>K</a:t>
            </a:r>
            <a:r>
              <a:rPr b="1" lang="en-US" sz="3000" baseline="101000">
                <a:solidFill>
                  <a:srgbClr val="0066ff"/>
                </a:solidFill>
                <a:latin typeface="Arial"/>
              </a:rPr>
              <a:t>0</a:t>
            </a:r>
            <a:r>
              <a:rPr b="1" lang="en-US" sz="3000" baseline="-101000">
                <a:solidFill>
                  <a:srgbClr val="0066ff"/>
                </a:solidFill>
                <a:latin typeface="Arial"/>
              </a:rPr>
              <a:t>S</a:t>
            </a:r>
            <a:endParaRPr/>
          </a:p>
        </p:txBody>
      </p:sp>
      <p:cxnSp>
        <p:nvCxnSpPr>
          <p:cNvPr id="767" name="Line 7"/>
          <p:cNvCxnSpPr>
            <a:stCxn id="766" idx="3"/>
          </p:cNvCxnSpPr>
          <p:nvPr/>
        </p:nvCxnSpPr>
        <p:spPr>
          <a:xfrm>
            <a:off x="6881040" y="4497480"/>
            <a:ext cx="953640" cy="338040"/>
          </a:xfrm>
          <a:prstGeom prst="straightConnector1">
            <a:avLst/>
          </a:prstGeom>
          <a:ln w="12600">
            <a:solidFill>
              <a:srgbClr val="0066ff"/>
            </a:solidFill>
            <a:round/>
            <a:tailEnd len="med" type="arrow" w="med"/>
          </a:ln>
        </p:spPr>
      </p:cxnSp>
      <p:sp>
        <p:nvSpPr>
          <p:cNvPr id="768" name="CustomShape 8"/>
          <p:cNvSpPr/>
          <p:nvPr/>
        </p:nvSpPr>
        <p:spPr>
          <a:xfrm>
            <a:off x="3211200" y="4776840"/>
            <a:ext cx="1078200" cy="7358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r>
              <a:rPr b="1" lang="en-US" sz="3000">
                <a:solidFill>
                  <a:srgbClr val="008200"/>
                </a:solidFill>
                <a:latin typeface="Arial"/>
              </a:rPr>
              <a:t>K</a:t>
            </a:r>
            <a:r>
              <a:rPr lang="en-US" sz="3000" baseline="101000">
                <a:solidFill>
                  <a:srgbClr val="008200"/>
                </a:solidFill>
                <a:latin typeface="Arial"/>
              </a:rPr>
              <a:t>±</a:t>
            </a:r>
            <a:endParaRPr/>
          </a:p>
        </p:txBody>
      </p:sp>
      <p:cxnSp>
        <p:nvCxnSpPr>
          <p:cNvPr id="769" name="Line 9"/>
          <p:cNvCxnSpPr/>
          <p:nvPr/>
        </p:nvCxnSpPr>
        <p:spPr>
          <a:xfrm flipH="1" flipV="1">
            <a:off x="3331080" y="3868200"/>
            <a:ext cx="387360" cy="684720"/>
          </a:xfrm>
          <a:prstGeom prst="straightConnector1">
            <a:avLst/>
          </a:prstGeom>
          <a:ln w="12600">
            <a:solidFill>
              <a:srgbClr val="008200"/>
            </a:solidFill>
            <a:round/>
            <a:tailEnd len="med" type="arrow" w="med"/>
          </a:ln>
        </p:spPr>
      </p:cxnSp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extShape 1"/>
          <p:cNvSpPr txBox="1"/>
          <p:nvPr/>
        </p:nvSpPr>
        <p:spPr>
          <a:xfrm>
            <a:off x="1371960" y="0"/>
            <a:ext cx="8461080" cy="65160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4400">
                <a:solidFill>
                  <a:srgbClr val="000000"/>
                </a:solidFill>
                <a:latin typeface="Times New Roman"/>
              </a:rPr>
              <a:t>Charm nuclear modification factor</a:t>
            </a:r>
            <a:endParaRPr/>
          </a:p>
        </p:txBody>
      </p:sp>
      <p:pic>
        <p:nvPicPr>
          <p:cNvPr id="771" name="Content Placeholder 8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99760" y="1142640"/>
            <a:ext cx="7418520" cy="5398560"/>
          </a:xfrm>
          <a:prstGeom prst="rect">
            <a:avLst/>
          </a:prstGeom>
          <a:ln w="9360">
            <a:noFill/>
          </a:ln>
        </p:spPr>
      </p:pic>
      <p:sp>
        <p:nvSpPr>
          <p:cNvPr id="772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</p:spPr>
        <p:txBody>
          <a:bodyPr lIns="90000" rIns="90000" tIns="45000" bIns="45000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700">
                <a:latin typeface="Arial"/>
              </a:rPr>
              <a:t>How to make a Quark Gluon Plasma</a:t>
            </a:r>
            <a:endParaRPr/>
          </a:p>
        </p:txBody>
      </p:sp>
      <p:pic>
        <p:nvPicPr>
          <p:cNvPr id="22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The phase transition in the laboratory</a:t>
            </a:r>
            <a:endParaRPr/>
          </a:p>
        </p:txBody>
      </p:sp>
      <p:pic>
        <p:nvPicPr>
          <p:cNvPr id="22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280" y="1678320"/>
            <a:ext cx="10058400" cy="508392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224" name="CustomShape 1"/>
          <p:cNvSpPr/>
          <p:nvPr/>
        </p:nvSpPr>
        <p:spPr>
          <a:xfrm>
            <a:off x="973440" y="2000160"/>
            <a:ext cx="1011600" cy="5158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264240" y="1878840"/>
            <a:ext cx="1055880" cy="5158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226" name="CustomShape 3"/>
          <p:cNvSpPr/>
          <p:nvPr/>
        </p:nvSpPr>
        <p:spPr>
          <a:xfrm>
            <a:off x="1375200" y="851400"/>
            <a:ext cx="1184040" cy="3074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227" name="CustomShape 4"/>
          <p:cNvSpPr/>
          <p:nvPr/>
        </p:nvSpPr>
        <p:spPr>
          <a:xfrm>
            <a:off x="3572640" y="734040"/>
            <a:ext cx="1143000" cy="3870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22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229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230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231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1130040" y="1385640"/>
            <a:ext cx="914400" cy="713160"/>
          </a:xfrm>
          <a:prstGeom prst="rect">
            <a:avLst/>
          </a:prstGeom>
          <a:ln>
            <a:noFill/>
          </a:ln>
        </p:spPr>
      </p:pic>
      <p:sp>
        <p:nvSpPr>
          <p:cNvPr id="235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2700">
                <a:latin typeface="Arial"/>
              </a:rPr>
              <a:t>Relativistic Heavy Ion Collider</a:t>
            </a:r>
            <a:endParaRPr/>
          </a:p>
        </p:txBody>
      </p:sp>
      <p:pic>
        <p:nvPicPr>
          <p:cNvPr id="236" name="" descr=""/>
          <p:cNvPicPr/>
          <p:nvPr/>
        </p:nvPicPr>
        <p:blipFill>
          <a:blip r:embed="rId9"/>
          <a:srcRect l="0" t="269639" r="0" b="0"/>
          <a:stretch>
            <a:fillRect/>
          </a:stretch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237" name="" descr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238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239" name="" descr=""/>
          <p:cNvPicPr/>
          <p:nvPr/>
        </p:nvPicPr>
        <p:blipFill>
          <a:blip r:embed="rId11"/>
          <a:stretch>
            <a:fillRect/>
          </a:stretch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240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241" name="" descr=""/>
          <p:cNvPicPr/>
          <p:nvPr/>
        </p:nvPicPr>
        <p:blipFill>
          <a:blip r:embed="rId12"/>
          <a:stretch>
            <a:fillRect/>
          </a:stretch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242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243" name="" descr=""/>
          <p:cNvPicPr/>
          <p:nvPr/>
        </p:nvPicPr>
        <p:blipFill>
          <a:blip r:embed="rId13"/>
          <a:stretch>
            <a:fillRect/>
          </a:stretch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244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245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2700">
                <a:latin typeface="Arial"/>
              </a:rPr>
              <a:t>Large Hadron Collider</a:t>
            </a:r>
            <a:endParaRPr/>
          </a:p>
        </p:txBody>
      </p:sp>
      <p:sp>
        <p:nvSpPr>
          <p:cNvPr id="246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latin typeface="Times New Roman"/>
              </a:rPr>
              <a:t>Upton, NY</a:t>
            </a:r>
            <a:endParaRPr/>
          </a:p>
          <a:p>
            <a:r>
              <a:rPr lang="en-US">
                <a:latin typeface="Times New Roman"/>
              </a:rPr>
              <a:t>1.2km diameter</a:t>
            </a:r>
            <a:endParaRPr/>
          </a:p>
          <a:p>
            <a:r>
              <a:rPr lang="en-US">
                <a:latin typeface="Times New Roman"/>
              </a:rPr>
              <a:t>p+p, d+Au, Cu+Cu, Au+Au, </a:t>
            </a:r>
            <a:r>
              <a:rPr i="1" lang="en-US">
                <a:latin typeface="Times New Roman"/>
              </a:rPr>
              <a:t>U+U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 baseline="-101000">
                <a:latin typeface="Times New Roman"/>
              </a:rPr>
              <a:t>NN</a:t>
            </a:r>
            <a:r>
              <a:rPr lang="en-US">
                <a:latin typeface="Times New Roman"/>
              </a:rPr>
              <a:t> = 9 - 200 GeV</a:t>
            </a:r>
            <a:endParaRPr/>
          </a:p>
        </p:txBody>
      </p:sp>
      <p:sp>
        <p:nvSpPr>
          <p:cNvPr id="247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latin typeface="Times New Roman"/>
              </a:rPr>
              <a:t>Geneva, Switzerland</a:t>
            </a:r>
            <a:endParaRPr/>
          </a:p>
          <a:p>
            <a:r>
              <a:rPr lang="en-US">
                <a:latin typeface="Times New Roman"/>
              </a:rPr>
              <a:t>8.6km diameter</a:t>
            </a:r>
            <a:endParaRPr/>
          </a:p>
          <a:p>
            <a:r>
              <a:rPr lang="en-US">
                <a:latin typeface="Times New Roman"/>
              </a:rPr>
              <a:t>p+p, </a:t>
            </a:r>
            <a:r>
              <a:rPr i="1" lang="en-US">
                <a:latin typeface="Times New Roman"/>
              </a:rPr>
              <a:t>p+Pb</a:t>
            </a:r>
            <a:r>
              <a:rPr lang="en-US">
                <a:latin typeface="Times New Roman"/>
              </a:rPr>
              <a:t>, Pb+Pb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 baseline="-101000">
                <a:latin typeface="Times New Roman"/>
              </a:rPr>
              <a:t>NN</a:t>
            </a:r>
            <a:r>
              <a:rPr lang="en-US">
                <a:latin typeface="Times New Roman"/>
              </a:rPr>
              <a:t> = 2.76 GeV, </a:t>
            </a:r>
            <a:r>
              <a:rPr i="1" lang="en-US">
                <a:latin typeface="Times New Roman"/>
              </a:rPr>
              <a:t>5.5 TeV</a:t>
            </a:r>
            <a:endParaRPr/>
          </a:p>
        </p:txBody>
      </p:sp>
      <p:sp>
        <p:nvSpPr>
          <p:cNvPr id="248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</p:sp>
      <p:sp>
        <p:nvSpPr>
          <p:cNvPr id="249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</p:sp>
      <p:sp>
        <p:nvSpPr>
          <p:cNvPr id="250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 sz="2500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251" name="" descr=""/>
          <p:cNvPicPr/>
          <p:nvPr/>
        </p:nvPicPr>
        <p:blipFill>
          <a:blip r:embed="rId14"/>
          <a:stretch>
            <a:fillRect/>
          </a:stretch>
        </p:blipFill>
        <p:spPr>
          <a:xfrm>
            <a:off x="2790360" y="5315400"/>
            <a:ext cx="3625560" cy="1770840"/>
          </a:xfrm>
          <a:prstGeom prst="rect">
            <a:avLst/>
          </a:prstGeom>
          <a:ln>
            <a:noFill/>
          </a:ln>
        </p:spPr>
      </p:pic>
      <p:pic>
        <p:nvPicPr>
          <p:cNvPr id="252" name="" descr=""/>
          <p:cNvPicPr/>
          <p:nvPr/>
        </p:nvPicPr>
        <p:blipFill>
          <a:blip r:embed="rId15"/>
          <a:stretch>
            <a:fillRect/>
          </a:stretch>
        </p:blipFill>
        <p:spPr>
          <a:xfrm>
            <a:off x="3682800" y="6164640"/>
            <a:ext cx="457200" cy="347400"/>
          </a:xfrm>
          <a:prstGeom prst="rect">
            <a:avLst/>
          </a:prstGeom>
          <a:ln>
            <a:noFill/>
          </a:ln>
        </p:spPr>
      </p:pic>
      <p:pic>
        <p:nvPicPr>
          <p:cNvPr id="253" name="" descr=""/>
          <p:cNvPicPr/>
          <p:nvPr/>
        </p:nvPicPr>
        <p:blipFill>
          <a:blip r:embed="rId16"/>
          <a:stretch>
            <a:fillRect/>
          </a:stretch>
        </p:blipFill>
        <p:spPr>
          <a:xfrm>
            <a:off x="3837240" y="5329440"/>
            <a:ext cx="457200" cy="347400"/>
          </a:xfrm>
          <a:prstGeom prst="rect">
            <a:avLst/>
          </a:prstGeom>
          <a:ln>
            <a:noFill/>
          </a:ln>
        </p:spPr>
      </p:pic>
      <p:sp>
        <p:nvSpPr>
          <p:cNvPr id="254" name="TextShape 16"/>
          <p:cNvSpPr txBox="1"/>
          <p:nvPr/>
        </p:nvSpPr>
        <p:spPr>
          <a:xfrm>
            <a:off x="3359160" y="5686920"/>
            <a:ext cx="1368360" cy="2304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US" sz="10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255" name="" descr=""/>
          <p:cNvPicPr/>
          <p:nvPr/>
        </p:nvPicPr>
        <p:blipFill>
          <a:blip r:embed="rId17"/>
          <a:stretch>
            <a:fillRect/>
          </a:stretch>
        </p:blipFill>
        <p:spPr>
          <a:xfrm>
            <a:off x="6085800" y="6346080"/>
            <a:ext cx="253800" cy="232200"/>
          </a:xfrm>
          <a:prstGeom prst="rect">
            <a:avLst/>
          </a:prstGeom>
          <a:ln>
            <a:noFill/>
          </a:ln>
        </p:spPr>
      </p:pic>
      <p:sp>
        <p:nvSpPr>
          <p:cNvPr id="256" name="TextShape 17"/>
          <p:cNvSpPr txBox="1"/>
          <p:nvPr/>
        </p:nvSpPr>
        <p:spPr>
          <a:xfrm>
            <a:off x="5549040" y="6535440"/>
            <a:ext cx="1440360" cy="2336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000">
                <a:latin typeface="Arial"/>
              </a:rPr>
              <a:t>Core of neutron stars?</a:t>
            </a:r>
            <a:endParaRPr/>
          </a:p>
        </p:txBody>
      </p:sp>
      <p:pic>
        <p:nvPicPr>
          <p:cNvPr id="257" name="" descr=""/>
          <p:cNvPicPr/>
          <p:nvPr/>
        </p:nvPicPr>
        <p:blipFill>
          <a:blip r:embed="rId18"/>
          <a:stretch>
            <a:fillRect/>
          </a:stretch>
        </p:blipFill>
        <p:spPr>
          <a:xfrm>
            <a:off x="4255200" y="6426720"/>
            <a:ext cx="217440" cy="217800"/>
          </a:xfrm>
          <a:prstGeom prst="rect">
            <a:avLst/>
          </a:prstGeom>
          <a:ln>
            <a:noFill/>
          </a:ln>
        </p:spPr>
      </p:pic>
      <p:sp>
        <p:nvSpPr>
          <p:cNvPr id="258" name="Freeform 18"/>
          <p:cNvSpPr/>
          <p:nvPr/>
        </p:nvSpPr>
        <p:spPr>
          <a:xfrm>
            <a:off x="3200040" y="5486040"/>
            <a:ext cx="686160" cy="914760"/>
          </a:xfrm>
          <a:custGeom>
            <a:avLst/>
            <a:gdLst/>
            <a:ahLst/>
            <a:rect l="0" t="0" r="r" b="b"/>
            <a:pathLst>
              <a:path w="1906" h="2541">
                <a:moveTo>
                  <a:pt x="0" y="0"/>
                </a:moveTo>
                <a:cubicBezTo>
                  <a:pt x="1905" y="1271"/>
                  <a:pt x="1905" y="2540"/>
                  <a:pt x="1905" y="2540"/>
                </a:cubicBezTo>
              </a:path>
            </a:pathLst>
          </a:custGeom>
          <a:ln w="27360">
            <a:solidFill>
              <a:srgbClr val="47b8b8"/>
            </a:solidFill>
            <a:round/>
          </a:ln>
        </p:spPr>
      </p:sp>
      <p:sp>
        <p:nvSpPr>
          <p:cNvPr id="259" name="TextShape 19"/>
          <p:cNvSpPr txBox="1"/>
          <p:nvPr/>
        </p:nvSpPr>
        <p:spPr>
          <a:xfrm>
            <a:off x="3813840" y="5871240"/>
            <a:ext cx="9144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260" name="CustomShape 20"/>
          <p:cNvSpPr/>
          <p:nvPr/>
        </p:nvSpPr>
        <p:spPr>
          <a:xfrm>
            <a:off x="3151440" y="4967640"/>
            <a:ext cx="109800" cy="320040"/>
          </a:xfrm>
          <a:prstGeom prst="ellipse">
            <a:avLst/>
          </a:prstGeom>
          <a:solidFill>
            <a:srgbClr val="e6e64c"/>
          </a:solidFill>
          <a:ln>
            <a:solidFill>
              <a:srgbClr val="808080"/>
            </a:solidFill>
          </a:ln>
        </p:spPr>
      </p:sp>
      <p:sp>
        <p:nvSpPr>
          <p:cNvPr id="261" name="TextShape 21"/>
          <p:cNvSpPr txBox="1"/>
          <p:nvPr/>
        </p:nvSpPr>
        <p:spPr>
          <a:xfrm>
            <a:off x="3428640" y="5028840"/>
            <a:ext cx="1371600" cy="3463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US">
                <a:solidFill>
                  <a:srgbClr val="e6e64c"/>
                </a:solidFill>
                <a:latin typeface="Arial"/>
              </a:rPr>
              <a:t>LHC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>
                <p:childTnLst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freeze">
                      <p:stCondLst>
                        <p:cond delay="indefinite"/>
                      </p:stCondLst>
                      <p:childTnLst>
                        <p:par>
                          <p:cTn id="50" fill="freeze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0" y="300960"/>
            <a:ext cx="1005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3500">
                <a:latin typeface="Arial"/>
              </a:rPr>
              <a:t>Comparison of colliders</a:t>
            </a:r>
            <a:endParaRPr/>
          </a:p>
        </p:txBody>
      </p:sp>
      <p:graphicFrame>
        <p:nvGraphicFramePr>
          <p:cNvPr id="263" name="Table 2"/>
          <p:cNvGraphicFramePr/>
          <p:nvPr/>
        </p:nvGraphicFramePr>
        <p:xfrm>
          <a:off x="2039760" y="1660680"/>
          <a:ext cx="6704280" cy="2397240"/>
        </p:xfrm>
        <a:graphic>
          <a:graphicData uri="http://schemas.openxmlformats.org/drawingml/2006/table">
            <a:tbl>
              <a:tblPr/>
              <a:tblGrid>
                <a:gridCol w="1431000"/>
                <a:gridCol w="1431000"/>
                <a:gridCol w="1431000"/>
                <a:gridCol w="2411640"/>
              </a:tblGrid>
              <a:tr h="424440">
                <a:tc>
                  <a:tcPr/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RHIC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LHC</a:t>
                      </a:r>
                      <a:endParaRPr/>
                    </a:p>
                  </a:txBody>
                  <a:tcPr/>
                </a:tc>
                <a:tc>
                  <a:tcPr/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√</a:t>
                      </a:r>
                      <a:r>
                        <a:rPr lang="en-US">
                          <a:latin typeface="Times New Roman"/>
                        </a:rPr>
                        <a:t>s</a:t>
                      </a:r>
                      <a:r>
                        <a:rPr lang="en-US" baseline="-101000">
                          <a:latin typeface="Times New Roman"/>
                        </a:rPr>
                        <a:t>NN</a:t>
                      </a:r>
                      <a:r>
                        <a:rPr lang="en-US">
                          <a:latin typeface="Times New Roman"/>
                        </a:rPr>
                        <a:t> (GeV)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9-200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2760, 5500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center of mass energy</a:t>
                      </a:r>
                      <a:endParaRPr/>
                    </a:p>
                  </a:txBody>
                  <a:tcPr/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</a:rPr>
                        <a:t>dN</a:t>
                      </a:r>
                      <a:r>
                        <a:rPr lang="en-US" baseline="-101000">
                          <a:latin typeface="Times New Roman"/>
                        </a:rPr>
                        <a:t>ch</a:t>
                      </a:r>
                      <a:r>
                        <a:rPr lang="en-US">
                          <a:latin typeface="Times New Roman"/>
                        </a:rPr>
                        <a:t>/d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η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~1200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~1600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number of particles</a:t>
                      </a:r>
                      <a:endParaRPr/>
                    </a:p>
                  </a:txBody>
                  <a:tcPr/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</a:rPr>
                        <a:t>T/T</a:t>
                      </a:r>
                      <a:r>
                        <a:rPr lang="en-US" baseline="-101000">
                          <a:latin typeface="Times New Roman"/>
                        </a:rPr>
                        <a:t>c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1.9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3.0-4.2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temperature</a:t>
                      </a:r>
                      <a:endParaRPr/>
                    </a:p>
                  </a:txBody>
                  <a:tcPr/>
                </a:tc>
              </a:tr>
              <a:tr h="36756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>
                          <a:latin typeface="Times New Roman"/>
                        </a:rPr>
                        <a:t>(GeV/fm</a:t>
                      </a:r>
                      <a:r>
                        <a:rPr lang="en-US" baseline="101000">
                          <a:latin typeface="Times New Roman"/>
                        </a:rPr>
                        <a:t>3</a:t>
                      </a:r>
                      <a:r>
                        <a:rPr lang="en-US">
                          <a:latin typeface="Times New Roman"/>
                        </a:rPr>
                        <a:t>)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~15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energy density</a:t>
                      </a:r>
                      <a:endParaRPr/>
                    </a:p>
                  </a:txBody>
                  <a:tcPr/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τ</a:t>
                      </a:r>
                      <a:r>
                        <a:rPr lang="en-US" baseline="-101000">
                          <a:latin typeface="Times New Roman"/>
                          <a:ea typeface="Times New Roman"/>
                        </a:rPr>
                        <a:t>QGP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(fm/c)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2-4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&gt;10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lifetime of QGP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4" name="TextShape 3"/>
          <p:cNvSpPr txBox="1"/>
          <p:nvPr/>
        </p:nvSpPr>
        <p:spPr>
          <a:xfrm>
            <a:off x="228240" y="4800240"/>
            <a:ext cx="9714240" cy="12506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US" sz="2500" u="sng">
                <a:solidFill>
                  <a:srgbClr val="000000"/>
                </a:solidFill>
                <a:latin typeface="Times New Roman"/>
                <a:ea typeface="Arial-BoldMT"/>
              </a:rPr>
              <a:t>RHIC and LHC:</a:t>
            </a:r>
            <a:endParaRPr/>
          </a:p>
          <a:p>
            <a:pPr algn="ctr"/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Cover 2 –3 decades of energy (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YEISWR+SymbolMT"/>
              </a:rPr>
              <a:t>√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s</a:t>
            </a:r>
            <a:r>
              <a:rPr lang="en-US" sz="2500" baseline="-101000">
                <a:solidFill>
                  <a:srgbClr val="000000"/>
                </a:solidFill>
                <a:latin typeface="Times New Roman"/>
                <a:ea typeface="Arial-BoldMT"/>
              </a:rPr>
              <a:t>NN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= 9 GeV –5.5 TeV)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
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To discover the properties of hot nuclear matter at T ~ 150 –600 MeV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>
                <p:childTnLst>
                  <p:par>
                    <p:cTn id="55" fill="freeze">
                      <p:stCondLst>
                        <p:cond delay="indefinite"/>
                      </p:stCondLst>
                      <p:childTnLst>
                        <p:par>
                          <p:cTn id="56" fill="freeze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