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37.png" ContentType="image/pn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131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8.png" ContentType="image/png"/>
  <Override PartName="/ppt/media/image117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10.png" ContentType="image/png"/>
  <Override PartName="/ppt/media/image108.gif" ContentType="image/gif"/>
  <Override PartName="/ppt/media/image107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106.png" ContentType="image/png"/>
  <Override PartName="/ppt/media/image27.jpeg" ContentType="image/jpeg"/>
  <Override PartName="/ppt/media/image43.png" ContentType="image/png"/>
  <Override PartName="/ppt/media/image42.png" ContentType="image/png"/>
  <Override PartName="/ppt/media/image41.png" ContentType="image/png"/>
  <Override PartName="/ppt/media/image109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58.png" ContentType="image/png"/>
  <Override PartName="/ppt/media/image39.png" ContentType="image/png"/>
  <Override PartName="/ppt/media/image4.png" ContentType="image/png"/>
  <Override PartName="/ppt/media/image54.png" ContentType="image/png"/>
  <Override PartName="/ppt/media/image38.png" ContentType="image/png"/>
  <Override PartName="/ppt/media/image3.png" ContentType="image/png"/>
  <Override PartName="/ppt/media/image53.png" ContentType="image/png"/>
  <Override PartName="/ppt/media/image37.png" ContentType="image/png"/>
  <Override PartName="/ppt/media/image2.png" ContentType="image/png"/>
  <Override PartName="/ppt/media/image52.png" ContentType="image/png"/>
  <Override PartName="/ppt/media/image57.png" ContentType="image/png"/>
  <Override PartName="/ppt/media/image83.jpeg" ContentType="image/jpeg"/>
  <Override PartName="/ppt/media/image22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6.png" ContentType="image/png"/>
  <Override PartName="/ppt/media/image56.png" ContentType="image/pn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32.jpeg" ContentType="image/jpeg"/>
  <Override PartName="/ppt/media/image19.png" ContentType="image/png"/>
  <Override PartName="/ppt/media/image9.png" ContentType="image/png"/>
  <Override PartName="/ppt/media/image94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119.png" ContentType="image/png"/>
  <Override PartName="/ppt/media/image50.png" ContentType="image/png"/>
  <Override PartName="/ppt/media/image129.png" ContentType="image/png"/>
  <Override PartName="/ppt/media/image60.png" ContentType="image/png"/>
  <Override PartName="/ppt/media/image130.png" ContentType="image/png"/>
  <Override PartName="/ppt/media/image61.gif" ContentType="image/gif"/>
  <Override PartName="/ppt/media/image80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91.jpeg" ContentType="image/jpeg"/>
  <Override PartName="/ppt/media/image77.png" ContentType="image/png"/>
  <Override PartName="/ppt/media/image78.png" ContentType="image/png"/>
  <Override PartName="/ppt/media/image81.png" ContentType="image/png"/>
  <Override PartName="/ppt/media/image82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slideLayouts/slideLayout12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13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6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slideMasters/_rels/slideMaster1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64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45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45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5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6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30B16A6-179B-40DA-BE85-CCFD28DB9421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1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54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55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9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9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22EBAC61-6700-4127-912A-A8B8CFEE9A20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 (UTK), DNP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73FA08FB-E71A-4B7C-9D7E-ED5BA4372A14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37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7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37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D6C003E-C7FE-4D9A-A83B-0631F6B4B770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7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E4684000-A84E-4D0E-A5DB-AE4F6005414D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8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/>
          </a:p>
        </p:txBody>
      </p:sp>
      <p:sp>
        <p:nvSpPr>
          <p:cNvPr id="38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1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2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2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53C331A-FE00-4DAB-997C-699B899A1CCA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FB3C5BB-4CDD-401C-9BD4-D79A3D479BC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10/20/17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2F2EF3F-3DA2-40BD-BE2F-63866A0E582D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98C908F-3148-4E7F-8471-50FE11D1483B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8E0CAFEB-C1AC-4D47-BED9-D4252B5A489F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6A8DC58-C431-46D5-85FE-E3497CA028F2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7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6C2F87DE-EEE9-4FC8-B997-A165AD6F3E01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7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SESAPS 2016</a:t>
            </a:r>
            <a:endParaRPr/>
          </a:p>
        </p:txBody>
      </p:sp>
      <p:sp>
        <p:nvSpPr>
          <p:cNvPr id="17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15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856D42F-FEE0-4F1C-A18C-7B919953FC42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16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591D11A-974A-41AB-A7ED-3D00BABC0237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US LHC Annual Meeting 2016</a:t>
            </a:r>
            <a:endParaRPr/>
          </a:p>
        </p:txBody>
      </p:sp>
      <p:sp>
        <p:nvSpPr>
          <p:cNvPr id="219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5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5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340561C-60C1-4C43-9F7A-C1EC6A1ED493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96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97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98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E71E772-8704-4056-9AC5-175087338EA1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99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9BDC2664-0B56-483D-8489-BDB5A5D6FEA2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00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301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0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1.gif"/><Relationship Id="rId2" Type="http://schemas.openxmlformats.org/officeDocument/2006/relationships/image" Target="../media/image62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2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png"/><Relationship Id="rId3" Type="http://schemas.openxmlformats.org/officeDocument/2006/relationships/hyperlink" Target="http://arxiv.org/abs/1609.03878" TargetMode="Externa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slideLayout" Target="../slideLayouts/slideLayout12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gif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jpeg"/><Relationship Id="rId11" Type="http://schemas.openxmlformats.org/officeDocument/2006/relationships/image" Target="../media/image133.png"/><Relationship Id="rId12" Type="http://schemas.openxmlformats.org/officeDocument/2006/relationships/image" Target="../media/image134.png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png"/><Relationship Id="rId16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arxiv.org/abs/1705.01974" TargetMode="External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2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" descr=""/>
          <p:cNvPicPr/>
          <p:nvPr/>
        </p:nvPicPr>
        <p:blipFill>
          <a:blip r:embed="rId1"/>
          <a:stretch/>
        </p:blipFill>
        <p:spPr>
          <a:xfrm>
            <a:off x="1463040" y="753840"/>
            <a:ext cx="7483680" cy="5538600"/>
          </a:xfrm>
          <a:prstGeom prst="rect">
            <a:avLst/>
          </a:prstGeom>
          <a:ln>
            <a:noFill/>
          </a:ln>
        </p:spPr>
      </p:pic>
      <p:sp>
        <p:nvSpPr>
          <p:cNvPr id="462" name="CustomShape 1"/>
          <p:cNvSpPr/>
          <p:nvPr/>
        </p:nvSpPr>
        <p:spPr>
          <a:xfrm>
            <a:off x="0" y="-720"/>
            <a:ext cx="10149840" cy="186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5000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What have we learned from jets in heavy ion collisions</a:t>
            </a:r>
            <a:endParaRPr/>
          </a:p>
        </p:txBody>
      </p:sp>
      <p:sp>
        <p:nvSpPr>
          <p:cNvPr id="463" name="CustomShape 2"/>
          <p:cNvSpPr/>
          <p:nvPr/>
        </p:nvSpPr>
        <p:spPr>
          <a:xfrm>
            <a:off x="91440" y="5659560"/>
            <a:ext cx="9988560" cy="108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35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University of Tennessee, Knoxville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Largely based on Connors, Nattrass, Reed, &amp; Salur arxiv:1705.01974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622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(colored probes) suppressed in Pb—Pb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not suppressed in p—Pb at midrapidity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Electroweak probes not suppressed in Pb—Pb</a:t>
            </a:r>
            <a:endParaRPr/>
          </a:p>
        </p:txBody>
      </p:sp>
      <p:pic>
        <p:nvPicPr>
          <p:cNvPr id="623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624" name="TextShape 3"/>
          <p:cNvSpPr txBox="1"/>
          <p:nvPr/>
        </p:nvSpPr>
        <p:spPr>
          <a:xfrm>
            <a:off x="12323520" y="1731960"/>
            <a:ext cx="1969920" cy="2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YUQSZ+CMSS12"/>
                <a:ea typeface="OYUQSZ+CMSS12"/>
              </a:rPr>
              <a:t>LHCb-PAPER-2017-015</a:t>
            </a:r>
            <a:endParaRPr/>
          </a:p>
        </p:txBody>
      </p:sp>
      <p:sp>
        <p:nvSpPr>
          <p:cNvPr id="625" name="Line 4"/>
          <p:cNvSpPr/>
          <p:nvPr/>
        </p:nvSpPr>
        <p:spPr>
          <a:xfrm flipV="1">
            <a:off x="2110320" y="2764080"/>
            <a:ext cx="821880" cy="1872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TextShape 5"/>
          <p:cNvSpPr txBox="1"/>
          <p:nvPr/>
        </p:nvSpPr>
        <p:spPr>
          <a:xfrm>
            <a:off x="336240" y="248436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00ff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627" name="Line 6"/>
          <p:cNvSpPr/>
          <p:nvPr/>
        </p:nvSpPr>
        <p:spPr>
          <a:xfrm flipH="1">
            <a:off x="7196040" y="2708640"/>
            <a:ext cx="893880" cy="1836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TextShape 7"/>
          <p:cNvSpPr txBox="1"/>
          <p:nvPr/>
        </p:nvSpPr>
        <p:spPr>
          <a:xfrm>
            <a:off x="8198640" y="242352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8000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629" name="Line 8"/>
          <p:cNvSpPr/>
          <p:nvPr/>
        </p:nvSpPr>
        <p:spPr>
          <a:xfrm flipV="1">
            <a:off x="1870560" y="4015800"/>
            <a:ext cx="821880" cy="187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TextShape 9"/>
          <p:cNvSpPr txBox="1"/>
          <p:nvPr/>
        </p:nvSpPr>
        <p:spPr>
          <a:xfrm>
            <a:off x="276480" y="3736080"/>
            <a:ext cx="144108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Probe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632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633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634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635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636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637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</a:rPr>
              <a:t>Connors, Nattrass, Reed, Salur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639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R</a:t>
            </a:r>
            <a:r>
              <a:rPr lang="en-US" sz="3200" spc="-1" baseline="-101000">
                <a:latin typeface="Arial"/>
              </a:rPr>
              <a:t>AA</a:t>
            </a:r>
            <a:r>
              <a:rPr lang="en-US" sz="3200" spc="-1">
                <a:latin typeface="Arial"/>
              </a:rPr>
              <a:t> also demonstrates suppression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Similar suppression of heavy quark jets?</a:t>
            </a:r>
            <a:endParaRPr/>
          </a:p>
        </p:txBody>
      </p:sp>
      <p:pic>
        <p:nvPicPr>
          <p:cNvPr id="640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641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642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endParaRPr/>
          </a:p>
        </p:txBody>
      </p:sp>
      <p:sp>
        <p:nvSpPr>
          <p:cNvPr id="643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4"/>
              </a:rPr>
              <a:t>arXiv:1705.01974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Di-hadron correlations</a:t>
            </a:r>
            <a:endParaRPr/>
          </a:p>
        </p:txBody>
      </p:sp>
      <p:pic>
        <p:nvPicPr>
          <p:cNvPr id="645" name="" descr=""/>
          <p:cNvPicPr/>
          <p:nvPr/>
        </p:nvPicPr>
        <p:blipFill>
          <a:blip r:embed="rId1"/>
          <a:srcRect l="0" t="56478" r="11917" b="0"/>
          <a:stretch/>
        </p:blipFill>
        <p:spPr>
          <a:xfrm>
            <a:off x="4711320" y="1944360"/>
            <a:ext cx="5027760" cy="4025520"/>
          </a:xfrm>
          <a:prstGeom prst="rect">
            <a:avLst/>
          </a:prstGeom>
          <a:ln>
            <a:noFill/>
          </a:ln>
        </p:spPr>
      </p:pic>
      <p:sp>
        <p:nvSpPr>
          <p:cNvPr id="646" name="TextShape 2"/>
          <p:cNvSpPr txBox="1"/>
          <p:nvPr/>
        </p:nvSpPr>
        <p:spPr>
          <a:xfrm>
            <a:off x="5441040" y="4904280"/>
            <a:ext cx="327888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pic>
        <p:nvPicPr>
          <p:cNvPr id="647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648" name="CustomShape 3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649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651" name="CustomShape 4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5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6"/>
          <p:cNvSpPr/>
          <p:nvPr/>
        </p:nvSpPr>
        <p:spPr>
          <a:xfrm flipH="1">
            <a:off x="383796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CustomShape 7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8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9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657" name="CustomShape 10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658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659" name="CustomShape 11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Line 12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Line 13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Line 14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Freeform 15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664" name="CustomShape 16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1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666" name="CustomShape 1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1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668" name="CustomShape 2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" descr=""/>
          <p:cNvPicPr/>
          <p:nvPr/>
        </p:nvPicPr>
        <p:blipFill>
          <a:blip r:embed="rId1"/>
          <a:stretch/>
        </p:blipFill>
        <p:spPr>
          <a:xfrm>
            <a:off x="4329720" y="1945800"/>
            <a:ext cx="5676480" cy="3561840"/>
          </a:xfrm>
          <a:prstGeom prst="rect">
            <a:avLst/>
          </a:prstGeom>
          <a:ln>
            <a:noFill/>
          </a:ln>
        </p:spPr>
      </p:pic>
      <p:sp>
        <p:nvSpPr>
          <p:cNvPr id="67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Di-hadron correlations</a:t>
            </a:r>
            <a:endParaRPr/>
          </a:p>
        </p:txBody>
      </p:sp>
      <p:pic>
        <p:nvPicPr>
          <p:cNvPr id="671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672" name="CustomShape 2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673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674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675" name="CustomShape 3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4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5"/>
          <p:cNvSpPr/>
          <p:nvPr/>
        </p:nvSpPr>
        <p:spPr>
          <a:xfrm flipH="1">
            <a:off x="383796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6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CustomShape 7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8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681" name="CustomShape 9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682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683" name="CustomShape 10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Line 11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Line 12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Line 13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Freeform 14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688" name="CustomShape 15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16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690" name="CustomShape 17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18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692" name="CustomShape 19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TextShape 20"/>
          <p:cNvSpPr txBox="1"/>
          <p:nvPr/>
        </p:nvSpPr>
        <p:spPr>
          <a:xfrm>
            <a:off x="30960" y="6424920"/>
            <a:ext cx="1001808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>
                <a:latin typeface="Arial"/>
              </a:rPr>
              <a:t>Updated to include latest information about background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7156080" y="3862440"/>
            <a:ext cx="2552040" cy="2273760"/>
          </a:xfrm>
          <a:prstGeom prst="rect">
            <a:avLst/>
          </a:prstGeom>
          <a:ln>
            <a:noFill/>
          </a:ln>
        </p:spPr>
      </p:pic>
      <p:sp>
        <p:nvSpPr>
          <p:cNvPr id="695" name="TextShape 1"/>
          <p:cNvSpPr txBox="1"/>
          <p:nvPr/>
        </p:nvSpPr>
        <p:spPr>
          <a:xfrm>
            <a:off x="6610680" y="6064200"/>
            <a:ext cx="3673800" cy="176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700" spc="-1">
                <a:solidFill>
                  <a:srgbClr val="ff0000"/>
                </a:solidFill>
                <a:latin typeface="Arial"/>
              </a:rPr>
              <a:t>Dijet asymmetry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[Phys.Rev.C84:024906,2011,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 Lett. B 712 (2012) 176,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Phys.Rev.Lett.105:252303,2010, 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 Rev. Lett. 119, 062301 (2017)]</a:t>
            </a:r>
            <a:endParaRPr/>
          </a:p>
        </p:txBody>
      </p:sp>
      <p:pic>
        <p:nvPicPr>
          <p:cNvPr id="696" name="" descr=""/>
          <p:cNvPicPr/>
          <p:nvPr/>
        </p:nvPicPr>
        <p:blipFill>
          <a:blip r:embed="rId2"/>
          <a:stretch/>
        </p:blipFill>
        <p:spPr>
          <a:xfrm>
            <a:off x="63360" y="120240"/>
            <a:ext cx="3657600" cy="2295000"/>
          </a:xfrm>
          <a:prstGeom prst="rect">
            <a:avLst/>
          </a:prstGeom>
          <a:ln>
            <a:noFill/>
          </a:ln>
        </p:spPr>
      </p:pic>
      <p:sp>
        <p:nvSpPr>
          <p:cNvPr id="697" name="TextShape 2"/>
          <p:cNvSpPr txBox="1"/>
          <p:nvPr/>
        </p:nvSpPr>
        <p:spPr>
          <a:xfrm>
            <a:off x="72360" y="2254320"/>
            <a:ext cx="4023360" cy="66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Di-hadron 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[Too many to list]</a:t>
            </a:r>
            <a:endParaRPr/>
          </a:p>
        </p:txBody>
      </p:sp>
      <p:sp>
        <p:nvSpPr>
          <p:cNvPr id="698" name="TextShape 3"/>
          <p:cNvSpPr txBox="1"/>
          <p:nvPr/>
        </p:nvSpPr>
        <p:spPr>
          <a:xfrm>
            <a:off x="2173320" y="59040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sp>
        <p:nvSpPr>
          <p:cNvPr id="699" name="Line 4"/>
          <p:cNvSpPr/>
          <p:nvPr/>
        </p:nvSpPr>
        <p:spPr>
          <a:xfrm flipH="1">
            <a:off x="2901960" y="1023480"/>
            <a:ext cx="9360" cy="581040"/>
          </a:xfrm>
          <a:prstGeom prst="line">
            <a:avLst/>
          </a:prstGeom>
          <a:ln w="3672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00" name="" descr=""/>
          <p:cNvPicPr/>
          <p:nvPr/>
        </p:nvPicPr>
        <p:blipFill>
          <a:blip r:embed="rId3"/>
          <a:stretch/>
        </p:blipFill>
        <p:spPr>
          <a:xfrm>
            <a:off x="5980680" y="79560"/>
            <a:ext cx="3614400" cy="2662560"/>
          </a:xfrm>
          <a:prstGeom prst="rect">
            <a:avLst/>
          </a:prstGeom>
          <a:ln>
            <a:noFill/>
          </a:ln>
        </p:spPr>
      </p:pic>
      <p:sp>
        <p:nvSpPr>
          <p:cNvPr id="701" name="TextShape 5"/>
          <p:cNvSpPr txBox="1"/>
          <p:nvPr/>
        </p:nvSpPr>
        <p:spPr>
          <a:xfrm>
            <a:off x="6088680" y="2418120"/>
            <a:ext cx="3928320" cy="120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-hadron correlations</a:t>
            </a:r>
            <a:endParaRPr/>
          </a:p>
          <a:p>
            <a:pPr algn="r"/>
            <a:r>
              <a:rPr lang="en-US" sz="1200" spc="-1">
                <a:solidFill>
                  <a:srgbClr val="000000"/>
                </a:solidFill>
                <a:latin typeface="Arial"/>
              </a:rPr>
              <a:t>[Phys.Rev.C80:024908,2009,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Phys.Rev.D82:072001,2010,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Phys.Rev.C82:034909,2010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Physics Letters B 760 (2016)]</a:t>
            </a:r>
            <a:endParaRPr/>
          </a:p>
        </p:txBody>
      </p:sp>
      <p:sp>
        <p:nvSpPr>
          <p:cNvPr id="702" name="CustomShape 6"/>
          <p:cNvSpPr/>
          <p:nvPr/>
        </p:nvSpPr>
        <p:spPr>
          <a:xfrm>
            <a:off x="9559440" y="909720"/>
            <a:ext cx="109440" cy="971640"/>
          </a:xfrm>
          <a:custGeom>
            <a:avLst/>
            <a:gdLst/>
            <a:ahLst/>
            <a:rect l="0" t="0" r="r" b="b"/>
            <a:pathLst>
              <a:path w="306" h="2701">
                <a:moveTo>
                  <a:pt x="0" y="0"/>
                </a:moveTo>
                <a:cubicBezTo>
                  <a:pt x="76" y="0"/>
                  <a:pt x="152" y="112"/>
                  <a:pt x="152" y="225"/>
                </a:cubicBezTo>
                <a:lnTo>
                  <a:pt x="152" y="1125"/>
                </a:lnTo>
                <a:cubicBezTo>
                  <a:pt x="152" y="1237"/>
                  <a:pt x="228" y="1350"/>
                  <a:pt x="305" y="1350"/>
                </a:cubicBezTo>
                <a:cubicBezTo>
                  <a:pt x="228" y="1350"/>
                  <a:pt x="152" y="1462"/>
                  <a:pt x="152" y="1575"/>
                </a:cubicBezTo>
                <a:lnTo>
                  <a:pt x="152" y="2475"/>
                </a:lnTo>
                <a:cubicBezTo>
                  <a:pt x="152" y="2587"/>
                  <a:pt x="76" y="2700"/>
                  <a:pt x="0" y="270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TextShape 7"/>
          <p:cNvSpPr txBox="1"/>
          <p:nvPr/>
        </p:nvSpPr>
        <p:spPr>
          <a:xfrm rot="5400000">
            <a:off x="8979120" y="113976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pic>
        <p:nvPicPr>
          <p:cNvPr id="704" name="" descr=""/>
          <p:cNvPicPr/>
          <p:nvPr/>
        </p:nvPicPr>
        <p:blipFill>
          <a:blip r:embed="rId4"/>
          <a:stretch/>
        </p:blipFill>
        <p:spPr>
          <a:xfrm>
            <a:off x="8640" y="3533760"/>
            <a:ext cx="3772080" cy="2893680"/>
          </a:xfrm>
          <a:prstGeom prst="rect">
            <a:avLst/>
          </a:prstGeom>
          <a:ln>
            <a:noFill/>
          </a:ln>
        </p:spPr>
      </p:pic>
      <p:sp>
        <p:nvSpPr>
          <p:cNvPr id="705" name="TextShape 8"/>
          <p:cNvSpPr txBox="1"/>
          <p:nvPr/>
        </p:nvSpPr>
        <p:spPr>
          <a:xfrm>
            <a:off x="238680" y="6253200"/>
            <a:ext cx="3491640" cy="87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Hadron-jet 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[JHEP 09 (2015) 170,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Phys. Rev. C 96, 024905 (2017)]</a:t>
            </a:r>
            <a:endParaRPr/>
          </a:p>
        </p:txBody>
      </p:sp>
      <p:sp>
        <p:nvSpPr>
          <p:cNvPr id="706" name="CustomShape 9"/>
          <p:cNvSpPr/>
          <p:nvPr/>
        </p:nvSpPr>
        <p:spPr>
          <a:xfrm>
            <a:off x="3444840" y="4795560"/>
            <a:ext cx="109440" cy="472680"/>
          </a:xfrm>
          <a:custGeom>
            <a:avLst/>
            <a:gdLst/>
            <a:ahLst/>
            <a:rect l="0" t="0" r="r" b="b"/>
            <a:pathLst>
              <a:path w="306" h="1315">
                <a:moveTo>
                  <a:pt x="0" y="0"/>
                </a:moveTo>
                <a:cubicBezTo>
                  <a:pt x="76" y="0"/>
                  <a:pt x="152" y="54"/>
                  <a:pt x="152" y="109"/>
                </a:cubicBezTo>
                <a:lnTo>
                  <a:pt x="152" y="547"/>
                </a:lnTo>
                <a:cubicBezTo>
                  <a:pt x="152" y="602"/>
                  <a:pt x="228" y="657"/>
                  <a:pt x="305" y="657"/>
                </a:cubicBezTo>
                <a:cubicBezTo>
                  <a:pt x="228" y="657"/>
                  <a:pt x="152" y="711"/>
                  <a:pt x="152" y="766"/>
                </a:cubicBezTo>
                <a:lnTo>
                  <a:pt x="152" y="1204"/>
                </a:lnTo>
                <a:cubicBezTo>
                  <a:pt x="152" y="1259"/>
                  <a:pt x="76" y="1314"/>
                  <a:pt x="0" y="1314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TextShape 10"/>
          <p:cNvSpPr txBox="1"/>
          <p:nvPr/>
        </p:nvSpPr>
        <p:spPr>
          <a:xfrm rot="5400000">
            <a:off x="2864520" y="502560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sp>
        <p:nvSpPr>
          <p:cNvPr id="708" name="TextShape 11"/>
          <p:cNvSpPr txBox="1"/>
          <p:nvPr/>
        </p:nvSpPr>
        <p:spPr>
          <a:xfrm>
            <a:off x="3112920" y="2615760"/>
            <a:ext cx="3734640" cy="116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-jet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[Phys. Lett. B 718 (2013) 773]</a:t>
            </a:r>
            <a:endParaRPr/>
          </a:p>
        </p:txBody>
      </p:sp>
      <p:sp>
        <p:nvSpPr>
          <p:cNvPr id="709" name="TextShape 12"/>
          <p:cNvSpPr txBox="1"/>
          <p:nvPr/>
        </p:nvSpPr>
        <p:spPr>
          <a:xfrm>
            <a:off x="3323520" y="4045320"/>
            <a:ext cx="3734640" cy="14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High-p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hadron v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2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[too many to list]</a:t>
            </a:r>
            <a:endParaRPr/>
          </a:p>
        </p:txBody>
      </p:sp>
      <p:sp>
        <p:nvSpPr>
          <p:cNvPr id="710" name="TextShape 13"/>
          <p:cNvSpPr txBox="1"/>
          <p:nvPr/>
        </p:nvSpPr>
        <p:spPr>
          <a:xfrm>
            <a:off x="3633840" y="1526400"/>
            <a:ext cx="2755440" cy="15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Jet v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2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[Phys.Lett. B 753 (2016) 511-525,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Phys. Rev. Lett.111 152301 (2013)]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>
                <p:childTnLst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Shape 1"/>
          <p:cNvSpPr txBox="1"/>
          <p:nvPr/>
        </p:nvSpPr>
        <p:spPr>
          <a:xfrm>
            <a:off x="1779120" y="177480"/>
            <a:ext cx="6521760" cy="1258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7000" spc="-1">
                <a:solidFill>
                  <a:srgbClr val="000000"/>
                </a:solidFill>
                <a:latin typeface="Arial"/>
              </a:rPr>
              <a:t>Fragmentation</a:t>
            </a:r>
            <a:endParaRPr/>
          </a:p>
        </p:txBody>
      </p:sp>
      <p:pic>
        <p:nvPicPr>
          <p:cNvPr id="712" name="" descr=""/>
          <p:cNvPicPr/>
          <p:nvPr/>
        </p:nvPicPr>
        <p:blipFill>
          <a:blip r:embed="rId1"/>
          <a:stretch/>
        </p:blipFill>
        <p:spPr>
          <a:xfrm>
            <a:off x="4385520" y="412992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713" name="CustomShape 2"/>
          <p:cNvSpPr/>
          <p:nvPr/>
        </p:nvSpPr>
        <p:spPr>
          <a:xfrm>
            <a:off x="3789000" y="442260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CustomShape 3"/>
          <p:cNvSpPr/>
          <p:nvPr/>
        </p:nvSpPr>
        <p:spPr>
          <a:xfrm>
            <a:off x="5996880" y="45770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4"/>
          <p:cNvSpPr/>
          <p:nvPr/>
        </p:nvSpPr>
        <p:spPr>
          <a:xfrm>
            <a:off x="5624640" y="27039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5"/>
          <p:cNvSpPr/>
          <p:nvPr/>
        </p:nvSpPr>
        <p:spPr>
          <a:xfrm>
            <a:off x="4829040" y="53575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Line 6"/>
          <p:cNvSpPr/>
          <p:nvPr/>
        </p:nvSpPr>
        <p:spPr>
          <a:xfrm>
            <a:off x="3945960" y="454536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Line 7"/>
          <p:cNvSpPr/>
          <p:nvPr/>
        </p:nvSpPr>
        <p:spPr>
          <a:xfrm flipV="1">
            <a:off x="4902840" y="294480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Line 8"/>
          <p:cNvSpPr/>
          <p:nvPr/>
        </p:nvSpPr>
        <p:spPr>
          <a:xfrm flipH="1">
            <a:off x="5131080" y="469764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Freeform 9"/>
          <p:cNvSpPr/>
          <p:nvPr/>
        </p:nvSpPr>
        <p:spPr>
          <a:xfrm>
            <a:off x="4677840" y="469548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721" name="CustomShape 10"/>
          <p:cNvSpPr/>
          <p:nvPr/>
        </p:nvSpPr>
        <p:spPr>
          <a:xfrm>
            <a:off x="4674240" y="431676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Line 11"/>
          <p:cNvSpPr/>
          <p:nvPr/>
        </p:nvSpPr>
        <p:spPr>
          <a:xfrm>
            <a:off x="4079160" y="454428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Line 12"/>
          <p:cNvSpPr/>
          <p:nvPr/>
        </p:nvSpPr>
        <p:spPr>
          <a:xfrm flipH="1">
            <a:off x="5454360" y="46825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Line 13"/>
          <p:cNvSpPr/>
          <p:nvPr/>
        </p:nvSpPr>
        <p:spPr>
          <a:xfrm flipH="1">
            <a:off x="4558680" y="5495760"/>
            <a:ext cx="342360" cy="10191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Line 14"/>
          <p:cNvSpPr/>
          <p:nvPr/>
        </p:nvSpPr>
        <p:spPr>
          <a:xfrm flipH="1">
            <a:off x="4703760" y="5409000"/>
            <a:ext cx="252000" cy="15818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Line 15"/>
          <p:cNvSpPr/>
          <p:nvPr/>
        </p:nvSpPr>
        <p:spPr>
          <a:xfrm>
            <a:off x="4940640" y="5436720"/>
            <a:ext cx="192600" cy="16848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Line 16"/>
          <p:cNvSpPr/>
          <p:nvPr/>
        </p:nvSpPr>
        <p:spPr>
          <a:xfrm>
            <a:off x="4940640" y="5436720"/>
            <a:ext cx="267120" cy="10130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Line 17"/>
          <p:cNvSpPr/>
          <p:nvPr/>
        </p:nvSpPr>
        <p:spPr>
          <a:xfrm flipH="1">
            <a:off x="4834440" y="5496840"/>
            <a:ext cx="107280" cy="201672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Line 18"/>
          <p:cNvSpPr/>
          <p:nvPr/>
        </p:nvSpPr>
        <p:spPr>
          <a:xfrm flipH="1">
            <a:off x="4591440" y="5415120"/>
            <a:ext cx="308880" cy="15008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Line 19"/>
          <p:cNvSpPr/>
          <p:nvPr/>
        </p:nvSpPr>
        <p:spPr>
          <a:xfrm>
            <a:off x="4868640" y="5411520"/>
            <a:ext cx="115200" cy="94428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Line 20"/>
          <p:cNvSpPr/>
          <p:nvPr/>
        </p:nvSpPr>
        <p:spPr>
          <a:xfrm>
            <a:off x="4928040" y="5376960"/>
            <a:ext cx="502560" cy="8640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Line 21"/>
          <p:cNvSpPr/>
          <p:nvPr/>
        </p:nvSpPr>
        <p:spPr>
          <a:xfrm flipH="1">
            <a:off x="4595040" y="5376960"/>
            <a:ext cx="333000" cy="6267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Line 22"/>
          <p:cNvSpPr/>
          <p:nvPr/>
        </p:nvSpPr>
        <p:spPr>
          <a:xfrm flipV="1">
            <a:off x="5648040" y="1574640"/>
            <a:ext cx="642960" cy="124632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Line 23"/>
          <p:cNvSpPr/>
          <p:nvPr/>
        </p:nvSpPr>
        <p:spPr>
          <a:xfrm flipV="1">
            <a:off x="5749200" y="2246760"/>
            <a:ext cx="467280" cy="5727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Line 24"/>
          <p:cNvSpPr/>
          <p:nvPr/>
        </p:nvSpPr>
        <p:spPr>
          <a:xfrm flipV="1">
            <a:off x="5722200" y="1966680"/>
            <a:ext cx="568800" cy="8643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Line 25"/>
          <p:cNvSpPr/>
          <p:nvPr/>
        </p:nvSpPr>
        <p:spPr>
          <a:xfrm flipH="1" flipV="1">
            <a:off x="5637600" y="2246760"/>
            <a:ext cx="42840" cy="5940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Line 26"/>
          <p:cNvSpPr/>
          <p:nvPr/>
        </p:nvSpPr>
        <p:spPr>
          <a:xfrm flipV="1">
            <a:off x="5712480" y="1796040"/>
            <a:ext cx="189360" cy="10094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0" y="-34920"/>
            <a:ext cx="10069560" cy="125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Fragmentations from </a:t>
            </a:r>
            <a:r>
              <a:rPr lang="en-US" sz="4400" spc="-1">
                <a:latin typeface="Times New Roman"/>
                <a:ea typeface="Times New Roman"/>
              </a:rPr>
              <a:t>γ</a:t>
            </a:r>
            <a:r>
              <a:rPr lang="en-US" sz="4400" spc="-1">
                <a:latin typeface="Arial"/>
                <a:ea typeface="Times New Roman"/>
              </a:rPr>
              <a:t>-hadron correlations</a:t>
            </a:r>
            <a:endParaRPr/>
          </a:p>
        </p:txBody>
      </p:sp>
      <p:sp>
        <p:nvSpPr>
          <p:cNvPr id="739" name="TextShape 2"/>
          <p:cNvSpPr txBox="1"/>
          <p:nvPr/>
        </p:nvSpPr>
        <p:spPr>
          <a:xfrm>
            <a:off x="2303640" y="5929920"/>
            <a:ext cx="6095880" cy="112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Enhancement at low z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Slight suppression at high z</a:t>
            </a:r>
            <a:endParaRPr/>
          </a:p>
        </p:txBody>
      </p:sp>
      <p:pic>
        <p:nvPicPr>
          <p:cNvPr id="740" name="" descr=""/>
          <p:cNvPicPr/>
          <p:nvPr/>
        </p:nvPicPr>
        <p:blipFill>
          <a:blip r:embed="rId1"/>
          <a:stretch/>
        </p:blipFill>
        <p:spPr>
          <a:xfrm>
            <a:off x="3014280" y="1780560"/>
            <a:ext cx="5449680" cy="4114800"/>
          </a:xfrm>
          <a:prstGeom prst="rect">
            <a:avLst/>
          </a:prstGeom>
          <a:ln>
            <a:noFill/>
          </a:ln>
        </p:spPr>
      </p:pic>
      <p:sp>
        <p:nvSpPr>
          <p:cNvPr id="741" name="TextShape 3"/>
          <p:cNvSpPr txBox="1"/>
          <p:nvPr/>
        </p:nvSpPr>
        <p:spPr>
          <a:xfrm>
            <a:off x="5443920" y="1159560"/>
            <a:ext cx="1512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  <p:sp>
        <p:nvSpPr>
          <p:cNvPr id="742" name="TextShape 4"/>
          <p:cNvSpPr txBox="1"/>
          <p:nvPr/>
        </p:nvSpPr>
        <p:spPr>
          <a:xfrm>
            <a:off x="8035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0.08</a:t>
            </a:r>
            <a:endParaRPr/>
          </a:p>
        </p:txBody>
      </p:sp>
      <p:sp>
        <p:nvSpPr>
          <p:cNvPr id="743" name="TextShape 5"/>
          <p:cNvSpPr txBox="1"/>
          <p:nvPr/>
        </p:nvSpPr>
        <p:spPr>
          <a:xfrm>
            <a:off x="7279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0.14</a:t>
            </a:r>
            <a:endParaRPr/>
          </a:p>
        </p:txBody>
      </p:sp>
      <p:sp>
        <p:nvSpPr>
          <p:cNvPr id="744" name="TextShape 6"/>
          <p:cNvSpPr txBox="1"/>
          <p:nvPr/>
        </p:nvSpPr>
        <p:spPr>
          <a:xfrm>
            <a:off x="6343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0.22</a:t>
            </a:r>
            <a:endParaRPr/>
          </a:p>
        </p:txBody>
      </p:sp>
      <p:sp>
        <p:nvSpPr>
          <p:cNvPr id="745" name="TextShape 7"/>
          <p:cNvSpPr txBox="1"/>
          <p:nvPr/>
        </p:nvSpPr>
        <p:spPr>
          <a:xfrm>
            <a:off x="5407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0.37</a:t>
            </a:r>
            <a:endParaRPr/>
          </a:p>
        </p:txBody>
      </p:sp>
      <p:sp>
        <p:nvSpPr>
          <p:cNvPr id="746" name="TextShape 8"/>
          <p:cNvSpPr txBox="1"/>
          <p:nvPr/>
        </p:nvSpPr>
        <p:spPr>
          <a:xfrm>
            <a:off x="4435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0.61</a:t>
            </a:r>
            <a:endParaRPr/>
          </a:p>
        </p:txBody>
      </p:sp>
      <p:sp>
        <p:nvSpPr>
          <p:cNvPr id="747" name="TextShape 9"/>
          <p:cNvSpPr txBox="1"/>
          <p:nvPr/>
        </p:nvSpPr>
        <p:spPr>
          <a:xfrm>
            <a:off x="3463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1.00</a:t>
            </a:r>
            <a:endParaRPr/>
          </a:p>
        </p:txBody>
      </p:sp>
      <p:pic>
        <p:nvPicPr>
          <p:cNvPr id="748" name="" descr=""/>
          <p:cNvPicPr/>
          <p:nvPr/>
        </p:nvPicPr>
        <p:blipFill>
          <a:blip r:embed="rId2"/>
          <a:stretch/>
        </p:blipFill>
        <p:spPr>
          <a:xfrm>
            <a:off x="-2246400" y="271296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749" name="CustomShape 10"/>
          <p:cNvSpPr/>
          <p:nvPr/>
        </p:nvSpPr>
        <p:spPr>
          <a:xfrm>
            <a:off x="-2842920" y="30056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CustomShape 11"/>
          <p:cNvSpPr/>
          <p:nvPr/>
        </p:nvSpPr>
        <p:spPr>
          <a:xfrm>
            <a:off x="-635040" y="31600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12"/>
          <p:cNvSpPr/>
          <p:nvPr/>
        </p:nvSpPr>
        <p:spPr>
          <a:xfrm>
            <a:off x="-1007280" y="12870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2" name="CustomShape 13"/>
          <p:cNvSpPr/>
          <p:nvPr/>
        </p:nvSpPr>
        <p:spPr>
          <a:xfrm>
            <a:off x="-1802880" y="39405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Line 14"/>
          <p:cNvSpPr/>
          <p:nvPr/>
        </p:nvSpPr>
        <p:spPr>
          <a:xfrm>
            <a:off x="-2685960" y="31284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Line 15"/>
          <p:cNvSpPr/>
          <p:nvPr/>
        </p:nvSpPr>
        <p:spPr>
          <a:xfrm flipV="1">
            <a:off x="-1729080" y="15278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Line 16"/>
          <p:cNvSpPr/>
          <p:nvPr/>
        </p:nvSpPr>
        <p:spPr>
          <a:xfrm flipH="1">
            <a:off x="-1500840" y="32806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Freeform 17"/>
          <p:cNvSpPr/>
          <p:nvPr/>
        </p:nvSpPr>
        <p:spPr>
          <a:xfrm>
            <a:off x="-1954080" y="327852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757" name="CustomShape 18"/>
          <p:cNvSpPr/>
          <p:nvPr/>
        </p:nvSpPr>
        <p:spPr>
          <a:xfrm>
            <a:off x="-1957680" y="289980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Line 19"/>
          <p:cNvSpPr/>
          <p:nvPr/>
        </p:nvSpPr>
        <p:spPr>
          <a:xfrm>
            <a:off x="-2552760" y="31273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Line 20"/>
          <p:cNvSpPr/>
          <p:nvPr/>
        </p:nvSpPr>
        <p:spPr>
          <a:xfrm flipH="1">
            <a:off x="-1177560" y="32655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Line 21"/>
          <p:cNvSpPr/>
          <p:nvPr/>
        </p:nvSpPr>
        <p:spPr>
          <a:xfrm flipV="1">
            <a:off x="1578960" y="212256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Line 22"/>
          <p:cNvSpPr/>
          <p:nvPr/>
        </p:nvSpPr>
        <p:spPr>
          <a:xfrm flipH="1" flipV="1">
            <a:off x="1428480" y="221580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Line 23"/>
          <p:cNvSpPr/>
          <p:nvPr/>
        </p:nvSpPr>
        <p:spPr>
          <a:xfrm flipV="1">
            <a:off x="1582560" y="232776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Line 24"/>
          <p:cNvSpPr/>
          <p:nvPr/>
        </p:nvSpPr>
        <p:spPr>
          <a:xfrm flipH="1" flipV="1">
            <a:off x="1260720" y="262656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Line 25"/>
          <p:cNvSpPr/>
          <p:nvPr/>
        </p:nvSpPr>
        <p:spPr>
          <a:xfrm flipV="1">
            <a:off x="1576440" y="2757600"/>
            <a:ext cx="1800" cy="10782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Line 26"/>
          <p:cNvSpPr/>
          <p:nvPr/>
        </p:nvSpPr>
        <p:spPr>
          <a:xfrm flipV="1">
            <a:off x="1595520" y="303768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Line 27"/>
          <p:cNvSpPr/>
          <p:nvPr/>
        </p:nvSpPr>
        <p:spPr>
          <a:xfrm flipH="1" flipV="1">
            <a:off x="1428480" y="301896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67" name="" descr=""/>
          <p:cNvPicPr/>
          <p:nvPr/>
        </p:nvPicPr>
        <p:blipFill>
          <a:blip r:embed="rId3"/>
          <a:stretch/>
        </p:blipFill>
        <p:spPr>
          <a:xfrm rot="16200000">
            <a:off x="894600" y="4357440"/>
            <a:ext cx="1376280" cy="269640"/>
          </a:xfrm>
          <a:prstGeom prst="rect">
            <a:avLst/>
          </a:prstGeom>
          <a:ln>
            <a:noFill/>
          </a:ln>
        </p:spPr>
      </p:pic>
      <p:sp>
        <p:nvSpPr>
          <p:cNvPr id="768" name="Line 28"/>
          <p:cNvSpPr/>
          <p:nvPr/>
        </p:nvSpPr>
        <p:spPr>
          <a:xfrm flipV="1">
            <a:off x="1592280" y="326160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Line 29"/>
          <p:cNvSpPr/>
          <p:nvPr/>
        </p:nvSpPr>
        <p:spPr>
          <a:xfrm flipH="1" flipV="1">
            <a:off x="1073880" y="333648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Line 30"/>
          <p:cNvSpPr/>
          <p:nvPr/>
        </p:nvSpPr>
        <p:spPr>
          <a:xfrm flipH="1" flipV="1">
            <a:off x="1111320" y="307512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extShape 1"/>
          <p:cNvSpPr txBox="1"/>
          <p:nvPr/>
        </p:nvSpPr>
        <p:spPr>
          <a:xfrm>
            <a:off x="503640" y="49320"/>
            <a:ext cx="9070560" cy="787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Modified fragmentation</a:t>
            </a:r>
            <a:endParaRPr/>
          </a:p>
        </p:txBody>
      </p:sp>
      <p:sp>
        <p:nvSpPr>
          <p:cNvPr id="772" name="TextShape 2"/>
          <p:cNvSpPr txBox="1"/>
          <p:nvPr/>
        </p:nvSpPr>
        <p:spPr>
          <a:xfrm>
            <a:off x="1689840" y="5761080"/>
            <a:ext cx="6973920" cy="94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Enhancement at low z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No modification/enhancement at high z?</a:t>
            </a:r>
            <a:endParaRPr/>
          </a:p>
        </p:txBody>
      </p:sp>
      <p:pic>
        <p:nvPicPr>
          <p:cNvPr id="773" name="" descr=""/>
          <p:cNvPicPr/>
          <p:nvPr/>
        </p:nvPicPr>
        <p:blipFill>
          <a:blip r:embed="rId1"/>
          <a:stretch/>
        </p:blipFill>
        <p:spPr>
          <a:xfrm>
            <a:off x="2196000" y="993240"/>
            <a:ext cx="7169040" cy="4572000"/>
          </a:xfrm>
          <a:prstGeom prst="rect">
            <a:avLst/>
          </a:prstGeom>
          <a:ln>
            <a:noFill/>
          </a:ln>
        </p:spPr>
      </p:pic>
      <p:sp>
        <p:nvSpPr>
          <p:cNvPr id="774" name="CustomShape 3"/>
          <p:cNvSpPr/>
          <p:nvPr/>
        </p:nvSpPr>
        <p:spPr>
          <a:xfrm>
            <a:off x="371160" y="2287080"/>
            <a:ext cx="1462680" cy="4759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775" name="Line 4"/>
          <p:cNvCxnSpPr>
            <a:stCxn id="774" idx="2"/>
          </p:cNvCxnSpPr>
          <p:nvPr/>
        </p:nvCxnSpPr>
        <p:spPr>
          <a:xfrm>
            <a:off x="371160" y="2525040"/>
            <a:ext cx="71496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776" name="Line 5"/>
          <p:cNvCxnSpPr>
            <a:stCxn id="774" idx="6"/>
            <a:endCxn id="775" idx="2"/>
          </p:cNvCxnSpPr>
          <p:nvPr/>
        </p:nvCxnSpPr>
        <p:spPr>
          <a:xfrm flipH="1">
            <a:off x="1085760" y="2525040"/>
            <a:ext cx="74844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777" name="Line 6"/>
          <p:cNvSpPr/>
          <p:nvPr/>
        </p:nvSpPr>
        <p:spPr>
          <a:xfrm flipV="1">
            <a:off x="1085760" y="242676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Line 7"/>
          <p:cNvSpPr/>
          <p:nvPr/>
        </p:nvSpPr>
        <p:spPr>
          <a:xfrm flipH="1" flipV="1">
            <a:off x="935280" y="252000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Line 8"/>
          <p:cNvSpPr/>
          <p:nvPr/>
        </p:nvSpPr>
        <p:spPr>
          <a:xfrm flipV="1">
            <a:off x="1089360" y="263196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Line 9"/>
          <p:cNvSpPr/>
          <p:nvPr/>
        </p:nvSpPr>
        <p:spPr>
          <a:xfrm flipH="1" flipV="1">
            <a:off x="767520" y="293076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Line 10"/>
          <p:cNvSpPr/>
          <p:nvPr/>
        </p:nvSpPr>
        <p:spPr>
          <a:xfrm flipV="1">
            <a:off x="1083240" y="3061800"/>
            <a:ext cx="1800" cy="10782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Line 11"/>
          <p:cNvSpPr/>
          <p:nvPr/>
        </p:nvSpPr>
        <p:spPr>
          <a:xfrm flipV="1">
            <a:off x="1102320" y="334188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Line 12"/>
          <p:cNvSpPr/>
          <p:nvPr/>
        </p:nvSpPr>
        <p:spPr>
          <a:xfrm flipH="1" flipV="1">
            <a:off x="935280" y="332316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Line 13"/>
          <p:cNvSpPr/>
          <p:nvPr/>
        </p:nvSpPr>
        <p:spPr>
          <a:xfrm flipV="1">
            <a:off x="1099080" y="356580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Line 14"/>
          <p:cNvSpPr/>
          <p:nvPr/>
        </p:nvSpPr>
        <p:spPr>
          <a:xfrm flipH="1" flipV="1">
            <a:off x="580680" y="364068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Line 15"/>
          <p:cNvSpPr/>
          <p:nvPr/>
        </p:nvSpPr>
        <p:spPr>
          <a:xfrm flipH="1" flipV="1">
            <a:off x="618120" y="337932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TextShape 16"/>
          <p:cNvSpPr txBox="1"/>
          <p:nvPr/>
        </p:nvSpPr>
        <p:spPr>
          <a:xfrm>
            <a:off x="5469120" y="54327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en-US" sz="4200" spc="-1">
                <a:latin typeface="Arial"/>
              </a:rPr>
              <a:t>Jet-hadron correlations vs reaction plane</a:t>
            </a:r>
            <a:endParaRPr/>
          </a:p>
        </p:txBody>
      </p:sp>
      <p:sp>
        <p:nvSpPr>
          <p:cNvPr id="789" name="TextShape 2"/>
          <p:cNvSpPr txBox="1"/>
          <p:nvPr/>
        </p:nvSpPr>
        <p:spPr>
          <a:xfrm>
            <a:off x="-90720" y="5715000"/>
            <a:ext cx="10227240" cy="15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No modification of constituents relative to reaction plane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  <a:ea typeface="Arial"/>
              </a:rPr>
              <a:t> </a:t>
            </a:r>
            <a:r>
              <a:rPr lang="en-US" sz="3200" spc="-1">
                <a:latin typeface="Arial"/>
                <a:ea typeface="Arial"/>
              </a:rPr>
              <a:t>Jet-by-jet fluctuations more important than path length </a:t>
            </a:r>
            <a:r>
              <a:rPr lang="en-US" sz="2000" spc="-1">
                <a:latin typeface="Times New Roman"/>
                <a:ea typeface="Arial"/>
              </a:rPr>
              <a:t>[PLB 735  157(2014)]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  <a:ea typeface="Arial"/>
              </a:rPr>
              <a:t>Also needed to explain high p</a:t>
            </a:r>
            <a:r>
              <a:rPr lang="en-US" sz="2800" spc="-1" baseline="-101000">
                <a:latin typeface="Arial"/>
                <a:ea typeface="Arial"/>
              </a:rPr>
              <a:t>T</a:t>
            </a:r>
            <a:r>
              <a:rPr lang="en-US" sz="2800" spc="-1">
                <a:latin typeface="Arial"/>
                <a:ea typeface="Arial"/>
              </a:rPr>
              <a:t> v</a:t>
            </a:r>
            <a:r>
              <a:rPr lang="en-US" sz="2800" spc="-1" baseline="-101000">
                <a:latin typeface="Arial"/>
                <a:ea typeface="Arial"/>
              </a:rPr>
              <a:t>2</a:t>
            </a:r>
            <a:r>
              <a:rPr lang="en-US" sz="2800" spc="-1">
                <a:latin typeface="Arial"/>
                <a:ea typeface="Arial"/>
              </a:rPr>
              <a:t> [PRL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 116 252301 (2016)]</a:t>
            </a:r>
            <a:endParaRPr/>
          </a:p>
        </p:txBody>
      </p:sp>
      <p:pic>
        <p:nvPicPr>
          <p:cNvPr id="790" name="" descr=""/>
          <p:cNvPicPr/>
          <p:nvPr/>
        </p:nvPicPr>
        <p:blipFill>
          <a:blip r:embed="rId1"/>
          <a:stretch/>
        </p:blipFill>
        <p:spPr>
          <a:xfrm>
            <a:off x="3102840" y="722160"/>
            <a:ext cx="6759720" cy="2111400"/>
          </a:xfrm>
          <a:prstGeom prst="rect">
            <a:avLst/>
          </a:prstGeom>
          <a:ln>
            <a:noFill/>
          </a:ln>
        </p:spPr>
      </p:pic>
      <p:sp>
        <p:nvSpPr>
          <p:cNvPr id="791" name="CustomShape 3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Full jets</a:t>
            </a:r>
            <a:endParaRPr/>
          </a:p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792" name="" descr=""/>
          <p:cNvPicPr/>
          <p:nvPr/>
        </p:nvPicPr>
        <p:blipFill>
          <a:blip r:embed="rId2"/>
          <a:stretch/>
        </p:blipFill>
        <p:spPr>
          <a:xfrm>
            <a:off x="91440" y="2833560"/>
            <a:ext cx="2759400" cy="2072160"/>
          </a:xfrm>
          <a:prstGeom prst="rect">
            <a:avLst/>
          </a:prstGeom>
          <a:ln>
            <a:noFill/>
          </a:ln>
        </p:spPr>
      </p:pic>
      <p:sp>
        <p:nvSpPr>
          <p:cNvPr id="793" name="Line 4"/>
          <p:cNvSpPr/>
          <p:nvPr/>
        </p:nvSpPr>
        <p:spPr>
          <a:xfrm flipH="1" flipV="1">
            <a:off x="914400" y="2711880"/>
            <a:ext cx="493200" cy="10969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TextShape 5"/>
          <p:cNvSpPr txBox="1"/>
          <p:nvPr/>
        </p:nvSpPr>
        <p:spPr>
          <a:xfrm>
            <a:off x="224640" y="2254680"/>
            <a:ext cx="1280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Trigger</a:t>
            </a:r>
            <a:endParaRPr/>
          </a:p>
        </p:txBody>
      </p:sp>
      <p:sp>
        <p:nvSpPr>
          <p:cNvPr id="795" name="Line 6"/>
          <p:cNvSpPr/>
          <p:nvPr/>
        </p:nvSpPr>
        <p:spPr>
          <a:xfrm flipH="1">
            <a:off x="1371960" y="3809520"/>
            <a:ext cx="14760" cy="821880"/>
          </a:xfrm>
          <a:prstGeom prst="line">
            <a:avLst/>
          </a:prstGeom>
          <a:ln w="36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TextShape 7"/>
          <p:cNvSpPr txBox="1"/>
          <p:nvPr/>
        </p:nvSpPr>
        <p:spPr>
          <a:xfrm>
            <a:off x="584640" y="4774320"/>
            <a:ext cx="1702080" cy="79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Associated</a:t>
            </a:r>
            <a:endParaRPr/>
          </a:p>
        </p:txBody>
      </p:sp>
      <p:pic>
        <p:nvPicPr>
          <p:cNvPr id="797" name="" descr=""/>
          <p:cNvPicPr/>
          <p:nvPr/>
        </p:nvPicPr>
        <p:blipFill>
          <a:blip r:embed="rId3"/>
          <a:stretch/>
        </p:blipFill>
        <p:spPr>
          <a:xfrm>
            <a:off x="2644920" y="290268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798" name="" descr=""/>
          <p:cNvPicPr/>
          <p:nvPr/>
        </p:nvPicPr>
        <p:blipFill>
          <a:blip r:embed="rId4"/>
          <a:stretch/>
        </p:blipFill>
        <p:spPr>
          <a:xfrm>
            <a:off x="6378480" y="287244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799" name="" descr=""/>
          <p:cNvPicPr/>
          <p:nvPr/>
        </p:nvPicPr>
        <p:blipFill>
          <a:blip r:embed="rId5"/>
          <a:stretch/>
        </p:blipFill>
        <p:spPr>
          <a:xfrm>
            <a:off x="9489960" y="3159720"/>
            <a:ext cx="457200" cy="868680"/>
          </a:xfrm>
          <a:prstGeom prst="rect">
            <a:avLst/>
          </a:prstGeom>
          <a:ln>
            <a:noFill/>
          </a:ln>
        </p:spPr>
      </p:pic>
      <p:pic>
        <p:nvPicPr>
          <p:cNvPr id="800" name="" descr=""/>
          <p:cNvPicPr/>
          <p:nvPr/>
        </p:nvPicPr>
        <p:blipFill>
          <a:blip r:embed="rId6"/>
          <a:stretch/>
        </p:blipFill>
        <p:spPr>
          <a:xfrm>
            <a:off x="5727240" y="3257640"/>
            <a:ext cx="457200" cy="5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>
                <p:childTnLst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5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38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 phase transition in the laboratory</a:t>
            </a:r>
            <a:endParaRPr/>
          </a:p>
        </p:txBody>
      </p:sp>
      <p:pic>
        <p:nvPicPr>
          <p:cNvPr id="465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  <p:sp>
        <p:nvSpPr>
          <p:cNvPr id="466" name="CustomShape 2"/>
          <p:cNvSpPr/>
          <p:nvPr/>
        </p:nvSpPr>
        <p:spPr>
          <a:xfrm>
            <a:off x="158760" y="1044720"/>
            <a:ext cx="2850480" cy="2126160"/>
          </a:xfrm>
          <a:prstGeom prst="rect">
            <a:avLst/>
          </a:prstGeom>
          <a:noFill/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TextShape 3"/>
          <p:cNvSpPr txBox="1"/>
          <p:nvPr/>
        </p:nvSpPr>
        <p:spPr>
          <a:xfrm>
            <a:off x="407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808080"/>
                </a:solidFill>
                <a:latin typeface="Arial"/>
              </a:rPr>
              <a:t>Initial State</a:t>
            </a:r>
            <a:endParaRPr/>
          </a:p>
        </p:txBody>
      </p:sp>
      <p:sp>
        <p:nvSpPr>
          <p:cNvPr id="468" name="Line 4"/>
          <p:cNvSpPr/>
          <p:nvPr/>
        </p:nvSpPr>
        <p:spPr>
          <a:xfrm>
            <a:off x="448920" y="4340160"/>
            <a:ext cx="0" cy="1371600"/>
          </a:xfrm>
          <a:prstGeom prst="line">
            <a:avLst/>
          </a:prstGeom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TextShape 5"/>
          <p:cNvSpPr txBox="1"/>
          <p:nvPr/>
        </p:nvSpPr>
        <p:spPr>
          <a:xfrm>
            <a:off x="3503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Arial"/>
              </a:rPr>
              <a:t>QGP</a:t>
            </a:r>
            <a:endParaRPr/>
          </a:p>
        </p:txBody>
      </p:sp>
      <p:sp>
        <p:nvSpPr>
          <p:cNvPr id="470" name="CustomShape 6"/>
          <p:cNvSpPr/>
          <p:nvPr/>
        </p:nvSpPr>
        <p:spPr>
          <a:xfrm>
            <a:off x="3434760" y="1044720"/>
            <a:ext cx="2957760" cy="21261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471" name="Line 7"/>
          <p:cNvCxnSpPr>
            <a:stCxn id="466" idx="2"/>
            <a:endCxn id="468" idx="1"/>
          </p:cNvCxnSpPr>
          <p:nvPr/>
        </p:nvCxnSpPr>
        <p:spPr>
          <a:xfrm flipH="1">
            <a:off x="448920" y="3170880"/>
            <a:ext cx="1135440" cy="1169640"/>
          </a:xfrm>
          <a:prstGeom prst="straightConnector1">
            <a:avLst/>
          </a:prstGeom>
          <a:ln w="76320">
            <a:solidFill>
              <a:srgbClr val="808080"/>
            </a:solidFill>
            <a:round/>
            <a:tailEnd len="med" type="triangle" w="med"/>
          </a:ln>
        </p:spPr>
      </p:cxnSp>
      <p:sp>
        <p:nvSpPr>
          <p:cNvPr id="472" name="CustomShape 8"/>
          <p:cNvSpPr/>
          <p:nvPr/>
        </p:nvSpPr>
        <p:spPr>
          <a:xfrm>
            <a:off x="1546200" y="4451040"/>
            <a:ext cx="1371600" cy="1188720"/>
          </a:xfrm>
          <a:prstGeom prst="rect">
            <a:avLst/>
          </a:prstGeom>
          <a:noFill/>
          <a:ln w="76320">
            <a:solidFill>
              <a:srgbClr val="ff0000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473" name="Line 9"/>
          <p:cNvCxnSpPr>
            <a:stCxn id="470" idx="2"/>
            <a:endCxn id="472" idx="0"/>
          </p:cNvCxnSpPr>
          <p:nvPr/>
        </p:nvCxnSpPr>
        <p:spPr>
          <a:xfrm flipH="1">
            <a:off x="2232000" y="3170880"/>
            <a:ext cx="2682000" cy="1280520"/>
          </a:xfrm>
          <a:prstGeom prst="straightConnector1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cxnSp>
      <p:sp>
        <p:nvSpPr>
          <p:cNvPr id="474" name="CustomShape 10"/>
          <p:cNvSpPr/>
          <p:nvPr/>
        </p:nvSpPr>
        <p:spPr>
          <a:xfrm>
            <a:off x="6890760" y="1044720"/>
            <a:ext cx="2957760" cy="2126160"/>
          </a:xfrm>
          <a:prstGeom prst="rect">
            <a:avLst/>
          </a:prstGeom>
          <a:noFill/>
          <a:ln w="763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TextShape 11"/>
          <p:cNvSpPr txBox="1"/>
          <p:nvPr/>
        </p:nvSpPr>
        <p:spPr>
          <a:xfrm>
            <a:off x="6959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0000ff"/>
                </a:solidFill>
                <a:latin typeface="Arial"/>
              </a:rPr>
              <a:t>Freeze-out</a:t>
            </a:r>
            <a:endParaRPr/>
          </a:p>
        </p:txBody>
      </p:sp>
      <p:sp>
        <p:nvSpPr>
          <p:cNvPr id="476" name="CustomShape 12"/>
          <p:cNvSpPr/>
          <p:nvPr/>
        </p:nvSpPr>
        <p:spPr>
          <a:xfrm>
            <a:off x="6802200" y="4451040"/>
            <a:ext cx="1371600" cy="1188720"/>
          </a:xfrm>
          <a:prstGeom prst="rect">
            <a:avLst/>
          </a:prstGeom>
          <a:noFill/>
          <a:ln w="76320">
            <a:solidFill>
              <a:srgbClr val="0000ff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477" name="Line 13"/>
          <p:cNvCxnSpPr>
            <a:stCxn id="474" idx="2"/>
            <a:endCxn id="476" idx="0"/>
          </p:cNvCxnSpPr>
          <p:nvPr/>
        </p:nvCxnSpPr>
        <p:spPr>
          <a:xfrm flipH="1">
            <a:off x="7488000" y="3170880"/>
            <a:ext cx="882000" cy="1280520"/>
          </a:xfrm>
          <a:prstGeom prst="straightConnector1">
            <a:avLst/>
          </a:prstGeom>
          <a:ln w="76320">
            <a:solidFill>
              <a:srgbClr val="0000ff"/>
            </a:solidFill>
            <a:round/>
            <a:tailEnd len="med" type="triangle" w="med"/>
          </a:ln>
        </p:spPr>
      </p:cxnSp>
      <p:sp>
        <p:nvSpPr>
          <p:cNvPr id="478" name="CustomShape 14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Hydrodynamical flow</a:t>
            </a:r>
            <a:endParaRPr/>
          </a:p>
        </p:txBody>
      </p:sp>
      <p:pic>
        <p:nvPicPr>
          <p:cNvPr id="479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480" name="CustomShape 15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81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482" name="CustomShape 16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17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Jet quenching</a:t>
            </a:r>
            <a:endParaRPr/>
          </a:p>
        </p:txBody>
      </p:sp>
      <p:sp>
        <p:nvSpPr>
          <p:cNvPr id="484" name="TextShape 18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https://physics.aps.org/articles/v7/97</a:t>
            </a:r>
            <a:endParaRPr/>
          </a:p>
        </p:txBody>
      </p:sp>
      <p:sp>
        <p:nvSpPr>
          <p:cNvPr id="485" name="TextShape 19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buClr>
                <a:srgbClr val="ffff99"/>
              </a:buClr>
              <a:buFont typeface="Comic Sans MS"/>
              <a:buChar char="–"/>
            </a:pPr>
            <a:r>
              <a:rPr lang="en-US" sz="900" spc="-1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900" spc="-1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extShape 1"/>
          <p:cNvSpPr txBox="1"/>
          <p:nvPr/>
        </p:nvSpPr>
        <p:spPr>
          <a:xfrm>
            <a:off x="503640" y="-22680"/>
            <a:ext cx="9070560" cy="77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Jet-hadron correlations</a:t>
            </a:r>
            <a:endParaRPr/>
          </a:p>
        </p:txBody>
      </p:sp>
      <p:sp>
        <p:nvSpPr>
          <p:cNvPr id="802" name="TextShape 2"/>
          <p:cNvSpPr txBox="1"/>
          <p:nvPr/>
        </p:nvSpPr>
        <p:spPr>
          <a:xfrm>
            <a:off x="477360" y="4892760"/>
            <a:ext cx="9071280" cy="214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Jets are broader, constituents are softer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Also seen in: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Di-hadron correlations [Lots of papers]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Jet shapes 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[arXiv:1708.09429, 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arXiv:1512.07882,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arXiv:1704.03046</a:t>
            </a:r>
            <a:r>
              <a:rPr lang="en-US" sz="2800" spc="-1">
                <a:latin typeface="Arial"/>
                <a:ea typeface="Arial"/>
              </a:rPr>
              <a:t>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Dijet asymmetry with soft constituents</a:t>
            </a:r>
            <a:r>
              <a:rPr lang="en-US" sz="2800" spc="-1">
                <a:latin typeface="Arial"/>
                <a:ea typeface="Arial"/>
              </a:rPr>
              <a:t> [PRL119 (2017) 62301]</a:t>
            </a:r>
            <a:endParaRPr/>
          </a:p>
        </p:txBody>
      </p:sp>
      <p:pic>
        <p:nvPicPr>
          <p:cNvPr id="803" name="" descr=""/>
          <p:cNvPicPr/>
          <p:nvPr/>
        </p:nvPicPr>
        <p:blipFill>
          <a:blip r:embed="rId1"/>
          <a:stretch/>
        </p:blipFill>
        <p:spPr>
          <a:xfrm>
            <a:off x="2094840" y="714240"/>
            <a:ext cx="8009280" cy="4253760"/>
          </a:xfrm>
          <a:prstGeom prst="rect">
            <a:avLst/>
          </a:prstGeom>
          <a:ln>
            <a:noFill/>
          </a:ln>
        </p:spPr>
      </p:pic>
      <p:sp>
        <p:nvSpPr>
          <p:cNvPr id="804" name="CustomShape 3"/>
          <p:cNvSpPr/>
          <p:nvPr/>
        </p:nvSpPr>
        <p:spPr>
          <a:xfrm>
            <a:off x="213480" y="1660320"/>
            <a:ext cx="1462680" cy="4759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805" name="Line 4"/>
          <p:cNvCxnSpPr>
            <a:stCxn id="804" idx="2"/>
          </p:cNvCxnSpPr>
          <p:nvPr/>
        </p:nvCxnSpPr>
        <p:spPr>
          <a:xfrm>
            <a:off x="213480" y="1898280"/>
            <a:ext cx="71496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06" name="Line 5"/>
          <p:cNvCxnSpPr>
            <a:stCxn id="804" idx="6"/>
            <a:endCxn id="805" idx="2"/>
          </p:cNvCxnSpPr>
          <p:nvPr/>
        </p:nvCxnSpPr>
        <p:spPr>
          <a:xfrm flipH="1">
            <a:off x="928080" y="1898280"/>
            <a:ext cx="74844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807" name="Line 6"/>
          <p:cNvSpPr/>
          <p:nvPr/>
        </p:nvSpPr>
        <p:spPr>
          <a:xfrm flipV="1">
            <a:off x="928080" y="180000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Line 7"/>
          <p:cNvSpPr/>
          <p:nvPr/>
        </p:nvSpPr>
        <p:spPr>
          <a:xfrm flipH="1" flipV="1">
            <a:off x="777600" y="189324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Line 8"/>
          <p:cNvSpPr/>
          <p:nvPr/>
        </p:nvSpPr>
        <p:spPr>
          <a:xfrm flipV="1">
            <a:off x="931680" y="200520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Line 9"/>
          <p:cNvSpPr/>
          <p:nvPr/>
        </p:nvSpPr>
        <p:spPr>
          <a:xfrm flipH="1" flipV="1">
            <a:off x="609840" y="230400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Line 10"/>
          <p:cNvSpPr/>
          <p:nvPr/>
        </p:nvSpPr>
        <p:spPr>
          <a:xfrm flipV="1">
            <a:off x="925560" y="2286360"/>
            <a:ext cx="288360" cy="122688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Line 11"/>
          <p:cNvSpPr/>
          <p:nvPr/>
        </p:nvSpPr>
        <p:spPr>
          <a:xfrm flipV="1">
            <a:off x="944640" y="271512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Line 12"/>
          <p:cNvSpPr/>
          <p:nvPr/>
        </p:nvSpPr>
        <p:spPr>
          <a:xfrm flipH="1" flipV="1">
            <a:off x="777600" y="269640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Line 13"/>
          <p:cNvSpPr/>
          <p:nvPr/>
        </p:nvSpPr>
        <p:spPr>
          <a:xfrm flipV="1">
            <a:off x="941400" y="293904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Line 14"/>
          <p:cNvSpPr/>
          <p:nvPr/>
        </p:nvSpPr>
        <p:spPr>
          <a:xfrm flipH="1" flipV="1">
            <a:off x="423000" y="301392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Line 15"/>
          <p:cNvSpPr/>
          <p:nvPr/>
        </p:nvSpPr>
        <p:spPr>
          <a:xfrm flipH="1" flipV="1">
            <a:off x="460440" y="275256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5" dur="indefinite" restart="never" nodeType="tmRoot">
          <p:childTnLst>
            <p:seq>
              <p:cTn id="66" nodeType="mainSeq">
                <p:childTnLst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56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96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164" end="2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extShape 1"/>
          <p:cNvSpPr txBox="1"/>
          <p:nvPr/>
        </p:nvSpPr>
        <p:spPr>
          <a:xfrm>
            <a:off x="504000" y="236880"/>
            <a:ext cx="6503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Modified fragmentation</a:t>
            </a:r>
            <a:endParaRPr/>
          </a:p>
        </p:txBody>
      </p:sp>
      <p:pic>
        <p:nvPicPr>
          <p:cNvPr id="818" name="" descr=""/>
          <p:cNvPicPr/>
          <p:nvPr/>
        </p:nvPicPr>
        <p:blipFill>
          <a:blip r:embed="rId1"/>
          <a:stretch/>
        </p:blipFill>
        <p:spPr>
          <a:xfrm>
            <a:off x="94320" y="1355760"/>
            <a:ext cx="4332240" cy="2758320"/>
          </a:xfrm>
          <a:prstGeom prst="rect">
            <a:avLst/>
          </a:prstGeom>
          <a:ln>
            <a:noFill/>
          </a:ln>
        </p:spPr>
      </p:pic>
      <p:sp>
        <p:nvSpPr>
          <p:cNvPr id="819" name="CustomShape 2"/>
          <p:cNvSpPr/>
          <p:nvPr/>
        </p:nvSpPr>
        <p:spPr>
          <a:xfrm>
            <a:off x="4513680" y="1855080"/>
            <a:ext cx="914400" cy="2980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820" name="Line 3"/>
          <p:cNvCxnSpPr>
            <a:stCxn id="819" idx="2"/>
          </p:cNvCxnSpPr>
          <p:nvPr/>
        </p:nvCxnSpPr>
        <p:spPr>
          <a:xfrm>
            <a:off x="4513680" y="2004120"/>
            <a:ext cx="447120" cy="10018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21" name="Line 4"/>
          <p:cNvCxnSpPr>
            <a:stCxn id="819" idx="6"/>
            <a:endCxn id="820" idx="2"/>
          </p:cNvCxnSpPr>
          <p:nvPr/>
        </p:nvCxnSpPr>
        <p:spPr>
          <a:xfrm flipH="1">
            <a:off x="4960440" y="2004120"/>
            <a:ext cx="468000" cy="10018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822" name="Line 5"/>
          <p:cNvSpPr/>
          <p:nvPr/>
        </p:nvSpPr>
        <p:spPr>
          <a:xfrm flipV="1">
            <a:off x="4960440" y="1942560"/>
            <a:ext cx="116280" cy="10630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Line 6"/>
          <p:cNvSpPr/>
          <p:nvPr/>
        </p:nvSpPr>
        <p:spPr>
          <a:xfrm flipH="1" flipV="1">
            <a:off x="4866480" y="2000880"/>
            <a:ext cx="103680" cy="9921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Line 7"/>
          <p:cNvSpPr/>
          <p:nvPr/>
        </p:nvSpPr>
        <p:spPr>
          <a:xfrm flipV="1">
            <a:off x="4962600" y="2071080"/>
            <a:ext cx="300600" cy="9223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Line 8"/>
          <p:cNvSpPr/>
          <p:nvPr/>
        </p:nvSpPr>
        <p:spPr>
          <a:xfrm flipH="1" flipV="1">
            <a:off x="4761360" y="2258280"/>
            <a:ext cx="185760" cy="7477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Line 9"/>
          <p:cNvSpPr/>
          <p:nvPr/>
        </p:nvSpPr>
        <p:spPr>
          <a:xfrm flipV="1">
            <a:off x="4959000" y="2340360"/>
            <a:ext cx="1080" cy="67536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Line 10"/>
          <p:cNvSpPr/>
          <p:nvPr/>
        </p:nvSpPr>
        <p:spPr>
          <a:xfrm flipV="1">
            <a:off x="4970880" y="2515680"/>
            <a:ext cx="93960" cy="500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Line 11"/>
          <p:cNvSpPr/>
          <p:nvPr/>
        </p:nvSpPr>
        <p:spPr>
          <a:xfrm flipH="1" flipV="1">
            <a:off x="4866480" y="2503800"/>
            <a:ext cx="79920" cy="5104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Line 12"/>
          <p:cNvSpPr/>
          <p:nvPr/>
        </p:nvSpPr>
        <p:spPr>
          <a:xfrm flipV="1">
            <a:off x="4968720" y="2656080"/>
            <a:ext cx="271440" cy="335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Line 13"/>
          <p:cNvSpPr/>
          <p:nvPr/>
        </p:nvSpPr>
        <p:spPr>
          <a:xfrm flipH="1" flipV="1">
            <a:off x="4644720" y="2702880"/>
            <a:ext cx="300960" cy="256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Line 14"/>
          <p:cNvSpPr/>
          <p:nvPr/>
        </p:nvSpPr>
        <p:spPr>
          <a:xfrm flipH="1" flipV="1">
            <a:off x="4668120" y="2539080"/>
            <a:ext cx="277560" cy="420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TextShape 15"/>
          <p:cNvSpPr txBox="1"/>
          <p:nvPr/>
        </p:nvSpPr>
        <p:spPr>
          <a:xfrm>
            <a:off x="2068560" y="41439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  <p:sp>
        <p:nvSpPr>
          <p:cNvPr id="833" name="TextShape 16"/>
          <p:cNvSpPr txBox="1"/>
          <p:nvPr/>
        </p:nvSpPr>
        <p:spPr>
          <a:xfrm>
            <a:off x="118800" y="94032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Fragmentation functions with jets</a:t>
            </a:r>
            <a:endParaRPr/>
          </a:p>
        </p:txBody>
      </p:sp>
      <p:pic>
        <p:nvPicPr>
          <p:cNvPr id="834" name="" descr=""/>
          <p:cNvPicPr/>
          <p:nvPr/>
        </p:nvPicPr>
        <p:blipFill>
          <a:blip r:embed="rId2"/>
          <a:stretch/>
        </p:blipFill>
        <p:spPr>
          <a:xfrm>
            <a:off x="4970880" y="3661560"/>
            <a:ext cx="4955040" cy="3200400"/>
          </a:xfrm>
          <a:prstGeom prst="rect">
            <a:avLst/>
          </a:prstGeom>
          <a:ln>
            <a:noFill/>
          </a:ln>
        </p:spPr>
      </p:pic>
      <p:sp>
        <p:nvSpPr>
          <p:cNvPr id="835" name="TextShape 17"/>
          <p:cNvSpPr txBox="1"/>
          <p:nvPr/>
        </p:nvSpPr>
        <p:spPr>
          <a:xfrm>
            <a:off x="7948080" y="5519160"/>
            <a:ext cx="1918800" cy="95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500" spc="-1">
                <a:latin typeface="Arial"/>
              </a:rPr>
              <a:t>Kolja Kauder, RHIC/AGS </a:t>
            </a:r>
            <a:r>
              <a:rPr b="1" lang="en-US" sz="1500" spc="-1">
                <a:latin typeface="Arial"/>
              </a:rPr>
              <a:t>
</a:t>
            </a:r>
            <a:r>
              <a:rPr b="1" lang="en-US" sz="1500" spc="-1">
                <a:latin typeface="Arial"/>
              </a:rPr>
              <a:t>User's Meeting 2016</a:t>
            </a:r>
            <a:endParaRPr/>
          </a:p>
        </p:txBody>
      </p:sp>
      <p:sp>
        <p:nvSpPr>
          <p:cNvPr id="836" name="TextShape 18"/>
          <p:cNvSpPr txBox="1"/>
          <p:nvPr/>
        </p:nvSpPr>
        <p:spPr>
          <a:xfrm>
            <a:off x="7171560" y="3016440"/>
            <a:ext cx="2454120" cy="114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3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  <p:sp>
        <p:nvSpPr>
          <p:cNvPr id="837" name="CustomShape 19"/>
          <p:cNvSpPr/>
          <p:nvPr/>
        </p:nvSpPr>
        <p:spPr>
          <a:xfrm>
            <a:off x="5060880" y="4615560"/>
            <a:ext cx="1221480" cy="1063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TextShape 20"/>
          <p:cNvSpPr txBox="1"/>
          <p:nvPr/>
        </p:nvSpPr>
        <p:spPr>
          <a:xfrm>
            <a:off x="6589800" y="5371920"/>
            <a:ext cx="2086560" cy="8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100" spc="-1">
                <a:latin typeface="Arial"/>
              </a:rPr>
              <a:t>Sys. Uncertainties:</a:t>
            </a:r>
            <a:endParaRPr/>
          </a:p>
          <a:p>
            <a:r>
              <a:rPr lang="en-US" sz="1100" spc="-1">
                <a:latin typeface="Arial"/>
              </a:rPr>
              <a:t>Tracking:6%</a:t>
            </a:r>
            <a:endParaRPr/>
          </a:p>
          <a:p>
            <a:r>
              <a:rPr lang="en-US" sz="1100" spc="-1">
                <a:latin typeface="Arial"/>
              </a:rPr>
              <a:t>Tower energy scale: 2%</a:t>
            </a:r>
            <a:endParaRPr/>
          </a:p>
        </p:txBody>
      </p:sp>
      <p:sp>
        <p:nvSpPr>
          <p:cNvPr id="839" name="Freeform 21"/>
          <p:cNvSpPr/>
          <p:nvPr/>
        </p:nvSpPr>
        <p:spPr>
          <a:xfrm>
            <a:off x="4950720" y="5168160"/>
            <a:ext cx="933840" cy="1420200"/>
          </a:xfrm>
          <a:custGeom>
            <a:avLst/>
            <a:gdLst/>
            <a:ahLst/>
            <a:rect l="0" t="0" r="r" b="b"/>
            <a:pathLst>
              <a:path w="2594" h="3945">
                <a:moveTo>
                  <a:pt x="0" y="2613"/>
                </a:moveTo>
                <a:cubicBezTo>
                  <a:pt x="1386" y="3944"/>
                  <a:pt x="2593" y="2587"/>
                  <a:pt x="2593" y="2587"/>
                </a:cubicBezTo>
                <a:lnTo>
                  <a:pt x="1206" y="0"/>
                </a:lnTo>
                <a:lnTo>
                  <a:pt x="0" y="2613"/>
                </a:lnTo>
              </a:path>
            </a:pathLst>
          </a:custGeom>
          <a:solidFill>
            <a:srgbClr val="2323dc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840" name="Line 22"/>
          <p:cNvSpPr/>
          <p:nvPr/>
        </p:nvSpPr>
        <p:spPr>
          <a:xfrm>
            <a:off x="5389920" y="5182920"/>
            <a:ext cx="100800" cy="9201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Line 23"/>
          <p:cNvSpPr/>
          <p:nvPr/>
        </p:nvSpPr>
        <p:spPr>
          <a:xfrm flipH="1">
            <a:off x="5308200" y="5194080"/>
            <a:ext cx="90000" cy="8586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Line 24"/>
          <p:cNvSpPr/>
          <p:nvPr/>
        </p:nvSpPr>
        <p:spPr>
          <a:xfrm>
            <a:off x="5391720" y="5193720"/>
            <a:ext cx="261360" cy="7981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Line 25"/>
          <p:cNvSpPr/>
          <p:nvPr/>
        </p:nvSpPr>
        <p:spPr>
          <a:xfrm flipH="1">
            <a:off x="5216760" y="5182920"/>
            <a:ext cx="161640" cy="6472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Line 26"/>
          <p:cNvSpPr/>
          <p:nvPr/>
        </p:nvSpPr>
        <p:spPr>
          <a:xfrm>
            <a:off x="5388480" y="5174280"/>
            <a:ext cx="1080" cy="5846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Line 27"/>
          <p:cNvSpPr/>
          <p:nvPr/>
        </p:nvSpPr>
        <p:spPr>
          <a:xfrm>
            <a:off x="5398920" y="5173560"/>
            <a:ext cx="81720" cy="4334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Line 28"/>
          <p:cNvSpPr/>
          <p:nvPr/>
        </p:nvSpPr>
        <p:spPr>
          <a:xfrm flipH="1">
            <a:off x="5308200" y="5175360"/>
            <a:ext cx="69480" cy="44172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Line 29"/>
          <p:cNvSpPr/>
          <p:nvPr/>
        </p:nvSpPr>
        <p:spPr>
          <a:xfrm>
            <a:off x="5397120" y="5194800"/>
            <a:ext cx="235800" cy="290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Line 30"/>
          <p:cNvSpPr/>
          <p:nvPr/>
        </p:nvSpPr>
        <p:spPr>
          <a:xfrm flipH="1">
            <a:off x="5115240" y="5222880"/>
            <a:ext cx="261360" cy="2221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Line 31"/>
          <p:cNvSpPr/>
          <p:nvPr/>
        </p:nvSpPr>
        <p:spPr>
          <a:xfrm flipH="1">
            <a:off x="5135760" y="5222880"/>
            <a:ext cx="241200" cy="3636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Freeform 32"/>
          <p:cNvSpPr/>
          <p:nvPr/>
        </p:nvSpPr>
        <p:spPr>
          <a:xfrm>
            <a:off x="4950720" y="3771720"/>
            <a:ext cx="933840" cy="1420200"/>
          </a:xfrm>
          <a:custGeom>
            <a:avLst/>
            <a:gdLst/>
            <a:ahLst/>
            <a:rect l="0" t="0" r="r" b="b"/>
            <a:pathLst>
              <a:path w="2594" h="3945">
                <a:moveTo>
                  <a:pt x="0" y="1331"/>
                </a:moveTo>
                <a:cubicBezTo>
                  <a:pt x="1386" y="0"/>
                  <a:pt x="2593" y="1357"/>
                  <a:pt x="2593" y="1357"/>
                </a:cubicBezTo>
                <a:lnTo>
                  <a:pt x="1206" y="3944"/>
                </a:lnTo>
                <a:lnTo>
                  <a:pt x="0" y="1331"/>
                </a:ln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851" name="Line 33"/>
          <p:cNvSpPr/>
          <p:nvPr/>
        </p:nvSpPr>
        <p:spPr>
          <a:xfrm flipH="1" flipV="1">
            <a:off x="5376240" y="4284000"/>
            <a:ext cx="13680" cy="8931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Line 34"/>
          <p:cNvSpPr/>
          <p:nvPr/>
        </p:nvSpPr>
        <p:spPr>
          <a:xfrm flipH="1" flipV="1">
            <a:off x="5264280" y="4764960"/>
            <a:ext cx="133560" cy="4010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Line 35"/>
          <p:cNvSpPr/>
          <p:nvPr/>
        </p:nvSpPr>
        <p:spPr>
          <a:xfrm flipV="1">
            <a:off x="5391720" y="4524480"/>
            <a:ext cx="278280" cy="6415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Line 36"/>
          <p:cNvSpPr/>
          <p:nvPr/>
        </p:nvSpPr>
        <p:spPr>
          <a:xfrm flipH="1" flipV="1">
            <a:off x="5087880" y="4377960"/>
            <a:ext cx="290520" cy="7992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Line 37"/>
          <p:cNvSpPr/>
          <p:nvPr/>
        </p:nvSpPr>
        <p:spPr>
          <a:xfrm flipH="1" flipV="1">
            <a:off x="5387760" y="4735800"/>
            <a:ext cx="720" cy="4500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Line 38"/>
          <p:cNvSpPr/>
          <p:nvPr/>
        </p:nvSpPr>
        <p:spPr>
          <a:xfrm flipV="1">
            <a:off x="5398920" y="4553640"/>
            <a:ext cx="124560" cy="6325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Line 39"/>
          <p:cNvSpPr/>
          <p:nvPr/>
        </p:nvSpPr>
        <p:spPr>
          <a:xfrm flipH="1" flipV="1">
            <a:off x="5305680" y="4565520"/>
            <a:ext cx="72000" cy="6188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Line 40"/>
          <p:cNvSpPr/>
          <p:nvPr/>
        </p:nvSpPr>
        <p:spPr>
          <a:xfrm flipV="1">
            <a:off x="5397120" y="4689000"/>
            <a:ext cx="384840" cy="4762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Line 41"/>
          <p:cNvSpPr/>
          <p:nvPr/>
        </p:nvSpPr>
        <p:spPr>
          <a:xfrm flipV="1">
            <a:off x="5376960" y="4993920"/>
            <a:ext cx="258120" cy="1429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Line 42"/>
          <p:cNvSpPr/>
          <p:nvPr/>
        </p:nvSpPr>
        <p:spPr>
          <a:xfrm flipH="1" flipV="1">
            <a:off x="5152680" y="4899960"/>
            <a:ext cx="224280" cy="236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TextShape 43"/>
          <p:cNvSpPr txBox="1"/>
          <p:nvPr/>
        </p:nvSpPr>
        <p:spPr>
          <a:xfrm>
            <a:off x="4691880" y="3447360"/>
            <a:ext cx="1371600" cy="173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008000"/>
                </a:solidFill>
                <a:latin typeface="Arial"/>
              </a:rPr>
              <a:t>Leading jet</a:t>
            </a:r>
            <a:endParaRPr/>
          </a:p>
        </p:txBody>
      </p:sp>
      <p:sp>
        <p:nvSpPr>
          <p:cNvPr id="862" name="TextShape 44"/>
          <p:cNvSpPr txBox="1"/>
          <p:nvPr/>
        </p:nvSpPr>
        <p:spPr>
          <a:xfrm>
            <a:off x="4547880" y="6305760"/>
            <a:ext cx="1686240" cy="227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0000ff"/>
                </a:solidFill>
                <a:latin typeface="Arial"/>
              </a:rPr>
              <a:t>Subleading jet</a:t>
            </a:r>
            <a:endParaRPr/>
          </a:p>
        </p:txBody>
      </p:sp>
      <p:pic>
        <p:nvPicPr>
          <p:cNvPr id="863" name="" descr=""/>
          <p:cNvPicPr/>
          <p:nvPr/>
        </p:nvPicPr>
        <p:blipFill>
          <a:blip r:embed="rId4"/>
          <a:srcRect l="75137" t="0" r="0" b="-371"/>
          <a:stretch/>
        </p:blipFill>
        <p:spPr>
          <a:xfrm>
            <a:off x="8235360" y="559080"/>
            <a:ext cx="1276560" cy="2743200"/>
          </a:xfrm>
          <a:prstGeom prst="rect">
            <a:avLst/>
          </a:prstGeom>
          <a:ln>
            <a:noFill/>
          </a:ln>
        </p:spPr>
      </p:pic>
      <p:pic>
        <p:nvPicPr>
          <p:cNvPr id="864" name="" descr=""/>
          <p:cNvPicPr/>
          <p:nvPr/>
        </p:nvPicPr>
        <p:blipFill>
          <a:blip r:embed="rId5"/>
          <a:srcRect l="0" t="0" r="94718" b="0"/>
          <a:stretch/>
        </p:blipFill>
        <p:spPr>
          <a:xfrm>
            <a:off x="7948440" y="561960"/>
            <a:ext cx="270720" cy="2733120"/>
          </a:xfrm>
          <a:prstGeom prst="rect">
            <a:avLst/>
          </a:prstGeom>
          <a:ln>
            <a:noFill/>
          </a:ln>
        </p:spPr>
      </p:pic>
      <p:sp>
        <p:nvSpPr>
          <p:cNvPr id="865" name="TextShape 45"/>
          <p:cNvSpPr txBox="1"/>
          <p:nvPr/>
        </p:nvSpPr>
        <p:spPr>
          <a:xfrm>
            <a:off x="5519160" y="310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ff0000"/>
                </a:solidFill>
                <a:latin typeface="Arial"/>
              </a:rPr>
              <a:t>Di-jet asymmetry</a:t>
            </a:r>
            <a:endParaRPr/>
          </a:p>
        </p:txBody>
      </p:sp>
      <p:sp>
        <p:nvSpPr>
          <p:cNvPr id="866" name="TextShape 46"/>
          <p:cNvSpPr txBox="1"/>
          <p:nvPr/>
        </p:nvSpPr>
        <p:spPr>
          <a:xfrm>
            <a:off x="119160" y="94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solidFill>
                  <a:srgbClr val="ff0000"/>
                </a:solidFill>
                <a:latin typeface="Arial"/>
              </a:rPr>
              <a:t>Fragmentation functions with jets</a:t>
            </a:r>
            <a:endParaRPr/>
          </a:p>
        </p:txBody>
      </p:sp>
      <p:sp>
        <p:nvSpPr>
          <p:cNvPr id="867" name="TextShape 47"/>
          <p:cNvSpPr txBox="1"/>
          <p:nvPr/>
        </p:nvSpPr>
        <p:spPr>
          <a:xfrm>
            <a:off x="6814800" y="13536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solidFill>
                  <a:srgbClr val="ff0000"/>
                </a:solidFill>
                <a:latin typeface="Arial"/>
              </a:rPr>
              <a:t>Jet-hadron correlations</a:t>
            </a:r>
            <a:endParaRPr/>
          </a:p>
        </p:txBody>
      </p:sp>
      <p:sp>
        <p:nvSpPr>
          <p:cNvPr id="868" name="CustomShape 48"/>
          <p:cNvSpPr/>
          <p:nvPr/>
        </p:nvSpPr>
        <p:spPr>
          <a:xfrm>
            <a:off x="7174440" y="1070640"/>
            <a:ext cx="567000" cy="2347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869" name="Line 49"/>
          <p:cNvCxnSpPr>
            <a:stCxn id="868" idx="2"/>
          </p:cNvCxnSpPr>
          <p:nvPr/>
        </p:nvCxnSpPr>
        <p:spPr>
          <a:xfrm>
            <a:off x="7174440" y="1188000"/>
            <a:ext cx="277200" cy="7887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70" name="Line 50"/>
          <p:cNvCxnSpPr>
            <a:stCxn id="868" idx="6"/>
            <a:endCxn id="869" idx="2"/>
          </p:cNvCxnSpPr>
          <p:nvPr/>
        </p:nvCxnSpPr>
        <p:spPr>
          <a:xfrm flipH="1">
            <a:off x="7451280" y="1188000"/>
            <a:ext cx="290520" cy="7887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871" name="Line 51"/>
          <p:cNvSpPr/>
          <p:nvPr/>
        </p:nvSpPr>
        <p:spPr>
          <a:xfrm flipV="1">
            <a:off x="7451280" y="1139400"/>
            <a:ext cx="72000" cy="837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Line 52"/>
          <p:cNvSpPr/>
          <p:nvPr/>
        </p:nvSpPr>
        <p:spPr>
          <a:xfrm flipH="1" flipV="1">
            <a:off x="7392960" y="1185480"/>
            <a:ext cx="64080" cy="781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Line 53"/>
          <p:cNvSpPr/>
          <p:nvPr/>
        </p:nvSpPr>
        <p:spPr>
          <a:xfrm flipV="1">
            <a:off x="7452720" y="1240560"/>
            <a:ext cx="186480" cy="726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Line 54"/>
          <p:cNvSpPr/>
          <p:nvPr/>
        </p:nvSpPr>
        <p:spPr>
          <a:xfrm flipH="1" flipV="1">
            <a:off x="7328160" y="1388160"/>
            <a:ext cx="115200" cy="58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Line 55"/>
          <p:cNvSpPr/>
          <p:nvPr/>
        </p:nvSpPr>
        <p:spPr>
          <a:xfrm flipV="1">
            <a:off x="7450560" y="1379520"/>
            <a:ext cx="111960" cy="60516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Line 56"/>
          <p:cNvSpPr/>
          <p:nvPr/>
        </p:nvSpPr>
        <p:spPr>
          <a:xfrm flipV="1">
            <a:off x="7457760" y="1590840"/>
            <a:ext cx="58320" cy="394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Line 57"/>
          <p:cNvSpPr/>
          <p:nvPr/>
        </p:nvSpPr>
        <p:spPr>
          <a:xfrm flipH="1" flipV="1">
            <a:off x="7392960" y="1581480"/>
            <a:ext cx="49680" cy="401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Line 58"/>
          <p:cNvSpPr/>
          <p:nvPr/>
        </p:nvSpPr>
        <p:spPr>
          <a:xfrm flipV="1">
            <a:off x="7456680" y="1701360"/>
            <a:ext cx="168120" cy="264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Line 59"/>
          <p:cNvSpPr/>
          <p:nvPr/>
        </p:nvSpPr>
        <p:spPr>
          <a:xfrm flipH="1" flipV="1">
            <a:off x="7255800" y="1738080"/>
            <a:ext cx="186480" cy="2019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Line 60"/>
          <p:cNvSpPr/>
          <p:nvPr/>
        </p:nvSpPr>
        <p:spPr>
          <a:xfrm flipH="1" flipV="1">
            <a:off x="7270200" y="1609200"/>
            <a:ext cx="172080" cy="330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TextShape 61"/>
          <p:cNvSpPr txBox="1"/>
          <p:nvPr/>
        </p:nvSpPr>
        <p:spPr>
          <a:xfrm>
            <a:off x="101880" y="4616280"/>
            <a:ext cx="4864680" cy="291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Times New Roman"/>
              </a:rPr>
              <a:t>Di-hadron correlations</a:t>
            </a:r>
            <a:r>
              <a:rPr lang="en-US" sz="18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[Lots of papers]</a:t>
            </a:r>
            <a:r>
              <a:rPr lang="en-US" sz="1500" spc="-1">
                <a:latin typeface="Times New Roman"/>
              </a:rPr>
              <a:t>
</a:t>
            </a:r>
            <a:r>
              <a:rPr b="1" lang="en-US" sz="1800" spc="-1">
                <a:solidFill>
                  <a:srgbClr val="ff0000"/>
                </a:solidFill>
                <a:latin typeface="Times New Roman"/>
              </a:rPr>
              <a:t>
</a:t>
            </a:r>
            <a:r>
              <a:rPr b="1" lang="en-US" sz="1800" spc="-1">
                <a:solidFill>
                  <a:srgbClr val="ff0000"/>
                </a:solidFill>
                <a:latin typeface="Times New Roman"/>
              </a:rPr>
              <a:t>Jet shapes</a:t>
            </a:r>
            <a:endParaRPr/>
          </a:p>
          <a:p>
            <a:pPr algn="ctr"/>
            <a:r>
              <a:rPr lang="en-US" sz="1500" spc="-1">
                <a:latin typeface="Times New Roman"/>
              </a:rPr>
              <a:t>[arXiv:1708.09429, </a:t>
            </a:r>
            <a:r>
              <a:rPr lang="en-US" sz="15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arXiv:1512.07882,</a:t>
            </a:r>
            <a:r>
              <a:rPr lang="en-US" sz="15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arXiv:1704.03046</a:t>
            </a:r>
            <a:r>
              <a:rPr lang="en-US" sz="1500" spc="-1">
                <a:latin typeface="Times New Roman"/>
                <a:ea typeface="Arial"/>
              </a:rPr>
              <a:t>]</a:t>
            </a:r>
            <a:endParaRPr/>
          </a:p>
          <a:p>
            <a:pPr algn="ctr"/>
            <a:endParaRPr/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extShape 1"/>
          <p:cNvSpPr txBox="1"/>
          <p:nvPr/>
        </p:nvSpPr>
        <p:spPr>
          <a:xfrm>
            <a:off x="1779120" y="177480"/>
            <a:ext cx="6521760" cy="1258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7000" spc="-1">
                <a:solidFill>
                  <a:srgbClr val="000000"/>
                </a:solidFill>
                <a:latin typeface="Arial"/>
              </a:rPr>
              <a:t>Jet structure</a:t>
            </a:r>
            <a:endParaRPr/>
          </a:p>
        </p:txBody>
      </p:sp>
      <p:pic>
        <p:nvPicPr>
          <p:cNvPr id="883" name="" descr=""/>
          <p:cNvPicPr/>
          <p:nvPr/>
        </p:nvPicPr>
        <p:blipFill>
          <a:blip r:embed="rId1"/>
          <a:stretch/>
        </p:blipFill>
        <p:spPr>
          <a:xfrm>
            <a:off x="4412520" y="4146120"/>
            <a:ext cx="936000" cy="1260000"/>
          </a:xfrm>
          <a:prstGeom prst="rect">
            <a:avLst/>
          </a:prstGeom>
          <a:ln>
            <a:noFill/>
          </a:ln>
        </p:spPr>
      </p:pic>
      <p:sp>
        <p:nvSpPr>
          <p:cNvPr id="884" name="CustomShape 2"/>
          <p:cNvSpPr/>
          <p:nvPr/>
        </p:nvSpPr>
        <p:spPr>
          <a:xfrm>
            <a:off x="3942720" y="4376160"/>
            <a:ext cx="72000" cy="165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3"/>
          <p:cNvSpPr/>
          <p:nvPr/>
        </p:nvSpPr>
        <p:spPr>
          <a:xfrm>
            <a:off x="5681520" y="4498200"/>
            <a:ext cx="71640" cy="165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CustomShape 4"/>
          <p:cNvSpPr/>
          <p:nvPr/>
        </p:nvSpPr>
        <p:spPr>
          <a:xfrm>
            <a:off x="5388120" y="3022920"/>
            <a:ext cx="165600" cy="165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CustomShape 5"/>
          <p:cNvSpPr/>
          <p:nvPr/>
        </p:nvSpPr>
        <p:spPr>
          <a:xfrm>
            <a:off x="4761720" y="5112360"/>
            <a:ext cx="165240" cy="1659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8" name="Line 6"/>
          <p:cNvSpPr/>
          <p:nvPr/>
        </p:nvSpPr>
        <p:spPr>
          <a:xfrm>
            <a:off x="4066200" y="4473000"/>
            <a:ext cx="7200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Line 7"/>
          <p:cNvSpPr/>
          <p:nvPr/>
        </p:nvSpPr>
        <p:spPr>
          <a:xfrm flipV="1">
            <a:off x="4819680" y="3212640"/>
            <a:ext cx="600120" cy="12600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Line 8"/>
          <p:cNvSpPr/>
          <p:nvPr/>
        </p:nvSpPr>
        <p:spPr>
          <a:xfrm flipH="1">
            <a:off x="4999320" y="4592880"/>
            <a:ext cx="6480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1" name="Freeform 9"/>
          <p:cNvSpPr/>
          <p:nvPr/>
        </p:nvSpPr>
        <p:spPr>
          <a:xfrm>
            <a:off x="4642560" y="4591440"/>
            <a:ext cx="460800" cy="577800"/>
          </a:xfrm>
          <a:custGeom>
            <a:avLst/>
            <a:gdLst/>
            <a:ahLst/>
            <a:rect l="0" t="0" r="r" b="b"/>
            <a:pathLst>
              <a:path w="1280" h="1605">
                <a:moveTo>
                  <a:pt x="1007" y="5"/>
                </a:moveTo>
                <a:cubicBezTo>
                  <a:pt x="573" y="0"/>
                  <a:pt x="1046" y="417"/>
                  <a:pt x="786" y="511"/>
                </a:cubicBezTo>
                <a:cubicBezTo>
                  <a:pt x="138" y="746"/>
                  <a:pt x="1279" y="814"/>
                  <a:pt x="602" y="996"/>
                </a:cubicBezTo>
                <a:cubicBezTo>
                  <a:pt x="0" y="1162"/>
                  <a:pt x="800" y="1072"/>
                  <a:pt x="806" y="1279"/>
                </a:cubicBezTo>
                <a:lnTo>
                  <a:pt x="584" y="1400"/>
                </a:lnTo>
                <a:lnTo>
                  <a:pt x="665" y="1604"/>
                </a:lnTo>
                <a:lnTo>
                  <a:pt x="665" y="1584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892" name="CustomShape 10"/>
          <p:cNvSpPr/>
          <p:nvPr/>
        </p:nvSpPr>
        <p:spPr>
          <a:xfrm>
            <a:off x="4640040" y="4293000"/>
            <a:ext cx="539640" cy="42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Line 11"/>
          <p:cNvSpPr/>
          <p:nvPr/>
        </p:nvSpPr>
        <p:spPr>
          <a:xfrm>
            <a:off x="4171320" y="4472280"/>
            <a:ext cx="32148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Line 12"/>
          <p:cNvSpPr/>
          <p:nvPr/>
        </p:nvSpPr>
        <p:spPr>
          <a:xfrm flipH="1">
            <a:off x="5254200" y="4581000"/>
            <a:ext cx="32148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895" name="" descr=""/>
          <p:cNvPicPr/>
          <p:nvPr/>
        </p:nvPicPr>
        <p:blipFill>
          <a:blip r:embed="rId2"/>
          <a:stretch/>
        </p:blipFill>
        <p:spPr>
          <a:xfrm rot="7920000">
            <a:off x="3587040" y="5346360"/>
            <a:ext cx="2068200" cy="1981440"/>
          </a:xfrm>
          <a:prstGeom prst="rect">
            <a:avLst/>
          </a:prstGeom>
          <a:ln>
            <a:noFill/>
          </a:ln>
        </p:spPr>
      </p:pic>
      <p:pic>
        <p:nvPicPr>
          <p:cNvPr id="896" name="" descr=""/>
          <p:cNvPicPr/>
          <p:nvPr/>
        </p:nvPicPr>
        <p:blipFill>
          <a:blip r:embed="rId3"/>
          <a:stretch/>
        </p:blipFill>
        <p:spPr>
          <a:xfrm rot="1980000">
            <a:off x="5400360" y="1389960"/>
            <a:ext cx="1059120" cy="1884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extShape 1"/>
          <p:cNvSpPr txBox="1"/>
          <p:nvPr/>
        </p:nvSpPr>
        <p:spPr>
          <a:xfrm>
            <a:off x="503640" y="85320"/>
            <a:ext cx="2609280" cy="88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Girth g</a:t>
            </a:r>
            <a:endParaRPr/>
          </a:p>
        </p:txBody>
      </p:sp>
      <p:pic>
        <p:nvPicPr>
          <p:cNvPr id="898" name="" descr=""/>
          <p:cNvPicPr/>
          <p:nvPr/>
        </p:nvPicPr>
        <p:blipFill>
          <a:blip r:embed="rId1"/>
          <a:stretch/>
        </p:blipFill>
        <p:spPr>
          <a:xfrm>
            <a:off x="6840" y="931320"/>
            <a:ext cx="3291840" cy="2569320"/>
          </a:xfrm>
          <a:prstGeom prst="rect">
            <a:avLst/>
          </a:prstGeom>
          <a:ln>
            <a:noFill/>
          </a:ln>
        </p:spPr>
      </p:pic>
      <p:pic>
        <p:nvPicPr>
          <p:cNvPr id="899" name="" descr=""/>
          <p:cNvPicPr/>
          <p:nvPr/>
        </p:nvPicPr>
        <p:blipFill>
          <a:blip r:embed="rId2"/>
          <a:stretch/>
        </p:blipFill>
        <p:spPr>
          <a:xfrm>
            <a:off x="3320640" y="1067400"/>
            <a:ext cx="3291840" cy="2560320"/>
          </a:xfrm>
          <a:prstGeom prst="rect">
            <a:avLst/>
          </a:prstGeom>
          <a:ln>
            <a:noFill/>
          </a:ln>
        </p:spPr>
      </p:pic>
      <p:pic>
        <p:nvPicPr>
          <p:cNvPr id="900" name="" descr=""/>
          <p:cNvPicPr/>
          <p:nvPr/>
        </p:nvPicPr>
        <p:blipFill>
          <a:blip r:embed="rId3"/>
          <a:stretch/>
        </p:blipFill>
        <p:spPr>
          <a:xfrm>
            <a:off x="6796800" y="1063440"/>
            <a:ext cx="3291840" cy="2523600"/>
          </a:xfrm>
          <a:prstGeom prst="rect">
            <a:avLst/>
          </a:prstGeom>
          <a:ln>
            <a:noFill/>
          </a:ln>
        </p:spPr>
      </p:pic>
      <p:sp>
        <p:nvSpPr>
          <p:cNvPr id="901" name="TextShape 2"/>
          <p:cNvSpPr txBox="1"/>
          <p:nvPr/>
        </p:nvSpPr>
        <p:spPr>
          <a:xfrm>
            <a:off x="7399080" y="193680"/>
            <a:ext cx="2175840" cy="79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LeSub</a:t>
            </a:r>
            <a:endParaRPr/>
          </a:p>
        </p:txBody>
      </p:sp>
      <p:sp>
        <p:nvSpPr>
          <p:cNvPr id="902" name="TextShape 3"/>
          <p:cNvSpPr txBox="1"/>
          <p:nvPr/>
        </p:nvSpPr>
        <p:spPr>
          <a:xfrm>
            <a:off x="3304080" y="-24480"/>
            <a:ext cx="3350880" cy="13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000" spc="-1">
                <a:latin typeface="Arial"/>
              </a:rPr>
              <a:t>Dispersion p</a:t>
            </a:r>
            <a:r>
              <a:rPr lang="en-US" sz="4000" spc="-1" baseline="-101000">
                <a:latin typeface="Arial"/>
              </a:rPr>
              <a:t>T</a:t>
            </a:r>
            <a:r>
              <a:rPr lang="en-US" sz="4000" spc="-1">
                <a:latin typeface="Arial"/>
              </a:rPr>
              <a:t>D</a:t>
            </a:r>
            <a:endParaRPr/>
          </a:p>
        </p:txBody>
      </p:sp>
      <p:sp>
        <p:nvSpPr>
          <p:cNvPr id="903" name="CustomShape 4"/>
          <p:cNvSpPr/>
          <p:nvPr/>
        </p:nvSpPr>
        <p:spPr>
          <a:xfrm rot="5400000">
            <a:off x="2986920" y="1640520"/>
            <a:ext cx="820440" cy="6359400"/>
          </a:xfrm>
          <a:custGeom>
            <a:avLst/>
            <a:gdLst/>
            <a:ahLst/>
            <a:rect l="0" t="0" r="r" b="b"/>
            <a:pathLst>
              <a:path w="17667" h="2281">
                <a:moveTo>
                  <a:pt x="17666" y="0"/>
                </a:moveTo>
                <a:cubicBezTo>
                  <a:pt x="17666" y="570"/>
                  <a:pt x="16930" y="1140"/>
                  <a:pt x="16194" y="1140"/>
                </a:cubicBezTo>
                <a:lnTo>
                  <a:pt x="10113" y="1140"/>
                </a:lnTo>
                <a:cubicBezTo>
                  <a:pt x="9377" y="1140"/>
                  <a:pt x="8641" y="1710"/>
                  <a:pt x="8641" y="2280"/>
                </a:cubicBezTo>
                <a:cubicBezTo>
                  <a:pt x="8641" y="1710"/>
                  <a:pt x="7905" y="1140"/>
                  <a:pt x="7169" y="1140"/>
                </a:cubicBezTo>
                <a:lnTo>
                  <a:pt x="1473" y="1140"/>
                </a:lnTo>
                <a:cubicBezTo>
                  <a:pt x="737" y="1140"/>
                  <a:pt x="0" y="570"/>
                  <a:pt x="0" y="0"/>
                </a:cubicBezTo>
              </a:path>
            </a:pathLst>
          </a:custGeom>
          <a:noFill/>
          <a:ln w="381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TextShape 5"/>
          <p:cNvSpPr txBox="1"/>
          <p:nvPr/>
        </p:nvSpPr>
        <p:spPr>
          <a:xfrm>
            <a:off x="7097400" y="5438160"/>
            <a:ext cx="2666160" cy="109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008000"/>
                </a:solidFill>
                <a:latin typeface="Arial"/>
              </a:rPr>
              <a:t>Agrees with PYTHIA</a:t>
            </a:r>
            <a:endParaRPr/>
          </a:p>
        </p:txBody>
      </p:sp>
      <p:sp>
        <p:nvSpPr>
          <p:cNvPr id="905" name="TextShape 6"/>
          <p:cNvSpPr txBox="1"/>
          <p:nvPr/>
        </p:nvSpPr>
        <p:spPr>
          <a:xfrm>
            <a:off x="153360" y="5452560"/>
            <a:ext cx="6548400" cy="95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f77f00"/>
                </a:solidFill>
                <a:latin typeface="Arial"/>
              </a:rPr>
              <a:t>Jets are slightly more collimated than in pp</a:t>
            </a:r>
            <a:endParaRPr/>
          </a:p>
        </p:txBody>
      </p:sp>
      <p:sp>
        <p:nvSpPr>
          <p:cNvPr id="906" name="CustomShape 7"/>
          <p:cNvSpPr/>
          <p:nvPr/>
        </p:nvSpPr>
        <p:spPr>
          <a:xfrm rot="5400000">
            <a:off x="7949880" y="3113640"/>
            <a:ext cx="820440" cy="3316680"/>
          </a:xfrm>
          <a:custGeom>
            <a:avLst/>
            <a:gdLst/>
            <a:ahLst/>
            <a:rect l="0" t="0" r="r" b="b"/>
            <a:pathLst>
              <a:path w="9215" h="2281">
                <a:moveTo>
                  <a:pt x="9214" y="0"/>
                </a:moveTo>
                <a:cubicBezTo>
                  <a:pt x="9214" y="570"/>
                  <a:pt x="8831" y="1140"/>
                  <a:pt x="8447" y="1140"/>
                </a:cubicBezTo>
                <a:lnTo>
                  <a:pt x="5275" y="1140"/>
                </a:lnTo>
                <a:cubicBezTo>
                  <a:pt x="4891" y="1140"/>
                  <a:pt x="4507" y="1710"/>
                  <a:pt x="4507" y="2280"/>
                </a:cubicBezTo>
                <a:cubicBezTo>
                  <a:pt x="4507" y="1710"/>
                  <a:pt x="4123" y="1140"/>
                  <a:pt x="3739" y="1140"/>
                </a:cubicBezTo>
                <a:lnTo>
                  <a:pt x="768" y="1140"/>
                </a:lnTo>
                <a:cubicBezTo>
                  <a:pt x="384" y="1140"/>
                  <a:pt x="0" y="570"/>
                  <a:pt x="0" y="0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TextShape 1"/>
          <p:cNvSpPr txBox="1"/>
          <p:nvPr/>
        </p:nvSpPr>
        <p:spPr>
          <a:xfrm>
            <a:off x="1779120" y="2697480"/>
            <a:ext cx="6521760" cy="1258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7000" spc="-1">
                <a:solidFill>
                  <a:srgbClr val="000000"/>
                </a:solidFill>
                <a:latin typeface="Arial"/>
              </a:rPr>
              <a:t>Theory</a:t>
            </a:r>
            <a:endParaRPr/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collaboration</a:t>
            </a:r>
            <a:r>
              <a:rPr lang="en-US" sz="4400" spc="-1">
                <a:latin typeface="Arial"/>
              </a:rPr>
              <a:t>
</a:t>
            </a:r>
            <a:r>
              <a:rPr lang="en-US" sz="1400" spc="-1">
                <a:latin typeface="Arial"/>
                <a:hlinkClick r:id="rId1"/>
              </a:rPr>
              <a:t>Phys. Rev. C 90, 014909 (2014)</a:t>
            </a:r>
            <a:r>
              <a:rPr lang="en-US" sz="1400" spc="-1">
                <a:latin typeface="Arial"/>
              </a:rPr>
              <a:t>              </a:t>
            </a:r>
            <a:endParaRPr/>
          </a:p>
        </p:txBody>
      </p:sp>
      <p:sp>
        <p:nvSpPr>
          <p:cNvPr id="909" name="CustomShape 2"/>
          <p:cNvSpPr/>
          <p:nvPr/>
        </p:nvSpPr>
        <p:spPr>
          <a:xfrm>
            <a:off x="3357000" y="1054440"/>
            <a:ext cx="2075040" cy="58057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10" name="" descr=""/>
          <p:cNvPicPr/>
          <p:nvPr/>
        </p:nvPicPr>
        <p:blipFill>
          <a:blip r:embed="rId2"/>
          <a:stretch/>
        </p:blipFill>
        <p:spPr>
          <a:xfrm>
            <a:off x="3514680" y="5489280"/>
            <a:ext cx="1828800" cy="1234440"/>
          </a:xfrm>
          <a:prstGeom prst="rect">
            <a:avLst/>
          </a:prstGeom>
          <a:ln>
            <a:noFill/>
          </a:ln>
        </p:spPr>
      </p:pic>
      <p:sp>
        <p:nvSpPr>
          <p:cNvPr id="911" name="TextShape 3"/>
          <p:cNvSpPr txBox="1"/>
          <p:nvPr/>
        </p:nvSpPr>
        <p:spPr>
          <a:xfrm>
            <a:off x="3800880" y="5943960"/>
            <a:ext cx="65196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HTBW</a:t>
            </a:r>
            <a:endParaRPr/>
          </a:p>
        </p:txBody>
      </p:sp>
      <p:pic>
        <p:nvPicPr>
          <p:cNvPr id="912" name="" descr=""/>
          <p:cNvPicPr/>
          <p:nvPr/>
        </p:nvPicPr>
        <p:blipFill>
          <a:blip r:embed="rId3"/>
          <a:stretch/>
        </p:blipFill>
        <p:spPr>
          <a:xfrm>
            <a:off x="3486960" y="3956040"/>
            <a:ext cx="1828800" cy="1417320"/>
          </a:xfrm>
          <a:prstGeom prst="rect">
            <a:avLst/>
          </a:prstGeom>
          <a:ln>
            <a:noFill/>
          </a:ln>
        </p:spPr>
      </p:pic>
      <p:sp>
        <p:nvSpPr>
          <p:cNvPr id="913" name="TextShape 4"/>
          <p:cNvSpPr txBox="1"/>
          <p:nvPr/>
        </p:nvSpPr>
        <p:spPr>
          <a:xfrm>
            <a:off x="3916080" y="4517280"/>
            <a:ext cx="8377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HTM</a:t>
            </a:r>
            <a:endParaRPr/>
          </a:p>
        </p:txBody>
      </p:sp>
      <p:pic>
        <p:nvPicPr>
          <p:cNvPr id="914" name="" descr=""/>
          <p:cNvPicPr/>
          <p:nvPr/>
        </p:nvPicPr>
        <p:blipFill>
          <a:blip r:embed="rId4"/>
          <a:stretch/>
        </p:blipFill>
        <p:spPr>
          <a:xfrm>
            <a:off x="3428640" y="1197720"/>
            <a:ext cx="1828800" cy="1280160"/>
          </a:xfrm>
          <a:prstGeom prst="rect">
            <a:avLst/>
          </a:prstGeom>
          <a:ln>
            <a:noFill/>
          </a:ln>
        </p:spPr>
      </p:pic>
      <p:pic>
        <p:nvPicPr>
          <p:cNvPr id="915" name="" descr=""/>
          <p:cNvPicPr/>
          <p:nvPr/>
        </p:nvPicPr>
        <p:blipFill>
          <a:blip r:embed="rId5"/>
          <a:stretch/>
        </p:blipFill>
        <p:spPr>
          <a:xfrm>
            <a:off x="3449160" y="2545200"/>
            <a:ext cx="1828800" cy="1334880"/>
          </a:xfrm>
          <a:prstGeom prst="rect">
            <a:avLst/>
          </a:prstGeom>
          <a:ln>
            <a:noFill/>
          </a:ln>
        </p:spPr>
      </p:pic>
      <p:sp>
        <p:nvSpPr>
          <p:cNvPr id="916" name="TextShape 5"/>
          <p:cNvSpPr txBox="1"/>
          <p:nvPr/>
        </p:nvSpPr>
        <p:spPr>
          <a:xfrm>
            <a:off x="3713760" y="2873520"/>
            <a:ext cx="1209240" cy="43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McGill</a:t>
            </a:r>
            <a:endParaRPr/>
          </a:p>
        </p:txBody>
      </p:sp>
      <p:sp>
        <p:nvSpPr>
          <p:cNvPr id="917" name="CustomShape 6"/>
          <p:cNvSpPr/>
          <p:nvPr/>
        </p:nvSpPr>
        <p:spPr>
          <a:xfrm>
            <a:off x="243360" y="1315440"/>
            <a:ext cx="2289600" cy="304164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18" name="" descr=""/>
          <p:cNvPicPr/>
          <p:nvPr/>
        </p:nvPicPr>
        <p:blipFill>
          <a:blip r:embed="rId6"/>
          <a:stretch/>
        </p:blipFill>
        <p:spPr>
          <a:xfrm>
            <a:off x="475560" y="2202480"/>
            <a:ext cx="1883520" cy="1883520"/>
          </a:xfrm>
          <a:prstGeom prst="rect">
            <a:avLst/>
          </a:prstGeom>
          <a:ln>
            <a:noFill/>
          </a:ln>
        </p:spPr>
      </p:pic>
      <p:sp>
        <p:nvSpPr>
          <p:cNvPr id="919" name="CustomShape 7"/>
          <p:cNvSpPr/>
          <p:nvPr/>
        </p:nvSpPr>
        <p:spPr>
          <a:xfrm>
            <a:off x="989640" y="2561760"/>
            <a:ext cx="28080" cy="6372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0" name="CustomShape 8"/>
          <p:cNvSpPr/>
          <p:nvPr/>
        </p:nvSpPr>
        <p:spPr>
          <a:xfrm>
            <a:off x="1656000" y="2608560"/>
            <a:ext cx="27360" cy="6372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CustomShape 9"/>
          <p:cNvSpPr/>
          <p:nvPr/>
        </p:nvSpPr>
        <p:spPr>
          <a:xfrm>
            <a:off x="1542960" y="2043720"/>
            <a:ext cx="64080" cy="630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2" name="CustomShape 10"/>
          <p:cNvSpPr/>
          <p:nvPr/>
        </p:nvSpPr>
        <p:spPr>
          <a:xfrm>
            <a:off x="1303200" y="2844000"/>
            <a:ext cx="63720" cy="633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Line 11"/>
          <p:cNvSpPr/>
          <p:nvPr/>
        </p:nvSpPr>
        <p:spPr>
          <a:xfrm>
            <a:off x="1037160" y="2599200"/>
            <a:ext cx="275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Line 12"/>
          <p:cNvSpPr/>
          <p:nvPr/>
        </p:nvSpPr>
        <p:spPr>
          <a:xfrm flipV="1">
            <a:off x="1325520" y="2116440"/>
            <a:ext cx="229680" cy="4824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Line 13"/>
          <p:cNvSpPr/>
          <p:nvPr/>
        </p:nvSpPr>
        <p:spPr>
          <a:xfrm flipH="1">
            <a:off x="1394280" y="2645280"/>
            <a:ext cx="2480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Freeform 14"/>
          <p:cNvSpPr/>
          <p:nvPr/>
        </p:nvSpPr>
        <p:spPr>
          <a:xfrm>
            <a:off x="1257840" y="2644560"/>
            <a:ext cx="176760" cy="221400"/>
          </a:xfrm>
          <a:custGeom>
            <a:avLst/>
            <a:gdLst/>
            <a:ahLst/>
            <a:rect l="0" t="0" r="r" b="b"/>
            <a:pathLst>
              <a:path w="491" h="615">
                <a:moveTo>
                  <a:pt x="386" y="2"/>
                </a:moveTo>
                <a:cubicBezTo>
                  <a:pt x="220" y="0"/>
                  <a:pt x="401" y="160"/>
                  <a:pt x="301" y="196"/>
                </a:cubicBezTo>
                <a:cubicBezTo>
                  <a:pt x="53" y="286"/>
                  <a:pt x="490" y="312"/>
                  <a:pt x="231" y="382"/>
                </a:cubicBezTo>
                <a:cubicBezTo>
                  <a:pt x="0" y="445"/>
                  <a:pt x="307" y="411"/>
                  <a:pt x="309" y="490"/>
                </a:cubicBezTo>
                <a:lnTo>
                  <a:pt x="224" y="536"/>
                </a:lnTo>
                <a:lnTo>
                  <a:pt x="255" y="614"/>
                </a:lnTo>
                <a:lnTo>
                  <a:pt x="255" y="607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927" name="CustomShape 15"/>
          <p:cNvSpPr/>
          <p:nvPr/>
        </p:nvSpPr>
        <p:spPr>
          <a:xfrm>
            <a:off x="1257120" y="2530080"/>
            <a:ext cx="206280" cy="16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28" name="" descr=""/>
          <p:cNvPicPr/>
          <p:nvPr/>
        </p:nvPicPr>
        <p:blipFill>
          <a:blip r:embed="rId7"/>
          <a:stretch/>
        </p:blipFill>
        <p:spPr>
          <a:xfrm rot="7921200">
            <a:off x="853560" y="2933640"/>
            <a:ext cx="792360" cy="758520"/>
          </a:xfrm>
          <a:prstGeom prst="rect">
            <a:avLst/>
          </a:prstGeom>
          <a:ln>
            <a:noFill/>
          </a:ln>
        </p:spPr>
      </p:pic>
      <p:pic>
        <p:nvPicPr>
          <p:cNvPr id="929" name="" descr=""/>
          <p:cNvPicPr/>
          <p:nvPr/>
        </p:nvPicPr>
        <p:blipFill>
          <a:blip r:embed="rId8"/>
          <a:stretch/>
        </p:blipFill>
        <p:spPr>
          <a:xfrm rot="1978200">
            <a:off x="1547640" y="1418040"/>
            <a:ext cx="405360" cy="722520"/>
          </a:xfrm>
          <a:prstGeom prst="rect">
            <a:avLst/>
          </a:prstGeom>
          <a:ln>
            <a:noFill/>
          </a:ln>
        </p:spPr>
      </p:pic>
      <p:sp>
        <p:nvSpPr>
          <p:cNvPr id="930" name="TextShape 16"/>
          <p:cNvSpPr txBox="1"/>
          <p:nvPr/>
        </p:nvSpPr>
        <p:spPr>
          <a:xfrm>
            <a:off x="66600" y="3828240"/>
            <a:ext cx="25279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QGP brick + jet</a:t>
            </a:r>
            <a:endParaRPr/>
          </a:p>
        </p:txBody>
      </p:sp>
      <p:sp>
        <p:nvSpPr>
          <p:cNvPr id="931" name="CustomShape 17"/>
          <p:cNvSpPr/>
          <p:nvPr/>
        </p:nvSpPr>
        <p:spPr>
          <a:xfrm>
            <a:off x="137520" y="4649040"/>
            <a:ext cx="2511720" cy="22111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32" name="" descr=""/>
          <p:cNvPicPr/>
          <p:nvPr/>
        </p:nvPicPr>
        <p:blipFill>
          <a:blip r:embed="rId9"/>
          <a:stretch/>
        </p:blipFill>
        <p:spPr>
          <a:xfrm>
            <a:off x="234360" y="4778280"/>
            <a:ext cx="2286000" cy="1645920"/>
          </a:xfrm>
          <a:prstGeom prst="rect">
            <a:avLst/>
          </a:prstGeom>
          <a:ln>
            <a:noFill/>
          </a:ln>
        </p:spPr>
      </p:pic>
      <p:sp>
        <p:nvSpPr>
          <p:cNvPr id="933" name="TextShape 18"/>
          <p:cNvSpPr txBox="1"/>
          <p:nvPr/>
        </p:nvSpPr>
        <p:spPr>
          <a:xfrm>
            <a:off x="234360" y="6424200"/>
            <a:ext cx="2183400" cy="4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Data</a:t>
            </a:r>
            <a:endParaRPr/>
          </a:p>
        </p:txBody>
      </p:sp>
      <p:cxnSp>
        <p:nvCxnSpPr>
          <p:cNvPr id="934" name="Line 19"/>
          <p:cNvCxnSpPr>
            <a:endCxn id="909" idx="1"/>
          </p:cNvCxnSpPr>
          <p:nvPr/>
        </p:nvCxnSpPr>
        <p:spPr>
          <a:xfrm>
            <a:off x="2594520" y="2929320"/>
            <a:ext cx="762840" cy="10281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935" name="Line 20"/>
          <p:cNvCxnSpPr>
            <a:endCxn id="909" idx="1"/>
          </p:cNvCxnSpPr>
          <p:nvPr/>
        </p:nvCxnSpPr>
        <p:spPr>
          <a:xfrm flipV="1">
            <a:off x="2649240" y="3957120"/>
            <a:ext cx="708120" cy="17978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936" name="CustomShape 21"/>
          <p:cNvSpPr/>
          <p:nvPr/>
        </p:nvSpPr>
        <p:spPr>
          <a:xfrm>
            <a:off x="6065280" y="752400"/>
            <a:ext cx="3776040" cy="281664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37" name="" descr=""/>
          <p:cNvPicPr/>
          <p:nvPr/>
        </p:nvPicPr>
        <p:blipFill>
          <a:blip r:embed="rId10"/>
          <a:stretch/>
        </p:blipFill>
        <p:spPr>
          <a:xfrm>
            <a:off x="6550560" y="913680"/>
            <a:ext cx="2856960" cy="2207160"/>
          </a:xfrm>
          <a:prstGeom prst="rect">
            <a:avLst/>
          </a:prstGeom>
          <a:ln>
            <a:noFill/>
          </a:ln>
        </p:spPr>
      </p:pic>
      <p:cxnSp>
        <p:nvCxnSpPr>
          <p:cNvPr id="938" name="Line 22"/>
          <p:cNvCxnSpPr/>
          <p:nvPr/>
        </p:nvCxnSpPr>
        <p:spPr>
          <a:xfrm flipV="1">
            <a:off x="5432040" y="2160720"/>
            <a:ext cx="633600" cy="17967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939" name="CustomShape 23"/>
          <p:cNvSpPr/>
          <p:nvPr/>
        </p:nvSpPr>
        <p:spPr>
          <a:xfrm>
            <a:off x="6027840" y="4141080"/>
            <a:ext cx="3776040" cy="282348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40" name="" descr=""/>
          <p:cNvPicPr/>
          <p:nvPr/>
        </p:nvPicPr>
        <p:blipFill>
          <a:blip r:embed="rId11"/>
          <a:stretch/>
        </p:blipFill>
        <p:spPr>
          <a:xfrm>
            <a:off x="6672960" y="4223520"/>
            <a:ext cx="2704680" cy="2175840"/>
          </a:xfrm>
          <a:prstGeom prst="rect">
            <a:avLst/>
          </a:prstGeom>
          <a:ln>
            <a:noFill/>
          </a:ln>
        </p:spPr>
      </p:pic>
      <p:sp>
        <p:nvSpPr>
          <p:cNvPr id="941" name="TextShape 24"/>
          <p:cNvSpPr txBox="1"/>
          <p:nvPr/>
        </p:nvSpPr>
        <p:spPr>
          <a:xfrm>
            <a:off x="7461000" y="6413760"/>
            <a:ext cx="2345760" cy="46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1800" spc="-1">
                <a:solidFill>
                  <a:srgbClr val="000000"/>
                </a:solidFill>
                <a:latin typeface="Arial"/>
              </a:rPr>
              <a:t>200 GeV Au+Au</a:t>
            </a:r>
            <a:endParaRPr/>
          </a:p>
        </p:txBody>
      </p:sp>
      <p:sp>
        <p:nvSpPr>
          <p:cNvPr id="942" name="TextShape 25"/>
          <p:cNvSpPr txBox="1"/>
          <p:nvPr/>
        </p:nvSpPr>
        <p:spPr>
          <a:xfrm>
            <a:off x="8003880" y="6657120"/>
            <a:ext cx="2691360" cy="46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2.76 TeV Pb+Pb</a:t>
            </a:r>
            <a:endParaRPr/>
          </a:p>
        </p:txBody>
      </p:sp>
      <p:cxnSp>
        <p:nvCxnSpPr>
          <p:cNvPr id="943" name="Line 26"/>
          <p:cNvCxnSpPr/>
          <p:nvPr/>
        </p:nvCxnSpPr>
        <p:spPr>
          <a:xfrm>
            <a:off x="7953120" y="3569040"/>
            <a:ext cx="408600" cy="572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extShape 1"/>
          <p:cNvSpPr txBox="1"/>
          <p:nvPr/>
        </p:nvSpPr>
        <p:spPr>
          <a:xfrm>
            <a:off x="504000" y="15408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Bayesian Statistical Analysis</a:t>
            </a:r>
            <a:r>
              <a:rPr lang="en-US" sz="4400" spc="-1">
                <a:latin typeface="Arial"/>
              </a:rPr>
              <a:t>
</a:t>
            </a:r>
            <a:r>
              <a:rPr lang="en-US" sz="2500" spc="-1">
                <a:latin typeface="Arial"/>
              </a:rPr>
              <a:t>Models and Data Analysis Initiative</a:t>
            </a:r>
            <a:r>
              <a:rPr lang="en-US" sz="1800" spc="-1">
                <a:latin typeface="Arial"/>
              </a:rPr>
              <a:t>
</a:t>
            </a:r>
            <a:r>
              <a:rPr lang="en-US" sz="1800" spc="-1">
                <a:latin typeface="Arial"/>
                <a:hlinkClick r:id="rId1"/>
              </a:rPr>
              <a:t>http://madai.us</a:t>
            </a:r>
            <a:endParaRPr/>
          </a:p>
        </p:txBody>
      </p:sp>
      <p:sp>
        <p:nvSpPr>
          <p:cNvPr id="945" name="TextShape 2"/>
          <p:cNvSpPr txBox="1"/>
          <p:nvPr/>
        </p:nvSpPr>
        <p:spPr>
          <a:xfrm>
            <a:off x="2615400" y="5257440"/>
            <a:ext cx="3796560" cy="1789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b="1" lang="en-US" sz="2400" spc="-1">
                <a:latin typeface="Times New Roman"/>
                <a:ea typeface="PCASQH+GillSans-Bold"/>
              </a:rPr>
              <a:t>Model emulation</a:t>
            </a:r>
            <a:endParaRPr/>
          </a:p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lang="en-US" sz="2000" spc="-1">
                <a:latin typeface="Times New Roman"/>
                <a:ea typeface="PCASQH+GillSans-Bold"/>
              </a:rPr>
              <a:t>Run the model ~1000 times</a:t>
            </a:r>
            <a:endParaRPr/>
          </a:p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lang="en-US" sz="2000" spc="-1">
                <a:latin typeface="Times New Roman"/>
                <a:ea typeface="PCASQH+GillSans-Bold"/>
              </a:rPr>
              <a:t>Determine Principal</a:t>
            </a:r>
            <a:endParaRPr/>
          </a:p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lang="en-US" sz="2000" spc="-1">
                <a:latin typeface="Times New Roman"/>
                <a:ea typeface="PCASQH+GillSans-Bold"/>
              </a:rPr>
              <a:t>Emulate (Interpolate) for other parameter values</a:t>
            </a:r>
            <a:endParaRPr/>
          </a:p>
        </p:txBody>
      </p:sp>
      <p:sp>
        <p:nvSpPr>
          <p:cNvPr id="946" name="CustomShape 3"/>
          <p:cNvSpPr/>
          <p:nvPr/>
        </p:nvSpPr>
        <p:spPr>
          <a:xfrm>
            <a:off x="149040" y="1509480"/>
            <a:ext cx="4105080" cy="274752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47" name="" descr=""/>
          <p:cNvPicPr/>
          <p:nvPr/>
        </p:nvPicPr>
        <p:blipFill>
          <a:blip r:embed="rId2"/>
          <a:stretch/>
        </p:blipFill>
        <p:spPr>
          <a:xfrm>
            <a:off x="273600" y="1730520"/>
            <a:ext cx="1828800" cy="2368440"/>
          </a:xfrm>
          <a:prstGeom prst="rect">
            <a:avLst/>
          </a:prstGeom>
          <a:ln>
            <a:noFill/>
          </a:ln>
        </p:spPr>
      </p:pic>
      <p:pic>
        <p:nvPicPr>
          <p:cNvPr id="948" name="" descr=""/>
          <p:cNvPicPr/>
          <p:nvPr/>
        </p:nvPicPr>
        <p:blipFill>
          <a:blip r:embed="rId3"/>
          <a:stretch/>
        </p:blipFill>
        <p:spPr>
          <a:xfrm>
            <a:off x="2272680" y="1921680"/>
            <a:ext cx="1828800" cy="1398960"/>
          </a:xfrm>
          <a:prstGeom prst="rect">
            <a:avLst/>
          </a:prstGeom>
          <a:ln>
            <a:noFill/>
          </a:ln>
        </p:spPr>
      </p:pic>
      <p:sp>
        <p:nvSpPr>
          <p:cNvPr id="949" name="TextShape 4"/>
          <p:cNvSpPr txBox="1"/>
          <p:nvPr/>
        </p:nvSpPr>
        <p:spPr>
          <a:xfrm>
            <a:off x="2254320" y="3515760"/>
            <a:ext cx="1892160" cy="4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Data</a:t>
            </a:r>
            <a:endParaRPr/>
          </a:p>
        </p:txBody>
      </p:sp>
      <p:sp>
        <p:nvSpPr>
          <p:cNvPr id="950" name="TextShape 5"/>
          <p:cNvSpPr txBox="1"/>
          <p:nvPr/>
        </p:nvSpPr>
        <p:spPr>
          <a:xfrm>
            <a:off x="121320" y="4767840"/>
            <a:ext cx="1840680" cy="223740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2000" spc="-1">
                <a:latin typeface="Times New Roman"/>
                <a:ea typeface="PCASQH+GillSans-Bold"/>
              </a:rPr>
              <a:t>Monte Carlo </a:t>
            </a:r>
            <a:endParaRPr/>
          </a:p>
          <a:p>
            <a:pPr algn="ctr"/>
            <a:r>
              <a:rPr b="1" lang="en-US" sz="2000" spc="-1">
                <a:latin typeface="Times New Roman"/>
                <a:ea typeface="PCASQH+GillSans-Bold"/>
              </a:rPr>
              <a:t>models</a:t>
            </a:r>
            <a:endParaRPr/>
          </a:p>
        </p:txBody>
      </p:sp>
      <p:pic>
        <p:nvPicPr>
          <p:cNvPr id="951" name="" descr=""/>
          <p:cNvPicPr/>
          <p:nvPr/>
        </p:nvPicPr>
        <p:blipFill>
          <a:blip r:embed="rId4"/>
          <a:stretch/>
        </p:blipFill>
        <p:spPr>
          <a:xfrm>
            <a:off x="239400" y="5339160"/>
            <a:ext cx="1644480" cy="1661040"/>
          </a:xfrm>
          <a:prstGeom prst="rect">
            <a:avLst/>
          </a:prstGeom>
          <a:ln>
            <a:noFill/>
          </a:ln>
        </p:spPr>
      </p:pic>
      <p:cxnSp>
        <p:nvCxnSpPr>
          <p:cNvPr id="952" name="Line 6"/>
          <p:cNvCxnSpPr>
            <a:endCxn id="945" idx="1"/>
          </p:cNvCxnSpPr>
          <p:nvPr/>
        </p:nvCxnSpPr>
        <p:spPr>
          <a:xfrm>
            <a:off x="1962000" y="5886360"/>
            <a:ext cx="653760" cy="2660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953" name="CustomShape 7"/>
          <p:cNvSpPr/>
          <p:nvPr/>
        </p:nvSpPr>
        <p:spPr>
          <a:xfrm>
            <a:off x="4886640" y="1455840"/>
            <a:ext cx="2174040" cy="34088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54" name="" descr=""/>
          <p:cNvPicPr/>
          <p:nvPr/>
        </p:nvPicPr>
        <p:blipFill>
          <a:blip r:embed="rId5"/>
          <a:stretch/>
        </p:blipFill>
        <p:spPr>
          <a:xfrm>
            <a:off x="5067360" y="1632600"/>
            <a:ext cx="1852560" cy="2779920"/>
          </a:xfrm>
          <a:prstGeom prst="rect">
            <a:avLst/>
          </a:prstGeom>
          <a:ln>
            <a:noFill/>
          </a:ln>
        </p:spPr>
      </p:pic>
      <p:sp>
        <p:nvSpPr>
          <p:cNvPr id="955" name="TextShape 8"/>
          <p:cNvSpPr txBox="1"/>
          <p:nvPr/>
        </p:nvSpPr>
        <p:spPr>
          <a:xfrm>
            <a:off x="4984200" y="2541240"/>
            <a:ext cx="136224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Prior</a:t>
            </a:r>
            <a:endParaRPr/>
          </a:p>
        </p:txBody>
      </p:sp>
      <p:sp>
        <p:nvSpPr>
          <p:cNvPr id="956" name="TextShape 9"/>
          <p:cNvSpPr txBox="1"/>
          <p:nvPr/>
        </p:nvSpPr>
        <p:spPr>
          <a:xfrm>
            <a:off x="5145840" y="3837600"/>
            <a:ext cx="161784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Posterior</a:t>
            </a:r>
            <a:endParaRPr/>
          </a:p>
        </p:txBody>
      </p:sp>
      <p:sp>
        <p:nvSpPr>
          <p:cNvPr id="957" name="TextShape 10"/>
          <p:cNvSpPr txBox="1"/>
          <p:nvPr/>
        </p:nvSpPr>
        <p:spPr>
          <a:xfrm>
            <a:off x="4769640" y="4449960"/>
            <a:ext cx="2415240" cy="429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Optimization</a:t>
            </a:r>
            <a:endParaRPr/>
          </a:p>
        </p:txBody>
      </p:sp>
      <p:sp>
        <p:nvSpPr>
          <p:cNvPr id="958" name="CustomShape 11"/>
          <p:cNvSpPr/>
          <p:nvPr/>
        </p:nvSpPr>
        <p:spPr>
          <a:xfrm>
            <a:off x="7236360" y="2969280"/>
            <a:ext cx="2764800" cy="376740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59" name="" descr=""/>
          <p:cNvPicPr/>
          <p:nvPr/>
        </p:nvPicPr>
        <p:blipFill>
          <a:blip r:embed="rId6"/>
          <a:stretch/>
        </p:blipFill>
        <p:spPr>
          <a:xfrm>
            <a:off x="7521840" y="3220920"/>
            <a:ext cx="2279160" cy="2279160"/>
          </a:xfrm>
          <a:prstGeom prst="rect">
            <a:avLst/>
          </a:prstGeom>
          <a:ln>
            <a:noFill/>
          </a:ln>
        </p:spPr>
      </p:pic>
      <p:sp>
        <p:nvSpPr>
          <p:cNvPr id="960" name="TextShape 12"/>
          <p:cNvSpPr txBox="1"/>
          <p:nvPr/>
        </p:nvSpPr>
        <p:spPr>
          <a:xfrm>
            <a:off x="7338600" y="5605920"/>
            <a:ext cx="2518560" cy="88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Constraint of QGP properties</a:t>
            </a:r>
            <a:r>
              <a:rPr b="1" lang="en-US" sz="2200" spc="-1">
                <a:latin typeface="Arial"/>
              </a:rPr>
              <a:t>
</a:t>
            </a:r>
            <a:r>
              <a:rPr lang="en-US" sz="1200" spc="-1">
                <a:latin typeface="Arial"/>
                <a:hlinkClick r:id="rId7"/>
              </a:rPr>
              <a:t>Novak et al, Phys.Rev. C89 (2014) no.3, 034917</a:t>
            </a:r>
            <a:endParaRPr/>
          </a:p>
        </p:txBody>
      </p:sp>
      <p:cxnSp>
        <p:nvCxnSpPr>
          <p:cNvPr id="961" name="Line 13"/>
          <p:cNvCxnSpPr/>
          <p:nvPr/>
        </p:nvCxnSpPr>
        <p:spPr>
          <a:xfrm flipV="1">
            <a:off x="4254120" y="2692080"/>
            <a:ext cx="632880" cy="191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962" name="Line 14"/>
          <p:cNvCxnSpPr>
            <a:stCxn id="945" idx="0"/>
          </p:cNvCxnSpPr>
          <p:nvPr/>
        </p:nvCxnSpPr>
        <p:spPr>
          <a:xfrm flipV="1">
            <a:off x="4513680" y="4879800"/>
            <a:ext cx="1463760" cy="3780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963" name="Line 15"/>
          <p:cNvCxnSpPr/>
          <p:nvPr/>
        </p:nvCxnSpPr>
        <p:spPr>
          <a:xfrm>
            <a:off x="7060680" y="2692080"/>
            <a:ext cx="1558440" cy="27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extShape 1"/>
          <p:cNvSpPr txBox="1"/>
          <p:nvPr/>
        </p:nvSpPr>
        <p:spPr>
          <a:xfrm>
            <a:off x="51120" y="19440"/>
            <a:ext cx="10035360" cy="1826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JETSCAPE</a:t>
            </a:r>
            <a:r>
              <a:rPr lang="en-US" sz="4400" spc="-1">
                <a:latin typeface="Arial"/>
              </a:rPr>
              <a:t>
</a:t>
            </a:r>
            <a:r>
              <a:rPr lang="en-US" sz="3000" spc="-1">
                <a:latin typeface="Arial"/>
              </a:rPr>
              <a:t>Event generator</a:t>
            </a:r>
            <a:r>
              <a:rPr lang="en-US" sz="4400" spc="-1">
                <a:latin typeface="Arial"/>
              </a:rPr>
              <a:t>
</a:t>
            </a:r>
            <a:r>
              <a:rPr b="1" lang="en-US" sz="1800" spc="-1">
                <a:latin typeface="Arial"/>
              </a:rPr>
              <a:t>J</a:t>
            </a:r>
            <a:r>
              <a:rPr lang="en-US" sz="1800" spc="-1">
                <a:latin typeface="Arial"/>
              </a:rPr>
              <a:t>et </a:t>
            </a:r>
            <a:r>
              <a:rPr b="1" lang="en-US" sz="1800" spc="-1">
                <a:latin typeface="Arial"/>
              </a:rPr>
              <a:t>E</a:t>
            </a:r>
            <a:r>
              <a:rPr lang="en-US" sz="1800" spc="-1">
                <a:latin typeface="Arial"/>
              </a:rPr>
              <a:t>nergy-loss </a:t>
            </a:r>
            <a:r>
              <a:rPr b="1" lang="en-US" sz="1800" spc="-1">
                <a:latin typeface="Arial"/>
              </a:rPr>
              <a:t>T</a:t>
            </a:r>
            <a:r>
              <a:rPr lang="en-US" sz="1800" spc="-1">
                <a:latin typeface="Arial"/>
              </a:rPr>
              <a:t>omography with a </a:t>
            </a:r>
            <a:r>
              <a:rPr b="1" lang="en-US" sz="1800" spc="-1">
                <a:latin typeface="Arial"/>
              </a:rPr>
              <a:t>S</a:t>
            </a:r>
            <a:r>
              <a:rPr lang="en-US" sz="1800" spc="-1">
                <a:latin typeface="Arial"/>
              </a:rPr>
              <a:t>tatistically and </a:t>
            </a:r>
            <a:r>
              <a:rPr b="1" lang="en-US" sz="1800" spc="-1">
                <a:latin typeface="Arial"/>
              </a:rPr>
              <a:t>C</a:t>
            </a:r>
            <a:r>
              <a:rPr lang="en-US" sz="1800" spc="-1">
                <a:latin typeface="Arial"/>
              </a:rPr>
              <a:t>omputationally </a:t>
            </a:r>
            <a:r>
              <a:rPr b="1" lang="en-US" sz="1800" spc="-1">
                <a:latin typeface="Arial"/>
              </a:rPr>
              <a:t>A</a:t>
            </a:r>
            <a:r>
              <a:rPr lang="en-US" sz="1800" spc="-1">
                <a:latin typeface="Arial"/>
              </a:rPr>
              <a:t>dvanced </a:t>
            </a:r>
            <a:r>
              <a:rPr b="1" lang="en-US" sz="1800" spc="-1">
                <a:latin typeface="Arial"/>
              </a:rPr>
              <a:t>P</a:t>
            </a:r>
            <a:r>
              <a:rPr lang="en-US" sz="1800" spc="-1">
                <a:latin typeface="Arial"/>
              </a:rPr>
              <a:t>rogram </a:t>
            </a:r>
            <a:r>
              <a:rPr b="1" lang="en-US" sz="1800" spc="-1">
                <a:latin typeface="Arial"/>
              </a:rPr>
              <a:t>E</a:t>
            </a:r>
            <a:r>
              <a:rPr lang="en-US" sz="1800" spc="-1">
                <a:latin typeface="Arial"/>
              </a:rPr>
              <a:t>nvelope</a:t>
            </a:r>
            <a:r>
              <a:rPr lang="en-US" sz="4400" spc="-1">
                <a:latin typeface="Arial"/>
              </a:rPr>
              <a:t>
</a:t>
            </a:r>
            <a:r>
              <a:rPr lang="en-US" sz="1800" spc="-1">
                <a:latin typeface="Arial"/>
              </a:rPr>
              <a:t>http://jetscape.wayne.edu/</a:t>
            </a:r>
            <a:endParaRPr/>
          </a:p>
        </p:txBody>
      </p:sp>
      <p:sp>
        <p:nvSpPr>
          <p:cNvPr id="965" name="TextShape 2"/>
          <p:cNvSpPr txBox="1"/>
          <p:nvPr/>
        </p:nvSpPr>
        <p:spPr>
          <a:xfrm>
            <a:off x="172440" y="1607760"/>
            <a:ext cx="2123640" cy="22604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2000" spc="-1">
                <a:latin typeface="Times New Roman"/>
                <a:ea typeface="PCASQH+GillSans-Bold"/>
              </a:rPr>
              <a:t>Realistic medium</a:t>
            </a:r>
            <a:endParaRPr/>
          </a:p>
        </p:txBody>
      </p:sp>
      <p:pic>
        <p:nvPicPr>
          <p:cNvPr id="966" name="" descr=""/>
          <p:cNvPicPr/>
          <p:nvPr/>
        </p:nvPicPr>
        <p:blipFill>
          <a:blip r:embed="rId1"/>
          <a:stretch/>
        </p:blipFill>
        <p:spPr>
          <a:xfrm>
            <a:off x="308520" y="1968840"/>
            <a:ext cx="1897560" cy="1678320"/>
          </a:xfrm>
          <a:prstGeom prst="rect">
            <a:avLst/>
          </a:prstGeom>
          <a:ln>
            <a:noFill/>
          </a:ln>
        </p:spPr>
      </p:pic>
      <p:sp>
        <p:nvSpPr>
          <p:cNvPr id="967" name="CustomShape 3"/>
          <p:cNvSpPr/>
          <p:nvPr/>
        </p:nvSpPr>
        <p:spPr>
          <a:xfrm>
            <a:off x="180720" y="4034160"/>
            <a:ext cx="2137320" cy="299880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TextShape 4"/>
          <p:cNvSpPr txBox="1"/>
          <p:nvPr/>
        </p:nvSpPr>
        <p:spPr>
          <a:xfrm>
            <a:off x="34920" y="6598440"/>
            <a:ext cx="2441520" cy="405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Realistic jets</a:t>
            </a:r>
            <a:endParaRPr/>
          </a:p>
        </p:txBody>
      </p:sp>
      <p:sp>
        <p:nvSpPr>
          <p:cNvPr id="969" name="CustomShape 5"/>
          <p:cNvSpPr/>
          <p:nvPr/>
        </p:nvSpPr>
        <p:spPr>
          <a:xfrm>
            <a:off x="805680" y="5316120"/>
            <a:ext cx="28440" cy="644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6"/>
          <p:cNvSpPr/>
          <p:nvPr/>
        </p:nvSpPr>
        <p:spPr>
          <a:xfrm>
            <a:off x="1481400" y="5363640"/>
            <a:ext cx="27360" cy="640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7"/>
          <p:cNvSpPr/>
          <p:nvPr/>
        </p:nvSpPr>
        <p:spPr>
          <a:xfrm>
            <a:off x="1367280" y="4791240"/>
            <a:ext cx="64440" cy="633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2" name="CustomShape 8"/>
          <p:cNvSpPr/>
          <p:nvPr/>
        </p:nvSpPr>
        <p:spPr>
          <a:xfrm>
            <a:off x="1123560" y="5602320"/>
            <a:ext cx="64800" cy="640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Line 9"/>
          <p:cNvSpPr/>
          <p:nvPr/>
        </p:nvSpPr>
        <p:spPr>
          <a:xfrm>
            <a:off x="853560" y="5353920"/>
            <a:ext cx="2797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4" name="Line 10"/>
          <p:cNvSpPr/>
          <p:nvPr/>
        </p:nvSpPr>
        <p:spPr>
          <a:xfrm flipV="1">
            <a:off x="1146240" y="4864320"/>
            <a:ext cx="233280" cy="4892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5" name="Line 11"/>
          <p:cNvSpPr/>
          <p:nvPr/>
        </p:nvSpPr>
        <p:spPr>
          <a:xfrm flipH="1">
            <a:off x="1216080" y="5400360"/>
            <a:ext cx="2516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6" name="Freeform 12"/>
          <p:cNvSpPr/>
          <p:nvPr/>
        </p:nvSpPr>
        <p:spPr>
          <a:xfrm>
            <a:off x="1077480" y="5399640"/>
            <a:ext cx="178920" cy="224280"/>
          </a:xfrm>
          <a:custGeom>
            <a:avLst/>
            <a:gdLst/>
            <a:ahLst/>
            <a:rect l="0" t="0" r="r" b="b"/>
            <a:pathLst>
              <a:path w="497" h="623">
                <a:moveTo>
                  <a:pt x="391" y="2"/>
                </a:moveTo>
                <a:cubicBezTo>
                  <a:pt x="222" y="0"/>
                  <a:pt x="406" y="162"/>
                  <a:pt x="305" y="199"/>
                </a:cubicBezTo>
                <a:cubicBezTo>
                  <a:pt x="53" y="290"/>
                  <a:pt x="496" y="316"/>
                  <a:pt x="234" y="387"/>
                </a:cubicBezTo>
                <a:cubicBezTo>
                  <a:pt x="0" y="451"/>
                  <a:pt x="310" y="416"/>
                  <a:pt x="313" y="497"/>
                </a:cubicBezTo>
                <a:lnTo>
                  <a:pt x="226" y="544"/>
                </a:lnTo>
                <a:lnTo>
                  <a:pt x="258" y="622"/>
                </a:lnTo>
                <a:lnTo>
                  <a:pt x="258" y="616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977" name="CustomShape 13"/>
          <p:cNvSpPr/>
          <p:nvPr/>
        </p:nvSpPr>
        <p:spPr>
          <a:xfrm>
            <a:off x="1076760" y="5284080"/>
            <a:ext cx="209160" cy="16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78" name="" descr=""/>
          <p:cNvPicPr/>
          <p:nvPr/>
        </p:nvPicPr>
        <p:blipFill>
          <a:blip r:embed="rId2"/>
          <a:stretch/>
        </p:blipFill>
        <p:spPr>
          <a:xfrm rot="7923600">
            <a:off x="667800" y="5692680"/>
            <a:ext cx="803520" cy="768960"/>
          </a:xfrm>
          <a:prstGeom prst="rect">
            <a:avLst/>
          </a:prstGeom>
          <a:ln>
            <a:noFill/>
          </a:ln>
        </p:spPr>
      </p:pic>
      <p:pic>
        <p:nvPicPr>
          <p:cNvPr id="979" name="" descr=""/>
          <p:cNvPicPr/>
          <p:nvPr/>
        </p:nvPicPr>
        <p:blipFill>
          <a:blip r:embed="rId3"/>
          <a:stretch/>
        </p:blipFill>
        <p:spPr>
          <a:xfrm rot="1979400">
            <a:off x="1371960" y="4157280"/>
            <a:ext cx="411120" cy="731160"/>
          </a:xfrm>
          <a:prstGeom prst="rect">
            <a:avLst/>
          </a:prstGeom>
          <a:ln>
            <a:noFill/>
          </a:ln>
        </p:spPr>
      </p:pic>
      <p:sp>
        <p:nvSpPr>
          <p:cNvPr id="980" name="CustomShape 14"/>
          <p:cNvSpPr/>
          <p:nvPr/>
        </p:nvSpPr>
        <p:spPr>
          <a:xfrm>
            <a:off x="3138480" y="2573640"/>
            <a:ext cx="2137320" cy="288900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81" name="" descr=""/>
          <p:cNvPicPr/>
          <p:nvPr/>
        </p:nvPicPr>
        <p:blipFill>
          <a:blip r:embed="rId4"/>
          <a:stretch/>
        </p:blipFill>
        <p:spPr>
          <a:xfrm>
            <a:off x="3453120" y="3132360"/>
            <a:ext cx="1626840" cy="1429560"/>
          </a:xfrm>
          <a:prstGeom prst="rect">
            <a:avLst/>
          </a:prstGeom>
          <a:ln>
            <a:noFill/>
          </a:ln>
        </p:spPr>
      </p:pic>
      <p:sp>
        <p:nvSpPr>
          <p:cNvPr id="982" name="TextShape 15"/>
          <p:cNvSpPr txBox="1"/>
          <p:nvPr/>
        </p:nvSpPr>
        <p:spPr>
          <a:xfrm>
            <a:off x="2992680" y="4581360"/>
            <a:ext cx="24415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Realistic Monte Carlo Model</a:t>
            </a:r>
            <a:endParaRPr/>
          </a:p>
        </p:txBody>
      </p:sp>
      <p:sp>
        <p:nvSpPr>
          <p:cNvPr id="983" name="CustomShape 16"/>
          <p:cNvSpPr/>
          <p:nvPr/>
        </p:nvSpPr>
        <p:spPr>
          <a:xfrm>
            <a:off x="4105440" y="3465360"/>
            <a:ext cx="2124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4" name="CustomShape 17"/>
          <p:cNvSpPr/>
          <p:nvPr/>
        </p:nvSpPr>
        <p:spPr>
          <a:xfrm>
            <a:off x="4613040" y="3501000"/>
            <a:ext cx="2088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5" name="CustomShape 18"/>
          <p:cNvSpPr/>
          <p:nvPr/>
        </p:nvSpPr>
        <p:spPr>
          <a:xfrm>
            <a:off x="4527360" y="3070800"/>
            <a:ext cx="48600" cy="47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19"/>
          <p:cNvSpPr/>
          <p:nvPr/>
        </p:nvSpPr>
        <p:spPr>
          <a:xfrm>
            <a:off x="4344480" y="3680280"/>
            <a:ext cx="48600" cy="48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Line 20"/>
          <p:cNvSpPr/>
          <p:nvPr/>
        </p:nvSpPr>
        <p:spPr>
          <a:xfrm>
            <a:off x="4141440" y="3493800"/>
            <a:ext cx="2102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Line 21"/>
          <p:cNvSpPr/>
          <p:nvPr/>
        </p:nvSpPr>
        <p:spPr>
          <a:xfrm flipV="1">
            <a:off x="4361400" y="3125880"/>
            <a:ext cx="175320" cy="36756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Line 22"/>
          <p:cNvSpPr/>
          <p:nvPr/>
        </p:nvSpPr>
        <p:spPr>
          <a:xfrm flipH="1">
            <a:off x="4413960" y="3528720"/>
            <a:ext cx="1890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0" name="Freeform 23"/>
          <p:cNvSpPr/>
          <p:nvPr/>
        </p:nvSpPr>
        <p:spPr>
          <a:xfrm>
            <a:off x="4309920" y="3528000"/>
            <a:ext cx="134640" cy="168840"/>
          </a:xfrm>
          <a:custGeom>
            <a:avLst/>
            <a:gdLst/>
            <a:ahLst/>
            <a:rect l="0" t="0" r="r" b="b"/>
            <a:pathLst>
              <a:path w="374" h="469">
                <a:moveTo>
                  <a:pt x="294" y="2"/>
                </a:moveTo>
                <a:cubicBezTo>
                  <a:pt x="167" y="0"/>
                  <a:pt x="305" y="122"/>
                  <a:pt x="229" y="150"/>
                </a:cubicBezTo>
                <a:cubicBezTo>
                  <a:pt x="40" y="218"/>
                  <a:pt x="373" y="238"/>
                  <a:pt x="176" y="291"/>
                </a:cubicBezTo>
                <a:cubicBezTo>
                  <a:pt x="0" y="339"/>
                  <a:pt x="233" y="313"/>
                  <a:pt x="235" y="374"/>
                </a:cubicBezTo>
                <a:lnTo>
                  <a:pt x="170" y="409"/>
                </a:lnTo>
                <a:lnTo>
                  <a:pt x="194" y="468"/>
                </a:lnTo>
                <a:lnTo>
                  <a:pt x="194" y="463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991" name="CustomShape 24"/>
          <p:cNvSpPr/>
          <p:nvPr/>
        </p:nvSpPr>
        <p:spPr>
          <a:xfrm>
            <a:off x="4309200" y="3441240"/>
            <a:ext cx="157320" cy="12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92" name="" descr=""/>
          <p:cNvPicPr/>
          <p:nvPr/>
        </p:nvPicPr>
        <p:blipFill>
          <a:blip r:embed="rId5"/>
          <a:stretch/>
        </p:blipFill>
        <p:spPr>
          <a:xfrm rot="7923000">
            <a:off x="4001760" y="3748320"/>
            <a:ext cx="603720" cy="577800"/>
          </a:xfrm>
          <a:prstGeom prst="rect">
            <a:avLst/>
          </a:prstGeom>
          <a:ln>
            <a:noFill/>
          </a:ln>
        </p:spPr>
      </p:pic>
      <p:pic>
        <p:nvPicPr>
          <p:cNvPr id="993" name="" descr=""/>
          <p:cNvPicPr/>
          <p:nvPr/>
        </p:nvPicPr>
        <p:blipFill>
          <a:blip r:embed="rId6"/>
          <a:stretch/>
        </p:blipFill>
        <p:spPr>
          <a:xfrm rot="1978200">
            <a:off x="4530960" y="2594160"/>
            <a:ext cx="308880" cy="549720"/>
          </a:xfrm>
          <a:prstGeom prst="rect">
            <a:avLst/>
          </a:prstGeom>
          <a:ln>
            <a:noFill/>
          </a:ln>
        </p:spPr>
      </p:pic>
      <p:cxnSp>
        <p:nvCxnSpPr>
          <p:cNvPr id="994" name="Line 25"/>
          <p:cNvCxnSpPr>
            <a:endCxn id="980" idx="1"/>
          </p:cNvCxnSpPr>
          <p:nvPr/>
        </p:nvCxnSpPr>
        <p:spPr>
          <a:xfrm>
            <a:off x="2296080" y="2737800"/>
            <a:ext cx="842760" cy="1280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995" name="Line 26"/>
          <p:cNvCxnSpPr>
            <a:stCxn id="967" idx="3"/>
            <a:endCxn id="980" idx="1"/>
          </p:cNvCxnSpPr>
          <p:nvPr/>
        </p:nvCxnSpPr>
        <p:spPr>
          <a:xfrm flipV="1">
            <a:off x="2318040" y="4017960"/>
            <a:ext cx="820800" cy="1515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996" name="TextShape 27"/>
          <p:cNvSpPr txBox="1"/>
          <p:nvPr/>
        </p:nvSpPr>
        <p:spPr>
          <a:xfrm>
            <a:off x="7839000" y="3365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lang="en-US" sz="2400" spc="-1">
                <a:latin typeface="FAAAAA+Arial-BoldMT"/>
              </a:rPr>
              <a:t>Realistic</a:t>
            </a:r>
            <a:endParaRPr/>
          </a:p>
          <a:p>
            <a:pPr algn="ctr"/>
            <a:r>
              <a:rPr lang="en-US" sz="2400" spc="-1">
                <a:latin typeface="FAAAAA+Arial-BoldMT"/>
              </a:rPr>
              <a:t>theoretical</a:t>
            </a:r>
            <a:endParaRPr/>
          </a:p>
          <a:p>
            <a:pPr algn="ctr"/>
            <a:r>
              <a:rPr lang="en-US" sz="2400" spc="-1">
                <a:latin typeface="FAAAAA+Arial-BoldMT"/>
              </a:rPr>
              <a:t>calculations</a:t>
            </a:r>
            <a:endParaRPr/>
          </a:p>
        </p:txBody>
      </p:sp>
      <p:sp>
        <p:nvSpPr>
          <p:cNvPr id="997" name="CustomShape 28"/>
          <p:cNvSpPr/>
          <p:nvPr/>
        </p:nvSpPr>
        <p:spPr>
          <a:xfrm>
            <a:off x="5290200" y="2960640"/>
            <a:ext cx="2532960" cy="2048040"/>
          </a:xfrm>
          <a:custGeom>
            <a:avLst/>
            <a:gdLst/>
            <a:ahLst/>
            <a:rect l="0" t="0" r="r" b="b"/>
            <a:pathLst>
              <a:path w="7038" h="5691">
                <a:moveTo>
                  <a:pt x="0" y="1422"/>
                </a:moveTo>
                <a:lnTo>
                  <a:pt x="5277" y="1422"/>
                </a:lnTo>
                <a:lnTo>
                  <a:pt x="5277" y="0"/>
                </a:lnTo>
                <a:lnTo>
                  <a:pt x="7037" y="2845"/>
                </a:lnTo>
                <a:lnTo>
                  <a:pt x="5277" y="5690"/>
                </a:lnTo>
                <a:lnTo>
                  <a:pt x="5277" y="4267"/>
                </a:lnTo>
                <a:lnTo>
                  <a:pt x="0" y="4267"/>
                </a:lnTo>
                <a:lnTo>
                  <a:pt x="0" y="1422"/>
                </a:lnTo>
              </a:path>
            </a:pathLst>
          </a:custGeom>
          <a:solidFill>
            <a:srgbClr val="cfe7f5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98" name="TextShape 29"/>
          <p:cNvSpPr txBox="1"/>
          <p:nvPr/>
        </p:nvSpPr>
        <p:spPr>
          <a:xfrm>
            <a:off x="5318640" y="3546720"/>
            <a:ext cx="2213640" cy="804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400" spc="-1">
                <a:latin typeface="FAAAAA+Arial-BoldMT"/>
              </a:rPr>
              <a:t>Experimental</a:t>
            </a:r>
            <a:endParaRPr/>
          </a:p>
          <a:p>
            <a:pPr algn="ctr"/>
            <a:r>
              <a:rPr lang="en-US" sz="2400" spc="-1">
                <a:latin typeface="FAAAAA+Arial-BoldMT"/>
              </a:rPr>
              <a:t>techniques</a:t>
            </a:r>
            <a:endParaRPr/>
          </a:p>
        </p:txBody>
      </p:sp>
      <p:pic>
        <p:nvPicPr>
          <p:cNvPr id="999" name="" descr=""/>
          <p:cNvPicPr/>
          <p:nvPr/>
        </p:nvPicPr>
        <p:blipFill>
          <a:blip r:embed="rId7"/>
          <a:stretch/>
        </p:blipFill>
        <p:spPr>
          <a:xfrm>
            <a:off x="7515720" y="5459760"/>
            <a:ext cx="2517480" cy="157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Arial"/>
              </a:rPr>
              <a:t>Event Generator + Bayesian Statistical analysis</a:t>
            </a:r>
            <a:endParaRPr/>
          </a:p>
        </p:txBody>
      </p:sp>
      <p:sp>
        <p:nvSpPr>
          <p:cNvPr id="1001" name="CustomShape 2"/>
          <p:cNvSpPr/>
          <p:nvPr/>
        </p:nvSpPr>
        <p:spPr>
          <a:xfrm>
            <a:off x="7299000" y="862200"/>
            <a:ext cx="2137320" cy="299880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02" name="" descr=""/>
          <p:cNvPicPr/>
          <p:nvPr/>
        </p:nvPicPr>
        <p:blipFill>
          <a:blip r:embed="rId1"/>
          <a:stretch/>
        </p:blipFill>
        <p:spPr>
          <a:xfrm>
            <a:off x="7613640" y="1420920"/>
            <a:ext cx="1626840" cy="1429560"/>
          </a:xfrm>
          <a:prstGeom prst="rect">
            <a:avLst/>
          </a:prstGeom>
          <a:ln>
            <a:noFill/>
          </a:ln>
        </p:spPr>
      </p:pic>
      <p:sp>
        <p:nvSpPr>
          <p:cNvPr id="1003" name="TextShape 3"/>
          <p:cNvSpPr txBox="1"/>
          <p:nvPr/>
        </p:nvSpPr>
        <p:spPr>
          <a:xfrm>
            <a:off x="7153200" y="2804040"/>
            <a:ext cx="2441520" cy="102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Realistic theoretical calculations</a:t>
            </a:r>
            <a:endParaRPr/>
          </a:p>
        </p:txBody>
      </p:sp>
      <p:sp>
        <p:nvSpPr>
          <p:cNvPr id="1004" name="CustomShape 4"/>
          <p:cNvSpPr/>
          <p:nvPr/>
        </p:nvSpPr>
        <p:spPr>
          <a:xfrm>
            <a:off x="8265960" y="1753920"/>
            <a:ext cx="2124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05" name="CustomShape 5"/>
          <p:cNvSpPr/>
          <p:nvPr/>
        </p:nvSpPr>
        <p:spPr>
          <a:xfrm>
            <a:off x="8773560" y="1789560"/>
            <a:ext cx="2088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06" name="CustomShape 6"/>
          <p:cNvSpPr/>
          <p:nvPr/>
        </p:nvSpPr>
        <p:spPr>
          <a:xfrm>
            <a:off x="8687880" y="1359360"/>
            <a:ext cx="48600" cy="47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07" name="CustomShape 7"/>
          <p:cNvSpPr/>
          <p:nvPr/>
        </p:nvSpPr>
        <p:spPr>
          <a:xfrm>
            <a:off x="8505000" y="1968840"/>
            <a:ext cx="48600" cy="48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08" name="Line 8"/>
          <p:cNvSpPr/>
          <p:nvPr/>
        </p:nvSpPr>
        <p:spPr>
          <a:xfrm>
            <a:off x="8301960" y="1782360"/>
            <a:ext cx="2102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09" name="Line 9"/>
          <p:cNvSpPr/>
          <p:nvPr/>
        </p:nvSpPr>
        <p:spPr>
          <a:xfrm flipV="1">
            <a:off x="8521920" y="1414440"/>
            <a:ext cx="175320" cy="36756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10" name="Line 10"/>
          <p:cNvSpPr/>
          <p:nvPr/>
        </p:nvSpPr>
        <p:spPr>
          <a:xfrm flipH="1">
            <a:off x="8574480" y="1817280"/>
            <a:ext cx="1890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11" name="Freeform 11"/>
          <p:cNvSpPr/>
          <p:nvPr/>
        </p:nvSpPr>
        <p:spPr>
          <a:xfrm>
            <a:off x="8470440" y="1816560"/>
            <a:ext cx="134640" cy="168840"/>
          </a:xfrm>
          <a:custGeom>
            <a:avLst/>
            <a:gdLst/>
            <a:ahLst/>
            <a:rect l="0" t="0" r="r" b="b"/>
            <a:pathLst>
              <a:path w="374" h="469">
                <a:moveTo>
                  <a:pt x="294" y="2"/>
                </a:moveTo>
                <a:cubicBezTo>
                  <a:pt x="167" y="0"/>
                  <a:pt x="305" y="122"/>
                  <a:pt x="229" y="150"/>
                </a:cubicBezTo>
                <a:cubicBezTo>
                  <a:pt x="40" y="218"/>
                  <a:pt x="373" y="238"/>
                  <a:pt x="176" y="291"/>
                </a:cubicBezTo>
                <a:cubicBezTo>
                  <a:pt x="0" y="339"/>
                  <a:pt x="233" y="313"/>
                  <a:pt x="235" y="374"/>
                </a:cubicBezTo>
                <a:lnTo>
                  <a:pt x="170" y="409"/>
                </a:lnTo>
                <a:lnTo>
                  <a:pt x="194" y="468"/>
                </a:lnTo>
                <a:lnTo>
                  <a:pt x="194" y="463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1012" name="CustomShape 12"/>
          <p:cNvSpPr/>
          <p:nvPr/>
        </p:nvSpPr>
        <p:spPr>
          <a:xfrm>
            <a:off x="8469720" y="1729800"/>
            <a:ext cx="157320" cy="12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13" name="" descr=""/>
          <p:cNvPicPr/>
          <p:nvPr/>
        </p:nvPicPr>
        <p:blipFill>
          <a:blip r:embed="rId2"/>
          <a:stretch/>
        </p:blipFill>
        <p:spPr>
          <a:xfrm rot="7923000">
            <a:off x="8162280" y="2036880"/>
            <a:ext cx="603720" cy="577800"/>
          </a:xfrm>
          <a:prstGeom prst="rect">
            <a:avLst/>
          </a:prstGeom>
          <a:ln>
            <a:noFill/>
          </a:ln>
        </p:spPr>
      </p:pic>
      <p:pic>
        <p:nvPicPr>
          <p:cNvPr id="1014" name="" descr=""/>
          <p:cNvPicPr/>
          <p:nvPr/>
        </p:nvPicPr>
        <p:blipFill>
          <a:blip r:embed="rId3"/>
          <a:stretch/>
        </p:blipFill>
        <p:spPr>
          <a:xfrm rot="1978200">
            <a:off x="8691480" y="882720"/>
            <a:ext cx="308880" cy="549720"/>
          </a:xfrm>
          <a:prstGeom prst="rect">
            <a:avLst/>
          </a:prstGeom>
          <a:ln>
            <a:noFill/>
          </a:ln>
        </p:spPr>
      </p:pic>
      <p:sp>
        <p:nvSpPr>
          <p:cNvPr id="1015" name="CustomShape 13"/>
          <p:cNvSpPr/>
          <p:nvPr/>
        </p:nvSpPr>
        <p:spPr>
          <a:xfrm>
            <a:off x="7270200" y="4335840"/>
            <a:ext cx="2176200" cy="308592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16" name="TextShape 14"/>
          <p:cNvSpPr txBox="1"/>
          <p:nvPr/>
        </p:nvSpPr>
        <p:spPr>
          <a:xfrm>
            <a:off x="7350840" y="6410160"/>
            <a:ext cx="1982160" cy="102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Constraint of QGP properties</a:t>
            </a:r>
            <a:endParaRPr/>
          </a:p>
        </p:txBody>
      </p:sp>
      <p:sp>
        <p:nvSpPr>
          <p:cNvPr id="1017" name="CustomShape 15"/>
          <p:cNvSpPr/>
          <p:nvPr/>
        </p:nvSpPr>
        <p:spPr>
          <a:xfrm>
            <a:off x="7545240" y="4515480"/>
            <a:ext cx="1780560" cy="177984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18" name="TextShape 16"/>
          <p:cNvSpPr txBox="1"/>
          <p:nvPr/>
        </p:nvSpPr>
        <p:spPr>
          <a:xfrm>
            <a:off x="7992360" y="4810680"/>
            <a:ext cx="896760" cy="151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 spc="-1">
                <a:latin typeface="Arial"/>
              </a:rPr>
              <a:t>?</a:t>
            </a:r>
            <a:endParaRPr/>
          </a:p>
        </p:txBody>
      </p:sp>
      <p:sp>
        <p:nvSpPr>
          <p:cNvPr id="1019" name="CustomShape 17"/>
          <p:cNvSpPr/>
          <p:nvPr/>
        </p:nvSpPr>
        <p:spPr>
          <a:xfrm>
            <a:off x="221040" y="1003320"/>
            <a:ext cx="6293160" cy="58172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TextShape 18"/>
          <p:cNvSpPr txBox="1"/>
          <p:nvPr/>
        </p:nvSpPr>
        <p:spPr>
          <a:xfrm>
            <a:off x="1297800" y="3640680"/>
            <a:ext cx="4051800" cy="69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latin typeface="Arial"/>
              </a:rPr>
              <a:t>Data</a:t>
            </a:r>
            <a:endParaRPr/>
          </a:p>
        </p:txBody>
      </p:sp>
      <p:pic>
        <p:nvPicPr>
          <p:cNvPr id="1021" name="" descr=""/>
          <p:cNvPicPr/>
          <p:nvPr/>
        </p:nvPicPr>
        <p:blipFill>
          <a:blip r:embed="rId4"/>
          <a:stretch/>
        </p:blipFill>
        <p:spPr>
          <a:xfrm>
            <a:off x="326160" y="1158120"/>
            <a:ext cx="1828800" cy="1316880"/>
          </a:xfrm>
          <a:prstGeom prst="rect">
            <a:avLst/>
          </a:prstGeom>
          <a:ln>
            <a:noFill/>
          </a:ln>
        </p:spPr>
      </p:pic>
      <p:pic>
        <p:nvPicPr>
          <p:cNvPr id="1022" name="" descr=""/>
          <p:cNvPicPr/>
          <p:nvPr/>
        </p:nvPicPr>
        <p:blipFill>
          <a:blip r:embed="rId5"/>
          <a:stretch/>
        </p:blipFill>
        <p:spPr>
          <a:xfrm>
            <a:off x="4645080" y="1131480"/>
            <a:ext cx="1828800" cy="2368440"/>
          </a:xfrm>
          <a:prstGeom prst="rect">
            <a:avLst/>
          </a:prstGeom>
          <a:ln>
            <a:noFill/>
          </a:ln>
        </p:spPr>
      </p:pic>
      <p:pic>
        <p:nvPicPr>
          <p:cNvPr id="1023" name="" descr=""/>
          <p:cNvPicPr/>
          <p:nvPr/>
        </p:nvPicPr>
        <p:blipFill>
          <a:blip r:embed="rId6"/>
          <a:stretch/>
        </p:blipFill>
        <p:spPr>
          <a:xfrm>
            <a:off x="4654080" y="3799080"/>
            <a:ext cx="1828800" cy="1398960"/>
          </a:xfrm>
          <a:prstGeom prst="rect">
            <a:avLst/>
          </a:prstGeom>
          <a:ln>
            <a:noFill/>
          </a:ln>
        </p:spPr>
      </p:pic>
      <p:pic>
        <p:nvPicPr>
          <p:cNvPr id="1024" name="" descr=""/>
          <p:cNvPicPr/>
          <p:nvPr/>
        </p:nvPicPr>
        <p:blipFill>
          <a:blip r:embed="rId7"/>
          <a:stretch/>
        </p:blipFill>
        <p:spPr>
          <a:xfrm>
            <a:off x="349200" y="2659680"/>
            <a:ext cx="1828800" cy="1143000"/>
          </a:xfrm>
          <a:prstGeom prst="rect">
            <a:avLst/>
          </a:prstGeom>
          <a:ln>
            <a:noFill/>
          </a:ln>
        </p:spPr>
      </p:pic>
      <p:pic>
        <p:nvPicPr>
          <p:cNvPr id="1025" name="" descr=""/>
          <p:cNvPicPr/>
          <p:nvPr/>
        </p:nvPicPr>
        <p:blipFill>
          <a:blip r:embed="rId8"/>
          <a:stretch/>
        </p:blipFill>
        <p:spPr>
          <a:xfrm>
            <a:off x="349200" y="3802680"/>
            <a:ext cx="1828800" cy="1554480"/>
          </a:xfrm>
          <a:prstGeom prst="rect">
            <a:avLst/>
          </a:prstGeom>
          <a:ln>
            <a:noFill/>
          </a:ln>
        </p:spPr>
      </p:pic>
      <p:pic>
        <p:nvPicPr>
          <p:cNvPr id="1026" name="" descr=""/>
          <p:cNvPicPr/>
          <p:nvPr/>
        </p:nvPicPr>
        <p:blipFill>
          <a:blip r:embed="rId9"/>
          <a:stretch/>
        </p:blipFill>
        <p:spPr>
          <a:xfrm>
            <a:off x="345960" y="5465520"/>
            <a:ext cx="1828800" cy="1316880"/>
          </a:xfrm>
          <a:prstGeom prst="rect">
            <a:avLst/>
          </a:prstGeom>
          <a:ln>
            <a:noFill/>
          </a:ln>
        </p:spPr>
      </p:pic>
      <p:pic>
        <p:nvPicPr>
          <p:cNvPr id="1027" name="" descr=""/>
          <p:cNvPicPr/>
          <p:nvPr/>
        </p:nvPicPr>
        <p:blipFill>
          <a:blip r:embed="rId10"/>
          <a:stretch/>
        </p:blipFill>
        <p:spPr>
          <a:xfrm>
            <a:off x="2240280" y="1145520"/>
            <a:ext cx="2286000" cy="1463040"/>
          </a:xfrm>
          <a:prstGeom prst="rect">
            <a:avLst/>
          </a:prstGeom>
          <a:ln>
            <a:noFill/>
          </a:ln>
        </p:spPr>
      </p:pic>
      <p:pic>
        <p:nvPicPr>
          <p:cNvPr id="1028" name="" descr=""/>
          <p:cNvPicPr/>
          <p:nvPr/>
        </p:nvPicPr>
        <p:blipFill>
          <a:blip r:embed="rId11"/>
          <a:stretch/>
        </p:blipFill>
        <p:spPr>
          <a:xfrm>
            <a:off x="4613040" y="5561280"/>
            <a:ext cx="1828800" cy="1179720"/>
          </a:xfrm>
          <a:prstGeom prst="rect">
            <a:avLst/>
          </a:prstGeom>
          <a:ln>
            <a:noFill/>
          </a:ln>
        </p:spPr>
      </p:pic>
      <p:pic>
        <p:nvPicPr>
          <p:cNvPr id="1029" name="" descr=""/>
          <p:cNvPicPr/>
          <p:nvPr/>
        </p:nvPicPr>
        <p:blipFill>
          <a:blip r:embed="rId12"/>
          <a:stretch/>
        </p:blipFill>
        <p:spPr>
          <a:xfrm>
            <a:off x="2235240" y="2814480"/>
            <a:ext cx="2286000" cy="713160"/>
          </a:xfrm>
          <a:prstGeom prst="rect">
            <a:avLst/>
          </a:prstGeom>
          <a:ln>
            <a:noFill/>
          </a:ln>
        </p:spPr>
      </p:pic>
      <p:pic>
        <p:nvPicPr>
          <p:cNvPr id="1030" name="" descr=""/>
          <p:cNvPicPr/>
          <p:nvPr/>
        </p:nvPicPr>
        <p:blipFill>
          <a:blip r:embed="rId13"/>
          <a:stretch/>
        </p:blipFill>
        <p:spPr>
          <a:xfrm>
            <a:off x="2238480" y="4493880"/>
            <a:ext cx="2286000" cy="1216080"/>
          </a:xfrm>
          <a:prstGeom prst="rect">
            <a:avLst/>
          </a:prstGeom>
          <a:ln>
            <a:noFill/>
          </a:ln>
        </p:spPr>
      </p:pic>
      <p:pic>
        <p:nvPicPr>
          <p:cNvPr id="1031" name="" descr=""/>
          <p:cNvPicPr/>
          <p:nvPr/>
        </p:nvPicPr>
        <p:blipFill>
          <a:blip r:embed="rId14"/>
          <a:stretch/>
        </p:blipFill>
        <p:spPr>
          <a:xfrm>
            <a:off x="2266920" y="5877000"/>
            <a:ext cx="1097280" cy="859680"/>
          </a:xfrm>
          <a:prstGeom prst="rect">
            <a:avLst/>
          </a:prstGeom>
          <a:ln>
            <a:noFill/>
          </a:ln>
        </p:spPr>
      </p:pic>
      <p:pic>
        <p:nvPicPr>
          <p:cNvPr id="1032" name="" descr=""/>
          <p:cNvPicPr/>
          <p:nvPr/>
        </p:nvPicPr>
        <p:blipFill>
          <a:blip r:embed="rId15"/>
          <a:stretch/>
        </p:blipFill>
        <p:spPr>
          <a:xfrm>
            <a:off x="3428640" y="5891040"/>
            <a:ext cx="1097280" cy="850320"/>
          </a:xfrm>
          <a:prstGeom prst="rect">
            <a:avLst/>
          </a:prstGeom>
          <a:ln>
            <a:noFill/>
          </a:ln>
        </p:spPr>
      </p:pic>
      <p:cxnSp>
        <p:nvCxnSpPr>
          <p:cNvPr id="1033" name="Line 19"/>
          <p:cNvCxnSpPr>
            <a:stCxn id="1019" idx="3"/>
            <a:endCxn id="1015" idx="1"/>
          </p:cNvCxnSpPr>
          <p:nvPr/>
        </p:nvCxnSpPr>
        <p:spPr>
          <a:xfrm>
            <a:off x="6514200" y="3911760"/>
            <a:ext cx="756360" cy="1967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034" name="Line 20"/>
          <p:cNvCxnSpPr>
            <a:stCxn id="1003" idx="2"/>
            <a:endCxn id="1015" idx="0"/>
          </p:cNvCxnSpPr>
          <p:nvPr/>
        </p:nvCxnSpPr>
        <p:spPr>
          <a:xfrm flipH="1">
            <a:off x="8358120" y="3831840"/>
            <a:ext cx="16200" cy="5043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CustomShape 1"/>
          <p:cNvSpPr/>
          <p:nvPr/>
        </p:nvSpPr>
        <p:spPr>
          <a:xfrm>
            <a:off x="357120" y="313200"/>
            <a:ext cx="9456840" cy="234792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TextShape 2"/>
          <p:cNvSpPr txBox="1"/>
          <p:nvPr/>
        </p:nvSpPr>
        <p:spPr>
          <a:xfrm>
            <a:off x="33840" y="220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have we accomplished?</a:t>
            </a:r>
            <a:endParaRPr/>
          </a:p>
        </p:txBody>
      </p:sp>
      <p:sp>
        <p:nvSpPr>
          <p:cNvPr id="1037" name="TextShape 3"/>
          <p:cNvSpPr txBox="1"/>
          <p:nvPr/>
        </p:nvSpPr>
        <p:spPr>
          <a:xfrm>
            <a:off x="360000" y="986040"/>
            <a:ext cx="9369000" cy="185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000" spc="-1">
                <a:solidFill>
                  <a:srgbClr val="000000"/>
                </a:solidFill>
                <a:latin typeface="Times New Roman"/>
              </a:rPr>
              <a:t>Qualitative confirmation of partonic energy loss models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000" spc="-1">
                <a:solidFill>
                  <a:srgbClr val="000000"/>
                </a:solidFill>
                <a:latin typeface="Times New Roman"/>
              </a:rPr>
              <a:t>Quantitative constraints of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000" spc="-1">
                <a:solidFill>
                  <a:srgbClr val="000000"/>
                </a:solidFill>
                <a:latin typeface="Times New Roman"/>
              </a:rPr>
              <a:t>Lots of measurements</a:t>
            </a:r>
            <a:endParaRPr/>
          </a:p>
        </p:txBody>
      </p:sp>
      <p:sp>
        <p:nvSpPr>
          <p:cNvPr id="1038" name="CustomShape 4"/>
          <p:cNvSpPr/>
          <p:nvPr/>
        </p:nvSpPr>
        <p:spPr>
          <a:xfrm>
            <a:off x="357120" y="2971440"/>
            <a:ext cx="9456840" cy="379368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TextShape 5"/>
          <p:cNvSpPr txBox="1"/>
          <p:nvPr/>
        </p:nvSpPr>
        <p:spPr>
          <a:xfrm>
            <a:off x="410400" y="3149640"/>
            <a:ext cx="907128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do we still have to do?</a:t>
            </a:r>
            <a:endParaRPr/>
          </a:p>
        </p:txBody>
      </p:sp>
      <p:sp>
        <p:nvSpPr>
          <p:cNvPr id="1040" name="TextShape 6"/>
          <p:cNvSpPr txBox="1"/>
          <p:nvPr/>
        </p:nvSpPr>
        <p:spPr>
          <a:xfrm>
            <a:off x="467640" y="3938040"/>
            <a:ext cx="9241200" cy="2704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Understand bias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Make quantitative comparisons to theory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Make more differential measurements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Arial"/>
              </a:rPr>
              <a:t>We need an accord on how to treat background</a:t>
            </a:r>
            <a:endParaRPr/>
          </a:p>
        </p:txBody>
      </p:sp>
      <p:sp>
        <p:nvSpPr>
          <p:cNvPr id="1041" name="TextShape 7"/>
          <p:cNvSpPr txBox="1"/>
          <p:nvPr/>
        </p:nvSpPr>
        <p:spPr>
          <a:xfrm>
            <a:off x="427680" y="6034320"/>
            <a:ext cx="5528160" cy="168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</a:rPr>
              <a:t>Connors, Nattrass, Reed, Salur</a:t>
            </a:r>
            <a:r>
              <a:rPr lang="en-US" sz="1500" spc="-1">
                <a:latin typeface="Arial"/>
                <a:hlinkClick r:id="rId1"/>
              </a:rPr>
              <a:t>arXiv:1705.01974</a:t>
            </a:r>
            <a:r>
              <a:rPr lang="en-US" sz="15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487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489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490" name="CustomShape 4"/>
          <p:cNvSpPr/>
          <p:nvPr/>
        </p:nvSpPr>
        <p:spPr>
          <a:xfrm>
            <a:off x="3572640" y="1166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491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492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493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494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495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496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497" name="" descr=""/>
          <p:cNvPicPr/>
          <p:nvPr/>
        </p:nvPicPr>
        <p:blipFill>
          <a:blip r:embed="rId8"/>
          <a:stretch/>
        </p:blipFill>
        <p:spPr>
          <a:xfrm>
            <a:off x="1270440" y="1388160"/>
            <a:ext cx="832680" cy="653400"/>
          </a:xfrm>
          <a:prstGeom prst="rect">
            <a:avLst/>
          </a:prstGeom>
          <a:ln>
            <a:noFill/>
          </a:ln>
        </p:spPr>
      </p:pic>
      <p:pic>
        <p:nvPicPr>
          <p:cNvPr id="498" name="" descr=""/>
          <p:cNvPicPr/>
          <p:nvPr/>
        </p:nvPicPr>
        <p:blipFill>
          <a:blip r:embed="rId9"/>
          <a:stretch/>
        </p:blipFill>
        <p:spPr>
          <a:xfrm rot="19800000">
            <a:off x="3422160" y="43956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499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Arial"/>
              </a:rPr>
              <a:t>Relativistic Heavy Ion Collider</a:t>
            </a:r>
            <a:endParaRPr/>
          </a:p>
        </p:txBody>
      </p:sp>
      <p:pic>
        <p:nvPicPr>
          <p:cNvPr id="500" name="" descr=""/>
          <p:cNvPicPr/>
          <p:nvPr/>
        </p:nvPicPr>
        <p:blipFill>
          <a:blip r:embed="rId10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501" name="" descr=""/>
          <p:cNvPicPr/>
          <p:nvPr/>
        </p:nvPicPr>
        <p:blipFill>
          <a:blip r:embed="rId11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502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503" name="" descr=""/>
          <p:cNvPicPr/>
          <p:nvPr/>
        </p:nvPicPr>
        <p:blipFill>
          <a:blip r:embed="rId12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504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505" name="" descr=""/>
          <p:cNvPicPr/>
          <p:nvPr/>
        </p:nvPicPr>
        <p:blipFill>
          <a:blip r:embed="rId13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506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507" name="" descr=""/>
          <p:cNvPicPr/>
          <p:nvPr/>
        </p:nvPicPr>
        <p:blipFill>
          <a:blip r:embed="rId14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508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509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Arial"/>
              </a:rPr>
              <a:t>Large Hadron Collider</a:t>
            </a:r>
            <a:endParaRPr/>
          </a:p>
        </p:txBody>
      </p:sp>
      <p:sp>
        <p:nvSpPr>
          <p:cNvPr id="510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511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512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515" name="" descr=""/>
          <p:cNvPicPr/>
          <p:nvPr/>
        </p:nvPicPr>
        <p:blipFill>
          <a:blip r:embed="rId15"/>
          <a:stretch/>
        </p:blipFill>
        <p:spPr>
          <a:xfrm>
            <a:off x="3266640" y="4847040"/>
            <a:ext cx="2743200" cy="2432160"/>
          </a:xfrm>
          <a:prstGeom prst="rect">
            <a:avLst/>
          </a:prstGeom>
          <a:ln>
            <a:noFill/>
          </a:ln>
        </p:spPr>
      </p:pic>
      <p:sp>
        <p:nvSpPr>
          <p:cNvPr id="516" name="TextShape 16"/>
          <p:cNvSpPr txBox="1"/>
          <p:nvPr/>
        </p:nvSpPr>
        <p:spPr>
          <a:xfrm>
            <a:off x="2962440" y="497736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ff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517" name="CustomShape 17"/>
          <p:cNvSpPr/>
          <p:nvPr/>
        </p:nvSpPr>
        <p:spPr>
          <a:xfrm>
            <a:off x="3799440" y="4103640"/>
            <a:ext cx="109800" cy="320040"/>
          </a:xfrm>
          <a:prstGeom prst="ellipse">
            <a:avLst/>
          </a:prstGeom>
          <a:solidFill>
            <a:srgbClr val="f77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TextShape 18"/>
          <p:cNvSpPr txBox="1"/>
          <p:nvPr/>
        </p:nvSpPr>
        <p:spPr>
          <a:xfrm>
            <a:off x="3968640" y="4092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77f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519" name="Freeform 19"/>
          <p:cNvSpPr/>
          <p:nvPr/>
        </p:nvSpPr>
        <p:spPr>
          <a:xfrm>
            <a:off x="3785040" y="4973760"/>
            <a:ext cx="2103480" cy="1463400"/>
          </a:xfrm>
          <a:custGeom>
            <a:avLst/>
            <a:gdLst/>
            <a:ahLst/>
            <a:rect l="0" t="0" r="r" b="b"/>
            <a:pathLst>
              <a:path w="5843" h="4065">
                <a:moveTo>
                  <a:pt x="0" y="0"/>
                </a:moveTo>
                <a:cubicBezTo>
                  <a:pt x="1524" y="0"/>
                  <a:pt x="5842" y="3302"/>
                  <a:pt x="5842" y="3302"/>
                </a:cubicBezTo>
                <a:lnTo>
                  <a:pt x="5334" y="4064"/>
                </a:lnTo>
                <a:lnTo>
                  <a:pt x="0" y="1778"/>
                </a:lnTo>
                <a:lnTo>
                  <a:pt x="0" y="0"/>
                </a:lnTo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</p:sp>
    </p:spTree>
  </p:cSld>
  <p:timing>
    <p:tnLst>
      <p:par>
        <p:cTn id="5" dur="indefinite" restart="never" nodeType="tmRoot">
          <p:childTnLst>
            <p:seq>
              <p:cTn id="6" nodeType="mainSeq">
                <p:childTnLst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Probing the Quark Gluon Plasma</a:t>
            </a:r>
            <a:endParaRPr/>
          </a:p>
        </p:txBody>
      </p:sp>
      <p:sp>
        <p:nvSpPr>
          <p:cNvPr id="521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522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523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524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526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527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>
                <p:childTnLst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529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530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531" name="" descr=""/>
          <p:cNvPicPr/>
          <p:nvPr/>
        </p:nvPicPr>
        <p:blipFill>
          <a:blip r:embed="rId2"/>
          <a:stretch/>
        </p:blipFill>
        <p:spPr>
          <a:xfrm>
            <a:off x="3135600" y="27010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532" name="CustomShape 3"/>
          <p:cNvSpPr/>
          <p:nvPr/>
        </p:nvSpPr>
        <p:spPr>
          <a:xfrm>
            <a:off x="3490200" y="30477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33" name="" descr=""/>
          <p:cNvPicPr/>
          <p:nvPr/>
        </p:nvPicPr>
        <p:blipFill>
          <a:blip r:embed="rId3"/>
          <a:stretch/>
        </p:blipFill>
        <p:spPr>
          <a:xfrm>
            <a:off x="5440320" y="29890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534" name="CustomShape 4"/>
          <p:cNvSpPr/>
          <p:nvPr/>
        </p:nvSpPr>
        <p:spPr>
          <a:xfrm>
            <a:off x="5698800" y="32022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5"/>
          <p:cNvSpPr/>
          <p:nvPr/>
        </p:nvSpPr>
        <p:spPr>
          <a:xfrm>
            <a:off x="2178000" y="33084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6"/>
          <p:cNvSpPr/>
          <p:nvPr/>
        </p:nvSpPr>
        <p:spPr>
          <a:xfrm flipH="1">
            <a:off x="6075720" y="36273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7"/>
          <p:cNvSpPr/>
          <p:nvPr/>
        </p:nvSpPr>
        <p:spPr>
          <a:xfrm>
            <a:off x="5326560" y="13294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8"/>
          <p:cNvSpPr/>
          <p:nvPr/>
        </p:nvSpPr>
        <p:spPr>
          <a:xfrm>
            <a:off x="3910320" y="4926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9"/>
          <p:cNvSpPr/>
          <p:nvPr/>
        </p:nvSpPr>
        <p:spPr>
          <a:xfrm>
            <a:off x="2973240" y="24134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540" name="CustomShape 10"/>
          <p:cNvSpPr/>
          <p:nvPr/>
        </p:nvSpPr>
        <p:spPr>
          <a:xfrm>
            <a:off x="5241960" y="45367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541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547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548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549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550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4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5"/>
          <p:cNvSpPr/>
          <p:nvPr/>
        </p:nvSpPr>
        <p:spPr>
          <a:xfrm flipH="1">
            <a:off x="610380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6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7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8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556" name="CustomShape 9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557" name="" descr=""/>
          <p:cNvPicPr/>
          <p:nvPr/>
        </p:nvPicPr>
        <p:blipFill>
          <a:blip r:embed="rId3"/>
          <a:stretch/>
        </p:blipFill>
        <p:spPr>
          <a:xfrm>
            <a:off x="5431680" y="3059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558" name="CustomShape 10"/>
          <p:cNvSpPr/>
          <p:nvPr/>
        </p:nvSpPr>
        <p:spPr>
          <a:xfrm>
            <a:off x="5786280" y="3405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63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" descr=""/>
          <p:cNvPicPr/>
          <p:nvPr/>
        </p:nvPicPr>
        <p:blipFill>
          <a:blip r:embed="rId1"/>
          <a:stretch/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565" name="CustomShape 1"/>
          <p:cNvSpPr/>
          <p:nvPr/>
        </p:nvSpPr>
        <p:spPr>
          <a:xfrm>
            <a:off x="7004880" y="127584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566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567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568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69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cxnSp>
        <p:nvCxnSpPr>
          <p:cNvPr id="570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1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2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3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4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5" name="Line 11"/>
          <p:cNvCxnSpPr>
            <a:stCxn id="569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6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7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8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579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580" name="CustomShape 16"/>
          <p:cNvSpPr/>
          <p:nvPr/>
        </p:nvSpPr>
        <p:spPr>
          <a:xfrm>
            <a:off x="464976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pic>
        <p:nvPicPr>
          <p:cNvPr id="581" name="Oval 5" descr=""/>
          <p:cNvPicPr/>
          <p:nvPr/>
        </p:nvPicPr>
        <p:blipFill>
          <a:blip r:embed="rId2"/>
          <a:stretch/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582" name="CustomShape 17"/>
          <p:cNvSpPr/>
          <p:nvPr/>
        </p:nvSpPr>
        <p:spPr>
          <a:xfrm>
            <a:off x="1122120" y="3036240"/>
            <a:ext cx="27000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583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584" name="CustomShape 19"/>
          <p:cNvSpPr/>
          <p:nvPr/>
        </p:nvSpPr>
        <p:spPr>
          <a:xfrm>
            <a:off x="106668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sp>
        <p:nvSpPr>
          <p:cNvPr id="585" name="CustomShape 20"/>
          <p:cNvSpPr/>
          <p:nvPr/>
        </p:nvSpPr>
        <p:spPr>
          <a:xfrm>
            <a:off x="1600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a,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586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587" name="Oval 6" descr=""/>
          <p:cNvPicPr/>
          <p:nvPr/>
        </p:nvPicPr>
        <p:blipFill>
          <a:blip r:embed="rId3"/>
          <a:stretch/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588" name="CustomShape 22"/>
          <p:cNvSpPr/>
          <p:nvPr/>
        </p:nvSpPr>
        <p:spPr>
          <a:xfrm>
            <a:off x="4703760" y="3036240"/>
            <a:ext cx="26964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ustomShape 23"/>
          <p:cNvSpPr/>
          <p:nvPr/>
        </p:nvSpPr>
        <p:spPr>
          <a:xfrm>
            <a:off x="3886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b,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590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91" name="CustomShape 25"/>
          <p:cNvSpPr/>
          <p:nvPr/>
        </p:nvSpPr>
        <p:spPr>
          <a:xfrm>
            <a:off x="2743200" y="3066480"/>
            <a:ext cx="83808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spc="-1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592" name="CustomShape 26"/>
          <p:cNvSpPr/>
          <p:nvPr/>
        </p:nvSpPr>
        <p:spPr>
          <a:xfrm rot="18668400">
            <a:off x="2995560" y="2397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c,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593" name="CustomShape 27"/>
          <p:cNvSpPr/>
          <p:nvPr/>
        </p:nvSpPr>
        <p:spPr>
          <a:xfrm rot="18668400">
            <a:off x="2066760" y="3621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d,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594" name="CustomShape 28"/>
          <p:cNvSpPr/>
          <p:nvPr/>
        </p:nvSpPr>
        <p:spPr>
          <a:xfrm>
            <a:off x="3886200" y="1922040"/>
            <a:ext cx="5331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595" name="CustomShape 29"/>
          <p:cNvSpPr/>
          <p:nvPr/>
        </p:nvSpPr>
        <p:spPr>
          <a:xfrm>
            <a:off x="1904760" y="4431600"/>
            <a:ext cx="53352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596" name="TextBox 71" descr=""/>
          <p:cNvPicPr/>
          <p:nvPr/>
        </p:nvPicPr>
        <p:blipFill>
          <a:blip r:embed="rId4"/>
          <a:stretch/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597" name="TextBox 72" descr=""/>
          <p:cNvPicPr/>
          <p:nvPr/>
        </p:nvPicPr>
        <p:blipFill>
          <a:blip r:embed="rId5"/>
          <a:stretch/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598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 spc="-1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599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601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Jets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1779120" y="789480"/>
            <a:ext cx="6521760" cy="1258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7000" spc="-1">
                <a:solidFill>
                  <a:srgbClr val="000000"/>
                </a:solidFill>
                <a:latin typeface="Arial"/>
              </a:rPr>
              <a:t>Energy loss</a:t>
            </a:r>
            <a:endParaRPr/>
          </a:p>
        </p:txBody>
      </p:sp>
      <p:pic>
        <p:nvPicPr>
          <p:cNvPr id="603" name="" descr=""/>
          <p:cNvPicPr/>
          <p:nvPr/>
        </p:nvPicPr>
        <p:blipFill>
          <a:blip r:embed="rId1"/>
          <a:stretch/>
        </p:blipFill>
        <p:spPr>
          <a:xfrm>
            <a:off x="4487040" y="426168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3890520" y="455436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3"/>
          <p:cNvSpPr/>
          <p:nvPr/>
        </p:nvSpPr>
        <p:spPr>
          <a:xfrm>
            <a:off x="6098400" y="470880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4"/>
          <p:cNvSpPr/>
          <p:nvPr/>
        </p:nvSpPr>
        <p:spPr>
          <a:xfrm>
            <a:off x="5726160" y="28357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CustomShape 5"/>
          <p:cNvSpPr/>
          <p:nvPr/>
        </p:nvSpPr>
        <p:spPr>
          <a:xfrm>
            <a:off x="4930560" y="54892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Line 6"/>
          <p:cNvSpPr/>
          <p:nvPr/>
        </p:nvSpPr>
        <p:spPr>
          <a:xfrm>
            <a:off x="4047480" y="467712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Line 7"/>
          <p:cNvSpPr/>
          <p:nvPr/>
        </p:nvSpPr>
        <p:spPr>
          <a:xfrm flipV="1">
            <a:off x="5004360" y="307656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Line 8"/>
          <p:cNvSpPr/>
          <p:nvPr/>
        </p:nvSpPr>
        <p:spPr>
          <a:xfrm flipH="1">
            <a:off x="5232600" y="482940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Freeform 9"/>
          <p:cNvSpPr/>
          <p:nvPr/>
        </p:nvSpPr>
        <p:spPr>
          <a:xfrm>
            <a:off x="4779360" y="482724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612" name="CustomShape 10"/>
          <p:cNvSpPr/>
          <p:nvPr/>
        </p:nvSpPr>
        <p:spPr>
          <a:xfrm>
            <a:off x="4775760" y="444852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Line 11"/>
          <p:cNvSpPr/>
          <p:nvPr/>
        </p:nvSpPr>
        <p:spPr>
          <a:xfrm>
            <a:off x="4180680" y="467604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Line 12"/>
          <p:cNvSpPr/>
          <p:nvPr/>
        </p:nvSpPr>
        <p:spPr>
          <a:xfrm flipH="1">
            <a:off x="5555880" y="481428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616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Measure spectra of probe (jets) and compare to those in p+p collisions or peripheral A+A collis</a:t>
            </a:r>
            <a:r>
              <a:rPr lang="en-US" sz="3000" spc="-1">
                <a:latin typeface="Arial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If high-p</a:t>
            </a:r>
            <a:r>
              <a:rPr lang="en-US" sz="3000" spc="-1" baseline="-101000">
                <a:latin typeface="Arial"/>
              </a:rPr>
              <a:t>T</a:t>
            </a:r>
            <a:r>
              <a:rPr lang="en-US" sz="3000" spc="-1">
                <a:latin typeface="Arial"/>
              </a:rPr>
              <a:t> probes (jets) are suppressed, this is evidence of jet quenc</a:t>
            </a:r>
            <a:r>
              <a:rPr lang="en-US" sz="3000" spc="-1">
                <a:latin typeface="Arial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 </a:t>
            </a:r>
            <a:endParaRPr/>
          </a:p>
        </p:txBody>
      </p:sp>
      <p:pic>
        <p:nvPicPr>
          <p:cNvPr id="617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618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619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620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22079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2017-10-20T05:36:19Z</dcterms:modified>
  <cp:revision>246</cp:revision>
</cp:coreProperties>
</file>