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5.xml.rels" ContentType="application/vnd.openxmlformats-package.relationships+xml"/>
  <Override PartName="/ppt/notesSlides/notesSlide4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8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7.xml.rels" ContentType="application/vnd.openxmlformats-package.relationships+xml"/>
  <Override PartName="/ppt/slides/_rels/slide44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50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51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48.xml.rels" ContentType="application/vnd.openxmlformats-package.relationships+xml"/>
  <Override PartName="/ppt/slides/_rels/slide21.xml.rels" ContentType="application/vnd.openxmlformats-package.relationships+xml"/>
  <Override PartName="/ppt/slides/_rels/slide46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58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55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59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57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53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4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49.png" ContentType="image/png"/>
  <Override PartName="/ppt/media/image147.png" ContentType="image/png"/>
  <Override PartName="/ppt/media/image145.png" ContentType="image/png"/>
  <Override PartName="/ppt/media/image144.png" ContentType="image/png"/>
  <Override PartName="/ppt/media/image142.png" ContentType="image/png"/>
  <Override PartName="/ppt/media/image141.png" ContentType="image/png"/>
  <Override PartName="/ppt/media/image140.png" ContentType="image/png"/>
  <Override PartName="/ppt/media/image138.jpeg" ContentType="image/jpeg"/>
  <Override PartName="/ppt/media/image134.png" ContentType="image/png"/>
  <Override PartName="/ppt/media/image130.png" ContentType="image/png"/>
  <Override PartName="/ppt/media/image120.png" ContentType="image/png"/>
  <Override PartName="/ppt/media/image119.png" ContentType="image/png"/>
  <Override PartName="/ppt/media/image123.png" ContentType="image/png"/>
  <Override PartName="/ppt/media/image116.png" ContentType="image/png"/>
  <Override PartName="/ppt/media/image127.png" ContentType="image/png"/>
  <Override PartName="/ppt/media/image113.png" ContentType="image/png"/>
  <Override PartName="/ppt/media/image112.png" ContentType="image/png"/>
  <Override PartName="/ppt/media/image108.png" ContentType="image/png"/>
  <Override PartName="/ppt/media/image107.png" ContentType="image/png"/>
  <Override PartName="/ppt/media/image105.png" ContentType="image/png"/>
  <Override PartName="/ppt/media/image103.png" ContentType="image/png"/>
  <Override PartName="/ppt/media/image102.png" ContentType="image/png"/>
  <Override PartName="/ppt/media/image100.png" ContentType="image/png"/>
  <Override PartName="/ppt/media/image98.png" ContentType="image/png"/>
  <Override PartName="/ppt/media/image109.png" ContentType="image/png"/>
  <Override PartName="/ppt/media/image92.png" ContentType="image/png"/>
  <Override PartName="/ppt/media/image91.png" ContentType="image/png"/>
  <Override PartName="/ppt/media/image90.png" ContentType="image/png"/>
  <Override PartName="/ppt/media/image128.png" ContentType="image/png"/>
  <Override PartName="/ppt/media/image89.png" ContentType="image/png"/>
  <Override PartName="/ppt/media/image88.png" ContentType="image/png"/>
  <Override PartName="/ppt/media/image86.png" ContentType="image/png"/>
  <Override PartName="/ppt/media/image85.png" ContentType="image/png"/>
  <Override PartName="/ppt/media/image84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106.png" ContentType="image/png"/>
  <Override PartName="/ppt/media/image76.png" ContentType="image/png"/>
  <Override PartName="/ppt/media/image93.png" ContentType="image/png"/>
  <Override PartName="/ppt/media/image75.png" ContentType="image/png"/>
  <Override PartName="/ppt/media/image74.png" ContentType="image/png"/>
  <Override PartName="/ppt/media/image71.png" ContentType="image/png"/>
  <Override PartName="/ppt/media/image118.png" ContentType="image/png"/>
  <Override PartName="/ppt/media/image129.png" ContentType="image/png"/>
  <Override PartName="/ppt/media/image68.png" ContentType="image/png"/>
  <Override PartName="/ppt/media/image69.png" ContentType="image/png"/>
  <Override PartName="/ppt/media/image67.png" ContentType="image/png"/>
  <Override PartName="/ppt/media/image122.png" ContentType="image/png"/>
  <Override PartName="/ppt/media/image65.png" ContentType="image/png"/>
  <Override PartName="/ppt/media/image64.png" ContentType="image/png"/>
  <Override PartName="/ppt/media/image133.jpeg" ContentType="image/jpeg"/>
  <Override PartName="/ppt/media/image72.png" ContentType="image/png"/>
  <Override PartName="/ppt/media/image63.png" ContentType="image/png"/>
  <Override PartName="/ppt/media/image62.png" ContentType="image/png"/>
  <Override PartName="/ppt/media/image60.png" ContentType="image/png"/>
  <Override PartName="/ppt/media/image59.png" ContentType="image/png"/>
  <Override PartName="/ppt/media/image58.png" ContentType="image/png"/>
  <Override PartName="/ppt/media/image125.gif" ContentType="image/gif"/>
  <Override PartName="/ppt/media/image78.png" ContentType="image/png"/>
  <Override PartName="/ppt/media/image57.png" ContentType="image/png"/>
  <Override PartName="/ppt/media/image97.png" ContentType="image/png"/>
  <Override PartName="/ppt/media/image53.jpeg" ContentType="image/jpeg"/>
  <Override PartName="/ppt/media/image139.png" ContentType="image/png"/>
  <Override PartName="/ppt/media/image135.jpeg" ContentType="image/jpeg"/>
  <Override PartName="/ppt/media/image52.jpeg" ContentType="image/jpeg"/>
  <Override PartName="/ppt/media/image73.png" ContentType="image/png"/>
  <Override PartName="/ppt/media/image49.jpeg" ContentType="image/jpeg"/>
  <Override PartName="/ppt/media/image111.png" ContentType="image/png"/>
  <Override PartName="/ppt/media/image43.png" ContentType="image/png"/>
  <Override PartName="/ppt/media/image124.png" ContentType="image/png"/>
  <Override PartName="/ppt/media/image42.png" ContentType="image/png"/>
  <Override PartName="/ppt/media/image41.png" ContentType="image/png"/>
  <Override PartName="/ppt/media/image36.png" ContentType="image/png"/>
  <Override PartName="/ppt/media/image39.png" ContentType="image/png"/>
  <Override PartName="/ppt/media/image94.png" ContentType="image/png"/>
  <Override PartName="/ppt/media/image110.png" ContentType="image/png"/>
  <Override PartName="/ppt/media/image35.png" ContentType="image/png"/>
  <Override PartName="/ppt/media/image137.jpeg" ContentType="image/jpeg"/>
  <Override PartName="/ppt/media/image131.png" ContentType="image/png"/>
  <Override PartName="/ppt/media/image32.png" ContentType="image/png"/>
  <Override PartName="/ppt/media/image132.png" ContentType="image/png"/>
  <Override PartName="/ppt/media/image44.png" ContentType="image/png"/>
  <Override PartName="/ppt/media/image30.png" ContentType="image/png"/>
  <Override PartName="/ppt/media/image27.png" ContentType="image/png"/>
  <Override PartName="/ppt/media/image143.png" ContentType="image/png"/>
  <Override PartName="/ppt/media/image26.png" ContentType="image/png"/>
  <Override PartName="/ppt/media/image38.png" ContentType="image/png"/>
  <Override PartName="/ppt/media/image33.png" ContentType="image/png"/>
  <Override PartName="/ppt/media/image87.png" ContentType="image/png"/>
  <Override PartName="/ppt/media/image126.png" ContentType="image/png"/>
  <Override PartName="/ppt/media/image25.png" ContentType="image/png"/>
  <Override PartName="/ppt/media/image28.png" ContentType="image/png"/>
  <Override PartName="/ppt/media/image121.png" ContentType="image/png"/>
  <Override PartName="/ppt/media/image23.png" ContentType="image/png"/>
  <Override PartName="/ppt/media/image37.png" ContentType="image/png"/>
  <Override PartName="/ppt/media/image99.png" ContentType="image/png"/>
  <Override PartName="/ppt/media/image31.png" ContentType="image/png"/>
  <Override PartName="/ppt/media/image146.png" ContentType="image/png"/>
  <Override PartName="/ppt/media/image77.png" ContentType="image/png"/>
  <Override PartName="/ppt/media/image150.png" ContentType="image/png"/>
  <Override PartName="/ppt/media/image136.jpeg" ContentType="image/jpeg"/>
  <Override PartName="/ppt/media/image22.png" ContentType="image/png"/>
  <Override PartName="/ppt/media/image83.gif" ContentType="image/gif"/>
  <Override PartName="/ppt/media/image24.png" ContentType="image/png"/>
  <Override PartName="/ppt/media/image61.png" ContentType="image/png"/>
  <Override PartName="/ppt/media/image54.png" ContentType="image/png"/>
  <Override PartName="/ppt/media/image21.png" ContentType="image/png"/>
  <Override PartName="/ppt/media/image20.png" ContentType="image/png"/>
  <Override PartName="/ppt/media/image148.emf" ContentType="image/x-emf"/>
  <Override PartName="/ppt/media/image19.png" ContentType="image/png"/>
  <Override PartName="/ppt/media/image96.png" ContentType="image/png"/>
  <Override PartName="/ppt/media/image16.png" ContentType="image/png"/>
  <Override PartName="/ppt/media/image17.png" ContentType="image/png"/>
  <Override PartName="/ppt/media/image14.png" ContentType="image/png"/>
  <Override PartName="/ppt/media/image13.png" ContentType="image/png"/>
  <Override PartName="/ppt/media/image46.png" ContentType="image/png"/>
  <Override PartName="/ppt/media/image55.jpeg" ContentType="image/jpeg"/>
  <Override PartName="/ppt/media/image66.png" ContentType="image/png"/>
  <Override PartName="/ppt/media/image115.png" ContentType="image/png"/>
  <Override PartName="/ppt/media/image10.png" ContentType="image/png"/>
  <Override PartName="/ppt/media/image117.png" ContentType="image/png"/>
  <Override PartName="/ppt/media/image48.png" ContentType="image/png"/>
  <Override PartName="/ppt/media/image15.png" ContentType="image/png"/>
  <Override PartName="/ppt/media/image9.png" ContentType="image/png"/>
  <Override PartName="/ppt/media/image95.jpeg" ContentType="image/jpeg"/>
  <Override PartName="/ppt/media/image40.png" ContentType="image/png"/>
  <Override PartName="/ppt/media/image8.png" ContentType="image/png"/>
  <Override PartName="/ppt/media/image29.png" ContentType="image/png"/>
  <Override PartName="/ppt/media/image34.png" ContentType="image/png"/>
  <Override PartName="/ppt/media/image101.png" ContentType="image/png"/>
  <Override PartName="/ppt/media/image6.png" ContentType="image/png"/>
  <Override PartName="/ppt/media/image51.jpeg" ContentType="image/jpeg"/>
  <Override PartName="/ppt/media/image5.png" ContentType="image/png"/>
  <Override PartName="/ppt/media/image56.png" ContentType="image/png"/>
  <Override PartName="/ppt/media/image12.jpeg" ContentType="image/jpeg"/>
  <Override PartName="/ppt/media/image18.png" ContentType="image/png"/>
  <Override PartName="/ppt/media/image114.png" ContentType="image/png"/>
  <Override PartName="/ppt/media/image4.png" ContentType="image/png"/>
  <Override PartName="/ppt/media/image50.jpeg" ContentType="image/jpeg"/>
  <Override PartName="/ppt/media/image7.png" ContentType="image/png"/>
  <Override PartName="/ppt/media/image3.png" ContentType="image/png"/>
  <Override PartName="/ppt/media/image79.png" ContentType="image/png"/>
  <Override PartName="/ppt/media/image47.png" ContentType="image/png"/>
  <Override PartName="/ppt/media/image45.gif" ContentType="image/gif"/>
  <Override PartName="/ppt/media/image70.png" ContentType="image/png"/>
  <Override PartName="/ppt/media/image104.png" ContentType="image/png"/>
  <Override PartName="/ppt/media/image2.png" ContentType="image/png"/>
  <Override PartName="/ppt/media/image11.png" ContentType="image/png"/>
  <Override PartName="/ppt/media/image1.png" ContentType="image/png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33B5C06-5B46-4DCF-9F30-4748F2E04BD4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So at this point you're probably wondering how on earth we measure the viscosity of this thing that exists for only a few fermi/c – for less than 10^-24 seconds</a:t>
            </a:r>
            <a:endParaRPr/>
          </a:p>
          <a:p>
            <a:r>
              <a:rPr lang="en-US" sz="2000">
                <a:latin typeface="Arial"/>
              </a:rPr>
              <a:t>When the nuclei collide, they create a droplet of QGP.  This droplet of QGP is not symmetric – this shows the incoming nuclei - and there are huge pressure gradients in it. This shows a calculation of the equipotential lines in the QGP.</a:t>
            </a:r>
            <a:endParaRPr/>
          </a:p>
          <a:p>
            <a:r>
              <a:rPr lang="en-US" sz="2000">
                <a:latin typeface="Arial"/>
              </a:rPr>
              <a:t>These pressure gradients  push particles out – meaning that particles in this direction are going faster than particles in this direction</a:t>
            </a:r>
            <a:endParaRPr/>
          </a:p>
          <a:p>
            <a:r>
              <a:rPr lang="en-US" sz="2000">
                <a:latin typeface="Arial"/>
              </a:rPr>
              <a:t>What we do is measure the Fourier coefficients of the distribution of particles</a:t>
            </a:r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Now I don't want to get into the details of this plot but 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1371600" y="763560"/>
            <a:ext cx="5029200" cy="37720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C86E7CA-E170-464C-8A12-2BC24C562E1C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>
                <a:solidFill>
                  <a:srgbClr val="000000"/>
                </a:solidFill>
                <a:latin typeface="Times New Roman"/>
              </a:rPr>
              <a:t>Christine Nattrass (UTK), Davidson, March 2016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E190ABE-51F7-4E3C-A93D-518ED93202D5}" type="slidenum">
              <a:rPr b="1" lang="en-US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9773D61-E9B5-4779-BDFE-3CC1CF44D7B6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trike="noStrike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3200" strike="noStrike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Second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Third level</a:t>
            </a:r>
            <a:endParaRPr/>
          </a:p>
          <a:p>
            <a:pPr lvl="9"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Fourth level</a:t>
            </a:r>
            <a:endParaRPr/>
          </a:p>
          <a:p>
            <a:pPr lvl="9">
              <a:buSzPct val="45000"/>
              <a:buFont typeface="StarSymbol"/>
              <a:buChar char=""/>
            </a:pPr>
            <a:r>
              <a:rPr lang="en-US" sz="2000" strike="noStrike">
                <a:solidFill>
                  <a:srgbClr val="000000"/>
                </a:solid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Calibri"/>
              </a:rPr>
              <a:t>3/25/16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92E2DBD7-A862-484B-A7B8-A99B199B1C7F}" type="slidenum">
              <a:rPr lang="en-US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 sz="2800">
                <a:latin typeface="Times New Roman"/>
              </a:rPr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 sz="2400">
                <a:latin typeface="Times New Roman"/>
              </a:rPr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 sz="2000">
                <a:latin typeface="Times New Roman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BC13620-70DA-470C-8C6B-8CF906F70A67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D03B6008-1A8A-4450-B0B1-4AC9617789C3}" type="slidenum">
              <a:rPr b="1" i="1" lang="en-US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gif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3.gif"/><Relationship Id="rId2" Type="http://schemas.openxmlformats.org/officeDocument/2006/relationships/image" Target="../media/image84.png"/><Relationship Id="rId3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slideLayout" Target="../slideLayouts/slideLayout3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jpeg"/><Relationship Id="rId6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3" Type="http://schemas.openxmlformats.org/officeDocument/2006/relationships/image" Target="../media/image117.png"/><Relationship Id="rId14" Type="http://schemas.openxmlformats.org/officeDocument/2006/relationships/image" Target="../media/image118.png"/><Relationship Id="rId15" Type="http://schemas.openxmlformats.org/officeDocument/2006/relationships/image" Target="../media/image119.png"/><Relationship Id="rId16" Type="http://schemas.openxmlformats.org/officeDocument/2006/relationships/image" Target="../media/image120.png"/><Relationship Id="rId17" Type="http://schemas.openxmlformats.org/officeDocument/2006/relationships/image" Target="../media/image121.png"/><Relationship Id="rId18" Type="http://schemas.openxmlformats.org/officeDocument/2006/relationships/image" Target="../media/image122.png"/><Relationship Id="rId19" Type="http://schemas.openxmlformats.org/officeDocument/2006/relationships/image" Target="../media/image123.png"/><Relationship Id="rId20" Type="http://schemas.openxmlformats.org/officeDocument/2006/relationships/image" Target="../media/image124.png"/><Relationship Id="rId2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5.gif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image" Target="../media/image127.png"/><Relationship Id="rId3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jpeg"/><Relationship Id="rId4" Type="http://schemas.openxmlformats.org/officeDocument/2006/relationships/image" Target="../media/image134.png"/><Relationship Id="rId5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image" Target="../media/image136.jpeg"/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40.png"/><Relationship Id="rId2" Type="http://schemas.openxmlformats.org/officeDocument/2006/relationships/image" Target="../media/image141.png"/><Relationship Id="rId3" Type="http://schemas.openxmlformats.org/officeDocument/2006/relationships/slideLayout" Target="../slideLayouts/slideLayout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image" Target="../media/image144.png"/><Relationship Id="rId4" Type="http://schemas.openxmlformats.org/officeDocument/2006/relationships/slideLayout" Target="../slideLayouts/slideLayout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slideLayout" Target="../slideLayouts/slideLayout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slideLayout" Target="../slideLayouts/slideLayout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48.emf"/><Relationship Id="rId2" Type="http://schemas.openxmlformats.org/officeDocument/2006/relationships/image" Target="../media/image149.png"/><Relationship Id="rId3" Type="http://schemas.openxmlformats.org/officeDocument/2006/relationships/slideLayout" Target="../slideLayouts/slideLayout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slideLayout" Target="../slideLayouts/slideLayout1.xml"/><Relationship Id="rId19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-457200" y="-548640"/>
            <a:ext cx="10972800" cy="8769240"/>
          </a:xfrm>
          <a:prstGeom prst="rect">
            <a:avLst/>
          </a:prstGeom>
          <a:ln>
            <a:noFill/>
          </a:ln>
        </p:spPr>
      </p:pic>
      <p:sp>
        <p:nvSpPr>
          <p:cNvPr id="173" name="TextShape 1"/>
          <p:cNvSpPr txBox="1"/>
          <p:nvPr/>
        </p:nvSpPr>
        <p:spPr>
          <a:xfrm>
            <a:off x="800280" y="-31680"/>
            <a:ext cx="8461080" cy="234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5000">
                <a:solidFill>
                  <a:srgbClr val="ffffff"/>
                </a:solidFill>
                <a:latin typeface="Times New Roman"/>
              </a:rPr>
              <a:t>The little bang: understanding the Quark Gluon Plasma</a:t>
            </a:r>
            <a:endParaRPr/>
          </a:p>
          <a:p>
            <a:pPr algn="ctr"/>
            <a:r>
              <a:rPr b="1" i="1" lang="en-US" sz="6000">
                <a:solidFill>
                  <a:srgbClr val="ffff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174" name="TextShape 2"/>
          <p:cNvSpPr txBox="1"/>
          <p:nvPr/>
        </p:nvSpPr>
        <p:spPr>
          <a:xfrm>
            <a:off x="2514960" y="627660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  <p:sp>
        <p:nvSpPr>
          <p:cNvPr id="175" name="TextShape 3"/>
          <p:cNvSpPr txBox="1"/>
          <p:nvPr/>
        </p:nvSpPr>
        <p:spPr>
          <a:xfrm>
            <a:off x="-16560" y="7309440"/>
            <a:ext cx="10424160" cy="31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600">
                <a:solidFill>
                  <a:srgbClr val="ffffff"/>
                </a:solidFill>
                <a:latin typeface="Arial"/>
              </a:rPr>
              <a:t>Calculations done on the Titan supercomputer by the CJet collaboration https://sites.google.com/site/cjetsite/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6309360" y="4052880"/>
            <a:ext cx="3200400" cy="256032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91440" y="3668760"/>
            <a:ext cx="3657600" cy="2853000"/>
          </a:xfrm>
          <a:prstGeom prst="rect">
            <a:avLst/>
          </a:prstGeom>
          <a:ln>
            <a:noFill/>
          </a:ln>
        </p:spPr>
      </p:pic>
      <p:sp>
        <p:nvSpPr>
          <p:cNvPr id="271" name="CustomShape 1"/>
          <p:cNvSpPr/>
          <p:nvPr/>
        </p:nvSpPr>
        <p:spPr>
          <a:xfrm>
            <a:off x="1280160" y="6430320"/>
            <a:ext cx="1743120" cy="66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272" name="CustomShape 2"/>
          <p:cNvSpPr/>
          <p:nvPr/>
        </p:nvSpPr>
        <p:spPr>
          <a:xfrm>
            <a:off x="6949440" y="6436080"/>
            <a:ext cx="2286000" cy="66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pic>
        <p:nvPicPr>
          <p:cNvPr id="273" name="" descr=""/>
          <p:cNvPicPr/>
          <p:nvPr/>
        </p:nvPicPr>
        <p:blipFill>
          <a:blip r:embed="rId3"/>
          <a:stretch/>
        </p:blipFill>
        <p:spPr>
          <a:xfrm>
            <a:off x="457200" y="225720"/>
            <a:ext cx="3181320" cy="1933920"/>
          </a:xfrm>
          <a:prstGeom prst="rect">
            <a:avLst/>
          </a:prstGeom>
          <a:ln>
            <a:noFill/>
          </a:ln>
        </p:spPr>
      </p:pic>
      <p:sp>
        <p:nvSpPr>
          <p:cNvPr id="274" name="TextShape 3"/>
          <p:cNvSpPr txBox="1"/>
          <p:nvPr/>
        </p:nvSpPr>
        <p:spPr>
          <a:xfrm>
            <a:off x="764280" y="1917000"/>
            <a:ext cx="3350520" cy="107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>
                <a:solidFill>
                  <a:srgbClr val="ff00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275" name="" descr=""/>
          <p:cNvPicPr/>
          <p:nvPr/>
        </p:nvPicPr>
        <p:blipFill>
          <a:blip r:embed="rId4"/>
          <a:stretch/>
        </p:blipFill>
        <p:spPr>
          <a:xfrm>
            <a:off x="3383280" y="1765440"/>
            <a:ext cx="3657600" cy="2587680"/>
          </a:xfrm>
          <a:prstGeom prst="rect">
            <a:avLst/>
          </a:prstGeom>
          <a:ln>
            <a:noFill/>
          </a:ln>
        </p:spPr>
      </p:pic>
      <p:sp>
        <p:nvSpPr>
          <p:cNvPr id="276" name="TextShape 4"/>
          <p:cNvSpPr txBox="1"/>
          <p:nvPr/>
        </p:nvSpPr>
        <p:spPr>
          <a:xfrm>
            <a:off x="4389120" y="4061520"/>
            <a:ext cx="2305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277" name="" descr=""/>
          <p:cNvPicPr/>
          <p:nvPr/>
        </p:nvPicPr>
        <p:blipFill>
          <a:blip r:embed="rId5"/>
          <a:stretch/>
        </p:blipFill>
        <p:spPr>
          <a:xfrm>
            <a:off x="6217920" y="-30456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278" name="TextShape 5"/>
          <p:cNvSpPr txBox="1"/>
          <p:nvPr/>
        </p:nvSpPr>
        <p:spPr>
          <a:xfrm>
            <a:off x="7085520" y="1986480"/>
            <a:ext cx="21499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Interesting observables</a:t>
            </a:r>
            <a:endParaRPr/>
          </a:p>
        </p:txBody>
      </p:sp>
      <p:sp>
        <p:nvSpPr>
          <p:cNvPr id="280" name="TextShape 2"/>
          <p:cNvSpPr txBox="1"/>
          <p:nvPr/>
        </p:nvSpPr>
        <p:spPr>
          <a:xfrm>
            <a:off x="91080" y="1768680"/>
            <a:ext cx="9875520" cy="5637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Different hadronization mechanisms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Identify particle types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Collective motion of particles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Low momentum acceptance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Even common processes are not well understood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Do not need 4</a:t>
            </a:r>
            <a:r>
              <a:rPr lang="en-US" sz="3200">
                <a:latin typeface="Arial"/>
                <a:ea typeface="Arial"/>
              </a:rPr>
              <a:t>π</a:t>
            </a:r>
            <a:r>
              <a:rPr lang="en-US" sz="3200">
                <a:latin typeface="Arial"/>
              </a:rPr>
              <a:t> acceptance or high rates</a:t>
            </a:r>
            <a:endParaRPr/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7223040" y="6883560"/>
            <a:ext cx="2352240" cy="52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5D86E472-7B32-4D52-85F3-7B7BA9B269A5}" type="slidenum">
              <a:rPr lang="en-US" sz="1400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282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4" name="Picture 15" descr=""/>
          <p:cNvPicPr/>
          <p:nvPr/>
        </p:nvPicPr>
        <p:blipFill>
          <a:blip r:embed="rId2"/>
          <a:srcRect l="69834" t="6052" r="8465" b="71509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285" name="Picture 16" descr=""/>
          <p:cNvPicPr/>
          <p:nvPr/>
        </p:nvPicPr>
        <p:blipFill>
          <a:blip r:embed="rId3"/>
          <a:srcRect l="-54131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286" name="Picture 17" descr=""/>
          <p:cNvPicPr/>
          <p:nvPr/>
        </p:nvPicPr>
        <p:blipFill>
          <a:blip r:embed="rId4"/>
          <a:srcRect l="-50623" t="0" r="13775" b="-77918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287" name="Picture 23" descr=""/>
          <p:cNvPicPr/>
          <p:nvPr/>
        </p:nvPicPr>
        <p:blipFill>
          <a:blip r:embed="rId5"/>
          <a:srcRect l="57577" t="26000" r="33317" b="68189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288" name="CustomShape 3"/>
          <p:cNvSpPr/>
          <p:nvPr/>
        </p:nvSpPr>
        <p:spPr>
          <a:xfrm>
            <a:off x="27720" y="20880"/>
            <a:ext cx="2245680" cy="1003680"/>
          </a:xfrm>
          <a:prstGeom prst="rect">
            <a:avLst/>
          </a:pr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289" name="CustomShape 4"/>
          <p:cNvSpPr/>
          <p:nvPr/>
        </p:nvSpPr>
        <p:spPr>
          <a:xfrm>
            <a:off x="5737320" y="1106280"/>
            <a:ext cx="45756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"/>
          <p:cNvSpPr/>
          <p:nvPr/>
        </p:nvSpPr>
        <p:spPr>
          <a:xfrm>
            <a:off x="3271680" y="436896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6"/>
          <p:cNvSpPr/>
          <p:nvPr/>
        </p:nvSpPr>
        <p:spPr>
          <a:xfrm>
            <a:off x="6135480" y="2285280"/>
            <a:ext cx="905040" cy="4114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7"/>
          <p:cNvSpPr/>
          <p:nvPr/>
        </p:nvSpPr>
        <p:spPr>
          <a:xfrm>
            <a:off x="8395200" y="-16560"/>
            <a:ext cx="73152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8"/>
          <p:cNvSpPr/>
          <p:nvPr/>
        </p:nvSpPr>
        <p:spPr>
          <a:xfrm>
            <a:off x="7495200" y="-16560"/>
            <a:ext cx="73152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9"/>
          <p:cNvSpPr/>
          <p:nvPr/>
        </p:nvSpPr>
        <p:spPr>
          <a:xfrm>
            <a:off x="6523200" y="-16560"/>
            <a:ext cx="73152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0"/>
          <p:cNvSpPr/>
          <p:nvPr/>
        </p:nvSpPr>
        <p:spPr>
          <a:xfrm>
            <a:off x="1900080" y="6390360"/>
            <a:ext cx="45756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11"/>
          <p:cNvSpPr/>
          <p:nvPr/>
        </p:nvSpPr>
        <p:spPr>
          <a:xfrm>
            <a:off x="574200" y="2046960"/>
            <a:ext cx="64008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12"/>
          <p:cNvSpPr/>
          <p:nvPr/>
        </p:nvSpPr>
        <p:spPr>
          <a:xfrm>
            <a:off x="1189080" y="182376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13"/>
          <p:cNvSpPr/>
          <p:nvPr/>
        </p:nvSpPr>
        <p:spPr>
          <a:xfrm>
            <a:off x="19440" y="2894760"/>
            <a:ext cx="822960" cy="36576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14"/>
          <p:cNvSpPr/>
          <p:nvPr/>
        </p:nvSpPr>
        <p:spPr>
          <a:xfrm>
            <a:off x="9273600" y="4571280"/>
            <a:ext cx="822960" cy="3654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15"/>
          <p:cNvSpPr/>
          <p:nvPr/>
        </p:nvSpPr>
        <p:spPr>
          <a:xfrm>
            <a:off x="1982160" y="1499760"/>
            <a:ext cx="54828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16"/>
          <p:cNvSpPr/>
          <p:nvPr/>
        </p:nvSpPr>
        <p:spPr>
          <a:xfrm>
            <a:off x="793080" y="380340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17"/>
          <p:cNvSpPr/>
          <p:nvPr/>
        </p:nvSpPr>
        <p:spPr>
          <a:xfrm>
            <a:off x="793080" y="4091760"/>
            <a:ext cx="457200" cy="18288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18"/>
          <p:cNvSpPr/>
          <p:nvPr/>
        </p:nvSpPr>
        <p:spPr>
          <a:xfrm>
            <a:off x="8309880" y="4258080"/>
            <a:ext cx="822600" cy="3654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9"/>
          <p:cNvSpPr/>
          <p:nvPr/>
        </p:nvSpPr>
        <p:spPr>
          <a:xfrm>
            <a:off x="5811840" y="1385280"/>
            <a:ext cx="731160" cy="36576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20"/>
          <p:cNvSpPr/>
          <p:nvPr/>
        </p:nvSpPr>
        <p:spPr>
          <a:xfrm>
            <a:off x="9475560" y="1397160"/>
            <a:ext cx="548280" cy="22860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21"/>
          <p:cNvSpPr/>
          <p:nvPr/>
        </p:nvSpPr>
        <p:spPr>
          <a:xfrm>
            <a:off x="9475560" y="1685160"/>
            <a:ext cx="548280" cy="2743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22"/>
          <p:cNvSpPr/>
          <p:nvPr/>
        </p:nvSpPr>
        <p:spPr>
          <a:xfrm>
            <a:off x="9475560" y="1937160"/>
            <a:ext cx="548280" cy="27396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23"/>
          <p:cNvSpPr/>
          <p:nvPr/>
        </p:nvSpPr>
        <p:spPr>
          <a:xfrm>
            <a:off x="3007080" y="6975000"/>
            <a:ext cx="457200" cy="182520"/>
          </a:xfrm>
          <a:prstGeom prst="roundRect">
            <a:avLst>
              <a:gd name="adj" fmla="val 36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>
                <p:childTnLst>
                  <p:par>
                    <p:cTn id="77" fill="freeze">
                      <p:stCondLst>
                        <p:cond delay="indefinite"/>
                      </p:stCondLst>
                      <p:childTnLst>
                        <p:par>
                          <p:cTn id="78" fill="freeze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freeze">
                      <p:stCondLst>
                        <p:cond delay="indefinite"/>
                      </p:stCondLst>
                      <p:childTnLst>
                        <p:par>
                          <p:cTn id="92" fill="freeze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freeze">
                      <p:stCondLst>
                        <p:cond delay="indefinite"/>
                      </p:stCondLst>
                      <p:childTnLst>
                        <p:par>
                          <p:cTn id="98" fill="freeze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p+p collisions</a:t>
            </a:r>
            <a:endParaRPr/>
          </a:p>
        </p:txBody>
      </p:sp>
      <p:pic>
        <p:nvPicPr>
          <p:cNvPr id="311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312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3D image of each collision</a:t>
            </a:r>
            <a:endParaRPr/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Pb+Pb collisions</a:t>
            </a:r>
            <a:endParaRPr/>
          </a:p>
        </p:txBody>
      </p:sp>
      <p:sp>
        <p:nvSpPr>
          <p:cNvPr id="314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>
                <a:latin typeface="Arial"/>
              </a:rPr>
              <a:t>5</a:t>
            </a:r>
            <a:endParaRPr/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QGP Energy Density</a:t>
            </a:r>
            <a:endParaRPr/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How can we estimate the energy density?</a:t>
            </a:r>
            <a:endParaRPr/>
          </a:p>
        </p:txBody>
      </p:sp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319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Transverse energy (E</a:t>
            </a:r>
            <a:r>
              <a:rPr lang="en-US" sz="3200" baseline="-101000">
                <a:latin typeface="Times New Roman"/>
              </a:rPr>
              <a:t>T</a:t>
            </a:r>
            <a:r>
              <a:rPr lang="en-US" sz="3200">
                <a:latin typeface="Times New Roman"/>
              </a:rPr>
              <a:t>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</a:rPr>
              <a:t>sum of particle energies in transverse direction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Volume V = A</a:t>
            </a:r>
            <a:r>
              <a:rPr lang="en-US" sz="3200" baseline="-101000">
                <a:latin typeface="Times New Roman"/>
              </a:rPr>
              <a:t>T </a:t>
            </a:r>
            <a:r>
              <a:rPr lang="en-US" sz="3200">
                <a:latin typeface="Times New Roman"/>
                <a:ea typeface="Arial"/>
              </a:rPr>
              <a:t>τ</a:t>
            </a:r>
            <a:r>
              <a:rPr lang="en-US" sz="3200">
                <a:latin typeface="Times New Roman"/>
              </a:rPr>
              <a:t>c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  <a:ea typeface="Arial"/>
              </a:rPr>
              <a:t>τ = formation time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  <a:ea typeface="Arial"/>
              </a:rPr>
              <a:t>Energy density </a:t>
            </a:r>
            <a:r>
              <a:rPr lang="en-US" sz="3200">
                <a:latin typeface="Times New Roman"/>
                <a:ea typeface="Times New Roman"/>
              </a:rPr>
              <a:t>ε</a:t>
            </a:r>
            <a:r>
              <a:rPr lang="en-US" sz="3200">
                <a:latin typeface="Times New Roman"/>
                <a:ea typeface="Times New Roman"/>
              </a:rPr>
              <a:t>
</a:t>
            </a:r>
            <a:r>
              <a:rPr lang="en-US" sz="3200">
                <a:latin typeface="Times New Roman"/>
                <a:ea typeface="Times New Roman"/>
              </a:rPr>
              <a:t>
</a:t>
            </a:r>
            <a:r>
              <a:rPr lang="en-US" sz="3200">
                <a:latin typeface="Times New Roman"/>
                <a:ea typeface="Times New Roman"/>
              </a:rPr>
              <a:t>
</a:t>
            </a:r>
            <a:r>
              <a:rPr lang="en-US" sz="3200">
                <a:latin typeface="Times New Roman"/>
                <a:ea typeface="Times New Roman"/>
              </a:rPr>
              <a:t>
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  <a:ea typeface="Times New Roman"/>
              </a:rPr>
              <a:t>QGP formation for ε &gt; 0.5 GeV/fm</a:t>
            </a:r>
            <a:r>
              <a:rPr lang="en-US" sz="3200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320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>
                <a:latin typeface="Times New Roman"/>
              </a:rPr>
              <a:t>A</a:t>
            </a:r>
            <a:r>
              <a:rPr lang="en-US" sz="3200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321" name="CustomShape 4"/>
          <p:cNvSpPr/>
          <p:nvPr/>
        </p:nvSpPr>
        <p:spPr>
          <a:xfrm>
            <a:off x="8922240" y="1978560"/>
            <a:ext cx="457200" cy="2103120"/>
          </a:xfrm>
          <a:prstGeom prst="rightBrace">
            <a:avLst>
              <a:gd name="adj1" fmla="val 1800"/>
              <a:gd name="adj2" fmla="val 11171"/>
            </a:avLst>
          </a:pr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>
                <a:latin typeface="Times New Roman"/>
                <a:ea typeface="Arial"/>
              </a:rPr>
              <a:t>= τ</a:t>
            </a:r>
            <a:r>
              <a:rPr lang="en-US" sz="3200">
                <a:latin typeface="Times New Roman"/>
              </a:rPr>
              <a:t>c</a:t>
            </a:r>
            <a:endParaRPr/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324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Energy density</a:t>
            </a:r>
            <a:endParaRPr/>
          </a:p>
        </p:txBody>
      </p:sp>
      <p:sp>
        <p:nvSpPr>
          <p:cNvPr id="325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>
                <a:latin typeface="Times New Roman"/>
              </a:rPr>
              <a:t>Standard estimate </a:t>
            </a:r>
            <a:r>
              <a:rPr lang="en-US" sz="2500">
                <a:latin typeface="Times New Roman"/>
                <a:ea typeface="Times New Roman"/>
              </a:rPr>
              <a:t>τ</a:t>
            </a:r>
            <a:r>
              <a:rPr lang="en-US" sz="2500" baseline="-101000">
                <a:latin typeface="Times New Roman"/>
                <a:ea typeface="Times New Roman"/>
              </a:rPr>
              <a:t>0</a:t>
            </a:r>
            <a:r>
              <a:rPr lang="en-US" sz="2500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326" name="Line 3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</p:sp>
      <p:sp>
        <p:nvSpPr>
          <p:cNvPr id="327" name="TextShape 4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328" name="Line 5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</p:sp>
      <p:sp>
        <p:nvSpPr>
          <p:cNvPr id="329" name="TextShape 6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330" name="CustomShape 7"/>
          <p:cNvSpPr/>
          <p:nvPr/>
        </p:nvSpPr>
        <p:spPr>
          <a:xfrm>
            <a:off x="7715880" y="554868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8"/>
          <p:cNvSpPr/>
          <p:nvPr/>
        </p:nvSpPr>
        <p:spPr>
          <a:xfrm>
            <a:off x="7680240" y="554904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9"/>
          <p:cNvSpPr/>
          <p:nvPr/>
        </p:nvSpPr>
        <p:spPr>
          <a:xfrm>
            <a:off x="1560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10"/>
          <p:cNvSpPr/>
          <p:nvPr/>
        </p:nvSpPr>
        <p:spPr>
          <a:xfrm>
            <a:off x="1380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11"/>
          <p:cNvSpPr/>
          <p:nvPr/>
        </p:nvSpPr>
        <p:spPr>
          <a:xfrm>
            <a:off x="4656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12"/>
          <p:cNvSpPr/>
          <p:nvPr/>
        </p:nvSpPr>
        <p:spPr>
          <a:xfrm>
            <a:off x="4548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QGP Spectroscopy</a:t>
            </a:r>
            <a:endParaRPr/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Probing the Quark Gluon Plasma</a:t>
            </a:r>
            <a:endParaRPr/>
          </a:p>
        </p:txBody>
      </p:sp>
      <p:sp>
        <p:nvSpPr>
          <p:cNvPr id="338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>
                <a:latin typeface="Times New Roman"/>
              </a:rPr>
              <a:t>QGP is very short-lived (~1-10 fm/c)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</a:t>
            </a:r>
            <a:endParaRPr/>
          </a:p>
          <a:p>
            <a:r>
              <a:rPr lang="en-US" sz="3000">
                <a:latin typeface="Times New Roman"/>
              </a:rPr>
              <a:t>	</a:t>
            </a:r>
            <a:r>
              <a:rPr lang="en-US" sz="3000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339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40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41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Probe</a:t>
            </a:r>
            <a:endParaRPr/>
          </a:p>
        </p:txBody>
      </p:sp>
      <p:sp>
        <p:nvSpPr>
          <p:cNvPr id="343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>
                <a:latin typeface="Times New Roman"/>
              </a:rPr>
              <a:t>Medium</a:t>
            </a:r>
            <a:endParaRPr/>
          </a:p>
        </p:txBody>
      </p:sp>
      <p:sp>
        <p:nvSpPr>
          <p:cNvPr id="344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>
                <p:childTnLst>
                  <p:par>
                    <p:cTn id="117" fill="freeze">
                      <p:stCondLst>
                        <p:cond delay="indefinite"/>
                      </p:stCondLst>
                      <p:childTnLst>
                        <p:par>
                          <p:cTn id="118" fill="freeze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457200" y="590040"/>
            <a:ext cx="6017400" cy="604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450000" y="574560"/>
            <a:ext cx="5945400" cy="6005880"/>
          </a:xfrm>
          <a:prstGeom prst="rect">
            <a:avLst/>
          </a:prstGeom>
          <a:ln>
            <a:noFill/>
          </a:ln>
        </p:spPr>
      </p:pic>
      <p:sp>
        <p:nvSpPr>
          <p:cNvPr id="178" name="TextShape 2"/>
          <p:cNvSpPr txBox="1"/>
          <p:nvPr/>
        </p:nvSpPr>
        <p:spPr>
          <a:xfrm>
            <a:off x="6811560" y="3632760"/>
            <a:ext cx="2972880" cy="71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2500">
                <a:solidFill>
                  <a:srgbClr val="0000ff"/>
                </a:solidFill>
                <a:latin typeface="Arial"/>
              </a:rPr>
              <a:t>Electromagnetic force</a:t>
            </a:r>
            <a:endParaRPr/>
          </a:p>
        </p:txBody>
      </p:sp>
      <p:sp>
        <p:nvSpPr>
          <p:cNvPr id="179" name="TextShape 3"/>
          <p:cNvSpPr txBox="1"/>
          <p:nvPr/>
        </p:nvSpPr>
        <p:spPr>
          <a:xfrm>
            <a:off x="6883920" y="4749120"/>
            <a:ext cx="2972880" cy="372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2500">
                <a:solidFill>
                  <a:srgbClr val="0000ff"/>
                </a:solidFill>
                <a:latin typeface="Arial"/>
              </a:rPr>
              <a:t>Strong force</a:t>
            </a:r>
            <a:endParaRPr/>
          </a:p>
        </p:txBody>
      </p:sp>
      <p:sp>
        <p:nvSpPr>
          <p:cNvPr id="180" name="TextShape 4"/>
          <p:cNvSpPr txBox="1"/>
          <p:nvPr/>
        </p:nvSpPr>
        <p:spPr>
          <a:xfrm>
            <a:off x="6854760" y="1938960"/>
            <a:ext cx="1649160" cy="71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2500">
                <a:solidFill>
                  <a:srgbClr val="0000ff"/>
                </a:solidFill>
                <a:latin typeface="Arial"/>
              </a:rPr>
              <a:t>Weak force</a:t>
            </a:r>
            <a:endParaRPr/>
          </a:p>
        </p:txBody>
      </p:sp>
      <p:sp>
        <p:nvSpPr>
          <p:cNvPr id="181" name="CustomShape 5"/>
          <p:cNvSpPr/>
          <p:nvPr/>
        </p:nvSpPr>
        <p:spPr>
          <a:xfrm>
            <a:off x="6638400" y="1031040"/>
            <a:ext cx="228600" cy="2144880"/>
          </a:xfrm>
          <a:prstGeom prst="righ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"/>
          <p:cNvSpPr/>
          <p:nvPr/>
        </p:nvSpPr>
        <p:spPr>
          <a:xfrm>
            <a:off x="6631560" y="3361680"/>
            <a:ext cx="228600" cy="920880"/>
          </a:xfrm>
          <a:prstGeom prst="righ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7"/>
          <p:cNvSpPr/>
          <p:nvPr/>
        </p:nvSpPr>
        <p:spPr>
          <a:xfrm>
            <a:off x="6631920" y="4477680"/>
            <a:ext cx="228600" cy="920880"/>
          </a:xfrm>
          <a:prstGeom prst="righ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8"/>
          <p:cNvSpPr/>
          <p:nvPr/>
        </p:nvSpPr>
        <p:spPr>
          <a:xfrm>
            <a:off x="2286000" y="5567040"/>
            <a:ext cx="4109400" cy="101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TextShape 9"/>
          <p:cNvSpPr txBox="1"/>
          <p:nvPr/>
        </p:nvSpPr>
        <p:spPr>
          <a:xfrm>
            <a:off x="11880" y="6892200"/>
            <a:ext cx="7442640" cy="60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solidFill>
                  <a:srgbClr val="000000"/>
                </a:solidFill>
                <a:latin typeface="Arial"/>
              </a:rPr>
              <a:t>http://e4.physik.uni-dortmund.de/bin/view/ATLAS/SmBilder?PhotoarchivePlugin_page=1&amp;PhotoarchivePlugin_view=detailed</a:t>
            </a:r>
            <a:endParaRPr/>
          </a:p>
        </p:txBody>
      </p:sp>
      <p:sp>
        <p:nvSpPr>
          <p:cNvPr id="186" name="TextShape 10"/>
          <p:cNvSpPr txBox="1"/>
          <p:nvPr/>
        </p:nvSpPr>
        <p:spPr>
          <a:xfrm>
            <a:off x="529560" y="108000"/>
            <a:ext cx="9071640" cy="738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The Standard Model</a:t>
            </a:r>
            <a:endParaRPr/>
          </a:p>
        </p:txBody>
      </p:sp>
      <p:pic>
        <p:nvPicPr>
          <p:cNvPr id="187" name="" descr=""/>
          <p:cNvPicPr/>
          <p:nvPr/>
        </p:nvPicPr>
        <p:blipFill>
          <a:blip r:embed="rId2"/>
          <a:srcRect l="0" t="0" r="39589" b="0"/>
          <a:stretch/>
        </p:blipFill>
        <p:spPr>
          <a:xfrm>
            <a:off x="5011200" y="5669280"/>
            <a:ext cx="1115280" cy="1097280"/>
          </a:xfrm>
          <a:prstGeom prst="rect">
            <a:avLst/>
          </a:prstGeom>
          <a:ln>
            <a:noFill/>
          </a:ln>
        </p:spPr>
      </p:pic>
      <p:sp>
        <p:nvSpPr>
          <p:cNvPr id="188" name="TextShape 11"/>
          <p:cNvSpPr txBox="1"/>
          <p:nvPr/>
        </p:nvSpPr>
        <p:spPr>
          <a:xfrm>
            <a:off x="5011200" y="6400800"/>
            <a:ext cx="1115280" cy="419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solidFill>
                  <a:srgbClr val="000000"/>
                </a:solidFill>
                <a:latin typeface="Arial"/>
              </a:rPr>
              <a:t>Higgs</a:t>
            </a:r>
            <a:endParaRPr/>
          </a:p>
        </p:txBody>
      </p:sp>
      <p:sp>
        <p:nvSpPr>
          <p:cNvPr id="189" name="TextShape 12"/>
          <p:cNvSpPr txBox="1"/>
          <p:nvPr/>
        </p:nvSpPr>
        <p:spPr>
          <a:xfrm>
            <a:off x="5083200" y="5609160"/>
            <a:ext cx="1115280" cy="419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>
                <a:solidFill>
                  <a:srgbClr val="000000"/>
                </a:solidFill>
                <a:latin typeface="Arial"/>
              </a:rPr>
              <a:t>125000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346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endParaRPr/>
          </a:p>
        </p:txBody>
      </p:sp>
      <p:pic>
        <p:nvPicPr>
          <p:cNvPr id="347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48" name="" descr=""/>
          <p:cNvPicPr/>
          <p:nvPr/>
        </p:nvPicPr>
        <p:blipFill>
          <a:blip r:embed="rId2"/>
          <a:stretch/>
        </p:blipFill>
        <p:spPr>
          <a:xfrm>
            <a:off x="3135600" y="2735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9" name="CustomShape 3"/>
          <p:cNvSpPr/>
          <p:nvPr/>
        </p:nvSpPr>
        <p:spPr>
          <a:xfrm>
            <a:off x="3490200" y="3081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50" name="" descr=""/>
          <p:cNvPicPr/>
          <p:nvPr/>
        </p:nvPicPr>
        <p:blipFill>
          <a:blip r:embed="rId3"/>
          <a:stretch/>
        </p:blipFill>
        <p:spPr>
          <a:xfrm>
            <a:off x="5440320" y="30232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51" name="CustomShape 4"/>
          <p:cNvSpPr/>
          <p:nvPr/>
        </p:nvSpPr>
        <p:spPr>
          <a:xfrm>
            <a:off x="5698800" y="32364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5"/>
          <p:cNvSpPr/>
          <p:nvPr/>
        </p:nvSpPr>
        <p:spPr>
          <a:xfrm>
            <a:off x="2178000" y="334260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6"/>
          <p:cNvSpPr/>
          <p:nvPr/>
        </p:nvSpPr>
        <p:spPr>
          <a:xfrm flipH="1">
            <a:off x="6080760" y="366156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7"/>
          <p:cNvSpPr/>
          <p:nvPr/>
        </p:nvSpPr>
        <p:spPr>
          <a:xfrm>
            <a:off x="5326560" y="13636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8"/>
          <p:cNvSpPr/>
          <p:nvPr/>
        </p:nvSpPr>
        <p:spPr>
          <a:xfrm>
            <a:off x="3910320" y="4960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9"/>
          <p:cNvSpPr/>
          <p:nvPr/>
        </p:nvSpPr>
        <p:spPr>
          <a:xfrm>
            <a:off x="2973240" y="244764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7" name="CustomShape 10"/>
          <p:cNvSpPr/>
          <p:nvPr/>
        </p:nvSpPr>
        <p:spPr>
          <a:xfrm>
            <a:off x="5241960" y="457092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8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59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60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61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62" name="CustomShape 15"/>
          <p:cNvSpPr/>
          <p:nvPr/>
        </p:nvSpPr>
        <p:spPr>
          <a:xfrm>
            <a:off x="4375800" y="297612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Probes of the Quark Gluon Plasma</a:t>
            </a:r>
            <a:endParaRPr/>
          </a:p>
        </p:txBody>
      </p:sp>
      <p:sp>
        <p:nvSpPr>
          <p:cNvPr id="364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>
                <a:latin typeface="Times New Roman"/>
              </a:rPr>
              <a:t>QGP is short lived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need a probe created in the collision</a:t>
            </a:r>
            <a:r>
              <a:rPr lang="en-US" sz="3000">
                <a:latin typeface="Times New Roman"/>
              </a:rPr>
              <a:t>
</a:t>
            </a:r>
            <a:r>
              <a:rPr lang="en-US" sz="3000">
                <a:latin typeface="Times New Roman"/>
              </a:rPr>
              <a:t>We expect the medium to be dense </a:t>
            </a:r>
            <a:r>
              <a:rPr lang="en-US" sz="3000">
                <a:latin typeface="Times New Roman"/>
                <a:ea typeface="Times New Roman"/>
              </a:rPr>
              <a:t>→</a:t>
            </a:r>
            <a:r>
              <a:rPr lang="en-US" sz="3000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66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67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68" name="" descr=""/>
          <p:cNvPicPr/>
          <p:nvPr/>
        </p:nvPicPr>
        <p:blipFill>
          <a:blip r:embed="rId3"/>
          <a:stretch/>
        </p:blipFill>
        <p:spPr>
          <a:xfrm>
            <a:off x="5468400" y="302292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69" name="CustomShape 4"/>
          <p:cNvSpPr/>
          <p:nvPr/>
        </p:nvSpPr>
        <p:spPr>
          <a:xfrm>
            <a:off x="5726880" y="323604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5"/>
          <p:cNvSpPr/>
          <p:nvPr/>
        </p:nvSpPr>
        <p:spPr>
          <a:xfrm>
            <a:off x="2206080" y="334224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6"/>
          <p:cNvSpPr/>
          <p:nvPr/>
        </p:nvSpPr>
        <p:spPr>
          <a:xfrm flipH="1">
            <a:off x="6108840" y="366120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7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8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9"/>
          <p:cNvSpPr/>
          <p:nvPr/>
        </p:nvSpPr>
        <p:spPr>
          <a:xfrm>
            <a:off x="3001320" y="244728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5" name="CustomShape 10"/>
          <p:cNvSpPr/>
          <p:nvPr/>
        </p:nvSpPr>
        <p:spPr>
          <a:xfrm>
            <a:off x="5270040" y="457056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6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77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378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379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80" name="CustomShape 15"/>
          <p:cNvSpPr/>
          <p:nvPr/>
        </p:nvSpPr>
        <p:spPr>
          <a:xfrm>
            <a:off x="4403880" y="297576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" descr=""/>
          <p:cNvPicPr/>
          <p:nvPr/>
        </p:nvPicPr>
        <p:blipFill>
          <a:blip r:embed="rId1"/>
          <a:stretch/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382" name="CustomShape 1"/>
          <p:cNvSpPr/>
          <p:nvPr/>
        </p:nvSpPr>
        <p:spPr>
          <a:xfrm>
            <a:off x="7004880" y="1275840"/>
            <a:ext cx="1918800" cy="55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383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384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385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cxnSp>
        <p:nvCxnSpPr>
          <p:cNvPr id="387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8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9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0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1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2" name="Line 11"/>
          <p:cNvCxnSpPr>
            <a:stCxn id="386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3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4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5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6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397" name="CustomShape 16"/>
          <p:cNvSpPr/>
          <p:nvPr/>
        </p:nvSpPr>
        <p:spPr>
          <a:xfrm>
            <a:off x="4649760" y="3061800"/>
            <a:ext cx="38088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buSzPct val="45000"/>
              <a:buFont typeface="StarSymbol"/>
              <a:buChar char=""/>
            </a:pPr>
            <a:r>
              <a:rPr lang="en-US">
                <a:latin typeface="Arial"/>
              </a:rPr>
              <a:t>p</a:t>
            </a:r>
            <a:endParaRPr/>
          </a:p>
        </p:txBody>
      </p:sp>
      <p:pic>
        <p:nvPicPr>
          <p:cNvPr id="398" name="Oval 5" descr=""/>
          <p:cNvPicPr/>
          <p:nvPr/>
        </p:nvPicPr>
        <p:blipFill>
          <a:blip r:embed="rId2"/>
          <a:stretch/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99" name="CustomShape 17"/>
          <p:cNvSpPr/>
          <p:nvPr/>
        </p:nvSpPr>
        <p:spPr>
          <a:xfrm>
            <a:off x="1122120" y="3036240"/>
            <a:ext cx="270000" cy="59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cxnSp>
        <p:nvCxnSpPr>
          <p:cNvPr id="400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401" name="CustomShape 19"/>
          <p:cNvSpPr/>
          <p:nvPr/>
        </p:nvSpPr>
        <p:spPr>
          <a:xfrm>
            <a:off x="1066680" y="3061800"/>
            <a:ext cx="38088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buSzPct val="45000"/>
              <a:buFont typeface="StarSymbol"/>
              <a:buChar char=""/>
            </a:pPr>
            <a:r>
              <a:rPr lang="en-US">
                <a:latin typeface="Arial"/>
              </a:rPr>
              <a:t>p</a:t>
            </a:r>
            <a:endParaRPr/>
          </a:p>
        </p:txBody>
      </p:sp>
      <p:sp>
        <p:nvSpPr>
          <p:cNvPr id="402" name="CustomShape 20"/>
          <p:cNvSpPr/>
          <p:nvPr/>
        </p:nvSpPr>
        <p:spPr>
          <a:xfrm>
            <a:off x="1600200" y="2914200"/>
            <a:ext cx="838080" cy="40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>
                <a:solidFill>
                  <a:srgbClr val="ff0000"/>
                </a:solidFill>
                <a:latin typeface="Arial"/>
              </a:rPr>
              <a:t>a, x</a:t>
            </a:r>
            <a:r>
              <a:rPr lang="en-US" baseline="-25000">
                <a:solidFill>
                  <a:srgbClr val="ff0000"/>
                </a:solidFill>
                <a:latin typeface="Arial"/>
              </a:rPr>
              <a:t>a</a:t>
            </a:r>
            <a:endParaRPr/>
          </a:p>
        </p:txBody>
      </p:sp>
      <p:cxnSp>
        <p:nvCxnSpPr>
          <p:cNvPr id="403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id="404" name="Oval 6" descr=""/>
          <p:cNvPicPr/>
          <p:nvPr/>
        </p:nvPicPr>
        <p:blipFill>
          <a:blip r:embed="rId3"/>
          <a:stretch/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405" name="CustomShape 22"/>
          <p:cNvSpPr/>
          <p:nvPr/>
        </p:nvSpPr>
        <p:spPr>
          <a:xfrm>
            <a:off x="4703760" y="3036240"/>
            <a:ext cx="269640" cy="59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23"/>
          <p:cNvSpPr/>
          <p:nvPr/>
        </p:nvSpPr>
        <p:spPr>
          <a:xfrm>
            <a:off x="3886200" y="2914200"/>
            <a:ext cx="838080" cy="40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>
                <a:solidFill>
                  <a:srgbClr val="ff0000"/>
                </a:solidFill>
                <a:latin typeface="Arial"/>
              </a:rPr>
              <a:t>b, x</a:t>
            </a:r>
            <a:r>
              <a:rPr lang="en-US" baseline="-25000">
                <a:solidFill>
                  <a:srgbClr val="ff0000"/>
                </a:solidFill>
                <a:latin typeface="Arial"/>
              </a:rPr>
              <a:t>b</a:t>
            </a:r>
            <a:endParaRPr/>
          </a:p>
        </p:txBody>
      </p:sp>
      <p:sp>
        <p:nvSpPr>
          <p:cNvPr id="407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25"/>
          <p:cNvSpPr/>
          <p:nvPr/>
        </p:nvSpPr>
        <p:spPr>
          <a:xfrm>
            <a:off x="2743200" y="3066480"/>
            <a:ext cx="838080" cy="44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>
                <a:solidFill>
                  <a:srgbClr val="000090"/>
                </a:solidFill>
                <a:latin typeface="Arial"/>
              </a:rPr>
              <a:t>σ</a:t>
            </a:r>
            <a:r>
              <a:rPr b="1" lang="en-US" sz="2000" baseline="-25000">
                <a:solidFill>
                  <a:srgbClr val="000090"/>
                </a:solidFill>
                <a:latin typeface="Arial"/>
              </a:rPr>
              <a:t>ab</a:t>
            </a:r>
            <a:endParaRPr/>
          </a:p>
        </p:txBody>
      </p:sp>
      <p:sp>
        <p:nvSpPr>
          <p:cNvPr id="409" name="CustomShape 26"/>
          <p:cNvSpPr/>
          <p:nvPr/>
        </p:nvSpPr>
        <p:spPr>
          <a:xfrm rot="18668400">
            <a:off x="2995560" y="2397240"/>
            <a:ext cx="838440" cy="40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>
                <a:solidFill>
                  <a:srgbClr val="0000ff"/>
                </a:solidFill>
                <a:latin typeface="Arial"/>
              </a:rPr>
              <a:t>c, x</a:t>
            </a:r>
            <a:r>
              <a:rPr lang="en-US" baseline="-25000">
                <a:solidFill>
                  <a:srgbClr val="0000ff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410" name="CustomShape 27"/>
          <p:cNvSpPr/>
          <p:nvPr/>
        </p:nvSpPr>
        <p:spPr>
          <a:xfrm rot="18668400">
            <a:off x="2066760" y="3621240"/>
            <a:ext cx="838440" cy="40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>
                <a:solidFill>
                  <a:srgbClr val="0000ff"/>
                </a:solidFill>
                <a:latin typeface="Arial"/>
              </a:rPr>
              <a:t>d, x</a:t>
            </a:r>
            <a:r>
              <a:rPr lang="en-US" baseline="-25000">
                <a:solidFill>
                  <a:srgbClr val="0000ff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11" name="CustomShape 28"/>
          <p:cNvSpPr/>
          <p:nvPr/>
        </p:nvSpPr>
        <p:spPr>
          <a:xfrm>
            <a:off x="3886200" y="1922040"/>
            <a:ext cx="533160" cy="39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12" name="CustomShape 29"/>
          <p:cNvSpPr/>
          <p:nvPr/>
        </p:nvSpPr>
        <p:spPr>
          <a:xfrm>
            <a:off x="1904760" y="4431600"/>
            <a:ext cx="533520" cy="39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pic>
        <p:nvPicPr>
          <p:cNvPr id="413" name="TextBox 71" descr=""/>
          <p:cNvPicPr/>
          <p:nvPr/>
        </p:nvPicPr>
        <p:blipFill>
          <a:blip r:embed="rId4"/>
          <a:stretch/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id="414" name="TextBox 72" descr=""/>
          <p:cNvPicPr/>
          <p:nvPr/>
        </p:nvPicPr>
        <p:blipFill>
          <a:blip r:embed="rId5"/>
          <a:stretch/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415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>
                <a:solidFill>
                  <a:srgbClr val="000080"/>
                </a:solidFill>
                <a:latin typeface="Arial"/>
              </a:rPr>
              <a:t>Jets</a:t>
            </a:r>
            <a:r>
              <a:rPr lang="en-US" sz="2500">
                <a:latin typeface="Arial"/>
              </a:rPr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416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ffffff"/>
                </a:solidFill>
                <a:latin typeface="Arial"/>
              </a:rPr>
              <a:t>Beam pipe</a:t>
            </a:r>
            <a:endParaRPr/>
          </a:p>
        </p:txBody>
      </p:sp>
      <p:sp>
        <p:nvSpPr>
          <p:cNvPr id="418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Jets</a:t>
            </a:r>
            <a:endParaRPr/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2857320" y="95760"/>
            <a:ext cx="4343400" cy="1253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 reconstruction</a:t>
            </a:r>
            <a:endParaRPr/>
          </a:p>
        </p:txBody>
      </p:sp>
      <p:sp>
        <p:nvSpPr>
          <p:cNvPr id="420" name="TextShape 2"/>
          <p:cNvSpPr txBox="1"/>
          <p:nvPr/>
        </p:nvSpPr>
        <p:spPr>
          <a:xfrm>
            <a:off x="228240" y="5007240"/>
            <a:ext cx="9829800" cy="1534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Identify all of the particles in the jet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r>
              <a:rPr lang="en-US" sz="3200">
                <a:latin typeface="Arial"/>
              </a:rPr>
              <a:t> parton energy, momentum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Difficult in heavy ion collisions – but possible!</a:t>
            </a:r>
            <a:endParaRPr/>
          </a:p>
        </p:txBody>
      </p:sp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1599840" y="1627200"/>
            <a:ext cx="2743200" cy="2743200"/>
          </a:xfrm>
          <a:prstGeom prst="rect">
            <a:avLst/>
          </a:prstGeom>
          <a:ln>
            <a:noFill/>
          </a:ln>
        </p:spPr>
      </p:pic>
      <p:sp>
        <p:nvSpPr>
          <p:cNvPr id="422" name="TextShape 3"/>
          <p:cNvSpPr txBox="1"/>
          <p:nvPr/>
        </p:nvSpPr>
        <p:spPr>
          <a:xfrm>
            <a:off x="1599840" y="4024080"/>
            <a:ext cx="2743200" cy="33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700">
                <a:solidFill>
                  <a:srgbClr val="ffffff"/>
                </a:solidFill>
                <a:latin typeface="Arial"/>
              </a:rPr>
              <a:t>p+p di-jet event in STAR</a:t>
            </a:r>
            <a:endParaRPr/>
          </a:p>
        </p:txBody>
      </p:sp>
      <p:sp>
        <p:nvSpPr>
          <p:cNvPr id="423" name="Line 4"/>
          <p:cNvSpPr/>
          <p:nvPr/>
        </p:nvSpPr>
        <p:spPr>
          <a:xfrm flipH="1" flipV="1">
            <a:off x="2034000" y="209196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424" name="Line 5"/>
          <p:cNvSpPr/>
          <p:nvPr/>
        </p:nvSpPr>
        <p:spPr>
          <a:xfrm flipV="1">
            <a:off x="2948400" y="186336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425" name="CustomShape 6"/>
          <p:cNvSpPr/>
          <p:nvPr/>
        </p:nvSpPr>
        <p:spPr>
          <a:xfrm rot="20400000">
            <a:off x="2033640" y="1742400"/>
            <a:ext cx="914400" cy="456840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26" name="" descr=""/>
          <p:cNvPicPr/>
          <p:nvPr/>
        </p:nvPicPr>
        <p:blipFill>
          <a:blip r:embed="rId2"/>
          <a:stretch/>
        </p:blipFill>
        <p:spPr>
          <a:xfrm>
            <a:off x="5307840" y="1599840"/>
            <a:ext cx="3657600" cy="2879280"/>
          </a:xfrm>
          <a:prstGeom prst="rect">
            <a:avLst/>
          </a:prstGeom>
          <a:ln>
            <a:noFill/>
          </a:ln>
        </p:spPr>
      </p:pic>
      <p:sp>
        <p:nvSpPr>
          <p:cNvPr id="427" name="TextShape 7"/>
          <p:cNvSpPr txBox="1"/>
          <p:nvPr/>
        </p:nvSpPr>
        <p:spPr>
          <a:xfrm>
            <a:off x="5464440" y="4133520"/>
            <a:ext cx="3679200" cy="33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700">
                <a:solidFill>
                  <a:srgbClr val="ffffff"/>
                </a:solidFill>
                <a:latin typeface="Arial"/>
              </a:rPr>
              <a:t>Central Au+Au collision in STAR</a:t>
            </a:r>
            <a:endParaRPr/>
          </a:p>
        </p:txBody>
      </p:sp>
      <p:sp>
        <p:nvSpPr>
          <p:cNvPr id="428" name="Line 8"/>
          <p:cNvSpPr/>
          <p:nvPr/>
        </p:nvSpPr>
        <p:spPr>
          <a:xfrm flipH="1" flipV="1">
            <a:off x="6211800" y="2108880"/>
            <a:ext cx="914400" cy="9144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429" name="Line 9"/>
          <p:cNvSpPr/>
          <p:nvPr/>
        </p:nvSpPr>
        <p:spPr>
          <a:xfrm flipV="1">
            <a:off x="7126200" y="1880280"/>
            <a:ext cx="0" cy="1143000"/>
          </a:xfrm>
          <a:prstGeom prst="line">
            <a:avLst/>
          </a:prstGeom>
          <a:ln w="36720">
            <a:solidFill>
              <a:srgbClr val="ffffff"/>
            </a:solidFill>
            <a:round/>
          </a:ln>
        </p:spPr>
      </p:sp>
      <p:sp>
        <p:nvSpPr>
          <p:cNvPr id="430" name="CustomShape 10"/>
          <p:cNvSpPr/>
          <p:nvPr/>
        </p:nvSpPr>
        <p:spPr>
          <a:xfrm rot="20400000">
            <a:off x="6211440" y="1759320"/>
            <a:ext cx="914400" cy="456840"/>
          </a:xfrm>
          <a:prstGeom prst="ellipse">
            <a:avLst/>
          </a:prstGeom>
          <a:noFill/>
          <a:ln w="367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503640" y="84960"/>
            <a:ext cx="907164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Jets</a:t>
            </a:r>
            <a:endParaRPr/>
          </a:p>
        </p:txBody>
      </p:sp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2251440" y="266508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33" name="" descr=""/>
          <p:cNvPicPr/>
          <p:nvPr/>
        </p:nvPicPr>
        <p:blipFill>
          <a:blip r:embed="rId2"/>
          <a:stretch/>
        </p:blipFill>
        <p:spPr>
          <a:xfrm>
            <a:off x="1211400" y="249624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34" name="CustomShape 2"/>
          <p:cNvSpPr/>
          <p:nvPr/>
        </p:nvSpPr>
        <p:spPr>
          <a:xfrm>
            <a:off x="1566000" y="28429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35" name="" descr=""/>
          <p:cNvPicPr/>
          <p:nvPr/>
        </p:nvPicPr>
        <p:blipFill>
          <a:blip r:embed="rId3"/>
          <a:stretch/>
        </p:blipFill>
        <p:spPr>
          <a:xfrm>
            <a:off x="3516120" y="278424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36" name="CustomShape 3"/>
          <p:cNvSpPr/>
          <p:nvPr/>
        </p:nvSpPr>
        <p:spPr>
          <a:xfrm>
            <a:off x="3774600" y="29973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4"/>
          <p:cNvSpPr/>
          <p:nvPr/>
        </p:nvSpPr>
        <p:spPr>
          <a:xfrm>
            <a:off x="253800" y="310356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5"/>
          <p:cNvSpPr/>
          <p:nvPr/>
        </p:nvSpPr>
        <p:spPr>
          <a:xfrm flipH="1">
            <a:off x="4177440" y="342252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6"/>
          <p:cNvSpPr/>
          <p:nvPr/>
        </p:nvSpPr>
        <p:spPr>
          <a:xfrm>
            <a:off x="3402360" y="11246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7"/>
          <p:cNvSpPr/>
          <p:nvPr/>
        </p:nvSpPr>
        <p:spPr>
          <a:xfrm>
            <a:off x="1986120" y="47217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CustomShape 8"/>
          <p:cNvSpPr/>
          <p:nvPr/>
        </p:nvSpPr>
        <p:spPr>
          <a:xfrm>
            <a:off x="1049040" y="220860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42" name="CustomShape 9"/>
          <p:cNvSpPr/>
          <p:nvPr/>
        </p:nvSpPr>
        <p:spPr>
          <a:xfrm>
            <a:off x="3317760" y="433188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43" name="Line 10"/>
          <p:cNvSpPr/>
          <p:nvPr/>
        </p:nvSpPr>
        <p:spPr>
          <a:xfrm>
            <a:off x="1722960" y="296568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44" name="Line 11"/>
          <p:cNvSpPr/>
          <p:nvPr/>
        </p:nvSpPr>
        <p:spPr>
          <a:xfrm flipV="1">
            <a:off x="2680200" y="136548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</p:sp>
      <p:sp>
        <p:nvSpPr>
          <p:cNvPr id="445" name="Line 12"/>
          <p:cNvSpPr/>
          <p:nvPr/>
        </p:nvSpPr>
        <p:spPr>
          <a:xfrm flipH="1">
            <a:off x="2908440" y="311760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46" name="Line 13"/>
          <p:cNvSpPr/>
          <p:nvPr/>
        </p:nvSpPr>
        <p:spPr>
          <a:xfrm flipH="1">
            <a:off x="2146320" y="311796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</p:sp>
      <p:sp>
        <p:nvSpPr>
          <p:cNvPr id="447" name="CustomShape 14"/>
          <p:cNvSpPr/>
          <p:nvPr/>
        </p:nvSpPr>
        <p:spPr>
          <a:xfrm>
            <a:off x="2451600" y="273708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48" name="" descr=""/>
          <p:cNvPicPr/>
          <p:nvPr/>
        </p:nvPicPr>
        <p:blipFill>
          <a:blip r:embed="rId4"/>
          <a:stretch/>
        </p:blipFill>
        <p:spPr>
          <a:xfrm>
            <a:off x="5390640" y="1345320"/>
            <a:ext cx="4573440" cy="3683880"/>
          </a:xfrm>
          <a:prstGeom prst="rect">
            <a:avLst/>
          </a:prstGeom>
          <a:ln>
            <a:noFill/>
          </a:ln>
        </p:spPr>
      </p:pic>
      <p:pic>
        <p:nvPicPr>
          <p:cNvPr id="449" name="" descr=""/>
          <p:cNvPicPr/>
          <p:nvPr/>
        </p:nvPicPr>
        <p:blipFill>
          <a:blip r:embed="rId5"/>
          <a:stretch/>
        </p:blipFill>
        <p:spPr>
          <a:xfrm>
            <a:off x="3291840" y="5120640"/>
            <a:ext cx="3200400" cy="2404800"/>
          </a:xfrm>
          <a:prstGeom prst="rect">
            <a:avLst/>
          </a:prstGeom>
          <a:ln>
            <a:noFill/>
          </a:ln>
        </p:spPr>
      </p:pic>
      <p:sp>
        <p:nvSpPr>
          <p:cNvPr id="450" name="TextShape 15"/>
          <p:cNvSpPr txBox="1"/>
          <p:nvPr/>
        </p:nvSpPr>
        <p:spPr>
          <a:xfrm>
            <a:off x="3729240" y="4998960"/>
            <a:ext cx="232236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sp>
        <p:nvSpPr>
          <p:cNvPr id="451" name="Freeform 16"/>
          <p:cNvSpPr/>
          <p:nvPr/>
        </p:nvSpPr>
        <p:spPr>
          <a:xfrm>
            <a:off x="4121640" y="5769360"/>
            <a:ext cx="405720" cy="448920"/>
          </a:xfrm>
          <a:custGeom>
            <a:avLst/>
            <a:gdLst/>
            <a:ahLst/>
            <a:rect l="0" t="0" r="r" b="b"/>
            <a:pathLst>
              <a:path w="1127" h="1247">
                <a:moveTo>
                  <a:pt x="0" y="675"/>
                </a:moveTo>
                <a:cubicBezTo>
                  <a:pt x="150" y="570"/>
                  <a:pt x="91" y="150"/>
                  <a:pt x="190" y="114"/>
                </a:cubicBezTo>
                <a:cubicBezTo>
                  <a:pt x="378" y="47"/>
                  <a:pt x="463" y="0"/>
                  <a:pt x="571" y="81"/>
                </a:cubicBezTo>
                <a:cubicBezTo>
                  <a:pt x="708" y="183"/>
                  <a:pt x="956" y="485"/>
                  <a:pt x="1020" y="675"/>
                </a:cubicBezTo>
                <a:cubicBezTo>
                  <a:pt x="1126" y="991"/>
                  <a:pt x="1114" y="1221"/>
                  <a:pt x="1062" y="1246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52" name="Line 17"/>
          <p:cNvSpPr/>
          <p:nvPr/>
        </p:nvSpPr>
        <p:spPr>
          <a:xfrm flipV="1">
            <a:off x="4604760" y="6711840"/>
            <a:ext cx="1166040" cy="10764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53" name="Line 18"/>
          <p:cNvSpPr/>
          <p:nvPr/>
        </p:nvSpPr>
        <p:spPr>
          <a:xfrm>
            <a:off x="5669280" y="411480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54" name="Line 19"/>
          <p:cNvSpPr/>
          <p:nvPr/>
        </p:nvSpPr>
        <p:spPr>
          <a:xfrm flipV="1">
            <a:off x="8049600" y="456336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55" name="CustomShape 20"/>
          <p:cNvSpPr/>
          <p:nvPr/>
        </p:nvSpPr>
        <p:spPr>
          <a:xfrm>
            <a:off x="6858000" y="1995120"/>
            <a:ext cx="731520" cy="192024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21"/>
          <p:cNvSpPr/>
          <p:nvPr/>
        </p:nvSpPr>
        <p:spPr>
          <a:xfrm>
            <a:off x="8126280" y="1900800"/>
            <a:ext cx="731520" cy="241920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TextShape 22"/>
          <p:cNvSpPr txBox="1"/>
          <p:nvPr/>
        </p:nvSpPr>
        <p:spPr>
          <a:xfrm>
            <a:off x="6675120" y="1005840"/>
            <a:ext cx="209628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solidFill>
                  <a:srgbClr val="000000"/>
                </a:solidFill>
                <a:latin typeface="Arial"/>
              </a:rPr>
              <a:t>Phys.Rev.Lett. 105 (2010) 252303</a:t>
            </a:r>
            <a:endParaRPr/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503640" y="156960"/>
            <a:ext cx="9071640" cy="979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Quenched jets</a:t>
            </a:r>
            <a:endParaRPr/>
          </a:p>
        </p:txBody>
      </p:sp>
      <p:pic>
        <p:nvPicPr>
          <p:cNvPr id="459" name="" descr=""/>
          <p:cNvPicPr/>
          <p:nvPr/>
        </p:nvPicPr>
        <p:blipFill>
          <a:blip r:embed="rId1"/>
          <a:stretch/>
        </p:blipFill>
        <p:spPr>
          <a:xfrm>
            <a:off x="2454840" y="284004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60" name="" descr=""/>
          <p:cNvPicPr/>
          <p:nvPr/>
        </p:nvPicPr>
        <p:blipFill>
          <a:blip r:embed="rId2"/>
          <a:stretch/>
        </p:blipFill>
        <p:spPr>
          <a:xfrm>
            <a:off x="1414800" y="267120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61" name="CustomShape 2"/>
          <p:cNvSpPr/>
          <p:nvPr/>
        </p:nvSpPr>
        <p:spPr>
          <a:xfrm>
            <a:off x="1769400" y="301788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62" name="" descr=""/>
          <p:cNvPicPr/>
          <p:nvPr/>
        </p:nvPicPr>
        <p:blipFill>
          <a:blip r:embed="rId3"/>
          <a:stretch/>
        </p:blipFill>
        <p:spPr>
          <a:xfrm>
            <a:off x="3719520" y="295920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463" name="CustomShape 3"/>
          <p:cNvSpPr/>
          <p:nvPr/>
        </p:nvSpPr>
        <p:spPr>
          <a:xfrm>
            <a:off x="3978000" y="317232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4"/>
          <p:cNvSpPr/>
          <p:nvPr/>
        </p:nvSpPr>
        <p:spPr>
          <a:xfrm>
            <a:off x="457200" y="3278520"/>
            <a:ext cx="838440" cy="38088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5"/>
          <p:cNvSpPr/>
          <p:nvPr/>
        </p:nvSpPr>
        <p:spPr>
          <a:xfrm flipH="1">
            <a:off x="4380840" y="3597480"/>
            <a:ext cx="838440" cy="381240"/>
          </a:xfrm>
          <a:prstGeom prst="stripedRightArrow">
            <a:avLst>
              <a:gd name="adj1" fmla="val 16200"/>
              <a:gd name="adj2" fmla="val 5400"/>
            </a:avLst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6"/>
          <p:cNvSpPr/>
          <p:nvPr/>
        </p:nvSpPr>
        <p:spPr>
          <a:xfrm>
            <a:off x="3605760" y="1299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7"/>
          <p:cNvSpPr/>
          <p:nvPr/>
        </p:nvSpPr>
        <p:spPr>
          <a:xfrm>
            <a:off x="2809800" y="39524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8"/>
          <p:cNvSpPr/>
          <p:nvPr/>
        </p:nvSpPr>
        <p:spPr>
          <a:xfrm>
            <a:off x="1252440" y="238356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69" name="CustomShape 9"/>
          <p:cNvSpPr/>
          <p:nvPr/>
        </p:nvSpPr>
        <p:spPr>
          <a:xfrm>
            <a:off x="3521160" y="4506840"/>
            <a:ext cx="1000800" cy="37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70" name="Line 10"/>
          <p:cNvSpPr/>
          <p:nvPr/>
        </p:nvSpPr>
        <p:spPr>
          <a:xfrm>
            <a:off x="1926360" y="314064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71" name="Line 11"/>
          <p:cNvSpPr/>
          <p:nvPr/>
        </p:nvSpPr>
        <p:spPr>
          <a:xfrm flipV="1">
            <a:off x="2883600" y="1540440"/>
            <a:ext cx="762480" cy="1599840"/>
          </a:xfrm>
          <a:prstGeom prst="line">
            <a:avLst/>
          </a:prstGeom>
          <a:ln w="38160">
            <a:solidFill>
              <a:srgbClr val="0000ff"/>
            </a:solidFill>
            <a:miter/>
            <a:tailEnd len="med" type="triangle" w="med"/>
          </a:ln>
        </p:spPr>
      </p:sp>
      <p:sp>
        <p:nvSpPr>
          <p:cNvPr id="472" name="Line 12"/>
          <p:cNvSpPr/>
          <p:nvPr/>
        </p:nvSpPr>
        <p:spPr>
          <a:xfrm flipH="1">
            <a:off x="3111840" y="329256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</p:sp>
      <p:sp>
        <p:nvSpPr>
          <p:cNvPr id="473" name="Freeform 13"/>
          <p:cNvSpPr/>
          <p:nvPr/>
        </p:nvSpPr>
        <p:spPr>
          <a:xfrm>
            <a:off x="2658600" y="329040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80" y="8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9"/>
                  <a:pt x="1624" y="1034"/>
                  <a:pt x="765" y="1266"/>
                </a:cubicBezTo>
                <a:cubicBezTo>
                  <a:pt x="0" y="1476"/>
                  <a:pt x="1016" y="1363"/>
                  <a:pt x="1023" y="1626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800000"/>
            </a:solidFill>
            <a:round/>
          </a:ln>
        </p:spPr>
      </p:sp>
      <p:sp>
        <p:nvSpPr>
          <p:cNvPr id="474" name="CustomShape 14"/>
          <p:cNvSpPr/>
          <p:nvPr/>
        </p:nvSpPr>
        <p:spPr>
          <a:xfrm>
            <a:off x="2655000" y="2912040"/>
            <a:ext cx="686160" cy="533160"/>
          </a:xfrm>
          <a:prstGeom prst="irregularSeal2">
            <a:avLst/>
          </a:pr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TextShape 15"/>
          <p:cNvSpPr txBox="1"/>
          <p:nvPr/>
        </p:nvSpPr>
        <p:spPr>
          <a:xfrm>
            <a:off x="9000" y="4856040"/>
            <a:ext cx="6666120" cy="2279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One of the jets is absorbed by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The quark or gluon has equilibrated with the medium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Arial"/>
              </a:rPr>
              <a:t>Phys. Rev. Lett. 105, 252303 (2010)</a:t>
            </a:r>
            <a:endParaRPr/>
          </a:p>
        </p:txBody>
      </p:sp>
      <p:pic>
        <p:nvPicPr>
          <p:cNvPr id="476" name="" descr=""/>
          <p:cNvPicPr/>
          <p:nvPr/>
        </p:nvPicPr>
        <p:blipFill>
          <a:blip r:embed="rId4"/>
          <a:stretch/>
        </p:blipFill>
        <p:spPr>
          <a:xfrm>
            <a:off x="5356800" y="1095480"/>
            <a:ext cx="4572000" cy="3767400"/>
          </a:xfrm>
          <a:prstGeom prst="rect">
            <a:avLst/>
          </a:prstGeom>
          <a:ln>
            <a:noFill/>
          </a:ln>
        </p:spPr>
      </p:pic>
      <p:pic>
        <p:nvPicPr>
          <p:cNvPr id="477" name="" descr=""/>
          <p:cNvPicPr/>
          <p:nvPr/>
        </p:nvPicPr>
        <p:blipFill>
          <a:blip r:embed="rId5"/>
          <a:stretch/>
        </p:blipFill>
        <p:spPr>
          <a:xfrm>
            <a:off x="6675120" y="4968000"/>
            <a:ext cx="3200400" cy="2404800"/>
          </a:xfrm>
          <a:prstGeom prst="rect">
            <a:avLst/>
          </a:prstGeom>
          <a:ln>
            <a:noFill/>
          </a:ln>
        </p:spPr>
      </p:pic>
      <p:sp>
        <p:nvSpPr>
          <p:cNvPr id="478" name="TextShape 16"/>
          <p:cNvSpPr txBox="1"/>
          <p:nvPr/>
        </p:nvSpPr>
        <p:spPr>
          <a:xfrm>
            <a:off x="7112520" y="4846320"/>
            <a:ext cx="232236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sp>
        <p:nvSpPr>
          <p:cNvPr id="479" name="Freeform 17"/>
          <p:cNvSpPr/>
          <p:nvPr/>
        </p:nvSpPr>
        <p:spPr>
          <a:xfrm>
            <a:off x="7504920" y="5616720"/>
            <a:ext cx="405720" cy="448920"/>
          </a:xfrm>
          <a:custGeom>
            <a:avLst/>
            <a:gdLst/>
            <a:ahLst/>
            <a:rect l="0" t="0" r="r" b="b"/>
            <a:pathLst>
              <a:path w="1127" h="1247">
                <a:moveTo>
                  <a:pt x="0" y="675"/>
                </a:moveTo>
                <a:cubicBezTo>
                  <a:pt x="150" y="570"/>
                  <a:pt x="91" y="150"/>
                  <a:pt x="190" y="114"/>
                </a:cubicBezTo>
                <a:cubicBezTo>
                  <a:pt x="378" y="47"/>
                  <a:pt x="463" y="0"/>
                  <a:pt x="571" y="81"/>
                </a:cubicBezTo>
                <a:cubicBezTo>
                  <a:pt x="708" y="183"/>
                  <a:pt x="956" y="485"/>
                  <a:pt x="1020" y="675"/>
                </a:cubicBezTo>
                <a:cubicBezTo>
                  <a:pt x="1126" y="991"/>
                  <a:pt x="1114" y="1221"/>
                  <a:pt x="1062" y="1246"/>
                </a:cubicBezTo>
              </a:path>
            </a:pathLst>
          </a:cu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80" name="Line 18"/>
          <p:cNvSpPr/>
          <p:nvPr/>
        </p:nvSpPr>
        <p:spPr>
          <a:xfrm flipV="1">
            <a:off x="7988040" y="6559200"/>
            <a:ext cx="1166040" cy="10764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81" name="Line 19"/>
          <p:cNvSpPr/>
          <p:nvPr/>
        </p:nvSpPr>
        <p:spPr>
          <a:xfrm>
            <a:off x="5749920" y="3871440"/>
            <a:ext cx="914400" cy="822960"/>
          </a:xfrm>
          <a:prstGeom prst="line">
            <a:avLst/>
          </a:prstGeom>
          <a:ln w="54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482" name="Line 20"/>
          <p:cNvSpPr/>
          <p:nvPr/>
        </p:nvSpPr>
        <p:spPr>
          <a:xfrm flipV="1">
            <a:off x="7950240" y="4320000"/>
            <a:ext cx="1554480" cy="365760"/>
          </a:xfrm>
          <a:prstGeom prst="line">
            <a:avLst/>
          </a:prstGeom>
          <a:ln w="54720">
            <a:solidFill>
              <a:srgbClr val="f77f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83" name="CustomShape 21"/>
          <p:cNvSpPr/>
          <p:nvPr/>
        </p:nvSpPr>
        <p:spPr>
          <a:xfrm>
            <a:off x="6686640" y="1095480"/>
            <a:ext cx="731520" cy="218052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22"/>
          <p:cNvSpPr/>
          <p:nvPr/>
        </p:nvSpPr>
        <p:spPr>
          <a:xfrm>
            <a:off x="7522920" y="2142000"/>
            <a:ext cx="731520" cy="1574640"/>
          </a:xfrm>
          <a:prstGeom prst="upArrow">
            <a:avLst>
              <a:gd name="adj1" fmla="val 5400"/>
              <a:gd name="adj2" fmla="val 5400"/>
            </a:avLst>
          </a:prstGeom>
          <a:noFill/>
          <a:ln w="54720">
            <a:solidFill>
              <a:srgbClr val="ff0000"/>
            </a:solidFill>
            <a:custDash>
              <a:ds d="300000" sp="300000"/>
              <a:ds d="3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Nuclear modification factor</a:t>
            </a:r>
            <a:endParaRPr/>
          </a:p>
        </p:txBody>
      </p:sp>
      <p:sp>
        <p:nvSpPr>
          <p:cNvPr id="486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000">
                <a:latin typeface="Arial"/>
              </a:rPr>
              <a:t>Measure spectra of probe (jets) and compare to those in p+p collisions or peripheral A+A collis</a:t>
            </a:r>
            <a:r>
              <a:rPr lang="en-US" sz="3000">
                <a:latin typeface="Arial"/>
              </a:rPr>
              <a:t>ions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000">
                <a:latin typeface="Arial"/>
              </a:rPr>
              <a:t>If high-p</a:t>
            </a:r>
            <a:r>
              <a:rPr lang="en-US" sz="3000" baseline="-101000">
                <a:latin typeface="Arial"/>
              </a:rPr>
              <a:t>T</a:t>
            </a:r>
            <a:r>
              <a:rPr lang="en-US" sz="3000">
                <a:latin typeface="Arial"/>
              </a:rPr>
              <a:t> probes (jets) are suppressed, this is evidence of jet quenc</a:t>
            </a:r>
            <a:r>
              <a:rPr lang="en-US" sz="3000">
                <a:latin typeface="Arial"/>
              </a:rPr>
              <a:t>hing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  <p:pic>
        <p:nvPicPr>
          <p:cNvPr id="487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488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89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90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" descr=""/>
          <p:cNvPicPr/>
          <p:nvPr/>
        </p:nvPicPr>
        <p:blipFill>
          <a:blip r:embed="rId1"/>
          <a:stretch/>
        </p:blipFill>
        <p:spPr>
          <a:xfrm>
            <a:off x="-137160" y="1203120"/>
            <a:ext cx="6483240" cy="4389120"/>
          </a:xfrm>
          <a:prstGeom prst="rect">
            <a:avLst/>
          </a:prstGeom>
          <a:ln>
            <a:noFill/>
          </a:ln>
        </p:spPr>
      </p:pic>
      <p:sp>
        <p:nvSpPr>
          <p:cNvPr id="492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Nuclear modification factor R</a:t>
            </a:r>
            <a:r>
              <a:rPr lang="en-US" sz="4400" baseline="-101000">
                <a:latin typeface="Arial"/>
              </a:rPr>
              <a:t>AA</a:t>
            </a:r>
            <a:endParaRPr/>
          </a:p>
        </p:txBody>
      </p:sp>
      <p:sp>
        <p:nvSpPr>
          <p:cNvPr id="493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494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495" name="TextShape 4"/>
          <p:cNvSpPr txBox="1"/>
          <p:nvPr/>
        </p:nvSpPr>
        <p:spPr>
          <a:xfrm>
            <a:off x="274320" y="5661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i="1" lang="en-US" sz="2500">
                <a:latin typeface="Arial"/>
              </a:rPr>
              <a:t>Electromagnetic probes</a:t>
            </a:r>
            <a:r>
              <a:rPr lang="en-US" sz="2500">
                <a:latin typeface="Arial"/>
              </a:rPr>
              <a:t> – consistent with no modification – medium is transparent to them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i="1" lang="en-US" sz="2500">
                <a:latin typeface="Arial"/>
              </a:rPr>
              <a:t>Strong probes</a:t>
            </a:r>
            <a:r>
              <a:rPr lang="en-US" sz="2500">
                <a:latin typeface="Arial"/>
              </a:rPr>
              <a:t> – significant suppression – medium is opaque to them</a:t>
            </a:r>
            <a:endParaRPr/>
          </a:p>
        </p:txBody>
      </p:sp>
      <p:pic>
        <p:nvPicPr>
          <p:cNvPr id="496" name="Picture 5" descr=""/>
          <p:cNvPicPr/>
          <p:nvPr/>
        </p:nvPicPr>
        <p:blipFill>
          <a:blip r:embed="rId2"/>
          <a:stretch/>
        </p:blipFill>
        <p:spPr>
          <a:xfrm>
            <a:off x="5799600" y="1463040"/>
            <a:ext cx="8568000" cy="4114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5" descr=""/>
          <p:cNvPicPr/>
          <p:nvPr/>
        </p:nvPicPr>
        <p:blipFill>
          <a:blip r:embed="rId1"/>
          <a:stretch/>
        </p:blipFill>
        <p:spPr>
          <a:xfrm>
            <a:off x="281520" y="1682280"/>
            <a:ext cx="9594000" cy="4604760"/>
          </a:xfrm>
          <a:prstGeom prst="rect">
            <a:avLst/>
          </a:prstGeom>
          <a:ln>
            <a:noFill/>
          </a:ln>
        </p:spPr>
      </p:pic>
      <p:sp>
        <p:nvSpPr>
          <p:cNvPr id="498" name="TextShape 1"/>
          <p:cNvSpPr txBox="1"/>
          <p:nvPr/>
        </p:nvSpPr>
        <p:spPr>
          <a:xfrm>
            <a:off x="0" y="-59400"/>
            <a:ext cx="10080000" cy="87588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SzPct val="45000"/>
              <a:buFont typeface="StarSymbol"/>
              <a:buChar char=""/>
            </a:pPr>
            <a:r>
              <a:rPr lang="en-US" sz="4000">
                <a:latin typeface="Arial"/>
              </a:rPr>
              <a:t>Nuclear modification factor R</a:t>
            </a:r>
            <a:r>
              <a:rPr lang="en-US" sz="4000" baseline="-101000">
                <a:latin typeface="Arial"/>
              </a:rPr>
              <a:t>AA</a:t>
            </a:r>
            <a:r>
              <a:rPr lang="en-US" sz="4000">
                <a:latin typeface="Arial"/>
              </a:rPr>
              <a:t> at LHC</a:t>
            </a:r>
            <a:endParaRPr/>
          </a:p>
        </p:txBody>
      </p:sp>
      <p:sp>
        <p:nvSpPr>
          <p:cNvPr id="499" name="CustomShape 2"/>
          <p:cNvSpPr/>
          <p:nvPr/>
        </p:nvSpPr>
        <p:spPr>
          <a:xfrm>
            <a:off x="4703760" y="6056640"/>
            <a:ext cx="4368240" cy="87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</a:rPr>
              <a:t>Like for charged particles, high-p</a:t>
            </a:r>
            <a:r>
              <a:rPr lang="en-US" sz="2400" baseline="-25000">
                <a:solidFill>
                  <a:srgbClr val="000000"/>
                </a:solidFill>
                <a:latin typeface="Arial"/>
              </a:rPr>
              <a:t>T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jet R</a:t>
            </a:r>
            <a:r>
              <a:rPr lang="en-US" sz="2400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2400">
                <a:solidFill>
                  <a:srgbClr val="000000"/>
                </a:solidFill>
                <a:latin typeface="Arial"/>
              </a:rPr>
              <a:t> flat at ≈ 0.5</a:t>
            </a:r>
            <a:endParaRPr/>
          </a:p>
        </p:txBody>
      </p:sp>
      <p:sp>
        <p:nvSpPr>
          <p:cNvPr id="500" name="CustomShape 3"/>
          <p:cNvSpPr/>
          <p:nvPr/>
        </p:nvSpPr>
        <p:spPr>
          <a:xfrm>
            <a:off x="4871880" y="755640"/>
            <a:ext cx="3863520" cy="61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>
                <a:solidFill>
                  <a:srgbClr val="000000"/>
                </a:solidFill>
                <a:latin typeface="Arial"/>
              </a:rPr>
              <a:t>Fully unfolded inclusive jet R</a:t>
            </a:r>
            <a:r>
              <a:rPr lang="en-US" sz="1600" baseline="-25000">
                <a:solidFill>
                  <a:srgbClr val="000000"/>
                </a:solidFill>
                <a:latin typeface="Arial"/>
              </a:rPr>
              <a:t>AA</a:t>
            </a:r>
            <a:r>
              <a:rPr lang="en-US" sz="1600">
                <a:solidFill>
                  <a:srgbClr val="000000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600">
                <a:solidFill>
                  <a:srgbClr val="000000"/>
                </a:solidFill>
                <a:latin typeface="Arial"/>
              </a:rPr>
              <a:t>pp 2.76 TeV reference</a:t>
            </a:r>
            <a:endParaRPr/>
          </a:p>
        </p:txBody>
      </p:sp>
      <p:sp>
        <p:nvSpPr>
          <p:cNvPr id="501" name="CustomShape 4"/>
          <p:cNvSpPr/>
          <p:nvPr/>
        </p:nvSpPr>
        <p:spPr>
          <a:xfrm>
            <a:off x="6816240" y="1542960"/>
            <a:ext cx="169560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HIN-12-001</a:t>
            </a:r>
            <a:endParaRPr/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QGP Chemistry</a:t>
            </a:r>
            <a:endParaRPr/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720360" y="48960"/>
            <a:ext cx="907164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000">
                <a:latin typeface="Arial"/>
              </a:rPr>
              <a:t>What keeps the nucleus together?</a:t>
            </a:r>
            <a:endParaRPr/>
          </a:p>
        </p:txBody>
      </p:sp>
      <p:sp>
        <p:nvSpPr>
          <p:cNvPr id="191" name="CustomShape 2"/>
          <p:cNvSpPr/>
          <p:nvPr/>
        </p:nvSpPr>
        <p:spPr>
          <a:xfrm>
            <a:off x="4326480" y="1252440"/>
            <a:ext cx="5488200" cy="514656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Line 3"/>
          <p:cNvSpPr/>
          <p:nvPr/>
        </p:nvSpPr>
        <p:spPr>
          <a:xfrm>
            <a:off x="5012640" y="5893560"/>
            <a:ext cx="4459320" cy="0"/>
          </a:xfrm>
          <a:prstGeom prst="line">
            <a:avLst/>
          </a:prstGeom>
          <a:ln>
            <a:solidFill>
              <a:srgbClr val="808080"/>
            </a:solidFill>
            <a:tailEnd len="med" type="triangle" w="med"/>
          </a:ln>
        </p:spPr>
      </p:sp>
      <p:sp>
        <p:nvSpPr>
          <p:cNvPr id="193" name="Line 4"/>
          <p:cNvSpPr/>
          <p:nvPr/>
        </p:nvSpPr>
        <p:spPr>
          <a:xfrm flipH="1" flipV="1">
            <a:off x="5012640" y="1595520"/>
            <a:ext cx="720" cy="4298400"/>
          </a:xfrm>
          <a:prstGeom prst="line">
            <a:avLst/>
          </a:prstGeom>
          <a:ln>
            <a:solidFill>
              <a:srgbClr val="808080"/>
            </a:solidFill>
            <a:tailEnd len="med" type="triangle" w="med"/>
          </a:ln>
        </p:spPr>
      </p:sp>
      <p:sp>
        <p:nvSpPr>
          <p:cNvPr id="194" name="TextShape 5"/>
          <p:cNvSpPr txBox="1"/>
          <p:nvPr/>
        </p:nvSpPr>
        <p:spPr>
          <a:xfrm>
            <a:off x="6509880" y="5839560"/>
            <a:ext cx="202032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distance</a:t>
            </a:r>
            <a:endParaRPr/>
          </a:p>
        </p:txBody>
      </p:sp>
      <p:sp>
        <p:nvSpPr>
          <p:cNvPr id="195" name="TextShape 6"/>
          <p:cNvSpPr txBox="1"/>
          <p:nvPr/>
        </p:nvSpPr>
        <p:spPr>
          <a:xfrm rot="16200000">
            <a:off x="3705480" y="3130200"/>
            <a:ext cx="217440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latin typeface="Times New Roman"/>
              </a:rPr>
              <a:t>strength</a:t>
            </a:r>
            <a:endParaRPr/>
          </a:p>
        </p:txBody>
      </p:sp>
      <p:sp>
        <p:nvSpPr>
          <p:cNvPr id="196" name="Freeform 7"/>
          <p:cNvSpPr/>
          <p:nvPr/>
        </p:nvSpPr>
        <p:spPr>
          <a:xfrm>
            <a:off x="5301720" y="1595520"/>
            <a:ext cx="3881520" cy="4131360"/>
          </a:xfrm>
          <a:custGeom>
            <a:avLst/>
            <a:gdLst/>
            <a:ahLst/>
            <a:rect l="0" t="0" r="r" b="b"/>
            <a:pathLst>
              <a:path w="10782" h="11476">
                <a:moveTo>
                  <a:pt x="0" y="0"/>
                </a:moveTo>
                <a:cubicBezTo>
                  <a:pt x="1961" y="9835"/>
                  <a:pt x="10781" y="11475"/>
                  <a:pt x="10781" y="11475"/>
                </a:cubicBezTo>
              </a:path>
            </a:pathLst>
          </a:custGeom>
          <a:ln w="54720">
            <a:solidFill>
              <a:srgbClr val="0000ff"/>
            </a:solidFill>
            <a:round/>
          </a:ln>
        </p:spPr>
      </p:sp>
      <p:sp>
        <p:nvSpPr>
          <p:cNvPr id="197" name="TextShape 8"/>
          <p:cNvSpPr txBox="1"/>
          <p:nvPr/>
        </p:nvSpPr>
        <p:spPr>
          <a:xfrm>
            <a:off x="5447520" y="1517400"/>
            <a:ext cx="288720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ff"/>
                </a:solidFill>
                <a:latin typeface="Times New Roman"/>
              </a:rPr>
              <a:t>Electromagnetic force</a:t>
            </a:r>
            <a:endParaRPr/>
          </a:p>
        </p:txBody>
      </p:sp>
      <p:sp>
        <p:nvSpPr>
          <p:cNvPr id="198" name="Freeform 9"/>
          <p:cNvSpPr/>
          <p:nvPr/>
        </p:nvSpPr>
        <p:spPr>
          <a:xfrm>
            <a:off x="5091120" y="1581840"/>
            <a:ext cx="3881520" cy="4131360"/>
          </a:xfrm>
          <a:custGeom>
            <a:avLst/>
            <a:gdLst/>
            <a:ahLst/>
            <a:rect l="0" t="0" r="r" b="b"/>
            <a:pathLst>
              <a:path w="10782" h="11476">
                <a:moveTo>
                  <a:pt x="10781" y="0"/>
                </a:moveTo>
                <a:cubicBezTo>
                  <a:pt x="8821" y="9835"/>
                  <a:pt x="0" y="11475"/>
                  <a:pt x="0" y="11475"/>
                </a:cubicBezTo>
              </a:path>
            </a:pathLst>
          </a:custGeom>
          <a:ln w="54720">
            <a:solidFill>
              <a:srgbClr val="ff0000"/>
            </a:solidFill>
            <a:round/>
          </a:ln>
        </p:spPr>
      </p:sp>
      <p:sp>
        <p:nvSpPr>
          <p:cNvPr id="199" name="TextShape 10"/>
          <p:cNvSpPr txBox="1"/>
          <p:nvPr/>
        </p:nvSpPr>
        <p:spPr>
          <a:xfrm>
            <a:off x="8172000" y="3430080"/>
            <a:ext cx="157068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ff0000"/>
                </a:solidFill>
                <a:latin typeface="Times New Roman"/>
              </a:rPr>
              <a:t>Strong</a:t>
            </a:r>
            <a:endParaRPr/>
          </a:p>
          <a:p>
            <a:r>
              <a:rPr b="1" lang="en-US" sz="3000">
                <a:solidFill>
                  <a:srgbClr val="ff0000"/>
                </a:solidFill>
                <a:latin typeface="Times New Roman"/>
              </a:rPr>
              <a:t>force</a:t>
            </a:r>
            <a:endParaRPr/>
          </a:p>
        </p:txBody>
      </p:sp>
      <p:pic>
        <p:nvPicPr>
          <p:cNvPr id="200" name="" descr=""/>
          <p:cNvPicPr/>
          <p:nvPr/>
        </p:nvPicPr>
        <p:blipFill>
          <a:blip r:embed="rId1"/>
          <a:stretch/>
        </p:blipFill>
        <p:spPr>
          <a:xfrm>
            <a:off x="5051520" y="4943160"/>
            <a:ext cx="1994040" cy="91404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5027400" y="4945320"/>
            <a:ext cx="2423880" cy="91404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5021640" y="4929480"/>
            <a:ext cx="3183120" cy="914040"/>
          </a:xfrm>
          <a:prstGeom prst="rect">
            <a:avLst/>
          </a:prstGeom>
          <a:ln>
            <a:noFill/>
          </a:ln>
        </p:spPr>
      </p:pic>
      <p:pic>
        <p:nvPicPr>
          <p:cNvPr id="203" name="" descr=""/>
          <p:cNvPicPr/>
          <p:nvPr/>
        </p:nvPicPr>
        <p:blipFill>
          <a:blip r:embed="rId4"/>
          <a:stretch/>
        </p:blipFill>
        <p:spPr>
          <a:xfrm>
            <a:off x="5022000" y="4921920"/>
            <a:ext cx="3914640" cy="914040"/>
          </a:xfrm>
          <a:prstGeom prst="rect">
            <a:avLst/>
          </a:prstGeom>
          <a:ln>
            <a:noFill/>
          </a:ln>
        </p:spPr>
      </p:pic>
      <p:pic>
        <p:nvPicPr>
          <p:cNvPr id="204" name="" descr=""/>
          <p:cNvPicPr/>
          <p:nvPr/>
        </p:nvPicPr>
        <p:blipFill>
          <a:blip r:embed="rId5"/>
          <a:stretch/>
        </p:blipFill>
        <p:spPr>
          <a:xfrm>
            <a:off x="5025240" y="4919760"/>
            <a:ext cx="4125240" cy="914040"/>
          </a:xfrm>
          <a:prstGeom prst="rect">
            <a:avLst/>
          </a:prstGeom>
          <a:ln>
            <a:noFill/>
          </a:ln>
        </p:spPr>
      </p:pic>
      <p:sp>
        <p:nvSpPr>
          <p:cNvPr id="205" name="TextShape 11"/>
          <p:cNvSpPr txBox="1"/>
          <p:nvPr/>
        </p:nvSpPr>
        <p:spPr>
          <a:xfrm>
            <a:off x="44280" y="894960"/>
            <a:ext cx="434484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Electric force: gets weaker as two objects get pulled apart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Strong force: gets </a:t>
            </a:r>
            <a:r>
              <a:rPr i="1" lang="en-US" sz="3200">
                <a:latin typeface="Arial"/>
              </a:rPr>
              <a:t>stronger</a:t>
            </a:r>
            <a:r>
              <a:rPr lang="en-US" sz="3200">
                <a:latin typeface="Arial"/>
              </a:rPr>
              <a:t> as two objects get pulled apart – like a rubber band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As we pull apart the quark and antiquark in a meson, at some point it takes less energy to make a quark-antiquark pair than to pull them further apart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No free quarks - </a:t>
            </a:r>
            <a:r>
              <a:rPr b="1" lang="en-US" sz="3200">
                <a:latin typeface="Arial"/>
              </a:rPr>
              <a:t>confinement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>
                <p:childTnLst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60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41" end="2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freeze">
                      <p:stCondLst>
                        <p:cond delay="indefinite"/>
                      </p:stCondLst>
                      <p:childTnLst>
                        <p:par>
                          <p:cTn id="22" fill="freeze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freeze">
                      <p:stCondLst>
                        <p:cond delay="indefinite"/>
                      </p:stCondLst>
                      <p:childTnLst>
                        <p:par>
                          <p:cTn id="26" fill="freeze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freeze">
                      <p:stCondLst>
                        <p:cond delay="indefinite"/>
                      </p:stCondLst>
                      <p:childTnLst>
                        <p:par>
                          <p:cTn id="34" fill="freeze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xit" presetID="1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92" end="3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1"/>
          <p:cNvSpPr txBox="1"/>
          <p:nvPr/>
        </p:nvSpPr>
        <p:spPr>
          <a:xfrm>
            <a:off x="-3528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Times New Roman"/>
              </a:rPr>
              <a:t>Chemistry - equilibrium</a:t>
            </a:r>
            <a:endParaRPr/>
          </a:p>
        </p:txBody>
      </p:sp>
      <p:sp>
        <p:nvSpPr>
          <p:cNvPr id="504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Ratios of particles expected from a model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Times New Roman"/>
              </a:rPr>
              <a:t>Even strange quarks are at equilibrium!</a:t>
            </a:r>
            <a:endParaRPr/>
          </a:p>
        </p:txBody>
      </p:sp>
      <p:pic>
        <p:nvPicPr>
          <p:cNvPr id="505" name="" descr=""/>
          <p:cNvPicPr/>
          <p:nvPr/>
        </p:nvPicPr>
        <p:blipFill>
          <a:blip r:embed="rId1"/>
          <a:stretch/>
        </p:blipFill>
        <p:spPr>
          <a:xfrm>
            <a:off x="2057400" y="109656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506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Arial"/>
              </a:rPr>
              <a:t>Nuclear Physics A Volume 757, 102-183</a:t>
            </a:r>
            <a:endParaRPr/>
          </a:p>
        </p:txBody>
      </p:sp>
      <p:sp>
        <p:nvSpPr>
          <p:cNvPr id="507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latin typeface="Times New Roman"/>
              </a:rPr>
              <a:t>T~170 MeV</a:t>
            </a:r>
            <a:endParaRPr/>
          </a:p>
        </p:txBody>
      </p:sp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QGP Thermometers</a:t>
            </a:r>
            <a:endParaRPr/>
          </a:p>
        </p:txBody>
      </p:sp>
    </p:spTree>
  </p:cSld>
  <p:timing>
    <p:tnLst>
      <p:par>
        <p:cTn id="145" dur="indefinite" restart="never" nodeType="tmRoot">
          <p:childTnLst>
            <p:seq>
              <p:cTn id="1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Measuring temperature</a:t>
            </a:r>
            <a:endParaRPr/>
          </a:p>
        </p:txBody>
      </p:sp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511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Thermal photons</a:t>
            </a:r>
            <a:endParaRPr/>
          </a:p>
        </p:txBody>
      </p:sp>
      <p:sp>
        <p:nvSpPr>
          <p:cNvPr id="513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latin typeface="Times New Roman"/>
              </a:rPr>
              <a:t>PHENIX collaboration: </a:t>
            </a:r>
            <a:r>
              <a:rPr lang="en-US">
                <a:latin typeface="Arial"/>
              </a:rPr>
              <a:t>Au+Au 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s</a:t>
            </a:r>
            <a:r>
              <a:rPr lang="en-US" baseline="-101000">
                <a:latin typeface="Arial"/>
              </a:rPr>
              <a:t>NN</a:t>
            </a:r>
            <a:r>
              <a:rPr lang="en-US">
                <a:latin typeface="Arial"/>
              </a:rPr>
              <a:t>=200 GeV</a:t>
            </a:r>
            <a:endParaRPr/>
          </a:p>
          <a:p>
            <a:r>
              <a:rPr b="1" lang="en-US" sz="2000">
                <a:latin typeface="Times New Roman"/>
              </a:rPr>
              <a:t>Inverse slope: </a:t>
            </a:r>
            <a:r>
              <a:rPr b="1" lang="en-US" sz="1700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514" name="" descr=""/>
          <p:cNvPicPr/>
          <p:nvPr/>
        </p:nvPicPr>
        <p:blipFill>
          <a:blip r:embed="rId1"/>
          <a:stretch/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515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516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517" name="CustomShape 5"/>
          <p:cNvSpPr/>
          <p:nvPr/>
        </p:nvSpPr>
        <p:spPr>
          <a:xfrm>
            <a:off x="819720" y="2346840"/>
            <a:ext cx="274320" cy="731160"/>
          </a:xfrm>
          <a:prstGeom prst="leftBrace">
            <a:avLst>
              <a:gd name="adj1" fmla="val 1800"/>
              <a:gd name="adj2" fmla="val 10800"/>
            </a:avLst>
          </a:pr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519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520" name="CustomShape 8"/>
          <p:cNvSpPr/>
          <p:nvPr/>
        </p:nvSpPr>
        <p:spPr>
          <a:xfrm flipV="1">
            <a:off x="4322520" y="4300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9"/>
          <p:cNvSpPr/>
          <p:nvPr/>
        </p:nvSpPr>
        <p:spPr>
          <a:xfrm flipV="1">
            <a:off x="4574160" y="430020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10"/>
          <p:cNvSpPr/>
          <p:nvPr/>
        </p:nvSpPr>
        <p:spPr>
          <a:xfrm flipV="1">
            <a:off x="4357800" y="36518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11"/>
          <p:cNvSpPr/>
          <p:nvPr/>
        </p:nvSpPr>
        <p:spPr>
          <a:xfrm flipV="1">
            <a:off x="4501440" y="36514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12"/>
          <p:cNvSpPr/>
          <p:nvPr/>
        </p:nvSpPr>
        <p:spPr>
          <a:xfrm flipV="1">
            <a:off x="4393080" y="29314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13"/>
          <p:cNvSpPr/>
          <p:nvPr/>
        </p:nvSpPr>
        <p:spPr>
          <a:xfrm flipV="1">
            <a:off x="4464720" y="29311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14"/>
          <p:cNvSpPr/>
          <p:nvPr/>
        </p:nvSpPr>
        <p:spPr>
          <a:xfrm flipV="1">
            <a:off x="4573800" y="530748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15"/>
          <p:cNvSpPr/>
          <p:nvPr/>
        </p:nvSpPr>
        <p:spPr>
          <a:xfrm flipV="1">
            <a:off x="4645440" y="530712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28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529" name="TextShape 16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latin typeface="Times New Roman"/>
              </a:rPr>
              <a:t>ALICE collaboration: </a:t>
            </a:r>
            <a:endParaRPr/>
          </a:p>
          <a:p>
            <a:r>
              <a:rPr lang="en-US">
                <a:latin typeface="Times New Roman"/>
              </a:rPr>
              <a:t>Pb+Pb</a:t>
            </a:r>
            <a:r>
              <a:rPr lang="en-US">
                <a:latin typeface="Arial"/>
              </a:rPr>
              <a:t> </a:t>
            </a:r>
            <a:r>
              <a:rPr lang="en-US">
                <a:latin typeface="Arial"/>
              </a:rPr>
              <a:t>collisions at </a:t>
            </a:r>
            <a:r>
              <a:rPr lang="en-US">
                <a:latin typeface="Arial"/>
                <a:ea typeface="Arial"/>
              </a:rPr>
              <a:t>√</a:t>
            </a:r>
            <a:r>
              <a:rPr lang="en-US">
                <a:latin typeface="Arial"/>
              </a:rPr>
              <a:t>s</a:t>
            </a:r>
            <a:r>
              <a:rPr lang="en-US" baseline="-101000">
                <a:latin typeface="Arial"/>
              </a:rPr>
              <a:t>NN</a:t>
            </a:r>
            <a:r>
              <a:rPr lang="en-US">
                <a:latin typeface="Arial"/>
              </a:rPr>
              <a:t>=2.76 TeV</a:t>
            </a:r>
            <a:endParaRPr/>
          </a:p>
          <a:p>
            <a:r>
              <a:rPr b="1" lang="en-US" sz="2000">
                <a:latin typeface="Times New Roman"/>
              </a:rPr>
              <a:t>Inverse slope: </a:t>
            </a:r>
            <a:r>
              <a:rPr b="1" lang="en-US" sz="1700">
                <a:latin typeface="Times New Roman"/>
              </a:rPr>
              <a:t>T = 304 +/-51</a:t>
            </a:r>
            <a:endParaRPr/>
          </a:p>
        </p:txBody>
      </p:sp>
    </p:spTree>
  </p:cSld>
  <p:timing>
    <p:tnLst>
      <p:par>
        <p:cTn id="149" dur="indefinite" restart="never" nodeType="tmRoot">
          <p:childTnLst>
            <p:seq>
              <p:cTn id="1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531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SzPct val="45000"/>
              <a:buFont typeface="StarSymbol"/>
              <a:buChar char=""/>
            </a:pPr>
            <a:r>
              <a:rPr lang="en-US" sz="4400">
                <a:latin typeface="Arial"/>
              </a:rPr>
              <a:t>Building a quarkonium-thermometer</a:t>
            </a:r>
            <a:endParaRPr/>
          </a:p>
        </p:txBody>
      </p:sp>
      <p:pic>
        <p:nvPicPr>
          <p:cNvPr id="532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533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534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535" name="CustomShape 2"/>
          <p:cNvSpPr/>
          <p:nvPr/>
        </p:nvSpPr>
        <p:spPr>
          <a:xfrm>
            <a:off x="83880" y="5879880"/>
            <a:ext cx="4955760" cy="87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536" name="CustomShape 3"/>
          <p:cNvSpPr/>
          <p:nvPr/>
        </p:nvSpPr>
        <p:spPr>
          <a:xfrm>
            <a:off x="780480" y="923760"/>
            <a:ext cx="167112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537" name="CustomShape 4"/>
          <p:cNvSpPr/>
          <p:nvPr/>
        </p:nvSpPr>
        <p:spPr>
          <a:xfrm>
            <a:off x="2412720" y="5408640"/>
            <a:ext cx="572400" cy="405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>
                <a:solidFill>
                  <a:srgbClr val="000000"/>
                </a:solidFill>
                <a:latin typeface="Arial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538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539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542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544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545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548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550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</p:sp>
      <p:sp>
        <p:nvSpPr>
          <p:cNvPr id="551" name="CustomShape 17"/>
          <p:cNvSpPr/>
          <p:nvPr/>
        </p:nvSpPr>
        <p:spPr>
          <a:xfrm flipV="1">
            <a:off x="525600" y="53874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18"/>
          <p:cNvSpPr/>
          <p:nvPr/>
        </p:nvSpPr>
        <p:spPr>
          <a:xfrm flipV="1">
            <a:off x="777240" y="53870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19"/>
          <p:cNvSpPr/>
          <p:nvPr/>
        </p:nvSpPr>
        <p:spPr>
          <a:xfrm flipV="1">
            <a:off x="4207320" y="53874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20"/>
          <p:cNvSpPr/>
          <p:nvPr/>
        </p:nvSpPr>
        <p:spPr>
          <a:xfrm flipV="1">
            <a:off x="4278960" y="53870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21"/>
          <p:cNvSpPr/>
          <p:nvPr/>
        </p:nvSpPr>
        <p:spPr>
          <a:xfrm flipV="1">
            <a:off x="2920320" y="5402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22"/>
          <p:cNvSpPr/>
          <p:nvPr/>
        </p:nvSpPr>
        <p:spPr>
          <a:xfrm flipV="1">
            <a:off x="3063960" y="54025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1" dur="indefinite" restart="never" nodeType="tmRoot">
          <p:childTnLst>
            <p:seq>
              <p:cTn id="152" nodeType="mainSeq">
                <p:childTnLst>
                  <p:par>
                    <p:cTn id="153" fill="freeze">
                      <p:stCondLst>
                        <p:cond delay="indefinite"/>
                      </p:stCondLst>
                      <p:childTnLst>
                        <p:par>
                          <p:cTn id="154" fill="freeze">
                            <p:stCondLst>
                              <p:cond delay="0"/>
                            </p:stCondLst>
                            <p:childTnLst>
                              <p:par>
                                <p:cTn id="1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558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algn="ctr">
              <a:buSzPct val="45000"/>
              <a:buFont typeface="StarSymbol"/>
              <a:buChar char=""/>
            </a:pPr>
            <a:r>
              <a:rPr lang="en-US" sz="4400">
                <a:latin typeface="Arial"/>
              </a:rPr>
              <a:t>Building a quarkonium-thermometer</a:t>
            </a:r>
            <a:endParaRPr/>
          </a:p>
        </p:txBody>
      </p:sp>
      <p:pic>
        <p:nvPicPr>
          <p:cNvPr id="559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560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561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562" name="CustomShape 2"/>
          <p:cNvSpPr/>
          <p:nvPr/>
        </p:nvSpPr>
        <p:spPr>
          <a:xfrm>
            <a:off x="83880" y="5879880"/>
            <a:ext cx="4955760" cy="87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563" name="CustomShape 3"/>
          <p:cNvSpPr/>
          <p:nvPr/>
        </p:nvSpPr>
        <p:spPr>
          <a:xfrm>
            <a:off x="780480" y="923760"/>
            <a:ext cx="167112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564" name="CustomShape 4"/>
          <p:cNvSpPr/>
          <p:nvPr/>
        </p:nvSpPr>
        <p:spPr>
          <a:xfrm>
            <a:off x="2412720" y="5408640"/>
            <a:ext cx="572400" cy="405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>
                <a:solidFill>
                  <a:srgbClr val="000000"/>
                </a:solidFill>
                <a:latin typeface="Arial"/>
              </a:rPr>
              <a:t>N</a:t>
            </a:r>
            <a:r>
              <a:rPr lang="en-US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565" name="CustomShape 5"/>
          <p:cNvSpPr/>
          <p:nvPr/>
        </p:nvSpPr>
        <p:spPr>
          <a:xfrm>
            <a:off x="7338960" y="6735960"/>
            <a:ext cx="257040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566" name="CustomShape 6"/>
          <p:cNvSpPr/>
          <p:nvPr/>
        </p:nvSpPr>
        <p:spPr>
          <a:xfrm>
            <a:off x="5686200" y="5811480"/>
            <a:ext cx="3863880" cy="82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567" name="CustomShape 7"/>
          <p:cNvSpPr/>
          <p:nvPr/>
        </p:nvSpPr>
        <p:spPr>
          <a:xfrm>
            <a:off x="5181840" y="772200"/>
            <a:ext cx="4620240" cy="3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568" name="Picture 5" descr=""/>
          <p:cNvPicPr/>
          <p:nvPr/>
        </p:nvPicPr>
        <p:blipFill>
          <a:blip r:embed="rId5"/>
          <a:stretch/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569" name="CustomShape 8"/>
          <p:cNvSpPr/>
          <p:nvPr/>
        </p:nvSpPr>
        <p:spPr>
          <a:xfrm flipV="1">
            <a:off x="525600" y="53874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CustomShape 9"/>
          <p:cNvSpPr/>
          <p:nvPr/>
        </p:nvSpPr>
        <p:spPr>
          <a:xfrm flipV="1">
            <a:off x="777240" y="53870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CustomShape 10"/>
          <p:cNvSpPr/>
          <p:nvPr/>
        </p:nvSpPr>
        <p:spPr>
          <a:xfrm flipV="1">
            <a:off x="4207320" y="53874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CustomShape 11"/>
          <p:cNvSpPr/>
          <p:nvPr/>
        </p:nvSpPr>
        <p:spPr>
          <a:xfrm flipV="1">
            <a:off x="4278960" y="53870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CustomShape 12"/>
          <p:cNvSpPr/>
          <p:nvPr/>
        </p:nvSpPr>
        <p:spPr>
          <a:xfrm flipV="1">
            <a:off x="2920320" y="5402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CustomShape 13"/>
          <p:cNvSpPr/>
          <p:nvPr/>
        </p:nvSpPr>
        <p:spPr>
          <a:xfrm flipV="1">
            <a:off x="3063960" y="54025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9" dur="indefinite" restart="never" nodeType="tmRoot">
          <p:childTnLst>
            <p:seq>
              <p:cTn id="160" nodeType="mainSeq">
                <p:childTnLst>
                  <p:par>
                    <p:cTn id="161" fill="freeze">
                      <p:stCondLst>
                        <p:cond delay="indefinite"/>
                      </p:stCondLst>
                      <p:childTnLst>
                        <p:par>
                          <p:cTn id="162" fill="freeze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QGP Fluid Dynamics</a:t>
            </a:r>
            <a:endParaRPr/>
          </a:p>
        </p:txBody>
      </p:sp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503640" y="25812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If we have a fluid...</a:t>
            </a:r>
            <a:endParaRPr/>
          </a:p>
        </p:txBody>
      </p:sp>
      <p:pic>
        <p:nvPicPr>
          <p:cNvPr id="577" name="" descr=""/>
          <p:cNvPicPr/>
          <p:nvPr/>
        </p:nvPicPr>
        <p:blipFill>
          <a:blip r:embed="rId1"/>
          <a:stretch/>
        </p:blipFill>
        <p:spPr>
          <a:xfrm>
            <a:off x="5689440" y="1358640"/>
            <a:ext cx="3657600" cy="3610800"/>
          </a:xfrm>
          <a:prstGeom prst="rect">
            <a:avLst/>
          </a:prstGeom>
          <a:ln>
            <a:noFill/>
          </a:ln>
        </p:spPr>
      </p:pic>
      <p:sp>
        <p:nvSpPr>
          <p:cNvPr id="578" name="CustomShape 2"/>
          <p:cNvSpPr/>
          <p:nvPr/>
        </p:nvSpPr>
        <p:spPr>
          <a:xfrm>
            <a:off x="6558120" y="1339200"/>
            <a:ext cx="2015640" cy="57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r>
              <a:rPr lang="en-US" sz="1400">
                <a:solidFill>
                  <a:srgbClr val="000000"/>
                </a:solidFill>
                <a:latin typeface="Arial"/>
              </a:rPr>
              <a:t>Au+Au </a:t>
            </a:r>
            <a:r>
              <a:rPr lang="en-US" sz="1400">
                <a:solidFill>
                  <a:srgbClr val="000000"/>
                </a:solidFill>
                <a:latin typeface="Symbol"/>
                <a:ea typeface="Symbol"/>
              </a:rPr>
              <a:t></a:t>
            </a:r>
            <a:r>
              <a:rPr lang="en-US" sz="1400">
                <a:solidFill>
                  <a:srgbClr val="000000"/>
                </a:solidFill>
                <a:latin typeface="Arial"/>
              </a:rPr>
              <a:t>s</a:t>
            </a:r>
            <a:r>
              <a:rPr lang="en-US" sz="1400" baseline="-101000">
                <a:solidFill>
                  <a:srgbClr val="000000"/>
                </a:solidFill>
                <a:latin typeface="Arial"/>
              </a:rPr>
              <a:t>NN</a:t>
            </a:r>
            <a:r>
              <a:rPr lang="en-US" sz="1400">
                <a:solidFill>
                  <a:srgbClr val="000000"/>
                </a:solidFill>
                <a:latin typeface="Arial"/>
              </a:rPr>
              <a:t> = 200 GeV</a:t>
            </a:r>
            <a:endParaRPr/>
          </a:p>
          <a:p>
            <a:r>
              <a:rPr lang="en-US" sz="1400">
                <a:solidFill>
                  <a:srgbClr val="000000"/>
                </a:solidFill>
                <a:latin typeface="Arial"/>
              </a:rPr>
              <a:t>b=7 fm</a:t>
            </a:r>
            <a:endParaRPr/>
          </a:p>
        </p:txBody>
      </p:sp>
      <p:sp>
        <p:nvSpPr>
          <p:cNvPr id="579" name="TextShape 3"/>
          <p:cNvSpPr txBox="1"/>
          <p:nvPr/>
        </p:nvSpPr>
        <p:spPr>
          <a:xfrm>
            <a:off x="6068880" y="4170600"/>
            <a:ext cx="3021120" cy="418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400">
                <a:latin typeface="Arial"/>
              </a:rPr>
              <a:t>arXiv:nucl-th/0305084</a:t>
            </a:r>
            <a:endParaRPr/>
          </a:p>
        </p:txBody>
      </p:sp>
      <p:sp>
        <p:nvSpPr>
          <p:cNvPr id="580" name="Line 4"/>
          <p:cNvSpPr/>
          <p:nvPr/>
        </p:nvSpPr>
        <p:spPr>
          <a:xfrm>
            <a:off x="7818840" y="2984040"/>
            <a:ext cx="160020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581" name="Line 5"/>
          <p:cNvSpPr/>
          <p:nvPr/>
        </p:nvSpPr>
        <p:spPr>
          <a:xfrm flipH="1">
            <a:off x="5910840" y="2984040"/>
            <a:ext cx="1600200" cy="0"/>
          </a:xfrm>
          <a:prstGeom prst="line">
            <a:avLst/>
          </a:prstGeom>
          <a:ln w="54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582" name="TextShape 6"/>
          <p:cNvSpPr txBox="1"/>
          <p:nvPr/>
        </p:nvSpPr>
        <p:spPr>
          <a:xfrm>
            <a:off x="5714640" y="2382840"/>
            <a:ext cx="41148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>
                <a:solidFill>
                  <a:srgbClr val="ff0000"/>
                </a:solidFill>
                <a:latin typeface="Arial"/>
              </a:rPr>
              <a:t>Particles pushed out</a:t>
            </a:r>
            <a:endParaRPr/>
          </a:p>
        </p:txBody>
      </p:sp>
      <p:sp>
        <p:nvSpPr>
          <p:cNvPr id="583" name="TextShape 7"/>
          <p:cNvSpPr txBox="1"/>
          <p:nvPr/>
        </p:nvSpPr>
        <p:spPr>
          <a:xfrm>
            <a:off x="6063840" y="3898440"/>
            <a:ext cx="2514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latin typeface="Arial"/>
              </a:rPr>
              <a:t>Equipotential lines</a:t>
            </a:r>
            <a:endParaRPr/>
          </a:p>
        </p:txBody>
      </p:sp>
      <p:pic>
        <p:nvPicPr>
          <p:cNvPr id="584" name="" descr=""/>
          <p:cNvPicPr/>
          <p:nvPr/>
        </p:nvPicPr>
        <p:blipFill>
          <a:blip r:embed="rId2"/>
          <a:stretch/>
        </p:blipFill>
        <p:spPr>
          <a:xfrm>
            <a:off x="503640" y="1151280"/>
            <a:ext cx="4426560" cy="3559680"/>
          </a:xfrm>
          <a:prstGeom prst="rect">
            <a:avLst/>
          </a:prstGeom>
          <a:ln>
            <a:noFill/>
          </a:ln>
        </p:spPr>
      </p:pic>
      <p:sp>
        <p:nvSpPr>
          <p:cNvPr id="585" name="TextShape 8"/>
          <p:cNvSpPr txBox="1"/>
          <p:nvPr/>
        </p:nvSpPr>
        <p:spPr>
          <a:xfrm>
            <a:off x="287640" y="5040000"/>
            <a:ext cx="9578520" cy="108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Initial overlap asymmetric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r>
              <a:rPr lang="en-US" sz="3200">
                <a:latin typeface="Arial"/>
              </a:rPr>
              <a:t> pressure gradients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Momentum anisotropy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r>
              <a:rPr lang="en-US" sz="3200">
                <a:latin typeface="Arial"/>
              </a:rPr>
              <a:t> Fourier decomposition:</a:t>
            </a:r>
            <a:endParaRPr/>
          </a:p>
        </p:txBody>
      </p:sp>
    </p:spTree>
  </p:cSld>
  <p:timing>
    <p:tnLst>
      <p:par>
        <p:cTn id="169" dur="indefinite" restart="never" nodeType="tmRoot">
          <p:childTnLst>
            <p:seq>
              <p:cTn id="170" nodeType="mainSeq">
                <p:childTnLst>
                  <p:par>
                    <p:cTn id="171" fill="freeze">
                      <p:stCondLst>
                        <p:cond delay="indefinite"/>
                      </p:stCondLst>
                      <p:childTnLst>
                        <p:par>
                          <p:cTn id="172" fill="freeze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>
                                            <p:txEl>
                                              <p:pRg st="4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Shape 1"/>
          <p:cNvSpPr txBox="1"/>
          <p:nvPr/>
        </p:nvSpPr>
        <p:spPr>
          <a:xfrm>
            <a:off x="529200" y="228600"/>
            <a:ext cx="9072000" cy="70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/>
          <a:p>
            <a:pPr algn="ctr">
              <a:buSzPct val="45000"/>
              <a:buFont typeface="StarSymbol"/>
              <a:buChar char=""/>
            </a:pPr>
            <a:r>
              <a:rPr lang="en-US" sz="4000">
                <a:latin typeface="Arial"/>
              </a:rPr>
              <a:t>What does this mean?</a:t>
            </a:r>
            <a:endParaRPr/>
          </a:p>
        </p:txBody>
      </p:sp>
      <p:sp>
        <p:nvSpPr>
          <p:cNvPr id="587" name="CustomShape 2"/>
          <p:cNvSpPr/>
          <p:nvPr/>
        </p:nvSpPr>
        <p:spPr>
          <a:xfrm>
            <a:off x="115920" y="917280"/>
            <a:ext cx="9485280" cy="571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/>
          </a:p>
          <a:p>
            <a:pPr lvl="1">
              <a:lnSpc>
                <a:spcPct val="100000"/>
              </a:lnSpc>
              <a:buFont typeface="Comic Sans MS"/>
              <a:buChar char="–"/>
            </a:pPr>
            <a:r>
              <a:rPr lang="en-US" sz="1200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  <p:pic>
        <p:nvPicPr>
          <p:cNvPr id="588" name="" descr=""/>
          <p:cNvPicPr/>
          <p:nvPr/>
        </p:nvPicPr>
        <p:blipFill>
          <a:blip r:embed="rId1"/>
          <a:stretch/>
        </p:blipFill>
        <p:spPr>
          <a:xfrm>
            <a:off x="-589320" y="2057400"/>
            <a:ext cx="4704120" cy="4394160"/>
          </a:xfrm>
          <a:prstGeom prst="rect">
            <a:avLst/>
          </a:prstGeom>
          <a:ln>
            <a:noFill/>
          </a:ln>
        </p:spPr>
      </p:pic>
      <p:sp>
        <p:nvSpPr>
          <p:cNvPr id="589" name="CustomShape 3"/>
          <p:cNvSpPr/>
          <p:nvPr/>
        </p:nvSpPr>
        <p:spPr>
          <a:xfrm>
            <a:off x="419760" y="2363760"/>
            <a:ext cx="29401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High viscosity</a:t>
            </a:r>
            <a:endParaRPr/>
          </a:p>
        </p:txBody>
      </p:sp>
      <p:pic>
        <p:nvPicPr>
          <p:cNvPr id="590" name="" descr=""/>
          <p:cNvPicPr/>
          <p:nvPr/>
        </p:nvPicPr>
        <p:blipFill>
          <a:blip r:embed="rId2"/>
          <a:stretch/>
        </p:blipFill>
        <p:spPr>
          <a:xfrm>
            <a:off x="4886640" y="2628000"/>
            <a:ext cx="4795560" cy="2629440"/>
          </a:xfrm>
          <a:prstGeom prst="rect">
            <a:avLst/>
          </a:prstGeom>
          <a:ln>
            <a:noFill/>
          </a:ln>
        </p:spPr>
      </p:pic>
      <p:sp>
        <p:nvSpPr>
          <p:cNvPr id="591" name="TextShape 4"/>
          <p:cNvSpPr txBox="1"/>
          <p:nvPr/>
        </p:nvSpPr>
        <p:spPr>
          <a:xfrm>
            <a:off x="4886640" y="2628000"/>
            <a:ext cx="4795560" cy="2629800"/>
          </a:xfrm>
          <a:prstGeom prst="rect">
            <a:avLst/>
          </a:prstGeom>
          <a:noFill/>
          <a:ln>
            <a:noFill/>
          </a:ln>
        </p:spPr>
      </p:sp>
      <p:sp>
        <p:nvSpPr>
          <p:cNvPr id="592" name="CustomShape 5"/>
          <p:cNvSpPr/>
          <p:nvPr/>
        </p:nvSpPr>
        <p:spPr>
          <a:xfrm>
            <a:off x="5135760" y="2065680"/>
            <a:ext cx="4395960" cy="301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6"/>
          <p:cNvSpPr/>
          <p:nvPr/>
        </p:nvSpPr>
        <p:spPr>
          <a:xfrm>
            <a:off x="6126480" y="2671200"/>
            <a:ext cx="29401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Low viscosity</a:t>
            </a:r>
            <a:endParaRPr/>
          </a:p>
        </p:txBody>
      </p:sp>
      <p:sp>
        <p:nvSpPr>
          <p:cNvPr id="594" name="CustomShape 7"/>
          <p:cNvSpPr/>
          <p:nvPr/>
        </p:nvSpPr>
        <p:spPr>
          <a:xfrm>
            <a:off x="4114800" y="6629400"/>
            <a:ext cx="1828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8"/>
          <p:cNvSpPr/>
          <p:nvPr/>
        </p:nvSpPr>
        <p:spPr>
          <a:xfrm>
            <a:off x="9372960" y="685836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503640" y="120960"/>
            <a:ext cx="9071640" cy="672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What does it mean?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228240" y="2895840"/>
            <a:ext cx="52578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id="598" name="" descr=""/>
          <p:cNvPicPr/>
          <p:nvPr/>
        </p:nvPicPr>
        <p:blipFill>
          <a:blip r:embed="rId1"/>
          <a:stretch/>
        </p:blipFill>
        <p:spPr>
          <a:xfrm>
            <a:off x="1022040" y="41360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599" name="" descr=""/>
          <p:cNvPicPr/>
          <p:nvPr/>
        </p:nvPicPr>
        <p:blipFill>
          <a:blip r:embed="rId2"/>
          <a:stretch/>
        </p:blipFill>
        <p:spPr>
          <a:xfrm>
            <a:off x="2922840" y="41000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600" name="" descr=""/>
          <p:cNvPicPr/>
          <p:nvPr/>
        </p:nvPicPr>
        <p:blipFill>
          <a:blip r:embed="rId3"/>
          <a:stretch/>
        </p:blipFill>
        <p:spPr>
          <a:xfrm>
            <a:off x="4499640" y="4123440"/>
            <a:ext cx="1371600" cy="1371600"/>
          </a:xfrm>
          <a:prstGeom prst="rect">
            <a:avLst/>
          </a:prstGeom>
          <a:ln>
            <a:noFill/>
          </a:ln>
        </p:spPr>
      </p:pic>
      <p:pic>
        <p:nvPicPr>
          <p:cNvPr id="601" name="" descr=""/>
          <p:cNvPicPr/>
          <p:nvPr/>
        </p:nvPicPr>
        <p:blipFill>
          <a:blip r:embed="rId4"/>
          <a:stretch/>
        </p:blipFill>
        <p:spPr>
          <a:xfrm>
            <a:off x="6207840" y="4150800"/>
            <a:ext cx="1371600" cy="1344240"/>
          </a:xfrm>
          <a:prstGeom prst="rect">
            <a:avLst/>
          </a:prstGeom>
          <a:ln>
            <a:noFill/>
          </a:ln>
        </p:spPr>
      </p:pic>
      <p:pic>
        <p:nvPicPr>
          <p:cNvPr id="602" name="" descr=""/>
          <p:cNvPicPr/>
          <p:nvPr/>
        </p:nvPicPr>
        <p:blipFill>
          <a:blip r:embed="rId5"/>
          <a:stretch/>
        </p:blipFill>
        <p:spPr>
          <a:xfrm>
            <a:off x="8000640" y="4132440"/>
            <a:ext cx="1371600" cy="1362600"/>
          </a:xfrm>
          <a:prstGeom prst="rect">
            <a:avLst/>
          </a:prstGeom>
          <a:ln>
            <a:noFill/>
          </a:ln>
        </p:spPr>
      </p:pic>
      <p:pic>
        <p:nvPicPr>
          <p:cNvPr id="603" name="" descr=""/>
          <p:cNvPicPr/>
          <p:nvPr/>
        </p:nvPicPr>
        <p:blipFill>
          <a:blip r:embed="rId6"/>
          <a:stretch/>
        </p:blipFill>
        <p:spPr>
          <a:xfrm>
            <a:off x="1272600" y="1111680"/>
            <a:ext cx="381600" cy="1158480"/>
          </a:xfrm>
          <a:prstGeom prst="rect">
            <a:avLst/>
          </a:prstGeom>
          <a:ln>
            <a:noFill/>
          </a:ln>
        </p:spPr>
      </p:pic>
      <p:pic>
        <p:nvPicPr>
          <p:cNvPr id="604" name="" descr=""/>
          <p:cNvPicPr/>
          <p:nvPr/>
        </p:nvPicPr>
        <p:blipFill>
          <a:blip r:embed="rId7"/>
          <a:stretch/>
        </p:blipFill>
        <p:spPr>
          <a:xfrm>
            <a:off x="3096360" y="1111680"/>
            <a:ext cx="517680" cy="1172880"/>
          </a:xfrm>
          <a:prstGeom prst="rect">
            <a:avLst/>
          </a:prstGeom>
          <a:ln>
            <a:noFill/>
          </a:ln>
        </p:spPr>
      </p:pic>
      <p:pic>
        <p:nvPicPr>
          <p:cNvPr id="605" name="" descr=""/>
          <p:cNvPicPr/>
          <p:nvPr/>
        </p:nvPicPr>
        <p:blipFill>
          <a:blip r:embed="rId8"/>
          <a:stretch/>
        </p:blipFill>
        <p:spPr>
          <a:xfrm>
            <a:off x="4797000" y="1111680"/>
            <a:ext cx="691560" cy="1172880"/>
          </a:xfrm>
          <a:prstGeom prst="rect">
            <a:avLst/>
          </a:prstGeom>
          <a:ln>
            <a:noFill/>
          </a:ln>
        </p:spPr>
      </p:pic>
      <p:pic>
        <p:nvPicPr>
          <p:cNvPr id="606" name="" descr=""/>
          <p:cNvPicPr/>
          <p:nvPr/>
        </p:nvPicPr>
        <p:blipFill>
          <a:blip r:embed="rId9"/>
          <a:stretch/>
        </p:blipFill>
        <p:spPr>
          <a:xfrm>
            <a:off x="5422320" y="1111680"/>
            <a:ext cx="1159920" cy="1172880"/>
          </a:xfrm>
          <a:prstGeom prst="rect">
            <a:avLst/>
          </a:prstGeom>
          <a:ln>
            <a:noFill/>
          </a:ln>
        </p:spPr>
      </p:pic>
      <p:pic>
        <p:nvPicPr>
          <p:cNvPr id="607" name="" descr=""/>
          <p:cNvPicPr/>
          <p:nvPr/>
        </p:nvPicPr>
        <p:blipFill>
          <a:blip r:embed="rId10"/>
          <a:stretch/>
        </p:blipFill>
        <p:spPr>
          <a:xfrm>
            <a:off x="6459840" y="1111680"/>
            <a:ext cx="1468080" cy="1158480"/>
          </a:xfrm>
          <a:prstGeom prst="rect">
            <a:avLst/>
          </a:prstGeom>
          <a:ln>
            <a:noFill/>
          </a:ln>
        </p:spPr>
      </p:pic>
      <p:pic>
        <p:nvPicPr>
          <p:cNvPr id="608" name="" descr=""/>
          <p:cNvPicPr/>
          <p:nvPr/>
        </p:nvPicPr>
        <p:blipFill>
          <a:blip r:embed="rId11"/>
          <a:stretch/>
        </p:blipFill>
        <p:spPr>
          <a:xfrm>
            <a:off x="7863120" y="1111680"/>
            <a:ext cx="1998720" cy="1158480"/>
          </a:xfrm>
          <a:prstGeom prst="rect">
            <a:avLst/>
          </a:prstGeom>
          <a:ln>
            <a:noFill/>
          </a:ln>
        </p:spPr>
      </p:pic>
      <p:pic>
        <p:nvPicPr>
          <p:cNvPr id="609" name="" descr=""/>
          <p:cNvPicPr/>
          <p:nvPr/>
        </p:nvPicPr>
        <p:blipFill>
          <a:blip r:embed="rId12"/>
          <a:stretch/>
        </p:blipFill>
        <p:spPr>
          <a:xfrm>
            <a:off x="228240" y="1106640"/>
            <a:ext cx="346320" cy="1158480"/>
          </a:xfrm>
          <a:prstGeom prst="rect">
            <a:avLst/>
          </a:prstGeom>
          <a:ln>
            <a:noFill/>
          </a:ln>
        </p:spPr>
      </p:pic>
      <p:pic>
        <p:nvPicPr>
          <p:cNvPr id="610" name="" descr=""/>
          <p:cNvPicPr/>
          <p:nvPr/>
        </p:nvPicPr>
        <p:blipFill>
          <a:blip r:embed="rId13"/>
          <a:stretch/>
        </p:blipFill>
        <p:spPr>
          <a:xfrm>
            <a:off x="495720" y="1106640"/>
            <a:ext cx="414720" cy="1158480"/>
          </a:xfrm>
          <a:prstGeom prst="rect">
            <a:avLst/>
          </a:prstGeom>
          <a:ln>
            <a:noFill/>
          </a:ln>
        </p:spPr>
      </p:pic>
      <p:pic>
        <p:nvPicPr>
          <p:cNvPr id="611" name="" descr=""/>
          <p:cNvPicPr/>
          <p:nvPr/>
        </p:nvPicPr>
        <p:blipFill>
          <a:blip r:embed="rId14"/>
          <a:stretch/>
        </p:blipFill>
        <p:spPr>
          <a:xfrm>
            <a:off x="874080" y="1110240"/>
            <a:ext cx="456480" cy="1158480"/>
          </a:xfrm>
          <a:prstGeom prst="rect">
            <a:avLst/>
          </a:prstGeom>
          <a:ln>
            <a:noFill/>
          </a:ln>
        </p:spPr>
      </p:pic>
      <p:pic>
        <p:nvPicPr>
          <p:cNvPr id="612" name="" descr=""/>
          <p:cNvPicPr/>
          <p:nvPr/>
        </p:nvPicPr>
        <p:blipFill>
          <a:blip r:embed="rId15"/>
          <a:stretch/>
        </p:blipFill>
        <p:spPr>
          <a:xfrm>
            <a:off x="1645560" y="1111680"/>
            <a:ext cx="465480" cy="1158480"/>
          </a:xfrm>
          <a:prstGeom prst="rect">
            <a:avLst/>
          </a:prstGeom>
          <a:ln>
            <a:noFill/>
          </a:ln>
        </p:spPr>
      </p:pic>
      <p:pic>
        <p:nvPicPr>
          <p:cNvPr id="613" name="" descr=""/>
          <p:cNvPicPr/>
          <p:nvPr/>
        </p:nvPicPr>
        <p:blipFill>
          <a:blip r:embed="rId16"/>
          <a:stretch/>
        </p:blipFill>
        <p:spPr>
          <a:xfrm>
            <a:off x="2102040" y="1111680"/>
            <a:ext cx="539280" cy="1158480"/>
          </a:xfrm>
          <a:prstGeom prst="rect">
            <a:avLst/>
          </a:prstGeom>
          <a:ln>
            <a:noFill/>
          </a:ln>
        </p:spPr>
      </p:pic>
      <p:pic>
        <p:nvPicPr>
          <p:cNvPr id="614" name="" descr=""/>
          <p:cNvPicPr/>
          <p:nvPr/>
        </p:nvPicPr>
        <p:blipFill>
          <a:blip r:embed="rId17"/>
          <a:stretch/>
        </p:blipFill>
        <p:spPr>
          <a:xfrm>
            <a:off x="2641320" y="1111680"/>
            <a:ext cx="475920" cy="1172880"/>
          </a:xfrm>
          <a:prstGeom prst="rect">
            <a:avLst/>
          </a:prstGeom>
          <a:ln>
            <a:noFill/>
          </a:ln>
        </p:spPr>
      </p:pic>
      <p:pic>
        <p:nvPicPr>
          <p:cNvPr id="615" name="" descr=""/>
          <p:cNvPicPr/>
          <p:nvPr/>
        </p:nvPicPr>
        <p:blipFill>
          <a:blip r:embed="rId18"/>
          <a:stretch/>
        </p:blipFill>
        <p:spPr>
          <a:xfrm>
            <a:off x="3594960" y="1111680"/>
            <a:ext cx="582840" cy="1172880"/>
          </a:xfrm>
          <a:prstGeom prst="rect">
            <a:avLst/>
          </a:prstGeom>
          <a:ln>
            <a:noFill/>
          </a:ln>
        </p:spPr>
      </p:pic>
      <p:pic>
        <p:nvPicPr>
          <p:cNvPr id="616" name="" descr=""/>
          <p:cNvPicPr/>
          <p:nvPr/>
        </p:nvPicPr>
        <p:blipFill>
          <a:blip r:embed="rId19"/>
          <a:stretch/>
        </p:blipFill>
        <p:spPr>
          <a:xfrm>
            <a:off x="4176000" y="1111680"/>
            <a:ext cx="621000" cy="1172880"/>
          </a:xfrm>
          <a:prstGeom prst="rect">
            <a:avLst/>
          </a:prstGeom>
          <a:ln>
            <a:noFill/>
          </a:ln>
        </p:spPr>
      </p:pic>
      <p:sp>
        <p:nvSpPr>
          <p:cNvPr id="617" name="Line 3"/>
          <p:cNvSpPr/>
          <p:nvPr/>
        </p:nvSpPr>
        <p:spPr>
          <a:xfrm>
            <a:off x="5478120" y="1124280"/>
            <a:ext cx="1121400" cy="0"/>
          </a:xfrm>
          <a:prstGeom prst="line">
            <a:avLst/>
          </a:prstGeom>
          <a:ln w="19080">
            <a:solidFill>
              <a:srgbClr val="3366cc"/>
            </a:solidFill>
            <a:miter/>
          </a:ln>
        </p:spPr>
      </p:sp>
      <p:sp>
        <p:nvSpPr>
          <p:cNvPr id="618" name="Line 4"/>
          <p:cNvSpPr/>
          <p:nvPr/>
        </p:nvSpPr>
        <p:spPr>
          <a:xfrm>
            <a:off x="1450440" y="2431800"/>
            <a:ext cx="2416680" cy="0"/>
          </a:xfrm>
          <a:prstGeom prst="line">
            <a:avLst/>
          </a:prstGeom>
          <a:ln w="76320">
            <a:solidFill>
              <a:srgbClr val="000000"/>
            </a:solidFill>
            <a:miter/>
            <a:tailEnd len="med" type="triangle" w="med"/>
          </a:ln>
        </p:spPr>
      </p:sp>
      <p:sp>
        <p:nvSpPr>
          <p:cNvPr id="619" name="Line 5"/>
          <p:cNvSpPr/>
          <p:nvPr/>
        </p:nvSpPr>
        <p:spPr>
          <a:xfrm>
            <a:off x="5380200" y="1153800"/>
            <a:ext cx="1204200" cy="0"/>
          </a:xfrm>
          <a:prstGeom prst="line">
            <a:avLst/>
          </a:prstGeom>
          <a:ln w="9360">
            <a:solidFill>
              <a:srgbClr val="0066cc"/>
            </a:solidFill>
            <a:miter/>
          </a:ln>
        </p:spPr>
      </p:sp>
      <p:sp>
        <p:nvSpPr>
          <p:cNvPr id="620" name="CustomShape 6"/>
          <p:cNvSpPr/>
          <p:nvPr/>
        </p:nvSpPr>
        <p:spPr>
          <a:xfrm>
            <a:off x="282960" y="2173680"/>
            <a:ext cx="916920" cy="49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en-US" sz="2650">
                <a:latin typeface="Arial"/>
                <a:ea typeface="Arial"/>
              </a:rPr>
              <a:t>Time</a:t>
            </a:r>
            <a:endParaRPr/>
          </a:p>
        </p:txBody>
      </p:sp>
      <p:sp>
        <p:nvSpPr>
          <p:cNvPr id="621" name="CustomShape 7"/>
          <p:cNvSpPr/>
          <p:nvPr/>
        </p:nvSpPr>
        <p:spPr>
          <a:xfrm>
            <a:off x="3622680" y="2028960"/>
            <a:ext cx="6301800" cy="27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r>
              <a:rPr lang="en-US" sz="1200" strike="noStrike">
                <a:solidFill>
                  <a:srgbClr val="000000"/>
                </a:solidFill>
                <a:latin typeface="Times New Roman"/>
                <a:ea typeface="Arial"/>
              </a:rPr>
              <a:t>K, O’Hara, S. Hemmer, M. Gehm, S. Granade, J. Thomas    </a:t>
            </a:r>
            <a:r>
              <a:rPr b="1" lang="en-US" sz="1200" strike="noStrike">
                <a:solidFill>
                  <a:srgbClr val="000000"/>
                </a:solidFill>
                <a:latin typeface="Times New Roman"/>
                <a:ea typeface="Arial"/>
              </a:rPr>
              <a:t>Science </a:t>
            </a:r>
            <a:r>
              <a:rPr lang="en-US" sz="1200" strike="noStrike">
                <a:solidFill>
                  <a:srgbClr val="000000"/>
                </a:solidFill>
                <a:latin typeface="Times New Roman"/>
                <a:ea typeface="Arial"/>
              </a:rPr>
              <a:t>298</a:t>
            </a:r>
            <a:r>
              <a:rPr b="1" lang="en-US" sz="1200" strike="noStrike">
                <a:solidFill>
                  <a:srgbClr val="000000"/>
                </a:solidFill>
                <a:latin typeface="Times New Roman"/>
                <a:ea typeface="Arial"/>
              </a:rPr>
              <a:t> 2179 (2002) </a:t>
            </a:r>
            <a:endParaRPr/>
          </a:p>
        </p:txBody>
      </p:sp>
      <p:sp>
        <p:nvSpPr>
          <p:cNvPr id="622" name="TextShape 8"/>
          <p:cNvSpPr txBox="1"/>
          <p:nvPr/>
        </p:nvSpPr>
        <p:spPr>
          <a:xfrm>
            <a:off x="842040" y="2575440"/>
            <a:ext cx="86868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>
                <a:solidFill>
                  <a:srgbClr val="ff0000"/>
                </a:solidFill>
                <a:latin typeface="Times New Roman"/>
              </a:rPr>
              <a:t>Initial state anisotropies converted to final state anisotropies</a:t>
            </a:r>
            <a:endParaRPr/>
          </a:p>
        </p:txBody>
      </p:sp>
      <p:sp>
        <p:nvSpPr>
          <p:cNvPr id="623" name="TextShape 9"/>
          <p:cNvSpPr txBox="1"/>
          <p:nvPr/>
        </p:nvSpPr>
        <p:spPr>
          <a:xfrm>
            <a:off x="962640" y="5684040"/>
            <a:ext cx="160020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Offset</a:t>
            </a:r>
            <a:endParaRPr/>
          </a:p>
          <a:p>
            <a:pPr algn="ctr"/>
            <a:r>
              <a:rPr lang="en-US" sz="2500">
                <a:solidFill>
                  <a:srgbClr val="0000ff"/>
                </a:solidFill>
                <a:latin typeface="Times New Roman"/>
              </a:rPr>
              <a:t>measured</a:t>
            </a:r>
            <a:endParaRPr/>
          </a:p>
        </p:txBody>
      </p:sp>
      <p:pic>
        <p:nvPicPr>
          <p:cNvPr id="624" name="" descr=""/>
          <p:cNvPicPr/>
          <p:nvPr/>
        </p:nvPicPr>
        <p:blipFill>
          <a:blip r:embed="rId20"/>
          <a:stretch/>
        </p:blipFill>
        <p:spPr>
          <a:xfrm>
            <a:off x="7669080" y="5414040"/>
            <a:ext cx="1847160" cy="1828800"/>
          </a:xfrm>
          <a:prstGeom prst="rect">
            <a:avLst/>
          </a:prstGeom>
          <a:ln>
            <a:noFill/>
          </a:ln>
        </p:spPr>
      </p:pic>
      <p:sp>
        <p:nvSpPr>
          <p:cNvPr id="625" name="TextShape 10"/>
          <p:cNvSpPr txBox="1"/>
          <p:nvPr/>
        </p:nvSpPr>
        <p:spPr>
          <a:xfrm>
            <a:off x="192240" y="696960"/>
            <a:ext cx="7901280" cy="803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latin typeface="Comic Sans MS"/>
              </a:rPr>
              <a:t>Same phenomena observed in gases of strongly interacting atoms</a:t>
            </a:r>
            <a:endParaRPr/>
          </a:p>
        </p:txBody>
      </p:sp>
    </p:spTree>
  </p:cSld>
  <p:timing>
    <p:tnLst>
      <p:par>
        <p:cTn id="179" dur="indefinite" restart="never" nodeType="tmRoot">
          <p:childTnLst>
            <p:seq>
              <p:cTn id="180" nodeType="mainSeq">
                <p:childTnLst>
                  <p:par>
                    <p:cTn id="181" fill="freeze">
                      <p:stCondLst>
                        <p:cond delay="indefinite"/>
                      </p:stCondLst>
                      <p:childTnLst>
                        <p:par>
                          <p:cTn id="182" fill="freeze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freeze">
                      <p:stCondLst>
                        <p:cond delay="indefinite"/>
                      </p:stCondLst>
                      <p:childTnLst>
                        <p:par>
                          <p:cTn id="186" fill="freeze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freeze">
                      <p:stCondLst>
                        <p:cond delay="indefinite"/>
                      </p:stCondLst>
                      <p:childTnLst>
                        <p:par>
                          <p:cTn id="190" fill="freeze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7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freeze">
                      <p:stCondLst>
                        <p:cond delay="indefinite"/>
                      </p:stCondLst>
                      <p:childTnLst>
                        <p:par>
                          <p:cTn id="194" fill="freeze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529560" y="91440"/>
            <a:ext cx="9071640" cy="100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Hadrons</a:t>
            </a:r>
            <a:endParaRPr/>
          </a:p>
        </p:txBody>
      </p:sp>
      <p:sp>
        <p:nvSpPr>
          <p:cNvPr id="207" name="CustomShape 2"/>
          <p:cNvSpPr/>
          <p:nvPr/>
        </p:nvSpPr>
        <p:spPr>
          <a:xfrm>
            <a:off x="361800" y="950040"/>
            <a:ext cx="9146880" cy="5916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5500800" y="1717200"/>
            <a:ext cx="3658680" cy="3611160"/>
          </a:xfrm>
          <a:prstGeom prst="rect">
            <a:avLst/>
          </a:prstGeom>
          <a:ln>
            <a:noFill/>
          </a:ln>
        </p:spPr>
      </p:pic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1166760" y="1527840"/>
            <a:ext cx="3658680" cy="4177440"/>
          </a:xfrm>
          <a:prstGeom prst="rect">
            <a:avLst/>
          </a:prstGeom>
          <a:ln>
            <a:noFill/>
          </a:ln>
        </p:spPr>
      </p:pic>
      <p:sp>
        <p:nvSpPr>
          <p:cNvPr id="210" name="TextShape 3"/>
          <p:cNvSpPr txBox="1"/>
          <p:nvPr/>
        </p:nvSpPr>
        <p:spPr>
          <a:xfrm>
            <a:off x="1899360" y="926640"/>
            <a:ext cx="2072520" cy="58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>
                <a:latin typeface="Arial"/>
              </a:rPr>
              <a:t>Baryons</a:t>
            </a:r>
            <a:endParaRPr/>
          </a:p>
        </p:txBody>
      </p:sp>
      <p:sp>
        <p:nvSpPr>
          <p:cNvPr id="211" name="TextShape 4"/>
          <p:cNvSpPr txBox="1"/>
          <p:nvPr/>
        </p:nvSpPr>
        <p:spPr>
          <a:xfrm>
            <a:off x="6257160" y="962640"/>
            <a:ext cx="20725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000">
                <a:latin typeface="Arial"/>
              </a:rPr>
              <a:t>Mesons</a:t>
            </a:r>
            <a:endParaRPr/>
          </a:p>
        </p:txBody>
      </p:sp>
      <p:sp>
        <p:nvSpPr>
          <p:cNvPr id="212" name="TextShape 5"/>
          <p:cNvSpPr txBox="1"/>
          <p:nvPr/>
        </p:nvSpPr>
        <p:spPr>
          <a:xfrm>
            <a:off x="732600" y="5965200"/>
            <a:ext cx="480204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3 quarks/antiquarks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Color charge: red-green-blue</a:t>
            </a:r>
            <a:endParaRPr/>
          </a:p>
        </p:txBody>
      </p:sp>
      <p:sp>
        <p:nvSpPr>
          <p:cNvPr id="213" name="TextShape 6"/>
          <p:cNvSpPr txBox="1"/>
          <p:nvPr/>
        </p:nvSpPr>
        <p:spPr>
          <a:xfrm>
            <a:off x="5655600" y="5941800"/>
            <a:ext cx="457344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Quark-antiquark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2500">
                <a:latin typeface="Arial"/>
              </a:rPr>
              <a:t>Color charge: blue - anti-blue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extShape 1"/>
          <p:cNvSpPr txBox="1"/>
          <p:nvPr/>
        </p:nvSpPr>
        <p:spPr>
          <a:xfrm>
            <a:off x="503640" y="129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Does this describe the data?</a:t>
            </a:r>
            <a:endParaRPr/>
          </a:p>
        </p:txBody>
      </p:sp>
      <p:pic>
        <p:nvPicPr>
          <p:cNvPr id="627" name="" descr=""/>
          <p:cNvPicPr/>
          <p:nvPr/>
        </p:nvPicPr>
        <p:blipFill>
          <a:blip r:embed="rId1"/>
          <a:stretch/>
        </p:blipFill>
        <p:spPr>
          <a:xfrm>
            <a:off x="974520" y="1185120"/>
            <a:ext cx="7315200" cy="5212080"/>
          </a:xfrm>
          <a:prstGeom prst="rect">
            <a:avLst/>
          </a:prstGeom>
          <a:ln>
            <a:noFill/>
          </a:ln>
        </p:spPr>
      </p:pic>
      <p:sp>
        <p:nvSpPr>
          <p:cNvPr id="628" name="TextShape 2"/>
          <p:cNvSpPr txBox="1"/>
          <p:nvPr/>
        </p:nvSpPr>
        <p:spPr>
          <a:xfrm>
            <a:off x="4752000" y="5079600"/>
            <a:ext cx="2208240" cy="26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>
                <a:latin typeface="Arial"/>
              </a:rPr>
              <a:t>arXiv: 1108.5323v1</a:t>
            </a:r>
            <a:endParaRPr/>
          </a:p>
        </p:txBody>
      </p:sp>
      <p:sp>
        <p:nvSpPr>
          <p:cNvPr id="629" name="TextShape 3"/>
          <p:cNvSpPr txBox="1"/>
          <p:nvPr/>
        </p:nvSpPr>
        <p:spPr>
          <a:xfrm>
            <a:off x="2285640" y="6400440"/>
            <a:ext cx="5486400" cy="654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Yes!</a:t>
            </a:r>
            <a:endParaRPr/>
          </a:p>
        </p:txBody>
      </p:sp>
      <p:sp>
        <p:nvSpPr>
          <p:cNvPr id="630" name="Line 4"/>
          <p:cNvSpPr/>
          <p:nvPr/>
        </p:nvSpPr>
        <p:spPr>
          <a:xfrm>
            <a:off x="4969440" y="3489840"/>
            <a:ext cx="0" cy="91440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631" name="TextShape 5"/>
          <p:cNvSpPr txBox="1"/>
          <p:nvPr/>
        </p:nvSpPr>
        <p:spPr>
          <a:xfrm>
            <a:off x="4969440" y="3585240"/>
            <a:ext cx="137160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>
                <a:solidFill>
                  <a:srgbClr val="ff0000"/>
                </a:solidFill>
                <a:latin typeface="Arial"/>
              </a:rPr>
              <a:t>Lower viscosity</a:t>
            </a:r>
            <a:endParaRPr/>
          </a:p>
        </p:txBody>
      </p:sp>
    </p:spTree>
  </p:cSld>
  <p:timing>
    <p:tnLst>
      <p:par>
        <p:cTn id="199" dur="indefinite" restart="never" nodeType="tmRoot">
          <p:childTnLst>
            <p:seq>
              <p:cTn id="200" nodeType="mainSeq">
                <p:childTnLst>
                  <p:par>
                    <p:cTn id="201" fill="freeze">
                      <p:stCondLst>
                        <p:cond delay="indefinite"/>
                      </p:stCondLst>
                      <p:childTnLst>
                        <p:par>
                          <p:cTn id="202" fill="freeze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freeze">
                      <p:stCondLst>
                        <p:cond delay="indefinite"/>
                      </p:stCondLst>
                      <p:childTnLst>
                        <p:par>
                          <p:cTn id="206" fill="freeze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TextShape 1"/>
          <p:cNvSpPr txBox="1"/>
          <p:nvPr/>
        </p:nvSpPr>
        <p:spPr>
          <a:xfrm>
            <a:off x="529200" y="228600"/>
            <a:ext cx="9072000" cy="703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/>
          <a:p>
            <a:pPr algn="ctr">
              <a:buSzPct val="45000"/>
              <a:buFont typeface="StarSymbol"/>
              <a:buChar char=""/>
            </a:pPr>
            <a:r>
              <a:rPr lang="en-US" sz="4000">
                <a:latin typeface="Arial"/>
              </a:rPr>
              <a:t>What does this mean?</a:t>
            </a:r>
            <a:endParaRPr/>
          </a:p>
        </p:txBody>
      </p:sp>
      <p:sp>
        <p:nvSpPr>
          <p:cNvPr id="633" name="CustomShape 2"/>
          <p:cNvSpPr/>
          <p:nvPr/>
        </p:nvSpPr>
        <p:spPr>
          <a:xfrm>
            <a:off x="115920" y="917280"/>
            <a:ext cx="9485280" cy="571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  <a:buFont typeface="Comic Sans MS"/>
              <a:buChar char="•"/>
            </a:pPr>
            <a:r>
              <a:rPr lang="en-US" sz="2000">
                <a:solidFill>
                  <a:srgbClr val="000000"/>
                </a:solidFill>
                <a:latin typeface="Times New Roman"/>
              </a:rPr>
              <a:t>Same phenomena observed in gases of strongly interacting atoms</a:t>
            </a:r>
            <a:endParaRPr/>
          </a:p>
          <a:p>
            <a:pPr lvl="1">
              <a:lnSpc>
                <a:spcPct val="100000"/>
              </a:lnSpc>
              <a:buFont typeface="Comic Sans MS"/>
              <a:buChar char="–"/>
            </a:pPr>
            <a:r>
              <a:rPr lang="en-US" sz="1200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1200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1200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  <p:pic>
        <p:nvPicPr>
          <p:cNvPr id="634" name="" descr=""/>
          <p:cNvPicPr/>
          <p:nvPr/>
        </p:nvPicPr>
        <p:blipFill>
          <a:blip r:embed="rId1"/>
          <a:stretch/>
        </p:blipFill>
        <p:spPr>
          <a:xfrm>
            <a:off x="-589320" y="2057400"/>
            <a:ext cx="4704120" cy="4394160"/>
          </a:xfrm>
          <a:prstGeom prst="rect">
            <a:avLst/>
          </a:prstGeom>
          <a:ln>
            <a:noFill/>
          </a:ln>
        </p:spPr>
      </p:pic>
      <p:sp>
        <p:nvSpPr>
          <p:cNvPr id="635" name="CustomShape 3"/>
          <p:cNvSpPr/>
          <p:nvPr/>
        </p:nvSpPr>
        <p:spPr>
          <a:xfrm>
            <a:off x="419760" y="2363760"/>
            <a:ext cx="29401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High viscosity</a:t>
            </a:r>
            <a:endParaRPr/>
          </a:p>
        </p:txBody>
      </p:sp>
      <p:pic>
        <p:nvPicPr>
          <p:cNvPr id="636" name="" descr=""/>
          <p:cNvPicPr/>
          <p:nvPr/>
        </p:nvPicPr>
        <p:blipFill>
          <a:blip r:embed="rId2"/>
          <a:stretch/>
        </p:blipFill>
        <p:spPr>
          <a:xfrm>
            <a:off x="4886640" y="2628000"/>
            <a:ext cx="4795560" cy="2629440"/>
          </a:xfrm>
          <a:prstGeom prst="rect">
            <a:avLst/>
          </a:prstGeom>
          <a:ln>
            <a:noFill/>
          </a:ln>
        </p:spPr>
      </p:pic>
      <p:sp>
        <p:nvSpPr>
          <p:cNvPr id="637" name="TextShape 4"/>
          <p:cNvSpPr txBox="1"/>
          <p:nvPr/>
        </p:nvSpPr>
        <p:spPr>
          <a:xfrm>
            <a:off x="4886640" y="2628000"/>
            <a:ext cx="4795560" cy="26298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CustomShape 5"/>
          <p:cNvSpPr/>
          <p:nvPr/>
        </p:nvSpPr>
        <p:spPr>
          <a:xfrm>
            <a:off x="5135760" y="2065680"/>
            <a:ext cx="4395960" cy="301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CustomShape 6"/>
          <p:cNvSpPr/>
          <p:nvPr/>
        </p:nvSpPr>
        <p:spPr>
          <a:xfrm>
            <a:off x="6126480" y="2671200"/>
            <a:ext cx="2940120" cy="45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2400">
                <a:solidFill>
                  <a:srgbClr val="ffffff"/>
                </a:solidFill>
                <a:latin typeface="Times New Roman"/>
              </a:rPr>
              <a:t>Low viscosity</a:t>
            </a:r>
            <a:endParaRPr/>
          </a:p>
        </p:txBody>
      </p:sp>
      <p:sp>
        <p:nvSpPr>
          <p:cNvPr id="640" name="CustomShape 7"/>
          <p:cNvSpPr/>
          <p:nvPr/>
        </p:nvSpPr>
        <p:spPr>
          <a:xfrm>
            <a:off x="4114800" y="6629400"/>
            <a:ext cx="18288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CustomShape 8"/>
          <p:cNvSpPr/>
          <p:nvPr/>
        </p:nvSpPr>
        <p:spPr>
          <a:xfrm>
            <a:off x="165600" y="6400800"/>
            <a:ext cx="966420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3000">
                <a:solidFill>
                  <a:srgbClr val="ff0000"/>
                </a:solidFill>
                <a:latin typeface="Times New Roman"/>
              </a:rPr>
              <a:t>The Quark Gluon Plasma has a very low viscosity</a:t>
            </a:r>
            <a:endParaRPr/>
          </a:p>
        </p:txBody>
      </p:sp>
      <p:sp>
        <p:nvSpPr>
          <p:cNvPr id="642" name="CustomShape 9"/>
          <p:cNvSpPr/>
          <p:nvPr/>
        </p:nvSpPr>
        <p:spPr>
          <a:xfrm>
            <a:off x="9372960" y="6858360"/>
            <a:ext cx="2286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09" dur="indefinite" restart="never" nodeType="tmRoot">
          <p:childTnLst>
            <p:seq>
              <p:cTn id="210" nodeType="mainSeq">
                <p:childTnLst>
                  <p:par>
                    <p:cTn id="211" fill="freeze">
                      <p:stCondLst>
                        <p:cond delay="indefinite"/>
                      </p:stCondLst>
                      <p:childTnLst>
                        <p:par>
                          <p:cTn id="212" fill="freeze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TextShape 1"/>
          <p:cNvSpPr txBox="1"/>
          <p:nvPr/>
        </p:nvSpPr>
        <p:spPr>
          <a:xfrm>
            <a:off x="503640" y="15012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More data</a:t>
            </a:r>
            <a:endParaRPr/>
          </a:p>
        </p:txBody>
      </p:sp>
      <p:pic>
        <p:nvPicPr>
          <p:cNvPr id="644" name="" descr=""/>
          <p:cNvPicPr/>
          <p:nvPr/>
        </p:nvPicPr>
        <p:blipFill>
          <a:blip r:embed="rId1"/>
          <a:stretch/>
        </p:blipFill>
        <p:spPr>
          <a:xfrm>
            <a:off x="420840" y="1072440"/>
            <a:ext cx="4572000" cy="3867840"/>
          </a:xfrm>
          <a:prstGeom prst="rect">
            <a:avLst/>
          </a:prstGeom>
          <a:ln>
            <a:noFill/>
          </a:ln>
        </p:spPr>
      </p:pic>
      <p:sp>
        <p:nvSpPr>
          <p:cNvPr id="645" name="CustomShape 2"/>
          <p:cNvSpPr/>
          <p:nvPr/>
        </p:nvSpPr>
        <p:spPr>
          <a:xfrm>
            <a:off x="1020240" y="5257440"/>
            <a:ext cx="3551400" cy="107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Mass ordering:</a:t>
            </a:r>
            <a:endParaRPr/>
          </a:p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(K) &gt; v</a:t>
            </a:r>
            <a:r>
              <a:rPr lang="de-DE" sz="3000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 &gt; v</a:t>
            </a:r>
            <a:r>
              <a:rPr lang="de-DE" sz="3000" baseline="-25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Times New Roman"/>
              </a:rPr>
              <a:t>Ξ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646" name="CustomShape 3"/>
          <p:cNvSpPr/>
          <p:nvPr/>
        </p:nvSpPr>
        <p:spPr>
          <a:xfrm>
            <a:off x="5943240" y="914040"/>
            <a:ext cx="349308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647" name="" descr=""/>
          <p:cNvPicPr/>
          <p:nvPr/>
        </p:nvPicPr>
        <p:blipFill>
          <a:blip r:embed="rId2"/>
          <a:stretch/>
        </p:blipFill>
        <p:spPr>
          <a:xfrm>
            <a:off x="6023160" y="968400"/>
            <a:ext cx="3354480" cy="3907800"/>
          </a:xfrm>
          <a:prstGeom prst="rect">
            <a:avLst/>
          </a:prstGeom>
          <a:ln>
            <a:noFill/>
          </a:ln>
        </p:spPr>
      </p:pic>
      <p:sp>
        <p:nvSpPr>
          <p:cNvPr id="648" name="TextShape 4"/>
          <p:cNvSpPr txBox="1"/>
          <p:nvPr/>
        </p:nvSpPr>
        <p:spPr>
          <a:xfrm>
            <a:off x="6821640" y="1818720"/>
            <a:ext cx="2514600" cy="23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solidFill>
                  <a:srgbClr val="000000"/>
                </a:solidFill>
                <a:latin typeface="Dustismo Roman"/>
              </a:rPr>
              <a:t> </a:t>
            </a:r>
            <a:r>
              <a:rPr lang="en-US" sz="1000">
                <a:solidFill>
                  <a:srgbClr val="000000"/>
                </a:solidFill>
                <a:latin typeface="Dustismo Roman"/>
              </a:rPr>
              <a:t>Phys. Rev. Lett. 98, 162301 (2007)</a:t>
            </a:r>
            <a:endParaRPr/>
          </a:p>
        </p:txBody>
      </p:sp>
      <p:sp>
        <p:nvSpPr>
          <p:cNvPr id="649" name="CustomShape 5"/>
          <p:cNvSpPr/>
          <p:nvPr/>
        </p:nvSpPr>
        <p:spPr>
          <a:xfrm>
            <a:off x="5381280" y="5473800"/>
            <a:ext cx="422100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 baseline="101000">
                <a:solidFill>
                  <a:srgbClr val="000000"/>
                </a:solidFill>
                <a:latin typeface="Times New Roman"/>
                <a:ea typeface="Arial"/>
              </a:rPr>
              <a:t>hadron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 </a:t>
            </a:r>
            <a:r>
              <a:rPr lang="de-DE" sz="3000">
                <a:solidFill>
                  <a:srgbClr val="000000"/>
                </a:solidFill>
                <a:latin typeface="Standard Symbols L"/>
                <a:ea typeface="Standard Symbols L"/>
              </a:rPr>
              <a:t>µ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 n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2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(p</a:t>
            </a:r>
            <a:r>
              <a:rPr lang="de-DE" sz="3000" baseline="-101000">
                <a:solidFill>
                  <a:srgbClr val="000000"/>
                </a:solidFill>
                <a:latin typeface="Times New Roman"/>
                <a:ea typeface="Arial"/>
              </a:rPr>
              <a:t>T</a:t>
            </a:r>
            <a:r>
              <a:rPr lang="de-DE" sz="3000" baseline="101000">
                <a:solidFill>
                  <a:srgbClr val="000000"/>
                </a:solidFill>
                <a:latin typeface="Times New Roman"/>
                <a:ea typeface="Arial"/>
              </a:rPr>
              <a:t>quark</a:t>
            </a:r>
            <a:r>
              <a:rPr lang="de-DE" sz="3000">
                <a:solidFill>
                  <a:srgbClr val="000000"/>
                </a:solidFill>
                <a:latin typeface="Times New Roman"/>
                <a:ea typeface="Arial"/>
              </a:rPr>
              <a:t>)</a:t>
            </a:r>
            <a:endParaRPr/>
          </a:p>
        </p:txBody>
      </p:sp>
      <p:sp>
        <p:nvSpPr>
          <p:cNvPr id="650" name="TextShape 6"/>
          <p:cNvSpPr txBox="1"/>
          <p:nvPr/>
        </p:nvSpPr>
        <p:spPr>
          <a:xfrm>
            <a:off x="685440" y="6400800"/>
            <a:ext cx="8686800" cy="654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>
                <a:solidFill>
                  <a:srgbClr val="ff0000"/>
                </a:solidFill>
                <a:latin typeface="Times New Roman"/>
              </a:rPr>
              <a:t>We have a liquid of quarks and gluons!</a:t>
            </a:r>
            <a:endParaRPr/>
          </a:p>
        </p:txBody>
      </p:sp>
    </p:spTree>
  </p:cSld>
  <p:timing>
    <p:tnLst>
      <p:par>
        <p:cTn id="215" dur="indefinite" restart="never" nodeType="tmRoot">
          <p:childTnLst>
            <p:seq>
              <p:cTn id="216" nodeType="mainSeq">
                <p:childTnLst>
                  <p:par>
                    <p:cTn id="217" fill="freeze">
                      <p:stCondLst>
                        <p:cond delay="indefinite"/>
                      </p:stCondLst>
                      <p:childTnLst>
                        <p:par>
                          <p:cTn id="218" fill="freeze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freeze">
                      <p:stCondLst>
                        <p:cond delay="indefinite"/>
                      </p:stCondLst>
                      <p:childTnLst>
                        <p:par>
                          <p:cTn id="224" fill="freeze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What do we learn about the QGP?</a:t>
            </a:r>
            <a:endParaRPr/>
          </a:p>
        </p:txBody>
      </p:sp>
      <p:sp>
        <p:nvSpPr>
          <p:cNvPr id="652" name="TextShape 2"/>
          <p:cNvSpPr txBox="1"/>
          <p:nvPr/>
        </p:nvSpPr>
        <p:spPr>
          <a:xfrm>
            <a:off x="503640" y="176868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Hydrodynamics works </a:t>
            </a:r>
            <a:r>
              <a:rPr lang="en-US" sz="3200">
                <a:latin typeface="Times New Roman"/>
                <a:ea typeface="Times New Roman"/>
              </a:rPr>
              <a:t>→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(local) thermalization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image of the initial state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Really low viscosity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Near AdS/CFT bound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Times New Roman"/>
                <a:ea typeface="Times New Roman"/>
              </a:rPr>
              <a:t>η</a:t>
            </a:r>
            <a:r>
              <a:rPr lang="en-US" sz="2800">
                <a:latin typeface="Arial"/>
              </a:rPr>
              <a:t>/S ~ 1/4</a:t>
            </a:r>
            <a:r>
              <a:rPr lang="en-US" sz="2800">
                <a:latin typeface="Times New Roman"/>
                <a:ea typeface="Times New Roman"/>
              </a:rPr>
              <a:t>π</a:t>
            </a:r>
            <a:endParaRPr/>
          </a:p>
        </p:txBody>
      </p:sp>
      <p:pic>
        <p:nvPicPr>
          <p:cNvPr id="653" name="" descr=""/>
          <p:cNvPicPr/>
          <p:nvPr/>
        </p:nvPicPr>
        <p:blipFill>
          <a:blip r:embed="rId1"/>
          <a:stretch/>
        </p:blipFill>
        <p:spPr>
          <a:xfrm>
            <a:off x="6400440" y="2514240"/>
            <a:ext cx="2743200" cy="2404800"/>
          </a:xfrm>
          <a:prstGeom prst="rect">
            <a:avLst/>
          </a:prstGeom>
          <a:ln>
            <a:noFill/>
          </a:ln>
        </p:spPr>
      </p:pic>
      <p:sp>
        <p:nvSpPr>
          <p:cNvPr id="654" name="CustomShape 3"/>
          <p:cNvSpPr/>
          <p:nvPr/>
        </p:nvSpPr>
        <p:spPr>
          <a:xfrm>
            <a:off x="165240" y="5212440"/>
            <a:ext cx="966420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5000">
                <a:solidFill>
                  <a:srgbClr val="ff0000"/>
                </a:solidFill>
                <a:latin typeface="Times New Roman"/>
              </a:rPr>
              <a:t>The QGP is the perfect liquid!</a:t>
            </a:r>
            <a:endParaRPr/>
          </a:p>
        </p:txBody>
      </p:sp>
      <p:sp>
        <p:nvSpPr>
          <p:cNvPr id="655" name="TextShape 4"/>
          <p:cNvSpPr txBox="1"/>
          <p:nvPr/>
        </p:nvSpPr>
        <p:spPr>
          <a:xfrm>
            <a:off x="0" y="6202080"/>
            <a:ext cx="10080000" cy="51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>
                <a:latin typeface="Times New Roman"/>
                <a:ea typeface="ECXAAZ+Arial-BoldMT"/>
              </a:rPr>
              <a:t>(not </a:t>
            </a:r>
            <a:r>
              <a:rPr lang="en-US" sz="2500">
                <a:latin typeface="Times New Roman"/>
                <a:ea typeface="SGATGJ+ArialMT"/>
              </a:rPr>
              <a:t>the gas of “free” quarks and gluons we </a:t>
            </a:r>
            <a:r>
              <a:rPr lang="en-US" sz="2500">
                <a:latin typeface="Times New Roman"/>
                <a:ea typeface="ECXAAZ+Arial-BoldMT"/>
              </a:rPr>
              <a:t>expected)</a:t>
            </a:r>
            <a:endParaRPr/>
          </a:p>
        </p:txBody>
      </p:sp>
    </p:spTree>
  </p:cSld>
  <p:timing>
    <p:tnLst>
      <p:par>
        <p:cTn id="227" dur="indefinite" restart="never" nodeType="tmRoot">
          <p:childTnLst>
            <p:seq>
              <p:cTn id="228" nodeType="mainSeq">
                <p:childTnLst>
                  <p:par>
                    <p:cTn id="229" fill="freeze">
                      <p:stCondLst>
                        <p:cond delay="indefinite"/>
                      </p:stCondLst>
                      <p:childTnLst>
                        <p:par>
                          <p:cTn id="230" fill="freeze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freeze">
                      <p:stCondLst>
                        <p:cond delay="indefinite"/>
                      </p:stCondLst>
                      <p:childTnLst>
                        <p:par>
                          <p:cTn id="234" fill="freeze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freeze">
                      <p:stCondLst>
                        <p:cond delay="indefinite"/>
                      </p:stCondLst>
                      <p:childTnLst>
                        <p:par>
                          <p:cTn id="238" fill="freeze">
                            <p:stCondLst>
                              <p:cond delay="0"/>
                            </p:stCondLst>
                            <p:childTnLst>
                              <p:par>
                                <p:cTn id="2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Take home messages</a:t>
            </a:r>
            <a:endParaRPr/>
          </a:p>
        </p:txBody>
      </p:sp>
      <p:sp>
        <p:nvSpPr>
          <p:cNvPr id="657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If we get nuclear matter dense enough, we make a new phase of matter, which we produce in high energy heavy ion collisions.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This medium is transparent to colored probes and translucent to electromagnetic probes...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...and an extremely hot and dense...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...perfect liquid.</a:t>
            </a:r>
            <a:endParaRPr/>
          </a:p>
        </p:txBody>
      </p:sp>
      <p:pic>
        <p:nvPicPr>
          <p:cNvPr id="658" name="" descr=""/>
          <p:cNvPicPr/>
          <p:nvPr/>
        </p:nvPicPr>
        <p:blipFill>
          <a:blip r:embed="rId1"/>
          <a:srcRect l="22503" t="16365" r="22503" b="16365"/>
          <a:stretch/>
        </p:blipFill>
        <p:spPr>
          <a:xfrm>
            <a:off x="7719840" y="7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659" name="" descr=""/>
          <p:cNvPicPr/>
          <p:nvPr/>
        </p:nvPicPr>
        <p:blipFill>
          <a:blip r:embed="rId2"/>
          <a:stretch/>
        </p:blipFill>
        <p:spPr>
          <a:xfrm>
            <a:off x="7315200" y="173736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660" name="" descr=""/>
          <p:cNvPicPr/>
          <p:nvPr/>
        </p:nvPicPr>
        <p:blipFill>
          <a:blip r:embed="rId3"/>
          <a:stretch/>
        </p:blipFill>
        <p:spPr>
          <a:xfrm>
            <a:off x="8229600" y="3895200"/>
            <a:ext cx="914400" cy="1408320"/>
          </a:xfrm>
          <a:prstGeom prst="rect">
            <a:avLst/>
          </a:prstGeom>
          <a:ln>
            <a:noFill/>
          </a:ln>
        </p:spPr>
      </p:pic>
      <p:pic>
        <p:nvPicPr>
          <p:cNvPr id="661" name="" descr=""/>
          <p:cNvPicPr/>
          <p:nvPr/>
        </p:nvPicPr>
        <p:blipFill>
          <a:blip r:embed="rId4"/>
          <a:stretch/>
        </p:blipFill>
        <p:spPr>
          <a:xfrm>
            <a:off x="7132320" y="5394960"/>
            <a:ext cx="2743200" cy="1499400"/>
          </a:xfrm>
          <a:prstGeom prst="rect">
            <a:avLst/>
          </a:prstGeom>
          <a:ln>
            <a:noFill/>
          </a:ln>
        </p:spPr>
      </p:pic>
      <p:sp>
        <p:nvSpPr>
          <p:cNvPr id="662" name="TextShape 3"/>
          <p:cNvSpPr txBox="1"/>
          <p:nvPr/>
        </p:nvSpPr>
        <p:spPr>
          <a:xfrm>
            <a:off x="7132320" y="5394960"/>
            <a:ext cx="2743200" cy="1499760"/>
          </a:xfrm>
          <a:prstGeom prst="rect">
            <a:avLst/>
          </a:prstGeom>
          <a:noFill/>
          <a:ln>
            <a:noFill/>
          </a:ln>
        </p:spPr>
      </p:sp>
    </p:spTree>
  </p:cSld>
  <p:timing>
    <p:tnLst>
      <p:par>
        <p:cTn id="241" dur="indefinite" restart="never" nodeType="tmRoot">
          <p:childTnLst>
            <p:seq>
              <p:cTn id="2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Shape 1"/>
          <p:cNvSpPr txBox="1"/>
          <p:nvPr/>
        </p:nvSpPr>
        <p:spPr>
          <a:xfrm>
            <a:off x="-35640" y="48960"/>
            <a:ext cx="907164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>
                <a:latin typeface="Arial"/>
              </a:rPr>
              <a:t>Careers in high energy physics</a:t>
            </a:r>
            <a:endParaRPr/>
          </a:p>
        </p:txBody>
      </p:sp>
      <p:sp>
        <p:nvSpPr>
          <p:cNvPr id="664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500">
                <a:latin typeface="Arial"/>
              </a:rPr>
              <a:t>You should consider high energy physics if...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 like programming and working with computers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You're a people person – and don't mind working with 1000 people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 like to travel around the world – and work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You enjoy giving talks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Common career options for people with a Ph.D. in high energy physics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Academia – research and teaching universities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Research at a National Laboratory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National security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Finance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Computer programming</a:t>
            </a:r>
            <a:endParaRPr/>
          </a:p>
        </p:txBody>
      </p:sp>
    </p:spTree>
  </p:cSld>
  <p:timing>
    <p:tnLst>
      <p:par>
        <p:cTn id="243" dur="indefinite" restart="never" nodeType="tmRoot">
          <p:childTnLst>
            <p:seq>
              <p:cTn id="2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Shape 1"/>
          <p:cNvSpPr txBox="1"/>
          <p:nvPr/>
        </p:nvSpPr>
        <p:spPr>
          <a:xfrm>
            <a:off x="504000" y="18000"/>
            <a:ext cx="9071640" cy="89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What I spend my time doing</a:t>
            </a:r>
            <a:endParaRPr/>
          </a:p>
        </p:txBody>
      </p:sp>
      <p:sp>
        <p:nvSpPr>
          <p:cNvPr id="666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Programming (c++) - analyzing data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Writing and giving talks – 3 research talks, 1 seminar, 2 posters, 1 software tutorial, and lots of talks (&gt;30) at internal meetings in 2010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Hardware work:  assembling &amp; testing the detector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Outreach: blogging for ALICE, giving tours of PHENIX to the public...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Writing papers and conference proceedings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Reviewing the work of my collaborators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Reading papers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Taking shifts – including being on call 24/7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Teaching, advising students (undergrad &amp; grad)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Committee work</a:t>
            </a:r>
            <a:endParaRPr/>
          </a:p>
        </p:txBody>
      </p:sp>
      <p:pic>
        <p:nvPicPr>
          <p:cNvPr id="667" name="" descr=""/>
          <p:cNvPicPr/>
          <p:nvPr/>
        </p:nvPicPr>
        <p:blipFill>
          <a:blip r:embed="rId1"/>
          <a:stretch/>
        </p:blipFill>
        <p:spPr>
          <a:xfrm>
            <a:off x="7317360" y="950040"/>
            <a:ext cx="2743920" cy="2019960"/>
          </a:xfrm>
          <a:prstGeom prst="rect">
            <a:avLst/>
          </a:prstGeom>
          <a:ln>
            <a:noFill/>
          </a:ln>
        </p:spPr>
      </p:pic>
      <p:pic>
        <p:nvPicPr>
          <p:cNvPr id="668" name="" descr=""/>
          <p:cNvPicPr/>
          <p:nvPr/>
        </p:nvPicPr>
        <p:blipFill>
          <a:blip r:embed="rId2"/>
          <a:stretch/>
        </p:blipFill>
        <p:spPr>
          <a:xfrm>
            <a:off x="7299000" y="5015160"/>
            <a:ext cx="1637280" cy="2285280"/>
          </a:xfrm>
          <a:prstGeom prst="rect">
            <a:avLst/>
          </a:prstGeom>
          <a:ln>
            <a:noFill/>
          </a:ln>
        </p:spPr>
      </p:pic>
      <p:pic>
        <p:nvPicPr>
          <p:cNvPr id="669" name="" descr=""/>
          <p:cNvPicPr/>
          <p:nvPr/>
        </p:nvPicPr>
        <p:blipFill>
          <a:blip r:embed="rId3"/>
          <a:stretch/>
        </p:blipFill>
        <p:spPr>
          <a:xfrm>
            <a:off x="7317360" y="2970720"/>
            <a:ext cx="2743920" cy="2057040"/>
          </a:xfrm>
          <a:prstGeom prst="rect">
            <a:avLst/>
          </a:prstGeom>
          <a:ln>
            <a:noFill/>
          </a:ln>
        </p:spPr>
      </p:pic>
      <p:pic>
        <p:nvPicPr>
          <p:cNvPr id="670" name="" descr=""/>
          <p:cNvPicPr/>
          <p:nvPr/>
        </p:nvPicPr>
        <p:blipFill>
          <a:blip r:embed="rId4"/>
          <a:stretch/>
        </p:blipFill>
        <p:spPr>
          <a:xfrm>
            <a:off x="8672760" y="4997520"/>
            <a:ext cx="1436400" cy="228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5" dur="indefinite" restart="never" nodeType="tmRoot">
          <p:childTnLst>
            <p:seq>
              <p:cTn id="2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Shape 1"/>
          <p:cNvSpPr txBox="1"/>
          <p:nvPr/>
        </p:nvSpPr>
        <p:spPr>
          <a:xfrm>
            <a:off x="504000" y="17676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Resources</a:t>
            </a:r>
            <a:endParaRPr/>
          </a:p>
        </p:txBody>
      </p:sp>
      <p:sp>
        <p:nvSpPr>
          <p:cNvPr id="672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US LHC </a:t>
            </a:r>
            <a:r>
              <a:rPr lang="en-US" sz="3200">
                <a:latin typeface="Arial"/>
              </a:rPr>
              <a:t>blog</a:t>
            </a:r>
            <a:r>
              <a:rPr lang="en-US" sz="3200">
                <a:latin typeface="Arial"/>
              </a:rPr>
              <a:t> and Facebook </a:t>
            </a:r>
            <a:r>
              <a:rPr lang="en-US" sz="3200">
                <a:latin typeface="Arial"/>
              </a:rPr>
              <a:t>page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Experiments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Relativistic Heavy Ion Collider:  </a:t>
            </a:r>
            <a:r>
              <a:rPr lang="en-US" sz="2800">
                <a:latin typeface="Arial"/>
              </a:rPr>
              <a:t>STAR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 </a:t>
            </a:r>
            <a:r>
              <a:rPr lang="en-US" sz="2800">
                <a:latin typeface="Arial"/>
              </a:rPr>
              <a:t>PHENIX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Large Hadron Collider: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ALICE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ATLAS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CMS</a:t>
            </a:r>
            <a:r>
              <a:rPr lang="en-US" sz="2800">
                <a:latin typeface="Arial"/>
              </a:rPr>
              <a:t>	</a:t>
            </a:r>
            <a:r>
              <a:rPr lang="en-US" sz="2800">
                <a:latin typeface="Arial"/>
              </a:rPr>
              <a:t>LHCb</a:t>
            </a:r>
            <a:r>
              <a:rPr lang="en-US" sz="2800">
                <a:latin typeface="Arial"/>
              </a:rPr>
              <a:t> </a:t>
            </a:r>
            <a:r>
              <a:rPr lang="en-US" sz="2800">
                <a:latin typeface="Arial"/>
              </a:rPr>
              <a:t>TOTEM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Event displays and pretty pictures from </a:t>
            </a:r>
            <a:r>
              <a:rPr lang="en-US" sz="3200">
                <a:latin typeface="Arial"/>
              </a:rPr>
              <a:t>ALICE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Really cool </a:t>
            </a:r>
            <a:r>
              <a:rPr lang="en-US" sz="3200">
                <a:latin typeface="Arial"/>
              </a:rPr>
              <a:t>ATLAS</a:t>
            </a:r>
            <a:r>
              <a:rPr lang="en-US" sz="3200">
                <a:latin typeface="Arial"/>
              </a:rPr>
              <a:t> event animation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Links to articles in the press on </a:t>
            </a:r>
            <a:r>
              <a:rPr lang="en-US" sz="3200">
                <a:latin typeface="Arial"/>
              </a:rPr>
              <a:t>PHENIX</a:t>
            </a:r>
            <a:r>
              <a:rPr lang="en-US" sz="3200">
                <a:latin typeface="Arial"/>
              </a:rPr>
              <a:t>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Scientific American </a:t>
            </a:r>
            <a:r>
              <a:rPr lang="en-US" sz="3200">
                <a:latin typeface="Arial"/>
              </a:rPr>
              <a:t>article</a:t>
            </a:r>
            <a:r>
              <a:rPr lang="en-US" sz="3200">
                <a:latin typeface="Arial"/>
              </a:rPr>
              <a:t> </a:t>
            </a:r>
            <a:endParaRPr/>
          </a:p>
        </p:txBody>
      </p:sp>
    </p:spTree>
  </p:cSld>
  <p:timing>
    <p:tnLst>
      <p:par>
        <p:cTn id="247" dur="indefinite" restart="never" nodeType="tmRoot">
          <p:childTnLst>
            <p:seq>
              <p:cTn id="2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extShape 1"/>
          <p:cNvSpPr txBox="1"/>
          <p:nvPr/>
        </p:nvSpPr>
        <p:spPr>
          <a:xfrm>
            <a:off x="0" y="48960"/>
            <a:ext cx="10044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US Universities with graduate programs in experimental heavy ion physics</a:t>
            </a:r>
            <a:endParaRPr/>
          </a:p>
        </p:txBody>
      </p:sp>
      <p:sp>
        <p:nvSpPr>
          <p:cNvPr id="674" name="TextShape 2"/>
          <p:cNvSpPr txBox="1"/>
          <p:nvPr/>
        </p:nvSpPr>
        <p:spPr>
          <a:xfrm>
            <a:off x="0" y="1370880"/>
            <a:ext cx="4930200" cy="571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STAR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at Davis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Los Angelos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Houston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Illinois at Chicago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Creighton University (masters only)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Kent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Michigan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Ohio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Purdue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Texas A&amp;M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Texas Austin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Washington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Wayne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Yale University</a:t>
            </a:r>
            <a:endParaRPr/>
          </a:p>
        </p:txBody>
      </p:sp>
      <p:sp>
        <p:nvSpPr>
          <p:cNvPr id="675" name="TextShape 3"/>
          <p:cNvSpPr txBox="1"/>
          <p:nvPr/>
        </p:nvSpPr>
        <p:spPr>
          <a:xfrm>
            <a:off x="5151600" y="1370880"/>
            <a:ext cx="4928040" cy="502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PHENIX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Riverside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Colorado Boulder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Columbia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Florida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Georgia State University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Iowa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Ohio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State University of New York (Chemistry &amp; Physics departments)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800">
                <a:solidFill>
                  <a:srgbClr val="dc2300"/>
                </a:solidFill>
                <a:latin typeface="Arial"/>
              </a:rPr>
              <a:t>University of Tennessee at Knoxville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Vanderbilt University</a:t>
            </a:r>
            <a:endParaRPr/>
          </a:p>
        </p:txBody>
      </p:sp>
      <p:sp>
        <p:nvSpPr>
          <p:cNvPr id="676" name="TextShape 4"/>
          <p:cNvSpPr txBox="1"/>
          <p:nvPr/>
        </p:nvSpPr>
        <p:spPr>
          <a:xfrm>
            <a:off x="2283480" y="914040"/>
            <a:ext cx="57200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3200">
                <a:latin typeface="Arial"/>
              </a:rPr>
              <a:t>Relativistic Heavy Ion Collider</a:t>
            </a:r>
            <a:endParaRPr/>
          </a:p>
        </p:txBody>
      </p:sp>
    </p:spTree>
  </p:cSld>
  <p:timing>
    <p:tnLst>
      <p:par>
        <p:cTn id="249" dur="indefinite" restart="never" nodeType="tmRoot">
          <p:childTnLst>
            <p:seq>
              <p:cTn id="2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Shape 1"/>
          <p:cNvSpPr txBox="1"/>
          <p:nvPr/>
        </p:nvSpPr>
        <p:spPr>
          <a:xfrm>
            <a:off x="0" y="48960"/>
            <a:ext cx="10008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US Universities with graduate programs in experimental heavy ion physics</a:t>
            </a:r>
            <a:endParaRPr/>
          </a:p>
        </p:txBody>
      </p:sp>
      <p:sp>
        <p:nvSpPr>
          <p:cNvPr id="678" name="TextShape 2"/>
          <p:cNvSpPr txBox="1"/>
          <p:nvPr/>
        </p:nvSpPr>
        <p:spPr>
          <a:xfrm>
            <a:off x="503640" y="1768680"/>
            <a:ext cx="4426560" cy="371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ALICE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Texas Austin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Chicago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Ohio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Wayne State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Texas Houston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US" sz="2800">
                <a:solidFill>
                  <a:srgbClr val="dc2300"/>
                </a:solidFill>
                <a:latin typeface="Arial"/>
              </a:rPr>
              <a:t>University of Tennessee Knoxville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Yale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Creighton University (masters only)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Purdue University</a:t>
            </a:r>
            <a:endParaRPr/>
          </a:p>
        </p:txBody>
      </p:sp>
      <p:sp>
        <p:nvSpPr>
          <p:cNvPr id="679" name="TextShape 3"/>
          <p:cNvSpPr txBox="1"/>
          <p:nvPr/>
        </p:nvSpPr>
        <p:spPr>
          <a:xfrm>
            <a:off x="5151600" y="1768680"/>
            <a:ext cx="4426560" cy="41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CMS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California Davis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Illinois Chicago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Kansas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Maryland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University of Iowa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Rutgers University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Massachusetts Institute of Technology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Vanderbilt University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ATLAS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Columbia University</a:t>
            </a:r>
            <a:endParaRPr/>
          </a:p>
        </p:txBody>
      </p:sp>
      <p:sp>
        <p:nvSpPr>
          <p:cNvPr id="680" name="TextShape 4"/>
          <p:cNvSpPr txBox="1"/>
          <p:nvPr/>
        </p:nvSpPr>
        <p:spPr>
          <a:xfrm>
            <a:off x="2971800" y="1057680"/>
            <a:ext cx="388800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3200">
                <a:latin typeface="Arial"/>
              </a:rPr>
              <a:t>Large Hadron Collider</a:t>
            </a:r>
            <a:endParaRPr/>
          </a:p>
        </p:txBody>
      </p:sp>
    </p:spTree>
  </p:cSld>
  <p:timing>
    <p:tnLst>
      <p:par>
        <p:cTn id="251" dur="indefinite" restart="never" nodeType="tmRoot">
          <p:childTnLst>
            <p:seq>
              <p:cTn id="2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>
                <a:solidFill>
                  <a:srgbClr val="000080"/>
                </a:solidFill>
                <a:latin typeface="Arial"/>
              </a:rPr>
              <a:t>Phase diagram of nuclear matter</a:t>
            </a:r>
            <a:endParaRPr/>
          </a:p>
        </p:txBody>
      </p:sp>
      <p:pic>
        <p:nvPicPr>
          <p:cNvPr id="215" name="" descr=""/>
          <p:cNvPicPr/>
          <p:nvPr/>
        </p:nvPicPr>
        <p:blipFill>
          <a:blip r:embed="rId1"/>
          <a:stretch/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216" name="" descr=""/>
          <p:cNvPicPr/>
          <p:nvPr/>
        </p:nvPicPr>
        <p:blipFill>
          <a:blip r:embed="rId2"/>
          <a:stretch/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217" name="" descr=""/>
          <p:cNvPicPr/>
          <p:nvPr/>
        </p:nvPicPr>
        <p:blipFill>
          <a:blip r:embed="rId3"/>
          <a:stretch/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218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219" name="" descr=""/>
          <p:cNvPicPr/>
          <p:nvPr/>
        </p:nvPicPr>
        <p:blipFill>
          <a:blip r:embed="rId4"/>
          <a:stretch/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220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Core of neutron stars?</a:t>
            </a:r>
            <a:endParaRPr/>
          </a:p>
        </p:txBody>
      </p:sp>
      <p:pic>
        <p:nvPicPr>
          <p:cNvPr id="221" name="" descr=""/>
          <p:cNvPicPr/>
          <p:nvPr/>
        </p:nvPicPr>
        <p:blipFill>
          <a:blip r:embed="rId5"/>
          <a:stretch/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222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>
                <a:latin typeface="Arial"/>
              </a:rPr>
              <a:t> – a </a:t>
            </a:r>
            <a:r>
              <a:rPr i="1" lang="en-US" sz="2200">
                <a:latin typeface="Arial"/>
              </a:rPr>
              <a:t>liquid</a:t>
            </a:r>
            <a:r>
              <a:rPr lang="en-US" sz="2200">
                <a:latin typeface="Arial"/>
              </a:rPr>
              <a:t> of quarks and gluons created at temperatures above ~170 MeV (2</a:t>
            </a:r>
            <a:r>
              <a:rPr lang="en-US" sz="2200">
                <a:latin typeface="Arial"/>
                <a:ea typeface="Arial"/>
              </a:rPr>
              <a:t>·</a:t>
            </a:r>
            <a:r>
              <a:rPr lang="en-US" sz="2200">
                <a:latin typeface="Arial"/>
              </a:rPr>
              <a:t>10</a:t>
            </a:r>
            <a:r>
              <a:rPr lang="en-US" sz="2200" baseline="101000">
                <a:latin typeface="Arial"/>
              </a:rPr>
              <a:t>12</a:t>
            </a:r>
            <a:r>
              <a:rPr lang="en-US" sz="2200">
                <a:latin typeface="Arial"/>
              </a:rPr>
              <a:t>K) – over a million times hotter than the core of the sun</a:t>
            </a:r>
            <a:endParaRPr/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Interesting observables</a:t>
            </a:r>
            <a:endParaRPr/>
          </a:p>
        </p:txBody>
      </p:sp>
      <p:sp>
        <p:nvSpPr>
          <p:cNvPr id="682" name="TextShape 2"/>
          <p:cNvSpPr txBox="1"/>
          <p:nvPr/>
        </p:nvSpPr>
        <p:spPr>
          <a:xfrm>
            <a:off x="91080" y="1768680"/>
            <a:ext cx="9875520" cy="5637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Different hadronization mechanisms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Identify particle types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Collective motion of particles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Low momentum acceptance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Even common processes are not well understood</a:t>
            </a:r>
            <a:r>
              <a:rPr lang="en-US" sz="3200">
                <a:latin typeface="Arial"/>
              </a:rPr>
              <a:t>
</a:t>
            </a:r>
            <a:r>
              <a:rPr lang="en-US" sz="3200">
                <a:latin typeface="Arial"/>
              </a:rPr>
              <a:t>	</a:t>
            </a:r>
            <a:r>
              <a:rPr lang="en-US" sz="3200">
                <a:latin typeface="Arial"/>
                <a:ea typeface="Arial"/>
              </a:rPr>
              <a:t>→</a:t>
            </a:r>
            <a:r>
              <a:rPr lang="en-US" sz="3200">
                <a:latin typeface="Arial"/>
              </a:rPr>
              <a:t> Do not need 4</a:t>
            </a:r>
            <a:r>
              <a:rPr lang="en-US" sz="3200">
                <a:latin typeface="Arial"/>
                <a:ea typeface="Arial"/>
              </a:rPr>
              <a:t>π</a:t>
            </a:r>
            <a:r>
              <a:rPr lang="en-US" sz="3200">
                <a:latin typeface="Arial"/>
              </a:rPr>
              <a:t> acceptance or high rates</a:t>
            </a:r>
            <a:endParaRPr/>
          </a:p>
        </p:txBody>
      </p:sp>
    </p:spTree>
  </p:cSld>
  <p:timing>
    <p:tnLst>
      <p:par>
        <p:cTn id="253" dur="indefinite" restart="never" nodeType="tmRoot">
          <p:childTnLst>
            <p:seq>
              <p:cTn id="2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Probing the Quark Gluon Plasma</a:t>
            </a:r>
            <a:endParaRPr/>
          </a:p>
        </p:txBody>
      </p:sp>
    </p:spTree>
  </p:cSld>
  <p:timing>
    <p:tnLst>
      <p:par>
        <p:cTn id="255" dur="indefinite" restart="never" nodeType="tmRoot">
          <p:childTnLst>
            <p:seq>
              <p:cTn id="2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503640" y="192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Jet nuclear modification factor</a:t>
            </a:r>
            <a:r>
              <a:rPr lang="en-US" sz="4400" baseline="101000">
                <a:latin typeface="Arial"/>
              </a:rPr>
              <a:t>*</a:t>
            </a:r>
            <a:endParaRPr/>
          </a:p>
        </p:txBody>
      </p:sp>
      <p:pic>
        <p:nvPicPr>
          <p:cNvPr id="685" name="" descr=""/>
          <p:cNvPicPr/>
          <p:nvPr/>
        </p:nvPicPr>
        <p:blipFill>
          <a:blip r:embed="rId1"/>
          <a:stretch/>
        </p:blipFill>
        <p:spPr>
          <a:xfrm>
            <a:off x="2532600" y="1185840"/>
            <a:ext cx="4363200" cy="5484960"/>
          </a:xfrm>
          <a:prstGeom prst="rect">
            <a:avLst/>
          </a:prstGeom>
          <a:ln>
            <a:noFill/>
          </a:ln>
        </p:spPr>
      </p:pic>
      <p:sp>
        <p:nvSpPr>
          <p:cNvPr id="686" name="TextShape 2"/>
          <p:cNvSpPr txBox="1"/>
          <p:nvPr/>
        </p:nvSpPr>
        <p:spPr>
          <a:xfrm>
            <a:off x="2815920" y="1051200"/>
            <a:ext cx="6098760" cy="356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trike="noStrike">
                <a:solidFill>
                  <a:srgbClr val="000000"/>
                </a:solidFill>
                <a:latin typeface="Times New Roman"/>
                <a:ea typeface="ArialMT"/>
              </a:rPr>
              <a:t>arXiv:1208.1967 [hep-ex] Submitted to Phys. Lett.B</a:t>
            </a:r>
            <a:endParaRPr/>
          </a:p>
        </p:txBody>
      </p:sp>
      <p:sp>
        <p:nvSpPr>
          <p:cNvPr id="687" name="TextShape 3"/>
          <p:cNvSpPr txBox="1"/>
          <p:nvPr/>
        </p:nvSpPr>
        <p:spPr>
          <a:xfrm>
            <a:off x="182880" y="3016440"/>
            <a:ext cx="22867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>
                <a:latin typeface="Arial"/>
              </a:rPr>
              <a:t>ATLAS collaboration</a:t>
            </a:r>
            <a:endParaRPr/>
          </a:p>
          <a:p>
            <a:pPr algn="ctr"/>
            <a:r>
              <a:rPr i="1" lang="en-US">
                <a:latin typeface="Arial"/>
              </a:rPr>
              <a:t>Anti-kT algorithm</a:t>
            </a:r>
            <a:endParaRPr/>
          </a:p>
          <a:p>
            <a:pPr algn="ctr"/>
            <a:r>
              <a:rPr i="1" lang="en-US">
                <a:latin typeface="Arial"/>
              </a:rPr>
              <a:t>R=0.2</a:t>
            </a:r>
            <a:endParaRPr/>
          </a:p>
        </p:txBody>
      </p:sp>
      <p:sp>
        <p:nvSpPr>
          <p:cNvPr id="688" name="CustomShape 4"/>
          <p:cNvSpPr/>
          <p:nvPr/>
        </p:nvSpPr>
        <p:spPr>
          <a:xfrm>
            <a:off x="6977160" y="201096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CustomShape 5"/>
          <p:cNvSpPr/>
          <p:nvPr/>
        </p:nvSpPr>
        <p:spPr>
          <a:xfrm>
            <a:off x="7408800" y="201060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6"/>
          <p:cNvSpPr/>
          <p:nvPr/>
        </p:nvSpPr>
        <p:spPr>
          <a:xfrm>
            <a:off x="7013160" y="341460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7"/>
          <p:cNvSpPr/>
          <p:nvPr/>
        </p:nvSpPr>
        <p:spPr>
          <a:xfrm>
            <a:off x="7336800" y="341424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CustomShape 8"/>
          <p:cNvSpPr/>
          <p:nvPr/>
        </p:nvSpPr>
        <p:spPr>
          <a:xfrm>
            <a:off x="7049160" y="445824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CustomShape 9"/>
          <p:cNvSpPr/>
          <p:nvPr/>
        </p:nvSpPr>
        <p:spPr>
          <a:xfrm>
            <a:off x="7300800" y="445788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CustomShape 10"/>
          <p:cNvSpPr/>
          <p:nvPr/>
        </p:nvSpPr>
        <p:spPr>
          <a:xfrm>
            <a:off x="7121160" y="5357880"/>
            <a:ext cx="54864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CustomShape 11"/>
          <p:cNvSpPr/>
          <p:nvPr/>
        </p:nvSpPr>
        <p:spPr>
          <a:xfrm>
            <a:off x="7228800" y="5357520"/>
            <a:ext cx="549000" cy="548640"/>
          </a:xfrm>
          <a:prstGeom prst="ellipse">
            <a:avLst/>
          </a:prstGeom>
          <a:solidFill>
            <a:srgbClr val="cfe7f5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6" name="TextShape 12"/>
          <p:cNvSpPr txBox="1"/>
          <p:nvPr/>
        </p:nvSpPr>
        <p:spPr>
          <a:xfrm>
            <a:off x="597600" y="6963840"/>
            <a:ext cx="90064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*Rcp is the ratio of central to peripheral A+A collisions instead of A+A collisions to p+p</a:t>
            </a:r>
            <a:endParaRPr/>
          </a:p>
        </p:txBody>
      </p:sp>
    </p:spTree>
  </p:cSld>
  <p:timing>
    <p:tnLst>
      <p:par>
        <p:cTn id="257" dur="indefinite" restart="never" nodeType="tmRoot">
          <p:childTnLst>
            <p:seq>
              <p:cTn id="2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>
                <a:latin typeface="Arial"/>
              </a:rPr>
              <a:t>Measuring temperature</a:t>
            </a:r>
            <a:endParaRPr/>
          </a:p>
        </p:txBody>
      </p:sp>
    </p:spTree>
  </p:cSld>
  <p:timing>
    <p:tnLst>
      <p:par>
        <p:cTn id="259" dur="indefinite" restart="never" nodeType="tmRoot">
          <p:childTnLst>
            <p:seq>
              <p:cTn id="2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" descr=""/>
          <p:cNvPicPr/>
          <p:nvPr/>
        </p:nvPicPr>
        <p:blipFill>
          <a:blip r:embed="rId1"/>
          <a:stretch/>
        </p:blipFill>
        <p:spPr>
          <a:xfrm>
            <a:off x="-94320" y="839880"/>
            <a:ext cx="5029200" cy="4663440"/>
          </a:xfrm>
          <a:prstGeom prst="rect">
            <a:avLst/>
          </a:prstGeom>
          <a:ln>
            <a:noFill/>
          </a:ln>
        </p:spPr>
      </p:pic>
      <p:sp>
        <p:nvSpPr>
          <p:cNvPr id="699" name="TextShape 1"/>
          <p:cNvSpPr txBox="1"/>
          <p:nvPr/>
        </p:nvSpPr>
        <p:spPr>
          <a:xfrm>
            <a:off x="504000" y="25740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p+Pb as a control</a:t>
            </a:r>
            <a:endParaRPr/>
          </a:p>
        </p:txBody>
      </p:sp>
      <p:sp>
        <p:nvSpPr>
          <p:cNvPr id="700" name="TextShape 2"/>
          <p:cNvSpPr txBox="1"/>
          <p:nvPr/>
        </p:nvSpPr>
        <p:spPr>
          <a:xfrm>
            <a:off x="2233440" y="1289880"/>
            <a:ext cx="279576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trike="noStrike">
                <a:solidFill>
                  <a:srgbClr val="000000"/>
                </a:solidFill>
                <a:latin typeface="AYKNOB+Avenir-Light"/>
                <a:ea typeface="AYKNOB+Avenir-Light"/>
              </a:rPr>
              <a:t>ATLAS-CONF-2013-096</a:t>
            </a:r>
            <a:endParaRPr/>
          </a:p>
        </p:txBody>
      </p:sp>
      <p:sp>
        <p:nvSpPr>
          <p:cNvPr id="701" name="TextShape 3"/>
          <p:cNvSpPr txBox="1"/>
          <p:nvPr/>
        </p:nvSpPr>
        <p:spPr>
          <a:xfrm>
            <a:off x="1280160" y="4846320"/>
            <a:ext cx="30175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pic>
        <p:nvPicPr>
          <p:cNvPr id="702" name="Content Placeholder 4" descr=""/>
          <p:cNvPicPr/>
          <p:nvPr/>
        </p:nvPicPr>
        <p:blipFill>
          <a:blip r:embed="rId2"/>
          <a:stretch/>
        </p:blipFill>
        <p:spPr>
          <a:xfrm>
            <a:off x="5081760" y="1024200"/>
            <a:ext cx="5029200" cy="4827960"/>
          </a:xfrm>
          <a:prstGeom prst="rect">
            <a:avLst/>
          </a:prstGeom>
          <a:ln>
            <a:noFill/>
          </a:ln>
        </p:spPr>
      </p:pic>
      <p:sp>
        <p:nvSpPr>
          <p:cNvPr id="703" name="TextShape 4"/>
          <p:cNvSpPr txBox="1"/>
          <p:nvPr/>
        </p:nvSpPr>
        <p:spPr>
          <a:xfrm>
            <a:off x="7498080" y="4605120"/>
            <a:ext cx="30175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</p:spTree>
  </p:cSld>
  <p:timing>
    <p:tnLst>
      <p:par>
        <p:cTn id="261" dur="indefinite" restart="never" nodeType="tmRoot">
          <p:childTnLst>
            <p:seq>
              <p:cTn id="2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Picture 7" descr=""/>
          <p:cNvPicPr/>
          <p:nvPr/>
        </p:nvPicPr>
        <p:blipFill>
          <a:blip r:embed="rId1"/>
          <a:srcRect l="50007" t="0" r="0" b="0"/>
          <a:stretch/>
        </p:blipFill>
        <p:spPr>
          <a:xfrm>
            <a:off x="3370320" y="1699920"/>
            <a:ext cx="5743080" cy="5125680"/>
          </a:xfrm>
          <a:prstGeom prst="rect">
            <a:avLst/>
          </a:prstGeom>
          <a:ln>
            <a:noFill/>
          </a:ln>
        </p:spPr>
      </p:pic>
      <p:pic>
        <p:nvPicPr>
          <p:cNvPr id="705" name="Picture 3" descr=""/>
          <p:cNvPicPr/>
          <p:nvPr/>
        </p:nvPicPr>
        <p:blipFill>
          <a:blip r:embed="rId2"/>
          <a:srcRect l="53072" t="0" r="3511" b="0"/>
          <a:stretch/>
        </p:blipFill>
        <p:spPr>
          <a:xfrm>
            <a:off x="378000" y="4298760"/>
            <a:ext cx="2520720" cy="2576160"/>
          </a:xfrm>
          <a:prstGeom prst="rect">
            <a:avLst/>
          </a:prstGeom>
          <a:ln>
            <a:noFill/>
          </a:ln>
        </p:spPr>
      </p:pic>
      <p:pic>
        <p:nvPicPr>
          <p:cNvPr id="706" name="Picture 3" descr=""/>
          <p:cNvPicPr/>
          <p:nvPr/>
        </p:nvPicPr>
        <p:blipFill>
          <a:blip r:embed="rId3"/>
          <a:srcRect l="0" t="0" r="54486" b="0"/>
          <a:stretch/>
        </p:blipFill>
        <p:spPr>
          <a:xfrm>
            <a:off x="231840" y="1744560"/>
            <a:ext cx="2700000" cy="2630160"/>
          </a:xfrm>
          <a:prstGeom prst="rect">
            <a:avLst/>
          </a:prstGeom>
          <a:ln>
            <a:noFill/>
          </a:ln>
        </p:spPr>
      </p:pic>
      <p:sp>
        <p:nvSpPr>
          <p:cNvPr id="707" name="CustomShape 1"/>
          <p:cNvSpPr/>
          <p:nvPr/>
        </p:nvSpPr>
        <p:spPr>
          <a:xfrm>
            <a:off x="5624640" y="4900320"/>
            <a:ext cx="61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b050"/>
                </a:solidFill>
                <a:latin typeface="Arial"/>
                <a:ea typeface="ＭＳ Ｐゴシック"/>
              </a:rPr>
              <a:t>pPb</a:t>
            </a:r>
            <a:endParaRPr/>
          </a:p>
        </p:txBody>
      </p:sp>
      <p:sp>
        <p:nvSpPr>
          <p:cNvPr id="708" name="TextShape 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Suppression of quarkonia in p+Pb</a:t>
            </a:r>
            <a:endParaRPr/>
          </a:p>
        </p:txBody>
      </p:sp>
      <p:sp>
        <p:nvSpPr>
          <p:cNvPr id="709" name="TextShape 3"/>
          <p:cNvSpPr txBox="1"/>
          <p:nvPr/>
        </p:nvSpPr>
        <p:spPr>
          <a:xfrm>
            <a:off x="4327560" y="4869000"/>
            <a:ext cx="3207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9933"/>
                </a:solidFill>
                <a:latin typeface="Arial"/>
                <a:ea typeface="ＭＳ Ｐゴシック"/>
              </a:rPr>
              <a:t>p</a:t>
            </a:r>
            <a:endParaRPr/>
          </a:p>
        </p:txBody>
      </p:sp>
      <p:sp>
        <p:nvSpPr>
          <p:cNvPr id="710" name="CustomShape 4"/>
          <p:cNvSpPr/>
          <p:nvPr/>
        </p:nvSpPr>
        <p:spPr>
          <a:xfrm>
            <a:off x="8025840" y="4119120"/>
            <a:ext cx="766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595959"/>
                </a:solidFill>
                <a:latin typeface="Arial"/>
                <a:ea typeface="ＭＳ Ｐゴシック"/>
              </a:rPr>
              <a:t>PbPb</a:t>
            </a:r>
            <a:endParaRPr/>
          </a:p>
        </p:txBody>
      </p:sp>
      <p:sp>
        <p:nvSpPr>
          <p:cNvPr id="711" name="CustomShape 5"/>
          <p:cNvSpPr/>
          <p:nvPr/>
        </p:nvSpPr>
        <p:spPr>
          <a:xfrm>
            <a:off x="4398480" y="2849760"/>
            <a:ext cx="461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61c3"/>
                </a:solidFill>
                <a:latin typeface="Arial"/>
                <a:ea typeface="ＭＳ Ｐゴシック"/>
              </a:rPr>
              <a:t>pp</a:t>
            </a:r>
            <a:endParaRPr/>
          </a:p>
        </p:txBody>
      </p:sp>
      <p:sp>
        <p:nvSpPr>
          <p:cNvPr id="712" name="CustomShape 6"/>
          <p:cNvSpPr/>
          <p:nvPr/>
        </p:nvSpPr>
        <p:spPr>
          <a:xfrm>
            <a:off x="5748840" y="3569760"/>
            <a:ext cx="613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0033cc"/>
                </a:solidFill>
                <a:latin typeface="Arial"/>
                <a:ea typeface="ＭＳ Ｐゴシック"/>
              </a:rPr>
              <a:t>pPb</a:t>
            </a:r>
            <a:endParaRPr/>
          </a:p>
        </p:txBody>
      </p:sp>
    </p:spTree>
  </p:cSld>
  <p:timing>
    <p:tnLst>
      <p:par>
        <p:cTn id="263" dur="indefinite" restart="never" nodeType="tmRoot">
          <p:childTnLst>
            <p:seq>
              <p:cTn id="2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Suppression of quarkonia in d+Au</a:t>
            </a:r>
            <a:endParaRPr/>
          </a:p>
        </p:txBody>
      </p:sp>
      <p:pic>
        <p:nvPicPr>
          <p:cNvPr id="714" name="" descr=""/>
          <p:cNvPicPr/>
          <p:nvPr/>
        </p:nvPicPr>
        <p:blipFill>
          <a:blip r:embed="rId1"/>
          <a:stretch/>
        </p:blipFill>
        <p:spPr>
          <a:xfrm>
            <a:off x="1188720" y="1472040"/>
            <a:ext cx="7315200" cy="4745880"/>
          </a:xfrm>
          <a:prstGeom prst="rect">
            <a:avLst/>
          </a:prstGeom>
          <a:ln>
            <a:noFill/>
          </a:ln>
        </p:spPr>
      </p:pic>
      <p:pic>
        <p:nvPicPr>
          <p:cNvPr id="715" name="" descr=""/>
          <p:cNvPicPr/>
          <p:nvPr/>
        </p:nvPicPr>
        <p:blipFill>
          <a:blip r:embed="rId2"/>
          <a:stretch/>
        </p:blipFill>
        <p:spPr>
          <a:xfrm>
            <a:off x="2834640" y="1280160"/>
            <a:ext cx="3809520" cy="447480"/>
          </a:xfrm>
          <a:prstGeom prst="rect">
            <a:avLst/>
          </a:prstGeom>
          <a:ln>
            <a:noFill/>
          </a:ln>
        </p:spPr>
      </p:pic>
      <p:sp>
        <p:nvSpPr>
          <p:cNvPr id="716" name="CustomShape 2"/>
          <p:cNvSpPr/>
          <p:nvPr/>
        </p:nvSpPr>
        <p:spPr>
          <a:xfrm flipV="1">
            <a:off x="1828800" y="5992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CustomShape 3"/>
          <p:cNvSpPr/>
          <p:nvPr/>
        </p:nvSpPr>
        <p:spPr>
          <a:xfrm flipV="1">
            <a:off x="2080440" y="6104160"/>
            <a:ext cx="91440" cy="914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4"/>
          <p:cNvSpPr/>
          <p:nvPr/>
        </p:nvSpPr>
        <p:spPr>
          <a:xfrm flipV="1">
            <a:off x="8020800" y="60933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CustomShape 5"/>
          <p:cNvSpPr/>
          <p:nvPr/>
        </p:nvSpPr>
        <p:spPr>
          <a:xfrm flipV="1">
            <a:off x="8128080" y="6211440"/>
            <a:ext cx="91440" cy="914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CustomShape 6"/>
          <p:cNvSpPr/>
          <p:nvPr/>
        </p:nvSpPr>
        <p:spPr>
          <a:xfrm flipV="1">
            <a:off x="4839840" y="6076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7"/>
          <p:cNvSpPr/>
          <p:nvPr/>
        </p:nvSpPr>
        <p:spPr>
          <a:xfrm flipV="1">
            <a:off x="5032080" y="6175440"/>
            <a:ext cx="91440" cy="914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TextShape 8"/>
          <p:cNvSpPr txBox="1"/>
          <p:nvPr/>
        </p:nvSpPr>
        <p:spPr>
          <a:xfrm>
            <a:off x="2377440" y="4442040"/>
            <a:ext cx="320040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500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</p:spTree>
  </p:cSld>
  <p:timing>
    <p:tnLst>
      <p:par>
        <p:cTn id="265" dur="indefinite" restart="never" nodeType="tmRoot">
          <p:childTnLst>
            <p:seq>
              <p:cTn id="2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extShape 1"/>
          <p:cNvSpPr txBox="1"/>
          <p:nvPr/>
        </p:nvSpPr>
        <p:spPr>
          <a:xfrm>
            <a:off x="2148480" y="50760"/>
            <a:ext cx="594936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Times New Roman"/>
              </a:rPr>
              <a:t>Baryon anomaly: </a:t>
            </a:r>
            <a:r>
              <a:rPr lang="en-US" sz="3600" strike="noStrike">
                <a:solidFill>
                  <a:srgbClr val="000000"/>
                </a:solidFill>
                <a:latin typeface="Times New Roman"/>
                <a:ea typeface="Times New Roman"/>
              </a:rPr>
              <a:t>Λ</a:t>
            </a:r>
            <a:r>
              <a:rPr lang="en-US" sz="3600" strike="noStrike">
                <a:solidFill>
                  <a:srgbClr val="000000"/>
                </a:solidFill>
                <a:latin typeface="Times New Roman"/>
              </a:rPr>
              <a:t>/K</a:t>
            </a:r>
            <a:r>
              <a:rPr lang="en-US" sz="3600" strike="noStrike" baseline="101000">
                <a:solidFill>
                  <a:srgbClr val="000000"/>
                </a:solidFill>
                <a:latin typeface="Times New Roman"/>
              </a:rPr>
              <a:t>0</a:t>
            </a:r>
            <a:r>
              <a:rPr lang="en-US" sz="3600" strike="noStrike" baseline="-101000">
                <a:solidFill>
                  <a:srgbClr val="000000"/>
                </a:solidFill>
                <a:latin typeface="Times New Roman"/>
              </a:rPr>
              <a:t>S</a:t>
            </a:r>
            <a:r>
              <a:rPr lang="en-US" sz="3600" strike="noStrike">
                <a:solidFill>
                  <a:srgbClr val="000000"/>
                </a:solidFill>
                <a:latin typeface="Times New Roman"/>
              </a:rPr>
              <a:t>  </a:t>
            </a:r>
            <a:endParaRPr/>
          </a:p>
        </p:txBody>
      </p:sp>
      <p:pic>
        <p:nvPicPr>
          <p:cNvPr id="724" name="Picture 1" descr=""/>
          <p:cNvPicPr/>
          <p:nvPr/>
        </p:nvPicPr>
        <p:blipFill>
          <a:blip r:embed="rId1"/>
          <a:stretch/>
        </p:blipFill>
        <p:spPr>
          <a:xfrm>
            <a:off x="1179360" y="1370880"/>
            <a:ext cx="7542360" cy="5192640"/>
          </a:xfrm>
          <a:prstGeom prst="rect">
            <a:avLst/>
          </a:prstGeom>
          <a:ln w="9360">
            <a:noFill/>
          </a:ln>
        </p:spPr>
      </p:pic>
      <p:sp>
        <p:nvSpPr>
          <p:cNvPr id="725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Shape 1"/>
          <p:cNvSpPr txBox="1"/>
          <p:nvPr/>
        </p:nvSpPr>
        <p:spPr>
          <a:xfrm>
            <a:off x="1107000" y="0"/>
            <a:ext cx="868968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 strike="noStrike">
                <a:solidFill>
                  <a:srgbClr val="000000"/>
                </a:solidFill>
                <a:latin typeface="Times New Roman"/>
              </a:rPr>
              <a:t>Nuclear modification factor (R</a:t>
            </a:r>
            <a:r>
              <a:rPr lang="en-US" sz="4400" strike="noStrike" baseline="-101000">
                <a:solidFill>
                  <a:srgbClr val="000000"/>
                </a:solidFill>
                <a:latin typeface="Times New Roman"/>
              </a:rPr>
              <a:t>AA</a:t>
            </a:r>
            <a:r>
              <a:rPr lang="en-US" sz="4400" strike="noStrike">
                <a:solidFill>
                  <a:srgbClr val="000000"/>
                </a:solidFill>
                <a:latin typeface="Times New Roman"/>
              </a:rPr>
              <a:t>)</a:t>
            </a:r>
            <a:endParaRPr/>
          </a:p>
        </p:txBody>
      </p:sp>
      <p:sp>
        <p:nvSpPr>
          <p:cNvPr id="727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  <p:sp>
        <p:nvSpPr>
          <p:cNvPr id="728" name="CustomShape 3"/>
          <p:cNvSpPr/>
          <p:nvPr/>
        </p:nvSpPr>
        <p:spPr>
          <a:xfrm>
            <a:off x="1371960" y="6170400"/>
            <a:ext cx="731772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29" name="Picture 19" descr=""/>
          <p:cNvPicPr/>
          <p:nvPr/>
        </p:nvPicPr>
        <p:blipFill>
          <a:blip r:embed="rId1"/>
          <a:stretch/>
        </p:blipFill>
        <p:spPr>
          <a:xfrm>
            <a:off x="2107080" y="6069960"/>
            <a:ext cx="5438880" cy="1014480"/>
          </a:xfrm>
          <a:prstGeom prst="rect">
            <a:avLst/>
          </a:prstGeom>
          <a:ln w="19080">
            <a:noFill/>
          </a:ln>
        </p:spPr>
      </p:pic>
      <p:pic>
        <p:nvPicPr>
          <p:cNvPr id="730" name="Picture 29" descr=""/>
          <p:cNvPicPr/>
          <p:nvPr/>
        </p:nvPicPr>
        <p:blipFill>
          <a:blip r:embed="rId2"/>
          <a:stretch/>
        </p:blipFill>
        <p:spPr>
          <a:xfrm>
            <a:off x="1964160" y="961560"/>
            <a:ext cx="6953760" cy="5136840"/>
          </a:xfrm>
          <a:prstGeom prst="rect">
            <a:avLst/>
          </a:prstGeom>
          <a:ln>
            <a:noFill/>
          </a:ln>
        </p:spPr>
      </p:pic>
      <p:sp>
        <p:nvSpPr>
          <p:cNvPr id="731" name="CustomShape 4"/>
          <p:cNvSpPr/>
          <p:nvPr/>
        </p:nvSpPr>
        <p:spPr>
          <a:xfrm>
            <a:off x="5492880" y="1722600"/>
            <a:ext cx="4579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trike="noStrike">
                <a:solidFill>
                  <a:srgbClr val="ff0000"/>
                </a:solidFill>
                <a:latin typeface="Symbol"/>
              </a:rPr>
              <a:t>L</a:t>
            </a:r>
            <a:endParaRPr/>
          </a:p>
        </p:txBody>
      </p:sp>
      <p:cxnSp>
        <p:nvCxnSpPr>
          <p:cNvPr id="732" name="Line 5"/>
          <p:cNvCxnSpPr/>
          <p:nvPr/>
        </p:nvCxnSpPr>
        <p:spPr>
          <a:xfrm flipH="1">
            <a:off x="4306320" y="2066400"/>
            <a:ext cx="1069560" cy="340920"/>
          </a:xfrm>
          <a:prstGeom prst="straightConnector1">
            <a:avLst/>
          </a:prstGeom>
          <a:ln w="12600">
            <a:solidFill>
              <a:srgbClr val="ff0000"/>
            </a:solidFill>
            <a:round/>
            <a:tailEnd len="med" type="arrow" w="med"/>
          </a:ln>
        </p:spPr>
      </p:cxnSp>
      <p:sp>
        <p:nvSpPr>
          <p:cNvPr id="733" name="CustomShape 6"/>
          <p:cNvSpPr/>
          <p:nvPr/>
        </p:nvSpPr>
        <p:spPr>
          <a:xfrm>
            <a:off x="6153120" y="4160160"/>
            <a:ext cx="727920" cy="67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trike="noStrike">
                <a:solidFill>
                  <a:srgbClr val="0066ff"/>
                </a:solidFill>
                <a:latin typeface="Arial"/>
              </a:rPr>
              <a:t>K</a:t>
            </a:r>
            <a:r>
              <a:rPr b="1" lang="en-US" sz="3000" strike="noStrike" baseline="101000">
                <a:solidFill>
                  <a:srgbClr val="0066ff"/>
                </a:solidFill>
                <a:latin typeface="Arial"/>
              </a:rPr>
              <a:t>0</a:t>
            </a:r>
            <a:r>
              <a:rPr b="1" lang="en-US" sz="3000" strike="noStrike" baseline="-101000">
                <a:solidFill>
                  <a:srgbClr val="0066ff"/>
                </a:solidFill>
                <a:latin typeface="Arial"/>
              </a:rPr>
              <a:t>S</a:t>
            </a:r>
            <a:endParaRPr/>
          </a:p>
        </p:txBody>
      </p:sp>
      <p:cxnSp>
        <p:nvCxnSpPr>
          <p:cNvPr id="734" name="Line 7"/>
          <p:cNvCxnSpPr>
            <a:stCxn id="733" idx="3"/>
          </p:cNvCxnSpPr>
          <p:nvPr/>
        </p:nvCxnSpPr>
        <p:spPr>
          <a:xfrm>
            <a:off x="6881040" y="4497480"/>
            <a:ext cx="953640" cy="338040"/>
          </a:xfrm>
          <a:prstGeom prst="straightConnector1">
            <a:avLst/>
          </a:prstGeom>
          <a:ln w="12600">
            <a:solidFill>
              <a:srgbClr val="0066ff"/>
            </a:solidFill>
            <a:round/>
            <a:tailEnd len="med" type="arrow" w="med"/>
          </a:ln>
        </p:spPr>
      </p:cxnSp>
      <p:sp>
        <p:nvSpPr>
          <p:cNvPr id="735" name="CustomShape 8"/>
          <p:cNvSpPr/>
          <p:nvPr/>
        </p:nvSpPr>
        <p:spPr>
          <a:xfrm>
            <a:off x="3461040" y="4776840"/>
            <a:ext cx="57852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r>
              <a:rPr b="1" lang="en-US" sz="3000" strike="noStrike">
                <a:solidFill>
                  <a:srgbClr val="008200"/>
                </a:solidFill>
                <a:latin typeface="Arial"/>
              </a:rPr>
              <a:t>K</a:t>
            </a:r>
            <a:r>
              <a:rPr lang="en-US" sz="3000" strike="noStrike" baseline="101000">
                <a:solidFill>
                  <a:srgbClr val="008200"/>
                </a:solidFill>
                <a:latin typeface="Arial"/>
              </a:rPr>
              <a:t>±</a:t>
            </a:r>
            <a:endParaRPr/>
          </a:p>
        </p:txBody>
      </p:sp>
      <p:cxnSp>
        <p:nvCxnSpPr>
          <p:cNvPr id="736" name="Line 9"/>
          <p:cNvCxnSpPr/>
          <p:nvPr/>
        </p:nvCxnSpPr>
        <p:spPr>
          <a:xfrm flipH="1" flipV="1">
            <a:off x="3331080" y="3868200"/>
            <a:ext cx="387360" cy="684720"/>
          </a:xfrm>
          <a:prstGeom prst="straightConnector1">
            <a:avLst/>
          </a:prstGeom>
          <a:ln w="12600">
            <a:solidFill>
              <a:srgbClr val="008200"/>
            </a:solidFill>
            <a:round/>
            <a:tailEnd len="med" type="arrow" w="med"/>
          </a:ln>
        </p:spPr>
      </p:cxnSp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TextShape 1"/>
          <p:cNvSpPr txBox="1"/>
          <p:nvPr/>
        </p:nvSpPr>
        <p:spPr>
          <a:xfrm>
            <a:off x="1371960" y="0"/>
            <a:ext cx="8461080" cy="65160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90000"/>
              </a:lnSpc>
            </a:pPr>
            <a:r>
              <a:rPr lang="en-US" sz="4400" strike="noStrike">
                <a:solidFill>
                  <a:srgbClr val="000000"/>
                </a:solidFill>
                <a:latin typeface="Times New Roman"/>
              </a:rPr>
              <a:t>Charm nuclear modification factor</a:t>
            </a:r>
            <a:endParaRPr/>
          </a:p>
        </p:txBody>
      </p:sp>
      <p:pic>
        <p:nvPicPr>
          <p:cNvPr id="738" name="Content Placeholder 8" descr=""/>
          <p:cNvPicPr/>
          <p:nvPr/>
        </p:nvPicPr>
        <p:blipFill>
          <a:blip r:embed="rId1"/>
          <a:stretch/>
        </p:blipFill>
        <p:spPr>
          <a:xfrm>
            <a:off x="1499760" y="1142640"/>
            <a:ext cx="7418520" cy="5398560"/>
          </a:xfrm>
          <a:prstGeom prst="rect">
            <a:avLst/>
          </a:prstGeom>
          <a:ln w="9360">
            <a:noFill/>
          </a:ln>
        </p:spPr>
      </p:pic>
      <p:sp>
        <p:nvSpPr>
          <p:cNvPr id="739" name="TextShape 2"/>
          <p:cNvSpPr txBox="1"/>
          <p:nvPr/>
        </p:nvSpPr>
        <p:spPr>
          <a:xfrm>
            <a:off x="8003520" y="6832440"/>
            <a:ext cx="182952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4400">
                <a:latin typeface="Times New Roman"/>
              </a:rPr>
              <a:t>Pb+Pb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>
                <a:latin typeface="Arial"/>
              </a:rPr>
              <a:t>How to make a Quark Gluon Plasma</a:t>
            </a:r>
            <a:endParaRPr/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The phase transition in the laboratory</a:t>
            </a:r>
            <a:endParaRPr/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8280" y="1678320"/>
            <a:ext cx="10058400" cy="5083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973440" y="2000160"/>
            <a:ext cx="101160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229" name="CustomShape 2"/>
          <p:cNvSpPr/>
          <p:nvPr/>
        </p:nvSpPr>
        <p:spPr>
          <a:xfrm>
            <a:off x="264240" y="1878840"/>
            <a:ext cx="105588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230" name="CustomShape 3"/>
          <p:cNvSpPr/>
          <p:nvPr/>
        </p:nvSpPr>
        <p:spPr>
          <a:xfrm>
            <a:off x="1375200" y="851400"/>
            <a:ext cx="118404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572640" y="734040"/>
            <a:ext cx="114300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232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235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237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238" name="" descr=""/>
          <p:cNvPicPr/>
          <p:nvPr/>
        </p:nvPicPr>
        <p:blipFill>
          <a:blip r:embed=""/>
          <a:stretch/>
        </p:blipFill>
        <p:spPr>
          <a:xfrm>
            <a:off x="1130040" y="1385640"/>
            <a:ext cx="914400" cy="713160"/>
          </a:xfrm>
          <a:prstGeom prst="rect">
            <a:avLst/>
          </a:prstGeom>
          <a:ln>
            <a:noFill/>
          </a:ln>
        </p:spPr>
      </p:pic>
      <p:sp>
        <p:nvSpPr>
          <p:cNvPr id="239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>
                <a:latin typeface="Arial"/>
              </a:rPr>
              <a:t>Relativistic Heavy Ion Collider</a:t>
            </a:r>
            <a:endParaRPr/>
          </a:p>
        </p:txBody>
      </p:sp>
      <p:pic>
        <p:nvPicPr>
          <p:cNvPr id="240" name="" descr=""/>
          <p:cNvPicPr/>
          <p:nvPr/>
        </p:nvPicPr>
        <p:blipFill>
          <a:blip r:embed="rId8"/>
          <a:srcRect l="0" t="10190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241" name="" descr=""/>
          <p:cNvPicPr/>
          <p:nvPr/>
        </p:nvPicPr>
        <p:blipFill>
          <a:blip r:embed="rId9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242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243" name="" descr=""/>
          <p:cNvPicPr/>
          <p:nvPr/>
        </p:nvPicPr>
        <p:blipFill>
          <a:blip r:embed="rId10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244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245" name="" descr=""/>
          <p:cNvPicPr/>
          <p:nvPr/>
        </p:nvPicPr>
        <p:blipFill>
          <a:blip r:embed="rId11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246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247" name="" descr=""/>
          <p:cNvPicPr/>
          <p:nvPr/>
        </p:nvPicPr>
        <p:blipFill>
          <a:blip r:embed="rId12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248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249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>
                <a:latin typeface="Arial"/>
              </a:rPr>
              <a:t>Large Hadron Collider</a:t>
            </a:r>
            <a:endParaRPr/>
          </a:p>
        </p:txBody>
      </p:sp>
      <p:sp>
        <p:nvSpPr>
          <p:cNvPr id="250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</a:rPr>
              <a:t>Upton, NY</a:t>
            </a:r>
            <a:endParaRPr/>
          </a:p>
          <a:p>
            <a:r>
              <a:rPr lang="en-US">
                <a:latin typeface="Times New Roman"/>
              </a:rPr>
              <a:t>1.2km diameter</a:t>
            </a:r>
            <a:endParaRPr/>
          </a:p>
          <a:p>
            <a:r>
              <a:rPr lang="en-US">
                <a:latin typeface="Times New Roman"/>
              </a:rPr>
              <a:t>p+p, d+Au, Cu+Cu, Au+Au, </a:t>
            </a:r>
            <a:r>
              <a:rPr i="1" lang="en-US">
                <a:latin typeface="Times New Roman"/>
              </a:rPr>
              <a:t>U+U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 baseline="-101000">
                <a:latin typeface="Times New Roman"/>
              </a:rPr>
              <a:t>NN</a:t>
            </a:r>
            <a:r>
              <a:rPr lang="en-US">
                <a:latin typeface="Times New Roman"/>
              </a:rPr>
              <a:t> = 9 - 200 GeV</a:t>
            </a:r>
            <a:endParaRPr/>
          </a:p>
        </p:txBody>
      </p:sp>
      <p:sp>
        <p:nvSpPr>
          <p:cNvPr id="251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Times New Roman"/>
              </a:rPr>
              <a:t>Geneva, Switzerland</a:t>
            </a:r>
            <a:endParaRPr/>
          </a:p>
          <a:p>
            <a:r>
              <a:rPr lang="en-US">
                <a:latin typeface="Times New Roman"/>
              </a:rPr>
              <a:t>8.6km diameter</a:t>
            </a:r>
            <a:endParaRPr/>
          </a:p>
          <a:p>
            <a:r>
              <a:rPr lang="en-US">
                <a:latin typeface="Times New Roman"/>
              </a:rPr>
              <a:t>p+p, </a:t>
            </a:r>
            <a:r>
              <a:rPr i="1" lang="en-US">
                <a:latin typeface="Times New Roman"/>
              </a:rPr>
              <a:t>p+Pb</a:t>
            </a:r>
            <a:r>
              <a:rPr lang="en-US">
                <a:latin typeface="Times New Roman"/>
              </a:rPr>
              <a:t>, Pb+Pb</a:t>
            </a:r>
            <a:endParaRPr/>
          </a:p>
          <a:p>
            <a:r>
              <a:rPr lang="en-US">
                <a:latin typeface="Times New Roman"/>
                <a:ea typeface="Times New Roman"/>
              </a:rPr>
              <a:t>√</a:t>
            </a:r>
            <a:r>
              <a:rPr lang="en-US">
                <a:latin typeface="Times New Roman"/>
              </a:rPr>
              <a:t>s</a:t>
            </a:r>
            <a:r>
              <a:rPr lang="en-US" baseline="-101000">
                <a:latin typeface="Times New Roman"/>
              </a:rPr>
              <a:t>NN</a:t>
            </a:r>
            <a:r>
              <a:rPr lang="en-US">
                <a:latin typeface="Times New Roman"/>
              </a:rPr>
              <a:t> = 2.76 GeV, </a:t>
            </a:r>
            <a:r>
              <a:rPr i="1" lang="en-US">
                <a:latin typeface="Times New Roman"/>
              </a:rPr>
              <a:t>5.5 TeV</a:t>
            </a:r>
            <a:endParaRPr/>
          </a:p>
        </p:txBody>
      </p:sp>
      <p:sp>
        <p:nvSpPr>
          <p:cNvPr id="252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</p:sp>
      <p:sp>
        <p:nvSpPr>
          <p:cNvPr id="254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255" name="" descr=""/>
          <p:cNvPicPr/>
          <p:nvPr/>
        </p:nvPicPr>
        <p:blipFill>
          <a:blip r:embed="rId13"/>
          <a:stretch/>
        </p:blipFill>
        <p:spPr>
          <a:xfrm>
            <a:off x="2790360" y="5315400"/>
            <a:ext cx="3625560" cy="177084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14"/>
          <a:stretch/>
        </p:blipFill>
        <p:spPr>
          <a:xfrm>
            <a:off x="3682800" y="6164640"/>
            <a:ext cx="457200" cy="34740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15"/>
          <a:stretch/>
        </p:blipFill>
        <p:spPr>
          <a:xfrm>
            <a:off x="3837240" y="5329440"/>
            <a:ext cx="457200" cy="347400"/>
          </a:xfrm>
          <a:prstGeom prst="rect">
            <a:avLst/>
          </a:prstGeom>
          <a:ln>
            <a:noFill/>
          </a:ln>
        </p:spPr>
      </p:pic>
      <p:sp>
        <p:nvSpPr>
          <p:cNvPr id="258" name="TextShape 16"/>
          <p:cNvSpPr txBox="1"/>
          <p:nvPr/>
        </p:nvSpPr>
        <p:spPr>
          <a:xfrm>
            <a:off x="3359160" y="5686920"/>
            <a:ext cx="1368360" cy="23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000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259" name="" descr=""/>
          <p:cNvPicPr/>
          <p:nvPr/>
        </p:nvPicPr>
        <p:blipFill>
          <a:blip r:embed="rId16"/>
          <a:stretch/>
        </p:blipFill>
        <p:spPr>
          <a:xfrm>
            <a:off x="6085800" y="6346080"/>
            <a:ext cx="253800" cy="232200"/>
          </a:xfrm>
          <a:prstGeom prst="rect">
            <a:avLst/>
          </a:prstGeom>
          <a:ln>
            <a:noFill/>
          </a:ln>
        </p:spPr>
      </p:pic>
      <p:sp>
        <p:nvSpPr>
          <p:cNvPr id="260" name="TextShape 17"/>
          <p:cNvSpPr txBox="1"/>
          <p:nvPr/>
        </p:nvSpPr>
        <p:spPr>
          <a:xfrm>
            <a:off x="5549040" y="6535440"/>
            <a:ext cx="144036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>
                <a:latin typeface="Arial"/>
              </a:rPr>
              <a:t>Core of neutron stars?</a:t>
            </a:r>
            <a:endParaRPr/>
          </a:p>
        </p:txBody>
      </p:sp>
      <p:pic>
        <p:nvPicPr>
          <p:cNvPr id="261" name="" descr=""/>
          <p:cNvPicPr/>
          <p:nvPr/>
        </p:nvPicPr>
        <p:blipFill>
          <a:blip r:embed="rId17"/>
          <a:stretch/>
        </p:blipFill>
        <p:spPr>
          <a:xfrm>
            <a:off x="4255200" y="6426720"/>
            <a:ext cx="217440" cy="217800"/>
          </a:xfrm>
          <a:prstGeom prst="rect">
            <a:avLst/>
          </a:prstGeom>
          <a:ln>
            <a:noFill/>
          </a:ln>
        </p:spPr>
      </p:pic>
      <p:sp>
        <p:nvSpPr>
          <p:cNvPr id="262" name="Freeform 18"/>
          <p:cNvSpPr/>
          <p:nvPr/>
        </p:nvSpPr>
        <p:spPr>
          <a:xfrm>
            <a:off x="3200040" y="5486040"/>
            <a:ext cx="686160" cy="914760"/>
          </a:xfrm>
          <a:custGeom>
            <a:avLst/>
            <a:gdLst/>
            <a:ahLst/>
            <a:rect l="0" t="0" r="r" b="b"/>
            <a:pathLst>
              <a:path w="1906" h="2541">
                <a:moveTo>
                  <a:pt x="0" y="0"/>
                </a:moveTo>
                <a:cubicBezTo>
                  <a:pt x="1905" y="1271"/>
                  <a:pt x="1905" y="2540"/>
                  <a:pt x="1905" y="2540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263" name="TextShape 19"/>
          <p:cNvSpPr txBox="1"/>
          <p:nvPr/>
        </p:nvSpPr>
        <p:spPr>
          <a:xfrm>
            <a:off x="3813840" y="587124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264" name="CustomShape 20"/>
          <p:cNvSpPr/>
          <p:nvPr/>
        </p:nvSpPr>
        <p:spPr>
          <a:xfrm>
            <a:off x="3151440" y="49676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TextShape 21"/>
          <p:cNvSpPr txBox="1"/>
          <p:nvPr/>
        </p:nvSpPr>
        <p:spPr>
          <a:xfrm>
            <a:off x="3428640" y="5028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>
                <a:solidFill>
                  <a:srgbClr val="e6e64c"/>
                </a:solidFill>
                <a:latin typeface="Arial"/>
              </a:rPr>
              <a:t>LHC</a:t>
            </a:r>
            <a:endParaRPr/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>
                <p:childTnLst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0" y="300960"/>
            <a:ext cx="1005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>
                <a:latin typeface="Arial"/>
              </a:rPr>
              <a:t>Comparison of colliders</a:t>
            </a:r>
            <a:endParaRPr/>
          </a:p>
        </p:txBody>
      </p:sp>
      <p:graphicFrame>
        <p:nvGraphicFramePr>
          <p:cNvPr id="267" name="Table 2"/>
          <p:cNvGraphicFramePr/>
          <p:nvPr/>
        </p:nvGraphicFramePr>
        <p:xfrm>
          <a:off x="2039760" y="1660680"/>
          <a:ext cx="6704280" cy="2397240"/>
        </p:xfrm>
        <a:graphic>
          <a:graphicData uri="http://schemas.openxmlformats.org/drawingml/2006/table">
            <a:tbl>
              <a:tblPr/>
              <a:tblGrid>
                <a:gridCol w="1431000"/>
                <a:gridCol w="1431000"/>
                <a:gridCol w="1431000"/>
                <a:gridCol w="2411640"/>
              </a:tblGrid>
              <a:tr h="424440">
                <a:tc>
                  <a:tcPr/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/>
                </a:tc>
                <a:tc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>
                          <a:latin typeface="Times New Roman"/>
                        </a:rPr>
                        <a:t>s</a:t>
                      </a:r>
                      <a:r>
                        <a:rPr lang="en-US" baseline="-101000">
                          <a:latin typeface="Times New Roman"/>
                        </a:rPr>
                        <a:t>NN</a:t>
                      </a:r>
                      <a:r>
                        <a:rPr lang="en-US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</a:rPr>
                        <a:t>dN</a:t>
                      </a:r>
                      <a:r>
                        <a:rPr lang="en-US" baseline="-101000">
                          <a:latin typeface="Times New Roman"/>
                        </a:rPr>
                        <a:t>ch</a:t>
                      </a:r>
                      <a:r>
                        <a:rPr lang="en-US">
                          <a:latin typeface="Times New Roman"/>
                        </a:rPr>
                        <a:t>/d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~1600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</a:rPr>
                        <a:t>T/T</a:t>
                      </a:r>
                      <a:r>
                        <a:rPr lang="en-US" baseline="-101000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/>
                </a:tc>
              </a:tr>
              <a:tr h="36756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>
                          <a:latin typeface="Times New Roman"/>
                        </a:rPr>
                        <a:t>(GeV/fm</a:t>
                      </a:r>
                      <a:r>
                        <a:rPr lang="en-US" baseline="101000">
                          <a:latin typeface="Times New Roman"/>
                        </a:rPr>
                        <a:t>3</a:t>
                      </a:r>
                      <a:r>
                        <a:rPr lang="en-US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12, 16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/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 baseline="-101000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lang="en-US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/>
                </a:tc>
                <a:tc>
                  <a:txBody>
                    <a:bodyPr lIns="36000" rIns="36000" tIns="36000" bIns="36000"/>
                    <a:p>
                      <a:r>
                        <a:rPr i="1" lang="en-US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8" name="TextShape 3"/>
          <p:cNvSpPr txBox="1"/>
          <p:nvPr/>
        </p:nvSpPr>
        <p:spPr>
          <a:xfrm>
            <a:off x="228240" y="4800240"/>
            <a:ext cx="9714240" cy="125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trike="noStrike" u="sng">
                <a:solidFill>
                  <a:srgbClr val="000000"/>
                </a:solid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 strike="noStrike">
                <a:solidFill>
                  <a:srgbClr val="000000"/>
                </a:solidFill>
                <a:latin typeface="Times New Roman"/>
                <a:ea typeface="Arial-BoldMT"/>
              </a:rPr>
              <a:t>Cover 2 –3 decades of energy (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YEISWR+SymbolMT"/>
              </a:rPr>
              <a:t>√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Arial-BoldMT"/>
              </a:rPr>
              <a:t>s</a:t>
            </a:r>
            <a:r>
              <a:rPr lang="en-US" sz="2500" strike="noStrike" baseline="-101000">
                <a:solidFill>
                  <a:srgbClr val="000000"/>
                </a:solidFill>
                <a:latin typeface="Times New Roman"/>
                <a:ea typeface="Arial-BoldMT"/>
              </a:rPr>
              <a:t>NN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Arial-BoldMT"/>
              </a:rPr>
              <a:t>= 9 GeV –5 TeV)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Arial-BoldMT"/>
              </a:rPr>
              <a:t>
</a:t>
            </a:r>
            <a:r>
              <a:rPr lang="en-US" sz="2500" strike="noStrike">
                <a:solidFill>
                  <a:srgbClr val="000000"/>
                </a:solid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>
                <p:childTnLst>
                  <p:par>
                    <p:cTn id="67" fill="freeze">
                      <p:stCondLst>
                        <p:cond delay="indefinite"/>
                      </p:stCondLst>
                      <p:childTnLst>
                        <p:par>
                          <p:cTn id="68" fill="freeze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Application>LibreOffice/4.4.3.2$Linux_X86_64 LibreOffice_project/40m0$Build-2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2016-03-24T15:25:57Z</dcterms:modified>
  <cp:revision>43</cp:revision>
</cp:coreProperties>
</file>