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42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7.xml" ContentType="application/vnd.openxmlformats-officedocument.presentationml.notesSlide+xml"/>
  <Override PartName="/ppt/_rels/presentation.xml.rels" ContentType="application/vnd.openxmlformats-package.relationships+xml"/>
  <Override PartName="/ppt/comments/comment10.xml" ContentType="application/vnd.openxmlformats-officedocument.presentationml.comments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15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_rels/slideLayout153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9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206.gif" ContentType="image/gif"/>
  <Override PartName="/ppt/media/image204.png" ContentType="image/png"/>
  <Override PartName="/ppt/media/image202.gif" ContentType="image/gif"/>
  <Override PartName="/ppt/media/image198.gif" ContentType="image/gif"/>
  <Override PartName="/ppt/media/image197.gif" ContentType="image/gif"/>
  <Override PartName="/ppt/media/image195.gif" ContentType="image/gif"/>
  <Override PartName="/ppt/media/image196.gif" ContentType="image/gif"/>
  <Override PartName="/ppt/media/image194.gif" ContentType="image/gif"/>
  <Override PartName="/ppt/media/image192.gif" ContentType="image/gif"/>
  <Override PartName="/ppt/media/image191.png" ContentType="image/png"/>
  <Override PartName="/ppt/media/image189.wmf" ContentType="image/x-wmf"/>
  <Override PartName="/ppt/media/image185.gif" ContentType="image/gif"/>
  <Override PartName="/ppt/media/image184.gif" ContentType="image/gif"/>
  <Override PartName="/ppt/media/image182.gif" ContentType="image/gif"/>
  <Override PartName="/ppt/media/image179.gif" ContentType="image/gif"/>
  <Override PartName="/ppt/media/image177.gif" ContentType="image/gif"/>
  <Override PartName="/ppt/media/image173.png" ContentType="image/png"/>
  <Override PartName="/ppt/media/image172.png" ContentType="image/png"/>
  <Override PartName="/ppt/media/image170.gif" ContentType="image/gif"/>
  <Override PartName="/ppt/media/image169.gif" ContentType="image/gif"/>
  <Override PartName="/ppt/media/image168.gif" ContentType="image/gif"/>
  <Override PartName="/ppt/media/image175.gif" ContentType="image/gif"/>
  <Override PartName="/ppt/media/image167.gif" ContentType="image/gif"/>
  <Override PartName="/ppt/media/image165.gif" ContentType="image/gif"/>
  <Override PartName="/ppt/media/image181.gif" ContentType="image/gif"/>
  <Override PartName="/ppt/media/image163.gif" ContentType="image/gif"/>
  <Override PartName="/ppt/media/image162.png" ContentType="image/png"/>
  <Override PartName="/ppt/media/image157.png" ContentType="image/png"/>
  <Override PartName="/ppt/media/image156.png" ContentType="image/png"/>
  <Override PartName="/ppt/media/image155.png" ContentType="image/png"/>
  <Override PartName="/ppt/media/image210.png" ContentType="image/png"/>
  <Override PartName="/ppt/media/image154.png" ContentType="image/png"/>
  <Override PartName="/ppt/media/image161.png" ContentType="image/png"/>
  <Override PartName="/ppt/media/image153.png" ContentType="image/png"/>
  <Override PartName="/ppt/media/image149.png" ContentType="image/png"/>
  <Override PartName="/ppt/media/image147.png" ContentType="image/png"/>
  <Override PartName="/ppt/media/image146.png" ContentType="image/png"/>
  <Override PartName="/ppt/media/image144.png" ContentType="image/png"/>
  <Override PartName="/ppt/media/image171.png" ContentType="image/png"/>
  <Override PartName="/ppt/media/image142.wmf" ContentType="image/x-wmf"/>
  <Override PartName="/ppt/media/image137.png" ContentType="image/png"/>
  <Override PartName="/ppt/media/image136.png" ContentType="image/png"/>
  <Override PartName="/ppt/media/image135.wmf" ContentType="image/x-wmf"/>
  <Override PartName="/ppt/media/image134.gif" ContentType="image/gif"/>
  <Override PartName="/ppt/media/image132.gif" ContentType="image/gif"/>
  <Override PartName="/ppt/media/image131.gif" ContentType="image/gif"/>
  <Override PartName="/ppt/media/image129.gif" ContentType="image/gif"/>
  <Override PartName="/ppt/media/image166.gif" ContentType="image/gif"/>
  <Override PartName="/ppt/media/image128.gif" ContentType="image/gif"/>
  <Override PartName="/ppt/media/image141.gif" ContentType="image/gif"/>
  <Override PartName="/ppt/media/image138.gif" ContentType="image/gif"/>
  <Override PartName="/ppt/media/image122.png" ContentType="image/png"/>
  <Override PartName="/ppt/media/image120.png" ContentType="image/png"/>
  <Override PartName="/ppt/media/image119.png" ContentType="image/png"/>
  <Override PartName="/ppt/media/image123.png" ContentType="image/png"/>
  <Override PartName="/ppt/media/image118.png" ContentType="image/png"/>
  <Override PartName="/ppt/media/image116.png" ContentType="image/png"/>
  <Override PartName="/ppt/media/image115.png" ContentType="image/png"/>
  <Override PartName="/ppt/media/image127.png" ContentType="image/png"/>
  <Override PartName="/ppt/media/image113.png" ContentType="image/png"/>
  <Override PartName="/ppt/media/image125.png" ContentType="image/png"/>
  <Override PartName="/ppt/media/image203.png" ContentType="image/png"/>
  <Override PartName="/ppt/media/image187.png" ContentType="image/png"/>
  <Override PartName="/ppt/media/image112.png" ContentType="image/png"/>
  <Override PartName="/ppt/media/image108.png" ContentType="image/png"/>
  <Override PartName="/ppt/media/image107.png" ContentType="image/png"/>
  <Override PartName="/ppt/media/image106.png" ContentType="image/png"/>
  <Override PartName="/ppt/media/image98.gif" ContentType="image/gif"/>
  <Override PartName="/ppt/media/image102.gif" ContentType="image/gif"/>
  <Override PartName="/ppt/media/image97.png" ContentType="image/png"/>
  <Override PartName="/ppt/media/image91.png" ContentType="image/png"/>
  <Override PartName="/ppt/media/image90.png" ContentType="image/png"/>
  <Override PartName="/ppt/media/image89.png" ContentType="image/png"/>
  <Override PartName="/ppt/media/image178.gif" ContentType="image/gif"/>
  <Override PartName="/ppt/media/image86.png" ContentType="image/png"/>
  <Override PartName="/ppt/media/image85.png" ContentType="image/png"/>
  <Override PartName="/ppt/media/image84.png" ContentType="image/png"/>
  <Override PartName="/ppt/media/image158.png" ContentType="image/png"/>
  <Override PartName="/ppt/media/image83.png" ContentType="image/png"/>
  <Override PartName="/ppt/media/image81.png" ContentType="image/png"/>
  <Override PartName="/ppt/media/image152.png" ContentType="image/png"/>
  <Override PartName="/ppt/media/image78.gif" ContentType="image/gif"/>
  <Override PartName="/ppt/media/image88.png" ContentType="image/png"/>
  <Override PartName="/ppt/media/image77.gif" ContentType="image/gif"/>
  <Override PartName="/ppt/media/image74.png" ContentType="image/png"/>
  <Override PartName="/ppt/media/image73.gif" ContentType="image/gif"/>
  <Override PartName="/ppt/media/image151.png" ContentType="image/png"/>
  <Override PartName="/ppt/media/image72.gif" ContentType="image/gif"/>
  <Override PartName="/ppt/media/image71.gif" ContentType="image/gif"/>
  <Override PartName="/ppt/media/image209.jpeg" ContentType="image/jpeg"/>
  <Override PartName="/ppt/media/image143.wmf" ContentType="image/x-wmf"/>
  <Override PartName="/ppt/media/image70.gif" ContentType="image/gif"/>
  <Override PartName="/ppt/media/image69.png" ContentType="image/png"/>
  <Override PartName="/ppt/media/image67.gif" ContentType="image/gif"/>
  <Override PartName="/ppt/media/image174.gif" ContentType="image/gif"/>
  <Override PartName="/ppt/media/image66.gif" ContentType="image/gif"/>
  <Override PartName="/ppt/media/image93.png" ContentType="image/png"/>
  <Override PartName="/ppt/media/image65.gif" ContentType="image/gif"/>
  <Override PartName="/ppt/media/image60.png" ContentType="image/png"/>
  <Override PartName="/ppt/media/image59.jpeg" ContentType="image/jpeg"/>
  <Override PartName="/ppt/media/image95.png" ContentType="image/png"/>
  <Override PartName="/ppt/media/image105.jpeg" ContentType="image/jpeg"/>
  <Override PartName="/ppt/media/image76.png" ContentType="image/png"/>
  <Override PartName="/ppt/media/image180.png" ContentType="image/png"/>
  <Override PartName="/ppt/media/image61.gif" ContentType="image/gif"/>
  <Override PartName="/ppt/media/image58.jpeg" ContentType="image/jpeg"/>
  <Override PartName="/ppt/media/image57.gif" ContentType="image/gif"/>
  <Override PartName="/ppt/media/image99.gif" ContentType="image/gif"/>
  <Override PartName="/ppt/media/image56.gif" ContentType="image/gif"/>
  <Override PartName="/ppt/media/image109.png" ContentType="image/png"/>
  <Override PartName="/ppt/media/image55.gif" ContentType="image/gif"/>
  <Override PartName="/ppt/media/image92.png" ContentType="image/png"/>
  <Override PartName="/ppt/media/image53.jpeg" ContentType="image/jpeg"/>
  <Override PartName="/ppt/media/image200.gif" ContentType="image/gif"/>
  <Override PartName="/ppt/media/image159.png" ContentType="image/png"/>
  <Override PartName="/ppt/media/image52.jpeg" ContentType="image/jpeg"/>
  <Override PartName="/ppt/media/image176.gif" ContentType="image/gif"/>
  <Override PartName="/ppt/media/image49.jpeg" ContentType="image/jpeg"/>
  <Override PartName="/ppt/media/image111.png" ContentType="image/png"/>
  <Override PartName="/ppt/media/image43.png" ContentType="image/png"/>
  <Override PartName="/ppt/media/image100.gif" ContentType="image/gif"/>
  <Override PartName="/ppt/media/image124.png" ContentType="image/png"/>
  <Override PartName="/ppt/media/image42.png" ContentType="image/png"/>
  <Override PartName="/ppt/media/image208.gif" ContentType="image/gif"/>
  <Override PartName="/ppt/media/image41.png" ContentType="image/png"/>
  <Override PartName="/ppt/media/image64.gif" ContentType="image/gif"/>
  <Override PartName="/ppt/media/image183.gif" ContentType="image/gif"/>
  <Override PartName="/ppt/media/image36.png" ContentType="image/png"/>
  <Override PartName="/ppt/media/image32.png" ContentType="image/png"/>
  <Override PartName="/ppt/media/image45.png" ContentType="image/png"/>
  <Override PartName="/ppt/media/image44.png" ContentType="image/png"/>
  <Override PartName="/ppt/media/image30.png" ContentType="image/png"/>
  <Override PartName="/ppt/media/image205.gif" ContentType="image/gif"/>
  <Override PartName="/ppt/media/image27.png" ContentType="image/png"/>
  <Override PartName="/ppt/media/image26.png" ContentType="image/png"/>
  <Override PartName="/ppt/media/image38.png" ContentType="image/png"/>
  <Override PartName="/ppt/media/image33.png" ContentType="image/png"/>
  <Override PartName="/ppt/media/image79.gif" ContentType="image/gif"/>
  <Override PartName="/ppt/media/image87.png" ContentType="image/png"/>
  <Override PartName="/ppt/media/image126.png" ContentType="image/png"/>
  <Override PartName="/ppt/media/image130.gif" ContentType="image/gif"/>
  <Override PartName="/ppt/media/image25.png" ContentType="image/png"/>
  <Override PartName="/ppt/media/image28.png" ContentType="image/png"/>
  <Override PartName="/ppt/media/image31.png" ContentType="image/png"/>
  <Override PartName="/ppt/media/image37.png" ContentType="image/png"/>
  <Override PartName="/ppt/media/image150.png" ContentType="image/png"/>
  <Override PartName="/ppt/media/image22.png" ContentType="image/png"/>
  <Override PartName="/ppt/media/image207.gif" ContentType="image/gif"/>
  <Override PartName="/ppt/media/image24.png" ContentType="image/png"/>
  <Override PartName="/ppt/media/image133.gif" ContentType="image/gif"/>
  <Override PartName="/ppt/media/image54.png" ContentType="image/png"/>
  <Override PartName="/ppt/media/image21.png" ContentType="image/png"/>
  <Override PartName="/ppt/media/image75.gif" ContentType="image/gif"/>
  <Override PartName="/ppt/media/image63.gif" ContentType="image/gif"/>
  <Override PartName="/ppt/media/image68.gif" ContentType="image/gif"/>
  <Override PartName="/ppt/media/image20.png" ContentType="image/png"/>
  <Override PartName="/ppt/media/image19.png" ContentType="image/png"/>
  <Override PartName="/ppt/media/image96.png" ContentType="image/png"/>
  <Override PartName="/ppt/media/image140.gif" ContentType="image/gif"/>
  <Override PartName="/ppt/media/image16.png" ContentType="image/png"/>
  <Override PartName="/ppt/media/image17.png" ContentType="image/png"/>
  <Override PartName="/ppt/media/image82.gif" ContentType="image/gif"/>
  <Override PartName="/ppt/media/image14.png" ContentType="image/png"/>
  <Override PartName="/ppt/media/image13.png" ContentType="image/png"/>
  <Override PartName="/ppt/media/image164.gif" ContentType="image/gif"/>
  <Override PartName="/ppt/media/image46.png" ContentType="image/png"/>
  <Override PartName="/ppt/media/image121.png" ContentType="image/png"/>
  <Override PartName="/ppt/media/image23.png" ContentType="image/png"/>
  <Override PartName="/ppt/media/image12.png" ContentType="image/png"/>
  <Override PartName="/ppt/media/image148.png" ContentType="image/png"/>
  <Override PartName="/ppt/media/image39.png" ContentType="image/png"/>
  <Override PartName="/ppt/media/image94.png" ContentType="image/png"/>
  <Override PartName="/ppt/media/image104.gif" ContentType="image/gif"/>
  <Override PartName="/ppt/media/image110.png" ContentType="image/png"/>
  <Override PartName="/ppt/media/image193.gif" ContentType="image/gif"/>
  <Override PartName="/ppt/media/image35.png" ContentType="image/png"/>
  <Override PartName="/ppt/media/image80.gif" ContentType="image/gif"/>
  <Override PartName="/ppt/media/image188.wmf" ContentType="image/x-wmf"/>
  <Override PartName="/ppt/media/image139.gif" ContentType="image/gif"/>
  <Override PartName="/ppt/media/image10.png" ContentType="image/png"/>
  <Override PartName="/ppt/media/image201.gif" ContentType="image/gif"/>
  <Override PartName="/ppt/media/image186.gif" ContentType="image/gif"/>
  <Override PartName="/ppt/media/image62.gif" ContentType="image/gif"/>
  <Override PartName="/ppt/media/image15.png" ContentType="image/png"/>
  <Override PartName="/ppt/media/image9.png" ContentType="image/png"/>
  <Override PartName="/ppt/media/image145.gif" ContentType="image/gif"/>
  <Override PartName="/ppt/media/image117.png" ContentType="image/png"/>
  <Override PartName="/ppt/media/image48.png" ContentType="image/png"/>
  <Override PartName="/ppt/media/image40.png" ContentType="image/png"/>
  <Override PartName="/ppt/media/image8.png" ContentType="image/png"/>
  <Override PartName="/ppt/media/image29.png" ContentType="image/png"/>
  <Override PartName="/ppt/media/image34.png" ContentType="image/png"/>
  <Override PartName="/ppt/media/image160.jpeg" ContentType="image/jpeg"/>
  <Override PartName="/ppt/media/image6.png" ContentType="image/png"/>
  <Override PartName="/ppt/media/image190.png" ContentType="image/png"/>
  <Override PartName="/ppt/media/image101.gif" ContentType="image/gif"/>
  <Override PartName="/ppt/media/image51.jpeg" ContentType="image/jpeg"/>
  <Override PartName="/ppt/media/image5.png" ContentType="image/png"/>
  <Override PartName="/ppt/media/image18.png" ContentType="image/png"/>
  <Override PartName="/ppt/media/image114.png" ContentType="image/png"/>
  <Override PartName="/ppt/media/image4.png" ContentType="image/png"/>
  <Override PartName="/ppt/media/image103.gif" ContentType="image/gif"/>
  <Override PartName="/ppt/media/image50.jpeg" ContentType="image/jpeg"/>
  <Override PartName="/ppt/media/image199.gif" ContentType="image/gif"/>
  <Override PartName="/ppt/media/image7.png" ContentType="image/png"/>
  <Override PartName="/ppt/media/image3.png" ContentType="image/png"/>
  <Override PartName="/ppt/media/image47.png" ContentType="image/png"/>
  <Override PartName="/ppt/media/image2.png" ContentType="image/png"/>
  <Override PartName="/ppt/media/image11.png" ContentType="image/png"/>
  <Override PartName="/ppt/media/image1.png" ContentType="image/png"/>
  <Override PartName="/ppt/slideMasters/_rels/slideMaster13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</p:sldIdLst>
  <p:sldSz cx="10077450" cy="7562850"/>
  <p:notesSz cx="7772400" cy="10058400"/>
</p:presentation>
</file>

<file path=ppt/commentAuthors.xml><?xml version="1.0" encoding="utf-8"?>
<p:cmAuthorLst xmlns:p="http://schemas.openxmlformats.org/presentationml/2006/main">
  <p:cmAuthor id="0" name="Christine Nattrass" initials="CN" lastIdx="1" clrIdx="0"/>
</p:cmAuthorLst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commentAuthors" Target="commentAuthors.xml"/>
</Relationships>
</file>

<file path=ppt/comments/comment10.xml><?xml version="1.0" encoding="utf-8"?>
<p:cmLst xmlns:p="http://schemas.openxmlformats.org/presentationml/2006/main">
  <p:cm authorId="0" dt="2015-12-28T16:42:07.000000000" idx="1">
    <p:pos x="91" y="23"/>
    <p:text/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57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572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573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574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70FB787D-D7D4-40EB-8FA4-5FE8C3366447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PRB -&gt; PLB</a:t>
            </a:r>
            <a:endParaRPr/>
          </a:p>
          <a:p>
            <a:r>
              <a:rPr lang="en-US" sz="1979" strike="noStrike">
                <a:latin typeface="Arial"/>
              </a:rPr>
              <a:t>Mention lack of bias</a:t>
            </a:r>
            <a:endParaRPr/>
          </a:p>
          <a:p>
            <a:r>
              <a:rPr lang="en-US" sz="1979" strike="noStrike">
                <a:latin typeface="Arial"/>
              </a:rPr>
              <a:t>Make Large figure</a:t>
            </a:r>
            <a:endParaRPr/>
          </a:p>
        </p:txBody>
      </p:sp>
      <p:sp>
        <p:nvSpPr>
          <p:cNvPr id="910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11E0D726-EF90-4151-B8D2-F7DD2D1B59E5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PRB -&gt; PLB</a:t>
            </a:r>
            <a:endParaRPr/>
          </a:p>
          <a:p>
            <a:r>
              <a:rPr lang="en-US" sz="1979" strike="noStrike">
                <a:latin typeface="Arial"/>
              </a:rPr>
              <a:t>mention ratio</a:t>
            </a:r>
            <a:endParaRPr/>
          </a:p>
        </p:txBody>
      </p:sp>
      <p:sp>
        <p:nvSpPr>
          <p:cNvPr id="912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259E5BB5-938D-4BCA-8237-3E5BB7F5EEB4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/>
          <a:p>
            <a:endParaRPr/>
          </a:p>
          <a:p>
            <a:r>
              <a:rPr lang="en-US" sz="2000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2000" strike="noStrike">
                <a:latin typeface="Arial"/>
              </a:rPr>
              <a:t>PRB -&gt; PLB</a:t>
            </a:r>
            <a:endParaRPr/>
          </a:p>
          <a:p>
            <a:r>
              <a:rPr lang="en-US" sz="2000" strike="noStrike">
                <a:latin typeface="Arial"/>
              </a:rPr>
              <a:t>mention ratio</a:t>
            </a:r>
            <a:endParaRPr/>
          </a:p>
        </p:txBody>
      </p:sp>
      <p:sp>
        <p:nvSpPr>
          <p:cNvPr id="914" name="TextShape 2"/>
          <p:cNvSpPr txBox="1"/>
          <p:nvPr/>
        </p:nvSpPr>
        <p:spPr>
          <a:xfrm>
            <a:off x="4402440" y="9553680"/>
            <a:ext cx="3367800" cy="5025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4B601A8-47FA-49DA-8963-A5C249F6D33C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PRB -&gt; PLB</a:t>
            </a:r>
            <a:endParaRPr/>
          </a:p>
          <a:p>
            <a:r>
              <a:rPr lang="en-US" sz="1979" strike="noStrike">
                <a:latin typeface="Arial"/>
              </a:rPr>
              <a:t>mention ratio</a:t>
            </a:r>
            <a:endParaRPr/>
          </a:p>
        </p:txBody>
      </p:sp>
      <p:sp>
        <p:nvSpPr>
          <p:cNvPr id="916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8F97CE7-B820-4AE3-9C35-4ABAD29C467E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979" strike="noStrike">
                <a:latin typeface="Arial"/>
              </a:rPr>
              <a:t>Random cones – completely random? </a:t>
            </a:r>
            <a:endParaRPr/>
          </a:p>
          <a:p>
            <a:r>
              <a:rPr lang="en-US" sz="1979" strike="noStrike">
                <a:latin typeface="Arial"/>
              </a:rPr>
              <a:t>Which jet finder</a:t>
            </a:r>
            <a:endParaRPr/>
          </a:p>
        </p:txBody>
      </p:sp>
      <p:sp>
        <p:nvSpPr>
          <p:cNvPr id="918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3482F041-6A73-4595-AB28-07CEE4BA7D97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920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96033058-3147-47E1-902A-8592194AFBDA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anti-kT used for our signal for consistency </a:t>
            </a:r>
            <a:endParaRPr/>
          </a:p>
          <a:p>
            <a:r>
              <a:rPr lang="en-US" sz="1979" strike="noStrike">
                <a:latin typeface="Arial"/>
              </a:rPr>
              <a:t>Use as subbullets</a:t>
            </a:r>
            <a:endParaRPr/>
          </a:p>
          <a:p>
            <a:r>
              <a:rPr lang="en-US" sz="1979" strike="noStrike">
                <a:latin typeface="Arial"/>
              </a:rPr>
              <a:t>Keep things together</a:t>
            </a:r>
            <a:endParaRPr/>
          </a:p>
        </p:txBody>
      </p:sp>
      <p:sp>
        <p:nvSpPr>
          <p:cNvPr id="922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742EBCED-D40A-44E9-9564-327C25D5904D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eta_jet and phi_jet</a:t>
            </a:r>
            <a:endParaRPr/>
          </a:p>
          <a:p>
            <a:r>
              <a:rPr lang="en-US" sz="1979" strike="noStrike">
                <a:latin typeface="Arial"/>
              </a:rPr>
              <a:t>put edges of calorimeter - R</a:t>
            </a:r>
            <a:endParaRPr/>
          </a:p>
        </p:txBody>
      </p:sp>
      <p:sp>
        <p:nvSpPr>
          <p:cNvPr id="924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DC6C7A13-BD5D-4B87-B71F-FB67A72A76DF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mention that the last term is corrected via unfolding - put in last bullet</a:t>
            </a:r>
            <a:endParaRPr/>
          </a:p>
        </p:txBody>
      </p:sp>
      <p:sp>
        <p:nvSpPr>
          <p:cNvPr id="926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FB8A4727-B7AC-4054-BB0A-71F0EFFC5038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More time on the plot</a:t>
            </a:r>
            <a:endParaRPr/>
          </a:p>
          <a:p>
            <a:r>
              <a:rPr lang="en-US" sz="1979" strike="noStrike">
                <a:latin typeface="Arial"/>
              </a:rPr>
              <a:t>move "sensitive" bullet to 2 leading jets bullet</a:t>
            </a:r>
            <a:endParaRPr/>
          </a:p>
          <a:p>
            <a:r>
              <a:rPr lang="en-US" sz="1979" strike="noStrike">
                <a:latin typeface="Arial"/>
              </a:rPr>
              <a:t>make point about median (bold)</a:t>
            </a:r>
            <a:endParaRPr/>
          </a:p>
        </p:txBody>
      </p:sp>
      <p:sp>
        <p:nvSpPr>
          <p:cNvPr id="928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950B95B0-3FA8-4339-B67C-C99F21E1BF33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make pretty</a:t>
            </a:r>
            <a:endParaRPr/>
          </a:p>
          <a:p>
            <a:r>
              <a:rPr lang="en-US" sz="1979" strike="noStrike">
                <a:latin typeface="Arial"/>
              </a:rPr>
              <a:t>use performance plots</a:t>
            </a:r>
            <a:endParaRPr/>
          </a:p>
          <a:p>
            <a:r>
              <a:rPr lang="en-US" sz="1979" strike="noStrike">
                <a:latin typeface="Arial"/>
              </a:rPr>
              <a:t>mention RMS scale factor</a:t>
            </a:r>
            <a:endParaRPr/>
          </a:p>
          <a:p>
            <a:r>
              <a:rPr lang="en-US" sz="1979" strike="noStrike">
                <a:latin typeface="Arial"/>
              </a:rPr>
              <a:t>Remove 1st bullet and move up second</a:t>
            </a:r>
            <a:endParaRPr/>
          </a:p>
          <a:p>
            <a:r>
              <a:rPr lang="en-US" sz="1979" strike="noStrike">
                <a:latin typeface="Arial"/>
              </a:rPr>
              <a:t>make colors for equations</a:t>
            </a:r>
            <a:endParaRPr/>
          </a:p>
          <a:p>
            <a:r>
              <a:rPr lang="en-US" sz="1979" strike="noStrike">
                <a:latin typeface="Arial"/>
              </a:rPr>
              <a:t>As of today "full jets are jets"</a:t>
            </a:r>
            <a:endParaRPr/>
          </a:p>
        </p:txBody>
      </p:sp>
      <p:sp>
        <p:nvSpPr>
          <p:cNvPr id="930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0457874-F379-49DA-A84E-3D2639C23FCF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Say "matched jets" instead of 2 jets -&gt; so people don't get confused with dijets</a:t>
            </a:r>
            <a:endParaRPr/>
          </a:p>
        </p:txBody>
      </p:sp>
      <p:sp>
        <p:nvSpPr>
          <p:cNvPr id="932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4B597D6-B8BB-40AE-9688-BC2F86CF0610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Put Large Labels on</a:t>
            </a:r>
            <a:endParaRPr/>
          </a:p>
          <a:p>
            <a:r>
              <a:rPr lang="en-US" sz="1979" strike="noStrike">
                <a:latin typeface="Arial"/>
              </a:rPr>
              <a:t>b) change pT true -&gt; pT rec so consistence</a:t>
            </a:r>
            <a:endParaRPr/>
          </a:p>
          <a:p>
            <a:r>
              <a:rPr lang="en-US" sz="1979" strike="noStrike">
                <a:latin typeface="Arial"/>
              </a:rPr>
              <a:t>c) change gT true -&gt;pT gen</a:t>
            </a:r>
            <a:endParaRPr/>
          </a:p>
        </p:txBody>
      </p:sp>
      <p:sp>
        <p:nvSpPr>
          <p:cNvPr id="934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607CDF0C-8DC4-422C-B926-7E8E7B44B611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Ask Marta for R = 0.2 plots for this</a:t>
            </a:r>
            <a:endParaRPr/>
          </a:p>
          <a:p>
            <a:r>
              <a:rPr lang="en-US" sz="1979" strike="noStrike">
                <a:latin typeface="Arial"/>
              </a:rPr>
              <a:t>make sure performance</a:t>
            </a:r>
            <a:endParaRPr/>
          </a:p>
          <a:p>
            <a:r>
              <a:rPr lang="en-US" sz="1979" strike="noStrike">
                <a:latin typeface="Arial"/>
              </a:rPr>
              <a:t>increase label size</a:t>
            </a:r>
            <a:endParaRPr/>
          </a:p>
        </p:txBody>
      </p:sp>
      <p:sp>
        <p:nvSpPr>
          <p:cNvPr id="936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36CC9CEB-84C4-4900-8C23-791A232028A3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14:33) -----</a:t>
            </a:r>
            <a:endParaRPr/>
          </a:p>
          <a:p>
            <a:r>
              <a:rPr lang="en-US" sz="1979" strike="noStrike">
                <a:latin typeface="Arial"/>
              </a:rPr>
              <a:t>Fix Arrows</a:t>
            </a:r>
            <a:endParaRPr/>
          </a:p>
        </p:txBody>
      </p:sp>
      <p:sp>
        <p:nvSpPr>
          <p:cNvPr id="906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C34BE00-4992-419D-97E6-D9B6ACC0F1AB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trike="noStrike">
                <a:latin typeface="Arial"/>
              </a:rPr>
              <a:t>----- Meeting Notes (6/24/13 16:47) -----</a:t>
            </a:r>
            <a:endParaRPr/>
          </a:p>
          <a:p>
            <a:r>
              <a:rPr lang="en-US" sz="1979" strike="noStrike">
                <a:latin typeface="Arial"/>
              </a:rPr>
              <a:t>anti-kT used for our signal for consistency </a:t>
            </a:r>
            <a:endParaRPr/>
          </a:p>
          <a:p>
            <a:r>
              <a:rPr lang="en-US" sz="1979" strike="noStrike">
                <a:latin typeface="Arial"/>
              </a:rPr>
              <a:t>Use as subbullets</a:t>
            </a:r>
            <a:endParaRPr/>
          </a:p>
          <a:p>
            <a:r>
              <a:rPr lang="en-US" sz="1979" strike="noStrike">
                <a:latin typeface="Arial"/>
              </a:rPr>
              <a:t>Keep things together</a:t>
            </a:r>
            <a:endParaRPr/>
          </a:p>
        </p:txBody>
      </p:sp>
      <p:sp>
        <p:nvSpPr>
          <p:cNvPr id="908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55A49344-4F8C-4BF7-BB72-7465799288B9}" type="slidenum">
              <a:rPr lang="en-US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0.png"/><Relationship Id="rId3" Type="http://schemas.openxmlformats.org/officeDocument/2006/relationships/image" Target="../media/image31.png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3.png"/><Relationship Id="rId3" Type="http://schemas.openxmlformats.org/officeDocument/2006/relationships/image" Target="../media/image34.png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7.png"/><Relationship Id="rId3" Type="http://schemas.openxmlformats.org/officeDocument/2006/relationships/image" Target="../media/image28.png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2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6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7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8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1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92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93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5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6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0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4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7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2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43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5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36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437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8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4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5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6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80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481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3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8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3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4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8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2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8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9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0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524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525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7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8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2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9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3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4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7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568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569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79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180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2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26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227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65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266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3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0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04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05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7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840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886716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5047200" y="176940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504720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4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32684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8" name="" descr=""/>
          <p:cNvPicPr/>
          <p:nvPr/>
        </p:nvPicPr>
        <p:blipFill>
          <a:blip r:embed="rId2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49" name="" descr=""/>
          <p:cNvPicPr/>
          <p:nvPr/>
        </p:nvPicPr>
        <p:blipFill>
          <a:blip r:embed="rId3"/>
          <a:stretch/>
        </p:blipFill>
        <p:spPr>
          <a:xfrm>
            <a:off x="218844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1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5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56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311EB85-BDEE-4C6C-A7F1-D79B77078E99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-36000" y="718776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6" name="Line 7"/>
          <p:cNvSpPr/>
          <p:nvPr/>
        </p:nvSpPr>
        <p:spPr>
          <a:xfrm>
            <a:off x="-45360" y="728640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</p:sp>
      <p:sp>
        <p:nvSpPr>
          <p:cNvPr id="7" name="TextShape 8"/>
          <p:cNvSpPr txBox="1"/>
          <p:nvPr/>
        </p:nvSpPr>
        <p:spPr>
          <a:xfrm>
            <a:off x="8884440" y="723780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3AB63597-3A73-43DA-B707-12D839EF73ED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sp>
        <p:nvSpPr>
          <p:cNvPr id="8" name="TextShape 9"/>
          <p:cNvSpPr txBox="1"/>
          <p:nvPr/>
        </p:nvSpPr>
        <p:spPr>
          <a:xfrm>
            <a:off x="-91440" y="726552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Nattrass,christine.nattrass@utk.edu, High P</a:t>
            </a:r>
            <a:r>
              <a:rPr i="1" lang="en-US" sz="2000">
                <a:solidFill>
                  <a:srgbClr val="000000"/>
                </a:solidFill>
                <a:latin typeface="Times New Roman"/>
              </a:rPr>
              <a:t>T</a:t>
            </a:r>
            <a:r>
              <a:rPr i="1" lang="en-US" sz="2000">
                <a:solidFill>
                  <a:srgbClr val="000000"/>
                </a:solidFill>
                <a:latin typeface="Times New Roman"/>
              </a:rPr>
              <a:t> at LHC 2013 </a:t>
            </a:r>
            <a:endParaRPr/>
          </a:p>
        </p:txBody>
      </p:sp>
      <p:pic>
        <p:nvPicPr>
          <p:cNvPr id="9" name="" descr=""/>
          <p:cNvPicPr/>
          <p:nvPr/>
        </p:nvPicPr>
        <p:blipFill>
          <a:blip r:embed="rId2"/>
          <a:stretch/>
        </p:blipFill>
        <p:spPr>
          <a:xfrm>
            <a:off x="9604800" y="360"/>
            <a:ext cx="471960" cy="63972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396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97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398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B9E7113-4E35-4EE5-BE0D-88193B4C473B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399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6F1ADFB1-96F0-4D76-844F-1E261F495B7F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400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401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402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403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440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441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42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D0F73B4-1993-49F4-B238-C0A08EB05469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443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46FDFB2C-F57D-4E2D-9A5D-115705E377AF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444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445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446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447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484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485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86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241AAEA-BC65-4C74-A143-16DBD319E6B2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487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0DB2CDC5-4641-43BE-8289-BB1B184E2B26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488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489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490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491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528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529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530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78A5980-4276-477D-991C-FDC55784857A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531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A6183D4D-3E30-4F5E-B278-36261E1B33CC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532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533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534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535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B05B43A9-572A-400B-A1FD-28D94C4882EB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49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3EC188BA-D4A1-4EA3-B1D5-32B38933A8EA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50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51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52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53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9035280" y="96840"/>
            <a:ext cx="447840" cy="90900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3"/>
          <a:stretch/>
        </p:blipFill>
        <p:spPr>
          <a:xfrm>
            <a:off x="9593280" y="91440"/>
            <a:ext cx="447840" cy="909000"/>
          </a:xfrm>
          <a:prstGeom prst="rect">
            <a:avLst/>
          </a:prstGeom>
          <a:ln>
            <a:noFill/>
          </a:ln>
        </p:spPr>
      </p:pic>
      <p:sp>
        <p:nvSpPr>
          <p:cNvPr id="94" name="TextShape 5"/>
          <p:cNvSpPr txBox="1"/>
          <p:nvPr/>
        </p:nvSpPr>
        <p:spPr>
          <a:xfrm>
            <a:off x="503280" y="6888960"/>
            <a:ext cx="2347200" cy="52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95" name="TextShape 6"/>
          <p:cNvSpPr txBox="1"/>
          <p:nvPr/>
        </p:nvSpPr>
        <p:spPr>
          <a:xfrm>
            <a:off x="3445560" y="6888960"/>
            <a:ext cx="3193920" cy="52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96" name="TextShape 7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CBC3B2E6-80E6-4A60-AE65-9EE6D0B1717D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97" name="" descr=""/>
          <p:cNvPicPr/>
          <p:nvPr/>
        </p:nvPicPr>
        <p:blipFill>
          <a:blip r:embed="rId4"/>
          <a:stretch/>
        </p:blipFill>
        <p:spPr>
          <a:xfrm>
            <a:off x="7164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98" name="TextShape 8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99" name="Line 9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100" name="Line 10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39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FFBB5035-D28A-402F-87C7-A5028AB82AB1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9096480" y="-558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3"/>
          <a:stretch/>
        </p:blipFill>
        <p:spPr>
          <a:xfrm>
            <a:off x="8498160" y="-558000"/>
            <a:ext cx="901440" cy="1828800"/>
          </a:xfrm>
          <a:prstGeom prst="rect">
            <a:avLst/>
          </a:prstGeom>
          <a:ln>
            <a:noFill/>
          </a:ln>
        </p:spPr>
      </p:pic>
      <p:sp>
        <p:nvSpPr>
          <p:cNvPr id="142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F7AF2E20-9CEC-4381-921F-512AA3D2600B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143" name="" descr=""/>
          <p:cNvPicPr/>
          <p:nvPr/>
        </p:nvPicPr>
        <p:blipFill>
          <a:blip r:embed="rId4"/>
          <a:stretch/>
        </p:blipFill>
        <p:spPr>
          <a:xfrm>
            <a:off x="7164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144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145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146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400" cy="43855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83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84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pic>
        <p:nvPicPr>
          <p:cNvPr id="185" name="" descr=""/>
          <p:cNvPicPr/>
          <p:nvPr/>
        </p:nvPicPr>
        <p:blipFill>
          <a:blip r:embed="rId2"/>
          <a:stretch/>
        </p:blipFill>
        <p:spPr>
          <a:xfrm>
            <a:off x="9110520" y="748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3"/>
          <a:stretch/>
        </p:blipFill>
        <p:spPr>
          <a:xfrm>
            <a:off x="8156160" y="76680"/>
            <a:ext cx="874440" cy="1772280"/>
          </a:xfrm>
          <a:prstGeom prst="rect">
            <a:avLst/>
          </a:prstGeom>
          <a:ln>
            <a:noFill/>
          </a:ln>
        </p:spPr>
      </p:pic>
      <p:sp>
        <p:nvSpPr>
          <p:cNvPr id="187" name="TextShape 5"/>
          <p:cNvSpPr txBox="1"/>
          <p:nvPr/>
        </p:nvSpPr>
        <p:spPr>
          <a:xfrm>
            <a:off x="503280" y="6888960"/>
            <a:ext cx="2347200" cy="52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88" name="TextShape 6"/>
          <p:cNvSpPr txBox="1"/>
          <p:nvPr/>
        </p:nvSpPr>
        <p:spPr>
          <a:xfrm>
            <a:off x="3445560" y="6888960"/>
            <a:ext cx="3193920" cy="52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89" name="TextShape 7"/>
          <p:cNvSpPr txBox="1"/>
          <p:nvPr/>
        </p:nvSpPr>
        <p:spPr>
          <a:xfrm>
            <a:off x="888336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75802D4F-7F30-4BB6-961E-02479E33B2CF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190" name="" descr=""/>
          <p:cNvPicPr/>
          <p:nvPr/>
        </p:nvPicPr>
        <p:blipFill>
          <a:blip r:embed="rId4"/>
          <a:stretch/>
        </p:blipFill>
        <p:spPr>
          <a:xfrm>
            <a:off x="7128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191" name="TextShape 8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192" name="Line 9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193" name="Line 10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30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31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32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D416C77A-783B-4BE1-B768-FF43A46F0618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5160" y="118800"/>
            <a:ext cx="8862480" cy="147420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2c7c9f"/>
                </a:solidFill>
                <a:latin typeface="News Gothic MT"/>
              </a:rPr>
              <a:t>Click to edit the title text formatClick to edit Master title style</a:t>
            </a:r>
            <a:endParaRPr/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05160" y="1764360"/>
            <a:ext cx="8862480" cy="478908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595959"/>
                </a:solidFill>
                <a:latin typeface="News Gothic MT"/>
              </a:rPr>
              <a:t>Seventh Outline LevelClick to edit Master text styles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 sz="2200" strike="noStrike">
                <a:solidFill>
                  <a:srgbClr val="595959"/>
                </a:solidFill>
                <a:latin typeface="News Gothic MT"/>
              </a:rPr>
              <a:t>Second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595959"/>
                </a:solidFill>
                <a:latin typeface="News Gothic MT"/>
              </a:rPr>
              <a:t>Third level</a:t>
            </a:r>
            <a:endParaRPr/>
          </a:p>
          <a:p>
            <a:pPr lvl="9"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595959"/>
                </a:solidFill>
                <a:latin typeface="News Gothic MT"/>
              </a:rPr>
              <a:t>Fourth level</a:t>
            </a:r>
            <a:endParaRPr/>
          </a:p>
          <a:p>
            <a:pPr lvl="9"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595959"/>
                </a:solidFill>
                <a:latin typeface="News Gothic MT"/>
              </a:rPr>
              <a:t>Fifth level</a:t>
            </a:r>
            <a:endParaRPr/>
          </a:p>
        </p:txBody>
      </p:sp>
      <p:sp>
        <p:nvSpPr>
          <p:cNvPr id="26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News Gothic MT"/>
              </a:rPr>
              <a:t>5/28/12</a:t>
            </a:r>
            <a:endParaRPr/>
          </a:p>
        </p:txBody>
      </p:sp>
      <p:sp>
        <p:nvSpPr>
          <p:cNvPr id="27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News Gothic MT"/>
              </a:rPr>
              <a:t>Rosi Reed - Jet Workshop Paris July 2013</a:t>
            </a:r>
            <a:endParaRPr/>
          </a:p>
        </p:txBody>
      </p:sp>
      <p:sp>
        <p:nvSpPr>
          <p:cNvPr id="27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1A60EC0A-E349-4F16-9E56-5A8DC349CFAD}" type="slidenum">
              <a:rPr lang="en-US" strike="noStrike">
                <a:solidFill>
                  <a:srgbClr val="000000"/>
                </a:solidFill>
                <a:latin typeface="News Gothic MT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308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09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310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175E73B-E7FE-4828-A616-450878CAA522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311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5D92533A-48C4-458C-91DB-6509C16FA1D6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pic>
        <p:nvPicPr>
          <p:cNvPr id="312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  <p:sp>
        <p:nvSpPr>
          <p:cNvPr id="313" name="TextShape 7"/>
          <p:cNvSpPr txBox="1"/>
          <p:nvPr/>
        </p:nvSpPr>
        <p:spPr>
          <a:xfrm>
            <a:off x="805320" y="722448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314" name="Line 8"/>
          <p:cNvSpPr/>
          <p:nvPr/>
        </p:nvSpPr>
        <p:spPr>
          <a:xfrm>
            <a:off x="671760" y="717372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315" name="Line 9"/>
          <p:cNvSpPr/>
          <p:nvPr/>
        </p:nvSpPr>
        <p:spPr>
          <a:xfrm>
            <a:off x="662400" y="723636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840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886716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352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53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354" name="PlaceHolder 5"/>
          <p:cNvSpPr>
            <a:spLocks noGrp="1"/>
          </p:cNvSpPr>
          <p:nvPr>
            <p:ph type="sldNum"/>
          </p:nvPr>
        </p:nvSpPr>
        <p:spPr>
          <a:xfrm>
            <a:off x="7224840" y="6888960"/>
            <a:ext cx="234720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A4E2DCCB-4A71-4788-ABD1-6464AB599EC9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355" name="TextShape 6"/>
          <p:cNvSpPr txBox="1"/>
          <p:nvPr/>
        </p:nvSpPr>
        <p:spPr>
          <a:xfrm>
            <a:off x="888408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8DAA9B16-CEA3-4023-A19B-4CBF48D6EEED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  <p:sp>
        <p:nvSpPr>
          <p:cNvPr id="356" name="TextShape 7"/>
          <p:cNvSpPr txBox="1"/>
          <p:nvPr/>
        </p:nvSpPr>
        <p:spPr>
          <a:xfrm>
            <a:off x="808200" y="7229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357" name="Line 8"/>
          <p:cNvSpPr/>
          <p:nvPr/>
        </p:nvSpPr>
        <p:spPr>
          <a:xfrm>
            <a:off x="674640" y="7178400"/>
            <a:ext cx="868680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358" name="Line 9"/>
          <p:cNvSpPr/>
          <p:nvPr/>
        </p:nvSpPr>
        <p:spPr>
          <a:xfrm>
            <a:off x="665280" y="7241040"/>
            <a:ext cx="841248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  <p:pic>
        <p:nvPicPr>
          <p:cNvPr id="359" name="" descr=""/>
          <p:cNvPicPr/>
          <p:nvPr/>
        </p:nvPicPr>
        <p:blipFill>
          <a:blip r:embed="rId2"/>
          <a:stretch/>
        </p:blipFill>
        <p:spPr>
          <a:xfrm>
            <a:off x="72000" y="6711120"/>
            <a:ext cx="603360" cy="82296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6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gif"/><Relationship Id="rId3" Type="http://schemas.openxmlformats.org/officeDocument/2006/relationships/image" Target="../media/image78.gif"/><Relationship Id="rId4" Type="http://schemas.openxmlformats.org/officeDocument/2006/relationships/image" Target="../media/image79.gif"/><Relationship Id="rId5" Type="http://schemas.openxmlformats.org/officeDocument/2006/relationships/image" Target="../media/image80.gif"/><Relationship Id="rId6" Type="http://schemas.openxmlformats.org/officeDocument/2006/relationships/image" Target="../media/image81.png"/><Relationship Id="rId7" Type="http://schemas.openxmlformats.org/officeDocument/2006/relationships/image" Target="../media/image82.gif"/><Relationship Id="rId8" Type="http://schemas.openxmlformats.org/officeDocument/2006/relationships/image" Target="../media/image83.png"/><Relationship Id="rId9" Type="http://schemas.openxmlformats.org/officeDocument/2006/relationships/slideLayout" Target="../slideLayouts/slideLayout89.xml"/><Relationship Id="rId10" Type="http://schemas.openxmlformats.org/officeDocument/2006/relationships/comments" Target="../comments/comment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slideLayout" Target="../slideLayouts/slideLayout8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slideLayout" Target="../slideLayouts/slideLayout9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8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8.gif"/><Relationship Id="rId2" Type="http://schemas.openxmlformats.org/officeDocument/2006/relationships/image" Target="../media/image99.gif"/><Relationship Id="rId3" Type="http://schemas.openxmlformats.org/officeDocument/2006/relationships/image" Target="../media/image100.gif"/><Relationship Id="rId4" Type="http://schemas.openxmlformats.org/officeDocument/2006/relationships/image" Target="../media/image101.gif"/><Relationship Id="rId5" Type="http://schemas.openxmlformats.org/officeDocument/2006/relationships/image" Target="../media/image102.gif"/><Relationship Id="rId6" Type="http://schemas.openxmlformats.org/officeDocument/2006/relationships/image" Target="../media/image103.gif"/><Relationship Id="rId7" Type="http://schemas.openxmlformats.org/officeDocument/2006/relationships/image" Target="../media/image104.gif"/><Relationship Id="rId8" Type="http://schemas.openxmlformats.org/officeDocument/2006/relationships/slideLayout" Target="../slideLayouts/slideLayout37.xml"/><Relationship Id="rId9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6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slideLayout" Target="../slideLayouts/slideLayout11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14.png"/><Relationship Id="rId2" Type="http://schemas.openxmlformats.org/officeDocument/2006/relationships/image" Target="../media/image115.png"/><Relationship Id="rId3" Type="http://schemas.openxmlformats.org/officeDocument/2006/relationships/slideLayout" Target="../slideLayouts/slideLayout10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0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slideLayout" Target="../slideLayouts/slideLayout5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slideLayout" Target="../slideLayouts/slideLayout5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slideLayout" Target="../slideLayouts/slideLayout5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slideLayout" Target="../slideLayouts/slideLayout1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slideLayout" Target="../slideLayouts/slideLayout1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28.gif"/><Relationship Id="rId2" Type="http://schemas.openxmlformats.org/officeDocument/2006/relationships/image" Target="../media/image129.gif"/><Relationship Id="rId3" Type="http://schemas.openxmlformats.org/officeDocument/2006/relationships/image" Target="../media/image130.gif"/><Relationship Id="rId4" Type="http://schemas.openxmlformats.org/officeDocument/2006/relationships/image" Target="../media/image131.gif"/><Relationship Id="rId5" Type="http://schemas.openxmlformats.org/officeDocument/2006/relationships/image" Target="../media/image132.gif"/><Relationship Id="rId6" Type="http://schemas.openxmlformats.org/officeDocument/2006/relationships/image" Target="../media/image133.gif"/><Relationship Id="rId7" Type="http://schemas.openxmlformats.org/officeDocument/2006/relationships/image" Target="../media/image134.gif"/><Relationship Id="rId8" Type="http://schemas.openxmlformats.org/officeDocument/2006/relationships/image" Target="../media/image135.wmf"/><Relationship Id="rId9" Type="http://schemas.openxmlformats.org/officeDocument/2006/relationships/image" Target="../media/image136.png"/><Relationship Id="rId10" Type="http://schemas.openxmlformats.org/officeDocument/2006/relationships/slideLayout" Target="../slideLayouts/slideLayout25.xml"/><Relationship Id="rId11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image" Target="../media/image138.gif"/><Relationship Id="rId3" Type="http://schemas.openxmlformats.org/officeDocument/2006/relationships/image" Target="../media/image139.gif"/><Relationship Id="rId4" Type="http://schemas.openxmlformats.org/officeDocument/2006/relationships/image" Target="../media/image140.gif"/><Relationship Id="rId5" Type="http://schemas.openxmlformats.org/officeDocument/2006/relationships/image" Target="../media/image141.gif"/><Relationship Id="rId6" Type="http://schemas.openxmlformats.org/officeDocument/2006/relationships/image" Target="../media/image142.wmf"/><Relationship Id="rId7" Type="http://schemas.openxmlformats.org/officeDocument/2006/relationships/image" Target="../media/image143.wmf"/><Relationship Id="rId8" Type="http://schemas.openxmlformats.org/officeDocument/2006/relationships/slideLayout" Target="../slideLayouts/slideLayout25.xml"/><Relationship Id="rId9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slideLayout" Target="../slideLayouts/slideLayout2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45.gif"/><Relationship Id="rId2" Type="http://schemas.openxmlformats.org/officeDocument/2006/relationships/slideLayout" Target="../slideLayouts/slideLayout2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slideLayout" Target="../slideLayouts/slideLayout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8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slideLayout" Target="../slideLayouts/slideLayout13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53.png"/><Relationship Id="rId2" Type="http://schemas.openxmlformats.org/officeDocument/2006/relationships/image" Target="../media/image154.png"/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slideLayout" Target="../slideLayouts/slideLayout14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59.png"/><Relationship Id="rId2" Type="http://schemas.openxmlformats.org/officeDocument/2006/relationships/image" Target="../media/image160.jpeg"/><Relationship Id="rId3" Type="http://schemas.openxmlformats.org/officeDocument/2006/relationships/image" Target="../media/image161.png"/><Relationship Id="rId4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image" Target="../media/image163.gif"/><Relationship Id="rId3" Type="http://schemas.openxmlformats.org/officeDocument/2006/relationships/image" Target="../media/image164.gif"/><Relationship Id="rId4" Type="http://schemas.openxmlformats.org/officeDocument/2006/relationships/image" Target="../media/image165.gif"/><Relationship Id="rId5" Type="http://schemas.openxmlformats.org/officeDocument/2006/relationships/image" Target="../media/image166.gif"/><Relationship Id="rId6" Type="http://schemas.openxmlformats.org/officeDocument/2006/relationships/image" Target="../media/image167.gif"/><Relationship Id="rId7" Type="http://schemas.openxmlformats.org/officeDocument/2006/relationships/image" Target="../media/image168.gif"/><Relationship Id="rId8" Type="http://schemas.openxmlformats.org/officeDocument/2006/relationships/image" Target="../media/image169.gif"/><Relationship Id="rId9" Type="http://schemas.openxmlformats.org/officeDocument/2006/relationships/image" Target="../media/image170.gif"/><Relationship Id="rId10" Type="http://schemas.openxmlformats.org/officeDocument/2006/relationships/image" Target="../media/image171.png"/><Relationship Id="rId11" Type="http://schemas.openxmlformats.org/officeDocument/2006/relationships/image" Target="../media/image172.png"/><Relationship Id="rId12" Type="http://schemas.openxmlformats.org/officeDocument/2006/relationships/slideLayout" Target="../slideLayouts/slideLayout13.xml"/><Relationship Id="rId1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73.png"/><Relationship Id="rId2" Type="http://schemas.openxmlformats.org/officeDocument/2006/relationships/image" Target="../media/image174.gif"/><Relationship Id="rId3" Type="http://schemas.openxmlformats.org/officeDocument/2006/relationships/image" Target="../media/image175.gif"/><Relationship Id="rId4" Type="http://schemas.openxmlformats.org/officeDocument/2006/relationships/image" Target="../media/image176.gif"/><Relationship Id="rId5" Type="http://schemas.openxmlformats.org/officeDocument/2006/relationships/image" Target="../media/image177.gif"/><Relationship Id="rId6" Type="http://schemas.openxmlformats.org/officeDocument/2006/relationships/image" Target="../media/image178.gif"/><Relationship Id="rId7" Type="http://schemas.openxmlformats.org/officeDocument/2006/relationships/image" Target="../media/image179.gif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8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81.gif"/><Relationship Id="rId2" Type="http://schemas.openxmlformats.org/officeDocument/2006/relationships/image" Target="../media/image182.gif"/><Relationship Id="rId3" Type="http://schemas.openxmlformats.org/officeDocument/2006/relationships/image" Target="../media/image183.gif"/><Relationship Id="rId4" Type="http://schemas.openxmlformats.org/officeDocument/2006/relationships/image" Target="../media/image184.gif"/><Relationship Id="rId5" Type="http://schemas.openxmlformats.org/officeDocument/2006/relationships/image" Target="../media/image185.gif"/><Relationship Id="rId6" Type="http://schemas.openxmlformats.org/officeDocument/2006/relationships/image" Target="../media/image186.gif"/><Relationship Id="rId7" Type="http://schemas.openxmlformats.org/officeDocument/2006/relationships/image" Target="../media/image187.png"/><Relationship Id="rId8" Type="http://schemas.openxmlformats.org/officeDocument/2006/relationships/image" Target="../media/image188.wmf"/><Relationship Id="rId9" Type="http://schemas.openxmlformats.org/officeDocument/2006/relationships/image" Target="../media/image189.wmf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90.png"/><Relationship Id="rId2" Type="http://schemas.openxmlformats.org/officeDocument/2006/relationships/image" Target="../media/image19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00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92.gif"/><Relationship Id="rId2" Type="http://schemas.openxmlformats.org/officeDocument/2006/relationships/image" Target="../media/image193.gif"/><Relationship Id="rId3" Type="http://schemas.openxmlformats.org/officeDocument/2006/relationships/image" Target="../media/image194.gif"/><Relationship Id="rId4" Type="http://schemas.openxmlformats.org/officeDocument/2006/relationships/image" Target="../media/image195.gif"/><Relationship Id="rId5" Type="http://schemas.openxmlformats.org/officeDocument/2006/relationships/image" Target="../media/image196.gif"/><Relationship Id="rId6" Type="http://schemas.openxmlformats.org/officeDocument/2006/relationships/image" Target="../media/image197.gif"/><Relationship Id="rId7" Type="http://schemas.openxmlformats.org/officeDocument/2006/relationships/image" Target="../media/image198.gif"/><Relationship Id="rId8" Type="http://schemas.openxmlformats.org/officeDocument/2006/relationships/image" Target="../media/image199.gif"/><Relationship Id="rId9" Type="http://schemas.openxmlformats.org/officeDocument/2006/relationships/image" Target="../media/image200.gif"/><Relationship Id="rId10" Type="http://schemas.openxmlformats.org/officeDocument/2006/relationships/image" Target="../media/image201.gif"/><Relationship Id="rId11" Type="http://schemas.openxmlformats.org/officeDocument/2006/relationships/slideLayout" Target="../slideLayouts/slideLayout13.xml"/><Relationship Id="rId12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02.gif"/><Relationship Id="rId2" Type="http://schemas.openxmlformats.org/officeDocument/2006/relationships/image" Target="../media/image203.png"/><Relationship Id="rId3" Type="http://schemas.openxmlformats.org/officeDocument/2006/relationships/image" Target="../media/image204.png"/><Relationship Id="rId4" Type="http://schemas.openxmlformats.org/officeDocument/2006/relationships/image" Target="../media/image205.gif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06.gif"/><Relationship Id="rId2" Type="http://schemas.openxmlformats.org/officeDocument/2006/relationships/image" Target="../media/image207.gif"/><Relationship Id="rId3" Type="http://schemas.openxmlformats.org/officeDocument/2006/relationships/image" Target="../media/image208.gif"/><Relationship Id="rId4" Type="http://schemas.openxmlformats.org/officeDocument/2006/relationships/image" Target="../media/image209.jpeg"/><Relationship Id="rId5" Type="http://schemas.openxmlformats.org/officeDocument/2006/relationships/image" Target="../media/image210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4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1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gif"/><Relationship Id="rId3" Type="http://schemas.openxmlformats.org/officeDocument/2006/relationships/image" Target="../media/image56.gif"/><Relationship Id="rId4" Type="http://schemas.openxmlformats.org/officeDocument/2006/relationships/image" Target="../media/image57.gif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gif"/><Relationship Id="rId3" Type="http://schemas.openxmlformats.org/officeDocument/2006/relationships/image" Target="../media/image62.gif"/><Relationship Id="rId4" Type="http://schemas.openxmlformats.org/officeDocument/2006/relationships/image" Target="../media/image63.gif"/><Relationship Id="rId5" Type="http://schemas.openxmlformats.org/officeDocument/2006/relationships/image" Target="../media/image64.gif"/><Relationship Id="rId6" Type="http://schemas.openxmlformats.org/officeDocument/2006/relationships/image" Target="../media/image65.gif"/><Relationship Id="rId7" Type="http://schemas.openxmlformats.org/officeDocument/2006/relationships/image" Target="../media/image66.gif"/><Relationship Id="rId8" Type="http://schemas.openxmlformats.org/officeDocument/2006/relationships/image" Target="../media/image67.gif"/><Relationship Id="rId9" Type="http://schemas.openxmlformats.org/officeDocument/2006/relationships/image" Target="../media/image68.gif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gif"/><Relationship Id="rId3" Type="http://schemas.openxmlformats.org/officeDocument/2006/relationships/image" Target="../media/image71.gif"/><Relationship Id="rId4" Type="http://schemas.openxmlformats.org/officeDocument/2006/relationships/image" Target="../media/image72.gif"/><Relationship Id="rId5" Type="http://schemas.openxmlformats.org/officeDocument/2006/relationships/image" Target="../media/image73.gif"/><Relationship Id="rId6" Type="http://schemas.openxmlformats.org/officeDocument/2006/relationships/image" Target="../media/image74.png"/><Relationship Id="rId7" Type="http://schemas.openxmlformats.org/officeDocument/2006/relationships/image" Target="../media/image75.gif"/><Relationship Id="rId8" Type="http://schemas.openxmlformats.org/officeDocument/2006/relationships/slideLayout" Target="../slideLayouts/slideLayout1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extShape 1"/>
          <p:cNvSpPr txBox="1"/>
          <p:nvPr/>
        </p:nvSpPr>
        <p:spPr>
          <a:xfrm>
            <a:off x="568440" y="5685120"/>
            <a:ext cx="9068760" cy="1796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Measurements of jets in ALICE</a:t>
            </a:r>
            <a:r>
              <a:rPr lang="en-US" sz="3400">
                <a:latin typeface="Arial"/>
              </a:rPr>
              <a:t>
</a:t>
            </a:r>
            <a:r>
              <a:rPr lang="en-US" sz="3400">
                <a:latin typeface="Arial"/>
              </a:rPr>
              <a:t>Christine Nattrass</a:t>
            </a:r>
            <a:r>
              <a:rPr lang="en-US" sz="3400">
                <a:latin typeface="Arial"/>
              </a:rPr>
              <a:t>
</a:t>
            </a:r>
            <a:r>
              <a:rPr lang="en-US" sz="2400">
                <a:latin typeface="Arial"/>
              </a:rPr>
              <a:t>University of Tennessee, Knoxville</a:t>
            </a:r>
            <a:r>
              <a:rPr lang="en-US" sz="2400">
                <a:latin typeface="Arial"/>
              </a:rPr>
              <a:t>
</a:t>
            </a:r>
            <a:r>
              <a:rPr i="1" lang="en-US" sz="2400">
                <a:latin typeface="Arial"/>
              </a:rPr>
              <a:t>	</a:t>
            </a:r>
            <a:r>
              <a:rPr i="1" lang="en-US" sz="2400">
                <a:latin typeface="Arial"/>
              </a:rPr>
              <a:t>	</a:t>
            </a:r>
            <a:r>
              <a:rPr i="1" lang="en-US" sz="2400">
                <a:latin typeface="Arial"/>
              </a:rPr>
              <a:t>	</a:t>
            </a:r>
            <a:r>
              <a:rPr i="1" lang="en-US" sz="2400">
                <a:latin typeface="Arial"/>
              </a:rPr>
              <a:t>for the ALICE collaboration</a:t>
            </a:r>
            <a:endParaRPr/>
          </a:p>
        </p:txBody>
      </p:sp>
      <p:pic>
        <p:nvPicPr>
          <p:cNvPr id="576" name="" descr=""/>
          <p:cNvPicPr/>
          <p:nvPr/>
        </p:nvPicPr>
        <p:blipFill>
          <a:blip r:embed="rId1"/>
          <a:stretch/>
        </p:blipFill>
        <p:spPr>
          <a:xfrm>
            <a:off x="1463040" y="-36000"/>
            <a:ext cx="7315200" cy="627264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" descr=""/>
          <p:cNvPicPr/>
          <p:nvPr/>
        </p:nvPicPr>
        <p:blipFill>
          <a:blip r:embed="rId1"/>
          <a:stretch/>
        </p:blipFill>
        <p:spPr>
          <a:xfrm>
            <a:off x="94320" y="90000"/>
            <a:ext cx="8229600" cy="5102280"/>
          </a:xfrm>
          <a:prstGeom prst="rect">
            <a:avLst/>
          </a:prstGeom>
          <a:ln>
            <a:noFill/>
          </a:ln>
        </p:spPr>
      </p:pic>
      <p:sp>
        <p:nvSpPr>
          <p:cNvPr id="662" name="TextShape 1"/>
          <p:cNvSpPr txBox="1"/>
          <p:nvPr/>
        </p:nvSpPr>
        <p:spPr>
          <a:xfrm>
            <a:off x="3931920" y="-49680"/>
            <a:ext cx="3200400" cy="96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EMCal</a:t>
            </a:r>
            <a:endParaRPr/>
          </a:p>
        </p:txBody>
      </p:sp>
      <p:sp>
        <p:nvSpPr>
          <p:cNvPr id="663" name="TextShape 2"/>
          <p:cNvSpPr txBox="1"/>
          <p:nvPr/>
        </p:nvSpPr>
        <p:spPr>
          <a:xfrm>
            <a:off x="5303520" y="5378400"/>
            <a:ext cx="4402800" cy="164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50000"/>
              </a:lnSpc>
              <a:buSzPct val="45000"/>
              <a:buFont typeface="StarSymbol"/>
              <a:buChar char=""/>
            </a:pPr>
            <a:endParaRPr/>
          </a:p>
          <a:p>
            <a:pPr>
              <a:lnSpc>
                <a:spcPct val="50000"/>
              </a:lnSpc>
              <a:buBlip>
                <a:blip r:embed="rId2"/>
              </a:buBlip>
            </a:pPr>
            <a:r>
              <a:rPr lang="en-US" sz="2000">
                <a:latin typeface="Times New Roman"/>
              </a:rPr>
              <a:t>Lead-scintillator sampling calorimeter</a:t>
            </a:r>
            <a:endParaRPr/>
          </a:p>
          <a:p>
            <a:pPr>
              <a:lnSpc>
                <a:spcPct val="50000"/>
              </a:lnSpc>
              <a:buBlip>
                <a:blip r:embed="rId3"/>
              </a:buBlip>
            </a:pPr>
            <a:r>
              <a:rPr lang="en-US" sz="2000">
                <a:latin typeface="Times New Roman"/>
              </a:rPr>
              <a:t>13 k towers</a:t>
            </a:r>
            <a:endParaRPr/>
          </a:p>
          <a:p>
            <a:pPr>
              <a:lnSpc>
                <a:spcPct val="50000"/>
              </a:lnSpc>
              <a:buBlip>
                <a:blip r:embed="rId4"/>
              </a:buBlip>
            </a:pPr>
            <a:r>
              <a:rPr lang="en-US" sz="2000">
                <a:latin typeface="Times New Roman"/>
              </a:rPr>
              <a:t>Each tower Δη x Δφ= 0.014 x 0.014</a:t>
            </a:r>
            <a:endParaRPr/>
          </a:p>
          <a:p>
            <a:pPr>
              <a:lnSpc>
                <a:spcPct val="50000"/>
              </a:lnSpc>
              <a:buBlip>
                <a:blip r:embed="rId5"/>
              </a:buBlip>
            </a:pPr>
            <a:r>
              <a:rPr lang="en-US" sz="2000">
                <a:latin typeface="Times New Roman"/>
              </a:rPr>
              <a:t>σ(E)/E=0.12/√E + 0.02</a:t>
            </a:r>
            <a:endParaRPr/>
          </a:p>
        </p:txBody>
      </p:sp>
      <p:sp>
        <p:nvSpPr>
          <p:cNvPr id="664" name="TextShape 3"/>
          <p:cNvSpPr txBox="1"/>
          <p:nvPr/>
        </p:nvSpPr>
        <p:spPr>
          <a:xfrm>
            <a:off x="365760" y="2870640"/>
            <a:ext cx="29718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00"/>
                </a:solidFill>
                <a:latin typeface="Times New Roman"/>
                <a:ea typeface="UXRJYY+Arial"/>
              </a:rPr>
              <a:t>Δη=1.4,Δφ=107º </a:t>
            </a:r>
            <a:endParaRPr/>
          </a:p>
        </p:txBody>
      </p:sp>
      <p:pic>
        <p:nvPicPr>
          <p:cNvPr id="665" name="" descr=""/>
          <p:cNvPicPr/>
          <p:nvPr/>
        </p:nvPicPr>
        <p:blipFill>
          <a:blip r:embed="rId6"/>
          <a:stretch/>
        </p:blipFill>
        <p:spPr>
          <a:xfrm>
            <a:off x="4206240" y="2103120"/>
            <a:ext cx="4572000" cy="3420000"/>
          </a:xfrm>
          <a:prstGeom prst="rect">
            <a:avLst/>
          </a:prstGeom>
          <a:ln>
            <a:noFill/>
          </a:ln>
        </p:spPr>
      </p:pic>
      <p:sp>
        <p:nvSpPr>
          <p:cNvPr id="666" name="TextShape 4"/>
          <p:cNvSpPr txBox="1"/>
          <p:nvPr/>
        </p:nvSpPr>
        <p:spPr>
          <a:xfrm>
            <a:off x="5767920" y="-49320"/>
            <a:ext cx="3200400" cy="96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solidFill>
                  <a:srgbClr val="000080"/>
                </a:solidFill>
                <a:latin typeface="Times New Roman"/>
              </a:rPr>
              <a:t>&amp; DCal</a:t>
            </a:r>
            <a:endParaRPr/>
          </a:p>
        </p:txBody>
      </p:sp>
      <p:sp>
        <p:nvSpPr>
          <p:cNvPr id="667" name="TextShape 5"/>
          <p:cNvSpPr txBox="1"/>
          <p:nvPr/>
        </p:nvSpPr>
        <p:spPr>
          <a:xfrm>
            <a:off x="330120" y="4058640"/>
            <a:ext cx="29718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  <a:ea typeface="UXRJYY+Arial"/>
              </a:rPr>
              <a:t>Δη=1.4,Δφ=60º </a:t>
            </a:r>
            <a:endParaRPr/>
          </a:p>
        </p:txBody>
      </p:sp>
      <p:sp>
        <p:nvSpPr>
          <p:cNvPr id="668" name="TextShape 6"/>
          <p:cNvSpPr txBox="1"/>
          <p:nvPr/>
        </p:nvSpPr>
        <p:spPr>
          <a:xfrm>
            <a:off x="330480" y="3662640"/>
            <a:ext cx="402264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  <a:ea typeface="UXRJYY+Arial"/>
              </a:rPr>
              <a:t>Installed in Fall 2014</a:t>
            </a:r>
            <a:endParaRPr/>
          </a:p>
        </p:txBody>
      </p:sp>
      <p:pic>
        <p:nvPicPr>
          <p:cNvPr id="669" name="" descr=""/>
          <p:cNvPicPr/>
          <p:nvPr/>
        </p:nvPicPr>
        <p:blipFill>
          <a:blip r:embed="rId7"/>
          <a:stretch/>
        </p:blipFill>
        <p:spPr>
          <a:xfrm>
            <a:off x="36000" y="4571280"/>
            <a:ext cx="2743200" cy="2423160"/>
          </a:xfrm>
          <a:prstGeom prst="rect">
            <a:avLst/>
          </a:prstGeom>
          <a:ln>
            <a:noFill/>
          </a:ln>
        </p:spPr>
      </p:pic>
      <p:sp>
        <p:nvSpPr>
          <p:cNvPr id="670" name="Line 7"/>
          <p:cNvSpPr/>
          <p:nvPr/>
        </p:nvSpPr>
        <p:spPr>
          <a:xfrm flipV="1">
            <a:off x="2468880" y="5029200"/>
            <a:ext cx="3657600" cy="73152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</p:sp>
      <p:pic>
        <p:nvPicPr>
          <p:cNvPr id="671" name="" descr=""/>
          <p:cNvPicPr/>
          <p:nvPr/>
        </p:nvPicPr>
        <p:blipFill>
          <a:blip r:embed="rId8"/>
          <a:stretch/>
        </p:blipFill>
        <p:spPr>
          <a:xfrm>
            <a:off x="4206240" y="1920240"/>
            <a:ext cx="4572000" cy="3657600"/>
          </a:xfrm>
          <a:prstGeom prst="rect">
            <a:avLst/>
          </a:prstGeom>
          <a:ln>
            <a:noFill/>
          </a:ln>
        </p:spPr>
      </p:pic>
      <p:sp>
        <p:nvSpPr>
          <p:cNvPr id="672" name="TextShape 8"/>
          <p:cNvSpPr txBox="1"/>
          <p:nvPr/>
        </p:nvSpPr>
        <p:spPr>
          <a:xfrm>
            <a:off x="4572000" y="5029200"/>
            <a:ext cx="4023360" cy="430200"/>
          </a:xfrm>
          <a:prstGeom prst="rect">
            <a:avLst/>
          </a:prstGeom>
          <a:noFill/>
          <a:ln>
            <a:noFill/>
          </a:ln>
        </p:spPr>
      </p:sp>
      <p:sp>
        <p:nvSpPr>
          <p:cNvPr id="673" name="TextShape 9"/>
          <p:cNvSpPr txBox="1"/>
          <p:nvPr/>
        </p:nvSpPr>
        <p:spPr>
          <a:xfrm>
            <a:off x="4389120" y="2011680"/>
            <a:ext cx="3171600" cy="457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>
                <a:solidFill>
                  <a:srgbClr val="f77f00"/>
                </a:solidFill>
                <a:latin typeface="Arial"/>
              </a:rPr>
              <a:t>Pb-Pb </a:t>
            </a:r>
            <a:r>
              <a:rPr b="1" lang="en-US">
                <a:solidFill>
                  <a:srgbClr val="f77f00"/>
                </a:solidFill>
                <a:latin typeface="Arial"/>
                <a:ea typeface="Arial"/>
              </a:rPr>
              <a:t>√</a:t>
            </a:r>
            <a:r>
              <a:rPr b="1" lang="en-US">
                <a:solidFill>
                  <a:srgbClr val="f77f00"/>
                </a:solidFill>
                <a:latin typeface="Arial"/>
              </a:rPr>
              <a:t>s</a:t>
            </a:r>
            <a:r>
              <a:rPr b="1" lang="en-US" baseline="-101000">
                <a:solidFill>
                  <a:srgbClr val="f77f00"/>
                </a:solidFill>
                <a:latin typeface="Arial"/>
              </a:rPr>
              <a:t>NN</a:t>
            </a:r>
            <a:r>
              <a:rPr b="1" lang="en-US">
                <a:solidFill>
                  <a:srgbClr val="f77f00"/>
                </a:solidFill>
                <a:latin typeface="Arial"/>
              </a:rPr>
              <a:t> = 5.02 TeV</a:t>
            </a:r>
            <a:endParaRPr/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>
                <p:childTnLst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freeze">
                      <p:stCondLst>
                        <p:cond delay="indefinite"/>
                      </p:stCondLst>
                      <p:childTnLst>
                        <p:par>
                          <p:cTn id="78" fill="freeze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Measurements of jets</a:t>
            </a:r>
            <a:endParaRPr/>
          </a:p>
        </p:txBody>
      </p:sp>
      <p:sp>
        <p:nvSpPr>
          <p:cNvPr id="675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In pp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Test QCD</a:t>
            </a:r>
            <a:r>
              <a:rPr lang="en-US" sz="2800">
                <a:latin typeface="Times New Roman"/>
              </a:rPr>
              <a:t>
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In pPb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Cold nuclear matter effects</a:t>
            </a:r>
            <a:r>
              <a:rPr lang="en-US" sz="2800">
                <a:latin typeface="Times New Roman"/>
              </a:rPr>
              <a:t>
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In Pb-Pb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Hot QCD effects</a:t>
            </a:r>
            <a:r>
              <a:rPr lang="en-US" sz="2800">
                <a:latin typeface="Times New Roman"/>
              </a:rPr>
              <a:t>
</a:t>
            </a:r>
            <a:endParaRPr/>
          </a:p>
        </p:txBody>
      </p:sp>
      <p:pic>
        <p:nvPicPr>
          <p:cNvPr id="676" name="" descr=""/>
          <p:cNvPicPr/>
          <p:nvPr/>
        </p:nvPicPr>
        <p:blipFill>
          <a:blip r:embed="rId1"/>
          <a:stretch/>
        </p:blipFill>
        <p:spPr>
          <a:xfrm>
            <a:off x="765648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677" name="" descr=""/>
          <p:cNvPicPr/>
          <p:nvPr/>
        </p:nvPicPr>
        <p:blipFill>
          <a:blip r:embed="rId2"/>
          <a:stretch/>
        </p:blipFill>
        <p:spPr>
          <a:xfrm>
            <a:off x="705816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678" name="" descr=""/>
          <p:cNvPicPr/>
          <p:nvPr/>
        </p:nvPicPr>
        <p:blipFill>
          <a:blip r:embed="rId3"/>
          <a:stretch/>
        </p:blipFill>
        <p:spPr>
          <a:xfrm>
            <a:off x="6932160" y="31348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679" name="" descr=""/>
          <p:cNvPicPr/>
          <p:nvPr/>
        </p:nvPicPr>
        <p:blipFill>
          <a:blip r:embed="rId4"/>
          <a:stretch/>
        </p:blipFill>
        <p:spPr>
          <a:xfrm>
            <a:off x="7886520" y="31366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680" name="" descr=""/>
          <p:cNvPicPr/>
          <p:nvPr/>
        </p:nvPicPr>
        <p:blipFill>
          <a:blip r:embed="rId5"/>
          <a:stretch/>
        </p:blipFill>
        <p:spPr>
          <a:xfrm>
            <a:off x="6930000" y="4948560"/>
            <a:ext cx="895680" cy="1818000"/>
          </a:xfrm>
          <a:prstGeom prst="rect">
            <a:avLst/>
          </a:prstGeom>
          <a:ln>
            <a:noFill/>
          </a:ln>
        </p:spPr>
      </p:pic>
      <p:pic>
        <p:nvPicPr>
          <p:cNvPr id="681" name="" descr=""/>
          <p:cNvPicPr/>
          <p:nvPr/>
        </p:nvPicPr>
        <p:blipFill>
          <a:blip r:embed="rId6"/>
          <a:stretch/>
        </p:blipFill>
        <p:spPr>
          <a:xfrm>
            <a:off x="8046000" y="4937760"/>
            <a:ext cx="895680" cy="181800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Measurements of jets</a:t>
            </a:r>
            <a:endParaRPr/>
          </a:p>
        </p:txBody>
      </p:sp>
      <p:sp>
        <p:nvSpPr>
          <p:cNvPr id="683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In pp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Test QCD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ff0000"/>
                </a:solidFill>
                <a:latin typeface="Times New Roman"/>
              </a:rPr>
              <a:t>Consistent with QCD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In pPb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Cold nuclear matter effects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ff0000"/>
                </a:solidFill>
                <a:latin typeface="Times New Roman"/>
              </a:rPr>
              <a:t>No significant effects for jets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In Pb-Pb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Hot QCD effects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ff0000"/>
                </a:solidFill>
                <a:latin typeface="Times New Roman"/>
              </a:rPr>
              <a:t>Significant medium effects</a:t>
            </a:r>
            <a:endParaRPr/>
          </a:p>
        </p:txBody>
      </p:sp>
      <p:pic>
        <p:nvPicPr>
          <p:cNvPr id="684" name="" descr=""/>
          <p:cNvPicPr/>
          <p:nvPr/>
        </p:nvPicPr>
        <p:blipFill>
          <a:blip r:embed="rId1"/>
          <a:stretch/>
        </p:blipFill>
        <p:spPr>
          <a:xfrm>
            <a:off x="765648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685" name="" descr=""/>
          <p:cNvPicPr/>
          <p:nvPr/>
        </p:nvPicPr>
        <p:blipFill>
          <a:blip r:embed="rId2"/>
          <a:stretch/>
        </p:blipFill>
        <p:spPr>
          <a:xfrm>
            <a:off x="705816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686" name="" descr=""/>
          <p:cNvPicPr/>
          <p:nvPr/>
        </p:nvPicPr>
        <p:blipFill>
          <a:blip r:embed="rId3"/>
          <a:stretch/>
        </p:blipFill>
        <p:spPr>
          <a:xfrm>
            <a:off x="6932160" y="31348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687" name="" descr=""/>
          <p:cNvPicPr/>
          <p:nvPr/>
        </p:nvPicPr>
        <p:blipFill>
          <a:blip r:embed="rId4"/>
          <a:stretch/>
        </p:blipFill>
        <p:spPr>
          <a:xfrm>
            <a:off x="7886520" y="31366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688" name="" descr=""/>
          <p:cNvPicPr/>
          <p:nvPr/>
        </p:nvPicPr>
        <p:blipFill>
          <a:blip r:embed="rId5"/>
          <a:stretch/>
        </p:blipFill>
        <p:spPr>
          <a:xfrm>
            <a:off x="6930000" y="4948560"/>
            <a:ext cx="895680" cy="1818000"/>
          </a:xfrm>
          <a:prstGeom prst="rect">
            <a:avLst/>
          </a:prstGeom>
          <a:ln>
            <a:noFill/>
          </a:ln>
        </p:spPr>
      </p:pic>
      <p:pic>
        <p:nvPicPr>
          <p:cNvPr id="689" name="" descr=""/>
          <p:cNvPicPr/>
          <p:nvPr/>
        </p:nvPicPr>
        <p:blipFill>
          <a:blip r:embed="rId6"/>
          <a:stretch/>
        </p:blipFill>
        <p:spPr>
          <a:xfrm>
            <a:off x="8046000" y="4937760"/>
            <a:ext cx="895680" cy="181800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Shape 1"/>
          <p:cNvSpPr txBox="1"/>
          <p:nvPr/>
        </p:nvSpPr>
        <p:spPr>
          <a:xfrm>
            <a:off x="1371600" y="131256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pp collisions</a:t>
            </a:r>
            <a:endParaRPr/>
          </a:p>
        </p:txBody>
      </p:sp>
      <p:pic>
        <p:nvPicPr>
          <p:cNvPr id="691" name="" descr=""/>
          <p:cNvPicPr/>
          <p:nvPr/>
        </p:nvPicPr>
        <p:blipFill>
          <a:blip r:embed="rId1"/>
          <a:stretch/>
        </p:blipFill>
        <p:spPr>
          <a:xfrm>
            <a:off x="4709520" y="3204000"/>
            <a:ext cx="1628280" cy="3304800"/>
          </a:xfrm>
          <a:prstGeom prst="rect">
            <a:avLst/>
          </a:prstGeom>
          <a:ln>
            <a:noFill/>
          </a:ln>
        </p:spPr>
      </p:pic>
      <p:pic>
        <p:nvPicPr>
          <p:cNvPr id="692" name="" descr=""/>
          <p:cNvPicPr/>
          <p:nvPr/>
        </p:nvPicPr>
        <p:blipFill>
          <a:blip r:embed="rId2"/>
          <a:stretch/>
        </p:blipFill>
        <p:spPr>
          <a:xfrm>
            <a:off x="3629160" y="3204000"/>
            <a:ext cx="1628280" cy="330480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extShape 1"/>
          <p:cNvSpPr txBox="1"/>
          <p:nvPr/>
        </p:nvSpPr>
        <p:spPr>
          <a:xfrm>
            <a:off x="605160" y="377640"/>
            <a:ext cx="8862480" cy="8341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ff"/>
                </a:solidFill>
                <a:latin typeface="Times New Roman"/>
              </a:rPr>
              <a:t>Full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cross-section in pp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 = 2.76 TeV, R = 0.2 Inclusive</a:t>
            </a:r>
            <a:endParaRPr/>
          </a:p>
        </p:txBody>
      </p:sp>
      <p:sp>
        <p:nvSpPr>
          <p:cNvPr id="694" name="TextShape 2"/>
          <p:cNvSpPr txBox="1"/>
          <p:nvPr/>
        </p:nvSpPr>
        <p:spPr>
          <a:xfrm>
            <a:off x="6203880" y="1500840"/>
            <a:ext cx="3590640" cy="5010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f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hadcor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= 100%,</a:t>
            </a:r>
            <a:endParaRPr/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 &gt; 150 MeV/c</a:t>
            </a:r>
            <a:endParaRPr/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E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&gt; 300 MeV</a:t>
            </a:r>
            <a:endParaRPr/>
          </a:p>
          <a:p>
            <a:pPr>
              <a:lnSpc>
                <a:spcPct val="100000"/>
              </a:lnSpc>
              <a:buBlip>
                <a:blip r:embed="rId4"/>
              </a:buBlip>
            </a:pPr>
            <a:r>
              <a:rPr lang="en-US" sz="2400" strike="noStrike">
                <a:solidFill>
                  <a:srgbClr val="008000"/>
                </a:solidFill>
                <a:latin typeface="Times New Roman"/>
              </a:rPr>
              <a:t>Green 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and</a:t>
            </a:r>
            <a:r>
              <a:rPr lang="en-US" sz="2400" strike="noStrike">
                <a:solidFill>
                  <a:srgbClr val="595959"/>
                </a:solidFill>
                <a:latin typeface="Times New Roman"/>
              </a:rPr>
              <a:t> </a:t>
            </a:r>
            <a:r>
              <a:rPr lang="en-US" sz="2400" strike="noStrike">
                <a:solidFill>
                  <a:srgbClr val="ff00ff"/>
                </a:solidFill>
                <a:latin typeface="Times New Roman"/>
              </a:rPr>
              <a:t>magenta</a:t>
            </a:r>
            <a:r>
              <a:rPr lang="en-US" sz="2400" strike="noStrike">
                <a:solidFill>
                  <a:srgbClr val="660066"/>
                </a:solidFill>
                <a:latin typeface="Times New Roman"/>
              </a:rPr>
              <a:t> 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bands: NLO on Parton level</a:t>
            </a:r>
            <a:endParaRPr/>
          </a:p>
          <a:p>
            <a:pPr>
              <a:lnSpc>
                <a:spcPct val="100000"/>
              </a:lnSpc>
              <a:buBlip>
                <a:blip r:embed="rId5"/>
              </a:buBlip>
            </a:pPr>
            <a:r>
              <a:rPr lang="en-US" sz="2400" strike="noStrike">
                <a:solidFill>
                  <a:srgbClr val="0000ff"/>
                </a:solidFill>
                <a:latin typeface="Times New Roman"/>
              </a:rPr>
              <a:t>Blue 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band: NLO + hadronization</a:t>
            </a: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Hadronization calculations necessary to describe data</a:t>
            </a:r>
            <a:endParaRPr/>
          </a:p>
          <a:p>
            <a:endParaRPr/>
          </a:p>
        </p:txBody>
      </p:sp>
      <p:sp>
        <p:nvSpPr>
          <p:cNvPr id="695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696" name="CustomShape 4"/>
          <p:cNvSpPr/>
          <p:nvPr/>
        </p:nvSpPr>
        <p:spPr>
          <a:xfrm>
            <a:off x="184320" y="92412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arXiv:1301.3475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PLB: 10.1016/j.physletb.2013.04.026</a:t>
            </a:r>
            <a:endParaRPr/>
          </a:p>
        </p:txBody>
      </p:sp>
      <p:pic>
        <p:nvPicPr>
          <p:cNvPr id="697" name="" descr=""/>
          <p:cNvPicPr/>
          <p:nvPr/>
        </p:nvPicPr>
        <p:blipFill>
          <a:blip r:embed="rId7"/>
          <a:stretch/>
        </p:blipFill>
        <p:spPr>
          <a:xfrm>
            <a:off x="173880" y="1653480"/>
            <a:ext cx="6190560" cy="514800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extShape 1"/>
          <p:cNvSpPr txBox="1"/>
          <p:nvPr/>
        </p:nvSpPr>
        <p:spPr>
          <a:xfrm>
            <a:off x="605160" y="118440"/>
            <a:ext cx="8862480" cy="1070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ff"/>
                </a:solidFill>
                <a:latin typeface="Times New Roman"/>
              </a:rPr>
              <a:t>Full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cross-section in pp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 = 2.76 TeV, R = 0.2, 0.4 Inclusive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700" name="CustomShape 3"/>
          <p:cNvSpPr/>
          <p:nvPr/>
        </p:nvSpPr>
        <p:spPr>
          <a:xfrm>
            <a:off x="773280" y="6120720"/>
            <a:ext cx="8595360" cy="117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380" strike="noStrike">
                <a:solidFill>
                  <a:srgbClr val="000000"/>
                </a:solidFill>
                <a:latin typeface="Times New Roman"/>
              </a:rPr>
              <a:t>Data and NLO+ hadronization calculations agree well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380" strike="noStrike">
                <a:solidFill>
                  <a:srgbClr val="000000"/>
                </a:solidFill>
                <a:latin typeface="Times New Roman"/>
              </a:rPr>
              <a:t>for both R = 0.2 and 0.4</a:t>
            </a:r>
            <a:endParaRPr/>
          </a:p>
        </p:txBody>
      </p:sp>
      <p:pic>
        <p:nvPicPr>
          <p:cNvPr id="701" name="Picture 9" descr=""/>
          <p:cNvPicPr/>
          <p:nvPr/>
        </p:nvPicPr>
        <p:blipFill>
          <a:blip r:embed="rId1"/>
          <a:stretch/>
        </p:blipFill>
        <p:spPr>
          <a:xfrm>
            <a:off x="51840" y="1977840"/>
            <a:ext cx="9947520" cy="4142880"/>
          </a:xfrm>
          <a:prstGeom prst="rect">
            <a:avLst/>
          </a:prstGeom>
          <a:ln>
            <a:noFill/>
          </a:ln>
        </p:spPr>
      </p:pic>
      <p:sp>
        <p:nvSpPr>
          <p:cNvPr id="702" name="CustomShape 4"/>
          <p:cNvSpPr/>
          <p:nvPr/>
        </p:nvSpPr>
        <p:spPr>
          <a:xfrm>
            <a:off x="124560" y="143352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arXiv:1301.3475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PLB: 10.1016/j.physletb.2013.04.026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extShape 1"/>
          <p:cNvSpPr txBox="1"/>
          <p:nvPr/>
        </p:nvSpPr>
        <p:spPr>
          <a:xfrm>
            <a:off x="605160" y="-32400"/>
            <a:ext cx="8862480" cy="1473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8000"/>
                </a:solidFill>
                <a:latin typeface="Times New Roman"/>
              </a:rPr>
              <a:t>Charged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cross-section pp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3100" strike="noStrike">
                <a:solidFill>
                  <a:srgbClr val="000000"/>
                </a:solidFill>
                <a:latin typeface="Times New Roman"/>
              </a:rPr>
              <a:t>Charged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100" strike="noStrike">
                <a:solidFill>
                  <a:srgbClr val="000000"/>
                </a:solidFill>
                <a:latin typeface="Times New Roman"/>
              </a:rPr>
              <a:t>√s = 7 TeV Inclusive</a:t>
            </a:r>
            <a:endParaRPr/>
          </a:p>
        </p:txBody>
      </p:sp>
      <p:sp>
        <p:nvSpPr>
          <p:cNvPr id="704" name="TextShape 2"/>
          <p:cNvSpPr txBox="1"/>
          <p:nvPr/>
        </p:nvSpPr>
        <p:spPr>
          <a:xfrm>
            <a:off x="291240" y="6919560"/>
            <a:ext cx="5334480" cy="4021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trike="noStrike">
                <a:solidFill>
                  <a:srgbClr val="ffffff"/>
                </a:solidFill>
                <a:latin typeface="News Gothic MT"/>
              </a:rPr>
              <a:t>Rosi Reed - WWND 2015</a:t>
            </a:r>
            <a:endParaRPr/>
          </a:p>
        </p:txBody>
      </p:sp>
      <p:sp>
        <p:nvSpPr>
          <p:cNvPr id="705" name="TextShape 3"/>
          <p:cNvSpPr txBox="1"/>
          <p:nvPr/>
        </p:nvSpPr>
        <p:spPr>
          <a:xfrm>
            <a:off x="8703360" y="6919560"/>
            <a:ext cx="1091520" cy="4021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D6A7B94-69FF-4C0C-9E50-0AD1E7F72DEC}" type="slidenum">
              <a:rPr lang="en-US" sz="3600" strike="noStrike">
                <a:solidFill>
                  <a:srgbClr val="ffffff"/>
                </a:solidFill>
                <a:latin typeface="News Gothic MT"/>
              </a:rPr>
              <a:t>&lt;number&gt;</a:t>
            </a:fld>
            <a:endParaRPr/>
          </a:p>
        </p:txBody>
      </p:sp>
      <p:pic>
        <p:nvPicPr>
          <p:cNvPr id="706" name="Picture 7" descr=""/>
          <p:cNvPicPr/>
          <p:nvPr/>
        </p:nvPicPr>
        <p:blipFill>
          <a:blip r:embed="rId1"/>
          <a:stretch/>
        </p:blipFill>
        <p:spPr>
          <a:xfrm>
            <a:off x="141480" y="1441080"/>
            <a:ext cx="9653040" cy="4058280"/>
          </a:xfrm>
          <a:prstGeom prst="rect">
            <a:avLst/>
          </a:prstGeom>
          <a:ln>
            <a:noFill/>
          </a:ln>
        </p:spPr>
      </p:pic>
      <p:sp>
        <p:nvSpPr>
          <p:cNvPr id="707" name="CustomShape 4"/>
          <p:cNvSpPr/>
          <p:nvPr/>
        </p:nvSpPr>
        <p:spPr>
          <a:xfrm>
            <a:off x="141480" y="5499720"/>
            <a:ext cx="9951840" cy="140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700" strike="noStrike">
                <a:solidFill>
                  <a:srgbClr val="000000"/>
                </a:solidFill>
                <a:latin typeface="News Gothic MT"/>
              </a:rPr>
              <a:t>Data agree well with: PYTHIA Perugia 2011 &amp; HERWIG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" descr=""/>
          <p:cNvPicPr/>
          <p:nvPr/>
        </p:nvPicPr>
        <p:blipFill>
          <a:blip r:embed="rId1"/>
          <a:stretch/>
        </p:blipFill>
        <p:spPr>
          <a:xfrm>
            <a:off x="480960" y="1183320"/>
            <a:ext cx="6848280" cy="5038200"/>
          </a:xfrm>
          <a:prstGeom prst="rect">
            <a:avLst/>
          </a:prstGeom>
          <a:ln>
            <a:noFill/>
          </a:ln>
        </p:spPr>
      </p:pic>
      <p:sp>
        <p:nvSpPr>
          <p:cNvPr id="709" name="CustomShape 1"/>
          <p:cNvSpPr/>
          <p:nvPr/>
        </p:nvSpPr>
        <p:spPr>
          <a:xfrm>
            <a:off x="1396080" y="488520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arXiv:1301.3475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News Gothic MT"/>
              </a:rPr>
              <a:t>PLB: 10.1016/j.physletb.2013.04.026</a:t>
            </a:r>
            <a:endParaRPr/>
          </a:p>
        </p:txBody>
      </p:sp>
      <p:sp>
        <p:nvSpPr>
          <p:cNvPr id="710" name="TextShape 2"/>
          <p:cNvSpPr txBox="1"/>
          <p:nvPr/>
        </p:nvSpPr>
        <p:spPr>
          <a:xfrm>
            <a:off x="605160" y="118440"/>
            <a:ext cx="8862480" cy="1070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ff"/>
                </a:solidFill>
                <a:latin typeface="Times New Roman"/>
              </a:rPr>
              <a:t>Full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ratios in pp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 = 2.76 TeV, R = 0.2, 0.4 Inclusive</a:t>
            </a:r>
            <a:endParaRPr/>
          </a:p>
        </p:txBody>
      </p:sp>
      <p:sp>
        <p:nvSpPr>
          <p:cNvPr id="711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712" name="CustomShape 4"/>
          <p:cNvSpPr/>
          <p:nvPr/>
        </p:nvSpPr>
        <p:spPr>
          <a:xfrm>
            <a:off x="352800" y="6300720"/>
            <a:ext cx="9327960" cy="117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380" strike="noStrike">
                <a:solidFill>
                  <a:srgbClr val="000000"/>
                </a:solidFill>
                <a:latin typeface="Times New Roman"/>
              </a:rPr>
              <a:t>Data and NLO+ hadronization calculations agree well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713" name="Line 5"/>
          <p:cNvSpPr/>
          <p:nvPr/>
        </p:nvSpPr>
        <p:spPr>
          <a:xfrm flipH="1">
            <a:off x="7919640" y="3057840"/>
            <a:ext cx="1276560" cy="137232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714" name="Line 6"/>
          <p:cNvSpPr/>
          <p:nvPr/>
        </p:nvSpPr>
        <p:spPr>
          <a:xfrm flipH="1">
            <a:off x="7919640" y="2665440"/>
            <a:ext cx="687960" cy="176472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715" name="CustomShape 7"/>
          <p:cNvSpPr/>
          <p:nvPr/>
        </p:nvSpPr>
        <p:spPr>
          <a:xfrm rot="1800000">
            <a:off x="8576640" y="2637360"/>
            <a:ext cx="687240" cy="39240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Line 8"/>
          <p:cNvSpPr/>
          <p:nvPr/>
        </p:nvSpPr>
        <p:spPr>
          <a:xfrm flipH="1">
            <a:off x="7920000" y="2594160"/>
            <a:ext cx="365760" cy="18288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717" name="Line 9"/>
          <p:cNvSpPr/>
          <p:nvPr/>
        </p:nvSpPr>
        <p:spPr>
          <a:xfrm flipH="1">
            <a:off x="7919640" y="3234600"/>
            <a:ext cx="1463760" cy="11880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718" name="CustomShape 10"/>
          <p:cNvSpPr/>
          <p:nvPr/>
        </p:nvSpPr>
        <p:spPr>
          <a:xfrm rot="1800000">
            <a:off x="8241120" y="2452320"/>
            <a:ext cx="1280160" cy="731520"/>
          </a:xfrm>
          <a:prstGeom prst="ellipse">
            <a:avLst/>
          </a:prstGeom>
          <a:solidFill>
            <a:srgbClr val="000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Measurements of jets</a:t>
            </a:r>
            <a:endParaRPr/>
          </a:p>
        </p:txBody>
      </p:sp>
      <p:sp>
        <p:nvSpPr>
          <p:cNvPr id="720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In pp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Test QCD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ff0000"/>
                </a:solidFill>
                <a:latin typeface="Times New Roman"/>
              </a:rPr>
              <a:t>Consistent with QCD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In pPb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Cold nuclear matter effects</a:t>
            </a:r>
            <a:r>
              <a:rPr lang="en-US" sz="2800">
                <a:solidFill>
                  <a:srgbClr val="ff0000"/>
                </a:solidFill>
                <a:latin typeface="Times New Roman"/>
              </a:rPr>
              <a:t>
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In Pb-Pb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Hot QCD effects</a:t>
            </a:r>
            <a:r>
              <a:rPr lang="en-US" sz="2800">
                <a:solidFill>
                  <a:srgbClr val="ff0000"/>
                </a:solidFill>
                <a:latin typeface="Times New Roman"/>
              </a:rPr>
              <a:t>
</a:t>
            </a:r>
            <a:endParaRPr/>
          </a:p>
        </p:txBody>
      </p:sp>
      <p:pic>
        <p:nvPicPr>
          <p:cNvPr id="721" name="" descr=""/>
          <p:cNvPicPr/>
          <p:nvPr/>
        </p:nvPicPr>
        <p:blipFill>
          <a:blip r:embed="rId1"/>
          <a:stretch/>
        </p:blipFill>
        <p:spPr>
          <a:xfrm>
            <a:off x="765648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722" name="" descr=""/>
          <p:cNvPicPr/>
          <p:nvPr/>
        </p:nvPicPr>
        <p:blipFill>
          <a:blip r:embed="rId2"/>
          <a:stretch/>
        </p:blipFill>
        <p:spPr>
          <a:xfrm>
            <a:off x="705816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723" name="" descr=""/>
          <p:cNvPicPr/>
          <p:nvPr/>
        </p:nvPicPr>
        <p:blipFill>
          <a:blip r:embed="rId3"/>
          <a:stretch/>
        </p:blipFill>
        <p:spPr>
          <a:xfrm>
            <a:off x="6932160" y="31348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724" name="" descr=""/>
          <p:cNvPicPr/>
          <p:nvPr/>
        </p:nvPicPr>
        <p:blipFill>
          <a:blip r:embed="rId4"/>
          <a:stretch/>
        </p:blipFill>
        <p:spPr>
          <a:xfrm>
            <a:off x="7886520" y="31366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725" name="" descr=""/>
          <p:cNvPicPr/>
          <p:nvPr/>
        </p:nvPicPr>
        <p:blipFill>
          <a:blip r:embed="rId5"/>
          <a:stretch/>
        </p:blipFill>
        <p:spPr>
          <a:xfrm>
            <a:off x="6930000" y="4948560"/>
            <a:ext cx="895680" cy="1818000"/>
          </a:xfrm>
          <a:prstGeom prst="rect">
            <a:avLst/>
          </a:prstGeom>
          <a:ln>
            <a:noFill/>
          </a:ln>
        </p:spPr>
      </p:pic>
      <p:pic>
        <p:nvPicPr>
          <p:cNvPr id="726" name="" descr=""/>
          <p:cNvPicPr/>
          <p:nvPr/>
        </p:nvPicPr>
        <p:blipFill>
          <a:blip r:embed="rId6"/>
          <a:stretch/>
        </p:blipFill>
        <p:spPr>
          <a:xfrm>
            <a:off x="8046000" y="4937760"/>
            <a:ext cx="895680" cy="181800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TextShape 1"/>
          <p:cNvSpPr txBox="1"/>
          <p:nvPr/>
        </p:nvSpPr>
        <p:spPr>
          <a:xfrm>
            <a:off x="1371600" y="131256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pPb collisions</a:t>
            </a:r>
            <a:endParaRPr/>
          </a:p>
        </p:txBody>
      </p:sp>
      <p:pic>
        <p:nvPicPr>
          <p:cNvPr id="728" name="" descr=""/>
          <p:cNvPicPr/>
          <p:nvPr/>
        </p:nvPicPr>
        <p:blipFill>
          <a:blip r:embed="rId1"/>
          <a:stretch/>
        </p:blipFill>
        <p:spPr>
          <a:xfrm>
            <a:off x="3292200" y="3200400"/>
            <a:ext cx="1628280" cy="3304800"/>
          </a:xfrm>
          <a:prstGeom prst="rect">
            <a:avLst/>
          </a:prstGeom>
          <a:ln>
            <a:noFill/>
          </a:ln>
        </p:spPr>
      </p:pic>
      <p:pic>
        <p:nvPicPr>
          <p:cNvPr id="729" name="" descr=""/>
          <p:cNvPicPr/>
          <p:nvPr/>
        </p:nvPicPr>
        <p:blipFill>
          <a:blip r:embed="rId2"/>
          <a:stretch/>
        </p:blipFill>
        <p:spPr>
          <a:xfrm>
            <a:off x="5069160" y="3204000"/>
            <a:ext cx="1628280" cy="330480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" descr=""/>
          <p:cNvPicPr/>
          <p:nvPr/>
        </p:nvPicPr>
        <p:blipFill>
          <a:blip r:embed="rId1"/>
          <a:stretch/>
        </p:blipFill>
        <p:spPr>
          <a:xfrm>
            <a:off x="823680" y="714960"/>
            <a:ext cx="10740960" cy="6035040"/>
          </a:xfrm>
          <a:prstGeom prst="rect">
            <a:avLst/>
          </a:prstGeom>
          <a:ln>
            <a:noFill/>
          </a:ln>
        </p:spPr>
      </p:pic>
      <p:sp>
        <p:nvSpPr>
          <p:cNvPr id="578" name="CustomShape 1"/>
          <p:cNvSpPr/>
          <p:nvPr/>
        </p:nvSpPr>
        <p:spPr>
          <a:xfrm>
            <a:off x="7296480" y="836640"/>
            <a:ext cx="3657600" cy="5760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9" name="TextShape 2"/>
          <p:cNvSpPr txBox="1"/>
          <p:nvPr/>
        </p:nvSpPr>
        <p:spPr>
          <a:xfrm>
            <a:off x="1405440" y="3777120"/>
            <a:ext cx="19202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0000ff"/>
                </a:solidFill>
                <a:latin typeface="Arial"/>
              </a:rPr>
              <a:t>Hard scattering</a:t>
            </a:r>
            <a:endParaRPr/>
          </a:p>
        </p:txBody>
      </p:sp>
      <p:sp>
        <p:nvSpPr>
          <p:cNvPr id="580" name="CustomShape 3"/>
          <p:cNvSpPr/>
          <p:nvPr/>
        </p:nvSpPr>
        <p:spPr>
          <a:xfrm rot="16200000">
            <a:off x="3958560" y="4581360"/>
            <a:ext cx="324000" cy="2145600"/>
          </a:xfrm>
          <a:prstGeom prst="leftBrace">
            <a:avLst>
              <a:gd name="adj1" fmla="val 1800"/>
              <a:gd name="adj2" fmla="val 10327"/>
            </a:avLst>
          </a:prstGeom>
          <a:noFill/>
          <a:ln w="36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TextShape 4"/>
          <p:cNvSpPr txBox="1"/>
          <p:nvPr/>
        </p:nvSpPr>
        <p:spPr>
          <a:xfrm>
            <a:off x="3108960" y="5850000"/>
            <a:ext cx="19202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008000"/>
                </a:solidFill>
                <a:latin typeface="Arial"/>
              </a:rPr>
              <a:t>Parton shower</a:t>
            </a:r>
            <a:endParaRPr/>
          </a:p>
        </p:txBody>
      </p:sp>
      <p:sp>
        <p:nvSpPr>
          <p:cNvPr id="582" name="CustomShape 5"/>
          <p:cNvSpPr/>
          <p:nvPr/>
        </p:nvSpPr>
        <p:spPr>
          <a:xfrm rot="16200000">
            <a:off x="5897520" y="4874040"/>
            <a:ext cx="324000" cy="1559160"/>
          </a:xfrm>
          <a:prstGeom prst="leftBrace">
            <a:avLst>
              <a:gd name="adj1" fmla="val 1800"/>
              <a:gd name="adj2" fmla="val 10800"/>
            </a:avLst>
          </a:prstGeom>
          <a:noFill/>
          <a:ln w="36720">
            <a:solidFill>
              <a:srgbClr val="6600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3" name="TextShape 6"/>
          <p:cNvSpPr txBox="1"/>
          <p:nvPr/>
        </p:nvSpPr>
        <p:spPr>
          <a:xfrm>
            <a:off x="4846320" y="5932800"/>
            <a:ext cx="238248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660066"/>
                </a:solidFill>
                <a:latin typeface="Arial"/>
              </a:rPr>
              <a:t>Hadronization</a:t>
            </a:r>
            <a:endParaRPr/>
          </a:p>
        </p:txBody>
      </p:sp>
      <p:sp>
        <p:nvSpPr>
          <p:cNvPr id="584" name="TextShape 7"/>
          <p:cNvSpPr txBox="1"/>
          <p:nvPr/>
        </p:nvSpPr>
        <p:spPr>
          <a:xfrm>
            <a:off x="503640" y="42840"/>
            <a:ext cx="906840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 formation in a vacuum</a:t>
            </a:r>
            <a:endParaRPr/>
          </a:p>
        </p:txBody>
      </p:sp>
      <p:sp>
        <p:nvSpPr>
          <p:cNvPr id="585" name="TextShape 8"/>
          <p:cNvSpPr txBox="1"/>
          <p:nvPr/>
        </p:nvSpPr>
        <p:spPr>
          <a:xfrm>
            <a:off x="745200" y="6869880"/>
            <a:ext cx="5952240" cy="26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Arial"/>
              </a:rPr>
              <a:t>Image from http://www.gk-eichtheorien.physik.uni-mainz.de/Dateien/Zeppenfeld-3.pdf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extShape 1"/>
          <p:cNvSpPr txBox="1"/>
          <p:nvPr/>
        </p:nvSpPr>
        <p:spPr>
          <a:xfrm>
            <a:off x="-216360" y="301680"/>
            <a:ext cx="83660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8000"/>
                </a:solidFill>
                <a:latin typeface="Times New Roman"/>
              </a:rPr>
              <a:t>Charged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cross-section in pPb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5.02 TeV, R = 0.2, 0.4 Inclusive</a:t>
            </a:r>
            <a:endParaRPr/>
          </a:p>
        </p:txBody>
      </p:sp>
      <p:pic>
        <p:nvPicPr>
          <p:cNvPr id="731" name="" descr=""/>
          <p:cNvPicPr/>
          <p:nvPr/>
        </p:nvPicPr>
        <p:blipFill>
          <a:blip r:embed="rId1"/>
          <a:stretch/>
        </p:blipFill>
        <p:spPr>
          <a:xfrm>
            <a:off x="-16560" y="2042640"/>
            <a:ext cx="5029200" cy="4663440"/>
          </a:xfrm>
          <a:prstGeom prst="rect">
            <a:avLst/>
          </a:prstGeom>
          <a:ln>
            <a:noFill/>
          </a:ln>
        </p:spPr>
      </p:pic>
      <p:pic>
        <p:nvPicPr>
          <p:cNvPr id="732" name="" descr=""/>
          <p:cNvPicPr/>
          <p:nvPr/>
        </p:nvPicPr>
        <p:blipFill>
          <a:blip r:embed="rId2"/>
          <a:stretch/>
        </p:blipFill>
        <p:spPr>
          <a:xfrm>
            <a:off x="5012640" y="2071800"/>
            <a:ext cx="5029200" cy="467244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TextShape 1"/>
          <p:cNvSpPr txBox="1"/>
          <p:nvPr/>
        </p:nvSpPr>
        <p:spPr>
          <a:xfrm>
            <a:off x="503640" y="-5832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8000"/>
                </a:solidFill>
                <a:latin typeface="Times New Roman"/>
              </a:rPr>
              <a:t>Charged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ratios in pPb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5.02 TeV, R = 0.2, 0.4 Inclusive</a:t>
            </a:r>
            <a:endParaRPr/>
          </a:p>
        </p:txBody>
      </p:sp>
      <p:pic>
        <p:nvPicPr>
          <p:cNvPr id="734" name="" descr=""/>
          <p:cNvPicPr/>
          <p:nvPr/>
        </p:nvPicPr>
        <p:blipFill>
          <a:blip r:embed="rId1"/>
          <a:stretch/>
        </p:blipFill>
        <p:spPr>
          <a:xfrm>
            <a:off x="2011680" y="1119600"/>
            <a:ext cx="6327720" cy="4572000"/>
          </a:xfrm>
          <a:prstGeom prst="rect">
            <a:avLst/>
          </a:prstGeom>
          <a:ln>
            <a:noFill/>
          </a:ln>
        </p:spPr>
      </p:pic>
      <p:sp>
        <p:nvSpPr>
          <p:cNvPr id="735" name="TextShape 2"/>
          <p:cNvSpPr txBox="1"/>
          <p:nvPr/>
        </p:nvSpPr>
        <p:spPr>
          <a:xfrm>
            <a:off x="511200" y="5636160"/>
            <a:ext cx="9272880" cy="1584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en-US" sz="2000">
                <a:latin typeface="ABCDEE+Calibri"/>
                <a:ea typeface="ABCDEE+Calibri"/>
              </a:rPr>
              <a:t>Comparing to pp simulations, no differences observed within error bars.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000">
                <a:latin typeface="ABCDEE+Calibri"/>
                <a:ea typeface="ABCDEE+Calibri"/>
              </a:rPr>
              <a:t>Collimation increases with jet p</a:t>
            </a:r>
            <a:r>
              <a:rPr lang="en-US" sz="1350">
                <a:latin typeface="ABCDEE+Calibri"/>
                <a:ea typeface="ABCDEE+Calibri"/>
              </a:rPr>
              <a:t>T </a:t>
            </a:r>
            <a:r>
              <a:rPr lang="en-US" sz="2000">
                <a:latin typeface="ABCDEE+Calibri"/>
                <a:ea typeface="ABCDEE+Calibri"/>
              </a:rPr>
              <a:t>as in pp.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000">
                <a:latin typeface="ABCDEE+Calibri"/>
                <a:ea typeface="ABCDEE+Calibri"/>
              </a:rPr>
              <a:t>No significant energy dependence or change with collision species is observed.</a:t>
            </a:r>
            <a:endParaRPr/>
          </a:p>
        </p:txBody>
      </p:sp>
      <p:sp>
        <p:nvSpPr>
          <p:cNvPr id="736" name="CustomShape 3"/>
          <p:cNvSpPr/>
          <p:nvPr/>
        </p:nvSpPr>
        <p:spPr>
          <a:xfrm>
            <a:off x="9235440" y="6858000"/>
            <a:ext cx="365760" cy="280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extShape 1"/>
          <p:cNvSpPr txBox="1"/>
          <p:nvPr/>
        </p:nvSpPr>
        <p:spPr>
          <a:xfrm>
            <a:off x="503640" y="5400"/>
            <a:ext cx="9068400" cy="135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8000"/>
                </a:solidFill>
                <a:latin typeface="Times New Roman"/>
              </a:rPr>
              <a:t>Charged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R</a:t>
            </a:r>
            <a:r>
              <a:rPr lang="en-US" sz="4600" strike="noStrike" baseline="-101000">
                <a:solidFill>
                  <a:srgbClr val="000000"/>
                </a:solidFill>
                <a:latin typeface="Times New Roman"/>
              </a:rPr>
              <a:t>pPb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5.02 TeV, R = 0.2, 0.4 Inclusive</a:t>
            </a:r>
            <a:endParaRPr/>
          </a:p>
        </p:txBody>
      </p:sp>
      <p:pic>
        <p:nvPicPr>
          <p:cNvPr id="738" name="" descr=""/>
          <p:cNvPicPr/>
          <p:nvPr/>
        </p:nvPicPr>
        <p:blipFill>
          <a:blip r:embed="rId1"/>
          <a:stretch/>
        </p:blipFill>
        <p:spPr>
          <a:xfrm>
            <a:off x="457200" y="1393920"/>
            <a:ext cx="9048240" cy="4581000"/>
          </a:xfrm>
          <a:prstGeom prst="rect">
            <a:avLst/>
          </a:prstGeom>
          <a:ln>
            <a:noFill/>
          </a:ln>
        </p:spPr>
      </p:pic>
      <p:sp>
        <p:nvSpPr>
          <p:cNvPr id="739" name="TextShape 2"/>
          <p:cNvSpPr txBox="1"/>
          <p:nvPr/>
        </p:nvSpPr>
        <p:spPr>
          <a:xfrm>
            <a:off x="799200" y="6109920"/>
            <a:ext cx="9272880" cy="76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en-US" sz="2000">
                <a:latin typeface="ABCDEE+Calibri"/>
                <a:ea typeface="ABCDEE+Calibri"/>
              </a:rPr>
              <a:t>R</a:t>
            </a:r>
            <a:r>
              <a:rPr lang="en-US" sz="2000" baseline="-101000">
                <a:latin typeface="ABCDEE+Calibri"/>
                <a:ea typeface="ABCDEE+Calibri"/>
              </a:rPr>
              <a:t>pPb</a:t>
            </a:r>
            <a:r>
              <a:rPr lang="en-US" sz="2000">
                <a:latin typeface="ABCDEE+Calibri"/>
                <a:ea typeface="ABCDEE+Calibri"/>
              </a:rPr>
              <a:t> consistent with unity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000">
                <a:latin typeface="ABCDEE+Calibri"/>
                <a:ea typeface="ABCDEE+Calibri"/>
              </a:rPr>
              <a:t>No cold nuclear matter effects observed for jets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Measurements of jets</a:t>
            </a:r>
            <a:endParaRPr/>
          </a:p>
        </p:txBody>
      </p:sp>
      <p:sp>
        <p:nvSpPr>
          <p:cNvPr id="741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 pp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Test QCD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</a:rPr>
              <a:t>Consistent with QCD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 pPb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Cold nuclear matter effects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ff0000"/>
                </a:solidFill>
                <a:latin typeface="Arial"/>
              </a:rPr>
              <a:t>No significant effects for jets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 Pb-Pb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Hot QCD effects</a:t>
            </a:r>
            <a:r>
              <a:rPr lang="en-US" sz="2800">
                <a:solidFill>
                  <a:srgbClr val="ff0000"/>
                </a:solidFill>
                <a:latin typeface="Arial"/>
              </a:rPr>
              <a:t>
</a:t>
            </a:r>
            <a:endParaRPr/>
          </a:p>
        </p:txBody>
      </p:sp>
      <p:pic>
        <p:nvPicPr>
          <p:cNvPr id="742" name="" descr=""/>
          <p:cNvPicPr/>
          <p:nvPr/>
        </p:nvPicPr>
        <p:blipFill>
          <a:blip r:embed="rId1"/>
          <a:stretch/>
        </p:blipFill>
        <p:spPr>
          <a:xfrm>
            <a:off x="765648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743" name="" descr=""/>
          <p:cNvPicPr/>
          <p:nvPr/>
        </p:nvPicPr>
        <p:blipFill>
          <a:blip r:embed="rId2"/>
          <a:stretch/>
        </p:blipFill>
        <p:spPr>
          <a:xfrm>
            <a:off x="705816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744" name="" descr=""/>
          <p:cNvPicPr/>
          <p:nvPr/>
        </p:nvPicPr>
        <p:blipFill>
          <a:blip r:embed="rId3"/>
          <a:stretch/>
        </p:blipFill>
        <p:spPr>
          <a:xfrm>
            <a:off x="6932160" y="31348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745" name="" descr=""/>
          <p:cNvPicPr/>
          <p:nvPr/>
        </p:nvPicPr>
        <p:blipFill>
          <a:blip r:embed="rId4"/>
          <a:stretch/>
        </p:blipFill>
        <p:spPr>
          <a:xfrm>
            <a:off x="7886520" y="31366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746" name="" descr=""/>
          <p:cNvPicPr/>
          <p:nvPr/>
        </p:nvPicPr>
        <p:blipFill>
          <a:blip r:embed="rId5"/>
          <a:stretch/>
        </p:blipFill>
        <p:spPr>
          <a:xfrm>
            <a:off x="6930000" y="4948560"/>
            <a:ext cx="895680" cy="1818000"/>
          </a:xfrm>
          <a:prstGeom prst="rect">
            <a:avLst/>
          </a:prstGeom>
          <a:ln>
            <a:noFill/>
          </a:ln>
        </p:spPr>
      </p:pic>
      <p:pic>
        <p:nvPicPr>
          <p:cNvPr id="747" name="" descr=""/>
          <p:cNvPicPr/>
          <p:nvPr/>
        </p:nvPicPr>
        <p:blipFill>
          <a:blip r:embed="rId6"/>
          <a:stretch/>
        </p:blipFill>
        <p:spPr>
          <a:xfrm>
            <a:off x="8046000" y="4937760"/>
            <a:ext cx="895680" cy="18180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Shape 1"/>
          <p:cNvSpPr txBox="1"/>
          <p:nvPr/>
        </p:nvSpPr>
        <p:spPr>
          <a:xfrm>
            <a:off x="1371600" y="131256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Pb-Pb collisions</a:t>
            </a:r>
            <a:endParaRPr/>
          </a:p>
        </p:txBody>
      </p:sp>
      <p:pic>
        <p:nvPicPr>
          <p:cNvPr id="749" name="" descr=""/>
          <p:cNvPicPr/>
          <p:nvPr/>
        </p:nvPicPr>
        <p:blipFill>
          <a:blip r:embed="rId1"/>
          <a:stretch/>
        </p:blipFill>
        <p:spPr>
          <a:xfrm>
            <a:off x="3291840" y="3200400"/>
            <a:ext cx="1628280" cy="3304800"/>
          </a:xfrm>
          <a:prstGeom prst="rect">
            <a:avLst/>
          </a:prstGeom>
          <a:ln>
            <a:noFill/>
          </a:ln>
        </p:spPr>
      </p:pic>
      <p:pic>
        <p:nvPicPr>
          <p:cNvPr id="750" name="" descr=""/>
          <p:cNvPicPr/>
          <p:nvPr/>
        </p:nvPicPr>
        <p:blipFill>
          <a:blip r:embed="rId2"/>
          <a:stretch/>
        </p:blipFill>
        <p:spPr>
          <a:xfrm>
            <a:off x="5320800" y="3180960"/>
            <a:ext cx="1628280" cy="330480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TextShape 1"/>
          <p:cNvSpPr txBox="1"/>
          <p:nvPr/>
        </p:nvSpPr>
        <p:spPr>
          <a:xfrm>
            <a:off x="605160" y="334440"/>
            <a:ext cx="8862480" cy="1142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Background fluctuations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Full Jets in Pb-Pb 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 </a:t>
            </a:r>
            <a:endParaRPr/>
          </a:p>
        </p:txBody>
      </p:sp>
      <p:sp>
        <p:nvSpPr>
          <p:cNvPr id="752" name="CustomShape 2"/>
          <p:cNvSpPr/>
          <p:nvPr/>
        </p:nvSpPr>
        <p:spPr>
          <a:xfrm>
            <a:off x="4372560" y="1823760"/>
            <a:ext cx="5703840" cy="549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Fluctuations in the background determined via 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δ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endParaRPr/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Random cones (RC)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Depends on</a:t>
            </a:r>
            <a:endParaRPr/>
          </a:p>
          <a:p>
            <a:pPr lvl="2">
              <a:lnSpc>
                <a:spcPct val="100000"/>
              </a:lnSpc>
              <a:buBlip>
                <a:blip r:embed="rId4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Constituent cut R</a:t>
            </a:r>
            <a:endParaRPr/>
          </a:p>
          <a:p>
            <a:pPr lvl="2">
              <a:lnSpc>
                <a:spcPct val="100000"/>
              </a:lnSpc>
              <a:buBlip>
                <a:blip r:embed="rId5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Centrality</a:t>
            </a:r>
            <a:endParaRPr/>
          </a:p>
          <a:p>
            <a:pPr lvl="2">
              <a:lnSpc>
                <a:spcPct val="100000"/>
              </a:lnSpc>
              <a:buBlip>
                <a:blip r:embed="rId6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Event plane</a:t>
            </a:r>
            <a:endParaRPr/>
          </a:p>
          <a:p>
            <a:pPr lvl="2">
              <a:lnSpc>
                <a:spcPct val="100000"/>
              </a:lnSpc>
              <a:buBlip>
                <a:blip r:embed="rId7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Detector</a:t>
            </a:r>
            <a:endParaRPr/>
          </a:p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
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δ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is used to construct unfolding response matrix</a:t>
            </a:r>
            <a:endParaRPr/>
          </a:p>
        </p:txBody>
      </p:sp>
      <p:sp>
        <p:nvSpPr>
          <p:cNvPr id="753" name="CustomShape 3"/>
          <p:cNvSpPr/>
          <p:nvPr/>
        </p:nvSpPr>
        <p:spPr>
          <a:xfrm>
            <a:off x="223920" y="5775840"/>
            <a:ext cx="4080960" cy="9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δ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is not corrected for detector effects – Experiment specific</a:t>
            </a:r>
            <a:endParaRPr/>
          </a:p>
        </p:txBody>
      </p:sp>
      <p:pic>
        <p:nvPicPr>
          <p:cNvPr id="754" name="" descr=""/>
          <p:cNvPicPr/>
          <p:nvPr/>
        </p:nvPicPr>
        <p:blipFill>
          <a:blip r:embed="rId8"/>
          <a:stretch/>
        </p:blipFill>
        <p:spPr>
          <a:xfrm>
            <a:off x="11507400" y="4525200"/>
            <a:ext cx="2757240" cy="504000"/>
          </a:xfrm>
          <a:prstGeom prst="rect">
            <a:avLst/>
          </a:prstGeom>
          <a:ln>
            <a:noFill/>
          </a:ln>
        </p:spPr>
      </p:pic>
      <p:pic>
        <p:nvPicPr>
          <p:cNvPr id="755" name="Picture 3" descr=""/>
          <p:cNvPicPr/>
          <p:nvPr/>
        </p:nvPicPr>
        <p:blipFill>
          <a:blip r:embed="rId9"/>
          <a:srcRect l="5474" t="5959" r="8336" b="3717"/>
          <a:stretch/>
        </p:blipFill>
        <p:spPr>
          <a:xfrm>
            <a:off x="72360" y="1753560"/>
            <a:ext cx="4389120" cy="363024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Shape 1"/>
          <p:cNvSpPr txBox="1"/>
          <p:nvPr/>
        </p:nvSpPr>
        <p:spPr>
          <a:xfrm>
            <a:off x="0" y="370440"/>
            <a:ext cx="5998320" cy="11617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Leading track jet bias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 Pb-Pb, R=0.2 </a:t>
            </a:r>
            <a:endParaRPr/>
          </a:p>
        </p:txBody>
      </p:sp>
      <p:sp>
        <p:nvSpPr>
          <p:cNvPr id="757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pic>
        <p:nvPicPr>
          <p:cNvPr id="758" name="Picture 7" descr=""/>
          <p:cNvPicPr/>
          <p:nvPr/>
        </p:nvPicPr>
        <p:blipFill>
          <a:blip r:embed="rId1"/>
          <a:srcRect l="6824" t="2196" r="3966" b="0"/>
          <a:stretch/>
        </p:blipFill>
        <p:spPr>
          <a:xfrm>
            <a:off x="6373440" y="1188720"/>
            <a:ext cx="3593520" cy="5943600"/>
          </a:xfrm>
          <a:prstGeom prst="rect">
            <a:avLst/>
          </a:prstGeom>
          <a:ln>
            <a:noFill/>
          </a:ln>
        </p:spPr>
      </p:pic>
      <p:sp>
        <p:nvSpPr>
          <p:cNvPr id="759" name="CustomShape 3"/>
          <p:cNvSpPr/>
          <p:nvPr/>
        </p:nvSpPr>
        <p:spPr>
          <a:xfrm>
            <a:off x="3494160" y="1737360"/>
            <a:ext cx="272376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200" strike="noStrike">
                <a:solidFill>
                  <a:srgbClr val="ff0000"/>
                </a:solidFill>
                <a:latin typeface="Times New Roman"/>
              </a:rPr>
              <a:t>Combinatorial “jets”</a:t>
            </a:r>
            <a:endParaRPr/>
          </a:p>
        </p:txBody>
      </p:sp>
      <p:sp>
        <p:nvSpPr>
          <p:cNvPr id="760" name="CustomShape 4"/>
          <p:cNvSpPr/>
          <p:nvPr/>
        </p:nvSpPr>
        <p:spPr>
          <a:xfrm>
            <a:off x="6492240" y="2103120"/>
            <a:ext cx="1006920" cy="759240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TextShape 5"/>
          <p:cNvSpPr txBox="1"/>
          <p:nvPr/>
        </p:nvSpPr>
        <p:spPr>
          <a:xfrm>
            <a:off x="156600" y="2301840"/>
            <a:ext cx="6389640" cy="1915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Combinatorial jets a challenge in HI collisions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Require leading track p</a:t>
            </a:r>
            <a:r>
              <a:rPr lang="en-US" sz="22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 &gt; 5 GeV/c</a:t>
            </a:r>
            <a:endParaRPr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Suppresses combinatorial “jets”</a:t>
            </a:r>
            <a:endParaRPr/>
          </a:p>
          <a:p>
            <a:pPr lvl="1">
              <a:lnSpc>
                <a:spcPct val="100000"/>
              </a:lnSpc>
              <a:buBlip>
                <a:blip r:embed="rId5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Biases fragmentation</a:t>
            </a:r>
            <a:endParaRPr/>
          </a:p>
        </p:txBody>
      </p:sp>
      <p:sp>
        <p:nvSpPr>
          <p:cNvPr id="762" name="CustomShape 6"/>
          <p:cNvSpPr/>
          <p:nvPr/>
        </p:nvSpPr>
        <p:spPr>
          <a:xfrm>
            <a:off x="1244880" y="4345560"/>
            <a:ext cx="360360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Measured spectra:</a:t>
            </a:r>
            <a:endParaRPr/>
          </a:p>
        </p:txBody>
      </p:sp>
      <p:sp>
        <p:nvSpPr>
          <p:cNvPr id="763" name="CustomShape 7"/>
          <p:cNvSpPr/>
          <p:nvPr/>
        </p:nvSpPr>
        <p:spPr>
          <a:xfrm>
            <a:off x="1331280" y="5614200"/>
            <a:ext cx="3134520" cy="122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Where 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comes from FastJet anti-k</a:t>
            </a:r>
            <a:r>
              <a:rPr lang="en-US" sz="22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 algorithm</a:t>
            </a:r>
            <a:endParaRPr/>
          </a:p>
        </p:txBody>
      </p:sp>
      <p:pic>
        <p:nvPicPr>
          <p:cNvPr id="764" name="" descr=""/>
          <p:cNvPicPr/>
          <p:nvPr/>
        </p:nvPicPr>
        <p:blipFill>
          <a:blip r:embed="rId6"/>
          <a:stretch/>
        </p:blipFill>
        <p:spPr>
          <a:xfrm>
            <a:off x="1369080" y="4917960"/>
            <a:ext cx="2603160" cy="588240"/>
          </a:xfrm>
          <a:prstGeom prst="rect">
            <a:avLst/>
          </a:prstGeom>
          <a:ln>
            <a:noFill/>
          </a:ln>
        </p:spPr>
      </p:pic>
      <p:pic>
        <p:nvPicPr>
          <p:cNvPr id="765" name="" descr=""/>
          <p:cNvPicPr/>
          <p:nvPr/>
        </p:nvPicPr>
        <p:blipFill>
          <a:blip r:embed="rId7"/>
          <a:stretch/>
        </p:blipFill>
        <p:spPr>
          <a:xfrm>
            <a:off x="2692080" y="5506200"/>
            <a:ext cx="1091880" cy="588240"/>
          </a:xfrm>
          <a:prstGeom prst="rect">
            <a:avLst/>
          </a:prstGeom>
          <a:ln>
            <a:noFill/>
          </a:ln>
        </p:spPr>
      </p:pic>
      <p:sp>
        <p:nvSpPr>
          <p:cNvPr id="766" name="TextShape 8"/>
          <p:cNvSpPr txBox="1"/>
          <p:nvPr/>
        </p:nvSpPr>
        <p:spPr>
          <a:xfrm>
            <a:off x="7589520" y="4336560"/>
            <a:ext cx="155448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>
                <a:latin typeface="Times New Roman"/>
              </a:rPr>
              <a:t>Full jets</a:t>
            </a:r>
            <a:endParaRPr/>
          </a:p>
        </p:txBody>
      </p:sp>
    </p:spTree>
  </p:cSld>
  <p:timing>
    <p:tnLst>
      <p:par>
        <p:cTn id="83" dur="indefinite" restart="never" nodeType="tmRoot">
          <p:childTnLst>
            <p:seq>
              <p:cTn id="84" nodeType="mainSeq">
                <p:childTnLst>
                  <p:par>
                    <p:cTn id="85" fill="freeze">
                      <p:stCondLst>
                        <p:cond delay="indefinite"/>
                      </p:stCondLst>
                      <p:childTnLst>
                        <p:par>
                          <p:cTn id="86" fill="freeze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st="48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st="83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freeze">
                      <p:stCondLst>
                        <p:cond delay="indefinite"/>
                      </p:stCondLst>
                      <p:childTnLst>
                        <p:par>
                          <p:cTn id="94" fill="freeze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ff"/>
                </a:solidFill>
                <a:latin typeface="Times New Roman"/>
              </a:rPr>
              <a:t>Full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cross-section in Pb-Pb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TeV, R = 0.2 Inclusive</a:t>
            </a:r>
            <a:endParaRPr/>
          </a:p>
        </p:txBody>
      </p:sp>
      <p:pic>
        <p:nvPicPr>
          <p:cNvPr id="768" name="" descr=""/>
          <p:cNvPicPr/>
          <p:nvPr/>
        </p:nvPicPr>
        <p:blipFill>
          <a:blip r:embed="rId1"/>
          <a:stretch/>
        </p:blipFill>
        <p:spPr>
          <a:xfrm>
            <a:off x="1920240" y="1554480"/>
            <a:ext cx="5925240" cy="548640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TextShape 1"/>
          <p:cNvSpPr txBox="1"/>
          <p:nvPr/>
        </p:nvSpPr>
        <p:spPr>
          <a:xfrm>
            <a:off x="503640" y="257400"/>
            <a:ext cx="9068400" cy="135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ff"/>
                </a:solidFill>
                <a:latin typeface="Times New Roman"/>
              </a:rPr>
              <a:t>Full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R</a:t>
            </a:r>
            <a:r>
              <a:rPr lang="en-US" sz="4600" strike="noStrike" baseline="-101000">
                <a:solidFill>
                  <a:srgbClr val="000000"/>
                </a:solidFill>
                <a:latin typeface="Times New Roman"/>
              </a:rPr>
              <a:t>AA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TeV, R = 0.2 Inclusive</a:t>
            </a:r>
            <a:endParaRPr/>
          </a:p>
        </p:txBody>
      </p:sp>
      <p:pic>
        <p:nvPicPr>
          <p:cNvPr id="770" name="" descr=""/>
          <p:cNvPicPr/>
          <p:nvPr/>
        </p:nvPicPr>
        <p:blipFill>
          <a:blip r:embed="rId1"/>
          <a:stretch/>
        </p:blipFill>
        <p:spPr>
          <a:xfrm>
            <a:off x="4389120" y="1608480"/>
            <a:ext cx="4754880" cy="4572000"/>
          </a:xfrm>
          <a:prstGeom prst="rect">
            <a:avLst/>
          </a:prstGeom>
          <a:ln>
            <a:noFill/>
          </a:ln>
        </p:spPr>
      </p:pic>
      <p:sp>
        <p:nvSpPr>
          <p:cNvPr id="771" name="TextShape 2"/>
          <p:cNvSpPr txBox="1"/>
          <p:nvPr/>
        </p:nvSpPr>
        <p:spPr>
          <a:xfrm>
            <a:off x="274320" y="2497320"/>
            <a:ext cx="4297680" cy="187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  <a:ea typeface="Arial"/>
              </a:rPr>
              <a:t>Full jet RAA in central Pb-Pb collisions,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>
                <a:latin typeface="Times New Roman"/>
                <a:ea typeface="Arial"/>
              </a:rPr>
              <a:t>Different jet reconstruction techniques (ATLAS: Calo Jets, CMS: Particle-Flow Jets, ALICE: Ch+En Jets) used by the different experiments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>
                <a:latin typeface="Times New Roman"/>
                <a:ea typeface="Arial"/>
              </a:rPr>
              <a:t>R=0.2: ATLAS scaled from R=0.4 to R=0.2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TextShape 1"/>
          <p:cNvSpPr txBox="1"/>
          <p:nvPr/>
        </p:nvSpPr>
        <p:spPr>
          <a:xfrm>
            <a:off x="503640" y="257400"/>
            <a:ext cx="9068400" cy="135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ff"/>
                </a:solidFill>
                <a:latin typeface="Times New Roman"/>
              </a:rPr>
              <a:t>Full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 jet R</a:t>
            </a:r>
            <a:r>
              <a:rPr lang="en-US" sz="4600" strike="noStrike" baseline="-101000">
                <a:solidFill>
                  <a:srgbClr val="000000"/>
                </a:solidFill>
                <a:latin typeface="Times New Roman"/>
              </a:rPr>
              <a:t>AA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TeV, R = 0.2 Inclusive</a:t>
            </a:r>
            <a:endParaRPr/>
          </a:p>
        </p:txBody>
      </p:sp>
      <p:pic>
        <p:nvPicPr>
          <p:cNvPr id="773" name="" descr=""/>
          <p:cNvPicPr/>
          <p:nvPr/>
        </p:nvPicPr>
        <p:blipFill>
          <a:blip r:embed="rId1"/>
          <a:stretch/>
        </p:blipFill>
        <p:spPr>
          <a:xfrm>
            <a:off x="914400" y="1645920"/>
            <a:ext cx="8138160" cy="4572000"/>
          </a:xfrm>
          <a:prstGeom prst="rect">
            <a:avLst/>
          </a:prstGeom>
          <a:ln>
            <a:noFill/>
          </a:ln>
        </p:spPr>
      </p:pic>
      <p:sp>
        <p:nvSpPr>
          <p:cNvPr id="774" name="TextShape 2"/>
          <p:cNvSpPr txBox="1"/>
          <p:nvPr/>
        </p:nvSpPr>
        <p:spPr>
          <a:xfrm>
            <a:off x="822960" y="6126480"/>
            <a:ext cx="9692640" cy="185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  <a:ea typeface="Arial,Bold"/>
              </a:rPr>
              <a:t>Both models use a fit to hadron R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  <a:ea typeface="Arial,Bold"/>
              </a:rPr>
              <a:t>AA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  <a:ea typeface="Arial,Bold"/>
              </a:rPr>
              <a:t> to adjust their parameters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  <a:ea typeface="Arial,Bold"/>
              </a:rPr>
              <a:t>Both models agree well with data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" descr=""/>
          <p:cNvPicPr/>
          <p:nvPr/>
        </p:nvPicPr>
        <p:blipFill>
          <a:blip r:embed="rId1"/>
          <a:stretch/>
        </p:blipFill>
        <p:spPr>
          <a:xfrm>
            <a:off x="823680" y="714960"/>
            <a:ext cx="10740960" cy="6035040"/>
          </a:xfrm>
          <a:prstGeom prst="rect">
            <a:avLst/>
          </a:prstGeom>
          <a:ln>
            <a:noFill/>
          </a:ln>
        </p:spPr>
      </p:pic>
      <p:sp>
        <p:nvSpPr>
          <p:cNvPr id="587" name="CustomShape 1"/>
          <p:cNvSpPr/>
          <p:nvPr/>
        </p:nvSpPr>
        <p:spPr>
          <a:xfrm>
            <a:off x="7296480" y="836640"/>
            <a:ext cx="3657600" cy="5760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TextShape 2"/>
          <p:cNvSpPr txBox="1"/>
          <p:nvPr/>
        </p:nvSpPr>
        <p:spPr>
          <a:xfrm>
            <a:off x="1405440" y="3777120"/>
            <a:ext cx="19202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0000ff"/>
                </a:solidFill>
                <a:latin typeface="Arial"/>
              </a:rPr>
              <a:t>Hard scattering</a:t>
            </a:r>
            <a:endParaRPr/>
          </a:p>
        </p:txBody>
      </p:sp>
      <p:sp>
        <p:nvSpPr>
          <p:cNvPr id="589" name="CustomShape 3"/>
          <p:cNvSpPr/>
          <p:nvPr/>
        </p:nvSpPr>
        <p:spPr>
          <a:xfrm rot="16200000">
            <a:off x="3958560" y="4581360"/>
            <a:ext cx="324000" cy="2145600"/>
          </a:xfrm>
          <a:prstGeom prst="leftBrace">
            <a:avLst>
              <a:gd name="adj1" fmla="val 1800"/>
              <a:gd name="adj2" fmla="val 10327"/>
            </a:avLst>
          </a:prstGeom>
          <a:noFill/>
          <a:ln w="36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TextShape 4"/>
          <p:cNvSpPr txBox="1"/>
          <p:nvPr/>
        </p:nvSpPr>
        <p:spPr>
          <a:xfrm>
            <a:off x="3108960" y="5850000"/>
            <a:ext cx="192024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008000"/>
                </a:solidFill>
                <a:latin typeface="Arial"/>
              </a:rPr>
              <a:t>Parton shower</a:t>
            </a:r>
            <a:endParaRPr/>
          </a:p>
        </p:txBody>
      </p:sp>
      <p:sp>
        <p:nvSpPr>
          <p:cNvPr id="591" name="CustomShape 5"/>
          <p:cNvSpPr/>
          <p:nvPr/>
        </p:nvSpPr>
        <p:spPr>
          <a:xfrm rot="16200000">
            <a:off x="5897520" y="4874040"/>
            <a:ext cx="324000" cy="1559160"/>
          </a:xfrm>
          <a:prstGeom prst="leftBrace">
            <a:avLst>
              <a:gd name="adj1" fmla="val 1800"/>
              <a:gd name="adj2" fmla="val 10800"/>
            </a:avLst>
          </a:prstGeom>
          <a:noFill/>
          <a:ln w="36720">
            <a:solidFill>
              <a:srgbClr val="6600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TextShape 6"/>
          <p:cNvSpPr txBox="1"/>
          <p:nvPr/>
        </p:nvSpPr>
        <p:spPr>
          <a:xfrm>
            <a:off x="4846320" y="5932800"/>
            <a:ext cx="238248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660066"/>
                </a:solidFill>
                <a:latin typeface="Arial"/>
              </a:rPr>
              <a:t>Hadronization</a:t>
            </a:r>
            <a:endParaRPr/>
          </a:p>
        </p:txBody>
      </p:sp>
      <p:sp>
        <p:nvSpPr>
          <p:cNvPr id="593" name="TextShape 7"/>
          <p:cNvSpPr txBox="1"/>
          <p:nvPr/>
        </p:nvSpPr>
        <p:spPr>
          <a:xfrm>
            <a:off x="503640" y="42840"/>
            <a:ext cx="906840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 formation in a vacuum</a:t>
            </a:r>
            <a:endParaRPr/>
          </a:p>
        </p:txBody>
      </p:sp>
      <p:sp>
        <p:nvSpPr>
          <p:cNvPr id="594" name="TextShape 8"/>
          <p:cNvSpPr txBox="1"/>
          <p:nvPr/>
        </p:nvSpPr>
        <p:spPr>
          <a:xfrm>
            <a:off x="745200" y="6869880"/>
            <a:ext cx="5952240" cy="26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Arial"/>
              </a:rPr>
              <a:t>Image from http://www.gk-eichtheorien.physik.uni-mainz.de/Dateien/Zeppenfeld-3.pdf</a:t>
            </a:r>
            <a:endParaRPr/>
          </a:p>
        </p:txBody>
      </p:sp>
      <p:sp>
        <p:nvSpPr>
          <p:cNvPr id="595" name="CustomShape 9"/>
          <p:cNvSpPr/>
          <p:nvPr/>
        </p:nvSpPr>
        <p:spPr>
          <a:xfrm rot="10800000">
            <a:off x="7446600" y="5106960"/>
            <a:ext cx="324000" cy="1188720"/>
          </a:xfrm>
          <a:prstGeom prst="leftBrace">
            <a:avLst>
              <a:gd name="adj1" fmla="val 1800"/>
              <a:gd name="adj2" fmla="val 10327"/>
            </a:avLst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6" name="CustomShape 10"/>
          <p:cNvSpPr/>
          <p:nvPr/>
        </p:nvSpPr>
        <p:spPr>
          <a:xfrm rot="10800000">
            <a:off x="7446600" y="2442960"/>
            <a:ext cx="324000" cy="1188720"/>
          </a:xfrm>
          <a:prstGeom prst="leftBrace">
            <a:avLst>
              <a:gd name="adj1" fmla="val 1800"/>
              <a:gd name="adj2" fmla="val 10327"/>
            </a:avLst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TextShape 11"/>
          <p:cNvSpPr txBox="1"/>
          <p:nvPr/>
        </p:nvSpPr>
        <p:spPr>
          <a:xfrm>
            <a:off x="7536960" y="1687680"/>
            <a:ext cx="118872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ff0000"/>
                </a:solidFill>
                <a:latin typeface="Arial"/>
              </a:rPr>
              <a:t>Jet 1</a:t>
            </a:r>
            <a:endParaRPr/>
          </a:p>
        </p:txBody>
      </p:sp>
      <p:sp>
        <p:nvSpPr>
          <p:cNvPr id="598" name="TextShape 12"/>
          <p:cNvSpPr txBox="1"/>
          <p:nvPr/>
        </p:nvSpPr>
        <p:spPr>
          <a:xfrm>
            <a:off x="7536960" y="4315680"/>
            <a:ext cx="118872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ff0000"/>
                </a:solidFill>
                <a:latin typeface="Arial"/>
              </a:rPr>
              <a:t>Jet 2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Measurements of jets</a:t>
            </a:r>
            <a:endParaRPr/>
          </a:p>
        </p:txBody>
      </p:sp>
      <p:sp>
        <p:nvSpPr>
          <p:cNvPr id="776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 pp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Test QCD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</a:rPr>
              <a:t>Consistent with QCD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 pPb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Cold nuclear matter effects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</a:rPr>
              <a:t>No significant effects for jets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 Pb-Pb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Hot QCD effects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ff0000"/>
                </a:solidFill>
                <a:latin typeface="Arial"/>
              </a:rPr>
              <a:t>Significant medium effects</a:t>
            </a:r>
            <a:endParaRPr/>
          </a:p>
        </p:txBody>
      </p:sp>
      <p:pic>
        <p:nvPicPr>
          <p:cNvPr id="777" name="" descr=""/>
          <p:cNvPicPr/>
          <p:nvPr/>
        </p:nvPicPr>
        <p:blipFill>
          <a:blip r:embed="rId1"/>
          <a:stretch/>
        </p:blipFill>
        <p:spPr>
          <a:xfrm>
            <a:off x="765648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778" name="" descr=""/>
          <p:cNvPicPr/>
          <p:nvPr/>
        </p:nvPicPr>
        <p:blipFill>
          <a:blip r:embed="rId2"/>
          <a:stretch/>
        </p:blipFill>
        <p:spPr>
          <a:xfrm>
            <a:off x="705816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779" name="" descr=""/>
          <p:cNvPicPr/>
          <p:nvPr/>
        </p:nvPicPr>
        <p:blipFill>
          <a:blip r:embed="rId3"/>
          <a:stretch/>
        </p:blipFill>
        <p:spPr>
          <a:xfrm>
            <a:off x="6932160" y="31348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780" name="" descr=""/>
          <p:cNvPicPr/>
          <p:nvPr/>
        </p:nvPicPr>
        <p:blipFill>
          <a:blip r:embed="rId4"/>
          <a:stretch/>
        </p:blipFill>
        <p:spPr>
          <a:xfrm>
            <a:off x="7886520" y="31366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781" name="" descr=""/>
          <p:cNvPicPr/>
          <p:nvPr/>
        </p:nvPicPr>
        <p:blipFill>
          <a:blip r:embed="rId5"/>
          <a:stretch/>
        </p:blipFill>
        <p:spPr>
          <a:xfrm>
            <a:off x="6930000" y="4948560"/>
            <a:ext cx="895680" cy="1818000"/>
          </a:xfrm>
          <a:prstGeom prst="rect">
            <a:avLst/>
          </a:prstGeom>
          <a:ln>
            <a:noFill/>
          </a:ln>
        </p:spPr>
      </p:pic>
      <p:pic>
        <p:nvPicPr>
          <p:cNvPr id="782" name="" descr=""/>
          <p:cNvPicPr/>
          <p:nvPr/>
        </p:nvPicPr>
        <p:blipFill>
          <a:blip r:embed="rId6"/>
          <a:stretch/>
        </p:blipFill>
        <p:spPr>
          <a:xfrm>
            <a:off x="8046000" y="4937760"/>
            <a:ext cx="895680" cy="181800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Conclusions</a:t>
            </a:r>
            <a:endParaRPr/>
          </a:p>
        </p:txBody>
      </p:sp>
      <p:sp>
        <p:nvSpPr>
          <p:cNvPr id="784" name="TextShape 2"/>
          <p:cNvSpPr txBox="1"/>
          <p:nvPr/>
        </p:nvSpPr>
        <p:spPr>
          <a:xfrm>
            <a:off x="503640" y="1769400"/>
            <a:ext cx="6354360" cy="438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 pp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</a:rPr>
              <a:t>Data agree with NLO pQCD + hadronization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 pPb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</a:rPr>
              <a:t>Data agree with NLO pQCD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</a:rPr>
              <a:t>Consistent with no CNM effect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 Pb-Pb collisions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Arial"/>
              </a:rPr>
              <a:t>Strong jet suppression</a:t>
            </a:r>
            <a:endParaRPr/>
          </a:p>
        </p:txBody>
      </p:sp>
      <p:pic>
        <p:nvPicPr>
          <p:cNvPr id="785" name="" descr=""/>
          <p:cNvPicPr/>
          <p:nvPr/>
        </p:nvPicPr>
        <p:blipFill>
          <a:blip r:embed="rId1"/>
          <a:stretch/>
        </p:blipFill>
        <p:spPr>
          <a:xfrm>
            <a:off x="765648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786" name="" descr=""/>
          <p:cNvPicPr/>
          <p:nvPr/>
        </p:nvPicPr>
        <p:blipFill>
          <a:blip r:embed="rId2"/>
          <a:stretch/>
        </p:blipFill>
        <p:spPr>
          <a:xfrm>
            <a:off x="7058160" y="1602000"/>
            <a:ext cx="901440" cy="1828800"/>
          </a:xfrm>
          <a:prstGeom prst="rect">
            <a:avLst/>
          </a:prstGeom>
          <a:ln>
            <a:noFill/>
          </a:ln>
        </p:spPr>
      </p:pic>
      <p:pic>
        <p:nvPicPr>
          <p:cNvPr id="787" name="" descr=""/>
          <p:cNvPicPr/>
          <p:nvPr/>
        </p:nvPicPr>
        <p:blipFill>
          <a:blip r:embed="rId3"/>
          <a:stretch/>
        </p:blipFill>
        <p:spPr>
          <a:xfrm>
            <a:off x="6932160" y="31348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788" name="" descr=""/>
          <p:cNvPicPr/>
          <p:nvPr/>
        </p:nvPicPr>
        <p:blipFill>
          <a:blip r:embed="rId4"/>
          <a:stretch/>
        </p:blipFill>
        <p:spPr>
          <a:xfrm>
            <a:off x="7886520" y="3136680"/>
            <a:ext cx="874440" cy="1772280"/>
          </a:xfrm>
          <a:prstGeom prst="rect">
            <a:avLst/>
          </a:prstGeom>
          <a:ln>
            <a:noFill/>
          </a:ln>
        </p:spPr>
      </p:pic>
      <p:pic>
        <p:nvPicPr>
          <p:cNvPr id="789" name="" descr=""/>
          <p:cNvPicPr/>
          <p:nvPr/>
        </p:nvPicPr>
        <p:blipFill>
          <a:blip r:embed="rId5"/>
          <a:stretch/>
        </p:blipFill>
        <p:spPr>
          <a:xfrm>
            <a:off x="6930000" y="4948560"/>
            <a:ext cx="895680" cy="1818000"/>
          </a:xfrm>
          <a:prstGeom prst="rect">
            <a:avLst/>
          </a:prstGeom>
          <a:ln>
            <a:noFill/>
          </a:ln>
        </p:spPr>
      </p:pic>
      <p:pic>
        <p:nvPicPr>
          <p:cNvPr id="790" name="" descr=""/>
          <p:cNvPicPr/>
          <p:nvPr/>
        </p:nvPicPr>
        <p:blipFill>
          <a:blip r:embed="rId6"/>
          <a:stretch/>
        </p:blipFill>
        <p:spPr>
          <a:xfrm>
            <a:off x="8046000" y="4937760"/>
            <a:ext cx="895680" cy="181800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extShape 1"/>
          <p:cNvSpPr txBox="1"/>
          <p:nvPr/>
        </p:nvSpPr>
        <p:spPr>
          <a:xfrm>
            <a:off x="503640" y="301680"/>
            <a:ext cx="906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2" name="TextShape 2"/>
          <p:cNvSpPr txBox="1"/>
          <p:nvPr/>
        </p:nvSpPr>
        <p:spPr>
          <a:xfrm>
            <a:off x="503640" y="1769400"/>
            <a:ext cx="8867160" cy="438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TextShape 1"/>
          <p:cNvSpPr txBox="1"/>
          <p:nvPr/>
        </p:nvSpPr>
        <p:spPr>
          <a:xfrm>
            <a:off x="1371600" y="275256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Backup</a:t>
            </a: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extShape 1"/>
          <p:cNvSpPr txBox="1"/>
          <p:nvPr/>
        </p:nvSpPr>
        <p:spPr>
          <a:xfrm>
            <a:off x="503640" y="121320"/>
            <a:ext cx="906876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Method</a:t>
            </a:r>
            <a:endParaRPr/>
          </a:p>
        </p:txBody>
      </p:sp>
      <p:sp>
        <p:nvSpPr>
          <p:cNvPr id="795" name="TextShape 2"/>
          <p:cNvSpPr txBox="1"/>
          <p:nvPr/>
        </p:nvSpPr>
        <p:spPr>
          <a:xfrm>
            <a:off x="5212080" y="731520"/>
            <a:ext cx="45255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2.  Subtract </a:t>
            </a:r>
            <a:r>
              <a:rPr b="1" lang="en-US" sz="3000">
                <a:solidFill>
                  <a:srgbClr val="000080"/>
                </a:solidFill>
                <a:latin typeface="Times New Roman"/>
              </a:rPr>
              <a:t>background</a:t>
            </a:r>
            <a:endParaRPr/>
          </a:p>
        </p:txBody>
      </p:sp>
      <p:pic>
        <p:nvPicPr>
          <p:cNvPr id="796" name="" descr=""/>
          <p:cNvPicPr/>
          <p:nvPr/>
        </p:nvPicPr>
        <p:blipFill>
          <a:blip r:embed="rId1"/>
          <a:stretch/>
        </p:blipFill>
        <p:spPr>
          <a:xfrm>
            <a:off x="5680440" y="1072080"/>
            <a:ext cx="3657600" cy="3136320"/>
          </a:xfrm>
          <a:prstGeom prst="rect">
            <a:avLst/>
          </a:prstGeom>
          <a:ln>
            <a:noFill/>
          </a:ln>
        </p:spPr>
      </p:pic>
      <p:sp>
        <p:nvSpPr>
          <p:cNvPr id="797" name="Line 3"/>
          <p:cNvSpPr/>
          <p:nvPr/>
        </p:nvSpPr>
        <p:spPr>
          <a:xfrm>
            <a:off x="6469200" y="1751400"/>
            <a:ext cx="883800" cy="97812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798" name="Line 4"/>
          <p:cNvSpPr/>
          <p:nvPr/>
        </p:nvSpPr>
        <p:spPr>
          <a:xfrm flipH="1" flipV="1">
            <a:off x="7144200" y="1551960"/>
            <a:ext cx="208800" cy="11772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799" name="CustomShape 5"/>
          <p:cNvSpPr/>
          <p:nvPr/>
        </p:nvSpPr>
        <p:spPr>
          <a:xfrm rot="20400000">
            <a:off x="6484680" y="1476720"/>
            <a:ext cx="629640" cy="28584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0" name="TextShape 6"/>
          <p:cNvSpPr txBox="1"/>
          <p:nvPr/>
        </p:nvSpPr>
        <p:spPr>
          <a:xfrm>
            <a:off x="6292800" y="2815200"/>
            <a:ext cx="2286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Background</a:t>
            </a:r>
            <a:endParaRPr/>
          </a:p>
        </p:txBody>
      </p:sp>
      <p:cxnSp>
        <p:nvCxnSpPr>
          <p:cNvPr id="801" name="Line 7"/>
          <p:cNvCxnSpPr/>
          <p:nvPr/>
        </p:nvCxnSpPr>
        <p:spPr>
          <a:xfrm flipH="1" flipV="1">
            <a:off x="6535080" y="1685160"/>
            <a:ext cx="818280" cy="93492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802" name="Line 8"/>
          <p:cNvCxnSpPr/>
          <p:nvPr/>
        </p:nvCxnSpPr>
        <p:spPr>
          <a:xfrm flipH="1" flipV="1">
            <a:off x="6744960" y="1378080"/>
            <a:ext cx="608040" cy="123876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803" name="Line 9"/>
          <p:cNvCxnSpPr/>
          <p:nvPr/>
        </p:nvCxnSpPr>
        <p:spPr>
          <a:xfrm flipH="1" flipV="1">
            <a:off x="6740280" y="1705320"/>
            <a:ext cx="611640" cy="91476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804" name="Line 10"/>
          <p:cNvCxnSpPr/>
          <p:nvPr/>
        </p:nvCxnSpPr>
        <p:spPr>
          <a:xfrm flipH="1" flipV="1">
            <a:off x="6846840" y="1241640"/>
            <a:ext cx="558360" cy="1561320"/>
          </a:xfrm>
          <a:prstGeom prst="straightConnector1">
            <a:avLst/>
          </a:prstGeom>
          <a:ln w="25560">
            <a:solidFill>
              <a:srgbClr val="008000"/>
            </a:solidFill>
            <a:miter/>
            <a:tailEnd len="med" type="triangle" w="med"/>
          </a:ln>
        </p:spPr>
      </p:cxnSp>
      <p:sp>
        <p:nvSpPr>
          <p:cNvPr id="805" name="Line 11"/>
          <p:cNvSpPr/>
          <p:nvPr/>
        </p:nvSpPr>
        <p:spPr>
          <a:xfrm flipH="1" flipV="1">
            <a:off x="7157520" y="2244600"/>
            <a:ext cx="235800" cy="5209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06" name="Line 12"/>
          <p:cNvSpPr/>
          <p:nvPr/>
        </p:nvSpPr>
        <p:spPr>
          <a:xfrm flipH="1" flipV="1">
            <a:off x="7169040" y="1854720"/>
            <a:ext cx="235800" cy="91080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07" name="Line 13"/>
          <p:cNvSpPr/>
          <p:nvPr/>
        </p:nvSpPr>
        <p:spPr>
          <a:xfrm flipH="1" flipV="1">
            <a:off x="6846840" y="2019960"/>
            <a:ext cx="546840" cy="7459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08" name="Line 14"/>
          <p:cNvSpPr/>
          <p:nvPr/>
        </p:nvSpPr>
        <p:spPr>
          <a:xfrm flipH="1" flipV="1">
            <a:off x="6986160" y="1771560"/>
            <a:ext cx="407880" cy="9943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09" name="Line 15"/>
          <p:cNvSpPr/>
          <p:nvPr/>
        </p:nvSpPr>
        <p:spPr>
          <a:xfrm flipH="1" flipV="1">
            <a:off x="6986160" y="2336040"/>
            <a:ext cx="408240" cy="42984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10" name="Line 16"/>
          <p:cNvSpPr/>
          <p:nvPr/>
        </p:nvSpPr>
        <p:spPr>
          <a:xfrm flipH="1" flipV="1">
            <a:off x="7263000" y="2244600"/>
            <a:ext cx="131400" cy="52128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pic>
        <p:nvPicPr>
          <p:cNvPr id="811" name="" descr=""/>
          <p:cNvPicPr/>
          <p:nvPr/>
        </p:nvPicPr>
        <p:blipFill>
          <a:blip r:embed="rId2"/>
          <a:stretch/>
        </p:blipFill>
        <p:spPr>
          <a:xfrm>
            <a:off x="548640" y="1122120"/>
            <a:ext cx="3657600" cy="3127320"/>
          </a:xfrm>
          <a:prstGeom prst="rect">
            <a:avLst/>
          </a:prstGeom>
          <a:ln>
            <a:noFill/>
          </a:ln>
        </p:spPr>
      </p:pic>
      <p:sp>
        <p:nvSpPr>
          <p:cNvPr id="812" name="Line 17"/>
          <p:cNvSpPr/>
          <p:nvPr/>
        </p:nvSpPr>
        <p:spPr>
          <a:xfrm>
            <a:off x="1645920" y="1815840"/>
            <a:ext cx="808920" cy="9108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813" name="Line 18"/>
          <p:cNvSpPr/>
          <p:nvPr/>
        </p:nvSpPr>
        <p:spPr>
          <a:xfrm flipH="1" flipV="1">
            <a:off x="2106360" y="1579680"/>
            <a:ext cx="348480" cy="11826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814" name="CustomShape 19"/>
          <p:cNvSpPr/>
          <p:nvPr/>
        </p:nvSpPr>
        <p:spPr>
          <a:xfrm rot="20400000">
            <a:off x="1564560" y="1531080"/>
            <a:ext cx="516600" cy="23940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Line 20"/>
          <p:cNvSpPr/>
          <p:nvPr/>
        </p:nvSpPr>
        <p:spPr>
          <a:xfrm>
            <a:off x="1105560" y="2305080"/>
            <a:ext cx="1349280" cy="4572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816" name="Line 21"/>
          <p:cNvSpPr/>
          <p:nvPr/>
        </p:nvSpPr>
        <p:spPr>
          <a:xfrm flipH="1" flipV="1">
            <a:off x="1566000" y="2068920"/>
            <a:ext cx="888840" cy="65772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817" name="CustomShape 22"/>
          <p:cNvSpPr/>
          <p:nvPr/>
        </p:nvSpPr>
        <p:spPr>
          <a:xfrm rot="20100000">
            <a:off x="1024560" y="2020320"/>
            <a:ext cx="516600" cy="23940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8" name="Line 23"/>
          <p:cNvSpPr/>
          <p:nvPr/>
        </p:nvSpPr>
        <p:spPr>
          <a:xfrm>
            <a:off x="2328840" y="1827000"/>
            <a:ext cx="126000" cy="75852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819" name="Line 24"/>
          <p:cNvSpPr/>
          <p:nvPr/>
        </p:nvSpPr>
        <p:spPr>
          <a:xfrm flipV="1">
            <a:off x="2454840" y="1590840"/>
            <a:ext cx="334440" cy="11358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820" name="CustomShape 25"/>
          <p:cNvSpPr/>
          <p:nvPr/>
        </p:nvSpPr>
        <p:spPr>
          <a:xfrm rot="20100000">
            <a:off x="2247840" y="1542240"/>
            <a:ext cx="516600" cy="23940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TextShape 26"/>
          <p:cNvSpPr txBox="1"/>
          <p:nvPr/>
        </p:nvSpPr>
        <p:spPr>
          <a:xfrm>
            <a:off x="340200" y="767520"/>
            <a:ext cx="40683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1.  Find jet candidates</a:t>
            </a:r>
            <a:endParaRPr/>
          </a:p>
        </p:txBody>
      </p:sp>
      <p:pic>
        <p:nvPicPr>
          <p:cNvPr id="822" name="" descr=""/>
          <p:cNvPicPr/>
          <p:nvPr/>
        </p:nvPicPr>
        <p:blipFill>
          <a:blip r:embed="rId3"/>
          <a:stretch/>
        </p:blipFill>
        <p:spPr>
          <a:xfrm>
            <a:off x="4279320" y="4249440"/>
            <a:ext cx="3401640" cy="2743200"/>
          </a:xfrm>
          <a:prstGeom prst="rect">
            <a:avLst/>
          </a:prstGeom>
          <a:ln>
            <a:noFill/>
          </a:ln>
        </p:spPr>
      </p:pic>
      <p:sp>
        <p:nvSpPr>
          <p:cNvPr id="823" name="TextShape 27"/>
          <p:cNvSpPr txBox="1"/>
          <p:nvPr/>
        </p:nvSpPr>
        <p:spPr>
          <a:xfrm>
            <a:off x="274320" y="5339520"/>
            <a:ext cx="46692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3.  Correct for resolution</a:t>
            </a:r>
            <a:endParaRPr/>
          </a:p>
        </p:txBody>
      </p:sp>
    </p:spTree>
  </p:cSld>
  <p:timing>
    <p:tnLst>
      <p:par>
        <p:cTn id="99" dur="indefinite" restart="never" nodeType="tmRoot">
          <p:childTnLst>
            <p:seq>
              <p:cTn id="100" nodeType="mainSeq">
                <p:childTnLst>
                  <p:par>
                    <p:cTn id="101" fill="freeze">
                      <p:stCondLst>
                        <p:cond delay="indefinite"/>
                      </p:stCondLst>
                      <p:childTnLst>
                        <p:par>
                          <p:cTn id="102" fill="freeze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freeze">
                      <p:stCondLst>
                        <p:cond delay="indefinite"/>
                      </p:stCondLst>
                      <p:childTnLst>
                        <p:par>
                          <p:cTn id="106" fill="freeze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freeze">
                      <p:stCondLst>
                        <p:cond delay="indefinite"/>
                      </p:stCondLst>
                      <p:childTnLst>
                        <p:par>
                          <p:cTn id="1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" descr=""/>
          <p:cNvPicPr/>
          <p:nvPr/>
        </p:nvPicPr>
        <p:blipFill>
          <a:blip r:embed="rId1"/>
          <a:stretch/>
        </p:blipFill>
        <p:spPr>
          <a:xfrm>
            <a:off x="6270120" y="1022760"/>
            <a:ext cx="3657600" cy="3136320"/>
          </a:xfrm>
          <a:prstGeom prst="rect">
            <a:avLst/>
          </a:prstGeom>
          <a:ln>
            <a:noFill/>
          </a:ln>
        </p:spPr>
      </p:pic>
      <p:sp>
        <p:nvSpPr>
          <p:cNvPr id="825" name="TextShape 1"/>
          <p:cNvSpPr txBox="1"/>
          <p:nvPr/>
        </p:nvSpPr>
        <p:spPr>
          <a:xfrm>
            <a:off x="605160" y="360000"/>
            <a:ext cx="9189720" cy="640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Jet Reconstruction</a:t>
            </a:r>
            <a:endParaRPr/>
          </a:p>
        </p:txBody>
      </p:sp>
      <p:sp>
        <p:nvSpPr>
          <p:cNvPr id="826" name="TextShape 2"/>
          <p:cNvSpPr txBox="1"/>
          <p:nvPr/>
        </p:nvSpPr>
        <p:spPr>
          <a:xfrm>
            <a:off x="305280" y="1316880"/>
            <a:ext cx="7993440" cy="52668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Jets reconstructed using FastJet package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i="1" lang="en-US" sz="2500" strike="noStrike">
                <a:solidFill>
                  <a:srgbClr val="000000"/>
                </a:solidFill>
                <a:latin typeface="Times New Roman"/>
              </a:rPr>
              <a:t>R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= 0.2 - 0.4</a:t>
            </a:r>
            <a:endParaRPr/>
          </a:p>
          <a:p>
            <a:pPr lvl="1">
              <a:buBlip>
                <a:blip r:embed="rId4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Anti-</a:t>
            </a:r>
            <a:r>
              <a:rPr i="1" lang="en-US" sz="2500" strike="noStrike">
                <a:solidFill>
                  <a:srgbClr val="000000"/>
                </a:solidFill>
                <a:latin typeface="Times New Roman"/>
              </a:rPr>
              <a:t>k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– Used for signal determination</a:t>
            </a:r>
            <a:endParaRPr/>
          </a:p>
          <a:p>
            <a:pPr lvl="1">
              <a:buBlip>
                <a:blip r:embed="rId5"/>
              </a:buBlip>
            </a:pPr>
            <a:r>
              <a:rPr i="1" lang="en-US" sz="2500" strike="noStrike">
                <a:solidFill>
                  <a:srgbClr val="000000"/>
                </a:solidFill>
                <a:latin typeface="Times New Roman"/>
              </a:rPr>
              <a:t>k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– Used for background determination</a:t>
            </a:r>
            <a:endParaRPr/>
          </a:p>
          <a:p>
            <a:pPr>
              <a:buBlip>
                <a:blip r:embed="rId6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Correct for detector effects using unfolding</a:t>
            </a:r>
            <a:endParaRPr/>
          </a:p>
          <a:p>
            <a:pPr lvl="1">
              <a:buBlip>
                <a:blip r:embed="rId7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Momentum resolution</a:t>
            </a:r>
            <a:endParaRPr/>
          </a:p>
          <a:p>
            <a:pPr lvl="1">
              <a:buBlip>
                <a:blip r:embed="rId8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Energy resolution</a:t>
            </a:r>
            <a:endParaRPr/>
          </a:p>
          <a:p>
            <a:pPr lvl="1">
              <a:buBlip>
                <a:blip r:embed="rId9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Track Matching</a:t>
            </a:r>
            <a:endParaRPr/>
          </a:p>
        </p:txBody>
      </p:sp>
      <p:sp>
        <p:nvSpPr>
          <p:cNvPr id="827" name="CustomShape 3"/>
          <p:cNvSpPr/>
          <p:nvPr/>
        </p:nvSpPr>
        <p:spPr>
          <a:xfrm rot="20400000">
            <a:off x="7289280" y="1482840"/>
            <a:ext cx="53028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828" name="Line 4"/>
          <p:cNvCxnSpPr>
            <a:endCxn id="827" idx="2"/>
          </p:cNvCxnSpPr>
          <p:nvPr/>
        </p:nvCxnSpPr>
        <p:spPr>
          <a:xfrm flipH="1" flipV="1">
            <a:off x="7305120" y="1733400"/>
            <a:ext cx="799560" cy="99720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829" name="Line 5"/>
          <p:cNvCxnSpPr>
            <a:endCxn id="827" idx="6"/>
          </p:cNvCxnSpPr>
          <p:nvPr/>
        </p:nvCxnSpPr>
        <p:spPr>
          <a:xfrm flipH="1" flipV="1">
            <a:off x="7803720" y="1551960"/>
            <a:ext cx="300960" cy="117864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830" name="CustomShape 6"/>
          <p:cNvSpPr/>
          <p:nvPr/>
        </p:nvSpPr>
        <p:spPr>
          <a:xfrm rot="20400000">
            <a:off x="7025040" y="1300680"/>
            <a:ext cx="1037160" cy="624960"/>
          </a:xfrm>
          <a:prstGeom prst="ellipse">
            <a:avLst/>
          </a:prstGeom>
          <a:solidFill>
            <a:srgbClr val="808080">
              <a:alpha val="50000"/>
            </a:srgbClr>
          </a:solidFill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831" name="Line 7"/>
          <p:cNvCxnSpPr>
            <a:endCxn id="830" idx="2"/>
          </p:cNvCxnSpPr>
          <p:nvPr/>
        </p:nvCxnSpPr>
        <p:spPr>
          <a:xfrm flipH="1" flipV="1">
            <a:off x="7056360" y="1791360"/>
            <a:ext cx="1029960" cy="94860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832" name="Line 8"/>
          <p:cNvCxnSpPr>
            <a:endCxn id="830" idx="6"/>
          </p:cNvCxnSpPr>
          <p:nvPr/>
        </p:nvCxnSpPr>
        <p:spPr>
          <a:xfrm flipH="1" flipV="1">
            <a:off x="8031240" y="1436400"/>
            <a:ext cx="55080" cy="130356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pic>
        <p:nvPicPr>
          <p:cNvPr id="833" name="" descr=""/>
          <p:cNvPicPr/>
          <p:nvPr/>
        </p:nvPicPr>
        <p:blipFill>
          <a:blip r:embed="rId10"/>
          <a:stretch/>
        </p:blipFill>
        <p:spPr>
          <a:xfrm>
            <a:off x="7559280" y="4610880"/>
            <a:ext cx="2133360" cy="1676160"/>
          </a:xfrm>
          <a:prstGeom prst="rect">
            <a:avLst/>
          </a:prstGeom>
          <a:ln>
            <a:noFill/>
          </a:ln>
        </p:spPr>
      </p:pic>
      <p:pic>
        <p:nvPicPr>
          <p:cNvPr id="834" name="" descr=""/>
          <p:cNvPicPr/>
          <p:nvPr/>
        </p:nvPicPr>
        <p:blipFill>
          <a:blip r:embed="rId11"/>
          <a:stretch/>
        </p:blipFill>
        <p:spPr>
          <a:xfrm>
            <a:off x="5029200" y="4692960"/>
            <a:ext cx="2133360" cy="1599840"/>
          </a:xfrm>
          <a:prstGeom prst="rect">
            <a:avLst/>
          </a:prstGeom>
          <a:ln>
            <a:noFill/>
          </a:ln>
        </p:spPr>
      </p:pic>
      <p:sp>
        <p:nvSpPr>
          <p:cNvPr id="835" name="TextShape 9"/>
          <p:cNvSpPr txBox="1"/>
          <p:nvPr/>
        </p:nvSpPr>
        <p:spPr>
          <a:xfrm>
            <a:off x="6505200" y="6309360"/>
            <a:ext cx="337032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>
                <a:latin typeface="Arial"/>
              </a:rPr>
              <a:t>M. Cacciari, G. P. Salam, G.Soyez, JHEP 0804:063,2008</a:t>
            </a:r>
            <a:endParaRPr/>
          </a:p>
        </p:txBody>
      </p:sp>
    </p:spTree>
  </p:cSld>
  <p:timing>
    <p:tnLst>
      <p:par>
        <p:cTn id="113" dur="indefinite" restart="never" nodeType="tmRoot">
          <p:childTnLst>
            <p:seq>
              <p:cTn id="114" nodeType="mainSeq">
                <p:childTnLst>
                  <p:par>
                    <p:cTn id="115" fill="freeze">
                      <p:stCondLst>
                        <p:cond delay="indefinite"/>
                      </p:stCondLst>
                      <p:childTnLst>
                        <p:par>
                          <p:cTn id="116" fill="freeze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41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freeze">
                      <p:stCondLst>
                        <p:cond delay="indefinite"/>
                      </p:stCondLst>
                      <p:childTnLst>
                        <p:par>
                          <p:cTn id="122" fill="freeze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41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freeze">
                      <p:stCondLst>
                        <p:cond delay="indefinite"/>
                      </p:stCondLst>
                      <p:childTnLst>
                        <p:par>
                          <p:cTn id="128" fill="freeze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55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>
                                            <p:txEl>
                                              <p:pRg st="0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freeze">
                      <p:stCondLst>
                        <p:cond delay="indefinite"/>
                      </p:stCondLst>
                      <p:childTnLst>
                        <p:par>
                          <p:cTn id="136" fill="freeze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95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freeze">
                      <p:stCondLst>
                        <p:cond delay="indefinite"/>
                      </p:stCondLst>
                      <p:childTnLst>
                        <p:par>
                          <p:cTn id="142" fill="freeze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134" end="1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179" end="1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199" end="2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217" end="2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" descr=""/>
          <p:cNvPicPr/>
          <p:nvPr/>
        </p:nvPicPr>
        <p:blipFill>
          <a:blip r:embed="rId1"/>
          <a:stretch/>
        </p:blipFill>
        <p:spPr>
          <a:xfrm>
            <a:off x="6090120" y="2066760"/>
            <a:ext cx="3657600" cy="3136320"/>
          </a:xfrm>
          <a:prstGeom prst="rect">
            <a:avLst/>
          </a:prstGeom>
          <a:ln>
            <a:noFill/>
          </a:ln>
        </p:spPr>
      </p:pic>
      <p:sp>
        <p:nvSpPr>
          <p:cNvPr id="837" name="TextShape 1"/>
          <p:cNvSpPr txBox="1"/>
          <p:nvPr/>
        </p:nvSpPr>
        <p:spPr>
          <a:xfrm>
            <a:off x="605160" y="314640"/>
            <a:ext cx="8862480" cy="9453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Full Jet Selection Requirements</a:t>
            </a:r>
            <a:endParaRPr/>
          </a:p>
        </p:txBody>
      </p:sp>
      <p:sp>
        <p:nvSpPr>
          <p:cNvPr id="838" name="TextShape 2"/>
          <p:cNvSpPr txBox="1"/>
          <p:nvPr/>
        </p:nvSpPr>
        <p:spPr>
          <a:xfrm>
            <a:off x="91440" y="1526400"/>
            <a:ext cx="5943600" cy="54817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EMCal fiducial acceptance cut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i="1" lang="en-US" sz="2200" strike="noStrike">
                <a:solidFill>
                  <a:srgbClr val="000000"/>
                </a:solidFill>
                <a:latin typeface="Times New Roman"/>
              </a:rPr>
              <a:t>R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 away from EMCal boundaries</a:t>
            </a:r>
            <a:endParaRPr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i="1" lang="en-US" sz="2200" strike="noStrike">
                <a:solidFill>
                  <a:srgbClr val="000000"/>
                </a:solidFill>
                <a:latin typeface="Times New Roman"/>
              </a:rPr>
              <a:t>R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=0.2: </a:t>
            </a:r>
            <a:endParaRPr/>
          </a:p>
          <a:p>
            <a:pPr lvl="2">
              <a:buBlip>
                <a:blip r:embed="rId5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|η</a:t>
            </a:r>
            <a:r>
              <a:rPr lang="en-US" sz="2000" strike="noStrike" baseline="-101000">
                <a:solidFill>
                  <a:srgbClr val="000000"/>
                </a:solidFill>
                <a:latin typeface="Times New Roman"/>
              </a:rPr>
              <a:t>jet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| &lt; 0.5</a:t>
            </a:r>
            <a:endParaRPr/>
          </a:p>
          <a:p>
            <a:pPr lvl="2">
              <a:buBlip>
                <a:blip r:embed="rId6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1.60 &lt; φ</a:t>
            </a:r>
            <a:r>
              <a:rPr lang="en-US" sz="2000" strike="noStrike" baseline="-101000">
                <a:solidFill>
                  <a:srgbClr val="000000"/>
                </a:solidFill>
                <a:latin typeface="Times New Roman"/>
              </a:rPr>
              <a:t>jet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 &lt; 2.94</a:t>
            </a:r>
            <a:endParaRPr/>
          </a:p>
          <a:p>
            <a:pPr>
              <a:lnSpc>
                <a:spcPct val="100000"/>
              </a:lnSpc>
              <a:buBlip>
                <a:blip r:embed="rId7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Jets with leading track p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&gt; 100 GeV/</a:t>
            </a:r>
            <a:r>
              <a:rPr i="1" lang="en-US" sz="2400" strike="noStrike">
                <a:solidFill>
                  <a:srgbClr val="000000"/>
                </a:solidFill>
                <a:latin typeface="Times New Roman"/>
              </a:rPr>
              <a:t>c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are rejected 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  <a:ea typeface="Droid Sans Fallback"/>
              </a:rPr>
              <a:t>due to limitations of tracking beyond 100 GeV/c</a:t>
            </a:r>
            <a:endParaRPr/>
          </a:p>
        </p:txBody>
      </p:sp>
      <p:sp>
        <p:nvSpPr>
          <p:cNvPr id="839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840" name="TextShape 4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01E23FC1-DFD9-44D0-A112-BACFDFCCEF5B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841" name="Line 5"/>
          <p:cNvSpPr/>
          <p:nvPr/>
        </p:nvSpPr>
        <p:spPr>
          <a:xfrm>
            <a:off x="6597000" y="3588120"/>
            <a:ext cx="109728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842" name="Line 6"/>
          <p:cNvSpPr/>
          <p:nvPr/>
        </p:nvSpPr>
        <p:spPr>
          <a:xfrm>
            <a:off x="7172640" y="2543760"/>
            <a:ext cx="1097280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843" name="Freeform 7"/>
          <p:cNvSpPr/>
          <p:nvPr/>
        </p:nvSpPr>
        <p:spPr>
          <a:xfrm>
            <a:off x="7683480" y="2527560"/>
            <a:ext cx="585360" cy="1074960"/>
          </a:xfrm>
          <a:custGeom>
            <a:avLst/>
            <a:gdLst/>
            <a:ahLst/>
            <a:rect l="0" t="0" r="r" b="b"/>
            <a:pathLst>
              <a:path w="1626" h="2986">
                <a:moveTo>
                  <a:pt x="0" y="2985"/>
                </a:moveTo>
                <a:cubicBezTo>
                  <a:pt x="254" y="1461"/>
                  <a:pt x="183" y="1670"/>
                  <a:pt x="762" y="798"/>
                </a:cubicBezTo>
                <a:cubicBezTo>
                  <a:pt x="996" y="445"/>
                  <a:pt x="1223" y="135"/>
                  <a:pt x="1625" y="0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844" name="Freeform 8"/>
          <p:cNvSpPr/>
          <p:nvPr/>
        </p:nvSpPr>
        <p:spPr>
          <a:xfrm>
            <a:off x="6603480" y="2527200"/>
            <a:ext cx="585360" cy="1074960"/>
          </a:xfrm>
          <a:custGeom>
            <a:avLst/>
            <a:gdLst/>
            <a:ahLst/>
            <a:rect l="0" t="0" r="r" b="b"/>
            <a:pathLst>
              <a:path w="1626" h="2986">
                <a:moveTo>
                  <a:pt x="0" y="2985"/>
                </a:moveTo>
                <a:cubicBezTo>
                  <a:pt x="254" y="1461"/>
                  <a:pt x="183" y="1670"/>
                  <a:pt x="762" y="798"/>
                </a:cubicBezTo>
                <a:cubicBezTo>
                  <a:pt x="996" y="445"/>
                  <a:pt x="1223" y="135"/>
                  <a:pt x="1625" y="0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845" name="CustomShape 9"/>
          <p:cNvSpPr/>
          <p:nvPr/>
        </p:nvSpPr>
        <p:spPr>
          <a:xfrm rot="20400000">
            <a:off x="6746040" y="3464280"/>
            <a:ext cx="53028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 w="3672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846" name="Line 10"/>
          <p:cNvCxnSpPr>
            <a:endCxn id="845" idx="2"/>
          </p:cNvCxnSpPr>
          <p:nvPr/>
        </p:nvCxnSpPr>
        <p:spPr>
          <a:xfrm flipH="1" flipV="1">
            <a:off x="6761880" y="3714840"/>
            <a:ext cx="1108440" cy="213120"/>
          </a:xfrm>
          <a:prstGeom prst="straightConnector1">
            <a:avLst/>
          </a:prstGeom>
          <a:ln w="36720">
            <a:solidFill>
              <a:srgbClr val="000080"/>
            </a:solidFill>
            <a:round/>
          </a:ln>
        </p:spPr>
      </p:cxnSp>
      <p:cxnSp>
        <p:nvCxnSpPr>
          <p:cNvPr id="847" name="Line 11"/>
          <p:cNvCxnSpPr>
            <a:endCxn id="845" idx="6"/>
          </p:cNvCxnSpPr>
          <p:nvPr/>
        </p:nvCxnSpPr>
        <p:spPr>
          <a:xfrm flipH="1" flipV="1">
            <a:off x="7260480" y="3533400"/>
            <a:ext cx="609840" cy="394560"/>
          </a:xfrm>
          <a:prstGeom prst="straightConnector1">
            <a:avLst/>
          </a:prstGeom>
          <a:ln w="36720">
            <a:solidFill>
              <a:srgbClr val="000080"/>
            </a:solidFill>
            <a:round/>
          </a:ln>
        </p:spPr>
      </p:cxnSp>
      <p:sp>
        <p:nvSpPr>
          <p:cNvPr id="848" name="Line 12"/>
          <p:cNvSpPr/>
          <p:nvPr/>
        </p:nvSpPr>
        <p:spPr>
          <a:xfrm flipH="1" flipV="1">
            <a:off x="6949440" y="3601800"/>
            <a:ext cx="920520" cy="32580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</p:sp>
      <p:sp>
        <p:nvSpPr>
          <p:cNvPr id="849" name="TextShape 13"/>
          <p:cNvSpPr txBox="1"/>
          <p:nvPr/>
        </p:nvSpPr>
        <p:spPr>
          <a:xfrm>
            <a:off x="4461120" y="2856960"/>
            <a:ext cx="2011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000080"/>
                </a:solidFill>
                <a:latin typeface="Times New Roman"/>
              </a:rPr>
              <a:t>Jet at edge of acceptance</a:t>
            </a:r>
            <a:endParaRPr/>
          </a:p>
        </p:txBody>
      </p:sp>
    </p:spTree>
  </p:cSld>
  <p:timing>
    <p:tnLst>
      <p:par>
        <p:cTn id="151" dur="indefinite" restart="never" nodeType="tmRoot">
          <p:childTnLst>
            <p:seq>
              <p:cTn id="152" nodeType="mainSeq">
                <p:childTnLst>
                  <p:par>
                    <p:cTn id="153" fill="freeze">
                      <p:stCondLst>
                        <p:cond delay="indefinite"/>
                      </p:stCondLst>
                      <p:childTnLst>
                        <p:par>
                          <p:cTn id="154" fill="freeze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freeze">
                      <p:stCondLst>
                        <p:cond delay="indefinite"/>
                      </p:stCondLst>
                      <p:childTnLst>
                        <p:par>
                          <p:cTn id="158" fill="freeze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59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67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80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freeze">
                      <p:stCondLst>
                        <p:cond delay="indefinite"/>
                      </p:stCondLst>
                      <p:childTnLst>
                        <p:par>
                          <p:cTn id="166" fill="freeze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freeze">
                      <p:stCondLst>
                        <p:cond delay="indefinite"/>
                      </p:stCondLst>
                      <p:childTnLst>
                        <p:par>
                          <p:cTn id="172" fill="freeze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>
                                            <p:txEl>
                                              <p:pRg st="99" end="1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" descr=""/>
          <p:cNvPicPr/>
          <p:nvPr/>
        </p:nvPicPr>
        <p:blipFill>
          <a:blip r:embed="rId1"/>
          <a:stretch/>
        </p:blipFill>
        <p:spPr>
          <a:xfrm>
            <a:off x="6414120" y="1238760"/>
            <a:ext cx="3657600" cy="3136320"/>
          </a:xfrm>
          <a:prstGeom prst="rect">
            <a:avLst/>
          </a:prstGeom>
          <a:ln>
            <a:noFill/>
          </a:ln>
        </p:spPr>
      </p:pic>
      <p:sp>
        <p:nvSpPr>
          <p:cNvPr id="851" name="TextShape 1"/>
          <p:cNvSpPr txBox="1"/>
          <p:nvPr/>
        </p:nvSpPr>
        <p:spPr>
          <a:xfrm>
            <a:off x="605160" y="144000"/>
            <a:ext cx="8862480" cy="1097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Jets in Heavy Ion Collisions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Experimental Challenges</a:t>
            </a:r>
            <a:endParaRPr/>
          </a:p>
        </p:txBody>
      </p:sp>
      <p:sp>
        <p:nvSpPr>
          <p:cNvPr id="852" name="TextShape 2"/>
          <p:cNvSpPr txBox="1"/>
          <p:nvPr/>
        </p:nvSpPr>
        <p:spPr>
          <a:xfrm>
            <a:off x="569160" y="1263240"/>
            <a:ext cx="9470880" cy="5722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Need to remove underlying event (UE) contribution</a:t>
            </a:r>
            <a:endParaRPr/>
          </a:p>
          <a:p>
            <a:pPr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i="1" lang="en-US" sz="2500" strike="noStrike">
                <a:solidFill>
                  <a:srgbClr val="000000"/>
                </a:solidFill>
                <a:latin typeface="Times New Roman"/>
              </a:rPr>
              <a:t>A 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= Jet area,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  <a:ea typeface="Times New Roman"/>
              </a:rPr>
              <a:t>ρ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 = median UE momentum density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T, Jet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= Jet p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from jet finder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We can only remove the average background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contribution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B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  <a:ea typeface="Times New Roman"/>
              </a:rPr>
              <a:t>σ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from UE fluctuations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Combinatorial (fake) jets can be reconstructed from UE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Detector effect corrections depend on fragmentation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Both background and detector effects are corrected in unfolding</a:t>
            </a:r>
            <a:endParaRPr/>
          </a:p>
          <a:p>
            <a:pPr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Corrects spectra for the B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  <a:ea typeface="Times New Roman"/>
              </a:rPr>
              <a:t>σ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term </a:t>
            </a:r>
            <a:endParaRPr/>
          </a:p>
          <a:p>
            <a:pPr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Quantified in Response Matrix (RM) </a:t>
            </a:r>
            <a:endParaRPr/>
          </a:p>
        </p:txBody>
      </p:sp>
      <p:sp>
        <p:nvSpPr>
          <p:cNvPr id="853" name="CustomShape 3"/>
          <p:cNvSpPr/>
          <p:nvPr/>
        </p:nvSpPr>
        <p:spPr>
          <a:xfrm>
            <a:off x="9795960" y="413280"/>
            <a:ext cx="20304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4" name="CustomShape 4"/>
          <p:cNvSpPr/>
          <p:nvPr/>
        </p:nvSpPr>
        <p:spPr>
          <a:xfrm>
            <a:off x="10654920" y="684360"/>
            <a:ext cx="20304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5" name="CustomShape 5"/>
          <p:cNvSpPr/>
          <p:nvPr/>
        </p:nvSpPr>
        <p:spPr>
          <a:xfrm>
            <a:off x="9928080" y="230400"/>
            <a:ext cx="203040" cy="40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6" name="TextShape 6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857" name="Line 7"/>
          <p:cNvSpPr/>
          <p:nvPr/>
        </p:nvSpPr>
        <p:spPr>
          <a:xfrm>
            <a:off x="6951960" y="2079000"/>
            <a:ext cx="1224000" cy="9111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858" name="Line 8"/>
          <p:cNvSpPr/>
          <p:nvPr/>
        </p:nvSpPr>
        <p:spPr>
          <a:xfrm flipH="1" flipV="1">
            <a:off x="8049240" y="1530360"/>
            <a:ext cx="126720" cy="145944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859" name="CustomShape 9"/>
          <p:cNvSpPr/>
          <p:nvPr/>
        </p:nvSpPr>
        <p:spPr>
          <a:xfrm rot="20400000">
            <a:off x="6893280" y="1504080"/>
            <a:ext cx="1195560" cy="55224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860" name="Line 10"/>
          <p:cNvCxnSpPr/>
          <p:nvPr/>
        </p:nvCxnSpPr>
        <p:spPr>
          <a:xfrm flipH="1" flipV="1">
            <a:off x="7255440" y="1975680"/>
            <a:ext cx="818280" cy="93492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861" name="Line 11"/>
          <p:cNvCxnSpPr/>
          <p:nvPr/>
        </p:nvCxnSpPr>
        <p:spPr>
          <a:xfrm flipH="1" flipV="1">
            <a:off x="7465320" y="1668600"/>
            <a:ext cx="608040" cy="123876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862" name="Line 12"/>
          <p:cNvCxnSpPr/>
          <p:nvPr/>
        </p:nvCxnSpPr>
        <p:spPr>
          <a:xfrm flipH="1" flipV="1">
            <a:off x="7460640" y="1995840"/>
            <a:ext cx="611640" cy="91476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863" name="Line 13"/>
          <p:cNvCxnSpPr/>
          <p:nvPr/>
        </p:nvCxnSpPr>
        <p:spPr>
          <a:xfrm flipH="1" flipV="1">
            <a:off x="7633080" y="1465920"/>
            <a:ext cx="558360" cy="1561320"/>
          </a:xfrm>
          <a:prstGeom prst="straightConnector1">
            <a:avLst/>
          </a:prstGeom>
          <a:ln w="25560">
            <a:solidFill>
              <a:srgbClr val="008000"/>
            </a:solidFill>
            <a:miter/>
            <a:tailEnd len="med" type="triangle" w="med"/>
          </a:ln>
        </p:spPr>
      </p:cxnSp>
      <p:sp>
        <p:nvSpPr>
          <p:cNvPr id="864" name="Line 14"/>
          <p:cNvSpPr/>
          <p:nvPr/>
        </p:nvSpPr>
        <p:spPr>
          <a:xfrm flipH="1" flipV="1">
            <a:off x="7943760" y="2468880"/>
            <a:ext cx="235800" cy="5209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65" name="Line 15"/>
          <p:cNvSpPr/>
          <p:nvPr/>
        </p:nvSpPr>
        <p:spPr>
          <a:xfrm flipH="1" flipV="1">
            <a:off x="7955280" y="2079000"/>
            <a:ext cx="235800" cy="91080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66" name="Line 16"/>
          <p:cNvSpPr/>
          <p:nvPr/>
        </p:nvSpPr>
        <p:spPr>
          <a:xfrm flipH="1" flipV="1">
            <a:off x="7633080" y="2244240"/>
            <a:ext cx="546840" cy="7459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67" name="Line 17"/>
          <p:cNvSpPr/>
          <p:nvPr/>
        </p:nvSpPr>
        <p:spPr>
          <a:xfrm flipH="1" flipV="1">
            <a:off x="7772400" y="1995840"/>
            <a:ext cx="407880" cy="99432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68" name="Line 18"/>
          <p:cNvSpPr/>
          <p:nvPr/>
        </p:nvSpPr>
        <p:spPr>
          <a:xfrm flipH="1" flipV="1">
            <a:off x="7772400" y="2560320"/>
            <a:ext cx="408240" cy="42984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69" name="Line 19"/>
          <p:cNvSpPr/>
          <p:nvPr/>
        </p:nvSpPr>
        <p:spPr>
          <a:xfrm flipH="1" flipV="1">
            <a:off x="8049240" y="2468880"/>
            <a:ext cx="131400" cy="521280"/>
          </a:xfrm>
          <a:prstGeom prst="line">
            <a:avLst/>
          </a:prstGeom>
          <a:ln>
            <a:solidFill>
              <a:srgbClr val="000080"/>
            </a:solidFill>
            <a:tailEnd len="med" type="triangle" w="med"/>
          </a:ln>
        </p:spPr>
      </p:sp>
      <p:sp>
        <p:nvSpPr>
          <p:cNvPr id="870" name="TextShape 20"/>
          <p:cNvSpPr txBox="1"/>
          <p:nvPr/>
        </p:nvSpPr>
        <p:spPr>
          <a:xfrm>
            <a:off x="7115760" y="3075840"/>
            <a:ext cx="2286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Background</a:t>
            </a:r>
            <a:endParaRPr/>
          </a:p>
        </p:txBody>
      </p:sp>
    </p:spTree>
  </p:cSld>
  <p:timing>
    <p:tnLst>
      <p:par>
        <p:cTn id="175" dur="indefinite" restart="never" nodeType="tmRoot">
          <p:childTnLst>
            <p:seq>
              <p:cTn id="176" nodeType="mainSeq">
                <p:childTnLst>
                  <p:par>
                    <p:cTn id="177" fill="freeze">
                      <p:stCondLst>
                        <p:cond delay="indefinite"/>
                      </p:stCondLst>
                      <p:childTnLst>
                        <p:par>
                          <p:cTn id="178" fill="freeze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0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freeze">
                      <p:stCondLst>
                        <p:cond delay="indefinite"/>
                      </p:stCondLst>
                      <p:childTnLst>
                        <p:par>
                          <p:cTn id="184" fill="freeze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53" end="1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freeze">
                      <p:stCondLst>
                        <p:cond delay="indefinite"/>
                      </p:stCondLst>
                      <p:childTnLst>
                        <p:par>
                          <p:cTn id="188" fill="freeze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10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freeze">
                      <p:stCondLst>
                        <p:cond delay="indefinite"/>
                      </p:stCondLst>
                      <p:childTnLst>
                        <p:par>
                          <p:cTn id="192" fill="freeze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133" end="1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freeze">
                      <p:stCondLst>
                        <p:cond delay="indefinite"/>
                      </p:stCondLst>
                      <p:childTnLst>
                        <p:par>
                          <p:cTn id="196" fill="freeze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189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freeze">
                      <p:stCondLst>
                        <p:cond delay="indefinite"/>
                      </p:stCondLst>
                      <p:childTnLst>
                        <p:par>
                          <p:cTn id="200" fill="freeze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213" end="2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freeze">
                      <p:stCondLst>
                        <p:cond delay="indefinite"/>
                      </p:stCondLst>
                      <p:childTnLst>
                        <p:par>
                          <p:cTn id="204" fill="freeze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269" end="3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freeze">
                      <p:stCondLst>
                        <p:cond delay="indefinite"/>
                      </p:stCondLst>
                      <p:childTnLst>
                        <p:par>
                          <p:cTn id="208" fill="freeze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322" end="3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freeze">
                      <p:stCondLst>
                        <p:cond delay="indefinite"/>
                      </p:stCondLst>
                      <p:childTnLst>
                        <p:par>
                          <p:cTn id="212" fill="freeze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387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>
                                            <p:txEl>
                                              <p:pRg st="421" end="4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TextShape 1"/>
          <p:cNvSpPr txBox="1"/>
          <p:nvPr/>
        </p:nvSpPr>
        <p:spPr>
          <a:xfrm>
            <a:off x="0" y="118440"/>
            <a:ext cx="9794520" cy="1473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HI Background Determination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Charged Jets 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 </a:t>
            </a:r>
            <a:endParaRPr/>
          </a:p>
        </p:txBody>
      </p:sp>
      <p:sp>
        <p:nvSpPr>
          <p:cNvPr id="872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873" name="TextShape 3"/>
          <p:cNvSpPr txBox="1"/>
          <p:nvPr/>
        </p:nvSpPr>
        <p:spPr>
          <a:xfrm>
            <a:off x="-47880" y="1636560"/>
            <a:ext cx="4984920" cy="5282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ρ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ch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: </a:t>
            </a:r>
            <a:r>
              <a:rPr b="1" lang="en-US" sz="2400" strike="noStrike">
                <a:solidFill>
                  <a:srgbClr val="000000"/>
                </a:solidFill>
                <a:latin typeface="Times New Roman"/>
              </a:rPr>
              <a:t>median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of </a:t>
            </a:r>
            <a:endParaRPr/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2 leading jets removed</a:t>
            </a:r>
            <a:endParaRPr/>
          </a:p>
          <a:p>
            <a:pPr lvl="1">
              <a:buBlip>
                <a:blip r:embed="rId3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May be sensitive to jet fragments outside k</a:t>
            </a:r>
            <a:r>
              <a:rPr lang="en-US" sz="20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 jet cone</a:t>
            </a:r>
            <a:endParaRPr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Determined event-by-event</a:t>
            </a:r>
            <a:endParaRPr/>
          </a:p>
          <a:p>
            <a:pPr>
              <a:lnSpc>
                <a:spcPct val="100000"/>
              </a:lnSpc>
              <a:buBlip>
                <a:blip r:embed="rId5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  <a:ea typeface="Times New Roman"/>
              </a:rPr>
              <a:t>ρ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ch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is not corrected for detector effects or missing energy</a:t>
            </a: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Subtracted from signal jets on a jet-by-jet basis </a:t>
            </a:r>
            <a:endParaRPr/>
          </a:p>
        </p:txBody>
      </p:sp>
      <p:pic>
        <p:nvPicPr>
          <p:cNvPr id="874" name="Picture 2" descr=""/>
          <p:cNvPicPr/>
          <p:nvPr/>
        </p:nvPicPr>
        <p:blipFill>
          <a:blip r:embed="rId7"/>
          <a:stretch/>
        </p:blipFill>
        <p:spPr>
          <a:xfrm>
            <a:off x="4917960" y="2409480"/>
            <a:ext cx="4876920" cy="4073400"/>
          </a:xfrm>
          <a:prstGeom prst="rect">
            <a:avLst/>
          </a:prstGeom>
          <a:ln>
            <a:noFill/>
          </a:ln>
        </p:spPr>
      </p:pic>
      <p:sp>
        <p:nvSpPr>
          <p:cNvPr id="875" name="CustomShape 4"/>
          <p:cNvSpPr/>
          <p:nvPr/>
        </p:nvSpPr>
        <p:spPr>
          <a:xfrm>
            <a:off x="5628240" y="1756440"/>
            <a:ext cx="363276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News Gothic MT"/>
              </a:rPr>
              <a:t>JHEP 1203:053, 2012 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News Gothic MT"/>
              </a:rPr>
              <a:t>(arxiv:1201.2423)</a:t>
            </a:r>
            <a:endParaRPr/>
          </a:p>
        </p:txBody>
      </p:sp>
      <p:pic>
        <p:nvPicPr>
          <p:cNvPr id="876" name="" descr=""/>
          <p:cNvPicPr/>
          <p:nvPr/>
        </p:nvPicPr>
        <p:blipFill>
          <a:blip r:embed="rId8"/>
          <a:stretch/>
        </p:blipFill>
        <p:spPr>
          <a:xfrm>
            <a:off x="1725120" y="6330960"/>
            <a:ext cx="2840760" cy="588240"/>
          </a:xfrm>
          <a:prstGeom prst="rect">
            <a:avLst/>
          </a:prstGeom>
          <a:ln>
            <a:noFill/>
          </a:ln>
        </p:spPr>
      </p:pic>
      <p:pic>
        <p:nvPicPr>
          <p:cNvPr id="877" name="" descr=""/>
          <p:cNvPicPr/>
          <p:nvPr/>
        </p:nvPicPr>
        <p:blipFill>
          <a:blip r:embed="rId9"/>
          <a:stretch/>
        </p:blipFill>
        <p:spPr>
          <a:xfrm>
            <a:off x="2086560" y="1556280"/>
            <a:ext cx="1833120" cy="588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7" dur="indefinite" restart="never" nodeType="tmRoot">
          <p:childTnLst>
            <p:seq>
              <p:cTn id="218" nodeType="mainSeq">
                <p:childTnLst>
                  <p:par>
                    <p:cTn id="219" fill="freeze">
                      <p:stCondLst>
                        <p:cond delay="indefinite"/>
                      </p:stCondLst>
                      <p:childTnLst>
                        <p:par>
                          <p:cTn id="220" fill="freeze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17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40" end="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94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freeze">
                      <p:stCondLst>
                        <p:cond delay="indefinite"/>
                      </p:stCondLst>
                      <p:childTnLst>
                        <p:par>
                          <p:cTn id="232" fill="freeze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120" end="1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st="180" end="2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TextShape 1"/>
          <p:cNvSpPr txBox="1"/>
          <p:nvPr/>
        </p:nvSpPr>
        <p:spPr>
          <a:xfrm>
            <a:off x="0" y="5949360"/>
            <a:ext cx="9966240" cy="6123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Centrality dependent scale factor accounts for neutral energy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79" name="TextShape 2"/>
          <p:cNvSpPr txBox="1"/>
          <p:nvPr/>
        </p:nvSpPr>
        <p:spPr>
          <a:xfrm>
            <a:off x="0" y="0"/>
            <a:ext cx="10076400" cy="1160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HI Background Determination</a:t>
            </a: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Full Jets √s</a:t>
            </a:r>
            <a:r>
              <a:rPr lang="en-US" sz="2800" strike="noStrike" baseline="-101000">
                <a:solidFill>
                  <a:srgbClr val="000000"/>
                </a:solidFill>
                <a:latin typeface="Times New Roman"/>
              </a:rPr>
              <a:t>NN</a:t>
            </a:r>
            <a:r>
              <a:rPr lang="en-US" sz="2800" strike="noStrike">
                <a:solidFill>
                  <a:srgbClr val="000000"/>
                </a:solidFill>
                <a:latin typeface="Times New Roman"/>
              </a:rPr>
              <a:t> = 2.76 TeV</a:t>
            </a:r>
            <a:endParaRPr/>
          </a:p>
        </p:txBody>
      </p:sp>
      <p:sp>
        <p:nvSpPr>
          <p:cNvPr id="880" name="CustomShape 3"/>
          <p:cNvSpPr/>
          <p:nvPr/>
        </p:nvSpPr>
        <p:spPr>
          <a:xfrm>
            <a:off x="2746440" y="6184080"/>
            <a:ext cx="6914520" cy="96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4500" strike="noStrike">
                <a:solidFill>
                  <a:srgbClr val="c00000"/>
                </a:solidFill>
                <a:latin typeface="Times New Roman"/>
                <a:ea typeface="Times New Roman"/>
              </a:rPr>
              <a:t>ρ</a:t>
            </a:r>
            <a:r>
              <a:rPr b="1" lang="en-US" sz="4500" strike="noStrike" baseline="-101000">
                <a:solidFill>
                  <a:srgbClr val="c00000"/>
                </a:solidFill>
                <a:latin typeface="Times New Roman"/>
              </a:rPr>
              <a:t>scaled</a:t>
            </a:r>
            <a:r>
              <a:rPr b="1" lang="en-US" sz="4500" strike="noStrike">
                <a:solidFill>
                  <a:srgbClr val="c00000"/>
                </a:solidFill>
                <a:latin typeface="Times New Roman"/>
              </a:rPr>
              <a:t> </a:t>
            </a:r>
            <a:r>
              <a:rPr b="1" lang="en-US" sz="4500" strike="noStrike">
                <a:solidFill>
                  <a:srgbClr val="000000"/>
                </a:solidFill>
                <a:latin typeface="Times New Roman"/>
              </a:rPr>
              <a:t>= </a:t>
            </a:r>
            <a:r>
              <a:rPr b="1" lang="en-US" sz="4500" strike="noStrike">
                <a:solidFill>
                  <a:srgbClr val="3366ff"/>
                </a:solidFill>
                <a:latin typeface="Times New Roman"/>
                <a:ea typeface="Times New Roman"/>
              </a:rPr>
              <a:t>ρ</a:t>
            </a:r>
            <a:r>
              <a:rPr b="1" lang="en-US" sz="4500" strike="noStrike" baseline="-101000">
                <a:solidFill>
                  <a:srgbClr val="3366ff"/>
                </a:solidFill>
                <a:latin typeface="Times New Roman"/>
              </a:rPr>
              <a:t>ch</a:t>
            </a:r>
            <a:r>
              <a:rPr b="1" lang="en-US" sz="4500" strike="noStrike">
                <a:solidFill>
                  <a:srgbClr val="000000"/>
                </a:solidFill>
                <a:latin typeface="Times New Roman"/>
              </a:rPr>
              <a:t> × </a:t>
            </a:r>
            <a:r>
              <a:rPr b="1" lang="en-US" sz="4500" strike="noStrike">
                <a:solidFill>
                  <a:srgbClr val="bf00ff"/>
                </a:solidFill>
                <a:latin typeface="Times New Roman"/>
                <a:ea typeface="Times New Roman"/>
              </a:rPr>
              <a:t>ρ</a:t>
            </a:r>
            <a:r>
              <a:rPr b="1" lang="en-US" sz="4500" strike="noStrike" baseline="-101000">
                <a:solidFill>
                  <a:srgbClr val="bf00ff"/>
                </a:solidFill>
                <a:latin typeface="Times New Roman"/>
              </a:rPr>
              <a:t>EMC</a:t>
            </a:r>
            <a:endParaRPr/>
          </a:p>
        </p:txBody>
      </p:sp>
      <p:pic>
        <p:nvPicPr>
          <p:cNvPr id="881" name="Picture 5" descr=""/>
          <p:cNvPicPr/>
          <p:nvPr/>
        </p:nvPicPr>
        <p:blipFill>
          <a:blip r:embed="rId1"/>
          <a:srcRect l="0" t="5944" r="5488" b="0"/>
          <a:stretch/>
        </p:blipFill>
        <p:spPr>
          <a:xfrm>
            <a:off x="0" y="1333440"/>
            <a:ext cx="5154840" cy="4536720"/>
          </a:xfrm>
          <a:prstGeom prst="rect">
            <a:avLst/>
          </a:prstGeom>
          <a:ln>
            <a:noFill/>
          </a:ln>
        </p:spPr>
      </p:pic>
      <p:pic>
        <p:nvPicPr>
          <p:cNvPr id="882" name="Picture 8" descr=""/>
          <p:cNvPicPr/>
          <p:nvPr/>
        </p:nvPicPr>
        <p:blipFill>
          <a:blip r:embed="rId2"/>
          <a:srcRect l="0" t="5248" r="6149" b="0"/>
          <a:stretch/>
        </p:blipFill>
        <p:spPr>
          <a:xfrm>
            <a:off x="5162760" y="1333440"/>
            <a:ext cx="4913280" cy="453672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" descr=""/>
          <p:cNvPicPr/>
          <p:nvPr/>
        </p:nvPicPr>
        <p:blipFill>
          <a:blip r:embed="rId1"/>
          <a:stretch/>
        </p:blipFill>
        <p:spPr>
          <a:xfrm>
            <a:off x="182880" y="2011680"/>
            <a:ext cx="5952600" cy="3657600"/>
          </a:xfrm>
          <a:prstGeom prst="rect">
            <a:avLst/>
          </a:prstGeom>
          <a:ln>
            <a:noFill/>
          </a:ln>
        </p:spPr>
      </p:pic>
      <p:sp>
        <p:nvSpPr>
          <p:cNvPr id="600" name="TextShape 1"/>
          <p:cNvSpPr txBox="1"/>
          <p:nvPr/>
        </p:nvSpPr>
        <p:spPr>
          <a:xfrm>
            <a:off x="1429200" y="49680"/>
            <a:ext cx="4542840" cy="978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 finding</a:t>
            </a:r>
            <a:endParaRPr/>
          </a:p>
        </p:txBody>
      </p:sp>
      <p:sp>
        <p:nvSpPr>
          <p:cNvPr id="601" name="TextShape 2"/>
          <p:cNvSpPr txBox="1"/>
          <p:nvPr/>
        </p:nvSpPr>
        <p:spPr>
          <a:xfrm>
            <a:off x="4572000" y="1028160"/>
            <a:ext cx="5303520" cy="595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No unambiguous definition of a jet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Jet finder: groups final state particles into jet candidates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Anti-k</a:t>
            </a:r>
            <a:r>
              <a:rPr lang="en-US" sz="2800" baseline="-101000">
                <a:latin typeface="Times New Roman"/>
              </a:rPr>
              <a:t>T</a:t>
            </a:r>
            <a:r>
              <a:rPr lang="en-US" sz="2800">
                <a:latin typeface="Times New Roman"/>
              </a:rPr>
              <a:t> algorithm</a:t>
            </a:r>
            <a:r>
              <a:rPr lang="en-US" sz="2800">
                <a:latin typeface="Times New Roman"/>
              </a:rPr>
              <a:t>
</a:t>
            </a:r>
            <a:r>
              <a:rPr lang="en-US" sz="2000">
                <a:latin typeface="Times New Roman"/>
              </a:rPr>
              <a:t>JHEP 0804 (2008) 063 [arXiv:0802.1189]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Depends on hadronization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Ideally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Infrared safe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Colinear safe</a:t>
            </a:r>
            <a:endParaRPr/>
          </a:p>
        </p:txBody>
      </p:sp>
      <p:sp>
        <p:nvSpPr>
          <p:cNvPr id="602" name="TextShape 3"/>
          <p:cNvSpPr txBox="1"/>
          <p:nvPr/>
        </p:nvSpPr>
        <p:spPr>
          <a:xfrm>
            <a:off x="4590000" y="-87480"/>
            <a:ext cx="4297680" cy="1253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in pp collisions</a:t>
            </a:r>
            <a:endParaRPr/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extShape 1"/>
          <p:cNvSpPr txBox="1"/>
          <p:nvPr/>
        </p:nvSpPr>
        <p:spPr>
          <a:xfrm>
            <a:off x="258120" y="288000"/>
            <a:ext cx="9068760" cy="637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500" strike="noStrike">
                <a:solidFill>
                  <a:srgbClr val="000000"/>
                </a:solidFill>
                <a:latin typeface="Times New Roman"/>
              </a:rPr>
              <a:t>Response matrix  RM</a:t>
            </a:r>
            <a:r>
              <a:rPr lang="en-US" sz="4500" strike="noStrike" baseline="-101000">
                <a:solidFill>
                  <a:srgbClr val="000000"/>
                </a:solidFill>
                <a:latin typeface="Times New Roman"/>
              </a:rPr>
              <a:t>det</a:t>
            </a:r>
            <a:endParaRPr/>
          </a:p>
        </p:txBody>
      </p:sp>
      <p:sp>
        <p:nvSpPr>
          <p:cNvPr id="884" name="CustomShape 2"/>
          <p:cNvSpPr/>
          <p:nvPr/>
        </p:nvSpPr>
        <p:spPr>
          <a:xfrm>
            <a:off x="335880" y="714960"/>
            <a:ext cx="9740160" cy="320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RM</a:t>
            </a:r>
            <a:r>
              <a:rPr lang="en-US" sz="2400" strike="noStrike" baseline="-101000">
                <a:solidFill>
                  <a:srgbClr val="000000"/>
                </a:solidFill>
                <a:latin typeface="Times New Roman"/>
              </a:rPr>
              <a:t>det</a:t>
            </a: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 quantifies detector response to jets</a:t>
            </a:r>
            <a:endParaRPr/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“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Particle” level jets – defined by jet finder on MC particles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Pythia with Pb-Pb tracking efficiency</a:t>
            </a:r>
            <a:endParaRPr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“</a:t>
            </a: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Detector” level jets – defined by jet finder after event reconstruction through GEANT</a:t>
            </a:r>
            <a:endParaRPr/>
          </a:p>
          <a:p>
            <a:pPr lvl="1">
              <a:lnSpc>
                <a:spcPct val="100000"/>
              </a:lnSpc>
              <a:buBlip>
                <a:blip r:embed="rId5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Particle level jets are geometrically matched to detector level jets</a:t>
            </a:r>
            <a:endParaRPr/>
          </a:p>
          <a:p>
            <a:pPr lvl="1">
              <a:lnSpc>
                <a:spcPct val="100000"/>
              </a:lnSpc>
              <a:buBlip>
                <a:blip r:embed="rId6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Matrix has a dependence on spectral shape and fragmentation</a:t>
            </a:r>
            <a:endParaRPr/>
          </a:p>
          <a:p>
            <a:pPr>
              <a:lnSpc>
                <a:spcPct val="100000"/>
              </a:lnSpc>
              <a:buBlip>
                <a:blip r:embed="rId7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Jet-finding efficiency is probability of a matched particle level jet</a:t>
            </a:r>
            <a:endParaRPr/>
          </a:p>
        </p:txBody>
      </p:sp>
      <p:pic>
        <p:nvPicPr>
          <p:cNvPr id="885" name="" descr=""/>
          <p:cNvPicPr/>
          <p:nvPr/>
        </p:nvPicPr>
        <p:blipFill>
          <a:blip r:embed="rId8"/>
          <a:stretch/>
        </p:blipFill>
        <p:spPr>
          <a:xfrm>
            <a:off x="0" y="3682080"/>
            <a:ext cx="3355920" cy="3218760"/>
          </a:xfrm>
          <a:prstGeom prst="rect">
            <a:avLst/>
          </a:prstGeom>
          <a:ln>
            <a:noFill/>
          </a:ln>
        </p:spPr>
      </p:pic>
      <p:pic>
        <p:nvPicPr>
          <p:cNvPr id="886" name="" descr=""/>
          <p:cNvPicPr/>
          <p:nvPr/>
        </p:nvPicPr>
        <p:blipFill>
          <a:blip r:embed="rId9"/>
          <a:stretch/>
        </p:blipFill>
        <p:spPr>
          <a:xfrm>
            <a:off x="3360960" y="3678480"/>
            <a:ext cx="3355920" cy="3218760"/>
          </a:xfrm>
          <a:prstGeom prst="rect">
            <a:avLst/>
          </a:prstGeom>
          <a:ln>
            <a:noFill/>
          </a:ln>
        </p:spPr>
      </p:pic>
      <p:pic>
        <p:nvPicPr>
          <p:cNvPr id="887" name="" descr=""/>
          <p:cNvPicPr/>
          <p:nvPr/>
        </p:nvPicPr>
        <p:blipFill>
          <a:blip r:embed="rId10"/>
          <a:stretch/>
        </p:blipFill>
        <p:spPr>
          <a:xfrm>
            <a:off x="6739200" y="3688200"/>
            <a:ext cx="3355920" cy="321876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" descr=""/>
          <p:cNvPicPr/>
          <p:nvPr/>
        </p:nvPicPr>
        <p:blipFill>
          <a:blip r:embed="rId1"/>
          <a:stretch/>
        </p:blipFill>
        <p:spPr>
          <a:xfrm>
            <a:off x="63360" y="652320"/>
            <a:ext cx="10149840" cy="6492240"/>
          </a:xfrm>
          <a:prstGeom prst="rect">
            <a:avLst/>
          </a:prstGeom>
          <a:ln>
            <a:noFill/>
          </a:ln>
        </p:spPr>
      </p:pic>
      <p:sp>
        <p:nvSpPr>
          <p:cNvPr id="889" name="TextShape 1"/>
          <p:cNvSpPr txBox="1"/>
          <p:nvPr/>
        </p:nvSpPr>
        <p:spPr>
          <a:xfrm>
            <a:off x="408600" y="118800"/>
            <a:ext cx="9341640" cy="6364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Response Matrix Construction</a:t>
            </a:r>
            <a:endParaRPr/>
          </a:p>
        </p:txBody>
      </p:sp>
      <p:sp>
        <p:nvSpPr>
          <p:cNvPr id="890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891" name="CustomShape 3"/>
          <p:cNvSpPr/>
          <p:nvPr/>
        </p:nvSpPr>
        <p:spPr>
          <a:xfrm>
            <a:off x="408600" y="755280"/>
            <a:ext cx="9521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000" strike="noStrike">
                <a:solidFill>
                  <a:srgbClr val="000000"/>
                </a:solidFill>
                <a:latin typeface="News Gothic MT"/>
              </a:rPr>
              <a:t>     </a:t>
            </a:r>
            <a:r>
              <a:rPr b="1" lang="en-US" sz="2000" strike="noStrike">
                <a:solidFill>
                  <a:srgbClr val="000000"/>
                </a:solidFill>
                <a:latin typeface="News Gothic MT"/>
              </a:rPr>
              <a:t>RMdet                  X      RMbkg                     =           RM</a:t>
            </a:r>
            <a:endParaRPr/>
          </a:p>
        </p:txBody>
      </p:sp>
      <p:pic>
        <p:nvPicPr>
          <p:cNvPr id="892" name="Picture 9" descr=""/>
          <p:cNvPicPr/>
          <p:nvPr/>
        </p:nvPicPr>
        <p:blipFill>
          <a:blip r:embed="rId2"/>
          <a:stretch/>
        </p:blipFill>
        <p:spPr>
          <a:xfrm rot="16200000">
            <a:off x="6042960" y="1818360"/>
            <a:ext cx="1149840" cy="346680"/>
          </a:xfrm>
          <a:prstGeom prst="rect">
            <a:avLst/>
          </a:prstGeom>
          <a:ln>
            <a:noFill/>
          </a:ln>
        </p:spPr>
      </p:pic>
      <p:pic>
        <p:nvPicPr>
          <p:cNvPr id="893" name="Picture 10" descr=""/>
          <p:cNvPicPr/>
          <p:nvPr/>
        </p:nvPicPr>
        <p:blipFill>
          <a:blip r:embed="rId3"/>
          <a:stretch/>
        </p:blipFill>
        <p:spPr>
          <a:xfrm rot="16200000">
            <a:off x="2814120" y="1839240"/>
            <a:ext cx="1278000" cy="377640"/>
          </a:xfrm>
          <a:prstGeom prst="rect">
            <a:avLst/>
          </a:prstGeom>
          <a:ln>
            <a:noFill/>
          </a:ln>
        </p:spPr>
      </p:pic>
      <p:sp>
        <p:nvSpPr>
          <p:cNvPr id="894" name="CustomShape 4"/>
          <p:cNvSpPr/>
          <p:nvPr/>
        </p:nvSpPr>
        <p:spPr>
          <a:xfrm>
            <a:off x="3098880" y="6591240"/>
            <a:ext cx="7239600" cy="48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000" strike="noStrike">
                <a:solidFill>
                  <a:srgbClr val="000000"/>
                </a:solidFill>
                <a:latin typeface="News Gothic MT"/>
              </a:rPr>
              <a:t>RM</a:t>
            </a:r>
            <a:r>
              <a:rPr b="1" lang="en-US" sz="2000" strike="noStrike" baseline="-101000">
                <a:solidFill>
                  <a:srgbClr val="000000"/>
                </a:solidFill>
                <a:latin typeface="News Gothic MT"/>
              </a:rPr>
              <a:t>bkg</a:t>
            </a:r>
            <a:r>
              <a:rPr b="1" lang="en-US" sz="2000" strike="noStrike">
                <a:solidFill>
                  <a:srgbClr val="000000"/>
                </a:solidFill>
                <a:latin typeface="News Gothic MT"/>
              </a:rPr>
              <a:t> and RM</a:t>
            </a:r>
            <a:r>
              <a:rPr b="1" lang="en-US" sz="2000" strike="noStrike" baseline="-101000">
                <a:solidFill>
                  <a:srgbClr val="000000"/>
                </a:solidFill>
                <a:latin typeface="News Gothic MT"/>
              </a:rPr>
              <a:t>det</a:t>
            </a:r>
            <a:r>
              <a:rPr b="1" lang="en-US" sz="2000" strike="noStrike">
                <a:solidFill>
                  <a:srgbClr val="000000"/>
                </a:solidFill>
                <a:latin typeface="News Gothic MT"/>
              </a:rPr>
              <a:t> are approximately factorizable</a:t>
            </a:r>
            <a:endParaRPr/>
          </a:p>
        </p:txBody>
      </p:sp>
      <p:sp>
        <p:nvSpPr>
          <p:cNvPr id="895" name="CustomShape 5"/>
          <p:cNvSpPr/>
          <p:nvPr/>
        </p:nvSpPr>
        <p:spPr>
          <a:xfrm>
            <a:off x="310320" y="3840480"/>
            <a:ext cx="3017520" cy="2834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CustomShape 6"/>
          <p:cNvSpPr/>
          <p:nvPr/>
        </p:nvSpPr>
        <p:spPr>
          <a:xfrm>
            <a:off x="2194560" y="6309360"/>
            <a:ext cx="640080" cy="640080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897" name="" descr=""/>
          <p:cNvPicPr/>
          <p:nvPr/>
        </p:nvPicPr>
        <p:blipFill>
          <a:blip r:embed="rId4"/>
          <a:stretch/>
        </p:blipFill>
        <p:spPr>
          <a:xfrm>
            <a:off x="174240" y="3603240"/>
            <a:ext cx="3355920" cy="3218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9" dur="indefinite" restart="never" nodeType="tmRoot">
          <p:childTnLst>
            <p:seq>
              <p:cTn id="240" nodeType="mainSeq">
                <p:childTnLst>
                  <p:par>
                    <p:cTn id="241" fill="freeze">
                      <p:stCondLst>
                        <p:cond delay="indefinite"/>
                      </p:stCondLst>
                      <p:childTnLst>
                        <p:par>
                          <p:cTn id="242" fill="freeze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extShape 1"/>
          <p:cNvSpPr txBox="1"/>
          <p:nvPr/>
        </p:nvSpPr>
        <p:spPr>
          <a:xfrm>
            <a:off x="605160" y="118440"/>
            <a:ext cx="8862480" cy="10576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Jet Resolution</a:t>
            </a:r>
            <a:endParaRPr/>
          </a:p>
        </p:txBody>
      </p:sp>
      <p:sp>
        <p:nvSpPr>
          <p:cNvPr id="899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900" name="CustomShape 3"/>
          <p:cNvSpPr/>
          <p:nvPr/>
        </p:nvSpPr>
        <p:spPr>
          <a:xfrm>
            <a:off x="125640" y="5685840"/>
            <a:ext cx="9740160" cy="137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lang="en-US" sz="2400" strike="noStrike">
                <a:solidFill>
                  <a:srgbClr val="000000"/>
                </a:solidFill>
                <a:latin typeface="Times New Roman"/>
              </a:rPr>
              <a:t>Jet resolution</a:t>
            </a:r>
            <a:endParaRPr/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Dominated by background fluctuations at low momentum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200" strike="noStrike">
                <a:solidFill>
                  <a:srgbClr val="000000"/>
                </a:solidFill>
                <a:latin typeface="Times New Roman"/>
              </a:rPr>
              <a:t>Dominated by detector effects at high momentum</a:t>
            </a:r>
            <a:endParaRPr/>
          </a:p>
        </p:txBody>
      </p:sp>
      <p:sp>
        <p:nvSpPr>
          <p:cNvPr id="901" name="CustomShape 4"/>
          <p:cNvSpPr/>
          <p:nvPr/>
        </p:nvSpPr>
        <p:spPr>
          <a:xfrm>
            <a:off x="6883920" y="1141200"/>
            <a:ext cx="2982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News Gothic MT"/>
              </a:rPr>
              <a:t>Charged</a:t>
            </a:r>
            <a:endParaRPr/>
          </a:p>
        </p:txBody>
      </p:sp>
      <p:sp>
        <p:nvSpPr>
          <p:cNvPr id="902" name="CustomShape 5"/>
          <p:cNvSpPr/>
          <p:nvPr/>
        </p:nvSpPr>
        <p:spPr>
          <a:xfrm>
            <a:off x="1279800" y="1140840"/>
            <a:ext cx="2982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News Gothic MT"/>
              </a:rPr>
              <a:t>Full</a:t>
            </a:r>
            <a:endParaRPr/>
          </a:p>
        </p:txBody>
      </p:sp>
      <p:pic>
        <p:nvPicPr>
          <p:cNvPr id="903" name="Picture 2" descr=""/>
          <p:cNvPicPr/>
          <p:nvPr/>
        </p:nvPicPr>
        <p:blipFill>
          <a:blip r:embed="rId4"/>
          <a:stretch/>
        </p:blipFill>
        <p:spPr>
          <a:xfrm>
            <a:off x="5037840" y="1548360"/>
            <a:ext cx="4911840" cy="4234320"/>
          </a:xfrm>
          <a:prstGeom prst="rect">
            <a:avLst/>
          </a:prstGeom>
          <a:ln>
            <a:noFill/>
          </a:ln>
        </p:spPr>
      </p:pic>
      <p:pic>
        <p:nvPicPr>
          <p:cNvPr id="904" name="Picture 7" descr=""/>
          <p:cNvPicPr/>
          <p:nvPr/>
        </p:nvPicPr>
        <p:blipFill>
          <a:blip r:embed="rId5"/>
          <a:stretch/>
        </p:blipFill>
        <p:spPr>
          <a:xfrm>
            <a:off x="125640" y="1548360"/>
            <a:ext cx="4911840" cy="423432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" descr=""/>
          <p:cNvPicPr/>
          <p:nvPr/>
        </p:nvPicPr>
        <p:blipFill>
          <a:blip r:embed="rId1"/>
          <a:stretch/>
        </p:blipFill>
        <p:spPr>
          <a:xfrm>
            <a:off x="182880" y="2011680"/>
            <a:ext cx="5952600" cy="3657600"/>
          </a:xfrm>
          <a:prstGeom prst="rect">
            <a:avLst/>
          </a:prstGeom>
          <a:ln>
            <a:noFill/>
          </a:ln>
        </p:spPr>
      </p:pic>
      <p:sp>
        <p:nvSpPr>
          <p:cNvPr id="604" name="TextShape 1"/>
          <p:cNvSpPr txBox="1"/>
          <p:nvPr/>
        </p:nvSpPr>
        <p:spPr>
          <a:xfrm>
            <a:off x="1429200" y="49680"/>
            <a:ext cx="4542840" cy="978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Jet finding</a:t>
            </a:r>
            <a:endParaRPr/>
          </a:p>
        </p:txBody>
      </p:sp>
      <p:sp>
        <p:nvSpPr>
          <p:cNvPr id="605" name="TextShape 2"/>
          <p:cNvSpPr txBox="1"/>
          <p:nvPr/>
        </p:nvSpPr>
        <p:spPr>
          <a:xfrm>
            <a:off x="4572000" y="1645920"/>
            <a:ext cx="5303520" cy="5339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No unambiguous definition of a jet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Jet finder: groups final state particles into jet candidates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Anti-k</a:t>
            </a:r>
            <a:r>
              <a:rPr lang="en-US" sz="2800" baseline="-101000">
                <a:latin typeface="Times New Roman"/>
              </a:rPr>
              <a:t>T</a:t>
            </a:r>
            <a:r>
              <a:rPr lang="en-US" sz="2800">
                <a:latin typeface="Times New Roman"/>
              </a:rPr>
              <a:t> algorithm</a:t>
            </a:r>
            <a:r>
              <a:rPr lang="en-US" sz="2800">
                <a:latin typeface="Times New Roman"/>
              </a:rPr>
              <a:t>
</a:t>
            </a:r>
            <a:r>
              <a:rPr lang="en-US" sz="2000">
                <a:latin typeface="Times New Roman"/>
              </a:rPr>
              <a:t>JHEP 0804 (2008) 063 [arXiv:0802.1189]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ff0000"/>
                </a:solidFill>
                <a:latin typeface="Times New Roman"/>
              </a:rPr>
              <a:t>Combinatorial jet candidates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ff0000"/>
                </a:solidFill>
                <a:latin typeface="Times New Roman"/>
              </a:rPr>
              <a:t>Sensitive to methods to suppress combinatorial jets</a:t>
            </a:r>
            <a:endParaRPr/>
          </a:p>
        </p:txBody>
      </p:sp>
      <p:sp>
        <p:nvSpPr>
          <p:cNvPr id="606" name="TextShape 3"/>
          <p:cNvSpPr txBox="1"/>
          <p:nvPr/>
        </p:nvSpPr>
        <p:spPr>
          <a:xfrm>
            <a:off x="4698000" y="-87480"/>
            <a:ext cx="4297680" cy="1253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solidFill>
                  <a:srgbClr val="ff0000"/>
                </a:solidFill>
                <a:latin typeface="Times New Roman"/>
              </a:rPr>
              <a:t>in AA collisions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6280"/>
            <a:ext cx="10073520" cy="7172280"/>
          </a:xfrm>
          <a:prstGeom prst="rect">
            <a:avLst/>
          </a:prstGeom>
          <a:ln>
            <a:noFill/>
          </a:ln>
        </p:spPr>
      </p:pic>
      <p:sp>
        <p:nvSpPr>
          <p:cNvPr id="608" name="CustomShape 1"/>
          <p:cNvSpPr/>
          <p:nvPr/>
        </p:nvSpPr>
        <p:spPr>
          <a:xfrm>
            <a:off x="6782040" y="651240"/>
            <a:ext cx="3291480" cy="2240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09" name="Picture 15" descr=""/>
          <p:cNvPicPr/>
          <p:nvPr/>
        </p:nvPicPr>
        <p:blipFill>
          <a:blip r:embed="rId2"/>
          <a:srcRect l="69834" t="6052" r="8465" b="71509"/>
          <a:stretch/>
        </p:blipFill>
        <p:spPr>
          <a:xfrm>
            <a:off x="6679080" y="223200"/>
            <a:ext cx="3394440" cy="2388600"/>
          </a:xfrm>
          <a:prstGeom prst="rect">
            <a:avLst/>
          </a:prstGeom>
          <a:ln>
            <a:noFill/>
          </a:ln>
        </p:spPr>
      </p:pic>
      <p:pic>
        <p:nvPicPr>
          <p:cNvPr id="610" name="Picture 16" descr=""/>
          <p:cNvPicPr/>
          <p:nvPr/>
        </p:nvPicPr>
        <p:blipFill>
          <a:blip r:embed="rId3"/>
          <a:srcRect l="-54131" t="18722" r="0" b="70410"/>
          <a:stretch/>
        </p:blipFill>
        <p:spPr>
          <a:xfrm>
            <a:off x="9477360" y="1371960"/>
            <a:ext cx="588960" cy="846000"/>
          </a:xfrm>
          <a:prstGeom prst="rect">
            <a:avLst/>
          </a:prstGeom>
          <a:ln>
            <a:noFill/>
          </a:ln>
        </p:spPr>
      </p:pic>
      <p:pic>
        <p:nvPicPr>
          <p:cNvPr id="611" name="Picture 17" descr=""/>
          <p:cNvPicPr/>
          <p:nvPr/>
        </p:nvPicPr>
        <p:blipFill>
          <a:blip r:embed="rId4"/>
          <a:srcRect l="-50623" t="0" r="13775" b="-77918"/>
          <a:stretch/>
        </p:blipFill>
        <p:spPr>
          <a:xfrm>
            <a:off x="6530040" y="-5760"/>
            <a:ext cx="2599200" cy="262440"/>
          </a:xfrm>
          <a:prstGeom prst="rect">
            <a:avLst/>
          </a:prstGeom>
          <a:ln>
            <a:noFill/>
          </a:ln>
        </p:spPr>
      </p:pic>
      <p:pic>
        <p:nvPicPr>
          <p:cNvPr id="612" name="Picture 23" descr=""/>
          <p:cNvPicPr/>
          <p:nvPr/>
        </p:nvPicPr>
        <p:blipFill>
          <a:blip r:embed="rId5"/>
          <a:srcRect l="57577" t="26000" r="33317" b="68189"/>
          <a:stretch/>
        </p:blipFill>
        <p:spPr>
          <a:xfrm>
            <a:off x="6091560" y="2263680"/>
            <a:ext cx="960120" cy="416520"/>
          </a:xfrm>
          <a:prstGeom prst="rect">
            <a:avLst/>
          </a:prstGeom>
          <a:ln>
            <a:noFill/>
          </a:ln>
        </p:spPr>
      </p:pic>
      <p:sp>
        <p:nvSpPr>
          <p:cNvPr id="613" name="CustomShape 2"/>
          <p:cNvSpPr/>
          <p:nvPr/>
        </p:nvSpPr>
        <p:spPr>
          <a:xfrm>
            <a:off x="3236400" y="4297680"/>
            <a:ext cx="512640" cy="274320"/>
          </a:xfrm>
          <a:prstGeom prst="roundRect">
            <a:avLst>
              <a:gd name="adj" fmla="val 3600"/>
            </a:avLst>
          </a:prstGeom>
          <a:solidFill>
            <a:srgbClr val="ffff00"/>
          </a:solidFill>
          <a:ln w="367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000" rIns="108000" tIns="63000" bIns="63000" anchor="ctr"/>
          <a:p>
            <a:pPr algn="ctr"/>
            <a:r>
              <a:rPr b="1" lang="en-US">
                <a:latin typeface="Times New Roman"/>
              </a:rPr>
              <a:t>TPC</a:t>
            </a:r>
            <a:endParaRPr/>
          </a:p>
        </p:txBody>
      </p:sp>
      <p:sp>
        <p:nvSpPr>
          <p:cNvPr id="614" name="CustomShape 3"/>
          <p:cNvSpPr/>
          <p:nvPr/>
        </p:nvSpPr>
        <p:spPr>
          <a:xfrm>
            <a:off x="5701680" y="1075320"/>
            <a:ext cx="512640" cy="274320"/>
          </a:xfrm>
          <a:prstGeom prst="roundRect">
            <a:avLst>
              <a:gd name="adj" fmla="val 3600"/>
            </a:avLst>
          </a:prstGeom>
          <a:solidFill>
            <a:srgbClr val="ffff00"/>
          </a:solidFill>
          <a:ln w="367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000" rIns="108000" tIns="63000" bIns="63000" anchor="ctr"/>
          <a:p>
            <a:pPr algn="ctr"/>
            <a:r>
              <a:rPr b="1" lang="en-US" sz="2300">
                <a:latin typeface="Times New Roman"/>
              </a:rPr>
              <a:t>ITS</a:t>
            </a:r>
            <a:endParaRPr/>
          </a:p>
        </p:txBody>
      </p:sp>
      <p:sp>
        <p:nvSpPr>
          <p:cNvPr id="615" name="CustomShape 4"/>
          <p:cNvSpPr/>
          <p:nvPr/>
        </p:nvSpPr>
        <p:spPr>
          <a:xfrm>
            <a:off x="5029200" y="3749040"/>
            <a:ext cx="2926080" cy="731520"/>
          </a:xfrm>
          <a:prstGeom prst="roundRect">
            <a:avLst>
              <a:gd name="adj" fmla="val 3600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en-US" sz="4000">
                <a:solidFill>
                  <a:srgbClr val="000000"/>
                </a:solidFill>
                <a:latin typeface="Times New Roman"/>
              </a:rPr>
              <a:t>Tracking </a:t>
            </a:r>
            <a:r>
              <a:rPr lang="en-US" sz="4000">
                <a:solidFill>
                  <a:srgbClr val="000000"/>
                </a:solidFill>
                <a:latin typeface="Times New Roman"/>
              </a:rPr>
              <a:t>- h</a:t>
            </a:r>
            <a:r>
              <a:rPr lang="en-US" sz="4000" baseline="101000">
                <a:solidFill>
                  <a:srgbClr val="000000"/>
                </a:solidFill>
                <a:latin typeface="Times New Roman"/>
                <a:ea typeface="Arial"/>
              </a:rPr>
              <a:t>±</a:t>
            </a:r>
            <a:endParaRPr/>
          </a:p>
        </p:txBody>
      </p:sp>
      <p:sp>
        <p:nvSpPr>
          <p:cNvPr id="616" name="CustomShape 5"/>
          <p:cNvSpPr/>
          <p:nvPr/>
        </p:nvSpPr>
        <p:spPr>
          <a:xfrm>
            <a:off x="1920240" y="1471320"/>
            <a:ext cx="822960" cy="274320"/>
          </a:xfrm>
          <a:prstGeom prst="roundRect">
            <a:avLst>
              <a:gd name="adj" fmla="val 3600"/>
            </a:avLst>
          </a:prstGeom>
          <a:solidFill>
            <a:srgbClr val="0000ff"/>
          </a:solidFill>
          <a:ln w="36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000" rIns="108000" tIns="63000" bIns="63000" anchor="ctr"/>
          <a:p>
            <a:pPr algn="ctr"/>
            <a:r>
              <a:rPr b="1" lang="en-US" sz="2000">
                <a:solidFill>
                  <a:srgbClr val="000000"/>
                </a:solidFill>
                <a:latin typeface="Times New Roman"/>
              </a:rPr>
              <a:t>EMCal </a:t>
            </a:r>
            <a:endParaRPr/>
          </a:p>
        </p:txBody>
      </p:sp>
      <p:sp>
        <p:nvSpPr>
          <p:cNvPr id="617" name="CustomShape 6"/>
          <p:cNvSpPr/>
          <p:nvPr/>
        </p:nvSpPr>
        <p:spPr>
          <a:xfrm>
            <a:off x="5120640" y="4644000"/>
            <a:ext cx="3931920" cy="1097280"/>
          </a:xfrm>
          <a:prstGeom prst="roundRect">
            <a:avLst>
              <a:gd name="adj" fmla="val 3600"/>
            </a:avLst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en-US" sz="4000">
                <a:solidFill>
                  <a:srgbClr val="000000"/>
                </a:solidFill>
                <a:latin typeface="Times New Roman"/>
              </a:rPr>
              <a:t>EMCal –</a:t>
            </a:r>
            <a:r>
              <a:rPr b="1" lang="en-US" sz="4000">
                <a:solidFill>
                  <a:srgbClr val="000000"/>
                </a:solidFill>
                <a:latin typeface="Times New Roman"/>
                <a:ea typeface="Arial"/>
              </a:rPr>
              <a:t>γ,π</a:t>
            </a:r>
            <a:r>
              <a:rPr b="1" lang="en-US" sz="4000" baseline="101000">
                <a:solidFill>
                  <a:srgbClr val="000000"/>
                </a:solidFill>
                <a:latin typeface="Times New Roman"/>
                <a:ea typeface="Arial"/>
              </a:rPr>
              <a:t>0</a:t>
            </a:r>
            <a:r>
              <a:rPr b="1" lang="en-US" sz="4000">
                <a:solidFill>
                  <a:srgbClr val="000000"/>
                </a:solidFill>
                <a:latin typeface="Times New Roman"/>
                <a:ea typeface="Arial"/>
              </a:rPr>
              <a:t>,η,ω</a:t>
            </a:r>
            <a:r>
              <a:rPr b="1" lang="en-US" sz="4000">
                <a:solidFill>
                  <a:srgbClr val="000000"/>
                </a:solidFill>
                <a:latin typeface="Times New Roman"/>
                <a:ea typeface="Arial"/>
              </a:rPr>
              <a:t>
</a:t>
            </a:r>
            <a:r>
              <a:rPr b="1" lang="en-US" sz="4000">
                <a:solidFill>
                  <a:srgbClr val="000000"/>
                </a:solidFill>
                <a:latin typeface="Times New Roman"/>
                <a:ea typeface="Arial"/>
              </a:rPr>
              <a:t>trigger</a:t>
            </a:r>
            <a:endParaRPr/>
          </a:p>
        </p:txBody>
      </p:sp>
      <p:sp>
        <p:nvSpPr>
          <p:cNvPr id="618" name="CustomShape 7"/>
          <p:cNvSpPr/>
          <p:nvPr/>
        </p:nvSpPr>
        <p:spPr>
          <a:xfrm>
            <a:off x="858960" y="5412960"/>
            <a:ext cx="1244160" cy="439200"/>
          </a:xfrm>
          <a:prstGeom prst="roundRect">
            <a:avLst>
              <a:gd name="adj" fmla="val 3600"/>
            </a:avLst>
          </a:prstGeom>
          <a:solidFill>
            <a:srgbClr val="0000ff"/>
          </a:solidFill>
          <a:ln w="36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000" rIns="108000" tIns="63000" bIns="63000" anchor="ctr"/>
          <a:p>
            <a:pPr algn="ctr"/>
            <a:r>
              <a:rPr b="1" lang="en-US" sz="4000">
                <a:solidFill>
                  <a:srgbClr val="000000"/>
                </a:solidFill>
                <a:latin typeface="Times New Roman"/>
              </a:rPr>
              <a:t>DCal </a:t>
            </a:r>
            <a:endParaRPr/>
          </a:p>
        </p:txBody>
      </p:sp>
      <p:sp>
        <p:nvSpPr>
          <p:cNvPr id="619" name="CustomShape 8"/>
          <p:cNvSpPr/>
          <p:nvPr/>
        </p:nvSpPr>
        <p:spPr>
          <a:xfrm>
            <a:off x="3236400" y="4297680"/>
            <a:ext cx="512640" cy="274320"/>
          </a:xfrm>
          <a:prstGeom prst="roundRect">
            <a:avLst>
              <a:gd name="adj" fmla="val 3600"/>
            </a:avLst>
          </a:prstGeom>
          <a:noFill/>
          <a:ln w="36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CustomShape 9"/>
          <p:cNvSpPr/>
          <p:nvPr/>
        </p:nvSpPr>
        <p:spPr>
          <a:xfrm>
            <a:off x="1866600" y="6365880"/>
            <a:ext cx="510840" cy="309240"/>
          </a:xfrm>
          <a:prstGeom prst="roundRect">
            <a:avLst>
              <a:gd name="adj" fmla="val 3600"/>
            </a:avLst>
          </a:prstGeom>
          <a:solidFill>
            <a:srgbClr val="008000"/>
          </a:solidFill>
          <a:ln w="36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000" rIns="108000" tIns="63000" bIns="63000" anchor="ctr"/>
          <a:p>
            <a:pPr algn="ctr"/>
            <a:r>
              <a:rPr b="1" lang="en-US" sz="2000">
                <a:solidFill>
                  <a:srgbClr val="000000"/>
                </a:solidFill>
                <a:latin typeface="Times New Roman"/>
              </a:rPr>
              <a:t>TOF</a:t>
            </a:r>
            <a:endParaRPr/>
          </a:p>
        </p:txBody>
      </p:sp>
      <p:sp>
        <p:nvSpPr>
          <p:cNvPr id="621" name="CustomShape 10"/>
          <p:cNvSpPr/>
          <p:nvPr/>
        </p:nvSpPr>
        <p:spPr>
          <a:xfrm>
            <a:off x="5701680" y="1075320"/>
            <a:ext cx="512640" cy="274320"/>
          </a:xfrm>
          <a:prstGeom prst="roundRect">
            <a:avLst>
              <a:gd name="adj" fmla="val 3600"/>
            </a:avLst>
          </a:prstGeom>
          <a:noFill/>
          <a:ln w="36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CustomShape 11"/>
          <p:cNvSpPr/>
          <p:nvPr/>
        </p:nvSpPr>
        <p:spPr>
          <a:xfrm>
            <a:off x="5120640" y="5885280"/>
            <a:ext cx="1280160" cy="457200"/>
          </a:xfrm>
          <a:prstGeom prst="roundRect">
            <a:avLst>
              <a:gd name="adj" fmla="val 3600"/>
            </a:avLst>
          </a:prstGeom>
          <a:solidFill>
            <a:srgbClr val="008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b="1" lang="en-US" sz="4000">
                <a:solidFill>
                  <a:srgbClr val="000000"/>
                </a:solidFill>
                <a:latin typeface="Times New Roman"/>
              </a:rPr>
              <a:t>PID</a:t>
            </a:r>
            <a:endParaRPr/>
          </a:p>
        </p:txBody>
      </p:sp>
      <p:sp>
        <p:nvSpPr>
          <p:cNvPr id="623" name="TextShape 12"/>
          <p:cNvSpPr txBox="1"/>
          <p:nvPr/>
        </p:nvSpPr>
        <p:spPr>
          <a:xfrm>
            <a:off x="-16560" y="-1440"/>
            <a:ext cx="6417360" cy="72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500">
                <a:solidFill>
                  <a:srgbClr val="000000"/>
                </a:solidFill>
                <a:latin typeface="Times New Roman"/>
              </a:rPr>
              <a:t>The ALICE experiment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freeze">
                      <p:stCondLst>
                        <p:cond delay="indefinite"/>
                      </p:stCondLst>
                      <p:childTnLst>
                        <p:par>
                          <p:cTn id="8" fill="freeze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TextShape 1"/>
          <p:cNvSpPr txBox="1"/>
          <p:nvPr/>
        </p:nvSpPr>
        <p:spPr>
          <a:xfrm>
            <a:off x="0" y="118440"/>
            <a:ext cx="10076400" cy="8769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Jets in ALICE</a:t>
            </a:r>
            <a:endParaRPr/>
          </a:p>
        </p:txBody>
      </p:sp>
      <p:sp>
        <p:nvSpPr>
          <p:cNvPr id="625" name="CustomShape 2"/>
          <p:cNvSpPr/>
          <p:nvPr/>
        </p:nvSpPr>
        <p:spPr>
          <a:xfrm>
            <a:off x="571320" y="5851080"/>
            <a:ext cx="293220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Tracking:|η|&lt; 0.9, 0&lt;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  <a:ea typeface="Times New Roman"/>
              </a:rPr>
              <a:t>φ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&lt;2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  <a:ea typeface="Times New Roman"/>
              </a:rPr>
              <a:t>π</a:t>
            </a: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000000"/>
                </a:solidFill>
                <a:latin typeface="Times New Roman"/>
              </a:rPr>
              <a:t>TPC, ITS</a:t>
            </a:r>
            <a:endParaRPr/>
          </a:p>
        </p:txBody>
      </p:sp>
      <p:sp>
        <p:nvSpPr>
          <p:cNvPr id="626" name="CustomShape 3"/>
          <p:cNvSpPr/>
          <p:nvPr/>
        </p:nvSpPr>
        <p:spPr>
          <a:xfrm>
            <a:off x="3478320" y="6056640"/>
            <a:ext cx="655560" cy="1080"/>
          </a:xfrm>
          <a:prstGeom prst="straightConnector1">
            <a:avLst/>
          </a:prstGeom>
          <a:noFill/>
          <a:ln w="25560">
            <a:solidFill>
              <a:srgbClr val="2c7c9f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7" name="CustomShape 4"/>
          <p:cNvSpPr/>
          <p:nvPr/>
        </p:nvSpPr>
        <p:spPr>
          <a:xfrm>
            <a:off x="3840480" y="5750280"/>
            <a:ext cx="21110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en-US" sz="2000" strike="noStrike">
                <a:solidFill>
                  <a:srgbClr val="000000"/>
                </a:solidFill>
                <a:latin typeface="Times New Roman"/>
              </a:rPr>
              <a:t>Charged 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n-US" sz="2000" strike="noStrike">
                <a:solidFill>
                  <a:srgbClr val="000000"/>
                </a:solidFill>
                <a:latin typeface="Times New Roman"/>
              </a:rPr>
              <a:t>constituents</a:t>
            </a:r>
            <a:endParaRPr/>
          </a:p>
        </p:txBody>
      </p:sp>
      <p:sp>
        <p:nvSpPr>
          <p:cNvPr id="628" name="CustomShape 5"/>
          <p:cNvSpPr/>
          <p:nvPr/>
        </p:nvSpPr>
        <p:spPr>
          <a:xfrm>
            <a:off x="6592680" y="5752440"/>
            <a:ext cx="8301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4000" strike="noStrike">
                <a:solidFill>
                  <a:srgbClr val="ff0000"/>
                </a:solidFill>
                <a:latin typeface="Times New Roman"/>
              </a:rPr>
              <a:t>Jet</a:t>
            </a:r>
            <a:endParaRPr/>
          </a:p>
        </p:txBody>
      </p:sp>
      <p:sp>
        <p:nvSpPr>
          <p:cNvPr id="629" name="CustomShape 6"/>
          <p:cNvSpPr/>
          <p:nvPr/>
        </p:nvSpPr>
        <p:spPr>
          <a:xfrm>
            <a:off x="5564160" y="6117840"/>
            <a:ext cx="766800" cy="360"/>
          </a:xfrm>
          <a:prstGeom prst="straightConnector1">
            <a:avLst/>
          </a:prstGeom>
          <a:noFill/>
          <a:ln w="25560">
            <a:solidFill>
              <a:srgbClr val="2c7c9f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0" name="CustomShape 7"/>
          <p:cNvSpPr/>
          <p:nvPr/>
        </p:nvSpPr>
        <p:spPr>
          <a:xfrm>
            <a:off x="1375200" y="5193360"/>
            <a:ext cx="360" cy="749520"/>
          </a:xfrm>
          <a:prstGeom prst="straightConnector1">
            <a:avLst/>
          </a:prstGeom>
          <a:noFill/>
          <a:ln w="25560">
            <a:solidFill>
              <a:srgbClr val="2c7c9f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31" name="TextShape 8"/>
          <p:cNvSpPr txBox="1"/>
          <p:nvPr/>
        </p:nvSpPr>
        <p:spPr>
          <a:xfrm>
            <a:off x="36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632" name="TextShape 9"/>
          <p:cNvSpPr txBox="1"/>
          <p:nvPr/>
        </p:nvSpPr>
        <p:spPr>
          <a:xfrm>
            <a:off x="36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0E72F77E-36F8-4571-891F-700230C8E2B8}" type="slidenum">
              <a:rPr lang="en-US" strike="noStrike">
                <a:solidFill>
                  <a:srgbClr val="000000"/>
                </a:solidFill>
                <a:latin typeface="News Gothic MT"/>
              </a:rPr>
              <a:t>&lt;number&gt;</a:t>
            </a:fld>
            <a:endParaRPr/>
          </a:p>
        </p:txBody>
      </p:sp>
      <p:pic>
        <p:nvPicPr>
          <p:cNvPr id="633" name="Picture 9" descr=""/>
          <p:cNvPicPr/>
          <p:nvPr/>
        </p:nvPicPr>
        <p:blipFill>
          <a:blip r:embed="rId1"/>
          <a:stretch/>
        </p:blipFill>
        <p:spPr>
          <a:xfrm>
            <a:off x="7021080" y="856440"/>
            <a:ext cx="2488680" cy="1595880"/>
          </a:xfrm>
          <a:prstGeom prst="rect">
            <a:avLst/>
          </a:prstGeom>
          <a:ln>
            <a:noFill/>
          </a:ln>
        </p:spPr>
      </p:pic>
      <p:sp>
        <p:nvSpPr>
          <p:cNvPr id="634" name="CustomShape 10"/>
          <p:cNvSpPr/>
          <p:nvPr/>
        </p:nvSpPr>
        <p:spPr>
          <a:xfrm>
            <a:off x="5907960" y="2346480"/>
            <a:ext cx="4144320" cy="175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300" strike="noStrike">
                <a:solidFill>
                  <a:srgbClr val="000000"/>
                </a:solidFill>
                <a:latin typeface="Times New Roman"/>
              </a:rPr>
              <a:t>EMCal Pb-scintillator sampling calorimeter: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300" strike="noStrike">
                <a:solidFill>
                  <a:srgbClr val="000000"/>
                </a:solidFill>
                <a:latin typeface="Times New Roman"/>
              </a:rPr>
              <a:t>|</a:t>
            </a:r>
            <a:r>
              <a:rPr lang="en-US" sz="2300" strike="noStrike">
                <a:solidFill>
                  <a:srgbClr val="000000"/>
                </a:solidFill>
                <a:latin typeface="Times New Roman"/>
              </a:rPr>
              <a:t>η| &lt; 0.7, 1.4 &lt; </a:t>
            </a:r>
            <a:r>
              <a:rPr lang="en-US" sz="2300" strike="noStrike">
                <a:solidFill>
                  <a:srgbClr val="000000"/>
                </a:solidFill>
                <a:latin typeface="Times New Roman"/>
                <a:ea typeface="Times New Roman"/>
              </a:rPr>
              <a:t>φ</a:t>
            </a:r>
            <a:r>
              <a:rPr lang="en-US" sz="2300" strike="noStrike">
                <a:solidFill>
                  <a:srgbClr val="000000"/>
                </a:solidFill>
                <a:latin typeface="Times New Roman"/>
              </a:rPr>
              <a:t> &lt; π</a:t>
            </a:r>
            <a:endParaRPr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sz="2300" strike="noStrike">
                <a:solidFill>
                  <a:srgbClr val="000000"/>
                </a:solidFill>
                <a:latin typeface="Times New Roman"/>
              </a:rPr>
              <a:t>tower Δη~0.014,Δ</a:t>
            </a:r>
            <a:r>
              <a:rPr lang="en-US" sz="2300" strike="noStrike">
                <a:solidFill>
                  <a:srgbClr val="000000"/>
                </a:solidFill>
                <a:latin typeface="Times New Roman"/>
                <a:ea typeface="Times New Roman"/>
              </a:rPr>
              <a:t>φ</a:t>
            </a:r>
            <a:r>
              <a:rPr lang="en-US" sz="2300" strike="noStrike">
                <a:solidFill>
                  <a:srgbClr val="000000"/>
                </a:solidFill>
                <a:latin typeface="Times New Roman"/>
              </a:rPr>
              <a:t> ~0.014 </a:t>
            </a:r>
            <a:endParaRPr/>
          </a:p>
        </p:txBody>
      </p:sp>
      <p:sp>
        <p:nvSpPr>
          <p:cNvPr id="635" name="CustomShape 11"/>
          <p:cNvSpPr/>
          <p:nvPr/>
        </p:nvSpPr>
        <p:spPr>
          <a:xfrm>
            <a:off x="6176520" y="4464000"/>
            <a:ext cx="3539880" cy="79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300" strike="noStrike">
                <a:solidFill>
                  <a:srgbClr val="000000"/>
                </a:solidFill>
                <a:latin typeface="Times New Roman"/>
              </a:rPr>
              <a:t>Remove contamination from</a:t>
            </a:r>
            <a:endParaRPr/>
          </a:p>
          <a:p>
            <a:pPr>
              <a:lnSpc>
                <a:spcPct val="100000"/>
              </a:lnSpc>
            </a:pPr>
            <a:r>
              <a:rPr lang="en-US" sz="2300" strike="noStrike">
                <a:solidFill>
                  <a:srgbClr val="000000"/>
                </a:solidFill>
                <a:latin typeface="Times New Roman"/>
              </a:rPr>
              <a:t>Charged particles </a:t>
            </a:r>
            <a:endParaRPr/>
          </a:p>
        </p:txBody>
      </p:sp>
      <p:sp>
        <p:nvSpPr>
          <p:cNvPr id="636" name="CustomShape 12"/>
          <p:cNvSpPr/>
          <p:nvPr/>
        </p:nvSpPr>
        <p:spPr>
          <a:xfrm>
            <a:off x="7653240" y="5181840"/>
            <a:ext cx="14385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i="1" lang="en-US" sz="2000" strike="noStrike">
                <a:solidFill>
                  <a:srgbClr val="000000"/>
                </a:solidFill>
                <a:latin typeface="Times New Roman"/>
              </a:rPr>
              <a:t>Neutral </a:t>
            </a:r>
            <a:endParaRPr/>
          </a:p>
          <a:p>
            <a:pPr algn="ctr">
              <a:lnSpc>
                <a:spcPct val="100000"/>
              </a:lnSpc>
            </a:pPr>
            <a:r>
              <a:rPr b="1" i="1" lang="en-US" sz="2000" strike="noStrike">
                <a:solidFill>
                  <a:srgbClr val="000000"/>
                </a:solidFill>
                <a:latin typeface="Times New Roman"/>
              </a:rPr>
              <a:t>constituents</a:t>
            </a:r>
            <a:endParaRPr/>
          </a:p>
        </p:txBody>
      </p:sp>
      <p:sp>
        <p:nvSpPr>
          <p:cNvPr id="637" name="CustomShape 13"/>
          <p:cNvSpPr/>
          <p:nvPr/>
        </p:nvSpPr>
        <p:spPr>
          <a:xfrm flipH="1">
            <a:off x="7475760" y="5847840"/>
            <a:ext cx="1030320" cy="278640"/>
          </a:xfrm>
          <a:prstGeom prst="straightConnector1">
            <a:avLst/>
          </a:prstGeom>
          <a:noFill/>
          <a:ln w="25560">
            <a:solidFill>
              <a:srgbClr val="2c7c9f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38" name="Picture 4" descr=""/>
          <p:cNvPicPr/>
          <p:nvPr/>
        </p:nvPicPr>
        <p:blipFill>
          <a:blip r:embed="rId5"/>
          <a:srcRect l="0" t="0" r="4428" b="0"/>
          <a:stretch/>
        </p:blipFill>
        <p:spPr>
          <a:xfrm>
            <a:off x="274320" y="1219680"/>
            <a:ext cx="5486400" cy="3909960"/>
          </a:xfrm>
          <a:prstGeom prst="rect">
            <a:avLst/>
          </a:prstGeom>
          <a:ln>
            <a:noFill/>
          </a:ln>
        </p:spPr>
      </p:pic>
      <p:sp>
        <p:nvSpPr>
          <p:cNvPr id="639" name="CustomShape 14"/>
          <p:cNvSpPr/>
          <p:nvPr/>
        </p:nvSpPr>
        <p:spPr>
          <a:xfrm>
            <a:off x="3967920" y="1097280"/>
            <a:ext cx="1792800" cy="1488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40" name="Picture 23" descr=""/>
          <p:cNvPicPr/>
          <p:nvPr/>
        </p:nvPicPr>
        <p:blipFill>
          <a:blip r:embed="rId6"/>
          <a:srcRect l="57577" t="26000" r="33317" b="68189"/>
          <a:stretch/>
        </p:blipFill>
        <p:spPr>
          <a:xfrm>
            <a:off x="3592080" y="2243160"/>
            <a:ext cx="522720" cy="226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>
                <p:childTnLst>
                  <p:par>
                    <p:cTn id="21" fill="freeze">
                      <p:stCondLst>
                        <p:cond delay="indefinite"/>
                      </p:stCondLst>
                      <p:childTnLst>
                        <p:par>
                          <p:cTn id="22" fill="freeze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freeze">
                      <p:stCondLst>
                        <p:cond delay="indefinite"/>
                      </p:stCondLst>
                      <p:childTnLst>
                        <p:par>
                          <p:cTn id="26" fill="freeze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" descr=""/>
          <p:cNvPicPr/>
          <p:nvPr/>
        </p:nvPicPr>
        <p:blipFill>
          <a:blip r:embed="rId1"/>
          <a:stretch/>
        </p:blipFill>
        <p:spPr>
          <a:xfrm>
            <a:off x="6270120" y="1382760"/>
            <a:ext cx="3657600" cy="3136320"/>
          </a:xfrm>
          <a:prstGeom prst="rect">
            <a:avLst/>
          </a:prstGeom>
          <a:ln>
            <a:noFill/>
          </a:ln>
        </p:spPr>
      </p:pic>
      <p:sp>
        <p:nvSpPr>
          <p:cNvPr id="642" name="TextShape 1"/>
          <p:cNvSpPr txBox="1"/>
          <p:nvPr/>
        </p:nvSpPr>
        <p:spPr>
          <a:xfrm>
            <a:off x="605160" y="360000"/>
            <a:ext cx="9189720" cy="6400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trike="noStrike">
                <a:solidFill>
                  <a:srgbClr val="000000"/>
                </a:solidFill>
                <a:latin typeface="Times New Roman"/>
              </a:rPr>
              <a:t>Jet reconstruction</a:t>
            </a:r>
            <a:endParaRPr/>
          </a:p>
        </p:txBody>
      </p:sp>
      <p:sp>
        <p:nvSpPr>
          <p:cNvPr id="643" name="TextShape 2"/>
          <p:cNvSpPr txBox="1"/>
          <p:nvPr/>
        </p:nvSpPr>
        <p:spPr>
          <a:xfrm>
            <a:off x="-15840" y="1280160"/>
            <a:ext cx="6621840" cy="5431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Input to the jet finder</a:t>
            </a:r>
            <a:endParaRPr/>
          </a:p>
          <a:p>
            <a:pPr lvl="1">
              <a:lnSpc>
                <a:spcPct val="100000"/>
              </a:lnSpc>
              <a:buBlip>
                <a:blip r:embed="rId3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Assumed to be massless</a:t>
            </a:r>
            <a:endParaRPr/>
          </a:p>
          <a:p>
            <a:pPr lvl="1">
              <a:lnSpc>
                <a:spcPct val="100000"/>
              </a:lnSpc>
              <a:buBlip>
                <a:blip r:embed="rId4"/>
              </a:buBlip>
            </a:pPr>
            <a:r>
              <a:rPr lang="en-US" sz="2500" strike="noStrike">
                <a:solidFill>
                  <a:srgbClr val="800000"/>
                </a:solidFill>
                <a:latin typeface="Times New Roman"/>
              </a:rPr>
              <a:t>Charged tracks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(ITS+TPC) with </a:t>
            </a:r>
            <a:r>
              <a:rPr i="1" lang="en-US" sz="2500" strike="noStrike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&gt; 150 MeV/</a:t>
            </a:r>
            <a:r>
              <a:rPr i="1" lang="en-US" sz="2500" strike="noStrike">
                <a:solidFill>
                  <a:srgbClr val="000000"/>
                </a:solidFill>
                <a:latin typeface="Times New Roman"/>
              </a:rPr>
              <a:t>c </a:t>
            </a:r>
            <a:endParaRPr/>
          </a:p>
          <a:p>
            <a:pPr lvl="1">
              <a:lnSpc>
                <a:spcPct val="100000"/>
              </a:lnSpc>
              <a:buBlip>
                <a:blip r:embed="rId5"/>
              </a:buBlip>
            </a:pPr>
            <a:r>
              <a:rPr lang="en-US" sz="2500" strike="noStrike">
                <a:solidFill>
                  <a:srgbClr val="008000"/>
                </a:solidFill>
                <a:latin typeface="Times New Roman"/>
              </a:rPr>
              <a:t>Cluster energies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E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cluster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&gt; 300 MeV</a:t>
            </a:r>
            <a:endParaRPr/>
          </a:p>
          <a:p>
            <a:pPr lvl="1">
              <a:lnSpc>
                <a:spcPct val="100000"/>
              </a:lnSpc>
              <a:buBlip>
                <a:blip r:embed="rId6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EMCal cluster energies corrected for charged particle contamination with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f = 100%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
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
</a:t>
            </a:r>
            <a:endParaRPr/>
          </a:p>
          <a:p>
            <a:pPr>
              <a:lnSpc>
                <a:spcPct val="100000"/>
              </a:lnSpc>
              <a:buBlip>
                <a:blip r:embed="rId7"/>
              </a:buBlip>
            </a:pP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ALICE measures </a:t>
            </a:r>
            <a:endParaRPr/>
          </a:p>
          <a:p>
            <a:pPr lvl="1">
              <a:lnSpc>
                <a:spcPct val="100000"/>
              </a:lnSpc>
              <a:buBlip>
                <a:blip r:embed="rId8"/>
              </a:buBlip>
            </a:pPr>
            <a:r>
              <a:rPr lang="en-US" sz="2500" strike="noStrike">
                <a:solidFill>
                  <a:srgbClr val="0000ff"/>
                </a:solidFill>
                <a:latin typeface="Times New Roman"/>
              </a:rPr>
              <a:t>Full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Jets (tracks + clusters) – corrected to include n, K</a:t>
            </a:r>
            <a:r>
              <a:rPr lang="en-US" sz="2500" strike="noStrike" baseline="101000">
                <a:solidFill>
                  <a:srgbClr val="000000"/>
                </a:solidFill>
                <a:latin typeface="Times New Roman"/>
              </a:rPr>
              <a:t>0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</a:rPr>
              <a:t>L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...</a:t>
            </a:r>
            <a:endParaRPr/>
          </a:p>
          <a:p>
            <a:pPr lvl="1">
              <a:lnSpc>
                <a:spcPct val="100000"/>
              </a:lnSpc>
              <a:buBlip>
                <a:blip r:embed="rId9"/>
              </a:buBlip>
            </a:pPr>
            <a:r>
              <a:rPr lang="en-US" sz="2500" strike="noStrike">
                <a:solidFill>
                  <a:srgbClr val="008000"/>
                </a:solidFill>
                <a:latin typeface="Times New Roman"/>
              </a:rPr>
              <a:t>Charged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</a:rPr>
              <a:t> jets (tracks only) – corrected to charged particle energy only</a:t>
            </a:r>
            <a:endParaRPr/>
          </a:p>
        </p:txBody>
      </p:sp>
      <p:cxnSp>
        <p:nvCxnSpPr>
          <p:cNvPr id="644" name="Line 3"/>
          <p:cNvCxnSpPr/>
          <p:nvPr/>
        </p:nvCxnSpPr>
        <p:spPr>
          <a:xfrm flipH="1" flipV="1">
            <a:off x="7219440" y="2227320"/>
            <a:ext cx="818280" cy="93492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645" name="Line 4"/>
          <p:cNvCxnSpPr/>
          <p:nvPr/>
        </p:nvCxnSpPr>
        <p:spPr>
          <a:xfrm flipH="1" flipV="1">
            <a:off x="7429320" y="1920240"/>
            <a:ext cx="608040" cy="123876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646" name="Line 5"/>
          <p:cNvCxnSpPr/>
          <p:nvPr/>
        </p:nvCxnSpPr>
        <p:spPr>
          <a:xfrm flipH="1" flipV="1">
            <a:off x="7424640" y="2247480"/>
            <a:ext cx="611640" cy="914760"/>
          </a:xfrm>
          <a:prstGeom prst="straightConnector1">
            <a:avLst/>
          </a:prstGeom>
          <a:ln w="25560">
            <a:solidFill>
              <a:srgbClr val="800000"/>
            </a:solidFill>
            <a:miter/>
            <a:tailEnd len="med" type="triangle" w="med"/>
          </a:ln>
        </p:spPr>
      </p:cxnSp>
      <p:cxnSp>
        <p:nvCxnSpPr>
          <p:cNvPr id="647" name="Line 6"/>
          <p:cNvCxnSpPr/>
          <p:nvPr/>
        </p:nvCxnSpPr>
        <p:spPr>
          <a:xfrm flipH="1" flipV="1">
            <a:off x="7508160" y="1645920"/>
            <a:ext cx="558360" cy="1561320"/>
          </a:xfrm>
          <a:prstGeom prst="straightConnector1">
            <a:avLst/>
          </a:prstGeom>
          <a:ln w="25560">
            <a:solidFill>
              <a:srgbClr val="008000"/>
            </a:solidFill>
            <a:miter/>
            <a:tailEnd len="med" type="triangle" w="med"/>
          </a:ln>
        </p:spPr>
      </p:cxnSp>
      <p:sp>
        <p:nvSpPr>
          <p:cNvPr id="648" name="Line 7"/>
          <p:cNvSpPr/>
          <p:nvPr/>
        </p:nvSpPr>
        <p:spPr>
          <a:xfrm>
            <a:off x="6842160" y="2289240"/>
            <a:ext cx="1224000" cy="9111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649" name="Line 8"/>
          <p:cNvSpPr/>
          <p:nvPr/>
        </p:nvSpPr>
        <p:spPr>
          <a:xfrm flipH="1" flipV="1">
            <a:off x="7939440" y="1740600"/>
            <a:ext cx="126720" cy="145944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</p:sp>
      <p:sp>
        <p:nvSpPr>
          <p:cNvPr id="650" name="CustomShape 9"/>
          <p:cNvSpPr/>
          <p:nvPr/>
        </p:nvSpPr>
        <p:spPr>
          <a:xfrm rot="20400000">
            <a:off x="6783480" y="1714320"/>
            <a:ext cx="1195560" cy="552240"/>
          </a:xfrm>
          <a:prstGeom prst="ellipse">
            <a:avLst/>
          </a:prstGeom>
          <a:solidFill>
            <a:srgbClr val="00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3" dur="indefinite" restart="never" nodeType="tmRoot">
          <p:childTnLst>
            <p:seq>
              <p:cTn id="34" nodeType="mainSeq">
                <p:childTnLst>
                  <p:par>
                    <p:cTn id="35" fill="freeze">
                      <p:stCondLst>
                        <p:cond delay="indefinite"/>
                      </p:stCondLst>
                      <p:childTnLst>
                        <p:par>
                          <p:cTn id="36" fill="freeze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47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freeze">
                      <p:stCondLst>
                        <p:cond delay="indefinite"/>
                      </p:stCondLst>
                      <p:childTnLst>
                        <p:par>
                          <p:cTn id="44" fill="freeze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93" end="1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freeze">
                      <p:stCondLst>
                        <p:cond delay="indefinite"/>
                      </p:stCondLst>
                      <p:childTnLst>
                        <p:par>
                          <p:cTn id="50" fill="freeze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129" end="2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freeze">
                      <p:stCondLst>
                        <p:cond delay="indefinite"/>
                      </p:stCondLst>
                      <p:childTnLst>
                        <p:par>
                          <p:cTn id="56" fill="freeze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>
                                            <p:txEl>
                                              <p:pRg st="218" end="2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" descr=""/>
          <p:cNvPicPr/>
          <p:nvPr/>
        </p:nvPicPr>
        <p:blipFill>
          <a:blip r:embed="rId1"/>
          <a:stretch/>
        </p:blipFill>
        <p:spPr>
          <a:xfrm>
            <a:off x="94320" y="90000"/>
            <a:ext cx="8229600" cy="5102280"/>
          </a:xfrm>
          <a:prstGeom prst="rect">
            <a:avLst/>
          </a:prstGeom>
          <a:ln>
            <a:noFill/>
          </a:ln>
        </p:spPr>
      </p:pic>
      <p:sp>
        <p:nvSpPr>
          <p:cNvPr id="652" name="TextShape 1"/>
          <p:cNvSpPr txBox="1"/>
          <p:nvPr/>
        </p:nvSpPr>
        <p:spPr>
          <a:xfrm>
            <a:off x="3931920" y="-49680"/>
            <a:ext cx="3200400" cy="96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EMCal</a:t>
            </a:r>
            <a:endParaRPr/>
          </a:p>
        </p:txBody>
      </p:sp>
      <p:sp>
        <p:nvSpPr>
          <p:cNvPr id="653" name="TextShape 2"/>
          <p:cNvSpPr txBox="1"/>
          <p:nvPr/>
        </p:nvSpPr>
        <p:spPr>
          <a:xfrm>
            <a:off x="5303520" y="5378400"/>
            <a:ext cx="4402800" cy="164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50000"/>
              </a:lnSpc>
              <a:buSzPct val="45000"/>
              <a:buFont typeface="StarSymbol"/>
              <a:buChar char=""/>
            </a:pPr>
            <a:endParaRPr/>
          </a:p>
          <a:p>
            <a:pPr>
              <a:lnSpc>
                <a:spcPct val="50000"/>
              </a:lnSpc>
              <a:buBlip>
                <a:blip r:embed="rId2"/>
              </a:buBlip>
            </a:pPr>
            <a:r>
              <a:rPr lang="en-US" sz="2000">
                <a:latin typeface="Times New Roman"/>
              </a:rPr>
              <a:t>Lead-scintillator sampling calorimeter</a:t>
            </a:r>
            <a:endParaRPr/>
          </a:p>
          <a:p>
            <a:pPr>
              <a:lnSpc>
                <a:spcPct val="50000"/>
              </a:lnSpc>
              <a:buBlip>
                <a:blip r:embed="rId3"/>
              </a:buBlip>
            </a:pPr>
            <a:r>
              <a:rPr lang="en-US" sz="2000">
                <a:latin typeface="Times New Roman"/>
              </a:rPr>
              <a:t>13 k towers</a:t>
            </a:r>
            <a:endParaRPr/>
          </a:p>
          <a:p>
            <a:pPr>
              <a:lnSpc>
                <a:spcPct val="50000"/>
              </a:lnSpc>
              <a:buBlip>
                <a:blip r:embed="rId4"/>
              </a:buBlip>
            </a:pPr>
            <a:r>
              <a:rPr lang="en-US" sz="2000">
                <a:latin typeface="Times New Roman"/>
              </a:rPr>
              <a:t>Each tower Δη X Δφ= 0.014 x 0.014</a:t>
            </a:r>
            <a:endParaRPr/>
          </a:p>
          <a:p>
            <a:pPr>
              <a:lnSpc>
                <a:spcPct val="50000"/>
              </a:lnSpc>
              <a:buBlip>
                <a:blip r:embed="rId5"/>
              </a:buBlip>
            </a:pPr>
            <a:r>
              <a:rPr lang="en-US" sz="2000">
                <a:latin typeface="Times New Roman"/>
              </a:rPr>
              <a:t>σ(E)/E=0.12/√E + 0.02</a:t>
            </a:r>
            <a:endParaRPr/>
          </a:p>
        </p:txBody>
      </p:sp>
      <p:sp>
        <p:nvSpPr>
          <p:cNvPr id="654" name="TextShape 3"/>
          <p:cNvSpPr txBox="1"/>
          <p:nvPr/>
        </p:nvSpPr>
        <p:spPr>
          <a:xfrm>
            <a:off x="365760" y="2870640"/>
            <a:ext cx="29718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00"/>
                </a:solidFill>
                <a:latin typeface="Times New Roman"/>
                <a:ea typeface="UXRJYY+Arial"/>
              </a:rPr>
              <a:t>Δη=1.4,Δφ=107º </a:t>
            </a:r>
            <a:endParaRPr/>
          </a:p>
        </p:txBody>
      </p:sp>
      <p:pic>
        <p:nvPicPr>
          <p:cNvPr id="655" name="" descr=""/>
          <p:cNvPicPr/>
          <p:nvPr/>
        </p:nvPicPr>
        <p:blipFill>
          <a:blip r:embed="rId6"/>
          <a:stretch/>
        </p:blipFill>
        <p:spPr>
          <a:xfrm>
            <a:off x="4206240" y="2103120"/>
            <a:ext cx="4572000" cy="3420000"/>
          </a:xfrm>
          <a:prstGeom prst="rect">
            <a:avLst/>
          </a:prstGeom>
          <a:ln>
            <a:noFill/>
          </a:ln>
        </p:spPr>
      </p:pic>
      <p:sp>
        <p:nvSpPr>
          <p:cNvPr id="656" name="TextShape 4"/>
          <p:cNvSpPr txBox="1"/>
          <p:nvPr/>
        </p:nvSpPr>
        <p:spPr>
          <a:xfrm>
            <a:off x="5767920" y="-49320"/>
            <a:ext cx="3200400" cy="96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solidFill>
                  <a:srgbClr val="000080"/>
                </a:solidFill>
                <a:latin typeface="Times New Roman"/>
              </a:rPr>
              <a:t>&amp; DCal</a:t>
            </a:r>
            <a:endParaRPr/>
          </a:p>
        </p:txBody>
      </p:sp>
      <p:sp>
        <p:nvSpPr>
          <p:cNvPr id="657" name="TextShape 5"/>
          <p:cNvSpPr txBox="1"/>
          <p:nvPr/>
        </p:nvSpPr>
        <p:spPr>
          <a:xfrm>
            <a:off x="330120" y="4058640"/>
            <a:ext cx="29718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  <a:ea typeface="UXRJYY+Arial"/>
              </a:rPr>
              <a:t>Δη=1.4,Δφ=60º </a:t>
            </a:r>
            <a:endParaRPr/>
          </a:p>
        </p:txBody>
      </p:sp>
      <p:sp>
        <p:nvSpPr>
          <p:cNvPr id="658" name="TextShape 6"/>
          <p:cNvSpPr txBox="1"/>
          <p:nvPr/>
        </p:nvSpPr>
        <p:spPr>
          <a:xfrm>
            <a:off x="330480" y="3662640"/>
            <a:ext cx="402264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  <a:ea typeface="UXRJYY+Arial"/>
              </a:rPr>
              <a:t>Installed in Fall 2014</a:t>
            </a:r>
            <a:endParaRPr/>
          </a:p>
        </p:txBody>
      </p:sp>
      <p:pic>
        <p:nvPicPr>
          <p:cNvPr id="659" name="" descr=""/>
          <p:cNvPicPr/>
          <p:nvPr/>
        </p:nvPicPr>
        <p:blipFill>
          <a:blip r:embed="rId7"/>
          <a:stretch/>
        </p:blipFill>
        <p:spPr>
          <a:xfrm>
            <a:off x="36000" y="4571280"/>
            <a:ext cx="2743200" cy="2423160"/>
          </a:xfrm>
          <a:prstGeom prst="rect">
            <a:avLst/>
          </a:prstGeom>
          <a:ln>
            <a:noFill/>
          </a:ln>
        </p:spPr>
      </p:pic>
      <p:sp>
        <p:nvSpPr>
          <p:cNvPr id="660" name="Line 7"/>
          <p:cNvSpPr/>
          <p:nvPr/>
        </p:nvSpPr>
        <p:spPr>
          <a:xfrm flipV="1">
            <a:off x="2468880" y="5029200"/>
            <a:ext cx="3657600" cy="731520"/>
          </a:xfrm>
          <a:prstGeom prst="line">
            <a:avLst/>
          </a:prstGeom>
          <a:ln w="36720">
            <a:solidFill>
              <a:srgbClr val="ffff00"/>
            </a:solidFill>
            <a:round/>
            <a:tailEnd len="med" type="triangle" w="med"/>
          </a:ln>
        </p:spPr>
      </p:sp>
    </p:spTree>
  </p:cSld>
  <p:timing>
    <p:tnLst>
      <p:par>
        <p:cTn id="59" dur="indefinite" restart="never" nodeType="tmRoot">
          <p:childTnLst>
            <p:seq>
              <p:cTn id="60" nodeType="mainSeq">
                <p:childTnLst>
                  <p:par>
                    <p:cTn id="61" fill="freeze">
                      <p:stCondLst>
                        <p:cond delay="indefinite"/>
                      </p:stCondLst>
                      <p:childTnLst>
                        <p:par>
                          <p:cTn id="62" fill="freeze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freeze">
                      <p:stCondLst>
                        <p:cond delay="indefinite"/>
                      </p:stCondLst>
                      <p:childTnLst>
                        <p:par>
                          <p:cTn id="66" fill="freeze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Application>LibreOffice/4.4.3.2$Linux_X86_64 LibreOffice_project/40m0$Build-2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2013-09-11T14:09:00Z</dcterms:created>
  <dc:creator>Christine Nattrass</dc:creator>
  <dc:language>en-US</dc:language>
  <cp:lastModifiedBy>Christine Nattrass</cp:lastModifiedBy>
  <dcterms:modified xsi:type="dcterms:W3CDTF">2016-01-08T10:28:06Z</dcterms:modified>
  <cp:revision>100</cp:revision>
</cp:coreProperties>
</file>