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62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57.xml.rels" ContentType="application/vnd.openxmlformats-package.relationships+xml"/>
  <Override PartName="/ppt/notesSlides/notesSlide62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80.png" ContentType="image/png"/>
  <Override PartName="/ppt/media/image179.png" ContentType="image/png"/>
  <Override PartName="/ppt/media/image178.png" ContentType="image/png"/>
  <Override PartName="/ppt/media/image177.png" ContentType="image/png"/>
  <Override PartName="/ppt/media/image176.png" ContentType="image/png"/>
  <Override PartName="/ppt/media/image175.png" ContentType="image/png"/>
  <Override PartName="/ppt/media/image174.png" ContentType="image/png"/>
  <Override PartName="/ppt/media/image173.png" ContentType="image/png"/>
  <Override PartName="/ppt/media/image172.png" ContentType="image/png"/>
  <Override PartName="/ppt/media/image171.png" ContentType="image/png"/>
  <Override PartName="/ppt/media/image170.png" ContentType="image/png"/>
  <Override PartName="/ppt/media/image169.png" ContentType="image/png"/>
  <Override PartName="/ppt/media/image168.png" ContentType="image/png"/>
  <Override PartName="/ppt/media/image167.png" ContentType="image/png"/>
  <Override PartName="/ppt/media/image166.png" ContentType="image/png"/>
  <Override PartName="/ppt/media/image165.png" ContentType="image/png"/>
  <Override PartName="/ppt/media/image164.png" ContentType="image/png"/>
  <Override PartName="/ppt/media/image163.png" ContentType="image/png"/>
  <Override PartName="/ppt/media/image161.png" ContentType="image/png"/>
  <Override PartName="/ppt/media/image160.png" ContentType="image/png"/>
  <Override PartName="/ppt/media/image153.png" ContentType="image/png"/>
  <Override PartName="/ppt/media/image152.png" ContentType="image/png"/>
  <Override PartName="/ppt/media/image151.png" ContentType="image/png"/>
  <Override PartName="/ppt/media/image150.png" ContentType="image/png"/>
  <Override PartName="/ppt/media/image148.gif" ContentType="image/gif"/>
  <Override PartName="/ppt/media/image142.gif" ContentType="image/gif"/>
  <Override PartName="/ppt/media/image139.gif" ContentType="image/gif"/>
  <Override PartName="/ppt/media/image138.gif" ContentType="image/gif"/>
  <Override PartName="/ppt/media/image137.gif" ContentType="image/gif"/>
  <Override PartName="/ppt/media/image136.gif" ContentType="image/gif"/>
  <Override PartName="/ppt/media/image133.png" ContentType="image/png"/>
  <Override PartName="/ppt/media/image132.png" ContentType="image/png"/>
  <Override PartName="/ppt/media/image129.gif" ContentType="image/gif"/>
  <Override PartName="/ppt/media/image140.wmf" ContentType="image/x-wmf"/>
  <Override PartName="/ppt/media/image128.png" ContentType="image/png"/>
  <Override PartName="/ppt/media/image127.gif" ContentType="image/gif"/>
  <Override PartName="/ppt/media/image126.gif" ContentType="image/gif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47.jpeg" ContentType="image/jpeg"/>
  <Override PartName="/ppt/media/image120.png" ContentType="image/png"/>
  <Override PartName="/ppt/media/image118.png" ContentType="image/png"/>
  <Override PartName="/ppt/media/image154.png" ContentType="image/png"/>
  <Override PartName="/ppt/media/image117.jpeg" ContentType="image/jpe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46.jpeg" ContentType="image/jpeg"/>
  <Override PartName="/ppt/media/image110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100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jpeg" ContentType="image/jpeg"/>
  <Override PartName="/ppt/media/image22.png" ContentType="image/png"/>
  <Override PartName="/ppt/media/image45.png" ContentType="image/png"/>
  <Override PartName="/ppt/media/image35.png" ContentType="image/png"/>
  <Override PartName="/ppt/media/image33.png" ContentType="image/png"/>
  <Override PartName="/ppt/media/image32.png" ContentType="image/png"/>
  <Override PartName="/ppt/media/image41.jpeg" ContentType="image/jpeg"/>
  <Override PartName="/ppt/media/image158.png" ContentType="image/png"/>
  <Override PartName="/ppt/media/image4.png" ContentType="image/png"/>
  <Override PartName="/ppt/media/image54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135.gif" ContentType="image/gif"/>
  <Override PartName="/ppt/media/image29.png" ContentType="image/png"/>
  <Override PartName="/ppt/media/image134.gif" ContentType="image/gif"/>
  <Override PartName="/ppt/media/image28.png" ContentType="image/png"/>
  <Override PartName="/ppt/media/image27.png" ContentType="image/png"/>
  <Override PartName="/ppt/media/image26.png" ContentType="image/png"/>
  <Override PartName="/ppt/media/image105.png" ContentType="image/png"/>
  <Override PartName="/ppt/media/image36.gif" ContentType="image/gif"/>
  <Override PartName="/ppt/media/image55.png" ContentType="image/png"/>
  <Override PartName="/ppt/media/image131.gif" ContentType="image/gif"/>
  <Override PartName="/ppt/media/image25.png" ContentType="image/png"/>
  <Override PartName="/ppt/media/image184.png" ContentType="image/png"/>
  <Override PartName="/ppt/media/image14.png" ContentType="image/png"/>
  <Override PartName="/ppt/media/image130.gif" ContentType="image/gif"/>
  <Override PartName="/ppt/media/image67.jpeg" ContentType="image/jpeg"/>
  <Override PartName="/ppt/media/image24.png" ContentType="image/png"/>
  <Override PartName="/ppt/media/image59.png" ContentType="image/png"/>
  <Override PartName="/ppt/media/image23.png" ContentType="image/png"/>
  <Override PartName="/ppt/media/image8.png" ContentType="image/png"/>
  <Override PartName="/ppt/media/image58.png" ContentType="image/png"/>
  <Override PartName="/ppt/media/image143.gif" ContentType="image/gif"/>
  <Override PartName="/ppt/media/image37.png" ContentType="image/png"/>
  <Override PartName="/ppt/media/image162.png" ContentType="image/png"/>
  <Override PartName="/ppt/media/image93.gif" ContentType="image/gif"/>
  <Override PartName="/ppt/media/image156.png" ContentType="image/png"/>
  <Override PartName="/ppt/media/image2.png" ContentType="image/png"/>
  <Override PartName="/ppt/media/image52.png" ContentType="image/png"/>
  <Override PartName="/ppt/media/image5.jpeg" ContentType="image/jpeg"/>
  <Override PartName="/ppt/media/image48.png" ContentType="image/png"/>
  <Override PartName="/ppt/media/image145.gif" ContentType="image/gif"/>
  <Override PartName="/ppt/media/image39.png" ContentType="image/png"/>
  <Override PartName="/ppt/media/image144.gif" ContentType="image/gif"/>
  <Override PartName="/ppt/media/image38.png" ContentType="image/png"/>
  <Override PartName="/ppt/media/image157.png" ContentType="image/png"/>
  <Override PartName="/ppt/media/image3.png" ContentType="image/png"/>
  <Override PartName="/ppt/media/image53.png" ContentType="image/png"/>
  <Override PartName="/ppt/media/image155.png" ContentType="image/png"/>
  <Override PartName="/ppt/media/image1.png" ContentType="image/png"/>
  <Override PartName="/ppt/media/image51.png" ContentType="image/png"/>
  <Override PartName="/ppt/media/image34.png" ContentType="image/png"/>
  <Override PartName="/ppt/media/image40.jpeg" ContentType="image/jpeg"/>
  <Override PartName="/ppt/media/image21.png" ContentType="image/png"/>
  <Override PartName="/ppt/media/image181.png" ContentType="image/png"/>
  <Override PartName="/ppt/media/image11.png" ContentType="image/png"/>
  <Override PartName="/ppt/media/image182.png" ContentType="image/png"/>
  <Override PartName="/ppt/media/image12.png" ContentType="image/png"/>
  <Override PartName="/ppt/media/image183.png" ContentType="image/png"/>
  <Override PartName="/ppt/media/image13.png" ContentType="image/png"/>
  <Override PartName="/ppt/media/image68.png" ContentType="image/png"/>
  <Override PartName="/ppt/media/image15.png" ContentType="image/png"/>
  <Override PartName="/ppt/media/image159.png" ContentType="image/png"/>
  <Override PartName="/ppt/media/image90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44.jpeg" ContentType="image/jpeg"/>
  <Override PartName="/ppt/media/image92.png" ContentType="image/png"/>
  <Override PartName="/ppt/media/image18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9.png" ContentType="image/png"/>
  <Override PartName="/ppt/media/image119.png" ContentType="image/png"/>
  <Override PartName="/ppt/media/image50.png" ContentType="image/png"/>
  <Override PartName="/ppt/media/image56.jpeg" ContentType="image/jpeg"/>
  <Override PartName="/ppt/media/image57.png" ContentType="image/png"/>
  <Override PartName="/ppt/media/image141.wmf" ContentType="image/x-wmf"/>
  <Override PartName="/ppt/media/image60.png" ContentType="image/png"/>
  <Override PartName="/ppt/media/image7.jpeg" ContentType="image/jpeg"/>
  <Override PartName="/ppt/media/image61.png" ContentType="image/png"/>
  <Override PartName="/ppt/media/image95.jpeg" ContentType="image/jpeg"/>
  <Override PartName="/ppt/media/image62.png" ContentType="image/png"/>
  <Override PartName="/ppt/media/image63.png" ContentType="image/png"/>
  <Override PartName="/ppt/media/image109.png" ContentType="image/png"/>
  <Override PartName="/ppt/media/image74.jpeg" ContentType="image/jpeg"/>
  <Override PartName="/ppt/media/image64.png" ContentType="image/png"/>
  <Override PartName="/ppt/media/image65.png" ContentType="image/png"/>
  <Override PartName="/ppt/media/image66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42.jpeg" ContentType="image/jpeg"/>
  <Override PartName="/ppt/media/image72.png" ContentType="image/png"/>
  <Override PartName="/ppt/media/image73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49.png" ContentType="image/png"/>
  <Override PartName="/ppt/media/image80.png" ContentType="image/png"/>
  <Override PartName="/ppt/media/image81.png" ContentType="image/png"/>
  <Override PartName="/ppt/media/image43.jpeg" ContentType="image/jpe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10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101.png" ContentType="image/png"/>
  <Override PartName="/ppt/media/image96.png" ContentType="image/png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96A29E6-78BC-412F-9021-B8837E5CD2C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----- Meeting Notes (6/24/13 16:47) -----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PRB -&gt; PLB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mention ratio</a:t>
            </a:r>
            <a:endParaRPr/>
          </a:p>
        </p:txBody>
      </p:sp>
      <p:sp>
        <p:nvSpPr>
          <p:cNvPr id="761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CCD9E0D-73C3-42C3-991C-F8B0DB3764AB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763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0E8059A-A1D9-41DF-B11F-09EED01ADC5F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7612E03-C5EE-4358-A75B-C8DDE4074BD6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CCBE9EEE-5D21-4329-BBEE-9BECED8BC526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GSU, March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7046569-36C0-4E4F-B3E5-0D9B1ED2B999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hyperlink" Target="https://arxiv.org/abs/1701.07065" TargetMode="External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gif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jpe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hyperlink" Target="http://prl.aps.org/abstract/PRL/v105/i25/e252303" TargetMode="External"/><Relationship Id="rId3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slideLayout" Target="../slideLayouts/slideLayout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26.gif"/><Relationship Id="rId2" Type="http://schemas.openxmlformats.org/officeDocument/2006/relationships/image" Target="../media/image127.gif"/><Relationship Id="rId3" Type="http://schemas.openxmlformats.org/officeDocument/2006/relationships/image" Target="../media/image128.png"/><Relationship Id="rId4" Type="http://schemas.openxmlformats.org/officeDocument/2006/relationships/image" Target="../media/image129.gif"/><Relationship Id="rId5" Type="http://schemas.openxmlformats.org/officeDocument/2006/relationships/image" Target="../media/image130.gif"/><Relationship Id="rId6" Type="http://schemas.openxmlformats.org/officeDocument/2006/relationships/image" Target="../media/image131.gif"/><Relationship Id="rId7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gif"/><Relationship Id="rId3" Type="http://schemas.openxmlformats.org/officeDocument/2006/relationships/image" Target="../media/image135.gif"/><Relationship Id="rId4" Type="http://schemas.openxmlformats.org/officeDocument/2006/relationships/image" Target="../media/image136.gif"/><Relationship Id="rId5" Type="http://schemas.openxmlformats.org/officeDocument/2006/relationships/image" Target="../media/image137.gif"/><Relationship Id="rId6" Type="http://schemas.openxmlformats.org/officeDocument/2006/relationships/image" Target="../media/image138.gif"/><Relationship Id="rId7" Type="http://schemas.openxmlformats.org/officeDocument/2006/relationships/image" Target="../media/image139.gif"/><Relationship Id="rId8" Type="http://schemas.openxmlformats.org/officeDocument/2006/relationships/image" Target="../media/image140.wmf"/><Relationship Id="rId9" Type="http://schemas.openxmlformats.org/officeDocument/2006/relationships/image" Target="../media/image141.wmf"/><Relationship Id="rId10" Type="http://schemas.openxmlformats.org/officeDocument/2006/relationships/image" Target="../media/image142.gif"/><Relationship Id="rId11" Type="http://schemas.openxmlformats.org/officeDocument/2006/relationships/image" Target="../media/image143.gif"/><Relationship Id="rId12" Type="http://schemas.openxmlformats.org/officeDocument/2006/relationships/image" Target="../media/image144.gif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45.gif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47.jpeg"/><Relationship Id="rId2" Type="http://schemas.openxmlformats.org/officeDocument/2006/relationships/image" Target="../media/image148.gif"/><Relationship Id="rId3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hyperlink" Target="http://www.sciencedirect.com/science/article/pii/S037026931500533X" TargetMode="External"/><Relationship Id="rId3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64.png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hyperlink" Target="http://arxiv.org/abs/1609.03878" TargetMode="External"/><Relationship Id="rId3" Type="http://schemas.openxmlformats.org/officeDocument/2006/relationships/slideLayout" Target="../slideLayouts/slideLayout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6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gi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654840" y="584640"/>
            <a:ext cx="8766000" cy="648720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504000" y="-720"/>
            <a:ext cx="9071640" cy="186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Understanding the Quark Gluon Plasma </a:t>
            </a:r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1519560" y="6415560"/>
            <a:ext cx="7134480" cy="1081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500" spc="-1">
                <a:latin typeface="Times New Roman"/>
              </a:rPr>
              <a:t>Christine Nattrass</a:t>
            </a:r>
            <a:endParaRPr/>
          </a:p>
          <a:p>
            <a:pPr algn="ctr"/>
            <a:r>
              <a:rPr lang="en-US" sz="3500" spc="-1">
                <a:latin typeface="Times New Roman"/>
              </a:rPr>
              <a:t>University of Tennessee, Knoxville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201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Chemistry</a:t>
            </a:r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Chemistry - equilibrium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Ratios of particles expected from a model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Even strange quarks are at equilibrium!</a:t>
            </a:r>
            <a:endParaRPr/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207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208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latin typeface="Times New Roman"/>
              </a:rPr>
              <a:t>T~170 MeV</a:t>
            </a:r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5789160" y="3263760"/>
            <a:ext cx="3657600" cy="3895200"/>
          </a:xfrm>
          <a:prstGeom prst="rect">
            <a:avLst/>
          </a:prstGeom>
          <a:ln>
            <a:noFill/>
          </a:ln>
        </p:spPr>
      </p:pic>
      <p:sp>
        <p:nvSpPr>
          <p:cNvPr id="210" name="TextShape 5"/>
          <p:cNvSpPr txBox="1"/>
          <p:nvPr/>
        </p:nvSpPr>
        <p:spPr>
          <a:xfrm>
            <a:off x="5970960" y="4644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3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>
                <p:childTnLst>
                  <p:par>
                    <p:cTn id="59" fill="freeze">
                      <p:stCondLst>
                        <p:cond delay="indefinite"/>
                      </p:stCondLst>
                      <p:childTnLst>
                        <p:par>
                          <p:cTn id="60" fill="freeze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16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217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218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219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  <p:pic>
        <p:nvPicPr>
          <p:cNvPr id="220" name="" descr=""/>
          <p:cNvPicPr/>
          <p:nvPr/>
        </p:nvPicPr>
        <p:blipFill>
          <a:blip r:embed="rId6"/>
          <a:stretch/>
        </p:blipFill>
        <p:spPr>
          <a:xfrm>
            <a:off x="-42480" y="188892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221" name="TextShape 5"/>
          <p:cNvSpPr txBox="1"/>
          <p:nvPr/>
        </p:nvSpPr>
        <p:spPr>
          <a:xfrm>
            <a:off x="1003320" y="3852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7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222" name="Freeform 6"/>
          <p:cNvSpPr/>
          <p:nvPr/>
        </p:nvSpPr>
        <p:spPr>
          <a:xfrm>
            <a:off x="2522160" y="2801520"/>
            <a:ext cx="970200" cy="527760"/>
          </a:xfrm>
          <a:custGeom>
            <a:avLst/>
            <a:gdLst/>
            <a:ahLst/>
            <a:rect l="0" t="0" r="r" b="b"/>
            <a:pathLst>
              <a:path w="2695" h="1466">
                <a:moveTo>
                  <a:pt x="0" y="142"/>
                </a:moveTo>
                <a:cubicBezTo>
                  <a:pt x="520" y="0"/>
                  <a:pt x="1843" y="945"/>
                  <a:pt x="1843" y="945"/>
                </a:cubicBezTo>
                <a:lnTo>
                  <a:pt x="2694" y="1465"/>
                </a:lnTo>
              </a:path>
            </a:pathLst>
          </a:cu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223" name="TextShape 7"/>
          <p:cNvSpPr txBox="1"/>
          <p:nvPr/>
        </p:nvSpPr>
        <p:spPr>
          <a:xfrm>
            <a:off x="3007080" y="2633400"/>
            <a:ext cx="2801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Critical point?</a:t>
            </a:r>
            <a:endParaRPr/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>
                <p:childTnLst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freeze">
                      <p:stCondLst>
                        <p:cond delay="indefinite"/>
                      </p:stCondLst>
                      <p:childTnLst>
                        <p:par>
                          <p:cTn id="70" fill="freeze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225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226" name="Freeform 2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227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TextShape 4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229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231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Thermometers</a:t>
            </a:r>
            <a:endParaRPr/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Measuring temperature</a:t>
            </a:r>
            <a:endParaRPr/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Thermal photons</a:t>
            </a:r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PHENIX collaboration: </a:t>
            </a:r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240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242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244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245" name="CustomShape 8"/>
          <p:cNvSpPr/>
          <p:nvPr/>
        </p:nvSpPr>
        <p:spPr>
          <a:xfrm flipV="1">
            <a:off x="4322520" y="42984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V="1">
            <a:off x="4574160" y="42980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V="1">
            <a:off x="4357800" y="36496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 flipV="1">
            <a:off x="4501440" y="36493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 flipV="1">
            <a:off x="4393080" y="29293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 flipV="1">
            <a:off x="4464720" y="29289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 flipV="1">
            <a:off x="4573800" y="530532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 flipV="1">
            <a:off x="4645440" y="530496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3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254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ALICE collaboration: </a:t>
            </a:r>
            <a:endParaRPr/>
          </a:p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</a:t>
            </a:r>
            <a:endParaRPr/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pic>
        <p:nvPicPr>
          <p:cNvPr id="257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58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259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61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62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263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264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7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9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3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5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7"/>
          <p:cNvSpPr/>
          <p:nvPr/>
        </p:nvSpPr>
        <p:spPr>
          <a:xfrm flipV="1">
            <a:off x="525600" y="5385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8"/>
          <p:cNvSpPr/>
          <p:nvPr/>
        </p:nvSpPr>
        <p:spPr>
          <a:xfrm flipV="1">
            <a:off x="777240" y="538488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9"/>
          <p:cNvSpPr/>
          <p:nvPr/>
        </p:nvSpPr>
        <p:spPr>
          <a:xfrm flipV="1">
            <a:off x="4207320" y="5385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0"/>
          <p:cNvSpPr/>
          <p:nvPr/>
        </p:nvSpPr>
        <p:spPr>
          <a:xfrm flipV="1">
            <a:off x="4278960" y="5384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1"/>
          <p:cNvSpPr/>
          <p:nvPr/>
        </p:nvSpPr>
        <p:spPr>
          <a:xfrm flipV="1">
            <a:off x="2920320" y="54007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2"/>
          <p:cNvSpPr/>
          <p:nvPr/>
        </p:nvSpPr>
        <p:spPr>
          <a:xfrm flipV="1">
            <a:off x="3063960" y="5400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>
                <p:childTnLst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8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sp>
        <p:nvSpPr>
          <p:cNvPr id="284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85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86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287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288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289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290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291" name="CustomShape 8"/>
          <p:cNvSpPr/>
          <p:nvPr/>
        </p:nvSpPr>
        <p:spPr>
          <a:xfrm flipV="1">
            <a:off x="525600" y="5385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9"/>
          <p:cNvSpPr/>
          <p:nvPr/>
        </p:nvSpPr>
        <p:spPr>
          <a:xfrm flipV="1">
            <a:off x="777240" y="538488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0"/>
          <p:cNvSpPr/>
          <p:nvPr/>
        </p:nvSpPr>
        <p:spPr>
          <a:xfrm flipV="1">
            <a:off x="4207320" y="5385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1"/>
          <p:cNvSpPr/>
          <p:nvPr/>
        </p:nvSpPr>
        <p:spPr>
          <a:xfrm flipV="1">
            <a:off x="4278960" y="5384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2"/>
          <p:cNvSpPr/>
          <p:nvPr/>
        </p:nvSpPr>
        <p:spPr>
          <a:xfrm flipV="1">
            <a:off x="2920320" y="54007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3"/>
          <p:cNvSpPr/>
          <p:nvPr/>
        </p:nvSpPr>
        <p:spPr>
          <a:xfrm flipV="1">
            <a:off x="3063960" y="5400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7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98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299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>
                <p:childTnLst>
                  <p:par>
                    <p:cTn id="91" fill="freeze">
                      <p:stCondLst>
                        <p:cond delay="indefinite"/>
                      </p:stCondLst>
                      <p:childTnLst>
                        <p:par>
                          <p:cTn id="92" fill="freeze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804600" y="3768480"/>
            <a:ext cx="4308480" cy="435240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024920" y="7375680"/>
            <a:ext cx="4109400" cy="10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" descr=""/>
          <p:cNvPicPr/>
          <p:nvPr/>
        </p:nvPicPr>
        <p:blipFill>
          <a:blip r:embed="rId2"/>
          <a:srcRect l="0" t="0" r="39590" b="0"/>
          <a:stretch/>
        </p:blipFill>
        <p:spPr>
          <a:xfrm>
            <a:off x="5180760" y="6534360"/>
            <a:ext cx="852840" cy="73980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5180760" y="7027560"/>
            <a:ext cx="852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Higgs</a:t>
            </a:r>
            <a:endParaRPr/>
          </a:p>
        </p:txBody>
      </p:sp>
      <p:sp>
        <p:nvSpPr>
          <p:cNvPr id="94" name="TextShape 3"/>
          <p:cNvSpPr txBox="1"/>
          <p:nvPr/>
        </p:nvSpPr>
        <p:spPr>
          <a:xfrm>
            <a:off x="5235840" y="6493680"/>
            <a:ext cx="852840" cy="28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200" spc="-1">
                <a:solidFill>
                  <a:srgbClr val="000000"/>
                </a:solidFill>
                <a:latin typeface="Arial"/>
              </a:rPr>
              <a:t>125000</a:t>
            </a:r>
            <a:endParaRPr/>
          </a:p>
        </p:txBody>
      </p:sp>
      <p:sp>
        <p:nvSpPr>
          <p:cNvPr id="95" name="CustomShape 4"/>
          <p:cNvSpPr/>
          <p:nvPr/>
        </p:nvSpPr>
        <p:spPr>
          <a:xfrm>
            <a:off x="778320" y="3525480"/>
            <a:ext cx="5493960" cy="3980160"/>
          </a:xfrm>
          <a:custGeom>
            <a:avLst/>
            <a:gdLst/>
            <a:ahLst/>
            <a:rect l="0" t="0" r="r" b="b"/>
            <a:pathLst>
              <a:path w="15263" h="11058">
                <a:moveTo>
                  <a:pt x="1842" y="0"/>
                </a:moveTo>
                <a:cubicBezTo>
                  <a:pt x="921" y="0"/>
                  <a:pt x="0" y="921"/>
                  <a:pt x="0" y="1842"/>
                </a:cubicBezTo>
                <a:lnTo>
                  <a:pt x="0" y="9214"/>
                </a:lnTo>
                <a:cubicBezTo>
                  <a:pt x="0" y="10135"/>
                  <a:pt x="921" y="11057"/>
                  <a:pt x="1842" y="11057"/>
                </a:cubicBezTo>
                <a:lnTo>
                  <a:pt x="13419" y="11057"/>
                </a:lnTo>
                <a:cubicBezTo>
                  <a:pt x="14340" y="11057"/>
                  <a:pt x="15262" y="10135"/>
                  <a:pt x="15262" y="9214"/>
                </a:cubicBezTo>
                <a:lnTo>
                  <a:pt x="15262" y="1842"/>
                </a:lnTo>
                <a:cubicBezTo>
                  <a:pt x="15262" y="921"/>
                  <a:pt x="14340" y="0"/>
                  <a:pt x="13419" y="0"/>
                </a:cubicBezTo>
                <a:lnTo>
                  <a:pt x="1842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TextShape 5"/>
          <p:cNvSpPr txBox="1"/>
          <p:nvPr/>
        </p:nvSpPr>
        <p:spPr>
          <a:xfrm>
            <a:off x="1788840" y="3288600"/>
            <a:ext cx="3664440" cy="113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000" spc="-1">
                <a:latin typeface="Arial"/>
              </a:rPr>
              <a:t>Standard model</a:t>
            </a:r>
            <a:endParaRPr/>
          </a:p>
        </p:txBody>
      </p:sp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7131240" y="4793400"/>
            <a:ext cx="2641680" cy="260748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4"/>
          <a:stretch/>
        </p:blipFill>
        <p:spPr>
          <a:xfrm>
            <a:off x="7491600" y="1450440"/>
            <a:ext cx="2151720" cy="2457000"/>
          </a:xfrm>
          <a:prstGeom prst="rect">
            <a:avLst/>
          </a:prstGeom>
          <a:ln>
            <a:noFill/>
          </a:ln>
        </p:spPr>
      </p:pic>
      <p:sp>
        <p:nvSpPr>
          <p:cNvPr id="99" name="TextShape 6"/>
          <p:cNvSpPr txBox="1"/>
          <p:nvPr/>
        </p:nvSpPr>
        <p:spPr>
          <a:xfrm>
            <a:off x="7211520" y="681120"/>
            <a:ext cx="2536200" cy="82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Baryons</a:t>
            </a:r>
            <a:endParaRPr/>
          </a:p>
        </p:txBody>
      </p:sp>
      <p:sp>
        <p:nvSpPr>
          <p:cNvPr id="100" name="TextShape 7"/>
          <p:cNvSpPr txBox="1"/>
          <p:nvPr/>
        </p:nvSpPr>
        <p:spPr>
          <a:xfrm>
            <a:off x="7553520" y="4230720"/>
            <a:ext cx="20725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Mesons</a:t>
            </a:r>
            <a:endParaRPr/>
          </a:p>
        </p:txBody>
      </p:sp>
      <p:sp>
        <p:nvSpPr>
          <p:cNvPr id="101" name="CustomShape 8"/>
          <p:cNvSpPr/>
          <p:nvPr/>
        </p:nvSpPr>
        <p:spPr>
          <a:xfrm>
            <a:off x="7116840" y="65880"/>
            <a:ext cx="2622960" cy="7361280"/>
          </a:xfrm>
          <a:custGeom>
            <a:avLst/>
            <a:gdLst/>
            <a:ahLst/>
            <a:rect l="0" t="0" r="r" b="b"/>
            <a:pathLst>
              <a:path w="7288" h="20450">
                <a:moveTo>
                  <a:pt x="1214" y="0"/>
                </a:moveTo>
                <a:cubicBezTo>
                  <a:pt x="607" y="0"/>
                  <a:pt x="0" y="607"/>
                  <a:pt x="0" y="1214"/>
                </a:cubicBezTo>
                <a:lnTo>
                  <a:pt x="0" y="19234"/>
                </a:lnTo>
                <a:cubicBezTo>
                  <a:pt x="0" y="19841"/>
                  <a:pt x="607" y="20449"/>
                  <a:pt x="1214" y="20449"/>
                </a:cubicBezTo>
                <a:lnTo>
                  <a:pt x="6072" y="20449"/>
                </a:lnTo>
                <a:cubicBezTo>
                  <a:pt x="6679" y="20449"/>
                  <a:pt x="7287" y="19841"/>
                  <a:pt x="7287" y="19234"/>
                </a:cubicBezTo>
                <a:lnTo>
                  <a:pt x="7287" y="1214"/>
                </a:lnTo>
                <a:cubicBezTo>
                  <a:pt x="7287" y="607"/>
                  <a:pt x="6679" y="0"/>
                  <a:pt x="6072" y="0"/>
                </a:cubicBezTo>
                <a:lnTo>
                  <a:pt x="1214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TextShape 9"/>
          <p:cNvSpPr txBox="1"/>
          <p:nvPr/>
        </p:nvSpPr>
        <p:spPr>
          <a:xfrm>
            <a:off x="7066440" y="162000"/>
            <a:ext cx="26863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000000"/>
                </a:solidFill>
                <a:latin typeface="Arial"/>
              </a:rPr>
              <a:t>Hadrons</a:t>
            </a:r>
            <a:endParaRPr/>
          </a:p>
        </p:txBody>
      </p:sp>
      <p:pic>
        <p:nvPicPr>
          <p:cNvPr id="103" name="" descr=""/>
          <p:cNvPicPr/>
          <p:nvPr/>
        </p:nvPicPr>
        <p:blipFill>
          <a:blip r:embed="rId5"/>
          <a:stretch/>
        </p:blipFill>
        <p:spPr>
          <a:xfrm>
            <a:off x="378720" y="651960"/>
            <a:ext cx="6226920" cy="2743200"/>
          </a:xfrm>
          <a:prstGeom prst="rect">
            <a:avLst/>
          </a:prstGeom>
          <a:ln>
            <a:noFill/>
          </a:ln>
        </p:spPr>
      </p:pic>
      <p:sp>
        <p:nvSpPr>
          <p:cNvPr id="104" name="TextShape 10"/>
          <p:cNvSpPr txBox="1"/>
          <p:nvPr/>
        </p:nvSpPr>
        <p:spPr>
          <a:xfrm>
            <a:off x="735840" y="44640"/>
            <a:ext cx="560196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latin typeface="Arial"/>
              </a:rPr>
              <a:t>Structure of matter</a:t>
            </a:r>
            <a:endParaRPr/>
          </a:p>
        </p:txBody>
      </p:sp>
      <p:sp>
        <p:nvSpPr>
          <p:cNvPr id="105" name="CustomShape 11"/>
          <p:cNvSpPr/>
          <p:nvPr/>
        </p:nvSpPr>
        <p:spPr>
          <a:xfrm>
            <a:off x="420480" y="43200"/>
            <a:ext cx="6265800" cy="3399120"/>
          </a:xfrm>
          <a:custGeom>
            <a:avLst/>
            <a:gdLst/>
            <a:ahLst/>
            <a:rect l="0" t="0" r="r" b="b"/>
            <a:pathLst>
              <a:path w="17407" h="9444">
                <a:moveTo>
                  <a:pt x="1573" y="0"/>
                </a:moveTo>
                <a:cubicBezTo>
                  <a:pt x="786" y="0"/>
                  <a:pt x="0" y="786"/>
                  <a:pt x="0" y="1573"/>
                </a:cubicBezTo>
                <a:lnTo>
                  <a:pt x="0" y="7869"/>
                </a:lnTo>
                <a:cubicBezTo>
                  <a:pt x="0" y="8656"/>
                  <a:pt x="786" y="9443"/>
                  <a:pt x="1573" y="9443"/>
                </a:cubicBezTo>
                <a:lnTo>
                  <a:pt x="15832" y="9443"/>
                </a:lnTo>
                <a:cubicBezTo>
                  <a:pt x="16619" y="9443"/>
                  <a:pt x="17406" y="8656"/>
                  <a:pt x="17406" y="7869"/>
                </a:cubicBezTo>
                <a:lnTo>
                  <a:pt x="17406" y="1573"/>
                </a:lnTo>
                <a:cubicBezTo>
                  <a:pt x="17406" y="786"/>
                  <a:pt x="16619" y="0"/>
                  <a:pt x="15832" y="0"/>
                </a:cubicBezTo>
                <a:lnTo>
                  <a:pt x="1573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01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02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3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304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306" name="Line 4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5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6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8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Line 9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Line 10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TextShape 11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Energy Density</a:t>
            </a:r>
            <a:endParaRPr/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17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18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19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322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density</a:t>
            </a:r>
            <a:endParaRPr/>
          </a:p>
        </p:txBody>
      </p:sp>
      <p:sp>
        <p:nvSpPr>
          <p:cNvPr id="323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</a:rPr>
              <a:t>Standard estimate </a:t>
            </a:r>
            <a:r>
              <a:rPr lang="en-US" sz="2500" spc="-1">
                <a:latin typeface="Times New Roman"/>
                <a:ea typeface="Times New Roman"/>
              </a:rPr>
              <a:t>τ</a:t>
            </a:r>
            <a:r>
              <a:rPr lang="en-US" sz="2500" spc="-1" baseline="-101000">
                <a:latin typeface="Times New Roman"/>
                <a:ea typeface="Times New Roman"/>
              </a:rPr>
              <a:t>0</a:t>
            </a:r>
            <a:r>
              <a:rPr lang="en-US" sz="25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24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26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28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Spectroscopy</a:t>
            </a:r>
            <a:endParaRPr/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Probing the Quark Gluon Plasma</a:t>
            </a:r>
            <a:endParaRPr/>
          </a:p>
        </p:txBody>
      </p:sp>
      <p:sp>
        <p:nvSpPr>
          <p:cNvPr id="336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37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8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9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341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342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>
                <p:childTnLst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44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345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6" name="" descr=""/>
          <p:cNvPicPr/>
          <p:nvPr/>
        </p:nvPicPr>
        <p:blipFill>
          <a:blip r:embed="rId2"/>
          <a:stretch/>
        </p:blipFill>
        <p:spPr>
          <a:xfrm>
            <a:off x="3135600" y="27010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7" name="CustomShape 3"/>
          <p:cNvSpPr/>
          <p:nvPr/>
        </p:nvSpPr>
        <p:spPr>
          <a:xfrm>
            <a:off x="3490200" y="30477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48" name="" descr=""/>
          <p:cNvPicPr/>
          <p:nvPr/>
        </p:nvPicPr>
        <p:blipFill>
          <a:blip r:embed="rId3"/>
          <a:stretch/>
        </p:blipFill>
        <p:spPr>
          <a:xfrm>
            <a:off x="5440320" y="29890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9" name="CustomShape 4"/>
          <p:cNvSpPr/>
          <p:nvPr/>
        </p:nvSpPr>
        <p:spPr>
          <a:xfrm>
            <a:off x="5698800" y="32022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"/>
          <p:cNvSpPr/>
          <p:nvPr/>
        </p:nvSpPr>
        <p:spPr>
          <a:xfrm>
            <a:off x="2178000" y="33084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6"/>
          <p:cNvSpPr/>
          <p:nvPr/>
        </p:nvSpPr>
        <p:spPr>
          <a:xfrm flipH="1">
            <a:off x="6078600" y="36273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7"/>
          <p:cNvSpPr/>
          <p:nvPr/>
        </p:nvSpPr>
        <p:spPr>
          <a:xfrm>
            <a:off x="5326560" y="13294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8"/>
          <p:cNvSpPr/>
          <p:nvPr/>
        </p:nvSpPr>
        <p:spPr>
          <a:xfrm>
            <a:off x="3910320" y="4926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9"/>
          <p:cNvSpPr/>
          <p:nvPr/>
        </p:nvSpPr>
        <p:spPr>
          <a:xfrm>
            <a:off x="2973240" y="24134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5" name="CustomShape 10"/>
          <p:cNvSpPr/>
          <p:nvPr/>
        </p:nvSpPr>
        <p:spPr>
          <a:xfrm>
            <a:off x="5241960" y="45367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6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6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4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5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4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5"/>
          <p:cNvSpPr/>
          <p:nvPr/>
        </p:nvSpPr>
        <p:spPr>
          <a:xfrm flipH="1">
            <a:off x="610668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6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7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8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1" name="CustomShape 9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372" name="" descr=""/>
          <p:cNvPicPr/>
          <p:nvPr/>
        </p:nvPicPr>
        <p:blipFill>
          <a:blip r:embed="rId3"/>
          <a:stretch/>
        </p:blipFill>
        <p:spPr>
          <a:xfrm>
            <a:off x="5431680" y="3059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73" name="CustomShape 10"/>
          <p:cNvSpPr/>
          <p:nvPr/>
        </p:nvSpPr>
        <p:spPr>
          <a:xfrm>
            <a:off x="5786280" y="3405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8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80" name="CustomShape 1"/>
          <p:cNvSpPr/>
          <p:nvPr/>
        </p:nvSpPr>
        <p:spPr>
          <a:xfrm>
            <a:off x="7004880" y="127584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381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382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383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4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cxnSp>
        <p:nvCxnSpPr>
          <p:cNvPr id="385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6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7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8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9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0" name="Line 11"/>
          <p:cNvCxnSpPr>
            <a:stCxn id="384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1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2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3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4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95" name="CustomShape 16"/>
          <p:cNvSpPr/>
          <p:nvPr/>
        </p:nvSpPr>
        <p:spPr>
          <a:xfrm>
            <a:off x="464976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pic>
        <p:nvPicPr>
          <p:cNvPr id="396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97" name="CustomShape 17"/>
          <p:cNvSpPr/>
          <p:nvPr/>
        </p:nvSpPr>
        <p:spPr>
          <a:xfrm>
            <a:off x="1122120" y="3036240"/>
            <a:ext cx="27000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398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399" name="CustomShape 19"/>
          <p:cNvSpPr/>
          <p:nvPr/>
        </p:nvSpPr>
        <p:spPr>
          <a:xfrm>
            <a:off x="106668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sp>
        <p:nvSpPr>
          <p:cNvPr id="400" name="CustomShape 20"/>
          <p:cNvSpPr/>
          <p:nvPr/>
        </p:nvSpPr>
        <p:spPr>
          <a:xfrm>
            <a:off x="1600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a,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401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402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403" name="CustomShape 22"/>
          <p:cNvSpPr/>
          <p:nvPr/>
        </p:nvSpPr>
        <p:spPr>
          <a:xfrm>
            <a:off x="4703760" y="3036240"/>
            <a:ext cx="26964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3"/>
          <p:cNvSpPr/>
          <p:nvPr/>
        </p:nvSpPr>
        <p:spPr>
          <a:xfrm>
            <a:off x="3886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b,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405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6" name="CustomShape 25"/>
          <p:cNvSpPr/>
          <p:nvPr/>
        </p:nvSpPr>
        <p:spPr>
          <a:xfrm>
            <a:off x="2743200" y="3066480"/>
            <a:ext cx="83808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spc="-1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407" name="CustomShape 26"/>
          <p:cNvSpPr/>
          <p:nvPr/>
        </p:nvSpPr>
        <p:spPr>
          <a:xfrm rot="18668400">
            <a:off x="2995560" y="2397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c,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408" name="CustomShape 27"/>
          <p:cNvSpPr/>
          <p:nvPr/>
        </p:nvSpPr>
        <p:spPr>
          <a:xfrm rot="18668400">
            <a:off x="2066760" y="3621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d,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09" name="CustomShape 28"/>
          <p:cNvSpPr/>
          <p:nvPr/>
        </p:nvSpPr>
        <p:spPr>
          <a:xfrm>
            <a:off x="3886200" y="1922040"/>
            <a:ext cx="5331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0" name="CustomShape 29"/>
          <p:cNvSpPr/>
          <p:nvPr/>
        </p:nvSpPr>
        <p:spPr>
          <a:xfrm>
            <a:off x="1904760" y="4431600"/>
            <a:ext cx="5335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411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412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413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 spc="-1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414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416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</a:t>
            </a:r>
            <a:endParaRPr/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18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20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21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22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110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111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112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113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114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24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25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26" name="TextShape 4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27" name="Picture 5" descr=""/>
          <p:cNvPicPr/>
          <p:nvPr/>
        </p:nvPicPr>
        <p:blipFill>
          <a:blip r:embed="rId1"/>
          <a:stretch/>
        </p:blipFill>
        <p:spPr>
          <a:xfrm>
            <a:off x="5799600" y="1463040"/>
            <a:ext cx="8568000" cy="4114800"/>
          </a:xfrm>
          <a:prstGeom prst="rect">
            <a:avLst/>
          </a:prstGeom>
          <a:ln>
            <a:noFill/>
          </a:ln>
        </p:spPr>
      </p:pic>
      <p:pic>
        <p:nvPicPr>
          <p:cNvPr id="428" name="" descr=""/>
          <p:cNvPicPr/>
          <p:nvPr/>
        </p:nvPicPr>
        <p:blipFill>
          <a:blip r:embed="rId2"/>
          <a:stretch/>
        </p:blipFill>
        <p:spPr>
          <a:xfrm>
            <a:off x="142560" y="1318680"/>
            <a:ext cx="5732280" cy="413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5" descr=""/>
          <p:cNvPicPr/>
          <p:nvPr/>
        </p:nvPicPr>
        <p:blipFill>
          <a:blip r:embed="rId1"/>
          <a:stretch/>
        </p:blipFill>
        <p:spPr>
          <a:xfrm>
            <a:off x="281520" y="1682280"/>
            <a:ext cx="9594000" cy="4604760"/>
          </a:xfrm>
          <a:prstGeom prst="rect">
            <a:avLst/>
          </a:prstGeom>
          <a:ln>
            <a:noFill/>
          </a:ln>
        </p:spPr>
      </p:pic>
      <p:sp>
        <p:nvSpPr>
          <p:cNvPr id="430" name="TextShape 1"/>
          <p:cNvSpPr txBox="1"/>
          <p:nvPr/>
        </p:nvSpPr>
        <p:spPr>
          <a:xfrm>
            <a:off x="0" y="-59400"/>
            <a:ext cx="10080000" cy="87588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000" spc="-1">
                <a:latin typeface="Times New Roman"/>
              </a:rPr>
              <a:t>Nuclear modification factor R</a:t>
            </a:r>
            <a:r>
              <a:rPr lang="en-US" sz="4000" spc="-1" baseline="-101000">
                <a:latin typeface="Times New Roman"/>
              </a:rPr>
              <a:t>AA</a:t>
            </a:r>
            <a:r>
              <a:rPr lang="en-US" sz="4000" spc="-1">
                <a:latin typeface="Times New Roman"/>
              </a:rPr>
              <a:t> at LHC</a:t>
            </a:r>
            <a:endParaRPr/>
          </a:p>
        </p:txBody>
      </p:sp>
      <p:sp>
        <p:nvSpPr>
          <p:cNvPr id="431" name="CustomShape 2"/>
          <p:cNvSpPr/>
          <p:nvPr/>
        </p:nvSpPr>
        <p:spPr>
          <a:xfrm>
            <a:off x="4703760" y="6056640"/>
            <a:ext cx="436824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</a:rPr>
              <a:t>Like for charged particles, high-p</a:t>
            </a:r>
            <a:r>
              <a:rPr lang="en-US" sz="2400" spc="-1" baseline="-25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 jet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</a:rPr>
              <a:t> flat at ≈ 0.5</a:t>
            </a:r>
            <a:endParaRPr/>
          </a:p>
        </p:txBody>
      </p:sp>
      <p:sp>
        <p:nvSpPr>
          <p:cNvPr id="432" name="CustomShape 3"/>
          <p:cNvSpPr/>
          <p:nvPr/>
        </p:nvSpPr>
        <p:spPr>
          <a:xfrm>
            <a:off x="4871880" y="755640"/>
            <a:ext cx="3863520" cy="61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</a:rPr>
              <a:t>Fully unfolded inclusive jet R</a:t>
            </a:r>
            <a:r>
              <a:rPr lang="en-US" sz="1600" spc="-1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1600" spc="-1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600" spc="-1">
                <a:solidFill>
                  <a:srgbClr val="000000"/>
                </a:solidFill>
                <a:latin typeface="Arial"/>
              </a:rPr>
              <a:t>pp 2.76 TeV reference</a:t>
            </a:r>
            <a:endParaRPr/>
          </a:p>
        </p:txBody>
      </p:sp>
      <p:sp>
        <p:nvSpPr>
          <p:cNvPr id="433" name="CustomShape 4"/>
          <p:cNvSpPr/>
          <p:nvPr/>
        </p:nvSpPr>
        <p:spPr>
          <a:xfrm>
            <a:off x="6816240" y="15429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HIN-12-001</a:t>
            </a:r>
            <a:endParaRPr/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>
            <a:off x="-3122640" y="1206720"/>
            <a:ext cx="12518280" cy="8845560"/>
          </a:xfrm>
          <a:prstGeom prst="rect">
            <a:avLst/>
          </a:prstGeom>
          <a:ln>
            <a:noFill/>
          </a:ln>
        </p:spPr>
      </p:pic>
      <p:sp>
        <p:nvSpPr>
          <p:cNvPr id="435" name="TextShape 1"/>
          <p:cNvSpPr txBox="1"/>
          <p:nvPr/>
        </p:nvSpPr>
        <p:spPr>
          <a:xfrm>
            <a:off x="504000" y="25812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p+Pb as a control</a:t>
            </a:r>
            <a:endParaRPr/>
          </a:p>
        </p:txBody>
      </p:sp>
      <p:sp>
        <p:nvSpPr>
          <p:cNvPr id="436" name="TextShape 2"/>
          <p:cNvSpPr txBox="1"/>
          <p:nvPr/>
        </p:nvSpPr>
        <p:spPr>
          <a:xfrm>
            <a:off x="1371240" y="425772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sp>
        <p:nvSpPr>
          <p:cNvPr id="437" name="TextShape 3"/>
          <p:cNvSpPr txBox="1"/>
          <p:nvPr/>
        </p:nvSpPr>
        <p:spPr>
          <a:xfrm>
            <a:off x="1369800" y="4592880"/>
            <a:ext cx="210384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CMS-HIN-15-015 arXiv:1611.01664</a:t>
            </a:r>
            <a:endParaRPr/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Quantifying</a:t>
            </a:r>
            <a:endParaRPr/>
          </a:p>
        </p:txBody>
      </p:sp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440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Phys. Rev. C 90, 014909 (2014)</a:t>
            </a:r>
            <a:endParaRPr/>
          </a:p>
        </p:txBody>
      </p:sp>
      <p:sp>
        <p:nvSpPr>
          <p:cNvPr id="441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latin typeface="Arial"/>
              </a:rPr>
              <a:t>Jet Collaboration: For a 10 GeV quark traveling 4 fm</a:t>
            </a:r>
            <a:endParaRPr/>
          </a:p>
          <a:p>
            <a:r>
              <a:rPr lang="en-US" sz="2200" spc="-1">
                <a:latin typeface="Arial"/>
              </a:rPr>
              <a:t>   ≈</a:t>
            </a:r>
            <a:r>
              <a:rPr lang="en-US" sz="2200" spc="-1">
                <a:latin typeface="Arial"/>
              </a:rPr>
              <a:t>1.2±0.3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at τ</a:t>
            </a:r>
            <a:r>
              <a:rPr lang="en-US" sz="2200" spc="-1" baseline="-101000">
                <a:latin typeface="Arial"/>
              </a:rPr>
              <a:t>0</a:t>
            </a:r>
            <a:r>
              <a:rPr lang="en-US" sz="2200" spc="-1">
                <a:latin typeface="Arial"/>
              </a:rPr>
              <a:t>=0.6 fm/c in Au+Au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=200 GeV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/>
          </a:p>
          <a:p>
            <a:r>
              <a:rPr lang="en-US" sz="2200" spc="-1">
                <a:latin typeface="Arial"/>
              </a:rPr>
              <a:t>  ≈</a:t>
            </a:r>
            <a:r>
              <a:rPr lang="en-US" sz="2200" spc="-1">
                <a:latin typeface="Arial"/>
              </a:rPr>
              <a:t>1.9±0.7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in Pb+Pb collisions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=2.76 TeV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/>
          </a:p>
        </p:txBody>
      </p:sp>
      <p:sp>
        <p:nvSpPr>
          <p:cNvPr id="442" name="TextShape 4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Q = Momentum transfer from parton to medium</a:t>
            </a:r>
            <a:endParaRPr/>
          </a:p>
          <a:p>
            <a:r>
              <a:rPr lang="en-US" sz="1800" spc="-1">
                <a:latin typeface="Arial"/>
              </a:rPr>
              <a:t>L = path length</a:t>
            </a:r>
            <a:endParaRPr/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Gluon bremsstrahlung</a:t>
            </a:r>
            <a:endParaRPr/>
          </a:p>
        </p:txBody>
      </p:sp>
      <p:pic>
        <p:nvPicPr>
          <p:cNvPr id="444" name="" descr=""/>
          <p:cNvPicPr/>
          <p:nvPr/>
        </p:nvPicPr>
        <p:blipFill>
          <a:blip r:embed="rId1"/>
          <a:stretch/>
        </p:blipFill>
        <p:spPr>
          <a:xfrm>
            <a:off x="781920" y="1768680"/>
            <a:ext cx="3870720" cy="4384440"/>
          </a:xfrm>
          <a:prstGeom prst="rect">
            <a:avLst/>
          </a:prstGeom>
          <a:ln>
            <a:noFill/>
          </a:ln>
        </p:spPr>
      </p:pic>
      <p:sp>
        <p:nvSpPr>
          <p:cNvPr id="445" name="TextShape 2"/>
          <p:cNvSpPr txBox="1"/>
          <p:nvPr/>
        </p:nvSpPr>
        <p:spPr>
          <a:xfrm>
            <a:off x="0" y="6858000"/>
            <a:ext cx="747036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Figure from Nucl.Phys. A827 (2009) 356C-364C arXiv:0902.2488 [nucl-ex]</a:t>
            </a:r>
            <a:endParaRPr/>
          </a:p>
        </p:txBody>
      </p:sp>
      <p:sp>
        <p:nvSpPr>
          <p:cNvPr id="446" name="TextShape 3"/>
          <p:cNvSpPr txBox="1"/>
          <p:nvPr/>
        </p:nvSpPr>
        <p:spPr>
          <a:xfrm>
            <a:off x="5152680" y="3025800"/>
            <a:ext cx="4426920" cy="208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Softer constituents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Broader radius</a:t>
            </a:r>
            <a:endParaRPr/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Azimuthal correlations</a:t>
            </a:r>
            <a:endParaRPr/>
          </a:p>
        </p:txBody>
      </p:sp>
      <p:pic>
        <p:nvPicPr>
          <p:cNvPr id="448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4711320" y="1944360"/>
            <a:ext cx="5027760" cy="4025520"/>
          </a:xfrm>
          <a:prstGeom prst="rect">
            <a:avLst/>
          </a:prstGeom>
          <a:ln>
            <a:noFill/>
          </a:ln>
        </p:spPr>
      </p:pic>
      <p:sp>
        <p:nvSpPr>
          <p:cNvPr id="449" name="TextShape 2"/>
          <p:cNvSpPr txBox="1"/>
          <p:nvPr/>
        </p:nvSpPr>
        <p:spPr>
          <a:xfrm>
            <a:off x="5441040" y="4904280"/>
            <a:ext cx="327888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pic>
        <p:nvPicPr>
          <p:cNvPr id="450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451" name="CustomShape 3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452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453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54" name="CustomShape 4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5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6"/>
          <p:cNvSpPr/>
          <p:nvPr/>
        </p:nvSpPr>
        <p:spPr>
          <a:xfrm flipH="1">
            <a:off x="384588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7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8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9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60" name="CustomShape 10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461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62" name="CustomShape 11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Line 12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Line 13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Line 14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Freeform 15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467" name="CustomShape 16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1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469" name="CustomShape 1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1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471" name="CustomShape 2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473" name="" descr=""/>
          <p:cNvPicPr/>
          <p:nvPr/>
        </p:nvPicPr>
        <p:blipFill>
          <a:blip r:embed="rId1"/>
          <a:stretch/>
        </p:blipFill>
        <p:spPr>
          <a:xfrm>
            <a:off x="1202760" y="1629720"/>
            <a:ext cx="7687440" cy="4850640"/>
          </a:xfrm>
          <a:prstGeom prst="rect">
            <a:avLst/>
          </a:prstGeom>
          <a:ln>
            <a:noFill/>
          </a:ln>
        </p:spPr>
      </p:pic>
      <p:sp>
        <p:nvSpPr>
          <p:cNvPr id="474" name="TextShape 2"/>
          <p:cNvSpPr txBox="1"/>
          <p:nvPr/>
        </p:nvSpPr>
        <p:spPr>
          <a:xfrm>
            <a:off x="5646960" y="4300560"/>
            <a:ext cx="328032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475" name="" descr=""/>
          <p:cNvPicPr/>
          <p:nvPr/>
        </p:nvPicPr>
        <p:blipFill>
          <a:blip r:embed="rId2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476" name="" descr=""/>
          <p:cNvPicPr/>
          <p:nvPr/>
        </p:nvPicPr>
        <p:blipFill>
          <a:blip r:embed="rId3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7" name="" descr=""/>
          <p:cNvPicPr/>
          <p:nvPr/>
        </p:nvPicPr>
        <p:blipFill>
          <a:blip r:embed="rId4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8" name="" descr=""/>
          <p:cNvPicPr/>
          <p:nvPr/>
        </p:nvPicPr>
        <p:blipFill>
          <a:blip r:embed="rId5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9" name="" descr=""/>
          <p:cNvPicPr/>
          <p:nvPr/>
        </p:nvPicPr>
        <p:blipFill>
          <a:blip r:embed="rId6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80" name="" descr=""/>
          <p:cNvPicPr/>
          <p:nvPr/>
        </p:nvPicPr>
        <p:blipFill>
          <a:blip r:embed="rId7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481" name="TextShape 3"/>
          <p:cNvSpPr txBox="1"/>
          <p:nvPr/>
        </p:nvSpPr>
        <p:spPr>
          <a:xfrm>
            <a:off x="1641600" y="3059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>
                <a:solidFill>
                  <a:srgbClr val="ff0000"/>
                </a:solidFill>
                <a:latin typeface="Arial"/>
              </a:rPr>
              <a:t>&lt;6.0 GeV/c</a:t>
            </a:r>
            <a:endParaRPr/>
          </a:p>
        </p:txBody>
      </p:sp>
      <p:sp>
        <p:nvSpPr>
          <p:cNvPr id="482" name="CustomShape 4"/>
          <p:cNvSpPr/>
          <p:nvPr/>
        </p:nvSpPr>
        <p:spPr>
          <a:xfrm>
            <a:off x="1497960" y="648720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  <p:pic>
        <p:nvPicPr>
          <p:cNvPr id="483" name="" descr=""/>
          <p:cNvPicPr/>
          <p:nvPr/>
        </p:nvPicPr>
        <p:blipFill>
          <a:blip r:embed="rId8"/>
          <a:srcRect l="0" t="56478" r="11917" b="0"/>
          <a:stretch/>
        </p:blipFill>
        <p:spPr>
          <a:xfrm>
            <a:off x="5721840" y="2015640"/>
            <a:ext cx="3934080" cy="2943000"/>
          </a:xfrm>
          <a:prstGeom prst="rect">
            <a:avLst/>
          </a:prstGeom>
          <a:ln>
            <a:noFill/>
          </a:ln>
        </p:spPr>
      </p:pic>
      <p:sp>
        <p:nvSpPr>
          <p:cNvPr id="484" name="TextShape 5"/>
          <p:cNvSpPr txBox="1"/>
          <p:nvPr/>
        </p:nvSpPr>
        <p:spPr>
          <a:xfrm>
            <a:off x="6292800" y="4179600"/>
            <a:ext cx="307944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sp>
        <p:nvSpPr>
          <p:cNvPr id="485" name="Line 6"/>
          <p:cNvSpPr/>
          <p:nvPr/>
        </p:nvSpPr>
        <p:spPr>
          <a:xfrm>
            <a:off x="5752080" y="2179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Line 7"/>
          <p:cNvSpPr/>
          <p:nvPr/>
        </p:nvSpPr>
        <p:spPr>
          <a:xfrm flipH="1">
            <a:off x="5788080" y="2062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5" dur="indefinite" restart="never" nodeType="tmRoot">
          <p:childTnLst>
            <p:seq>
              <p:cTn id="136" nodeType="mainSeq">
                <p:childTnLst>
                  <p:par>
                    <p:cTn id="137" fill="freeze">
                      <p:stCondLst>
                        <p:cond delay="indefinite"/>
                      </p:stCondLst>
                      <p:childTnLst>
                        <p:par>
                          <p:cTn id="138" fill="freeze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488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9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490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491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492" name="CustomShape 4"/>
          <p:cNvSpPr/>
          <p:nvPr/>
        </p:nvSpPr>
        <p:spPr>
          <a:xfrm>
            <a:off x="3589200" y="6765840"/>
            <a:ext cx="4365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Away side clearly there and suppressed</a:t>
            </a:r>
            <a:endParaRPr/>
          </a:p>
        </p:txBody>
      </p:sp>
      <p:sp>
        <p:nvSpPr>
          <p:cNvPr id="493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2.0-3.0 GeV/c </a:t>
            </a:r>
            <a:endParaRPr/>
          </a:p>
        </p:txBody>
      </p:sp>
      <p:sp>
        <p:nvSpPr>
          <p:cNvPr id="494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5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  <p:sp>
        <p:nvSpPr>
          <p:cNvPr id="496" name="TextShape 7"/>
          <p:cNvSpPr txBox="1"/>
          <p:nvPr/>
        </p:nvSpPr>
        <p:spPr>
          <a:xfrm>
            <a:off x="-191880" y="6443640"/>
            <a:ext cx="30816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Joel Mazer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Hot Quarks 2016</a:t>
            </a:r>
            <a:endParaRPr/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Little/no path length dependence?</a:t>
            </a:r>
            <a:endParaRPr/>
          </a:p>
        </p:txBody>
      </p:sp>
      <p:sp>
        <p:nvSpPr>
          <p:cNvPr id="49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Path length dependence naively predicted by every model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No path length dependence seen in rxn plane dependent A</a:t>
            </a:r>
            <a:r>
              <a:rPr lang="en-US" sz="2800" spc="-1" baseline="-101000">
                <a:latin typeface="Times New Roman"/>
              </a:rPr>
              <a:t>j</a:t>
            </a:r>
            <a:r>
              <a:rPr lang="en-US" sz="2800" spc="-1">
                <a:latin typeface="Times New Roman"/>
              </a:rPr>
              <a:t> either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Insufficient sensitivity?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Statistical variation in energy loss is more important than path length dependence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J. G. Milhano and K. C. Zapp, “Origins of the di-jet asymmetry in heavy ion collisions,” arXiv:1512.08107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F. Senzel, O. Fochler, J. Uphoff, Z. Xu, and C. Greiner, “Influence of multiple in-medium scattering processes on the momentum imbalance of reconstructed di-jets,” J. Phys. G42 no. 11, (2015) 115104, arXiv:1309.1657 [hep-ph]. </a:t>
            </a:r>
            <a:endParaRPr/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Take home messages</a:t>
            </a:r>
            <a:endParaRPr/>
          </a:p>
        </p:txBody>
      </p:sp>
      <p:sp>
        <p:nvSpPr>
          <p:cNvPr id="500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This medium is extremely hot and dense...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...and opaque to colored probes and translucent to electromagnetic probes.</a:t>
            </a:r>
            <a:endParaRPr/>
          </a:p>
        </p:txBody>
      </p:sp>
      <p:pic>
        <p:nvPicPr>
          <p:cNvPr id="501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502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503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Times New Roman"/>
              </a:rPr>
              <a:t>How to make a Quark Gluon Plasma</a:t>
            </a:r>
            <a:endParaRPr/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Times New Roman"/>
              </a:rPr>
              <a:t>Comparison of colliders</a:t>
            </a:r>
            <a:endParaRPr/>
          </a:p>
        </p:txBody>
      </p:sp>
      <p:graphicFrame>
        <p:nvGraphicFramePr>
          <p:cNvPr id="505" name="Table 2"/>
          <p:cNvGraphicFramePr/>
          <p:nvPr/>
        </p:nvGraphicFramePr>
        <p:xfrm>
          <a:off x="2039760" y="1660680"/>
          <a:ext cx="6704280" cy="239724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4440">
                <a:tc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 sz="1800" spc="-1">
                          <a:latin typeface="Times New Roman"/>
                        </a:rPr>
                        <a:t>s</a:t>
                      </a:r>
                      <a:r>
                        <a:rPr lang="en-US" sz="1800" spc="-1" baseline="-101000">
                          <a:latin typeface="Times New Roman"/>
                        </a:rPr>
                        <a:t>NN</a:t>
                      </a:r>
                      <a:r>
                        <a:rPr lang="en-US" sz="1800" spc="-1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dN</a:t>
                      </a:r>
                      <a:r>
                        <a:rPr lang="en-US" sz="1800" spc="-1" baseline="-101000">
                          <a:latin typeface="Times New Roman"/>
                        </a:rPr>
                        <a:t>ch</a:t>
                      </a:r>
                      <a:r>
                        <a:rPr lang="en-US" sz="1800" spc="-1">
                          <a:latin typeface="Times New Roman"/>
                        </a:rPr>
                        <a:t>/d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T/T</a:t>
                      </a:r>
                      <a:r>
                        <a:rPr lang="en-US" sz="1800" spc="-1" baseline="-101000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36756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spc="-1">
                          <a:latin typeface="Times New Roman"/>
                        </a:rPr>
                        <a:t>(GeV/fm</a:t>
                      </a:r>
                      <a:r>
                        <a:rPr lang="en-US" sz="1800" spc="-1" baseline="101000">
                          <a:latin typeface="Times New Roman"/>
                        </a:rPr>
                        <a:t>3</a:t>
                      </a:r>
                      <a:r>
                        <a:rPr lang="en-US" sz="1800" spc="-1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12, 16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 sz="1800" spc="-1" baseline="-101000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</a:tbl>
          </a:graphicData>
        </a:graphic>
      </p:graphicFrame>
      <p:sp>
        <p:nvSpPr>
          <p:cNvPr id="506" name="TextShape 3"/>
          <p:cNvSpPr txBox="1"/>
          <p:nvPr/>
        </p:nvSpPr>
        <p:spPr>
          <a:xfrm>
            <a:off x="228240" y="4800240"/>
            <a:ext cx="9714240" cy="125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Cover 2 –3 decades of energy (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YEISWR+SymbolMT"/>
              </a:rPr>
              <a:t>√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s</a:t>
            </a:r>
            <a:r>
              <a:rPr lang="en-US" sz="25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NN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= 9 GeV –5 TeV)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
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>
                <p:childTnLst>
                  <p:par>
                    <p:cTn id="149" fill="freeze">
                      <p:stCondLst>
                        <p:cond delay="indefinite"/>
                      </p:stCondLst>
                      <p:childTnLst>
                        <p:par>
                          <p:cTn id="150" fill="freeze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508" name="TextShape 2"/>
          <p:cNvSpPr txBox="1"/>
          <p:nvPr/>
        </p:nvSpPr>
        <p:spPr>
          <a:xfrm>
            <a:off x="2418120" y="5835960"/>
            <a:ext cx="7571160" cy="137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Reaches 1 at very high p</a:t>
            </a:r>
            <a:r>
              <a:rPr lang="en-US" sz="2500" spc="-1" baseline="-101000">
                <a:latin typeface="Arial"/>
              </a:rPr>
              <a:t>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Must happen due to causality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Feature of all QCD-inspired models</a:t>
            </a:r>
            <a:endParaRPr/>
          </a:p>
        </p:txBody>
      </p:sp>
      <p:sp>
        <p:nvSpPr>
          <p:cNvPr id="509" name="TextShape 3"/>
          <p:cNvSpPr txBox="1"/>
          <p:nvPr/>
        </p:nvSpPr>
        <p:spPr>
          <a:xfrm>
            <a:off x="1816560" y="756000"/>
            <a:ext cx="8513280" cy="1227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Single particles at the LHC</a:t>
            </a:r>
            <a:endParaRPr/>
          </a:p>
        </p:txBody>
      </p:sp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2343600" y="1393560"/>
            <a:ext cx="5028840" cy="439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506880" y="1117440"/>
            <a:ext cx="9144000" cy="4370760"/>
          </a:xfrm>
          <a:prstGeom prst="rect">
            <a:avLst/>
          </a:prstGeom>
          <a:ln>
            <a:noFill/>
          </a:ln>
        </p:spPr>
      </p:pic>
      <p:sp>
        <p:nvSpPr>
          <p:cNvPr id="512" name="TextShape 1"/>
          <p:cNvSpPr txBox="1"/>
          <p:nvPr/>
        </p:nvSpPr>
        <p:spPr>
          <a:xfrm>
            <a:off x="658800" y="2975400"/>
            <a:ext cx="4078800" cy="46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>
                <a:latin typeface="Arial"/>
                <a:hlinkClick r:id="rId2"/>
              </a:rPr>
              <a:t>PRL 105 (2010) 252303</a:t>
            </a:r>
            <a:endParaRPr/>
          </a:p>
        </p:txBody>
      </p:sp>
      <p:sp>
        <p:nvSpPr>
          <p:cNvPr id="513" name="TextShape 2"/>
          <p:cNvSpPr txBox="1"/>
          <p:nvPr/>
        </p:nvSpPr>
        <p:spPr>
          <a:xfrm>
            <a:off x="504000" y="301320"/>
            <a:ext cx="9071640" cy="79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503640" y="85320"/>
            <a:ext cx="9071280" cy="84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 in principle</a:t>
            </a:r>
            <a:endParaRPr/>
          </a:p>
        </p:txBody>
      </p:sp>
      <p:pic>
        <p:nvPicPr>
          <p:cNvPr id="515" name="" descr=""/>
          <p:cNvPicPr/>
          <p:nvPr/>
        </p:nvPicPr>
        <p:blipFill>
          <a:blip r:embed="rId1"/>
          <a:stretch/>
        </p:blipFill>
        <p:spPr>
          <a:xfrm>
            <a:off x="91440" y="74232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516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Jet measures </a:t>
            </a:r>
            <a:r>
              <a:rPr b="1" lang="en-US" sz="3200" spc="-1">
                <a:latin typeface="Times New Roman"/>
              </a:rPr>
              <a:t>partons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Hadronic degrees of freedom are integrated out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Algorithms are infrared and colinear safe</a:t>
            </a:r>
            <a:endParaRPr/>
          </a:p>
        </p:txBody>
      </p:sp>
      <p:pic>
        <p:nvPicPr>
          <p:cNvPr id="517" name="Picture 7" descr=""/>
          <p:cNvPicPr/>
          <p:nvPr/>
        </p:nvPicPr>
        <p:blipFill>
          <a:blip r:embed="rId2"/>
          <a:srcRect l="5122" t="19076" r="10243" b="14307"/>
          <a:stretch/>
        </p:blipFill>
        <p:spPr>
          <a:xfrm>
            <a:off x="6370560" y="5277240"/>
            <a:ext cx="3153960" cy="1066320"/>
          </a:xfrm>
          <a:prstGeom prst="rect">
            <a:avLst/>
          </a:prstGeom>
          <a:ln>
            <a:noFill/>
          </a:ln>
        </p:spPr>
      </p:pic>
      <p:sp>
        <p:nvSpPr>
          <p:cNvPr id="518" name="CustomShape 3"/>
          <p:cNvSpPr/>
          <p:nvPr/>
        </p:nvSpPr>
        <p:spPr>
          <a:xfrm>
            <a:off x="7781040" y="6230880"/>
            <a:ext cx="17532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BAD</a:t>
            </a:r>
            <a:r>
              <a:rPr lang="en-US" sz="1800" spc="-1">
                <a:latin typeface="Arial"/>
              </a:rPr>
              <a:t>: 2 jets are merged in one</a:t>
            </a:r>
            <a:endParaRPr/>
          </a:p>
        </p:txBody>
      </p:sp>
      <p:sp>
        <p:nvSpPr>
          <p:cNvPr id="519" name="CustomShape 4"/>
          <p:cNvSpPr/>
          <p:nvPr/>
        </p:nvSpPr>
        <p:spPr>
          <a:xfrm>
            <a:off x="6708960" y="6321960"/>
            <a:ext cx="9842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OK</a:t>
            </a:r>
            <a:endParaRPr/>
          </a:p>
        </p:txBody>
      </p:sp>
      <p:pic>
        <p:nvPicPr>
          <p:cNvPr id="520" name="Picture 12" descr=""/>
          <p:cNvPicPr/>
          <p:nvPr/>
        </p:nvPicPr>
        <p:blipFill>
          <a:blip r:embed="rId3"/>
          <a:stretch/>
        </p:blipFill>
        <p:spPr>
          <a:xfrm>
            <a:off x="2521440" y="5122080"/>
            <a:ext cx="3696840" cy="1634760"/>
          </a:xfrm>
          <a:prstGeom prst="rect">
            <a:avLst/>
          </a:prstGeom>
          <a:ln>
            <a:noFill/>
          </a:ln>
        </p:spPr>
      </p:pic>
      <p:pic>
        <p:nvPicPr>
          <p:cNvPr id="521" name="Picture 10" descr=""/>
          <p:cNvPicPr/>
          <p:nvPr/>
        </p:nvPicPr>
        <p:blipFill>
          <a:blip r:embed="rId4"/>
          <a:stretch/>
        </p:blipFill>
        <p:spPr>
          <a:xfrm>
            <a:off x="471240" y="524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" descr=""/>
          <p:cNvPicPr/>
          <p:nvPr/>
        </p:nvPicPr>
        <p:blipFill>
          <a:blip r:embed="rId1"/>
          <a:stretch/>
        </p:blipFill>
        <p:spPr>
          <a:xfrm>
            <a:off x="480960" y="1182960"/>
            <a:ext cx="6850440" cy="5036760"/>
          </a:xfrm>
          <a:prstGeom prst="rect">
            <a:avLst/>
          </a:prstGeom>
          <a:ln>
            <a:noFill/>
          </a:ln>
        </p:spPr>
      </p:pic>
      <p:sp>
        <p:nvSpPr>
          <p:cNvPr id="523" name="CustomShape 1"/>
          <p:cNvSpPr/>
          <p:nvPr/>
        </p:nvSpPr>
        <p:spPr>
          <a:xfrm>
            <a:off x="1396800" y="488376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PLB: 10.1016/j.physletb.2013.04.026</a:t>
            </a:r>
            <a:endParaRPr/>
          </a:p>
        </p:txBody>
      </p:sp>
      <p:sp>
        <p:nvSpPr>
          <p:cNvPr id="524" name="TextShape 2"/>
          <p:cNvSpPr txBox="1"/>
          <p:nvPr/>
        </p:nvSpPr>
        <p:spPr>
          <a:xfrm>
            <a:off x="605160" y="118080"/>
            <a:ext cx="8865360" cy="1069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Full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jet ratios in pp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525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526" name="CustomShape 4"/>
          <p:cNvSpPr/>
          <p:nvPr/>
        </p:nvSpPr>
        <p:spPr>
          <a:xfrm>
            <a:off x="352800" y="6298920"/>
            <a:ext cx="9330840" cy="11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Hadronization is important even in pp collisions!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527" name="Line 5"/>
          <p:cNvSpPr/>
          <p:nvPr/>
        </p:nvSpPr>
        <p:spPr>
          <a:xfrm flipH="1">
            <a:off x="7922160" y="3056760"/>
            <a:ext cx="1276920" cy="13719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Line 6"/>
          <p:cNvSpPr/>
          <p:nvPr/>
        </p:nvSpPr>
        <p:spPr>
          <a:xfrm flipH="1">
            <a:off x="7922160" y="2664720"/>
            <a:ext cx="688320" cy="1764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7"/>
          <p:cNvSpPr/>
          <p:nvPr/>
        </p:nvSpPr>
        <p:spPr>
          <a:xfrm rot="1800000">
            <a:off x="8579520" y="2636640"/>
            <a:ext cx="686880" cy="39204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Line 8"/>
          <p:cNvSpPr/>
          <p:nvPr/>
        </p:nvSpPr>
        <p:spPr>
          <a:xfrm flipH="1">
            <a:off x="7922520" y="2593440"/>
            <a:ext cx="365760" cy="1828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Line 9"/>
          <p:cNvSpPr/>
          <p:nvPr/>
        </p:nvSpPr>
        <p:spPr>
          <a:xfrm flipH="1">
            <a:off x="7922160" y="3233520"/>
            <a:ext cx="1464120" cy="1187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10"/>
          <p:cNvSpPr/>
          <p:nvPr/>
        </p:nvSpPr>
        <p:spPr>
          <a:xfrm rot="1800000">
            <a:off x="8244000" y="2451960"/>
            <a:ext cx="1280520" cy="731520"/>
          </a:xfrm>
          <a:prstGeom prst="ellipse">
            <a:avLst/>
          </a:prstGeom>
          <a:solidFill>
            <a:srgbClr val="000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 finding algorithms</a:t>
            </a:r>
            <a:endParaRPr/>
          </a:p>
        </p:txBody>
      </p:sp>
      <p:sp>
        <p:nvSpPr>
          <p:cNvPr id="534" name="TextShape 2"/>
          <p:cNvSpPr txBox="1"/>
          <p:nvPr/>
        </p:nvSpPr>
        <p:spPr>
          <a:xfrm>
            <a:off x="313200" y="4997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Any list of objects works as input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Use the same algorithm on theory &amp; experiment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Output only as good as input</a:t>
            </a:r>
            <a:endParaRPr/>
          </a:p>
        </p:txBody>
      </p:sp>
      <p:pic>
        <p:nvPicPr>
          <p:cNvPr id="535" name="" descr=""/>
          <p:cNvPicPr/>
          <p:nvPr/>
        </p:nvPicPr>
        <p:blipFill>
          <a:blip r:embed="rId1"/>
          <a:stretch/>
        </p:blipFill>
        <p:spPr>
          <a:xfrm>
            <a:off x="5945400" y="4076640"/>
            <a:ext cx="3658680" cy="2870640"/>
          </a:xfrm>
          <a:prstGeom prst="rect">
            <a:avLst/>
          </a:prstGeom>
          <a:ln>
            <a:noFill/>
          </a:ln>
        </p:spPr>
      </p:pic>
      <p:sp>
        <p:nvSpPr>
          <p:cNvPr id="536" name="CustomShape 3"/>
          <p:cNvSpPr/>
          <p:nvPr/>
        </p:nvSpPr>
        <p:spPr>
          <a:xfrm>
            <a:off x="274320" y="164520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TextShape 4"/>
          <p:cNvSpPr txBox="1"/>
          <p:nvPr/>
        </p:nvSpPr>
        <p:spPr>
          <a:xfrm>
            <a:off x="640080" y="1736640"/>
            <a:ext cx="16466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Arial"/>
              </a:rPr>
              <a:t>Tracks</a:t>
            </a:r>
            <a:endParaRPr/>
          </a:p>
        </p:txBody>
      </p:sp>
      <p:sp>
        <p:nvSpPr>
          <p:cNvPr id="538" name="CustomShape 5"/>
          <p:cNvSpPr/>
          <p:nvPr/>
        </p:nvSpPr>
        <p:spPr>
          <a:xfrm>
            <a:off x="274680" y="272484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TextShape 6"/>
          <p:cNvSpPr txBox="1"/>
          <p:nvPr/>
        </p:nvSpPr>
        <p:spPr>
          <a:xfrm>
            <a:off x="274680" y="281628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Clusters</a:t>
            </a:r>
            <a:endParaRPr/>
          </a:p>
        </p:txBody>
      </p:sp>
      <p:sp>
        <p:nvSpPr>
          <p:cNvPr id="540" name="CustomShape 7"/>
          <p:cNvSpPr/>
          <p:nvPr/>
        </p:nvSpPr>
        <p:spPr>
          <a:xfrm>
            <a:off x="275040" y="380448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TextShape 8"/>
          <p:cNvSpPr txBox="1"/>
          <p:nvPr/>
        </p:nvSpPr>
        <p:spPr>
          <a:xfrm>
            <a:off x="275040" y="389592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Particles</a:t>
            </a:r>
            <a:endParaRPr/>
          </a:p>
        </p:txBody>
      </p:sp>
      <p:sp>
        <p:nvSpPr>
          <p:cNvPr id="542" name="CustomShape 9"/>
          <p:cNvSpPr/>
          <p:nvPr/>
        </p:nvSpPr>
        <p:spPr>
          <a:xfrm>
            <a:off x="3933000" y="2268000"/>
            <a:ext cx="2103840" cy="1205640"/>
          </a:xfrm>
          <a:custGeom>
            <a:avLst/>
            <a:gdLst/>
            <a:ahLst/>
            <a:rect l="0" t="0" r="r" b="b"/>
            <a:pathLst>
              <a:path w="5846" h="3351">
                <a:moveTo>
                  <a:pt x="558" y="0"/>
                </a:moveTo>
                <a:cubicBezTo>
                  <a:pt x="279" y="0"/>
                  <a:pt x="0" y="279"/>
                  <a:pt x="0" y="558"/>
                </a:cubicBezTo>
                <a:lnTo>
                  <a:pt x="0" y="2791"/>
                </a:lnTo>
                <a:cubicBezTo>
                  <a:pt x="0" y="3070"/>
                  <a:pt x="279" y="3350"/>
                  <a:pt x="558" y="3350"/>
                </a:cubicBezTo>
                <a:lnTo>
                  <a:pt x="5286" y="3350"/>
                </a:lnTo>
                <a:cubicBezTo>
                  <a:pt x="5565" y="3350"/>
                  <a:pt x="5845" y="3070"/>
                  <a:pt x="5845" y="2791"/>
                </a:cubicBezTo>
                <a:lnTo>
                  <a:pt x="5845" y="558"/>
                </a:lnTo>
                <a:cubicBezTo>
                  <a:pt x="5845" y="279"/>
                  <a:pt x="5565" y="0"/>
                  <a:pt x="5286" y="0"/>
                </a:cubicBezTo>
                <a:lnTo>
                  <a:pt x="558" y="0"/>
                </a:lnTo>
              </a:path>
            </a:pathLst>
          </a:custGeom>
          <a:solidFill>
            <a:srgbClr val="7da647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TextShape 10"/>
          <p:cNvSpPr txBox="1"/>
          <p:nvPr/>
        </p:nvSpPr>
        <p:spPr>
          <a:xfrm>
            <a:off x="3933000" y="237420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finding algorithm</a:t>
            </a:r>
            <a:endParaRPr/>
          </a:p>
        </p:txBody>
      </p:sp>
      <p:sp>
        <p:nvSpPr>
          <p:cNvPr id="544" name="CustomShape 11"/>
          <p:cNvSpPr/>
          <p:nvPr/>
        </p:nvSpPr>
        <p:spPr>
          <a:xfrm>
            <a:off x="7225920" y="2285280"/>
            <a:ext cx="2103840" cy="1199880"/>
          </a:xfrm>
          <a:custGeom>
            <a:avLst/>
            <a:gdLst/>
            <a:ahLst/>
            <a:rect l="0" t="0" r="r" b="b"/>
            <a:pathLst>
              <a:path w="5846" h="3335">
                <a:moveTo>
                  <a:pt x="555" y="0"/>
                </a:moveTo>
                <a:cubicBezTo>
                  <a:pt x="277" y="0"/>
                  <a:pt x="0" y="277"/>
                  <a:pt x="0" y="555"/>
                </a:cubicBezTo>
                <a:lnTo>
                  <a:pt x="0" y="2778"/>
                </a:lnTo>
                <a:cubicBezTo>
                  <a:pt x="0" y="3056"/>
                  <a:pt x="277" y="3334"/>
                  <a:pt x="555" y="3334"/>
                </a:cubicBezTo>
                <a:lnTo>
                  <a:pt x="5289" y="3334"/>
                </a:lnTo>
                <a:cubicBezTo>
                  <a:pt x="5567" y="3334"/>
                  <a:pt x="5845" y="3056"/>
                  <a:pt x="5845" y="2778"/>
                </a:cubicBezTo>
                <a:lnTo>
                  <a:pt x="5845" y="555"/>
                </a:lnTo>
                <a:cubicBezTo>
                  <a:pt x="5845" y="277"/>
                  <a:pt x="5567" y="0"/>
                  <a:pt x="5289" y="0"/>
                </a:cubicBezTo>
                <a:lnTo>
                  <a:pt x="555" y="0"/>
                </a:lnTo>
              </a:path>
            </a:pathLst>
          </a:custGeom>
          <a:solidFill>
            <a:srgbClr val="9966c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TextShape 12"/>
          <p:cNvSpPr txBox="1"/>
          <p:nvPr/>
        </p:nvSpPr>
        <p:spPr>
          <a:xfrm>
            <a:off x="7225920" y="237672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candidates</a:t>
            </a:r>
            <a:endParaRPr/>
          </a:p>
        </p:txBody>
      </p:sp>
      <p:cxnSp>
        <p:nvCxnSpPr>
          <p:cNvPr id="546" name="Line 13"/>
          <p:cNvCxnSpPr/>
          <p:nvPr/>
        </p:nvCxnSpPr>
        <p:spPr>
          <a:xfrm flipV="1">
            <a:off x="2378880" y="2870640"/>
            <a:ext cx="1554480" cy="12996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47" name="Line 14"/>
          <p:cNvCxnSpPr/>
          <p:nvPr/>
        </p:nvCxnSpPr>
        <p:spPr>
          <a:xfrm flipV="1">
            <a:off x="2378520" y="2870640"/>
            <a:ext cx="1554840" cy="2199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48" name="Line 15"/>
          <p:cNvCxnSpPr/>
          <p:nvPr/>
        </p:nvCxnSpPr>
        <p:spPr>
          <a:xfrm>
            <a:off x="2378160" y="2010600"/>
            <a:ext cx="1555200" cy="8604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49" name="Line 16"/>
          <p:cNvCxnSpPr/>
          <p:nvPr/>
        </p:nvCxnSpPr>
        <p:spPr>
          <a:xfrm>
            <a:off x="6036840" y="2870640"/>
            <a:ext cx="1189440" cy="147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550" name="TextShape 17"/>
          <p:cNvSpPr txBox="1"/>
          <p:nvPr/>
        </p:nvSpPr>
        <p:spPr>
          <a:xfrm>
            <a:off x="6402600" y="6855840"/>
            <a:ext cx="336852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M. Cacciari, G. P. Salam, G.Soyez, JHEP 0804:063,2008</a:t>
            </a:r>
            <a:endParaRPr/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high p</a:t>
            </a:r>
            <a:r>
              <a:rPr lang="en-US" sz="4400" spc="-1" baseline="-101000">
                <a:latin typeface="Times New Roman"/>
              </a:rPr>
              <a:t>T</a:t>
            </a:r>
            <a:endParaRPr/>
          </a:p>
        </p:txBody>
      </p:sp>
      <p:sp>
        <p:nvSpPr>
          <p:cNvPr id="552" name="TextShape 2"/>
          <p:cNvSpPr txBox="1"/>
          <p:nvPr/>
        </p:nvSpPr>
        <p:spPr>
          <a:xfrm>
            <a:off x="504000" y="1630440"/>
            <a:ext cx="4835520" cy="42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Reduces combinatorial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Cuts signal where we expect modifications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Could bias towards partons which have not interacted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554" name="" descr=""/>
          <p:cNvPicPr/>
          <p:nvPr/>
        </p:nvPicPr>
        <p:blipFill>
          <a:blip r:embed="rId2"/>
          <a:stretch/>
        </p:blipFill>
        <p:spPr>
          <a:xfrm>
            <a:off x="2026800" y="597132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555" name="Line 3"/>
          <p:cNvSpPr/>
          <p:nvPr/>
        </p:nvSpPr>
        <p:spPr>
          <a:xfrm flipV="1">
            <a:off x="2074320" y="612036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Line 4"/>
          <p:cNvSpPr/>
          <p:nvPr/>
        </p:nvSpPr>
        <p:spPr>
          <a:xfrm>
            <a:off x="2118960" y="612252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57" name="" descr=""/>
          <p:cNvPicPr/>
          <p:nvPr/>
        </p:nvPicPr>
        <p:blipFill>
          <a:blip r:embed="rId3"/>
          <a:stretch/>
        </p:blipFill>
        <p:spPr>
          <a:xfrm>
            <a:off x="5526360" y="2458440"/>
            <a:ext cx="3996000" cy="2743200"/>
          </a:xfrm>
          <a:prstGeom prst="rect">
            <a:avLst/>
          </a:prstGeom>
          <a:ln>
            <a:noFill/>
          </a:ln>
        </p:spPr>
      </p:pic>
      <p:pic>
        <p:nvPicPr>
          <p:cNvPr id="558" name="" descr=""/>
          <p:cNvPicPr/>
          <p:nvPr/>
        </p:nvPicPr>
        <p:blipFill>
          <a:blip r:embed="rId4"/>
          <a:stretch/>
        </p:blipFill>
        <p:spPr>
          <a:xfrm>
            <a:off x="6021360" y="4293360"/>
            <a:ext cx="457200" cy="594360"/>
          </a:xfrm>
          <a:prstGeom prst="rect">
            <a:avLst/>
          </a:prstGeom>
          <a:ln>
            <a:noFill/>
          </a:ln>
        </p:spPr>
      </p:pic>
      <p:pic>
        <p:nvPicPr>
          <p:cNvPr id="559" name="" descr=""/>
          <p:cNvPicPr/>
          <p:nvPr/>
        </p:nvPicPr>
        <p:blipFill>
          <a:blip r:embed="rId5"/>
          <a:stretch/>
        </p:blipFill>
        <p:spPr>
          <a:xfrm>
            <a:off x="7557840" y="423864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560" name="" descr=""/>
          <p:cNvPicPr/>
          <p:nvPr/>
        </p:nvPicPr>
        <p:blipFill>
          <a:blip r:embed="rId6"/>
          <a:stretch/>
        </p:blipFill>
        <p:spPr>
          <a:xfrm>
            <a:off x="6406560" y="412740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561" name="TextShape 5"/>
          <p:cNvSpPr txBox="1"/>
          <p:nvPr/>
        </p:nvSpPr>
        <p:spPr>
          <a:xfrm>
            <a:off x="5854680" y="2219040"/>
            <a:ext cx="3860280" cy="40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PoS High-pTphysics09:023,2009</a:t>
            </a:r>
            <a:endParaRPr/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Shape 1"/>
          <p:cNvSpPr txBox="1"/>
          <p:nvPr/>
        </p:nvSpPr>
        <p:spPr>
          <a:xfrm>
            <a:off x="2134800" y="316080"/>
            <a:ext cx="5948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smaller angles</a:t>
            </a:r>
            <a:endParaRPr/>
          </a:p>
        </p:txBody>
      </p:sp>
      <p:sp>
        <p:nvSpPr>
          <p:cNvPr id="563" name="TextShape 2"/>
          <p:cNvSpPr txBox="1"/>
          <p:nvPr/>
        </p:nvSpPr>
        <p:spPr>
          <a:xfrm>
            <a:off x="900000" y="1913040"/>
            <a:ext cx="38026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is smaller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fluctuations smaller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Modifications expected at higher 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5658840" y="2277000"/>
            <a:ext cx="3943080" cy="3574800"/>
          </a:xfrm>
          <a:prstGeom prst="rect">
            <a:avLst/>
          </a:prstGeom>
          <a:ln>
            <a:noFill/>
          </a:ln>
        </p:spPr>
      </p:pic>
      <p:sp>
        <p:nvSpPr>
          <p:cNvPr id="565" name="TextShape 3"/>
          <p:cNvSpPr txBox="1"/>
          <p:nvPr/>
        </p:nvSpPr>
        <p:spPr>
          <a:xfrm>
            <a:off x="6809760" y="2764800"/>
            <a:ext cx="1629360" cy="2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JHEP 03 (2012) 053</a:t>
            </a:r>
            <a:endParaRPr/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Shape 1"/>
          <p:cNvSpPr txBox="1"/>
          <p:nvPr/>
        </p:nvSpPr>
        <p:spPr>
          <a:xfrm>
            <a:off x="1864800" y="1407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ALICE/STAR</a:t>
            </a:r>
            <a:endParaRPr/>
          </a:p>
        </p:txBody>
      </p:sp>
      <p:sp>
        <p:nvSpPr>
          <p:cNvPr id="567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pic>
        <p:nvPicPr>
          <p:cNvPr id="568" name="Picture 7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6375240" y="1188360"/>
            <a:ext cx="3594600" cy="5941800"/>
          </a:xfrm>
          <a:prstGeom prst="rect">
            <a:avLst/>
          </a:prstGeom>
          <a:ln>
            <a:noFill/>
          </a:ln>
        </p:spPr>
      </p:pic>
      <p:sp>
        <p:nvSpPr>
          <p:cNvPr id="569" name="CustomShape 3"/>
          <p:cNvSpPr/>
          <p:nvPr/>
        </p:nvSpPr>
        <p:spPr>
          <a:xfrm>
            <a:off x="4029120" y="8708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Combinatorial “jets”</a:t>
            </a:r>
            <a:endParaRPr/>
          </a:p>
        </p:txBody>
      </p:sp>
      <p:sp>
        <p:nvSpPr>
          <p:cNvPr id="570" name="CustomShape 4"/>
          <p:cNvSpPr/>
          <p:nvPr/>
        </p:nvSpPr>
        <p:spPr>
          <a:xfrm>
            <a:off x="6184440" y="1328040"/>
            <a:ext cx="1316880" cy="153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TextShape 5"/>
          <p:cNvSpPr txBox="1"/>
          <p:nvPr/>
        </p:nvSpPr>
        <p:spPr>
          <a:xfrm>
            <a:off x="210240" y="1442520"/>
            <a:ext cx="6391800" cy="2904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Estimate combinatorial jet contributions and its fluctuations from data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Require leading track p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&gt; 5 GeV/c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4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Suppresses combinatorial “jets”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5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Biases fragmentation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threshold on constituents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Limited to small R </a:t>
            </a:r>
            <a:endParaRPr/>
          </a:p>
        </p:txBody>
      </p:sp>
      <p:sp>
        <p:nvSpPr>
          <p:cNvPr id="572" name="CustomShape 6"/>
          <p:cNvSpPr/>
          <p:nvPr/>
        </p:nvSpPr>
        <p:spPr>
          <a:xfrm>
            <a:off x="1245240" y="4344120"/>
            <a:ext cx="36046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Measured spectra:</a:t>
            </a:r>
            <a:endParaRPr/>
          </a:p>
        </p:txBody>
      </p:sp>
      <p:sp>
        <p:nvSpPr>
          <p:cNvPr id="573" name="CustomShape 7"/>
          <p:cNvSpPr/>
          <p:nvPr/>
        </p:nvSpPr>
        <p:spPr>
          <a:xfrm>
            <a:off x="1331640" y="5612400"/>
            <a:ext cx="3135600" cy="122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Where 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comes from FastJet anti-k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</a:t>
            </a:r>
            <a:endParaRPr/>
          </a:p>
        </p:txBody>
      </p:sp>
      <p:pic>
        <p:nvPicPr>
          <p:cNvPr id="574" name="" descr=""/>
          <p:cNvPicPr/>
          <p:nvPr/>
        </p:nvPicPr>
        <p:blipFill>
          <a:blip r:embed="rId8"/>
          <a:stretch/>
        </p:blipFill>
        <p:spPr>
          <a:xfrm>
            <a:off x="1369440" y="4916520"/>
            <a:ext cx="2603880" cy="587880"/>
          </a:xfrm>
          <a:prstGeom prst="rect">
            <a:avLst/>
          </a:prstGeom>
          <a:ln>
            <a:noFill/>
          </a:ln>
        </p:spPr>
      </p:pic>
      <p:pic>
        <p:nvPicPr>
          <p:cNvPr id="575" name="" descr=""/>
          <p:cNvPicPr/>
          <p:nvPr/>
        </p:nvPicPr>
        <p:blipFill>
          <a:blip r:embed="rId9"/>
          <a:stretch/>
        </p:blipFill>
        <p:spPr>
          <a:xfrm>
            <a:off x="2692800" y="5504400"/>
            <a:ext cx="1092240" cy="588240"/>
          </a:xfrm>
          <a:prstGeom prst="rect">
            <a:avLst/>
          </a:prstGeom>
          <a:ln>
            <a:noFill/>
          </a:ln>
        </p:spPr>
      </p:pic>
      <p:sp>
        <p:nvSpPr>
          <p:cNvPr id="576" name="TextShape 8"/>
          <p:cNvSpPr txBox="1"/>
          <p:nvPr/>
        </p:nvSpPr>
        <p:spPr>
          <a:xfrm>
            <a:off x="7591680" y="4335120"/>
            <a:ext cx="155484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Times New Roman"/>
              </a:rPr>
              <a:t>Full jets</a:t>
            </a:r>
            <a:endParaRPr/>
          </a:p>
        </p:txBody>
      </p:sp>
      <p:pic>
        <p:nvPicPr>
          <p:cNvPr id="577" name="" descr=""/>
          <p:cNvPicPr/>
          <p:nvPr/>
        </p:nvPicPr>
        <p:blipFill>
          <a:blip r:embed="rId10"/>
          <a:stretch/>
        </p:blipFill>
        <p:spPr>
          <a:xfrm>
            <a:off x="6914880" y="480024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578" name="" descr=""/>
          <p:cNvPicPr/>
          <p:nvPr/>
        </p:nvPicPr>
        <p:blipFill>
          <a:blip r:embed="rId11"/>
          <a:stretch/>
        </p:blipFill>
        <p:spPr>
          <a:xfrm>
            <a:off x="9146520" y="466956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579" name="" descr=""/>
          <p:cNvPicPr/>
          <p:nvPr/>
        </p:nvPicPr>
        <p:blipFill>
          <a:blip r:embed="rId12"/>
          <a:stretch/>
        </p:blipFill>
        <p:spPr>
          <a:xfrm>
            <a:off x="7717680" y="4669560"/>
            <a:ext cx="876600" cy="847080"/>
          </a:xfrm>
          <a:prstGeom prst="rect">
            <a:avLst/>
          </a:prstGeom>
          <a:ln>
            <a:noFill/>
          </a:ln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ATLAS</a:t>
            </a:r>
            <a:endParaRPr/>
          </a:p>
        </p:txBody>
      </p:sp>
      <p:sp>
        <p:nvSpPr>
          <p:cNvPr id="581" name="TextShape 2"/>
          <p:cNvSpPr txBox="1"/>
          <p:nvPr/>
        </p:nvSpPr>
        <p:spPr>
          <a:xfrm>
            <a:off x="71640" y="1207440"/>
            <a:ext cx="6206760" cy="43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Iterative procedure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latin typeface="Times New Roman"/>
              </a:rPr>
              <a:t>Calorimeter jets:</a:t>
            </a:r>
            <a:r>
              <a:rPr lang="en-US" sz="2800" spc="-1">
                <a:latin typeface="Times New Roman"/>
              </a:rPr>
              <a:t> Reconstruct jets with R=0.2.  v</a:t>
            </a:r>
            <a:r>
              <a:rPr lang="en-US" sz="2800" spc="-1" baseline="-101000">
                <a:latin typeface="Times New Roman"/>
              </a:rPr>
              <a:t>2</a:t>
            </a:r>
            <a:r>
              <a:rPr lang="en-US" sz="2800" spc="-1">
                <a:latin typeface="Times New Roman"/>
              </a:rPr>
              <a:t> modulated &lt;Bkgd&gt; estimated by energy in calorimeters excluding jets with at least one tower with </a:t>
            </a:r>
            <a:r>
              <a:rPr lang="en-US" sz="2800" spc="-1">
                <a:latin typeface="Times New Roman"/>
              </a:rPr>
              <a:t>
</a:t>
            </a:r>
            <a:r>
              <a:rPr lang="en-US" sz="2800" spc="-1">
                <a:latin typeface="Times New Roman"/>
              </a:rPr>
              <a:t>E</a:t>
            </a:r>
            <a:r>
              <a:rPr lang="en-US" sz="2800" spc="-1" baseline="-101000">
                <a:latin typeface="Times New Roman"/>
              </a:rPr>
              <a:t>tower </a:t>
            </a:r>
            <a:r>
              <a:rPr lang="en-US" sz="2800" spc="-1">
                <a:latin typeface="Times New Roman"/>
              </a:rPr>
              <a:t>&gt; &lt;E</a:t>
            </a:r>
            <a:r>
              <a:rPr lang="en-US" sz="2800" spc="-1" baseline="-101000">
                <a:latin typeface="Times New Roman"/>
              </a:rPr>
              <a:t>tower</a:t>
            </a:r>
            <a:r>
              <a:rPr lang="en-US" sz="2800" spc="-1">
                <a:latin typeface="Times New Roman"/>
              </a:rPr>
              <a:t>&gt;</a:t>
            </a:r>
            <a:r>
              <a:rPr lang="en-US" sz="2800" spc="-1">
                <a:latin typeface="Times New Roman"/>
              </a:rPr>
              <a:t>
</a:t>
            </a:r>
            <a:r>
              <a:rPr b="1" lang="en-US" sz="2800" spc="-1">
                <a:latin typeface="Times New Roman"/>
              </a:rPr>
              <a:t>Track jets:</a:t>
            </a:r>
            <a:r>
              <a:rPr lang="en-US" sz="2800" spc="-1">
                <a:latin typeface="Times New Roman"/>
              </a:rPr>
              <a:t> Use tracks with p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&gt;4 GeV/c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Calorimeter jets from above with E&gt;25 GeV and track jets with p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&gt;10 GeV/c used to estimate background again.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Calorimeter tracks matching one track with p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&gt;7 GeV/c or containing a high energy cluster E &gt;7 GeV are used for analysis down to E</a:t>
            </a:r>
            <a:r>
              <a:rPr lang="en-US" sz="3200" spc="-1" baseline="-101000">
                <a:latin typeface="Times New Roman"/>
              </a:rPr>
              <a:t>jet</a:t>
            </a:r>
            <a:r>
              <a:rPr lang="en-US" sz="3200" spc="-1">
                <a:latin typeface="Times New Roman"/>
              </a:rPr>
              <a:t> = 20 GeV</a:t>
            </a:r>
            <a:endParaRPr/>
          </a:p>
        </p:txBody>
      </p:sp>
      <p:sp>
        <p:nvSpPr>
          <p:cNvPr id="582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000" spc="-1">
                <a:latin typeface="Times New Roman"/>
              </a:rPr>
              <a:t>Phys. Lett. B 719 (2013) 220-241</a:t>
            </a:r>
            <a:endParaRPr/>
          </a:p>
          <a:p>
            <a:endParaRPr/>
          </a:p>
        </p:txBody>
      </p:sp>
      <p:sp>
        <p:nvSpPr>
          <p:cNvPr id="583" name="TextShape 4"/>
          <p:cNvSpPr txBox="1"/>
          <p:nvPr/>
        </p:nvSpPr>
        <p:spPr>
          <a:xfrm>
            <a:off x="72360" y="5514480"/>
            <a:ext cx="1002960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Definitely imposes a bias, especially at 20 GeV!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We should treat that bias as a tool, not a handicap</a:t>
            </a:r>
            <a:endParaRPr/>
          </a:p>
        </p:txBody>
      </p:sp>
      <p:pic>
        <p:nvPicPr>
          <p:cNvPr id="584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585" name="TextShape 5"/>
          <p:cNvSpPr txBox="1"/>
          <p:nvPr/>
        </p:nvSpPr>
        <p:spPr>
          <a:xfrm>
            <a:off x="6954840" y="51408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586" name="TextShape 6"/>
          <p:cNvSpPr txBox="1"/>
          <p:nvPr/>
        </p:nvSpPr>
        <p:spPr>
          <a:xfrm>
            <a:off x="7171560" y="486648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But they do matter down here!</a:t>
            </a:r>
            <a:endParaRPr/>
          </a:p>
        </p:txBody>
      </p:sp>
    </p:spTree>
  </p:cSld>
  <p:timing>
    <p:tnLst>
      <p:par>
        <p:cTn id="161" dur="indefinite" restart="never" nodeType="tmRoot">
          <p:childTnLst>
            <p:seq>
              <p:cTn id="162" nodeType="mainSeq">
                <p:childTnLst>
                  <p:par>
                    <p:cTn id="163" fill="freeze">
                      <p:stCondLst>
                        <p:cond delay="indefinite"/>
                      </p:stCondLst>
                      <p:childTnLst>
                        <p:par>
                          <p:cTn id="164" fill="freeze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freeze">
                      <p:stCondLst>
                        <p:cond delay="indefinite"/>
                      </p:stCondLst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freeze">
                      <p:stCondLst>
                        <p:cond delay="indefinite"/>
                      </p:stCondLst>
                      <p:childTnLst>
                        <p:par>
                          <p:cTn id="178" fill="freeze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49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sp>
        <p:nvSpPr>
          <p:cNvPr id="588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pic>
        <p:nvPicPr>
          <p:cNvPr id="590" name="" descr=""/>
          <p:cNvPicPr/>
          <p:nvPr/>
        </p:nvPicPr>
        <p:blipFill>
          <a:blip r:embed="rId2"/>
          <a:stretch/>
        </p:blipFill>
        <p:spPr>
          <a:xfrm>
            <a:off x="7117920" y="-81468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591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  <p:sp>
        <p:nvSpPr>
          <p:cNvPr id="592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Bias</a:t>
            </a:r>
            <a:endParaRPr/>
          </a:p>
        </p:txBody>
      </p:sp>
      <p:sp>
        <p:nvSpPr>
          <p:cNvPr id="593" name="TextShape 3"/>
          <p:cNvSpPr txBox="1"/>
          <p:nvPr/>
        </p:nvSpPr>
        <p:spPr>
          <a:xfrm>
            <a:off x="504000" y="2241360"/>
            <a:ext cx="8870040" cy="39121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Modified jets probably look more like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/>
          </a:p>
        </p:txBody>
      </p:sp>
    </p:spTree>
  </p:cSld>
  <p:timing>
    <p:tnLst>
      <p:par>
        <p:cTn id="181" dur="indefinite" restart="never" nodeType="tmRoot">
          <p:childTnLst>
            <p:seq>
              <p:cTn id="182" nodeType="mainSeq">
                <p:childTnLst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freeze">
                      <p:stCondLst>
                        <p:cond delay="indefinite"/>
                      </p:stCondLst>
                      <p:childTnLst>
                        <p:par>
                          <p:cTn id="190" fill="freeze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49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freeze">
                      <p:stCondLst>
                        <p:cond delay="indefinite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170" end="3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freeze">
                      <p:stCondLst>
                        <p:cond delay="indefinite"/>
                      </p:stCondLst>
                      <p:childTnLst>
                        <p:par>
                          <p:cTn id="198" fill="freeze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311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" descr=""/>
          <p:cNvPicPr/>
          <p:nvPr/>
        </p:nvPicPr>
        <p:blipFill>
          <a:blip r:embed="rId1"/>
          <a:stretch/>
        </p:blipFill>
        <p:spPr>
          <a:xfrm>
            <a:off x="-49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595" name="TextShape 1"/>
          <p:cNvSpPr txBox="1"/>
          <p:nvPr/>
        </p:nvSpPr>
        <p:spPr>
          <a:xfrm>
            <a:off x="464040" y="119880"/>
            <a:ext cx="96512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What you see depends on where you look</a:t>
            </a:r>
            <a:endParaRPr/>
          </a:p>
        </p:txBody>
      </p:sp>
      <p:sp>
        <p:nvSpPr>
          <p:cNvPr id="596" name="TextShape 2"/>
          <p:cNvSpPr txBox="1"/>
          <p:nvPr/>
        </p:nvSpPr>
        <p:spPr>
          <a:xfrm>
            <a:off x="3428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Phys. Rev. C 90, 024908 (2014)</a:t>
            </a:r>
            <a:r>
              <a:rPr lang="en-US" sz="1000" spc="-1">
                <a:latin typeface="Arial"/>
              </a:rPr>
              <a:t>
</a:t>
            </a:r>
            <a:r>
              <a:rPr lang="en-US" sz="1000" spc="-1">
                <a:latin typeface="Arial"/>
              </a:rPr>
              <a:t>JHEP10(2012)087</a:t>
            </a:r>
            <a:endParaRPr/>
          </a:p>
          <a:p>
            <a:endParaRPr/>
          </a:p>
        </p:txBody>
      </p:sp>
      <p:sp>
        <p:nvSpPr>
          <p:cNvPr id="597" name="TextShape 3"/>
          <p:cNvSpPr txBox="1"/>
          <p:nvPr/>
        </p:nvSpPr>
        <p:spPr>
          <a:xfrm>
            <a:off x="4717800" y="647496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598" name="Line 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TextShape 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0" name="TextShape 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1" name="Line 7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4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5" name="Line 11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TextShape 1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7" name="TextShape 13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8" name="TextShape 14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09" name="TextShape 15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10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11" name="Line 17"/>
          <p:cNvSpPr/>
          <p:nvPr/>
        </p:nvSpPr>
        <p:spPr>
          <a:xfrm flipV="1">
            <a:off x="2521440" y="5884920"/>
            <a:ext cx="778320" cy="6706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TextShape 18"/>
          <p:cNvSpPr txBox="1"/>
          <p:nvPr/>
        </p:nvSpPr>
        <p:spPr>
          <a:xfrm>
            <a:off x="1461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High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13" name="Line 19"/>
          <p:cNvSpPr/>
          <p:nvPr/>
        </p:nvSpPr>
        <p:spPr>
          <a:xfrm flipH="1" flipV="1">
            <a:off x="7228080" y="5958000"/>
            <a:ext cx="946440" cy="482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TextShape 20"/>
          <p:cNvSpPr txBox="1"/>
          <p:nvPr/>
        </p:nvSpPr>
        <p:spPr>
          <a:xfrm>
            <a:off x="7115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Low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04000" y="193320"/>
            <a:ext cx="9071640" cy="8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Cold Nuclear Matter effects</a:t>
            </a:r>
            <a:endParaRPr/>
          </a:p>
        </p:txBody>
      </p:sp>
      <p:sp>
        <p:nvSpPr>
          <p:cNvPr id="616" name="TextShape 2"/>
          <p:cNvSpPr txBox="1"/>
          <p:nvPr/>
        </p:nvSpPr>
        <p:spPr>
          <a:xfrm>
            <a:off x="504000" y="4405320"/>
            <a:ext cx="9071640" cy="260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No indication of modified jet structure in cold nuclear matter (d+Au and p+Pb collisions)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[Phys.Rev.C73:054903,2006, Phys.Rev.Lett.96:222301,2006]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Minimum bias R</a:t>
            </a:r>
            <a:r>
              <a:rPr lang="en-US" sz="3200" spc="-1" baseline="-101000">
                <a:latin typeface="Times New Roman"/>
              </a:rPr>
              <a:t>pPb</a:t>
            </a:r>
            <a:r>
              <a:rPr lang="en-US" sz="3200" spc="-1">
                <a:latin typeface="Times New Roman"/>
              </a:rPr>
              <a:t>, R</a:t>
            </a:r>
            <a:r>
              <a:rPr lang="en-US" sz="3200" spc="-1" baseline="-101000">
                <a:latin typeface="Times New Roman"/>
              </a:rPr>
              <a:t>dAu</a:t>
            </a:r>
            <a:r>
              <a:rPr lang="en-US" sz="3200" spc="-1">
                <a:latin typeface="Times New Roman"/>
              </a:rPr>
              <a:t> for charged particles, jets consistent with 1 [Phys.Rev.Lett.98:172302,2007,Phys.Rev.C81:064904,2010,Phys. Rev. Lett. 110 (2013) 082302,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arXiv:1605.06436]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Indications of modification at forward rapidities from dihadron correlations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 Rev. Lett. 107, 172301 (2011)]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Centrality dependence observed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[PLB 748 (2015) 392-413,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Phys. Rev. Lett. 116, 122301 (2016)]</a:t>
            </a:r>
            <a:endParaRPr/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1252440" y="1254960"/>
            <a:ext cx="7315200" cy="2926080"/>
          </a:xfrm>
          <a:prstGeom prst="rect">
            <a:avLst/>
          </a:prstGeom>
          <a:ln>
            <a:noFill/>
          </a:ln>
        </p:spPr>
      </p:pic>
      <p:sp>
        <p:nvSpPr>
          <p:cNvPr id="618" name="TextShape 3"/>
          <p:cNvSpPr txBox="1"/>
          <p:nvPr/>
        </p:nvSpPr>
        <p:spPr>
          <a:xfrm>
            <a:off x="5783040" y="1031040"/>
            <a:ext cx="27669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  <a:hlinkClick r:id="rId2"/>
              </a:rPr>
              <a:t>PLB 748 (2015) 392-413</a:t>
            </a:r>
            <a:endParaRPr/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1634040" y="122040"/>
            <a:ext cx="7384320" cy="70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85320" bIns="45000"/>
          <a:p>
            <a:pPr>
              <a:lnSpc>
                <a:spcPct val="92000"/>
              </a:lnSpc>
            </a:pPr>
            <a:r>
              <a:rPr lang="en-US" sz="3200" spc="-1">
                <a:solidFill>
                  <a:srgbClr val="ffffff"/>
                </a:solidFill>
                <a:latin typeface="Book Antiqua"/>
              </a:rPr>
              <a:t>Charged Raw Recoil Jet Spectrum: Reference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4763880" y="15667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Reference spectrum: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peripheral collisions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Much less combinatorial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background compared to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most central data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Excellent signal/background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ratio down to 3 GeV/c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</p:txBody>
      </p:sp>
      <p:pic>
        <p:nvPicPr>
          <p:cNvPr id="621" name="Picture 10" descr="A_Jet_raw_R03_C60_80_norm_2.png"/>
          <p:cNvPicPr/>
          <p:nvPr/>
        </p:nvPicPr>
        <p:blipFill>
          <a:blip r:embed="rId1"/>
          <a:stretch/>
        </p:blipFill>
        <p:spPr>
          <a:xfrm>
            <a:off x="19440" y="1983240"/>
            <a:ext cx="3707640" cy="4384440"/>
          </a:xfrm>
          <a:prstGeom prst="rect">
            <a:avLst/>
          </a:prstGeom>
          <a:ln>
            <a:noFill/>
          </a:ln>
        </p:spPr>
      </p:pic>
      <p:sp>
        <p:nvSpPr>
          <p:cNvPr id="622" name="CustomShape 3"/>
          <p:cNvSpPr/>
          <p:nvPr/>
        </p:nvSpPr>
        <p:spPr>
          <a:xfrm>
            <a:off x="879840" y="1346040"/>
            <a:ext cx="1720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93000"/>
              </a:lnSpc>
            </a:pPr>
            <a:r>
              <a:rPr b="1" lang="en-US" sz="2000" spc="-1">
                <a:latin typeface="Book Antiqua"/>
                <a:ea typeface="Book Antiqua"/>
              </a:rPr>
              <a:t>Peripheral</a:t>
            </a:r>
            <a:endParaRPr/>
          </a:p>
        </p:txBody>
      </p:sp>
      <p:pic>
        <p:nvPicPr>
          <p:cNvPr id="623" name="StarIcon.png" descr=""/>
          <p:cNvPicPr/>
          <p:nvPr/>
        </p:nvPicPr>
        <p:blipFill>
          <a:blip r:embed="rId2"/>
          <a:stretch/>
        </p:blipFill>
        <p:spPr>
          <a:xfrm>
            <a:off x="2040120" y="3282120"/>
            <a:ext cx="472680" cy="326880"/>
          </a:xfrm>
          <a:prstGeom prst="rect">
            <a:avLst/>
          </a:prstGeom>
          <a:ln>
            <a:noFill/>
          </a:ln>
        </p:spPr>
      </p:pic>
      <p:sp>
        <p:nvSpPr>
          <p:cNvPr id="624" name="CustomShape 4"/>
          <p:cNvSpPr/>
          <p:nvPr/>
        </p:nvSpPr>
        <p:spPr>
          <a:xfrm>
            <a:off x="2401920" y="3454920"/>
            <a:ext cx="838800" cy="15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93000"/>
              </a:lnSpc>
            </a:pPr>
            <a:r>
              <a:rPr lang="en-US" sz="1000" spc="-1">
                <a:latin typeface="Book Antiqua"/>
                <a:ea typeface="Book Antiqua"/>
              </a:rPr>
              <a:t>Preliminary</a:t>
            </a:r>
            <a:endParaRPr/>
          </a:p>
        </p:txBody>
      </p:sp>
      <p:sp>
        <p:nvSpPr>
          <p:cNvPr id="625" name="CustomShape 5"/>
          <p:cNvSpPr/>
          <p:nvPr/>
        </p:nvSpPr>
        <p:spPr>
          <a:xfrm>
            <a:off x="7632000" y="726876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2000"/>
              </a:lnSpc>
            </a:pPr>
            <a:fld id="{35D6430C-2909-425C-B06E-1CC58E1E9FF4}" type="slidenum">
              <a:rPr lang="en-US" sz="1800" spc="-1">
                <a:solidFill>
                  <a:srgbClr val="ffffff"/>
                </a:solidFill>
                <a:latin typeface="Book Antiqua"/>
                <a:ea typeface="Arial Unicode MS"/>
              </a:rPr>
              <a:t>&lt;number&gt;</a:t>
            </a:fld>
            <a:endParaRPr/>
          </a:p>
        </p:txBody>
      </p:sp>
      <p:sp>
        <p:nvSpPr>
          <p:cNvPr id="626" name="CustomShape 6"/>
          <p:cNvSpPr/>
          <p:nvPr/>
        </p:nvSpPr>
        <p:spPr>
          <a:xfrm>
            <a:off x="244440" y="725292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12000"/>
              </a:lnSpc>
            </a:pPr>
            <a:r>
              <a:rPr lang="en-US" sz="1800" spc="-1">
                <a:solidFill>
                  <a:srgbClr val="ffffff"/>
                </a:solidFill>
                <a:latin typeface="Bok"/>
                <a:ea typeface="Arial Unicode MS"/>
              </a:rPr>
              <a:t>06/29/2015</a:t>
            </a:r>
            <a:endParaRPr/>
          </a:p>
        </p:txBody>
      </p:sp>
      <p:sp>
        <p:nvSpPr>
          <p:cNvPr id="627" name="CustomShape 7"/>
          <p:cNvSpPr/>
          <p:nvPr/>
        </p:nvSpPr>
        <p:spPr>
          <a:xfrm>
            <a:off x="2473920" y="7216200"/>
            <a:ext cx="586944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2000"/>
              </a:lnSpc>
            </a:pPr>
            <a:r>
              <a:rPr lang="en-US" sz="2000" spc="-1">
                <a:solidFill>
                  <a:srgbClr val="ffffff"/>
                </a:solidFill>
                <a:latin typeface="Book Antiqua"/>
                <a:ea typeface="Arial Unicode MS"/>
              </a:rPr>
              <a:t>Alexander Schmah - Hard Probes 2015</a:t>
            </a:r>
            <a:endParaRPr/>
          </a:p>
        </p:txBody>
      </p:sp>
      <p:sp>
        <p:nvSpPr>
          <p:cNvPr id="628" name="TextShape 8"/>
          <p:cNvSpPr txBox="1"/>
          <p:nvPr/>
        </p:nvSpPr>
        <p:spPr>
          <a:xfrm>
            <a:off x="504000" y="301320"/>
            <a:ext cx="9114840" cy="97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Event mixing</a:t>
            </a:r>
            <a:endParaRPr/>
          </a:p>
        </p:txBody>
      </p:sp>
      <p:sp>
        <p:nvSpPr>
          <p:cNvPr id="629" name="TextShape 9"/>
          <p:cNvSpPr txBox="1"/>
          <p:nvPr/>
        </p:nvSpPr>
        <p:spPr>
          <a:xfrm>
            <a:off x="252720" y="6310080"/>
            <a:ext cx="62809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Alex Schmah, Hard Probes 2015</a:t>
            </a:r>
            <a:endParaRPr/>
          </a:p>
        </p:txBody>
      </p:sp>
      <p:sp>
        <p:nvSpPr>
          <p:cNvPr id="630" name="CustomShape 10"/>
          <p:cNvSpPr/>
          <p:nvPr/>
        </p:nvSpPr>
        <p:spPr>
          <a:xfrm>
            <a:off x="4667400" y="49291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Requires normalization at low p</a:t>
            </a:r>
            <a:r>
              <a:rPr lang="en-US" sz="2200" spc="-1" baseline="-101000">
                <a:solidFill>
                  <a:srgbClr val="0000ff"/>
                </a:solidFill>
                <a:latin typeface="Times New Roman"/>
              </a:rPr>
              <a:t>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All physical correlations treated like jets</a:t>
            </a:r>
            <a:endParaRPr/>
          </a:p>
        </p:txBody>
      </p:sp>
    </p:spTree>
  </p:cSld>
  <p:timing>
    <p:tnLst>
      <p:par>
        <p:cTn id="201" dur="indefinite" restart="never" nodeType="tmRoot">
          <p:childTnLst>
            <p:seq>
              <p:cTn id="202" nodeType="mainSeq">
                <p:childTnLst>
                  <p:par>
                    <p:cTn id="203" fill="freeze">
                      <p:stCondLst>
                        <p:cond delay="indefinite"/>
                      </p:stCondLst>
                      <p:childTnLst>
                        <p:par>
                          <p:cTn id="204" fill="freeze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1"/>
          <p:cNvSpPr/>
          <p:nvPr/>
        </p:nvSpPr>
        <p:spPr>
          <a:xfrm>
            <a:off x="457200" y="5384160"/>
            <a:ext cx="8229240" cy="1301400"/>
          </a:xfrm>
          <a:prstGeom prst="rect">
            <a:avLst/>
          </a:prstGeom>
          <a:gradFill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Fake Jets: </a:t>
            </a: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 the background subtraction, some local fluctuations remain! </a:t>
            </a:r>
            <a:endParaRPr/>
          </a:p>
          <a:p>
            <a:pPr>
              <a:lnSpc>
                <a:spcPct val="100000"/>
              </a:lnSpc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Fluctuations will deteriorate the jet resolution in central events.</a:t>
            </a:r>
            <a:endParaRPr/>
          </a:p>
        </p:txBody>
      </p:sp>
      <p:pic>
        <p:nvPicPr>
          <p:cNvPr id="632" name="Picture 2" descr=""/>
          <p:cNvPicPr/>
          <p:nvPr/>
        </p:nvPicPr>
        <p:blipFill>
          <a:blip r:embed="rId1"/>
          <a:stretch/>
        </p:blipFill>
        <p:spPr>
          <a:xfrm>
            <a:off x="4650120" y="1210680"/>
            <a:ext cx="4987440" cy="3495960"/>
          </a:xfrm>
          <a:prstGeom prst="rect">
            <a:avLst/>
          </a:prstGeom>
          <a:ln w="9360">
            <a:noFill/>
          </a:ln>
        </p:spPr>
      </p:pic>
      <p:sp>
        <p:nvSpPr>
          <p:cNvPr id="633" name="CustomShape 2"/>
          <p:cNvSpPr/>
          <p:nvPr/>
        </p:nvSpPr>
        <p:spPr>
          <a:xfrm>
            <a:off x="5787720" y="1562040"/>
            <a:ext cx="2631960" cy="2554560"/>
          </a:xfrm>
          <a:prstGeom prst="ellipse">
            <a:avLst/>
          </a:prstGeom>
          <a:solidFill>
            <a:srgbClr val="ffffff"/>
          </a:solidFill>
          <a:ln cap="rnd" w="44280">
            <a:solidFill>
              <a:srgbClr val="000000"/>
            </a:solidFill>
            <a:custDash>
              <a:ds d="3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3"/>
          <p:cNvSpPr/>
          <p:nvPr/>
        </p:nvSpPr>
        <p:spPr>
          <a:xfrm>
            <a:off x="5558040" y="2622600"/>
            <a:ext cx="34596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4"/>
          <p:cNvSpPr/>
          <p:nvPr/>
        </p:nvSpPr>
        <p:spPr>
          <a:xfrm>
            <a:off x="7913520" y="3227760"/>
            <a:ext cx="553680" cy="67212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5"/>
          <p:cNvSpPr/>
          <p:nvPr/>
        </p:nvSpPr>
        <p:spPr>
          <a:xfrm>
            <a:off x="5627520" y="3227760"/>
            <a:ext cx="484560" cy="47016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6"/>
          <p:cNvSpPr/>
          <p:nvPr/>
        </p:nvSpPr>
        <p:spPr>
          <a:xfrm>
            <a:off x="6666480" y="3899880"/>
            <a:ext cx="484560" cy="53748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CustomShape 7"/>
          <p:cNvSpPr/>
          <p:nvPr/>
        </p:nvSpPr>
        <p:spPr>
          <a:xfrm>
            <a:off x="5904720" y="1613880"/>
            <a:ext cx="55368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TextShape 8"/>
          <p:cNvSpPr txBox="1"/>
          <p:nvPr/>
        </p:nvSpPr>
        <p:spPr>
          <a:xfrm>
            <a:off x="457200" y="-51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CMS: Iterative Pile-Up Event Background Subtraction</a:t>
            </a:r>
            <a:endParaRPr/>
          </a:p>
        </p:txBody>
      </p:sp>
      <p:sp>
        <p:nvSpPr>
          <p:cNvPr id="640" name="CustomShape 9"/>
          <p:cNvSpPr/>
          <p:nvPr/>
        </p:nvSpPr>
        <p:spPr>
          <a:xfrm>
            <a:off x="313920" y="1990080"/>
            <a:ext cx="4009680" cy="1728360"/>
          </a:xfrm>
          <a:prstGeom prst="rect">
            <a:avLst/>
          </a:prstGeom>
          <a:gradFill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Background is estimated 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 each calorimeter ring of constant η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subtracted before jet finding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re-iterated after excluding the jets found in the first iteration</a:t>
            </a:r>
            <a:endParaRPr/>
          </a:p>
        </p:txBody>
      </p:sp>
      <p:sp>
        <p:nvSpPr>
          <p:cNvPr id="641" name="TextShape 10"/>
          <p:cNvSpPr txBox="1"/>
          <p:nvPr/>
        </p:nvSpPr>
        <p:spPr>
          <a:xfrm>
            <a:off x="6553080" y="635688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E0EE368-7593-4187-957C-8B751E31F30F}" type="slidenum"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  <p:sp>
        <p:nvSpPr>
          <p:cNvPr id="642" name="TextShape 11"/>
          <p:cNvSpPr txBox="1"/>
          <p:nvPr/>
        </p:nvSpPr>
        <p:spPr>
          <a:xfrm>
            <a:off x="3124080" y="635688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Sevil Salur</a:t>
            </a:r>
            <a:endParaRPr/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Shape 1"/>
          <p:cNvSpPr txBox="1"/>
          <p:nvPr/>
        </p:nvSpPr>
        <p:spPr>
          <a:xfrm>
            <a:off x="503280" y="-240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1.0-1.5 GeV/c </a:t>
            </a:r>
            <a:endParaRPr/>
          </a:p>
        </p:txBody>
      </p:sp>
      <p:pic>
        <p:nvPicPr>
          <p:cNvPr id="644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45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6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47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48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49" name="CustomShape 5"/>
          <p:cNvSpPr/>
          <p:nvPr/>
        </p:nvSpPr>
        <p:spPr>
          <a:xfrm>
            <a:off x="2400480" y="6603840"/>
            <a:ext cx="6651360" cy="61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Uncertainties dominated by statistics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pic>
        <p:nvPicPr>
          <p:cNvPr id="650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52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3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54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55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56" name="CustomShape 4"/>
          <p:cNvSpPr/>
          <p:nvPr/>
        </p:nvSpPr>
        <p:spPr>
          <a:xfrm>
            <a:off x="2400480" y="6603840"/>
            <a:ext cx="665136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3 </a:t>
            </a:r>
            <a:r>
              <a:rPr lang="en-US" sz="1800" spc="-1">
                <a:latin typeface="Arial"/>
              </a:rPr>
              <a:t>and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4 </a:t>
            </a:r>
            <a:r>
              <a:rPr lang="en-US" sz="1800" spc="-1">
                <a:latin typeface="Arial"/>
              </a:rPr>
              <a:t>components important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sp>
        <p:nvSpPr>
          <p:cNvPr id="657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1.5-2.0 GeV/c </a:t>
            </a:r>
            <a:endParaRPr/>
          </a:p>
        </p:txBody>
      </p:sp>
      <p:sp>
        <p:nvSpPr>
          <p:cNvPr id="658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9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61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2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63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64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65" name="CustomShape 4"/>
          <p:cNvSpPr/>
          <p:nvPr/>
        </p:nvSpPr>
        <p:spPr>
          <a:xfrm>
            <a:off x="3305160" y="6699240"/>
            <a:ext cx="3111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level negligible</a:t>
            </a:r>
            <a:endParaRPr/>
          </a:p>
        </p:txBody>
      </p:sp>
      <p:sp>
        <p:nvSpPr>
          <p:cNvPr id="666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4.0-5.0 GeV/c </a:t>
            </a:r>
            <a:endParaRPr/>
          </a:p>
        </p:txBody>
      </p:sp>
      <p:sp>
        <p:nvSpPr>
          <p:cNvPr id="667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8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extShape 1"/>
          <p:cNvSpPr txBox="1"/>
          <p:nvPr/>
        </p:nvSpPr>
        <p:spPr>
          <a:xfrm>
            <a:off x="503280" y="-132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Near-side jet yields vs EP</a:t>
            </a:r>
            <a:endParaRPr/>
          </a:p>
        </p:txBody>
      </p:sp>
      <p:sp>
        <p:nvSpPr>
          <p:cNvPr id="670" name="CustomShape 2"/>
          <p:cNvSpPr/>
          <p:nvPr/>
        </p:nvSpPr>
        <p:spPr>
          <a:xfrm>
            <a:off x="3638520" y="738360"/>
            <a:ext cx="37735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Jets 20-40 GeV/c, 30-50% centrality</a:t>
            </a:r>
            <a:endParaRPr/>
          </a:p>
        </p:txBody>
      </p:sp>
      <p:pic>
        <p:nvPicPr>
          <p:cNvPr id="671" name="" descr=""/>
          <p:cNvPicPr/>
          <p:nvPr/>
        </p:nvPicPr>
        <p:blipFill>
          <a:blip r:embed="rId1"/>
          <a:stretch/>
        </p:blipFill>
        <p:spPr>
          <a:xfrm>
            <a:off x="9360" y="1089000"/>
            <a:ext cx="7601040" cy="5467320"/>
          </a:xfrm>
          <a:prstGeom prst="rect">
            <a:avLst/>
          </a:prstGeom>
          <a:ln>
            <a:noFill/>
          </a:ln>
        </p:spPr>
      </p:pic>
      <p:sp>
        <p:nvSpPr>
          <p:cNvPr id="672" name="CustomShape 3"/>
          <p:cNvSpPr/>
          <p:nvPr/>
        </p:nvSpPr>
        <p:spPr>
          <a:xfrm>
            <a:off x="7651800" y="3860640"/>
            <a:ext cx="232560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Competing effects  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1) Quenching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Bremsstrahlung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3) etc</a:t>
            </a:r>
            <a:endParaRPr/>
          </a:p>
        </p:txBody>
      </p:sp>
      <p:sp>
        <p:nvSpPr>
          <p:cNvPr id="673" name="CustomShape 4"/>
          <p:cNvSpPr/>
          <p:nvPr/>
        </p:nvSpPr>
        <p:spPr>
          <a:xfrm>
            <a:off x="7488360" y="2062080"/>
            <a:ext cx="1191960" cy="119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Within uncertainties of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current statistics, no 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event plane ordering</a:t>
            </a:r>
            <a:endParaRPr/>
          </a:p>
          <a:p>
            <a:pPr marL="218880" indent="-218880">
              <a:buBlip>
                <a:blip r:embed="rId2"/>
              </a:buBlip>
            </a:pPr>
            <a:r>
              <a:rPr lang="en-US" sz="1800" spc="-1">
                <a:latin typeface="Arial"/>
              </a:rPr>
              <a:t>Different effects in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different </a:t>
            </a:r>
            <a:r>
              <a:rPr i="1" lang="en-US" sz="1800" spc="-1">
                <a:latin typeface="Arial"/>
              </a:rPr>
              <a:t>p</a:t>
            </a:r>
            <a:r>
              <a:rPr lang="en-US" sz="1800" spc="-1" baseline="-33000">
                <a:latin typeface="Arial"/>
              </a:rPr>
              <a:t>T</a:t>
            </a:r>
            <a:r>
              <a:rPr lang="en-US" sz="1800" spc="-1">
                <a:latin typeface="Arial"/>
              </a:rPr>
              <a:t> associated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bins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21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22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23" name="CustomShape 4"/>
          <p:cNvSpPr/>
          <p:nvPr/>
        </p:nvSpPr>
        <p:spPr>
          <a:xfrm>
            <a:off x="3572640" y="734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"/>
          <a:stretch/>
        </p:blipFill>
        <p:spPr>
          <a:xfrm>
            <a:off x="1130040" y="1385640"/>
            <a:ext cx="914400" cy="713160"/>
          </a:xfrm>
          <a:prstGeom prst="rect">
            <a:avLst/>
          </a:prstGeom>
          <a:ln>
            <a:noFill/>
          </a:ln>
        </p:spPr>
      </p:pic>
      <p:sp>
        <p:nvSpPr>
          <p:cNvPr id="131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Relativistic Heavy Ion Collider</a:t>
            </a:r>
            <a:endParaRPr/>
          </a:p>
        </p:txBody>
      </p:sp>
      <p:pic>
        <p:nvPicPr>
          <p:cNvPr id="132" name="" descr=""/>
          <p:cNvPicPr/>
          <p:nvPr/>
        </p:nvPicPr>
        <p:blipFill>
          <a:blip r:embed="rId8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9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134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35" name="" descr=""/>
          <p:cNvPicPr/>
          <p:nvPr/>
        </p:nvPicPr>
        <p:blipFill>
          <a:blip r:embed="rId10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136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37" name="" descr=""/>
          <p:cNvPicPr/>
          <p:nvPr/>
        </p:nvPicPr>
        <p:blipFill>
          <a:blip r:embed="rId11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138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139" name="" descr=""/>
          <p:cNvPicPr/>
          <p:nvPr/>
        </p:nvPicPr>
        <p:blipFill>
          <a:blip r:embed="rId12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140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141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Large Hadron Collider</a:t>
            </a:r>
            <a:endParaRPr/>
          </a:p>
        </p:txBody>
      </p:sp>
      <p:sp>
        <p:nvSpPr>
          <p:cNvPr id="142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143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144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147" name="" descr=""/>
          <p:cNvPicPr/>
          <p:nvPr/>
        </p:nvPicPr>
        <p:blipFill>
          <a:blip r:embed="rId13"/>
          <a:stretch/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14"/>
          <a:stretch/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15"/>
          <a:stretch/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150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151" name="" descr=""/>
          <p:cNvPicPr/>
          <p:nvPr/>
        </p:nvPicPr>
        <p:blipFill>
          <a:blip r:embed="rId16"/>
          <a:stretch/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152" name="TextShape 17"/>
          <p:cNvSpPr txBox="1"/>
          <p:nvPr/>
        </p:nvSpPr>
        <p:spPr>
          <a:xfrm>
            <a:off x="5549040" y="6535440"/>
            <a:ext cx="144036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153" name="" descr=""/>
          <p:cNvPicPr/>
          <p:nvPr/>
        </p:nvPicPr>
        <p:blipFill>
          <a:blip r:embed="rId17"/>
          <a:stretch/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154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155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156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>
                <p:childTnLst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504000" y="13320"/>
            <a:ext cx="9071640" cy="8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325080" y="985320"/>
            <a:ext cx="9144000" cy="5193720"/>
          </a:xfrm>
          <a:prstGeom prst="rect">
            <a:avLst/>
          </a:prstGeom>
          <a:ln>
            <a:noFill/>
          </a:ln>
        </p:spPr>
      </p:pic>
      <p:sp>
        <p:nvSpPr>
          <p:cNvPr id="676" name="TextShape 2"/>
          <p:cNvSpPr txBox="1"/>
          <p:nvPr/>
        </p:nvSpPr>
        <p:spPr>
          <a:xfrm>
            <a:off x="5835240" y="4083120"/>
            <a:ext cx="3540960" cy="6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800" spc="-1">
                <a:latin typeface="Arial"/>
              </a:rPr>
              <a:t>Kolja Kauder, RHIC/AGS User's Meeting 2016</a:t>
            </a:r>
            <a:endParaRPr/>
          </a:p>
        </p:txBody>
      </p:sp>
      <p:sp>
        <p:nvSpPr>
          <p:cNvPr id="677" name="TextShape 3"/>
          <p:cNvSpPr txBox="1"/>
          <p:nvPr/>
        </p:nvSpPr>
        <p:spPr>
          <a:xfrm>
            <a:off x="901800" y="6332760"/>
            <a:ext cx="8449920" cy="74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Au+Au di-jets more imbalanced than p+p for p</a:t>
            </a:r>
            <a:r>
              <a:rPr lang="en-US" sz="145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Tcut</a:t>
            </a:r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&gt;2 GeV/c</a:t>
            </a:r>
            <a:endParaRPr/>
          </a:p>
          <a:p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Au+Au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~ p+p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for matched di-jets (R=0.4)</a:t>
            </a:r>
            <a:endParaRPr/>
          </a:p>
        </p:txBody>
      </p:sp>
      <p:sp>
        <p:nvSpPr>
          <p:cNvPr id="678" name="TextShape 4"/>
          <p:cNvSpPr txBox="1"/>
          <p:nvPr/>
        </p:nvSpPr>
        <p:spPr>
          <a:xfrm>
            <a:off x="7585920" y="4270320"/>
            <a:ext cx="172584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2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Shape 1"/>
          <p:cNvSpPr txBox="1"/>
          <p:nvPr/>
        </p:nvSpPr>
        <p:spPr>
          <a:xfrm>
            <a:off x="504000" y="301320"/>
            <a:ext cx="9071640" cy="77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Fragmentation functions</a:t>
            </a:r>
            <a:endParaRPr/>
          </a:p>
        </p:txBody>
      </p:sp>
      <p:pic>
        <p:nvPicPr>
          <p:cNvPr id="680" name="" descr=""/>
          <p:cNvPicPr/>
          <p:nvPr/>
        </p:nvPicPr>
        <p:blipFill>
          <a:blip r:embed="rId1"/>
          <a:stretch/>
        </p:blipFill>
        <p:spPr>
          <a:xfrm>
            <a:off x="488520" y="1246320"/>
            <a:ext cx="9144000" cy="4709160"/>
          </a:xfrm>
          <a:prstGeom prst="rect">
            <a:avLst/>
          </a:prstGeom>
          <a:ln>
            <a:noFill/>
          </a:ln>
        </p:spPr>
      </p:pic>
      <p:sp>
        <p:nvSpPr>
          <p:cNvPr id="681" name="TextShape 2"/>
          <p:cNvSpPr txBox="1"/>
          <p:nvPr/>
        </p:nvSpPr>
        <p:spPr>
          <a:xfrm>
            <a:off x="1023840" y="4764600"/>
            <a:ext cx="3017520" cy="73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CMS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PRC 90 (2014) 024908</a:t>
            </a:r>
            <a:endParaRPr/>
          </a:p>
        </p:txBody>
      </p:sp>
      <p:sp>
        <p:nvSpPr>
          <p:cNvPr id="682" name="TextShape 3"/>
          <p:cNvSpPr txBox="1"/>
          <p:nvPr/>
        </p:nvSpPr>
        <p:spPr>
          <a:xfrm>
            <a:off x="1081800" y="341460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683" name="Line 4"/>
          <p:cNvSpPr/>
          <p:nvPr/>
        </p:nvSpPr>
        <p:spPr>
          <a:xfrm flipH="1" flipV="1">
            <a:off x="5004360" y="5684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TextShape 5"/>
          <p:cNvSpPr txBox="1"/>
          <p:nvPr/>
        </p:nvSpPr>
        <p:spPr>
          <a:xfrm>
            <a:off x="6183720" y="6274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85" name="TextShape 6"/>
          <p:cNvSpPr txBox="1"/>
          <p:nvPr/>
        </p:nvSpPr>
        <p:spPr>
          <a:xfrm>
            <a:off x="1673640" y="6372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86" name="Line 7"/>
          <p:cNvSpPr/>
          <p:nvPr/>
        </p:nvSpPr>
        <p:spPr>
          <a:xfrm flipV="1">
            <a:off x="2600280" y="5615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ustomShape 1"/>
          <p:cNvSpPr/>
          <p:nvPr/>
        </p:nvSpPr>
        <p:spPr>
          <a:xfrm>
            <a:off x="507960" y="71280"/>
            <a:ext cx="907092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400" spc="-1">
                <a:latin typeface="Arial"/>
              </a:rPr>
              <a:t>Reaction plane fit (RPF) method</a:t>
            </a:r>
            <a:endParaRPr/>
          </a:p>
          <a:p>
            <a:pPr>
              <a:lnSpc>
                <a:spcPct val="100000"/>
              </a:lnSpc>
            </a:pPr>
            <a:r>
              <a:rPr lang="en-US" sz="4400" spc="-1">
                <a:latin typeface="Arial"/>
              </a:rPr>
              <a:t> </a:t>
            </a:r>
            <a:endParaRPr/>
          </a:p>
        </p:txBody>
      </p:sp>
      <p:sp>
        <p:nvSpPr>
          <p:cNvPr id="688" name="CustomShape 2"/>
          <p:cNvSpPr/>
          <p:nvPr/>
        </p:nvSpPr>
        <p:spPr>
          <a:xfrm>
            <a:off x="6276960" y="2452680"/>
            <a:ext cx="1504800" cy="2133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3"/>
          <p:cNvSpPr/>
          <p:nvPr/>
        </p:nvSpPr>
        <p:spPr>
          <a:xfrm>
            <a:off x="158760" y="5137200"/>
            <a:ext cx="9991800" cy="938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3960" indent="-183960">
              <a:lnSpc>
                <a:spcPct val="100000"/>
              </a:lnSpc>
              <a:buBlip>
                <a:blip r:embed="rId1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</a:rPr>
              <a:t>Project signal+background over</a:t>
            </a:r>
            <a:r>
              <a:rPr lang="en-US" sz="1800" spc="-1">
                <a:solidFill>
                  <a:srgbClr val="000000"/>
                </a:solidFill>
                <a:latin typeface="Times New Roman"/>
              </a:rPr>
              <a:t> 0.8 &lt; |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Δη| &lt; 1.2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2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 background in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 |Δφ| &lt; π/2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Fitting till 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th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order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term, total 6 fit parameters: B,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×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and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endParaRPr/>
          </a:p>
        </p:txBody>
      </p:sp>
      <p:sp>
        <p:nvSpPr>
          <p:cNvPr id="690" name="CustomShape 4"/>
          <p:cNvSpPr/>
          <p:nvPr/>
        </p:nvSpPr>
        <p:spPr>
          <a:xfrm>
            <a:off x="6272280" y="1728720"/>
            <a:ext cx="2998800" cy="2859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5"/>
          <p:cNvSpPr/>
          <p:nvPr/>
        </p:nvSpPr>
        <p:spPr>
          <a:xfrm>
            <a:off x="6265800" y="2449440"/>
            <a:ext cx="1505160" cy="21290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6"/>
          <p:cNvSpPr/>
          <p:nvPr/>
        </p:nvSpPr>
        <p:spPr>
          <a:xfrm>
            <a:off x="6276960" y="1717560"/>
            <a:ext cx="3009960" cy="28609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7"/>
          <p:cNvSpPr/>
          <p:nvPr/>
        </p:nvSpPr>
        <p:spPr>
          <a:xfrm>
            <a:off x="5237280" y="6769080"/>
            <a:ext cx="3359160" cy="3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8"/>
          <p:cNvSpPr/>
          <p:nvPr/>
        </p:nvSpPr>
        <p:spPr>
          <a:xfrm>
            <a:off x="123840" y="985680"/>
            <a:ext cx="56178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185400" indent="-185400">
              <a:lnSpc>
                <a:spcPct val="100000"/>
              </a:lnSpc>
              <a:buBlip>
                <a:blip r:embed="rId4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Signal is negligible at large Δη and small ΔΦ region.</a:t>
            </a:r>
            <a:endParaRPr/>
          </a:p>
        </p:txBody>
      </p:sp>
      <p:pic>
        <p:nvPicPr>
          <p:cNvPr id="695" name="" descr=""/>
          <p:cNvPicPr/>
          <p:nvPr/>
        </p:nvPicPr>
        <p:blipFill>
          <a:blip r:embed="rId5"/>
          <a:stretch/>
        </p:blipFill>
        <p:spPr>
          <a:xfrm>
            <a:off x="387360" y="1425600"/>
            <a:ext cx="5029200" cy="3611520"/>
          </a:xfrm>
          <a:prstGeom prst="rect">
            <a:avLst/>
          </a:prstGeom>
          <a:ln>
            <a:noFill/>
          </a:ln>
        </p:spPr>
      </p:pic>
      <p:pic>
        <p:nvPicPr>
          <p:cNvPr id="696" name="" descr=""/>
          <p:cNvPicPr/>
          <p:nvPr/>
        </p:nvPicPr>
        <p:blipFill>
          <a:blip r:embed="rId6"/>
          <a:stretch/>
        </p:blipFill>
        <p:spPr>
          <a:xfrm>
            <a:off x="3475080" y="1243080"/>
            <a:ext cx="6354720" cy="4462560"/>
          </a:xfrm>
          <a:prstGeom prst="rect">
            <a:avLst/>
          </a:prstGeom>
          <a:ln>
            <a:noFill/>
          </a:ln>
        </p:spPr>
      </p:pic>
      <p:sp>
        <p:nvSpPr>
          <p:cNvPr id="697" name="CustomShape 9"/>
          <p:cNvSpPr/>
          <p:nvPr/>
        </p:nvSpPr>
        <p:spPr>
          <a:xfrm>
            <a:off x="5975280" y="2344680"/>
            <a:ext cx="1803600" cy="25956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10"/>
          <p:cNvSpPr/>
          <p:nvPr/>
        </p:nvSpPr>
        <p:spPr>
          <a:xfrm>
            <a:off x="6516720" y="3584520"/>
            <a:ext cx="733320" cy="4557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699" name="CustomShape 11"/>
          <p:cNvSpPr/>
          <p:nvPr/>
        </p:nvSpPr>
        <p:spPr>
          <a:xfrm>
            <a:off x="7897680" y="3738600"/>
            <a:ext cx="1833840" cy="6318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2000" spc="-1">
                <a:latin typeface="Arial"/>
              </a:rPr>
              <a:t>extrapolation</a:t>
            </a:r>
            <a:endParaRPr/>
          </a:p>
        </p:txBody>
      </p:sp>
      <p:sp>
        <p:nvSpPr>
          <p:cNvPr id="700" name="CustomShape 12"/>
          <p:cNvSpPr/>
          <p:nvPr/>
        </p:nvSpPr>
        <p:spPr>
          <a:xfrm>
            <a:off x="3957480" y="1860480"/>
            <a:ext cx="1462320" cy="11034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01" name="CustomShape 13"/>
          <p:cNvSpPr/>
          <p:nvPr/>
        </p:nvSpPr>
        <p:spPr>
          <a:xfrm>
            <a:off x="5958000" y="1457280"/>
            <a:ext cx="3663720" cy="34844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CustomShape 14"/>
          <p:cNvSpPr/>
          <p:nvPr/>
        </p:nvSpPr>
        <p:spPr>
          <a:xfrm>
            <a:off x="5962680" y="2266920"/>
            <a:ext cx="1792080" cy="2670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15"/>
          <p:cNvSpPr/>
          <p:nvPr/>
        </p:nvSpPr>
        <p:spPr>
          <a:xfrm>
            <a:off x="5973840" y="2247840"/>
            <a:ext cx="1700280" cy="2689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16"/>
          <p:cNvSpPr/>
          <p:nvPr/>
        </p:nvSpPr>
        <p:spPr>
          <a:xfrm>
            <a:off x="5973840" y="2305080"/>
            <a:ext cx="1809720" cy="1755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CustomShape 17"/>
          <p:cNvSpPr/>
          <p:nvPr/>
        </p:nvSpPr>
        <p:spPr>
          <a:xfrm>
            <a:off x="5975280" y="2320920"/>
            <a:ext cx="1808280" cy="261936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Line 18"/>
          <p:cNvSpPr/>
          <p:nvPr/>
        </p:nvSpPr>
        <p:spPr>
          <a:xfrm flipV="1">
            <a:off x="1720800" y="3177720"/>
            <a:ext cx="4432320" cy="3812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Line 19"/>
          <p:cNvSpPr/>
          <p:nvPr/>
        </p:nvSpPr>
        <p:spPr>
          <a:xfrm flipV="1">
            <a:off x="3002040" y="3819240"/>
            <a:ext cx="3281400" cy="10476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CustomShape 20"/>
          <p:cNvSpPr/>
          <p:nvPr/>
        </p:nvSpPr>
        <p:spPr>
          <a:xfrm>
            <a:off x="1422360" y="614844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  <p:sp>
        <p:nvSpPr>
          <p:cNvPr id="709" name="CustomShape 21"/>
          <p:cNvSpPr/>
          <p:nvPr/>
        </p:nvSpPr>
        <p:spPr>
          <a:xfrm>
            <a:off x="504720" y="6478560"/>
            <a:ext cx="9180720" cy="3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lang="en-US" sz="2000" spc="-1">
                <a:latin typeface="Arial"/>
                <a:ea typeface="DejaVu Sans"/>
              </a:rPr>
              <a:t>Nattrass, Sharma, Mazer, Stuart, and Bejnood: </a:t>
            </a:r>
            <a:r>
              <a:rPr lang="en-US" sz="2000" spc="-1">
                <a:solidFill>
                  <a:srgbClr val="0000ff"/>
                </a:solidFill>
                <a:latin typeface="Arial"/>
                <a:ea typeface="DejaVu Sans"/>
              </a:rPr>
              <a:t>(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Phys. Rev. C 94, 011901(R) 2016)</a:t>
            </a:r>
            <a:endParaRPr/>
          </a:p>
        </p:txBody>
      </p:sp>
      <p:sp>
        <p:nvSpPr>
          <p:cNvPr id="710" name="CustomShape 22"/>
          <p:cNvSpPr/>
          <p:nvPr/>
        </p:nvSpPr>
        <p:spPr>
          <a:xfrm>
            <a:off x="4081320" y="614520"/>
            <a:ext cx="15368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711" name="CustomShape 23"/>
          <p:cNvSpPr/>
          <p:nvPr/>
        </p:nvSpPr>
        <p:spPr>
          <a:xfrm>
            <a:off x="8099280" y="1133640"/>
            <a:ext cx="14623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latin typeface="Arial"/>
              </a:rPr>
              <a:t>NSF method</a:t>
            </a:r>
            <a:endParaRPr/>
          </a:p>
        </p:txBody>
      </p:sp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" descr=""/>
          <p:cNvPicPr/>
          <p:nvPr/>
        </p:nvPicPr>
        <p:blipFill>
          <a:blip r:embed="rId1"/>
          <a:stretch/>
        </p:blipFill>
        <p:spPr>
          <a:xfrm>
            <a:off x="7642080" y="61920"/>
            <a:ext cx="2441880" cy="1828800"/>
          </a:xfrm>
          <a:prstGeom prst="rect">
            <a:avLst/>
          </a:prstGeom>
          <a:ln>
            <a:noFill/>
          </a:ln>
        </p:spPr>
      </p:pic>
      <p:sp>
        <p:nvSpPr>
          <p:cNvPr id="713" name="CustomShape 1"/>
          <p:cNvSpPr/>
          <p:nvPr/>
        </p:nvSpPr>
        <p:spPr>
          <a:xfrm>
            <a:off x="209520" y="-162000"/>
            <a:ext cx="810576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</a:rPr>
              <a:t>Reaction plane fit (RPF) method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500" spc="-1">
                <a:solidFill>
                  <a:srgbClr val="000000"/>
                </a:solidFill>
                <a:latin typeface="Arial"/>
              </a:rPr>
              <a:t>30-40% central (simulation)</a:t>
            </a:r>
            <a:endParaRPr/>
          </a:p>
        </p:txBody>
      </p:sp>
      <p:sp>
        <p:nvSpPr>
          <p:cNvPr id="714" name="CustomShape 2"/>
          <p:cNvSpPr/>
          <p:nvPr/>
        </p:nvSpPr>
        <p:spPr>
          <a:xfrm>
            <a:off x="97164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3"/>
          <p:cNvSpPr/>
          <p:nvPr/>
        </p:nvSpPr>
        <p:spPr>
          <a:xfrm>
            <a:off x="314640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4"/>
          <p:cNvSpPr/>
          <p:nvPr/>
        </p:nvSpPr>
        <p:spPr>
          <a:xfrm>
            <a:off x="54259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5"/>
          <p:cNvSpPr/>
          <p:nvPr/>
        </p:nvSpPr>
        <p:spPr>
          <a:xfrm>
            <a:off x="77407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6"/>
          <p:cNvSpPr/>
          <p:nvPr/>
        </p:nvSpPr>
        <p:spPr>
          <a:xfrm>
            <a:off x="458640" y="6127920"/>
            <a:ext cx="9236160" cy="13348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98360" indent="-176400">
              <a:lnSpc>
                <a:spcPct val="100000"/>
              </a:lnSpc>
            </a:pPr>
            <a:r>
              <a:rPr i="1" lang="en-US" sz="2400" spc="-1">
                <a:solidFill>
                  <a:srgbClr val="000000"/>
                </a:solidFill>
                <a:latin typeface="Times New Roman"/>
                <a:ea typeface="Arial"/>
              </a:rPr>
              <a:t>Project signal+background over 0.8&lt;|Δη|&lt;1.2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2"/>
              </a:buBlip>
            </a:pP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33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and B extracted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Fewer assumptions and bias than ZYAM while having much smaller errors</a:t>
            </a:r>
            <a:endParaRPr/>
          </a:p>
        </p:txBody>
      </p:sp>
      <p:sp>
        <p:nvSpPr>
          <p:cNvPr id="719" name="CustomShape 7"/>
          <p:cNvSpPr/>
          <p:nvPr/>
        </p:nvSpPr>
        <p:spPr>
          <a:xfrm>
            <a:off x="1182600" y="2303640"/>
            <a:ext cx="62856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8"/>
          <p:cNvSpPr/>
          <p:nvPr/>
        </p:nvSpPr>
        <p:spPr>
          <a:xfrm>
            <a:off x="327348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9"/>
          <p:cNvSpPr/>
          <p:nvPr/>
        </p:nvSpPr>
        <p:spPr>
          <a:xfrm>
            <a:off x="55022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10"/>
          <p:cNvSpPr/>
          <p:nvPr/>
        </p:nvSpPr>
        <p:spPr>
          <a:xfrm>
            <a:off x="78008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23" name="" descr=""/>
          <p:cNvPicPr/>
          <p:nvPr/>
        </p:nvPicPr>
        <p:blipFill>
          <a:blip r:embed="rId4"/>
          <a:stretch/>
        </p:blipFill>
        <p:spPr>
          <a:xfrm>
            <a:off x="39600" y="2112840"/>
            <a:ext cx="9975960" cy="4114800"/>
          </a:xfrm>
          <a:prstGeom prst="rect">
            <a:avLst/>
          </a:prstGeom>
          <a:ln>
            <a:noFill/>
          </a:ln>
        </p:spPr>
      </p:pic>
      <p:sp>
        <p:nvSpPr>
          <p:cNvPr id="724" name="CustomShape 11"/>
          <p:cNvSpPr/>
          <p:nvPr/>
        </p:nvSpPr>
        <p:spPr>
          <a:xfrm>
            <a:off x="10731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12"/>
          <p:cNvSpPr/>
          <p:nvPr/>
        </p:nvSpPr>
        <p:spPr>
          <a:xfrm>
            <a:off x="32097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CustomShape 13"/>
          <p:cNvSpPr/>
          <p:nvPr/>
        </p:nvSpPr>
        <p:spPr>
          <a:xfrm>
            <a:off x="549108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CustomShape 14"/>
          <p:cNvSpPr/>
          <p:nvPr/>
        </p:nvSpPr>
        <p:spPr>
          <a:xfrm>
            <a:off x="784224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15"/>
          <p:cNvSpPr/>
          <p:nvPr/>
        </p:nvSpPr>
        <p:spPr>
          <a:xfrm>
            <a:off x="7858080" y="3905280"/>
            <a:ext cx="1629000" cy="1093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29" name="CustomShape 16"/>
          <p:cNvSpPr/>
          <p:nvPr/>
        </p:nvSpPr>
        <p:spPr>
          <a:xfrm>
            <a:off x="95400" y="1149480"/>
            <a:ext cx="79704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210960" indent="-210960">
              <a:lnSpc>
                <a:spcPct val="100000"/>
              </a:lnSpc>
              <a:buBlip>
                <a:blip r:embed="rId5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Each orientation has different functional form, but require same parameters</a:t>
            </a:r>
            <a:endParaRPr/>
          </a:p>
          <a:p>
            <a:pPr marL="210960" indent="-210960">
              <a:lnSpc>
                <a:spcPct val="100000"/>
              </a:lnSpc>
              <a:buBlip>
                <a:blip r:embed="rId6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More robust method, now have a higher constrained background </a:t>
            </a:r>
            <a:endParaRPr/>
          </a:p>
          <a:p>
            <a:pPr marL="466560" indent="-455760">
              <a:lnSpc>
                <a:spcPct val="100000"/>
              </a:lnSpc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with more information going into fit</a:t>
            </a:r>
            <a:endParaRPr/>
          </a:p>
        </p:txBody>
      </p:sp>
      <p:sp>
        <p:nvSpPr>
          <p:cNvPr id="730" name="CustomShape 17"/>
          <p:cNvSpPr/>
          <p:nvPr/>
        </p:nvSpPr>
        <p:spPr>
          <a:xfrm>
            <a:off x="1062000" y="2255760"/>
            <a:ext cx="6476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CustomShape 18"/>
          <p:cNvSpPr/>
          <p:nvPr/>
        </p:nvSpPr>
        <p:spPr>
          <a:xfrm>
            <a:off x="313704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CustomShape 19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CustomShape 20"/>
          <p:cNvSpPr/>
          <p:nvPr/>
        </p:nvSpPr>
        <p:spPr>
          <a:xfrm>
            <a:off x="7728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21"/>
          <p:cNvSpPr/>
          <p:nvPr/>
        </p:nvSpPr>
        <p:spPr>
          <a:xfrm>
            <a:off x="1054080" y="2273400"/>
            <a:ext cx="649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22"/>
          <p:cNvSpPr/>
          <p:nvPr/>
        </p:nvSpPr>
        <p:spPr>
          <a:xfrm>
            <a:off x="3156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23"/>
          <p:cNvSpPr/>
          <p:nvPr/>
        </p:nvSpPr>
        <p:spPr>
          <a:xfrm>
            <a:off x="5442120" y="2273400"/>
            <a:ext cx="73152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24"/>
          <p:cNvSpPr/>
          <p:nvPr/>
        </p:nvSpPr>
        <p:spPr>
          <a:xfrm>
            <a:off x="7728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25"/>
          <p:cNvSpPr/>
          <p:nvPr/>
        </p:nvSpPr>
        <p:spPr>
          <a:xfrm>
            <a:off x="1054080" y="2255760"/>
            <a:ext cx="649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26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27"/>
          <p:cNvSpPr/>
          <p:nvPr/>
        </p:nvSpPr>
        <p:spPr>
          <a:xfrm>
            <a:off x="5442120" y="2255760"/>
            <a:ext cx="72216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28"/>
          <p:cNvSpPr/>
          <p:nvPr/>
        </p:nvSpPr>
        <p:spPr>
          <a:xfrm>
            <a:off x="1052640" y="2255760"/>
            <a:ext cx="64908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CustomShape 29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30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31"/>
          <p:cNvSpPr/>
          <p:nvPr/>
        </p:nvSpPr>
        <p:spPr>
          <a:xfrm>
            <a:off x="1046160" y="2182680"/>
            <a:ext cx="6634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32"/>
          <p:cNvSpPr/>
          <p:nvPr/>
        </p:nvSpPr>
        <p:spPr>
          <a:xfrm>
            <a:off x="6215040" y="660240"/>
            <a:ext cx="153684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746" name="CustomShape 33"/>
          <p:cNvSpPr/>
          <p:nvPr/>
        </p:nvSpPr>
        <p:spPr>
          <a:xfrm>
            <a:off x="3137040" y="2182680"/>
            <a:ext cx="7156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34"/>
          <p:cNvSpPr/>
          <p:nvPr/>
        </p:nvSpPr>
        <p:spPr>
          <a:xfrm>
            <a:off x="5438880" y="2182680"/>
            <a:ext cx="72072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48" name="" descr=""/>
          <p:cNvPicPr/>
          <p:nvPr/>
        </p:nvPicPr>
        <p:blipFill>
          <a:blip r:embed="rId7"/>
          <a:stretch/>
        </p:blipFill>
        <p:spPr>
          <a:xfrm>
            <a:off x="4216320" y="2325600"/>
            <a:ext cx="2103480" cy="1500120"/>
          </a:xfrm>
          <a:prstGeom prst="rect">
            <a:avLst/>
          </a:prstGeom>
          <a:ln>
            <a:noFill/>
          </a:ln>
        </p:spPr>
      </p:pic>
      <p:sp>
        <p:nvSpPr>
          <p:cNvPr id="749" name="Line 35"/>
          <p:cNvSpPr/>
          <p:nvPr/>
        </p:nvSpPr>
        <p:spPr>
          <a:xfrm flipH="1">
            <a:off x="3387240" y="3232080"/>
            <a:ext cx="1413000" cy="1810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Line 36"/>
          <p:cNvSpPr/>
          <p:nvPr/>
        </p:nvSpPr>
        <p:spPr>
          <a:xfrm flipH="1">
            <a:off x="3479760" y="3462480"/>
            <a:ext cx="1851120" cy="1792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37"/>
          <p:cNvSpPr/>
          <p:nvPr/>
        </p:nvSpPr>
        <p:spPr>
          <a:xfrm>
            <a:off x="1057320" y="4319640"/>
            <a:ext cx="814320" cy="5079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1280160" y="6430320"/>
            <a:ext cx="17431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6949440" y="6436080"/>
            <a:ext cx="228600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162" name="" descr=""/>
          <p:cNvPicPr/>
          <p:nvPr/>
        </p:nvPicPr>
        <p:blipFill>
          <a:blip r:embed="rId3"/>
          <a:stretch/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163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64" name="" descr=""/>
          <p:cNvPicPr/>
          <p:nvPr/>
        </p:nvPicPr>
        <p:blipFill>
          <a:blip r:embed="rId4"/>
          <a:stretch/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165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66" name="" descr=""/>
          <p:cNvPicPr/>
          <p:nvPr/>
        </p:nvPicPr>
        <p:blipFill>
          <a:blip r:embed="rId5"/>
          <a:stretch/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167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48A9E328-89AB-4B40-9501-B283AC3C9358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169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172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173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174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176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>
                <p:childTnLst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freeze">
                      <p:stCondLst>
                        <p:cond delay="indefinite"/>
                      </p:stCondLst>
                      <p:childTnLst>
                        <p:par>
                          <p:cTn id="40" fill="freeze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199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14306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language>en-US</dc:language>
  <cp:lastModifiedBy>Christine Nattrass</cp:lastModifiedBy>
  <dcterms:modified xsi:type="dcterms:W3CDTF">2017-03-21T13:25:38Z</dcterms:modified>
  <cp:revision>234</cp:revision>
</cp:coreProperties>
</file>