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02.jpeg" ContentType="image/jpeg"/>
  <Override PartName="/ppt/media/image101.jpeg" ContentType="image/jpeg"/>
  <Override PartName="/ppt/media/image100.jpeg" ContentType="image/jpeg"/>
  <Override PartName="/ppt/media/image98.jpeg" ContentType="image/jpeg"/>
  <Override PartName="/ppt/media/image97.jpeg" ContentType="image/jpe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6.jpeg" ContentType="image/jpeg"/>
  <Override PartName="/ppt/media/image22.png" ContentType="image/png"/>
  <Override PartName="/ppt/media/image41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28.png" ContentType="image/png"/>
  <Override PartName="/ppt/media/image91.jpeg" ContentType="image/jpe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99.jpeg" ContentType="image/jpeg"/>
  <Override PartName="/ppt/media/image71.jpeg" ContentType="image/jpeg"/>
  <Override PartName="/ppt/media/image10.png" ContentType="image/png"/>
  <Override PartName="/ppt/media/image69.png" ContentType="image/png"/>
  <Override PartName="/ppt/media/image23.png" ContentType="image/png"/>
  <Override PartName="/ppt/media/image58.png" ContentType="image/png"/>
  <Override PartName="/ppt/media/image38.png" ContentType="image/png"/>
  <Override PartName="/ppt/media/image92.jpeg" ContentType="image/jpeg"/>
  <Override PartName="/ppt/media/image3.png" ContentType="image/png"/>
  <Override PartName="/ppt/media/image4.png" ContentType="image/png"/>
  <Override PartName="/ppt/media/image30.jpeg" ContentType="image/jpeg"/>
  <Override PartName="/ppt/media/image37.png" ContentType="image/png"/>
  <Override PartName="/ppt/media/image2.png" ContentType="image/png"/>
  <Override PartName="/ppt/media/image52.png" ContentType="image/png"/>
  <Override PartName="/ppt/media/image62.jpeg" ContentType="image/jpeg"/>
  <Override PartName="/ppt/media/image29.jpeg" ContentType="image/jpeg"/>
  <Override PartName="/ppt/media/image64.png" ContentType="image/png"/>
  <Override PartName="/ppt/media/image7.png" ContentType="image/png"/>
  <Override PartName="/ppt/media/image57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6.png" ContentType="image/png"/>
  <Override PartName="/ppt/media/image56.png" ContentType="image/pn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31.gif" ContentType="image/gif"/>
  <Override PartName="/ppt/media/image90.png" ContentType="image/png"/>
  <Override PartName="/ppt/media/image5.png" ContentType="image/png"/>
  <Override PartName="/ppt/media/image55.png" ContentType="image/png"/>
  <Override PartName="/ppt/media/image79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27.png" ContentType="image/png"/>
  <Override PartName="/ppt/media/image53.jpeg" ContentType="image/jpeg"/>
  <Override PartName="/ppt/media/image39.jpeg" ContentType="image/jpeg"/>
  <Override PartName="/ppt/media/image20.png" ContentType="image/png"/>
  <Override PartName="/ppt/media/image54.emf" ContentType="image/x-emf"/>
  <Override PartName="/ppt/media/image87.jpeg" ContentType="image/jpeg"/>
  <Override PartName="/ppt/media/image61.png" ContentType="image/png"/>
  <Override PartName="/ppt/media/image63.png" ContentType="image/png"/>
  <Override PartName="/ppt/media/image40.png" ContentType="image/png"/>
  <Override PartName="/ppt/media/image74.jpeg" ContentType="image/jpeg"/>
  <Override PartName="/ppt/media/image65.png" ContentType="image/png"/>
  <Override PartName="/ppt/media/image66.png" ContentType="image/png"/>
  <Override PartName="/ppt/media/image67.png" ContentType="image/png"/>
  <Override PartName="/ppt/media/image68.gif" ContentType="image/gif"/>
  <Override PartName="/ppt/media/image77.jpeg" ContentType="image/jpeg"/>
  <Override PartName="/ppt/media/image70.png" ContentType="image/png"/>
  <Override PartName="/ppt/media/image72.png" ContentType="image/png"/>
  <Override PartName="/ppt/media/image73.png" ContentType="image/png"/>
  <Override PartName="/ppt/media/image50.png" ContentType="image/png"/>
  <Override PartName="/ppt/media/image75.jpeg" ContentType="image/jpeg"/>
  <Override PartName="/ppt/media/image60.png" ContentType="image/png"/>
  <Override PartName="/ppt/media/image76.jpeg" ContentType="image/jpeg"/>
  <Override PartName="/ppt/media/image83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8.png" ContentType="image/png"/>
  <Override PartName="/ppt/media/image89.png" ContentType="image/png"/>
  <Override PartName="/ppt/media/image95.gif" ContentType="image/gif"/>
  <Override PartName="/ppt/media/image96.jpeg" ContentType="image/jpeg"/>
  <Override PartName="/ppt/slideLayouts/slideLayout139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14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6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1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54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55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94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95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9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9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9B54103-FD76-45FE-959A-8D8CCD4C8721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511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 (UTK), High-p</a:t>
            </a:r>
            <a:r>
              <a:rPr i="1" lang="en-US" sz="23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 Physics in the RHIC/LHC Era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11BAFC8D-F6A9-400A-AF31-2AD308A99DC3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37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7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37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A5E3B5A-D69E-4001-B2FE-A0486E516524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7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18953C65-F3EC-4C74-8CFE-DEB6F93C3546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8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/>
          </a:p>
        </p:txBody>
      </p:sp>
      <p:sp>
        <p:nvSpPr>
          <p:cNvPr id="38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1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2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2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71A6FD2-0DF0-4750-914D-054FE2AB88E9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8883000" y="7237440"/>
            <a:ext cx="1213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fld id="{6DDF5569-183A-4CF0-A5A6-5447D787141D}" type="slidenum">
              <a:rPr b="1" lang="en-US" sz="1800" spc="-1" strike="noStrike">
                <a:solidFill>
                  <a:srgbClr val="f77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/>
          </a:p>
        </p:txBody>
      </p:sp>
      <p:sp>
        <p:nvSpPr>
          <p:cNvPr id="457" name="CustomShape 2"/>
          <p:cNvSpPr/>
          <p:nvPr/>
        </p:nvSpPr>
        <p:spPr>
          <a:xfrm>
            <a:off x="15480" y="7265160"/>
            <a:ext cx="855828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UTK, September 2017</a:t>
            </a:r>
            <a:endParaRPr/>
          </a:p>
        </p:txBody>
      </p:sp>
      <p:sp>
        <p:nvSpPr>
          <p:cNvPr id="458" name="Line 3"/>
          <p:cNvSpPr/>
          <p:nvPr/>
        </p:nvSpPr>
        <p:spPr>
          <a:xfrm>
            <a:off x="-45360" y="7286400"/>
            <a:ext cx="8686080" cy="0"/>
          </a:xfrm>
          <a:prstGeom prst="line">
            <a:avLst/>
          </a:prstGeom>
          <a:ln w="9144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PlaceHolder 4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620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61" name="PlaceHolder 6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20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F02A483-A789-46CB-9399-2D491A06E80E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10/2/17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153E227-BFB3-4025-AF0C-3576C1866E0D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DB03DDF-6990-44C4-87D3-FC99203DC7CA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50BD466B-572F-49A0-BAC5-6212F859C15F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2E2BFEB-761E-49E2-A7ED-47B87145A906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7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D2B6B85-E359-4F63-9624-E12428748EE9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7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SESAPS 2016</a:t>
            </a:r>
            <a:endParaRPr/>
          </a:p>
        </p:txBody>
      </p:sp>
      <p:sp>
        <p:nvSpPr>
          <p:cNvPr id="17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15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6D6084C-18C6-4553-823C-FA4AFF8B8D3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16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ECD5518-25CB-4984-BFBB-62F6D87A0DBA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US LHC Annual Meeting 2016</a:t>
            </a:r>
            <a:endParaRPr/>
          </a:p>
        </p:txBody>
      </p:sp>
      <p:sp>
        <p:nvSpPr>
          <p:cNvPr id="219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5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5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0C51600-CE6F-4E08-A5B5-0BEB931006B9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96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97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98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701CFED-9B56-4EE6-A11A-DA301F3D59FF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99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CEB7E4FA-521B-4989-8DA4-B8F1E7AD7F57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00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301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2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s://arxiv.org/abs/1702.00804" TargetMode="External"/><Relationship Id="rId6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gif"/><Relationship Id="rId4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jpeg"/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hyperlink" Target="http://jetscape.wayne.edu/" TargetMode="External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hyperlink" Target="http://arxiv.org/abs/1609.03878" TargetMode="External"/><Relationship Id="rId3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5.gif"/><Relationship Id="rId2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image" Target="../media/image32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hyperlink" Target="http://arxiv.org/abs/1609.03878" TargetMode="External"/><Relationship Id="rId5" Type="http://schemas.openxmlformats.org/officeDocument/2006/relationships/image" Target="../media/image46.jpeg"/><Relationship Id="rId6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" descr=""/>
          <p:cNvPicPr/>
          <p:nvPr/>
        </p:nvPicPr>
        <p:blipFill>
          <a:blip r:embed="rId1"/>
          <a:stretch/>
        </p:blipFill>
        <p:spPr>
          <a:xfrm>
            <a:off x="1463040" y="753840"/>
            <a:ext cx="7483680" cy="5538600"/>
          </a:xfrm>
          <a:prstGeom prst="rect">
            <a:avLst/>
          </a:prstGeom>
          <a:ln>
            <a:noFill/>
          </a:ln>
        </p:spPr>
      </p:pic>
      <p:sp>
        <p:nvSpPr>
          <p:cNvPr id="497" name="CustomShape 1"/>
          <p:cNvSpPr/>
          <p:nvPr/>
        </p:nvSpPr>
        <p:spPr>
          <a:xfrm>
            <a:off x="0" y="-720"/>
            <a:ext cx="10149840" cy="186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5000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Measurements of jets in heavy ion collisions</a:t>
            </a:r>
            <a:endParaRPr/>
          </a:p>
        </p:txBody>
      </p:sp>
      <p:sp>
        <p:nvSpPr>
          <p:cNvPr id="498" name="CustomShape 2"/>
          <p:cNvSpPr/>
          <p:nvPr/>
        </p:nvSpPr>
        <p:spPr>
          <a:xfrm>
            <a:off x="91440" y="5659560"/>
            <a:ext cx="9988560" cy="108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35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University of Tennessee, Knoxville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Largely based on Connors, Nattrass, Reed, &amp; Salur arxiv:1705.01974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Shape 1"/>
          <p:cNvSpPr txBox="1"/>
          <p:nvPr/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en-US" sz="4200" spc="-1">
                <a:latin typeface="Arial"/>
              </a:rPr>
              <a:t>Jet-hadron correlations vs reaction plane</a:t>
            </a:r>
            <a:endParaRPr/>
          </a:p>
        </p:txBody>
      </p:sp>
      <p:sp>
        <p:nvSpPr>
          <p:cNvPr id="641" name="TextShape 2"/>
          <p:cNvSpPr txBox="1"/>
          <p:nvPr/>
        </p:nvSpPr>
        <p:spPr>
          <a:xfrm>
            <a:off x="-90720" y="5715000"/>
            <a:ext cx="10227240" cy="15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No modification of constituents relative to reaction plane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  <a:ea typeface="Arial"/>
              </a:rPr>
              <a:t> </a:t>
            </a:r>
            <a:r>
              <a:rPr lang="en-US" sz="3200" spc="-1">
                <a:latin typeface="Arial"/>
                <a:ea typeface="Arial"/>
              </a:rPr>
              <a:t>Jet-by-jet fluctuations more important than path length </a:t>
            </a:r>
            <a:r>
              <a:rPr lang="en-US" sz="2000" spc="-1">
                <a:latin typeface="Times New Roman"/>
                <a:ea typeface="Arial"/>
              </a:rPr>
              <a:t>[PLB 735  157(2014)]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  <a:ea typeface="Arial"/>
              </a:rPr>
              <a:t>Also needed to explain high p</a:t>
            </a:r>
            <a:r>
              <a:rPr lang="en-US" sz="2800" spc="-1" baseline="-101000">
                <a:latin typeface="Arial"/>
                <a:ea typeface="Arial"/>
              </a:rPr>
              <a:t>T</a:t>
            </a:r>
            <a:r>
              <a:rPr lang="en-US" sz="2800" spc="-1">
                <a:latin typeface="Arial"/>
                <a:ea typeface="Arial"/>
              </a:rPr>
              <a:t> v</a:t>
            </a:r>
            <a:r>
              <a:rPr lang="en-US" sz="2800" spc="-1" baseline="-101000">
                <a:latin typeface="Arial"/>
                <a:ea typeface="Arial"/>
              </a:rPr>
              <a:t>2</a:t>
            </a:r>
            <a:r>
              <a:rPr lang="en-US" sz="2800" spc="-1">
                <a:latin typeface="Arial"/>
                <a:ea typeface="Arial"/>
              </a:rPr>
              <a:t> [PRL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 116 252301 (2016)]</a:t>
            </a:r>
            <a:endParaRPr/>
          </a:p>
        </p:txBody>
      </p:sp>
      <p:pic>
        <p:nvPicPr>
          <p:cNvPr id="642" name="" descr=""/>
          <p:cNvPicPr/>
          <p:nvPr/>
        </p:nvPicPr>
        <p:blipFill>
          <a:blip r:embed="rId1"/>
          <a:stretch/>
        </p:blipFill>
        <p:spPr>
          <a:xfrm>
            <a:off x="3102840" y="722160"/>
            <a:ext cx="6759720" cy="2111400"/>
          </a:xfrm>
          <a:prstGeom prst="rect">
            <a:avLst/>
          </a:prstGeom>
          <a:ln>
            <a:noFill/>
          </a:ln>
        </p:spPr>
      </p:pic>
      <p:sp>
        <p:nvSpPr>
          <p:cNvPr id="643" name="CustomShape 3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Full jets</a:t>
            </a:r>
            <a:endParaRPr/>
          </a:p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644" name="" descr=""/>
          <p:cNvPicPr/>
          <p:nvPr/>
        </p:nvPicPr>
        <p:blipFill>
          <a:blip r:embed="rId2"/>
          <a:stretch/>
        </p:blipFill>
        <p:spPr>
          <a:xfrm>
            <a:off x="91440" y="2833560"/>
            <a:ext cx="2759400" cy="2072160"/>
          </a:xfrm>
          <a:prstGeom prst="rect">
            <a:avLst/>
          </a:prstGeom>
          <a:ln>
            <a:noFill/>
          </a:ln>
        </p:spPr>
      </p:pic>
      <p:sp>
        <p:nvSpPr>
          <p:cNvPr id="645" name="Line 4"/>
          <p:cNvSpPr/>
          <p:nvPr/>
        </p:nvSpPr>
        <p:spPr>
          <a:xfrm flipH="1" flipV="1">
            <a:off x="914400" y="2711880"/>
            <a:ext cx="493200" cy="10969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TextShape 5"/>
          <p:cNvSpPr txBox="1"/>
          <p:nvPr/>
        </p:nvSpPr>
        <p:spPr>
          <a:xfrm>
            <a:off x="224640" y="2254680"/>
            <a:ext cx="1280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Trigger</a:t>
            </a:r>
            <a:endParaRPr/>
          </a:p>
        </p:txBody>
      </p:sp>
      <p:sp>
        <p:nvSpPr>
          <p:cNvPr id="647" name="Line 6"/>
          <p:cNvSpPr/>
          <p:nvPr/>
        </p:nvSpPr>
        <p:spPr>
          <a:xfrm flipH="1">
            <a:off x="1371960" y="3809520"/>
            <a:ext cx="14760" cy="821880"/>
          </a:xfrm>
          <a:prstGeom prst="line">
            <a:avLst/>
          </a:prstGeom>
          <a:ln w="36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TextShape 7"/>
          <p:cNvSpPr txBox="1"/>
          <p:nvPr/>
        </p:nvSpPr>
        <p:spPr>
          <a:xfrm>
            <a:off x="584640" y="4774320"/>
            <a:ext cx="1702080" cy="79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Associated</a:t>
            </a:r>
            <a:endParaRPr/>
          </a:p>
        </p:txBody>
      </p:sp>
      <p:pic>
        <p:nvPicPr>
          <p:cNvPr id="649" name="" descr=""/>
          <p:cNvPicPr/>
          <p:nvPr/>
        </p:nvPicPr>
        <p:blipFill>
          <a:blip r:embed="rId3"/>
          <a:stretch/>
        </p:blipFill>
        <p:spPr>
          <a:xfrm>
            <a:off x="2644920" y="290268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4"/>
          <a:stretch/>
        </p:blipFill>
        <p:spPr>
          <a:xfrm>
            <a:off x="6378480" y="287244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651" name="" descr=""/>
          <p:cNvPicPr/>
          <p:nvPr/>
        </p:nvPicPr>
        <p:blipFill>
          <a:blip r:embed="rId5"/>
          <a:stretch/>
        </p:blipFill>
        <p:spPr>
          <a:xfrm>
            <a:off x="9489960" y="3159720"/>
            <a:ext cx="457200" cy="868680"/>
          </a:xfrm>
          <a:prstGeom prst="rect">
            <a:avLst/>
          </a:prstGeom>
          <a:ln>
            <a:noFill/>
          </a:ln>
        </p:spPr>
      </p:pic>
      <p:pic>
        <p:nvPicPr>
          <p:cNvPr id="652" name="" descr=""/>
          <p:cNvPicPr/>
          <p:nvPr/>
        </p:nvPicPr>
        <p:blipFill>
          <a:blip r:embed="rId6"/>
          <a:stretch/>
        </p:blipFill>
        <p:spPr>
          <a:xfrm>
            <a:off x="5727240" y="3257640"/>
            <a:ext cx="457200" cy="5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>
                <p:childTnLst>
                  <p:par>
                    <p:cTn id="79" fill="freeze">
                      <p:stCondLst>
                        <p:cond delay="indefinite"/>
                      </p:stCondLst>
                      <p:childTnLst>
                        <p:par>
                          <p:cTn id="80" fill="freeze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5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138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CustomShape 1"/>
          <p:cNvSpPr/>
          <p:nvPr/>
        </p:nvSpPr>
        <p:spPr>
          <a:xfrm>
            <a:off x="-153360" y="-102240"/>
            <a:ext cx="10886040" cy="7756200"/>
          </a:xfrm>
          <a:prstGeom prst="rect">
            <a:avLst/>
          </a:prstGeom>
          <a:solidFill>
            <a:srgbClr val="191919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54" name="" descr=""/>
          <p:cNvPicPr/>
          <p:nvPr/>
        </p:nvPicPr>
        <p:blipFill>
          <a:blip r:embed="rId1"/>
          <a:stretch/>
        </p:blipFill>
        <p:spPr>
          <a:xfrm>
            <a:off x="1767960" y="-110520"/>
            <a:ext cx="7569720" cy="7816320"/>
          </a:xfrm>
          <a:prstGeom prst="rect">
            <a:avLst/>
          </a:prstGeom>
          <a:ln>
            <a:noFill/>
          </a:ln>
        </p:spPr>
      </p:pic>
      <p:sp>
        <p:nvSpPr>
          <p:cNvPr id="655" name="TextShape 2"/>
          <p:cNvSpPr txBox="1"/>
          <p:nvPr/>
        </p:nvSpPr>
        <p:spPr>
          <a:xfrm>
            <a:off x="504000" y="6277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structure</a:t>
            </a:r>
            <a:endParaRPr/>
          </a:p>
        </p:txBody>
      </p:sp>
      <p:sp>
        <p:nvSpPr>
          <p:cNvPr id="656" name="TextShape 3"/>
          <p:cNvSpPr txBox="1"/>
          <p:nvPr/>
        </p:nvSpPr>
        <p:spPr>
          <a:xfrm>
            <a:off x="-6120" y="7289640"/>
            <a:ext cx="7421760" cy="43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solidFill>
                  <a:srgbClr val="666666"/>
                </a:solidFill>
                <a:latin typeface="Arial"/>
              </a:rPr>
              <a:t>https://i.pinimg.com/736x/a7/42/bc/a742bc8c2dcb0ad8bb47576a7f106c9a--images-of-animals-x-rays.jpg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" descr=""/>
          <p:cNvPicPr/>
          <p:nvPr/>
        </p:nvPicPr>
        <p:blipFill>
          <a:blip r:embed="rId1"/>
          <a:stretch/>
        </p:blipFill>
        <p:spPr>
          <a:xfrm>
            <a:off x="74160" y="828360"/>
            <a:ext cx="9969840" cy="3106440"/>
          </a:xfrm>
          <a:prstGeom prst="rect">
            <a:avLst/>
          </a:prstGeom>
          <a:ln>
            <a:noFill/>
          </a:ln>
        </p:spPr>
      </p:pic>
      <p:sp>
        <p:nvSpPr>
          <p:cNvPr id="658" name="TextShape 1"/>
          <p:cNvSpPr txBox="1"/>
          <p:nvPr/>
        </p:nvSpPr>
        <p:spPr>
          <a:xfrm>
            <a:off x="503640" y="114480"/>
            <a:ext cx="907128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mass</a:t>
            </a:r>
            <a:endParaRPr/>
          </a:p>
        </p:txBody>
      </p:sp>
      <p:pic>
        <p:nvPicPr>
          <p:cNvPr id="659" name="" descr=""/>
          <p:cNvPicPr/>
          <p:nvPr/>
        </p:nvPicPr>
        <p:blipFill>
          <a:blip r:embed="rId2"/>
          <a:stretch/>
        </p:blipFill>
        <p:spPr>
          <a:xfrm>
            <a:off x="1737720" y="4082760"/>
            <a:ext cx="2381760" cy="646920"/>
          </a:xfrm>
          <a:prstGeom prst="rect">
            <a:avLst/>
          </a:prstGeom>
          <a:ln>
            <a:noFill/>
          </a:ln>
        </p:spPr>
      </p:pic>
      <p:pic>
        <p:nvPicPr>
          <p:cNvPr id="660" name="" descr=""/>
          <p:cNvPicPr/>
          <p:nvPr/>
        </p:nvPicPr>
        <p:blipFill>
          <a:blip r:embed="rId3"/>
          <a:stretch/>
        </p:blipFill>
        <p:spPr>
          <a:xfrm>
            <a:off x="7135200" y="4034160"/>
            <a:ext cx="2016000" cy="80064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4"/>
          <a:stretch/>
        </p:blipFill>
        <p:spPr>
          <a:xfrm>
            <a:off x="4945680" y="4016880"/>
            <a:ext cx="1973880" cy="847800"/>
          </a:xfrm>
          <a:prstGeom prst="rect">
            <a:avLst/>
          </a:prstGeom>
          <a:ln>
            <a:noFill/>
          </a:ln>
        </p:spPr>
      </p:pic>
      <p:sp>
        <p:nvSpPr>
          <p:cNvPr id="662" name="TextShape 2"/>
          <p:cNvSpPr txBox="1"/>
          <p:nvPr/>
        </p:nvSpPr>
        <p:spPr>
          <a:xfrm>
            <a:off x="503640" y="5301720"/>
            <a:ext cx="9576360" cy="168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Times New Roman"/>
              </a:rPr>
              <a:t>Quenching models (</a:t>
            </a:r>
            <a:r>
              <a:rPr lang="en-US" sz="2600" spc="-1">
                <a:solidFill>
                  <a:srgbClr val="ff420e"/>
                </a:solidFill>
                <a:latin typeface="Times New Roman"/>
              </a:rPr>
              <a:t>JEWEL</a:t>
            </a:r>
            <a:r>
              <a:rPr lang="en-US" sz="2600" spc="-1">
                <a:latin typeface="Times New Roman"/>
              </a:rPr>
              <a:t>, </a:t>
            </a:r>
            <a:r>
              <a:rPr lang="en-US" sz="2600" spc="-1">
                <a:solidFill>
                  <a:srgbClr val="800000"/>
                </a:solidFill>
                <a:latin typeface="Times New Roman"/>
              </a:rPr>
              <a:t>Q-PYTHIA</a:t>
            </a:r>
            <a:r>
              <a:rPr lang="en-US" sz="2600" spc="-1">
                <a:latin typeface="Times New Roman"/>
              </a:rPr>
              <a:t>) show a larger mass than pp-like </a:t>
            </a:r>
            <a:r>
              <a:rPr lang="en-US" sz="2600" spc="-1">
                <a:solidFill>
                  <a:srgbClr val="2300dc"/>
                </a:solidFill>
                <a:latin typeface="Times New Roman"/>
              </a:rPr>
              <a:t>PYTHIA</a:t>
            </a:r>
            <a:r>
              <a:rPr lang="en-US" sz="2600" spc="-1">
                <a:latin typeface="Times New Roman"/>
              </a:rPr>
              <a:t> jets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Times New Roman"/>
              </a:rPr>
              <a:t>Pb-Pb measurement can discriminate among these predictions</a:t>
            </a:r>
            <a:endParaRPr/>
          </a:p>
        </p:txBody>
      </p:sp>
      <p:sp>
        <p:nvSpPr>
          <p:cNvPr id="663" name="TextShape 3"/>
          <p:cNvSpPr txBox="1"/>
          <p:nvPr/>
        </p:nvSpPr>
        <p:spPr>
          <a:xfrm>
            <a:off x="4204440" y="936360"/>
            <a:ext cx="228672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800" spc="-1">
                <a:latin typeface="Arial"/>
                <a:hlinkClick r:id="rId5"/>
              </a:rPr>
              <a:t>arXiv:1702.00804</a:t>
            </a:r>
            <a:endParaRPr/>
          </a:p>
          <a:p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Shape 1"/>
          <p:cNvSpPr txBox="1"/>
          <p:nvPr/>
        </p:nvSpPr>
        <p:spPr>
          <a:xfrm>
            <a:off x="503640" y="85320"/>
            <a:ext cx="2609280" cy="88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Girth g</a:t>
            </a:r>
            <a:endParaRPr/>
          </a:p>
        </p:txBody>
      </p:sp>
      <p:pic>
        <p:nvPicPr>
          <p:cNvPr id="665" name="" descr=""/>
          <p:cNvPicPr/>
          <p:nvPr/>
        </p:nvPicPr>
        <p:blipFill>
          <a:blip r:embed="rId1"/>
          <a:stretch/>
        </p:blipFill>
        <p:spPr>
          <a:xfrm>
            <a:off x="6840" y="931320"/>
            <a:ext cx="3291840" cy="2569320"/>
          </a:xfrm>
          <a:prstGeom prst="rect">
            <a:avLst/>
          </a:prstGeom>
          <a:ln>
            <a:noFill/>
          </a:ln>
        </p:spPr>
      </p:pic>
      <p:pic>
        <p:nvPicPr>
          <p:cNvPr id="666" name="" descr=""/>
          <p:cNvPicPr/>
          <p:nvPr/>
        </p:nvPicPr>
        <p:blipFill>
          <a:blip r:embed="rId2"/>
          <a:stretch/>
        </p:blipFill>
        <p:spPr>
          <a:xfrm>
            <a:off x="3320640" y="1067400"/>
            <a:ext cx="3291840" cy="2560320"/>
          </a:xfrm>
          <a:prstGeom prst="rect">
            <a:avLst/>
          </a:prstGeom>
          <a:ln>
            <a:noFill/>
          </a:ln>
        </p:spPr>
      </p:pic>
      <p:pic>
        <p:nvPicPr>
          <p:cNvPr id="667" name="" descr=""/>
          <p:cNvPicPr/>
          <p:nvPr/>
        </p:nvPicPr>
        <p:blipFill>
          <a:blip r:embed="rId3"/>
          <a:stretch/>
        </p:blipFill>
        <p:spPr>
          <a:xfrm>
            <a:off x="6796800" y="1063440"/>
            <a:ext cx="3291840" cy="2523600"/>
          </a:xfrm>
          <a:prstGeom prst="rect">
            <a:avLst/>
          </a:prstGeom>
          <a:ln>
            <a:noFill/>
          </a:ln>
        </p:spPr>
      </p:pic>
      <p:sp>
        <p:nvSpPr>
          <p:cNvPr id="668" name="TextShape 2"/>
          <p:cNvSpPr txBox="1"/>
          <p:nvPr/>
        </p:nvSpPr>
        <p:spPr>
          <a:xfrm>
            <a:off x="7399080" y="193680"/>
            <a:ext cx="2175840" cy="79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LeSub</a:t>
            </a:r>
            <a:endParaRPr/>
          </a:p>
        </p:txBody>
      </p:sp>
      <p:sp>
        <p:nvSpPr>
          <p:cNvPr id="669" name="TextShape 3"/>
          <p:cNvSpPr txBox="1"/>
          <p:nvPr/>
        </p:nvSpPr>
        <p:spPr>
          <a:xfrm>
            <a:off x="3304080" y="-24480"/>
            <a:ext cx="3350880" cy="13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000" spc="-1">
                <a:latin typeface="Arial"/>
              </a:rPr>
              <a:t>Dispersion p</a:t>
            </a:r>
            <a:r>
              <a:rPr lang="en-US" sz="4000" spc="-1" baseline="-101000">
                <a:latin typeface="Arial"/>
              </a:rPr>
              <a:t>T</a:t>
            </a:r>
            <a:r>
              <a:rPr lang="en-US" sz="4000" spc="-1">
                <a:latin typeface="Arial"/>
              </a:rPr>
              <a:t>D</a:t>
            </a:r>
            <a:endParaRPr/>
          </a:p>
        </p:txBody>
      </p:sp>
      <p:sp>
        <p:nvSpPr>
          <p:cNvPr id="670" name="CustomShape 4"/>
          <p:cNvSpPr/>
          <p:nvPr/>
        </p:nvSpPr>
        <p:spPr>
          <a:xfrm rot="5400000">
            <a:off x="2986920" y="1640520"/>
            <a:ext cx="820440" cy="6359400"/>
          </a:xfrm>
          <a:custGeom>
            <a:avLst/>
            <a:gdLst/>
            <a:ahLst/>
            <a:rect l="0" t="0" r="r" b="b"/>
            <a:pathLst>
              <a:path w="17667" h="2281">
                <a:moveTo>
                  <a:pt x="17666" y="0"/>
                </a:moveTo>
                <a:cubicBezTo>
                  <a:pt x="17666" y="570"/>
                  <a:pt x="16930" y="1140"/>
                  <a:pt x="16194" y="1140"/>
                </a:cubicBezTo>
                <a:lnTo>
                  <a:pt x="10113" y="1140"/>
                </a:lnTo>
                <a:cubicBezTo>
                  <a:pt x="9377" y="1140"/>
                  <a:pt x="8641" y="1710"/>
                  <a:pt x="8641" y="2280"/>
                </a:cubicBezTo>
                <a:cubicBezTo>
                  <a:pt x="8641" y="1710"/>
                  <a:pt x="7905" y="1140"/>
                  <a:pt x="7169" y="1140"/>
                </a:cubicBezTo>
                <a:lnTo>
                  <a:pt x="1473" y="1140"/>
                </a:lnTo>
                <a:cubicBezTo>
                  <a:pt x="737" y="1140"/>
                  <a:pt x="0" y="570"/>
                  <a:pt x="0" y="0"/>
                </a:cubicBezTo>
              </a:path>
            </a:pathLst>
          </a:custGeom>
          <a:noFill/>
          <a:ln w="381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TextShape 5"/>
          <p:cNvSpPr txBox="1"/>
          <p:nvPr/>
        </p:nvSpPr>
        <p:spPr>
          <a:xfrm>
            <a:off x="7097400" y="5438160"/>
            <a:ext cx="2666160" cy="109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008000"/>
                </a:solidFill>
                <a:latin typeface="Arial"/>
              </a:rPr>
              <a:t>Agrees with PYTHIA</a:t>
            </a:r>
            <a:endParaRPr/>
          </a:p>
        </p:txBody>
      </p:sp>
      <p:sp>
        <p:nvSpPr>
          <p:cNvPr id="672" name="TextShape 6"/>
          <p:cNvSpPr txBox="1"/>
          <p:nvPr/>
        </p:nvSpPr>
        <p:spPr>
          <a:xfrm>
            <a:off x="153360" y="5452560"/>
            <a:ext cx="6548400" cy="95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f77f00"/>
                </a:solidFill>
                <a:latin typeface="Arial"/>
              </a:rPr>
              <a:t>Jets are slightly more collimated than in pp</a:t>
            </a:r>
            <a:endParaRPr/>
          </a:p>
        </p:txBody>
      </p:sp>
      <p:sp>
        <p:nvSpPr>
          <p:cNvPr id="673" name="CustomShape 7"/>
          <p:cNvSpPr/>
          <p:nvPr/>
        </p:nvSpPr>
        <p:spPr>
          <a:xfrm rot="5400000">
            <a:off x="7949880" y="3113640"/>
            <a:ext cx="820440" cy="3316680"/>
          </a:xfrm>
          <a:custGeom>
            <a:avLst/>
            <a:gdLst/>
            <a:ahLst/>
            <a:rect l="0" t="0" r="r" b="b"/>
            <a:pathLst>
              <a:path w="9215" h="2281">
                <a:moveTo>
                  <a:pt x="9214" y="0"/>
                </a:moveTo>
                <a:cubicBezTo>
                  <a:pt x="9214" y="570"/>
                  <a:pt x="8831" y="1140"/>
                  <a:pt x="8447" y="1140"/>
                </a:cubicBezTo>
                <a:lnTo>
                  <a:pt x="5275" y="1140"/>
                </a:lnTo>
                <a:cubicBezTo>
                  <a:pt x="4891" y="1140"/>
                  <a:pt x="4507" y="1710"/>
                  <a:pt x="4507" y="2280"/>
                </a:cubicBezTo>
                <a:cubicBezTo>
                  <a:pt x="4507" y="1710"/>
                  <a:pt x="4123" y="1140"/>
                  <a:pt x="3739" y="1140"/>
                </a:cubicBezTo>
                <a:lnTo>
                  <a:pt x="768" y="1140"/>
                </a:lnTo>
                <a:cubicBezTo>
                  <a:pt x="384" y="1140"/>
                  <a:pt x="0" y="570"/>
                  <a:pt x="0" y="0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504000" y="301320"/>
            <a:ext cx="9071640" cy="923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Splitting function</a:t>
            </a:r>
            <a:endParaRPr/>
          </a:p>
        </p:txBody>
      </p:sp>
      <p:pic>
        <p:nvPicPr>
          <p:cNvPr id="675" name="" descr=""/>
          <p:cNvPicPr/>
          <p:nvPr/>
        </p:nvPicPr>
        <p:blipFill>
          <a:blip r:embed="rId1"/>
          <a:stretch/>
        </p:blipFill>
        <p:spPr>
          <a:xfrm>
            <a:off x="781560" y="1249920"/>
            <a:ext cx="8549640" cy="54864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  <p:sp>
        <p:nvSpPr>
          <p:cNvPr id="677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 confirmation of our model for partonic energy loss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Reasonable constraints 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Using mostly hadron</a:t>
            </a:r>
            <a:r>
              <a:rPr lang="en-US" sz="2800" spc="-1">
                <a:latin typeface="Arial"/>
                <a:ea typeface="Arial"/>
              </a:rPr>
              <a:t> </a:t>
            </a:r>
            <a:r>
              <a:rPr lang="en-US" sz="2800" spc="-1">
                <a:latin typeface="Arial"/>
              </a:rPr>
              <a:t>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have not gotten many quantitative constraints out of other observables.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don't </a:t>
            </a:r>
            <a:r>
              <a:rPr i="1" lang="en-US" sz="3200" spc="-1">
                <a:latin typeface="Arial"/>
              </a:rPr>
              <a:t>truly</a:t>
            </a:r>
            <a:r>
              <a:rPr lang="en-US" sz="3200" spc="-1">
                <a:latin typeface="Arial"/>
              </a:rPr>
              <a:t> know if they are actually sensitive to the physics we want to measure.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Theoretical calculations sensitive to things we might not have under control.</a:t>
            </a:r>
            <a:endParaRPr/>
          </a:p>
        </p:txBody>
      </p:sp>
      <p:pic>
        <p:nvPicPr>
          <p:cNvPr id="678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>
                <p:childTnLst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freeze">
                      <p:stCondLst>
                        <p:cond delay="indefinite"/>
                      </p:stCondLst>
                      <p:childTnLst>
                        <p:par>
                          <p:cTn id="94" fill="freeze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freeze">
                      <p:stCondLst>
                        <p:cond delay="indefinite"/>
                      </p:stCondLst>
                      <p:childTnLst>
                        <p:par>
                          <p:cTn id="100" fill="freeze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freeze">
                      <p:stCondLst>
                        <p:cond delay="indefinite"/>
                      </p:stCondLst>
                      <p:childTnLst>
                        <p:par>
                          <p:cTn id="104" fill="freeze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freeze">
                      <p:stCondLst>
                        <p:cond delay="indefinite"/>
                      </p:stCondLst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278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" descr=""/>
          <p:cNvPicPr/>
          <p:nvPr/>
        </p:nvPicPr>
        <p:blipFill>
          <a:blip r:embed="rId1"/>
          <a:stretch/>
        </p:blipFill>
        <p:spPr>
          <a:xfrm>
            <a:off x="-553680" y="107496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680" name="TextShape 1"/>
          <p:cNvSpPr txBox="1"/>
          <p:nvPr/>
        </p:nvSpPr>
        <p:spPr>
          <a:xfrm>
            <a:off x="123840" y="119880"/>
            <a:ext cx="994536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you see depends on where you look</a:t>
            </a:r>
            <a:endParaRPr/>
          </a:p>
        </p:txBody>
      </p:sp>
      <p:sp>
        <p:nvSpPr>
          <p:cNvPr id="681" name="TextShape 2"/>
          <p:cNvSpPr txBox="1"/>
          <p:nvPr/>
        </p:nvSpPr>
        <p:spPr>
          <a:xfrm>
            <a:off x="4724640" y="2789640"/>
            <a:ext cx="2062440" cy="81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Phys. Rev. C 90, 024908 (2014)</a:t>
            </a:r>
            <a:r>
              <a:rPr lang="en-US" sz="1000" spc="-1">
                <a:latin typeface="Arial"/>
              </a:rPr>
              <a:t>
</a:t>
            </a:r>
            <a:r>
              <a:rPr lang="en-US" sz="1000" spc="-1">
                <a:latin typeface="Arial"/>
              </a:rPr>
              <a:t>JHEP10(2012)087</a:t>
            </a:r>
            <a:endParaRPr/>
          </a:p>
          <a:p>
            <a:endParaRPr/>
          </a:p>
        </p:txBody>
      </p:sp>
      <p:sp>
        <p:nvSpPr>
          <p:cNvPr id="682" name="TextShape 3"/>
          <p:cNvSpPr txBox="1"/>
          <p:nvPr/>
        </p:nvSpPr>
        <p:spPr>
          <a:xfrm>
            <a:off x="4125960" y="640692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683" name="Line 4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TextShape 5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85" name="TextShape 6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86" name="Line 7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Line 8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TextShape 9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89" name="TextShape 10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0" name="Line 11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TextShape 12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2" name="TextShape 13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3" name="TextShape 14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4" name="TextShape 15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5" name="TextShape 16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6" name="Line 17"/>
          <p:cNvSpPr/>
          <p:nvPr/>
        </p:nvSpPr>
        <p:spPr>
          <a:xfrm flipV="1">
            <a:off x="2701440" y="5868000"/>
            <a:ext cx="346320" cy="68760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TextShape 18"/>
          <p:cNvSpPr txBox="1"/>
          <p:nvPr/>
        </p:nvSpPr>
        <p:spPr>
          <a:xfrm>
            <a:off x="1641960" y="666756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ff"/>
                </a:solidFill>
                <a:latin typeface="Arial"/>
              </a:rPr>
              <a:t>High p</a:t>
            </a:r>
            <a:r>
              <a:rPr b="1" lang="en-US" sz="2500" spc="-1" baseline="-101000">
                <a:solidFill>
                  <a:srgbClr val="0000ff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98" name="Line 19"/>
          <p:cNvSpPr/>
          <p:nvPr/>
        </p:nvSpPr>
        <p:spPr>
          <a:xfrm flipH="1" flipV="1">
            <a:off x="6724080" y="5958000"/>
            <a:ext cx="324360" cy="57888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TextShape 20"/>
          <p:cNvSpPr txBox="1"/>
          <p:nvPr/>
        </p:nvSpPr>
        <p:spPr>
          <a:xfrm>
            <a:off x="6611040" y="655272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ff"/>
                </a:solidFill>
                <a:latin typeface="Arial"/>
              </a:rPr>
              <a:t>Low p</a:t>
            </a:r>
            <a:r>
              <a:rPr b="1" lang="en-US" sz="2500" spc="-1" baseline="-101000">
                <a:solidFill>
                  <a:srgbClr val="0000ff"/>
                </a:solidFill>
                <a:latin typeface="Arial"/>
              </a:rPr>
              <a:t>T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you see depends on where you look</a:t>
            </a:r>
            <a:endParaRPr/>
          </a:p>
        </p:txBody>
      </p:sp>
      <p:pic>
        <p:nvPicPr>
          <p:cNvPr id="701" name="" descr=""/>
          <p:cNvPicPr/>
          <p:nvPr/>
        </p:nvPicPr>
        <p:blipFill>
          <a:blip r:embed="rId1"/>
          <a:stretch/>
        </p:blipFill>
        <p:spPr>
          <a:xfrm>
            <a:off x="2060640" y="1496880"/>
            <a:ext cx="5532480" cy="53953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" descr=""/>
          <p:cNvPicPr/>
          <p:nvPr/>
        </p:nvPicPr>
        <p:blipFill>
          <a:blip r:embed="rId1"/>
          <a:stretch/>
        </p:blipFill>
        <p:spPr>
          <a:xfrm>
            <a:off x="5036760" y="1343520"/>
            <a:ext cx="5010840" cy="3746520"/>
          </a:xfrm>
          <a:prstGeom prst="rect">
            <a:avLst/>
          </a:prstGeom>
          <a:ln>
            <a:noFill/>
          </a:ln>
        </p:spPr>
      </p:pic>
      <p:sp>
        <p:nvSpPr>
          <p:cNvPr id="703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ATLAS</a:t>
            </a:r>
            <a:endParaRPr/>
          </a:p>
        </p:txBody>
      </p:sp>
      <p:sp>
        <p:nvSpPr>
          <p:cNvPr id="704" name="TextShape 2"/>
          <p:cNvSpPr txBox="1"/>
          <p:nvPr/>
        </p:nvSpPr>
        <p:spPr>
          <a:xfrm>
            <a:off x="71640" y="1207440"/>
            <a:ext cx="4962960" cy="537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3200" spc="-1">
                <a:latin typeface="Arial"/>
              </a:rPr>
              <a:t>Background subtraction method: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Iterative procedure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latin typeface="Arial"/>
              </a:rPr>
              <a:t>Calorimeter jets:</a:t>
            </a:r>
            <a:r>
              <a:rPr lang="en-US" sz="2800" spc="-1">
                <a:latin typeface="Arial"/>
              </a:rPr>
              <a:t> Reconstruct jets with R=0.2.  v</a:t>
            </a:r>
            <a:r>
              <a:rPr lang="en-US" sz="2800" spc="-1" baseline="-101000">
                <a:latin typeface="Arial"/>
              </a:rPr>
              <a:t>2</a:t>
            </a:r>
            <a:r>
              <a:rPr lang="en-US" sz="2800" spc="-1">
                <a:latin typeface="Arial"/>
              </a:rPr>
              <a:t> modulated &lt;Bkgd&gt; estimated by energy in calorimeters excluding jets with at least one tower with 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E</a:t>
            </a:r>
            <a:r>
              <a:rPr lang="en-US" sz="2800" spc="-1" baseline="-101000">
                <a:latin typeface="Arial"/>
              </a:rPr>
              <a:t>tower </a:t>
            </a:r>
            <a:r>
              <a:rPr lang="en-US" sz="2800" spc="-1">
                <a:latin typeface="Arial"/>
              </a:rPr>
              <a:t>&gt; &lt;E</a:t>
            </a:r>
            <a:r>
              <a:rPr lang="en-US" sz="2800" spc="-1" baseline="-101000">
                <a:latin typeface="Arial"/>
              </a:rPr>
              <a:t>tower</a:t>
            </a:r>
            <a:r>
              <a:rPr lang="en-US" sz="2800" spc="-1">
                <a:latin typeface="Arial"/>
              </a:rPr>
              <a:t>&gt;</a:t>
            </a:r>
            <a:r>
              <a:rPr lang="en-US" sz="2800" spc="-1">
                <a:latin typeface="Arial"/>
              </a:rPr>
              <a:t>
</a:t>
            </a:r>
            <a:r>
              <a:rPr b="1" lang="en-US" sz="2800" spc="-1">
                <a:latin typeface="Arial"/>
              </a:rPr>
              <a:t>Track jets:</a:t>
            </a:r>
            <a:r>
              <a:rPr lang="en-US" sz="2800" spc="-1">
                <a:latin typeface="Arial"/>
              </a:rPr>
              <a:t> Use tracks with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&gt;4 GeV/c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Calorimeter jets from above with E&gt;25 GeV and track jets with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&gt;10 GeV/c used to estimate background again.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Calorimeter tracks matching one track with p</a:t>
            </a:r>
            <a:r>
              <a:rPr lang="en-US" sz="3200" spc="-1" baseline="-101000">
                <a:latin typeface="Arial"/>
              </a:rPr>
              <a:t>T</a:t>
            </a:r>
            <a:r>
              <a:rPr lang="en-US" sz="3200" spc="-1">
                <a:latin typeface="Arial"/>
              </a:rPr>
              <a:t>&gt;7 GeV/c or containing a high energy cluster E &gt;7 GeV are used for analysis down to E</a:t>
            </a:r>
            <a:r>
              <a:rPr lang="en-US" sz="3200" spc="-1" baseline="-101000">
                <a:latin typeface="Arial"/>
              </a:rPr>
              <a:t>jet</a:t>
            </a:r>
            <a:r>
              <a:rPr lang="en-US" sz="3200" spc="-1">
                <a:latin typeface="Arial"/>
              </a:rPr>
              <a:t> = 20 GeV</a:t>
            </a:r>
            <a:endParaRPr/>
          </a:p>
        </p:txBody>
      </p:sp>
      <p:sp>
        <p:nvSpPr>
          <p:cNvPr id="705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2000" spc="-1">
                <a:latin typeface="Times New Roman"/>
              </a:rPr>
              <a:t>Phys. Lett. B 719 (2013) 220-241</a:t>
            </a:r>
            <a:endParaRPr/>
          </a:p>
          <a:p>
            <a:endParaRPr/>
          </a:p>
        </p:txBody>
      </p:sp>
      <p:sp>
        <p:nvSpPr>
          <p:cNvPr id="706" name="TextShape 4"/>
          <p:cNvSpPr txBox="1"/>
          <p:nvPr/>
        </p:nvSpPr>
        <p:spPr>
          <a:xfrm>
            <a:off x="7979400" y="5601600"/>
            <a:ext cx="18172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/>
          </a:p>
        </p:txBody>
      </p:sp>
      <p:sp>
        <p:nvSpPr>
          <p:cNvPr id="707" name="Line 5"/>
          <p:cNvSpPr/>
          <p:nvPr/>
        </p:nvSpPr>
        <p:spPr>
          <a:xfrm flipH="1" flipV="1">
            <a:off x="8062200" y="3962880"/>
            <a:ext cx="551520" cy="155160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TextShape 6"/>
          <p:cNvSpPr txBox="1"/>
          <p:nvPr/>
        </p:nvSpPr>
        <p:spPr>
          <a:xfrm>
            <a:off x="4656600" y="6188760"/>
            <a:ext cx="2834640" cy="86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008000"/>
                </a:solidFill>
                <a:latin typeface="Arial"/>
              </a:rPr>
              <a:t>But they do matter down here!</a:t>
            </a:r>
            <a:endParaRPr/>
          </a:p>
        </p:txBody>
      </p:sp>
      <p:sp>
        <p:nvSpPr>
          <p:cNvPr id="709" name="Line 7"/>
          <p:cNvSpPr/>
          <p:nvPr/>
        </p:nvSpPr>
        <p:spPr>
          <a:xfrm flipH="1" flipV="1">
            <a:off x="5969880" y="4313880"/>
            <a:ext cx="153360" cy="191304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TextShape 8"/>
          <p:cNvSpPr txBox="1"/>
          <p:nvPr/>
        </p:nvSpPr>
        <p:spPr>
          <a:xfrm>
            <a:off x="8125920" y="2713680"/>
            <a:ext cx="139896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2"/>
              </a:rPr>
              <a:t>arXiv:1705.01974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" descr=""/>
          <p:cNvPicPr/>
          <p:nvPr/>
        </p:nvPicPr>
        <p:blipFill>
          <a:blip r:embed="rId1"/>
          <a:stretch/>
        </p:blipFill>
        <p:spPr>
          <a:xfrm>
            <a:off x="466560" y="1207800"/>
            <a:ext cx="3718800" cy="4952880"/>
          </a:xfrm>
          <a:prstGeom prst="rect">
            <a:avLst/>
          </a:prstGeom>
          <a:ln>
            <a:noFill/>
          </a:ln>
        </p:spPr>
      </p:pic>
      <p:pic>
        <p:nvPicPr>
          <p:cNvPr id="712" name="" descr=""/>
          <p:cNvPicPr/>
          <p:nvPr/>
        </p:nvPicPr>
        <p:blipFill>
          <a:blip r:embed="rId2"/>
          <a:stretch/>
        </p:blipFill>
        <p:spPr>
          <a:xfrm rot="405000">
            <a:off x="7216560" y="2239560"/>
            <a:ext cx="1359000" cy="1504800"/>
          </a:xfrm>
          <a:prstGeom prst="rect">
            <a:avLst/>
          </a:prstGeom>
          <a:ln>
            <a:noFill/>
          </a:ln>
        </p:spPr>
      </p:pic>
      <p:pic>
        <p:nvPicPr>
          <p:cNvPr id="713" name="" descr=""/>
          <p:cNvPicPr/>
          <p:nvPr/>
        </p:nvPicPr>
        <p:blipFill>
          <a:blip r:embed="rId3"/>
          <a:stretch/>
        </p:blipFill>
        <p:spPr>
          <a:xfrm>
            <a:off x="1970280" y="954360"/>
            <a:ext cx="7484760" cy="564696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518400" y="2654640"/>
            <a:ext cx="9070560" cy="1704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6000" spc="-1">
                <a:latin typeface="Arial"/>
              </a:rPr>
              <a:t>What have we learned?</a:t>
            </a:r>
            <a:r>
              <a:rPr lang="en-US" sz="6000" spc="-1">
                <a:latin typeface="Arial"/>
              </a:rPr>
              <a:t>
</a:t>
            </a:r>
            <a:r>
              <a:rPr lang="en-US" sz="6000" spc="-1">
                <a:latin typeface="Arial"/>
              </a:rPr>
              <a:t>How do we move forward?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is a jet?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is a jet?</a:t>
            </a:r>
            <a:endParaRPr/>
          </a:p>
        </p:txBody>
      </p:sp>
      <p:pic>
        <p:nvPicPr>
          <p:cNvPr id="716" name="" descr=""/>
          <p:cNvPicPr/>
          <p:nvPr/>
        </p:nvPicPr>
        <p:blipFill>
          <a:blip r:embed="rId1"/>
          <a:stretch/>
        </p:blipFill>
        <p:spPr>
          <a:xfrm>
            <a:off x="5486400" y="1664280"/>
            <a:ext cx="3749040" cy="3825000"/>
          </a:xfrm>
          <a:prstGeom prst="rect">
            <a:avLst/>
          </a:prstGeom>
          <a:ln>
            <a:noFill/>
          </a:ln>
        </p:spPr>
      </p:pic>
      <p:pic>
        <p:nvPicPr>
          <p:cNvPr id="717" name="" descr=""/>
          <p:cNvPicPr/>
          <p:nvPr/>
        </p:nvPicPr>
        <p:blipFill>
          <a:blip r:embed="rId2"/>
          <a:stretch/>
        </p:blipFill>
        <p:spPr>
          <a:xfrm>
            <a:off x="914400" y="1616760"/>
            <a:ext cx="3695400" cy="3695400"/>
          </a:xfrm>
          <a:prstGeom prst="rect">
            <a:avLst/>
          </a:prstGeom>
          <a:ln>
            <a:noFill/>
          </a:ln>
        </p:spPr>
      </p:pic>
      <p:sp>
        <p:nvSpPr>
          <p:cNvPr id="718" name="CustomShape 2"/>
          <p:cNvSpPr/>
          <p:nvPr/>
        </p:nvSpPr>
        <p:spPr>
          <a:xfrm>
            <a:off x="2122200" y="106632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dijet</a:t>
            </a:r>
            <a:endParaRPr/>
          </a:p>
        </p:txBody>
      </p:sp>
      <p:sp>
        <p:nvSpPr>
          <p:cNvPr id="719" name="CustomShape 3"/>
          <p:cNvSpPr/>
          <p:nvPr/>
        </p:nvSpPr>
        <p:spPr>
          <a:xfrm>
            <a:off x="2647440" y="3320280"/>
            <a:ext cx="228240" cy="22824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4"/>
          <p:cNvSpPr/>
          <p:nvPr/>
        </p:nvSpPr>
        <p:spPr>
          <a:xfrm>
            <a:off x="2876040" y="2863080"/>
            <a:ext cx="114264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pipe</a:t>
            </a:r>
            <a:endParaRPr/>
          </a:p>
        </p:txBody>
      </p:sp>
      <p:pic>
        <p:nvPicPr>
          <p:cNvPr id="721" name="" descr=""/>
          <p:cNvPicPr/>
          <p:nvPr/>
        </p:nvPicPr>
        <p:blipFill>
          <a:blip r:embed="rId3"/>
          <a:stretch/>
        </p:blipFill>
        <p:spPr>
          <a:xfrm>
            <a:off x="7588080" y="52826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722" name="TextShape 5"/>
          <p:cNvSpPr txBox="1"/>
          <p:nvPr/>
        </p:nvSpPr>
        <p:spPr>
          <a:xfrm>
            <a:off x="0" y="5405040"/>
            <a:ext cx="8045280" cy="197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“</a:t>
            </a:r>
            <a:r>
              <a:rPr lang="en-US" sz="3000" spc="-1">
                <a:latin typeface="Times New Roman"/>
              </a:rPr>
              <a:t>I know it when I see it”</a:t>
            </a:r>
            <a:endParaRPr/>
          </a:p>
          <a:p>
            <a:pPr algn="ctr"/>
            <a:r>
              <a:rPr lang="en-US" sz="3000" spc="-1">
                <a:latin typeface="Times New Roman"/>
              </a:rPr>
              <a:t>US Supreme Court Justice Potter Stewart, Jacobellis v. Ohio</a:t>
            </a:r>
            <a:endParaRPr/>
          </a:p>
          <a:p>
            <a:pPr algn="ctr"/>
            <a:endParaRPr/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>
                <p:childTnLst>
                  <p:par>
                    <p:cTn id="119" fill="freeze">
                      <p:stCondLst>
                        <p:cond delay="indefinite"/>
                      </p:stCondLst>
                      <p:childTnLst>
                        <p:par>
                          <p:cTn id="120" fill="freeze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" descr=""/>
          <p:cNvPicPr/>
          <p:nvPr/>
        </p:nvPicPr>
        <p:blipFill>
          <a:blip r:embed="rId1"/>
          <a:stretch/>
        </p:blipFill>
        <p:spPr>
          <a:xfrm>
            <a:off x="182880" y="165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724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finding</a:t>
            </a:r>
            <a:endParaRPr/>
          </a:p>
        </p:txBody>
      </p:sp>
      <p:sp>
        <p:nvSpPr>
          <p:cNvPr id="725" name="TextShape 2"/>
          <p:cNvSpPr txBox="1"/>
          <p:nvPr/>
        </p:nvSpPr>
        <p:spPr>
          <a:xfrm>
            <a:off x="4573440" y="1027800"/>
            <a:ext cx="5305320" cy="61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finder: groups final state particles into jet candidates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Anti-k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 algorithm</a:t>
            </a:r>
            <a:r>
              <a:rPr lang="en-US" sz="2800" spc="-1">
                <a:latin typeface="Arial"/>
              </a:rPr>
              <a:t>
</a:t>
            </a:r>
            <a:r>
              <a:rPr lang="en-US" sz="2000" spc="-1">
                <a:latin typeface="Arial"/>
                <a:hlinkClick r:id="rId2"/>
              </a:rPr>
              <a:t>JHEP 0804 (2008) 063 [arXiv:0802.1189]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Depends on hadronization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Ideally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Infrared safe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Colinear safe</a:t>
            </a:r>
            <a:endParaRPr/>
          </a:p>
        </p:txBody>
      </p:sp>
      <p:sp>
        <p:nvSpPr>
          <p:cNvPr id="726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in pp collisions</a:t>
            </a:r>
            <a:endParaRPr/>
          </a:p>
        </p:txBody>
      </p:sp>
      <p:sp>
        <p:nvSpPr>
          <p:cNvPr id="727" name="TextShape 4"/>
          <p:cNvSpPr txBox="1"/>
          <p:nvPr/>
        </p:nvSpPr>
        <p:spPr>
          <a:xfrm>
            <a:off x="84960" y="6015240"/>
            <a:ext cx="9995040" cy="223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Snowmass Accord: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lang="en-US" sz="2500" spc="-1">
                <a:latin typeface="Arial"/>
              </a:rPr>
              <a:t> Theoretical calculations and experimental measurements should use the same jet finding algorithm.  Otherwise they will not be comparable.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TextShape 1"/>
          <p:cNvSpPr txBox="1"/>
          <p:nvPr/>
        </p:nvSpPr>
        <p:spPr>
          <a:xfrm>
            <a:off x="457200" y="304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 jet is what a jet finder finds.</a:t>
            </a:r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" descr=""/>
          <p:cNvPicPr/>
          <p:nvPr/>
        </p:nvPicPr>
        <p:blipFill>
          <a:blip r:embed="rId1"/>
          <a:stretch/>
        </p:blipFill>
        <p:spPr>
          <a:xfrm>
            <a:off x="182880" y="201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730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finding</a:t>
            </a:r>
            <a:endParaRPr/>
          </a:p>
        </p:txBody>
      </p:sp>
      <p:sp>
        <p:nvSpPr>
          <p:cNvPr id="731" name="TextShape 2"/>
          <p:cNvSpPr txBox="1"/>
          <p:nvPr/>
        </p:nvSpPr>
        <p:spPr>
          <a:xfrm>
            <a:off x="4573440" y="1141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Jet finder: groups final state particles into jet candidates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Anti-k</a:t>
            </a:r>
            <a:r>
              <a:rPr lang="en-US" sz="2800" spc="-1" baseline="-101000">
                <a:latin typeface="Times New Roman"/>
              </a:rPr>
              <a:t>T</a:t>
            </a:r>
            <a:r>
              <a:rPr lang="en-US" sz="2800" spc="-1">
                <a:latin typeface="Times New Roman"/>
              </a:rPr>
              <a:t> algorithm</a:t>
            </a:r>
            <a:r>
              <a:rPr lang="en-US" sz="2800" spc="-1">
                <a:latin typeface="Times New Roman"/>
              </a:rPr>
              <a:t>
</a:t>
            </a:r>
            <a:r>
              <a:rPr lang="en-US" sz="2000" spc="-1">
                <a:latin typeface="Times New Roman"/>
                <a:hlinkClick r:id="rId2"/>
              </a:rPr>
              <a:t>JHEP 0804 (2008) 063 [arXiv:0802.1189]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Combinatorial jet candidates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Energy smearing from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Large, fluctuating, correlated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Sensitive to methods to suppress combinatorial jets and correct energy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Focus on narrow/high energy jets</a:t>
            </a:r>
            <a:endParaRPr/>
          </a:p>
        </p:txBody>
      </p:sp>
      <p:sp>
        <p:nvSpPr>
          <p:cNvPr id="732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ff0000"/>
                </a:solidFill>
                <a:latin typeface="Times New Roman"/>
              </a:rPr>
              <a:t>in AA collisions</a:t>
            </a:r>
            <a:endParaRPr/>
          </a:p>
        </p:txBody>
      </p:sp>
      <p:sp>
        <p:nvSpPr>
          <p:cNvPr id="733" name="TextShape 4"/>
          <p:cNvSpPr txBox="1"/>
          <p:nvPr/>
        </p:nvSpPr>
        <p:spPr>
          <a:xfrm>
            <a:off x="279000" y="5829840"/>
            <a:ext cx="9788760" cy="118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800" spc="-1">
                <a:solidFill>
                  <a:srgbClr val="000000"/>
                </a:solidFill>
                <a:latin typeface="Arial"/>
              </a:rPr>
              <a:t>We need an accord on how to treat background</a:t>
            </a:r>
            <a:endParaRPr/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>
                <p:childTnLst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st="1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pic>
        <p:nvPicPr>
          <p:cNvPr id="735" name="" descr=""/>
          <p:cNvPicPr/>
          <p:nvPr/>
        </p:nvPicPr>
        <p:blipFill>
          <a:blip r:embed="rId1"/>
          <a:stretch/>
        </p:blipFill>
        <p:spPr>
          <a:xfrm>
            <a:off x="-234720" y="-54360"/>
            <a:ext cx="10360080" cy="7772400"/>
          </a:xfrm>
          <a:prstGeom prst="rect">
            <a:avLst/>
          </a:prstGeom>
          <a:ln>
            <a:noFill/>
          </a:ln>
        </p:spPr>
      </p:pic>
      <p:sp>
        <p:nvSpPr>
          <p:cNvPr id="736" name="TextShape 2"/>
          <p:cNvSpPr txBox="1"/>
          <p:nvPr/>
        </p:nvSpPr>
        <p:spPr>
          <a:xfrm>
            <a:off x="670680" y="7327440"/>
            <a:ext cx="359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http://www.theinvisiblegorilla.com/</a:t>
            </a:r>
            <a:endParaRPr/>
          </a:p>
        </p:txBody>
      </p:sp>
      <p:sp>
        <p:nvSpPr>
          <p:cNvPr id="737" name="TextShape 3"/>
          <p:cNvSpPr txBox="1"/>
          <p:nvPr/>
        </p:nvSpPr>
        <p:spPr>
          <a:xfrm>
            <a:off x="2491920" y="280080"/>
            <a:ext cx="5621760" cy="73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>
                <a:solidFill>
                  <a:srgbClr val="ffffff"/>
                </a:solidFill>
                <a:latin typeface="Arial"/>
              </a:rPr>
              <a:t>The invisible gorilla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pic>
        <p:nvPicPr>
          <p:cNvPr id="739" name="" descr=""/>
          <p:cNvPicPr/>
          <p:nvPr/>
        </p:nvPicPr>
        <p:blipFill>
          <a:blip r:embed="rId1"/>
          <a:stretch/>
        </p:blipFill>
        <p:spPr>
          <a:xfrm>
            <a:off x="-1043280" y="-29160"/>
            <a:ext cx="11658600" cy="777240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" descr=""/>
          <p:cNvPicPr/>
          <p:nvPr/>
        </p:nvPicPr>
        <p:blipFill>
          <a:blip r:embed="rId1"/>
          <a:stretch/>
        </p:blipFill>
        <p:spPr>
          <a:xfrm>
            <a:off x="-1042920" y="-29160"/>
            <a:ext cx="11658600" cy="7772400"/>
          </a:xfrm>
          <a:prstGeom prst="rect">
            <a:avLst/>
          </a:prstGeom>
          <a:ln>
            <a:noFill/>
          </a:ln>
        </p:spPr>
      </p:pic>
      <p:sp>
        <p:nvSpPr>
          <p:cNvPr id="7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42" name="TextShape 2"/>
          <p:cNvSpPr txBox="1"/>
          <p:nvPr/>
        </p:nvSpPr>
        <p:spPr>
          <a:xfrm>
            <a:off x="1017360" y="374760"/>
            <a:ext cx="7994160" cy="11224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7000" spc="-1">
                <a:solidFill>
                  <a:srgbClr val="000000"/>
                </a:solidFill>
                <a:latin typeface="Arial"/>
              </a:rPr>
              <a:t>Bias &amp; background</a:t>
            </a:r>
            <a:endParaRPr/>
          </a:p>
        </p:txBody>
      </p:sp>
      <p:sp>
        <p:nvSpPr>
          <p:cNvPr id="743" name="TextShape 3"/>
          <p:cNvSpPr txBox="1"/>
          <p:nvPr/>
        </p:nvSpPr>
        <p:spPr>
          <a:xfrm>
            <a:off x="504720" y="1973160"/>
            <a:ext cx="8870040" cy="4949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Experimental background subtraction methods: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complex, make assumptions, apply biases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Survivor bias: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Modified jets probably look more like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Quark/Gluon bias: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Fragmentation bias: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 Experimental measurements explicitly select jets with hard fragments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Times New Roman"/>
              </a:rPr>
              <a:t> 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extShape 1"/>
          <p:cNvSpPr txBox="1"/>
          <p:nvPr/>
        </p:nvSpPr>
        <p:spPr>
          <a:xfrm>
            <a:off x="504000" y="8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should we measure?</a:t>
            </a:r>
            <a:endParaRPr/>
          </a:p>
        </p:txBody>
      </p:sp>
      <p:sp>
        <p:nvSpPr>
          <p:cNvPr id="745" name="TextShape 2"/>
          <p:cNvSpPr txBox="1"/>
          <p:nvPr/>
        </p:nvSpPr>
        <p:spPr>
          <a:xfrm>
            <a:off x="298800" y="1769040"/>
            <a:ext cx="62485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i="1" lang="en-US" sz="3200" spc="-1">
                <a:latin typeface="Arial"/>
              </a:rPr>
              <a:t>Jupiter and the Monkey</a:t>
            </a:r>
            <a:endParaRPr/>
          </a:p>
          <a:p>
            <a:r>
              <a:rPr lang="en-US" sz="3200" spc="-1">
                <a:latin typeface="Arial"/>
              </a:rPr>
              <a:t>Jupiter promised a royal reward to the one whose offspring should be deemed the handsomest. </a:t>
            </a:r>
            <a:endParaRPr/>
          </a:p>
          <a:p>
            <a:r>
              <a:rPr lang="en-US" sz="3200" spc="-1">
                <a:latin typeface="Arial"/>
              </a:rPr>
              <a:t>The monkey came with the rest, and presented a flat-nosed, hairless, ill-featured young monkey. </a:t>
            </a:r>
            <a:endParaRPr/>
          </a:p>
          <a:p>
            <a:r>
              <a:rPr lang="en-US" sz="3200" spc="-1">
                <a:latin typeface="Arial"/>
              </a:rPr>
              <a:t>A general laugh saluted her on the presentation of her son. </a:t>
            </a:r>
            <a:endParaRPr/>
          </a:p>
          <a:p>
            <a:r>
              <a:rPr lang="en-US" sz="3200" spc="-1">
                <a:latin typeface="Arial"/>
              </a:rPr>
              <a:t>She resolutely said; "He is at least in the eyes of me, his mother, the dearest, handsomest, and most beautiful of all."</a:t>
            </a:r>
            <a:endParaRPr/>
          </a:p>
        </p:txBody>
      </p:sp>
      <p:sp>
        <p:nvSpPr>
          <p:cNvPr id="746" name="TextShape 3"/>
          <p:cNvSpPr txBox="1"/>
          <p:nvPr/>
        </p:nvSpPr>
        <p:spPr>
          <a:xfrm>
            <a:off x="73800" y="6625800"/>
            <a:ext cx="9808200" cy="145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1600" spc="-1">
                <a:latin typeface="Arial"/>
              </a:rPr>
              <a:t>http://aesopsfables.org/F9_Jupiter-and-the-Monkey.html</a:t>
            </a:r>
            <a:r>
              <a:rPr lang="en-US" sz="1600" spc="-1">
                <a:latin typeface="Arial"/>
              </a:rPr>
              <a:t>
</a:t>
            </a:r>
            <a:r>
              <a:rPr lang="en-US" sz="1600" spc="-1">
                <a:latin typeface="Arial"/>
              </a:rPr>
              <a:t>Abbreviated</a:t>
            </a:r>
            <a:endParaRPr/>
          </a:p>
        </p:txBody>
      </p:sp>
      <p:pic>
        <p:nvPicPr>
          <p:cNvPr id="747" name="" descr=""/>
          <p:cNvPicPr/>
          <p:nvPr/>
        </p:nvPicPr>
        <p:blipFill>
          <a:blip r:embed="rId1"/>
          <a:stretch/>
        </p:blipFill>
        <p:spPr>
          <a:xfrm>
            <a:off x="6672960" y="1227960"/>
            <a:ext cx="3351600" cy="504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>
                <p:childTnLst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should we measure?</a:t>
            </a:r>
            <a:endParaRPr/>
          </a:p>
        </p:txBody>
      </p:sp>
      <p:pic>
        <p:nvPicPr>
          <p:cNvPr id="749" name="" descr=""/>
          <p:cNvPicPr/>
          <p:nvPr/>
        </p:nvPicPr>
        <p:blipFill>
          <a:blip r:embed="rId1"/>
          <a:stretch/>
        </p:blipFill>
        <p:spPr>
          <a:xfrm>
            <a:off x="6773760" y="2660400"/>
            <a:ext cx="2095200" cy="2333160"/>
          </a:xfrm>
          <a:prstGeom prst="rect">
            <a:avLst/>
          </a:prstGeom>
          <a:ln>
            <a:noFill/>
          </a:ln>
        </p:spPr>
      </p:pic>
      <p:pic>
        <p:nvPicPr>
          <p:cNvPr id="750" name="" descr=""/>
          <p:cNvPicPr/>
          <p:nvPr/>
        </p:nvPicPr>
        <p:blipFill>
          <a:blip r:embed="rId2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751" name="" descr=""/>
          <p:cNvPicPr/>
          <p:nvPr/>
        </p:nvPicPr>
        <p:blipFill>
          <a:blip r:embed="rId3"/>
          <a:stretch/>
        </p:blipFill>
        <p:spPr>
          <a:xfrm>
            <a:off x="8263800" y="4263840"/>
            <a:ext cx="1866600" cy="1809360"/>
          </a:xfrm>
          <a:prstGeom prst="rect">
            <a:avLst/>
          </a:prstGeom>
          <a:ln>
            <a:noFill/>
          </a:ln>
        </p:spPr>
      </p:pic>
      <p:pic>
        <p:nvPicPr>
          <p:cNvPr id="752" name="" descr=""/>
          <p:cNvPicPr/>
          <p:nvPr/>
        </p:nvPicPr>
        <p:blipFill>
          <a:blip r:embed="rId4"/>
          <a:stretch/>
        </p:blipFill>
        <p:spPr>
          <a:xfrm>
            <a:off x="8340480" y="1652400"/>
            <a:ext cx="1780920" cy="1695240"/>
          </a:xfrm>
          <a:prstGeom prst="rect">
            <a:avLst/>
          </a:prstGeom>
          <a:ln>
            <a:noFill/>
          </a:ln>
        </p:spPr>
      </p:pic>
      <p:pic>
        <p:nvPicPr>
          <p:cNvPr id="753" name="" descr=""/>
          <p:cNvPicPr/>
          <p:nvPr/>
        </p:nvPicPr>
        <p:blipFill>
          <a:blip r:embed="rId5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754" name="" descr=""/>
          <p:cNvPicPr/>
          <p:nvPr/>
        </p:nvPicPr>
        <p:blipFill>
          <a:blip r:embed="rId6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755" name="" descr=""/>
          <p:cNvPicPr/>
          <p:nvPr/>
        </p:nvPicPr>
        <p:blipFill>
          <a:blip r:embed="rId7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756" name="" descr=""/>
          <p:cNvPicPr/>
          <p:nvPr/>
        </p:nvPicPr>
        <p:blipFill>
          <a:blip r:embed="rId8"/>
          <a:stretch/>
        </p:blipFill>
        <p:spPr>
          <a:xfrm>
            <a:off x="3146760" y="3137400"/>
            <a:ext cx="2917080" cy="1828800"/>
          </a:xfrm>
          <a:prstGeom prst="rect">
            <a:avLst/>
          </a:prstGeom>
          <a:ln>
            <a:noFill/>
          </a:ln>
        </p:spPr>
      </p:pic>
      <p:pic>
        <p:nvPicPr>
          <p:cNvPr id="757" name="" descr=""/>
          <p:cNvPicPr/>
          <p:nvPr/>
        </p:nvPicPr>
        <p:blipFill>
          <a:blip r:embed="rId9"/>
          <a:stretch/>
        </p:blipFill>
        <p:spPr>
          <a:xfrm>
            <a:off x="3320280" y="1067040"/>
            <a:ext cx="2350080" cy="1828800"/>
          </a:xfrm>
          <a:prstGeom prst="rect">
            <a:avLst/>
          </a:prstGeom>
          <a:ln>
            <a:noFill/>
          </a:ln>
        </p:spPr>
      </p:pic>
      <p:pic>
        <p:nvPicPr>
          <p:cNvPr id="758" name="" descr=""/>
          <p:cNvPicPr/>
          <p:nvPr/>
        </p:nvPicPr>
        <p:blipFill>
          <a:blip r:embed="rId10"/>
          <a:stretch/>
        </p:blipFill>
        <p:spPr>
          <a:xfrm>
            <a:off x="156240" y="3096360"/>
            <a:ext cx="2871360" cy="1828800"/>
          </a:xfrm>
          <a:prstGeom prst="rect">
            <a:avLst/>
          </a:prstGeom>
          <a:ln>
            <a:noFill/>
          </a:ln>
        </p:spPr>
      </p:pic>
      <p:pic>
        <p:nvPicPr>
          <p:cNvPr id="759" name="" descr=""/>
          <p:cNvPicPr/>
          <p:nvPr/>
        </p:nvPicPr>
        <p:blipFill>
          <a:blip r:embed="rId11"/>
          <a:stretch/>
        </p:blipFill>
        <p:spPr>
          <a:xfrm>
            <a:off x="2984760" y="4700880"/>
            <a:ext cx="2782440" cy="2271240"/>
          </a:xfrm>
          <a:prstGeom prst="rect">
            <a:avLst/>
          </a:prstGeom>
          <a:ln>
            <a:noFill/>
          </a:ln>
        </p:spPr>
      </p:pic>
      <p:pic>
        <p:nvPicPr>
          <p:cNvPr id="760" name="" descr=""/>
          <p:cNvPicPr/>
          <p:nvPr/>
        </p:nvPicPr>
        <p:blipFill>
          <a:blip r:embed="rId12"/>
          <a:stretch/>
        </p:blipFill>
        <p:spPr>
          <a:xfrm>
            <a:off x="585720" y="5040360"/>
            <a:ext cx="2386440" cy="182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>
                <p:childTnLst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freeze">
                      <p:stCondLst>
                        <p:cond delay="indefinite"/>
                      </p:stCondLst>
                      <p:childTnLst>
                        <p:par>
                          <p:cTn id="148" fill="freeze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freeze">
                      <p:stCondLst>
                        <p:cond delay="indefinite"/>
                      </p:stCondLst>
                      <p:childTnLst>
                        <p:par>
                          <p:cTn id="154" fill="freeze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freeze">
                      <p:stCondLst>
                        <p:cond delay="indefinite"/>
                      </p:stCondLst>
                      <p:childTnLst>
                        <p:par>
                          <p:cTn id="160" fill="freeze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freeze">
                      <p:stCondLst>
                        <p:cond delay="indefinite"/>
                      </p:stCondLst>
                      <p:childTnLst>
                        <p:par>
                          <p:cTn id="166" fill="freeze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freeze">
                      <p:stCondLst>
                        <p:cond delay="indefinite"/>
                      </p:stCondLst>
                      <p:childTnLst>
                        <p:par>
                          <p:cTn id="172" fill="freeze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-1203840" y="-138600"/>
            <a:ext cx="11759040" cy="7772400"/>
          </a:xfrm>
          <a:prstGeom prst="rect">
            <a:avLst/>
          </a:prstGeom>
          <a:ln>
            <a:noFill/>
          </a:ln>
        </p:spPr>
      </p:pic>
      <p:sp>
        <p:nvSpPr>
          <p:cNvPr id="501" name="TextShape 1"/>
          <p:cNvSpPr txBox="1"/>
          <p:nvPr/>
        </p:nvSpPr>
        <p:spPr>
          <a:xfrm>
            <a:off x="503640" y="12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solidFill>
                  <a:srgbClr val="000000"/>
                </a:solidFill>
                <a:latin typeface="Arial"/>
              </a:rPr>
              <a:t>Partonic energy loss</a:t>
            </a:r>
            <a:endParaRPr/>
          </a:p>
        </p:txBody>
      </p:sp>
      <p:sp>
        <p:nvSpPr>
          <p:cNvPr id="502" name="TextShape 2"/>
          <p:cNvSpPr txBox="1"/>
          <p:nvPr/>
        </p:nvSpPr>
        <p:spPr>
          <a:xfrm>
            <a:off x="-10440" y="7361640"/>
            <a:ext cx="75204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https://onkeymonkey.files.wordpress.com/2013/03/5387946_460s_v1.jpeg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Learning about the QGP from jets</a:t>
            </a:r>
            <a:endParaRPr/>
          </a:p>
        </p:txBody>
      </p:sp>
      <p:sp>
        <p:nvSpPr>
          <p:cNvPr id="762" name="TextShape 2"/>
          <p:cNvSpPr txBox="1"/>
          <p:nvPr/>
        </p:nvSpPr>
        <p:spPr>
          <a:xfrm>
            <a:off x="349560" y="3533760"/>
            <a:ext cx="9685800" cy="315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 </a:t>
            </a:r>
            <a:r>
              <a:rPr lang="en-US" sz="3200" spc="-1">
                <a:latin typeface="Arial"/>
                <a:hlinkClick r:id="rId1"/>
              </a:rPr>
              <a:t>JETSCAPE</a:t>
            </a:r>
            <a:r>
              <a:rPr lang="en-US" sz="3200" spc="-1">
                <a:latin typeface="Arial"/>
              </a:rPr>
              <a:t> collaboration is an NSF funded multi-institutional effort to design the next generation of event generators to simulate the physics of ultra-relativistic heavy-ion collisions. It involves teams of theoretical and experimental physicists, computer scientists, and statisticians from nine institutions. </a:t>
            </a:r>
            <a:endParaRPr/>
          </a:p>
        </p:txBody>
      </p:sp>
      <p:pic>
        <p:nvPicPr>
          <p:cNvPr id="763" name="" descr=""/>
          <p:cNvPicPr/>
          <p:nvPr/>
        </p:nvPicPr>
        <p:blipFill>
          <a:blip r:embed="rId2"/>
          <a:stretch/>
        </p:blipFill>
        <p:spPr>
          <a:xfrm>
            <a:off x="3912840" y="1490400"/>
            <a:ext cx="2630520" cy="164232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TextShape 1"/>
          <p:cNvSpPr txBox="1"/>
          <p:nvPr/>
        </p:nvSpPr>
        <p:spPr>
          <a:xfrm>
            <a:off x="503640" y="262440"/>
            <a:ext cx="907128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Lessons from measurements of jets</a:t>
            </a:r>
            <a:endParaRPr/>
          </a:p>
        </p:txBody>
      </p:sp>
      <p:sp>
        <p:nvSpPr>
          <p:cNvPr id="765" name="TextShape 2"/>
          <p:cNvSpPr txBox="1"/>
          <p:nvPr/>
        </p:nvSpPr>
        <p:spPr>
          <a:xfrm>
            <a:off x="215640" y="1192680"/>
            <a:ext cx="9667800" cy="5542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Understand bias</a:t>
            </a:r>
            <a:r>
              <a:rPr lang="en-US" sz="3200" spc="-1">
                <a:latin typeface="Arial"/>
              </a:rPr>
              <a:t> – it's a tool, not a dirty word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Make quantitative comparisons to theory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Report correlation between uncertainties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Report spectra without T</a:t>
            </a:r>
            <a:r>
              <a:rPr lang="en-US" sz="2400" spc="-1" baseline="-101000">
                <a:latin typeface="Arial"/>
              </a:rPr>
              <a:t>AA</a:t>
            </a:r>
            <a:r>
              <a:rPr lang="en-US" sz="2400" spc="-1">
                <a:latin typeface="Arial"/>
              </a:rPr>
              <a:t>!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Report point-to-point correlations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Make more differential measurements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Arial"/>
              </a:rPr>
              <a:t>We need an accord on how to treat background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Experimental cuts matter and are unavoidable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Clear definition and implementation of background, biases (via Rivet?)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Summer 2018?</a:t>
            </a:r>
            <a:endParaRPr/>
          </a:p>
        </p:txBody>
      </p:sp>
    </p:spTree>
  </p:cSld>
  <p:timing>
    <p:tnLst>
      <p:par>
        <p:cTn id="177" dur="indefinite" restart="never" nodeType="tmRoot">
          <p:childTnLst>
            <p:seq>
              <p:cTn id="178" nodeType="mainSeq">
                <p:childTnLst>
                  <p:par>
                    <p:cTn id="179" fill="freeze">
                      <p:stCondLst>
                        <p:cond delay="indefinite"/>
                      </p:stCondLst>
                      <p:childTnLst>
                        <p:par>
                          <p:cTn id="180" fill="freeze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freeze">
                      <p:stCondLst>
                        <p:cond delay="indefinite"/>
                      </p:stCondLst>
                      <p:childTnLst>
                        <p:par>
                          <p:cTn id="184" fill="freeze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48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freeze">
                      <p:stCondLst>
                        <p:cond delay="indefinite"/>
                      </p:stCondLst>
                      <p:childTnLst>
                        <p:par>
                          <p:cTn id="188" fill="freeze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88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freeze">
                      <p:stCondLst>
                        <p:cond delay="indefinite"/>
                      </p:stCondLst>
                      <p:childTnLst>
                        <p:par>
                          <p:cTn id="192" fill="freeze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129" end="1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freeze">
                      <p:stCondLst>
                        <p:cond delay="indefinite"/>
                      </p:stCondLst>
                      <p:childTnLst>
                        <p:par>
                          <p:cTn id="196" fill="freeze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15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" descr=""/>
          <p:cNvPicPr/>
          <p:nvPr/>
        </p:nvPicPr>
        <p:blipFill>
          <a:blip r:embed="rId1"/>
          <a:stretch/>
        </p:blipFill>
        <p:spPr>
          <a:xfrm>
            <a:off x="-37440" y="-134280"/>
            <a:ext cx="10230840" cy="7673040"/>
          </a:xfrm>
          <a:prstGeom prst="rect">
            <a:avLst/>
          </a:prstGeom>
          <a:ln>
            <a:noFill/>
          </a:ln>
        </p:spPr>
      </p:pic>
      <p:sp>
        <p:nvSpPr>
          <p:cNvPr id="767" name="TextShape 1"/>
          <p:cNvSpPr txBox="1"/>
          <p:nvPr/>
        </p:nvSpPr>
        <p:spPr>
          <a:xfrm>
            <a:off x="1028520" y="-2160"/>
            <a:ext cx="7867440" cy="136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45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Connors, Nattrass, Reed, &amp; Salur </a:t>
            </a:r>
            <a:r>
              <a:rPr lang="en-US" sz="4500" spc="-1" strike="noStrike">
                <a:uFill>
                  <a:solidFill>
                    <a:srgbClr val="ffffff"/>
                  </a:solidFill>
                </a:uFill>
                <a:latin typeface="Times New Roman"/>
                <a:hlinkClick r:id="rId2"/>
              </a:rPr>
              <a:t>arxiv:1705.01974</a:t>
            </a:r>
            <a:endParaRPr/>
          </a:p>
        </p:txBody>
      </p:sp>
      <p:sp>
        <p:nvSpPr>
          <p:cNvPr id="768" name="TextShape 2"/>
          <p:cNvSpPr txBox="1"/>
          <p:nvPr/>
        </p:nvSpPr>
        <p:spPr>
          <a:xfrm>
            <a:off x="1987920" y="5173200"/>
            <a:ext cx="6630120" cy="151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0" spc="-1">
                <a:solidFill>
                  <a:srgbClr val="ff0000"/>
                </a:solidFill>
                <a:latin typeface="Arial"/>
              </a:rPr>
              <a:t>Thank you!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Shape 1"/>
          <p:cNvSpPr txBox="1"/>
          <p:nvPr/>
        </p:nvSpPr>
        <p:spPr>
          <a:xfrm>
            <a:off x="503640" y="49320"/>
            <a:ext cx="9070560" cy="787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Modified fragmentation</a:t>
            </a:r>
            <a:endParaRPr/>
          </a:p>
        </p:txBody>
      </p:sp>
      <p:sp>
        <p:nvSpPr>
          <p:cNvPr id="770" name="TextShape 2"/>
          <p:cNvSpPr txBox="1"/>
          <p:nvPr/>
        </p:nvSpPr>
        <p:spPr>
          <a:xfrm>
            <a:off x="1689840" y="5761080"/>
            <a:ext cx="6973920" cy="94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Enhancement at low z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No modification/enhancement at high z?</a:t>
            </a:r>
            <a:endParaRPr/>
          </a:p>
        </p:txBody>
      </p:sp>
      <p:pic>
        <p:nvPicPr>
          <p:cNvPr id="771" name="" descr=""/>
          <p:cNvPicPr/>
          <p:nvPr/>
        </p:nvPicPr>
        <p:blipFill>
          <a:blip r:embed="rId1"/>
          <a:stretch/>
        </p:blipFill>
        <p:spPr>
          <a:xfrm>
            <a:off x="2196000" y="993240"/>
            <a:ext cx="7169040" cy="4572000"/>
          </a:xfrm>
          <a:prstGeom prst="rect">
            <a:avLst/>
          </a:prstGeom>
          <a:ln>
            <a:noFill/>
          </a:ln>
        </p:spPr>
      </p:pic>
      <p:sp>
        <p:nvSpPr>
          <p:cNvPr id="772" name="CustomShape 3"/>
          <p:cNvSpPr/>
          <p:nvPr/>
        </p:nvSpPr>
        <p:spPr>
          <a:xfrm>
            <a:off x="371160" y="2287080"/>
            <a:ext cx="1462680" cy="4759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773" name="Line 4"/>
          <p:cNvCxnSpPr>
            <a:stCxn id="772" idx="2"/>
          </p:cNvCxnSpPr>
          <p:nvPr/>
        </p:nvCxnSpPr>
        <p:spPr>
          <a:xfrm>
            <a:off x="371160" y="2525040"/>
            <a:ext cx="71496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774" name="Line 5"/>
          <p:cNvCxnSpPr>
            <a:stCxn id="772" idx="6"/>
            <a:endCxn id="773" idx="2"/>
          </p:cNvCxnSpPr>
          <p:nvPr/>
        </p:nvCxnSpPr>
        <p:spPr>
          <a:xfrm flipH="1">
            <a:off x="1085760" y="2525040"/>
            <a:ext cx="74844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775" name="Line 6"/>
          <p:cNvSpPr/>
          <p:nvPr/>
        </p:nvSpPr>
        <p:spPr>
          <a:xfrm flipV="1">
            <a:off x="1085760" y="242676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Line 7"/>
          <p:cNvSpPr/>
          <p:nvPr/>
        </p:nvSpPr>
        <p:spPr>
          <a:xfrm flipH="1" flipV="1">
            <a:off x="935280" y="252000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Line 8"/>
          <p:cNvSpPr/>
          <p:nvPr/>
        </p:nvSpPr>
        <p:spPr>
          <a:xfrm flipV="1">
            <a:off x="1089360" y="263196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Line 9"/>
          <p:cNvSpPr/>
          <p:nvPr/>
        </p:nvSpPr>
        <p:spPr>
          <a:xfrm flipH="1" flipV="1">
            <a:off x="767520" y="293076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Line 10"/>
          <p:cNvSpPr/>
          <p:nvPr/>
        </p:nvSpPr>
        <p:spPr>
          <a:xfrm flipV="1">
            <a:off x="1083240" y="3061800"/>
            <a:ext cx="1800" cy="10782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Line 11"/>
          <p:cNvSpPr/>
          <p:nvPr/>
        </p:nvSpPr>
        <p:spPr>
          <a:xfrm flipV="1">
            <a:off x="1102320" y="334188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Line 12"/>
          <p:cNvSpPr/>
          <p:nvPr/>
        </p:nvSpPr>
        <p:spPr>
          <a:xfrm flipH="1" flipV="1">
            <a:off x="935280" y="332316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Line 13"/>
          <p:cNvSpPr/>
          <p:nvPr/>
        </p:nvSpPr>
        <p:spPr>
          <a:xfrm flipV="1">
            <a:off x="1099080" y="356580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Line 14"/>
          <p:cNvSpPr/>
          <p:nvPr/>
        </p:nvSpPr>
        <p:spPr>
          <a:xfrm flipH="1" flipV="1">
            <a:off x="580680" y="364068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Line 15"/>
          <p:cNvSpPr/>
          <p:nvPr/>
        </p:nvSpPr>
        <p:spPr>
          <a:xfrm flipH="1" flipV="1">
            <a:off x="618120" y="337932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TextShape 16"/>
          <p:cNvSpPr txBox="1"/>
          <p:nvPr/>
        </p:nvSpPr>
        <p:spPr>
          <a:xfrm>
            <a:off x="5469120" y="54327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TextShape 1"/>
          <p:cNvSpPr txBox="1"/>
          <p:nvPr/>
        </p:nvSpPr>
        <p:spPr>
          <a:xfrm>
            <a:off x="504000" y="-94680"/>
            <a:ext cx="9071640" cy="8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Di-jet asymmetry</a:t>
            </a:r>
            <a:endParaRPr/>
          </a:p>
        </p:txBody>
      </p:sp>
      <p:sp>
        <p:nvSpPr>
          <p:cNvPr id="787" name="TextShape 2"/>
          <p:cNvSpPr txBox="1"/>
          <p:nvPr/>
        </p:nvSpPr>
        <p:spPr>
          <a:xfrm>
            <a:off x="901800" y="6368760"/>
            <a:ext cx="8449920" cy="74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Au+Au di-jets more imbalanced than p+p for p</a:t>
            </a:r>
            <a:r>
              <a:rPr lang="en-US" sz="145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Tcut</a:t>
            </a:r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&gt;2 GeV/c</a:t>
            </a:r>
            <a:endParaRPr/>
          </a:p>
          <a:p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Au+Au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~ p+p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for matched di-jets (R=0.4)</a:t>
            </a:r>
            <a:endParaRPr/>
          </a:p>
        </p:txBody>
      </p:sp>
      <p:pic>
        <p:nvPicPr>
          <p:cNvPr id="788" name="" descr=""/>
          <p:cNvPicPr/>
          <p:nvPr/>
        </p:nvPicPr>
        <p:blipFill>
          <a:blip r:embed="rId1"/>
          <a:stretch/>
        </p:blipFill>
        <p:spPr>
          <a:xfrm>
            <a:off x="1275840" y="744480"/>
            <a:ext cx="8417880" cy="5429520"/>
          </a:xfrm>
          <a:prstGeom prst="rect">
            <a:avLst/>
          </a:prstGeom>
          <a:ln>
            <a:noFill/>
          </a:ln>
        </p:spPr>
      </p:pic>
      <p:sp>
        <p:nvSpPr>
          <p:cNvPr id="789" name="TextShape 3"/>
          <p:cNvSpPr txBox="1"/>
          <p:nvPr/>
        </p:nvSpPr>
        <p:spPr>
          <a:xfrm>
            <a:off x="6333480" y="3895920"/>
            <a:ext cx="3259800" cy="66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500" spc="-1">
                <a:latin typeface="Arial"/>
              </a:rPr>
              <a:t>Kolja Kauder, RHIC/AGS </a:t>
            </a:r>
            <a:r>
              <a:rPr b="1" lang="en-US" sz="1500" spc="-1">
                <a:latin typeface="Arial"/>
              </a:rPr>
              <a:t>
</a:t>
            </a:r>
            <a:r>
              <a:rPr b="1" lang="en-US" sz="1500" spc="-1">
                <a:latin typeface="Arial"/>
              </a:rPr>
              <a:t>User's Meeting 2016</a:t>
            </a:r>
            <a:endParaRPr/>
          </a:p>
        </p:txBody>
      </p:sp>
      <p:sp>
        <p:nvSpPr>
          <p:cNvPr id="790" name="TextShape 4"/>
          <p:cNvSpPr txBox="1"/>
          <p:nvPr/>
        </p:nvSpPr>
        <p:spPr>
          <a:xfrm>
            <a:off x="7676640" y="3972960"/>
            <a:ext cx="2127600" cy="137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2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  <p:sp>
        <p:nvSpPr>
          <p:cNvPr id="791" name="CustomShape 5"/>
          <p:cNvSpPr/>
          <p:nvPr/>
        </p:nvSpPr>
        <p:spPr>
          <a:xfrm>
            <a:off x="1428840" y="2363400"/>
            <a:ext cx="2075040" cy="180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TextShape 6"/>
          <p:cNvSpPr txBox="1"/>
          <p:nvPr/>
        </p:nvSpPr>
        <p:spPr>
          <a:xfrm>
            <a:off x="4025880" y="3829680"/>
            <a:ext cx="2704320" cy="78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Sys. Uncertainties:</a:t>
            </a:r>
            <a:endParaRPr/>
          </a:p>
          <a:p>
            <a:r>
              <a:rPr lang="en-US" sz="1500" spc="-1">
                <a:latin typeface="Arial"/>
              </a:rPr>
              <a:t>Tracking:6%</a:t>
            </a:r>
            <a:endParaRPr/>
          </a:p>
          <a:p>
            <a:r>
              <a:rPr lang="en-US" sz="1500" spc="-1">
                <a:latin typeface="Arial"/>
              </a:rPr>
              <a:t>Tower energy scale: 2%</a:t>
            </a:r>
            <a:endParaRPr/>
          </a:p>
        </p:txBody>
      </p:sp>
      <p:sp>
        <p:nvSpPr>
          <p:cNvPr id="793" name="Freeform 7"/>
          <p:cNvSpPr/>
          <p:nvPr/>
        </p:nvSpPr>
        <p:spPr>
          <a:xfrm>
            <a:off x="870480" y="2494080"/>
            <a:ext cx="1718280" cy="2619720"/>
          </a:xfrm>
          <a:custGeom>
            <a:avLst/>
            <a:gdLst/>
            <a:ahLst/>
            <a:rect l="0" t="0" r="r" b="b"/>
            <a:pathLst>
              <a:path w="4773" h="7277">
                <a:moveTo>
                  <a:pt x="0" y="4820"/>
                </a:moveTo>
                <a:cubicBezTo>
                  <a:pt x="2551" y="7276"/>
                  <a:pt x="4772" y="4772"/>
                  <a:pt x="4772" y="4772"/>
                </a:cubicBezTo>
                <a:lnTo>
                  <a:pt x="2220" y="0"/>
                </a:lnTo>
                <a:lnTo>
                  <a:pt x="0" y="4820"/>
                </a:lnTo>
              </a:path>
            </a:pathLst>
          </a:custGeom>
          <a:solidFill>
            <a:srgbClr val="2323dc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794" name="Line 8"/>
          <p:cNvSpPr/>
          <p:nvPr/>
        </p:nvSpPr>
        <p:spPr>
          <a:xfrm>
            <a:off x="1678680" y="2521080"/>
            <a:ext cx="185760" cy="16974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Line 9"/>
          <p:cNvSpPr/>
          <p:nvPr/>
        </p:nvSpPr>
        <p:spPr>
          <a:xfrm flipH="1">
            <a:off x="1528200" y="2541240"/>
            <a:ext cx="165600" cy="15840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Line 10"/>
          <p:cNvSpPr/>
          <p:nvPr/>
        </p:nvSpPr>
        <p:spPr>
          <a:xfrm>
            <a:off x="1682280" y="2540880"/>
            <a:ext cx="480960" cy="14724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Line 11"/>
          <p:cNvSpPr/>
          <p:nvPr/>
        </p:nvSpPr>
        <p:spPr>
          <a:xfrm flipH="1">
            <a:off x="1360440" y="2520720"/>
            <a:ext cx="297360" cy="1193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Line 12"/>
          <p:cNvSpPr/>
          <p:nvPr/>
        </p:nvSpPr>
        <p:spPr>
          <a:xfrm>
            <a:off x="1676160" y="2505240"/>
            <a:ext cx="1800" cy="10782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Line 13"/>
          <p:cNvSpPr/>
          <p:nvPr/>
        </p:nvSpPr>
        <p:spPr>
          <a:xfrm>
            <a:off x="1695240" y="2503800"/>
            <a:ext cx="150480" cy="79956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Line 14"/>
          <p:cNvSpPr/>
          <p:nvPr/>
        </p:nvSpPr>
        <p:spPr>
          <a:xfrm flipH="1">
            <a:off x="1528200" y="2507040"/>
            <a:ext cx="127800" cy="8150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Line 15"/>
          <p:cNvSpPr/>
          <p:nvPr/>
        </p:nvSpPr>
        <p:spPr>
          <a:xfrm>
            <a:off x="1692000" y="2543040"/>
            <a:ext cx="434160" cy="5364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Line 16"/>
          <p:cNvSpPr/>
          <p:nvPr/>
        </p:nvSpPr>
        <p:spPr>
          <a:xfrm flipH="1">
            <a:off x="1173600" y="2594880"/>
            <a:ext cx="481320" cy="4096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Line 17"/>
          <p:cNvSpPr/>
          <p:nvPr/>
        </p:nvSpPr>
        <p:spPr>
          <a:xfrm flipH="1">
            <a:off x="1211040" y="2594880"/>
            <a:ext cx="443880" cy="6710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Freeform 18"/>
          <p:cNvSpPr/>
          <p:nvPr/>
        </p:nvSpPr>
        <p:spPr>
          <a:xfrm>
            <a:off x="870480" y="-82440"/>
            <a:ext cx="1718280" cy="2619720"/>
          </a:xfrm>
          <a:custGeom>
            <a:avLst/>
            <a:gdLst/>
            <a:ahLst/>
            <a:rect l="0" t="0" r="r" b="b"/>
            <a:pathLst>
              <a:path w="4773" h="7277">
                <a:moveTo>
                  <a:pt x="0" y="2456"/>
                </a:moveTo>
                <a:cubicBezTo>
                  <a:pt x="2551" y="0"/>
                  <a:pt x="4772" y="2504"/>
                  <a:pt x="4772" y="2504"/>
                </a:cubicBezTo>
                <a:lnTo>
                  <a:pt x="2220" y="7276"/>
                </a:lnTo>
                <a:lnTo>
                  <a:pt x="0" y="2456"/>
                </a:ln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805" name="Line 19"/>
          <p:cNvSpPr/>
          <p:nvPr/>
        </p:nvSpPr>
        <p:spPr>
          <a:xfrm flipH="1" flipV="1">
            <a:off x="1653480" y="862560"/>
            <a:ext cx="25200" cy="16473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6" name="Line 20"/>
          <p:cNvSpPr/>
          <p:nvPr/>
        </p:nvSpPr>
        <p:spPr>
          <a:xfrm flipH="1" flipV="1">
            <a:off x="1447920" y="1749960"/>
            <a:ext cx="245880" cy="7398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Line 21"/>
          <p:cNvSpPr/>
          <p:nvPr/>
        </p:nvSpPr>
        <p:spPr>
          <a:xfrm flipV="1">
            <a:off x="1682280" y="1306440"/>
            <a:ext cx="512280" cy="118368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Line 22"/>
          <p:cNvSpPr/>
          <p:nvPr/>
        </p:nvSpPr>
        <p:spPr>
          <a:xfrm flipH="1" flipV="1">
            <a:off x="1123200" y="1035720"/>
            <a:ext cx="534600" cy="14745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Line 23"/>
          <p:cNvSpPr/>
          <p:nvPr/>
        </p:nvSpPr>
        <p:spPr>
          <a:xfrm flipH="1" flipV="1">
            <a:off x="1675080" y="1695960"/>
            <a:ext cx="1080" cy="8298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Line 24"/>
          <p:cNvSpPr/>
          <p:nvPr/>
        </p:nvSpPr>
        <p:spPr>
          <a:xfrm flipV="1">
            <a:off x="1695240" y="1360440"/>
            <a:ext cx="228960" cy="11667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Line 25"/>
          <p:cNvSpPr/>
          <p:nvPr/>
        </p:nvSpPr>
        <p:spPr>
          <a:xfrm flipH="1" flipV="1">
            <a:off x="1523520" y="1382040"/>
            <a:ext cx="132480" cy="11419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Line 26"/>
          <p:cNvSpPr/>
          <p:nvPr/>
        </p:nvSpPr>
        <p:spPr>
          <a:xfrm flipV="1">
            <a:off x="1692000" y="1609560"/>
            <a:ext cx="708480" cy="8784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Line 27"/>
          <p:cNvSpPr/>
          <p:nvPr/>
        </p:nvSpPr>
        <p:spPr>
          <a:xfrm flipV="1">
            <a:off x="1654920" y="2172240"/>
            <a:ext cx="474840" cy="263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Line 28"/>
          <p:cNvSpPr/>
          <p:nvPr/>
        </p:nvSpPr>
        <p:spPr>
          <a:xfrm flipH="1" flipV="1">
            <a:off x="1242000" y="1999080"/>
            <a:ext cx="412920" cy="4370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TextShape 29"/>
          <p:cNvSpPr txBox="1"/>
          <p:nvPr/>
        </p:nvSpPr>
        <p:spPr>
          <a:xfrm>
            <a:off x="394200" y="-16560"/>
            <a:ext cx="25243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Arial"/>
              </a:rPr>
              <a:t>Leading jet</a:t>
            </a:r>
            <a:endParaRPr/>
          </a:p>
        </p:txBody>
      </p:sp>
      <p:sp>
        <p:nvSpPr>
          <p:cNvPr id="816" name="TextShape 30"/>
          <p:cNvSpPr txBox="1"/>
          <p:nvPr/>
        </p:nvSpPr>
        <p:spPr>
          <a:xfrm>
            <a:off x="394200" y="4591800"/>
            <a:ext cx="25243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00ff"/>
                </a:solidFill>
                <a:latin typeface="Arial"/>
              </a:rPr>
              <a:t>Subleading jet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extShape 1"/>
          <p:cNvSpPr txBox="1"/>
          <p:nvPr/>
        </p:nvSpPr>
        <p:spPr>
          <a:xfrm>
            <a:off x="503640" y="-22680"/>
            <a:ext cx="9070560" cy="77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Jet-hadron correlations</a:t>
            </a:r>
            <a:endParaRPr/>
          </a:p>
        </p:txBody>
      </p:sp>
      <p:sp>
        <p:nvSpPr>
          <p:cNvPr id="818" name="TextShape 2"/>
          <p:cNvSpPr txBox="1"/>
          <p:nvPr/>
        </p:nvSpPr>
        <p:spPr>
          <a:xfrm>
            <a:off x="477360" y="4892760"/>
            <a:ext cx="9071280" cy="214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Jets are broader, constituents are softer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Also seen in: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Di-hadron correlations [Lots of papers]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Jet shapes 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[arXiv:1708.09429, 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arXiv:1512.07882,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arXiv:1704.03046</a:t>
            </a:r>
            <a:r>
              <a:rPr lang="en-US" sz="2800" spc="-1">
                <a:latin typeface="Arial"/>
                <a:ea typeface="Arial"/>
              </a:rPr>
              <a:t>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Dijet asymmetry with soft constituents</a:t>
            </a:r>
            <a:r>
              <a:rPr lang="en-US" sz="2800" spc="-1">
                <a:latin typeface="Arial"/>
                <a:ea typeface="Arial"/>
              </a:rPr>
              <a:t> [PRL119 (2017) 62301]</a:t>
            </a:r>
            <a:endParaRPr/>
          </a:p>
        </p:txBody>
      </p:sp>
      <p:pic>
        <p:nvPicPr>
          <p:cNvPr id="819" name="" descr=""/>
          <p:cNvPicPr/>
          <p:nvPr/>
        </p:nvPicPr>
        <p:blipFill>
          <a:blip r:embed="rId1"/>
          <a:stretch/>
        </p:blipFill>
        <p:spPr>
          <a:xfrm>
            <a:off x="2094840" y="714240"/>
            <a:ext cx="8009280" cy="4253760"/>
          </a:xfrm>
          <a:prstGeom prst="rect">
            <a:avLst/>
          </a:prstGeom>
          <a:ln>
            <a:noFill/>
          </a:ln>
        </p:spPr>
      </p:pic>
      <p:sp>
        <p:nvSpPr>
          <p:cNvPr id="820" name="CustomShape 3"/>
          <p:cNvSpPr/>
          <p:nvPr/>
        </p:nvSpPr>
        <p:spPr>
          <a:xfrm>
            <a:off x="213480" y="1660320"/>
            <a:ext cx="1462680" cy="4759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821" name="Line 4"/>
          <p:cNvCxnSpPr>
            <a:stCxn id="820" idx="2"/>
          </p:cNvCxnSpPr>
          <p:nvPr/>
        </p:nvCxnSpPr>
        <p:spPr>
          <a:xfrm>
            <a:off x="213480" y="1898280"/>
            <a:ext cx="71496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22" name="Line 5"/>
          <p:cNvCxnSpPr>
            <a:stCxn id="820" idx="6"/>
            <a:endCxn id="821" idx="2"/>
          </p:cNvCxnSpPr>
          <p:nvPr/>
        </p:nvCxnSpPr>
        <p:spPr>
          <a:xfrm flipH="1">
            <a:off x="928080" y="1898280"/>
            <a:ext cx="74844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823" name="Line 6"/>
          <p:cNvSpPr/>
          <p:nvPr/>
        </p:nvSpPr>
        <p:spPr>
          <a:xfrm flipV="1">
            <a:off x="928080" y="180000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Line 7"/>
          <p:cNvSpPr/>
          <p:nvPr/>
        </p:nvSpPr>
        <p:spPr>
          <a:xfrm flipH="1" flipV="1">
            <a:off x="777600" y="189324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Line 8"/>
          <p:cNvSpPr/>
          <p:nvPr/>
        </p:nvSpPr>
        <p:spPr>
          <a:xfrm flipV="1">
            <a:off x="931680" y="200520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Line 9"/>
          <p:cNvSpPr/>
          <p:nvPr/>
        </p:nvSpPr>
        <p:spPr>
          <a:xfrm flipH="1" flipV="1">
            <a:off x="609840" y="230400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Line 10"/>
          <p:cNvSpPr/>
          <p:nvPr/>
        </p:nvSpPr>
        <p:spPr>
          <a:xfrm flipV="1">
            <a:off x="925560" y="2286360"/>
            <a:ext cx="288360" cy="122688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Line 11"/>
          <p:cNvSpPr/>
          <p:nvPr/>
        </p:nvSpPr>
        <p:spPr>
          <a:xfrm flipV="1">
            <a:off x="944640" y="271512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Line 12"/>
          <p:cNvSpPr/>
          <p:nvPr/>
        </p:nvSpPr>
        <p:spPr>
          <a:xfrm flipH="1" flipV="1">
            <a:off x="777600" y="269640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Line 13"/>
          <p:cNvSpPr/>
          <p:nvPr/>
        </p:nvSpPr>
        <p:spPr>
          <a:xfrm flipV="1">
            <a:off x="941400" y="293904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Line 14"/>
          <p:cNvSpPr/>
          <p:nvPr/>
        </p:nvSpPr>
        <p:spPr>
          <a:xfrm flipH="1" flipV="1">
            <a:off x="423000" y="301392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Line 15"/>
          <p:cNvSpPr/>
          <p:nvPr/>
        </p:nvSpPr>
        <p:spPr>
          <a:xfrm flipH="1" flipV="1">
            <a:off x="460440" y="275256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9" dur="indefinite" restart="never" nodeType="tmRoot">
          <p:childTnLst>
            <p:seq>
              <p:cTn id="200" nodeType="mainSeq">
                <p:childTnLst>
                  <p:par>
                    <p:cTn id="201" fill="freeze">
                      <p:stCondLst>
                        <p:cond delay="indefinite"/>
                      </p:stCondLst>
                      <p:childTnLst>
                        <p:par>
                          <p:cTn id="202" fill="freeze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56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96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164" end="2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" descr=""/>
          <p:cNvPicPr/>
          <p:nvPr/>
        </p:nvPicPr>
        <p:blipFill>
          <a:blip r:embed="rId1"/>
          <a:stretch/>
        </p:blipFill>
        <p:spPr>
          <a:xfrm>
            <a:off x="1272240" y="1115280"/>
            <a:ext cx="7911360" cy="5812200"/>
          </a:xfrm>
          <a:prstGeom prst="rect">
            <a:avLst/>
          </a:prstGeom>
          <a:ln>
            <a:noFill/>
          </a:ln>
        </p:spPr>
      </p:pic>
      <p:sp>
        <p:nvSpPr>
          <p:cNvPr id="834" name="TextShape 1"/>
          <p:cNvSpPr txBox="1"/>
          <p:nvPr/>
        </p:nvSpPr>
        <p:spPr>
          <a:xfrm>
            <a:off x="648000" y="157320"/>
            <a:ext cx="9071640" cy="73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Blind men and the elephant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V1 estimates</a:t>
            </a:r>
            <a:endParaRPr/>
          </a:p>
        </p:txBody>
      </p:sp>
      <p:sp>
        <p:nvSpPr>
          <p:cNvPr id="836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" descr=""/>
          <p:cNvPicPr/>
          <p:nvPr/>
        </p:nvPicPr>
        <p:blipFill>
          <a:blip r:embed="rId1"/>
          <a:stretch/>
        </p:blipFill>
        <p:spPr>
          <a:xfrm>
            <a:off x="-2767320" y="-185400"/>
            <a:ext cx="12874680" cy="7772400"/>
          </a:xfrm>
          <a:prstGeom prst="rect">
            <a:avLst/>
          </a:prstGeom>
          <a:ln>
            <a:noFill/>
          </a:ln>
        </p:spPr>
      </p:pic>
      <p:sp>
        <p:nvSpPr>
          <p:cNvPr id="838" name="TextShape 1"/>
          <p:cNvSpPr txBox="1"/>
          <p:nvPr/>
        </p:nvSpPr>
        <p:spPr>
          <a:xfrm>
            <a:off x="503640" y="-27468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have we learned?</a:t>
            </a:r>
            <a:endParaRPr/>
          </a:p>
        </p:txBody>
      </p:sp>
      <p:sp>
        <p:nvSpPr>
          <p:cNvPr id="839" name="TextShape 2"/>
          <p:cNvSpPr txBox="1"/>
          <p:nvPr/>
        </p:nvSpPr>
        <p:spPr>
          <a:xfrm>
            <a:off x="-2605680" y="7253640"/>
            <a:ext cx="94708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http://www.pak101.com/funnypictures/Funny/2011/9/20/Funny_Animals_Pictures_mhsqs.jpg</a:t>
            </a:r>
            <a:endParaRPr/>
          </a:p>
        </p:txBody>
      </p:sp>
    </p:spTree>
  </p:cSld>
  <p:timing>
    <p:tnLst>
      <p:par>
        <p:cTn id="211" dur="indefinite" restart="never" nodeType="tmRoot">
          <p:childTnLst>
            <p:seq>
              <p:cTn id="212" nodeType="mainSeq">
                <p:childTnLst>
                  <p:par>
                    <p:cTn id="213" fill="freeze">
                      <p:stCondLst>
                        <p:cond delay="indefinite"/>
                      </p:stCondLst>
                      <p:childTnLst>
                        <p:par>
                          <p:cTn id="214" fill="freeze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pic>
        <p:nvPicPr>
          <p:cNvPr id="841" name="" descr=""/>
          <p:cNvPicPr/>
          <p:nvPr/>
        </p:nvPicPr>
        <p:blipFill>
          <a:blip r:embed="rId1"/>
          <a:stretch/>
        </p:blipFill>
        <p:spPr>
          <a:xfrm>
            <a:off x="-141840" y="223560"/>
            <a:ext cx="10058400" cy="7269480"/>
          </a:xfrm>
          <a:prstGeom prst="rect">
            <a:avLst/>
          </a:prstGeom>
          <a:ln>
            <a:noFill/>
          </a:ln>
        </p:spPr>
      </p:pic>
      <p:sp>
        <p:nvSpPr>
          <p:cNvPr id="842" name="TextShape 2"/>
          <p:cNvSpPr txBox="1"/>
          <p:nvPr/>
        </p:nvSpPr>
        <p:spPr>
          <a:xfrm>
            <a:off x="395640" y="7161480"/>
            <a:ext cx="9516600" cy="60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https://i.pinimg.com/736x/b1/06/40/b10640a9668443428d0228a7dc4e5a92--see-no-evil-evil-cats.jpg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504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505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506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507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508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509" name="TextShape 5"/>
          <p:cNvSpPr txBox="1"/>
          <p:nvPr/>
        </p:nvSpPr>
        <p:spPr>
          <a:xfrm>
            <a:off x="7814160" y="2158560"/>
            <a:ext cx="168336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extShape 1"/>
          <p:cNvSpPr txBox="1"/>
          <p:nvPr/>
        </p:nvSpPr>
        <p:spPr>
          <a:xfrm>
            <a:off x="153000" y="-130680"/>
            <a:ext cx="98481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Hear no evil, see no evil, speak no evil</a:t>
            </a:r>
            <a:endParaRPr/>
          </a:p>
        </p:txBody>
      </p:sp>
      <p:pic>
        <p:nvPicPr>
          <p:cNvPr id="844" name="" descr=""/>
          <p:cNvPicPr/>
          <p:nvPr/>
        </p:nvPicPr>
        <p:blipFill>
          <a:blip r:embed="rId1"/>
          <a:stretch/>
        </p:blipFill>
        <p:spPr>
          <a:xfrm>
            <a:off x="2149920" y="1066320"/>
            <a:ext cx="5561640" cy="4170600"/>
          </a:xfrm>
          <a:prstGeom prst="rect">
            <a:avLst/>
          </a:prstGeom>
          <a:ln>
            <a:noFill/>
          </a:ln>
        </p:spPr>
      </p:pic>
      <p:sp>
        <p:nvSpPr>
          <p:cNvPr id="845" name="TextShape 2"/>
          <p:cNvSpPr txBox="1"/>
          <p:nvPr/>
        </p:nvSpPr>
        <p:spPr>
          <a:xfrm>
            <a:off x="16920" y="5238720"/>
            <a:ext cx="9967320" cy="16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3200" spc="-1">
                <a:latin typeface="Arial"/>
              </a:rPr>
              <a:t>Wikipedia: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There are various meanings ascribed to the monkeys and the proverb including associations with being of good mind, speech and action.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In the Western world the phrase is often used to refer to those who deal with impropriety by turning a blind eye.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" descr=""/>
          <p:cNvPicPr/>
          <p:nvPr/>
        </p:nvPicPr>
        <p:blipFill>
          <a:blip r:embed="rId1"/>
          <a:stretch/>
        </p:blipFill>
        <p:spPr>
          <a:xfrm>
            <a:off x="14760" y="-2714400"/>
            <a:ext cx="10147320" cy="10949760"/>
          </a:xfrm>
          <a:prstGeom prst="rect">
            <a:avLst/>
          </a:prstGeom>
          <a:ln>
            <a:noFill/>
          </a:ln>
        </p:spPr>
      </p:pic>
      <p:sp>
        <p:nvSpPr>
          <p:cNvPr id="847" name="TextShape 1"/>
          <p:cNvSpPr txBox="1"/>
          <p:nvPr/>
        </p:nvSpPr>
        <p:spPr>
          <a:xfrm>
            <a:off x="503640" y="12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solidFill>
                  <a:srgbClr val="000000"/>
                </a:solidFill>
                <a:latin typeface="Arial"/>
              </a:rPr>
              <a:t>Partonic energy loss</a:t>
            </a:r>
            <a:endParaRPr/>
          </a:p>
        </p:txBody>
      </p:sp>
      <p:sp>
        <p:nvSpPr>
          <p:cNvPr id="848" name="TextShape 2"/>
          <p:cNvSpPr txBox="1"/>
          <p:nvPr/>
        </p:nvSpPr>
        <p:spPr>
          <a:xfrm>
            <a:off x="-10440" y="7361640"/>
            <a:ext cx="75204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http://i.huffpost.com/gen/1111048/images/o-TIRED-KITTEN-facebook.jpg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" descr=""/>
          <p:cNvPicPr/>
          <p:nvPr/>
        </p:nvPicPr>
        <p:blipFill>
          <a:blip r:embed="rId1"/>
          <a:stretch/>
        </p:blipFill>
        <p:spPr>
          <a:xfrm rot="5400000">
            <a:off x="1865520" y="-2021400"/>
            <a:ext cx="7772400" cy="11658600"/>
          </a:xfrm>
          <a:prstGeom prst="rect">
            <a:avLst/>
          </a:prstGeom>
          <a:ln>
            <a:noFill/>
          </a:ln>
        </p:spPr>
      </p:pic>
      <p:sp>
        <p:nvSpPr>
          <p:cNvPr id="850" name="TextShape 1"/>
          <p:cNvSpPr txBox="1"/>
          <p:nvPr/>
        </p:nvSpPr>
        <p:spPr>
          <a:xfrm>
            <a:off x="504000" y="642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Broadening and Softening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CustomShape 1"/>
          <p:cNvSpPr/>
          <p:nvPr/>
        </p:nvSpPr>
        <p:spPr>
          <a:xfrm>
            <a:off x="-153360" y="-102240"/>
            <a:ext cx="10886040" cy="775620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52" name="" descr=""/>
          <p:cNvPicPr/>
          <p:nvPr/>
        </p:nvPicPr>
        <p:blipFill>
          <a:blip r:embed="rId1"/>
          <a:stretch/>
        </p:blipFill>
        <p:spPr>
          <a:xfrm>
            <a:off x="65160" y="1545840"/>
            <a:ext cx="10163160" cy="5258520"/>
          </a:xfrm>
          <a:prstGeom prst="rect">
            <a:avLst/>
          </a:prstGeom>
          <a:ln>
            <a:noFill/>
          </a:ln>
        </p:spPr>
      </p:pic>
      <p:sp>
        <p:nvSpPr>
          <p:cNvPr id="853" name="TextShape 2"/>
          <p:cNvSpPr txBox="1"/>
          <p:nvPr/>
        </p:nvSpPr>
        <p:spPr>
          <a:xfrm>
            <a:off x="504000" y="2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structure</a:t>
            </a:r>
            <a:endParaRPr/>
          </a:p>
        </p:txBody>
      </p:sp>
      <p:sp>
        <p:nvSpPr>
          <p:cNvPr id="854" name="TextShape 3"/>
          <p:cNvSpPr txBox="1"/>
          <p:nvPr/>
        </p:nvSpPr>
        <p:spPr>
          <a:xfrm>
            <a:off x="-6120" y="7289640"/>
            <a:ext cx="5568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solidFill>
                  <a:srgbClr val="666666"/>
                </a:solidFill>
                <a:latin typeface="Arial"/>
              </a:rPr>
              <a:t>http://www.kestrel.ws/erasmus/pics/cat-xray_body.jpg</a:t>
            </a:r>
            <a:endParaRPr/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" descr=""/>
          <p:cNvPicPr/>
          <p:nvPr/>
        </p:nvPicPr>
        <p:blipFill>
          <a:blip r:embed="rId1"/>
          <a:stretch/>
        </p:blipFill>
        <p:spPr>
          <a:xfrm>
            <a:off x="-1632240" y="-18000"/>
            <a:ext cx="13807440" cy="7772400"/>
          </a:xfrm>
          <a:prstGeom prst="rect">
            <a:avLst/>
          </a:prstGeom>
          <a:ln>
            <a:noFill/>
          </a:ln>
        </p:spPr>
      </p:pic>
      <p:sp>
        <p:nvSpPr>
          <p:cNvPr id="856" name="TextShape 1"/>
          <p:cNvSpPr txBox="1"/>
          <p:nvPr/>
        </p:nvSpPr>
        <p:spPr>
          <a:xfrm>
            <a:off x="503640" y="6313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have we learned?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511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R</a:t>
            </a:r>
            <a:r>
              <a:rPr lang="en-US" sz="3200" spc="-1" baseline="-101000">
                <a:latin typeface="Arial"/>
              </a:rPr>
              <a:t>AA</a:t>
            </a:r>
            <a:r>
              <a:rPr lang="en-US" sz="3200" spc="-1">
                <a:latin typeface="Arial"/>
              </a:rPr>
              <a:t> also demonstrates suppression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Similar suppression of heavy quark jets?</a:t>
            </a:r>
            <a:endParaRPr/>
          </a:p>
        </p:txBody>
      </p:sp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513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514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endParaRPr/>
          </a:p>
        </p:txBody>
      </p:sp>
      <p:sp>
        <p:nvSpPr>
          <p:cNvPr id="515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4"/>
              </a:rPr>
              <a:t>arXiv:1705.01974</a:t>
            </a:r>
            <a:endParaRPr/>
          </a:p>
        </p:txBody>
      </p:sp>
      <p:sp>
        <p:nvSpPr>
          <p:cNvPr id="516" name="Line 5"/>
          <p:cNvSpPr/>
          <p:nvPr/>
        </p:nvSpPr>
        <p:spPr>
          <a:xfrm flipH="1" flipV="1">
            <a:off x="1165680" y="4253760"/>
            <a:ext cx="578520" cy="901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TextShape 6"/>
          <p:cNvSpPr txBox="1"/>
          <p:nvPr/>
        </p:nvSpPr>
        <p:spPr>
          <a:xfrm>
            <a:off x="1726560" y="5007960"/>
            <a:ext cx="7191360" cy="5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Tension between ATLAS &amp; ALICE/CMS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" descr=""/>
          <p:cNvPicPr/>
          <p:nvPr/>
        </p:nvPicPr>
        <p:blipFill>
          <a:blip r:embed="rId1"/>
          <a:stretch/>
        </p:blipFill>
        <p:spPr>
          <a:xfrm>
            <a:off x="7156080" y="3862440"/>
            <a:ext cx="2552040" cy="2273760"/>
          </a:xfrm>
          <a:prstGeom prst="rect">
            <a:avLst/>
          </a:prstGeom>
          <a:ln>
            <a:noFill/>
          </a:ln>
        </p:spPr>
      </p:pic>
      <p:sp>
        <p:nvSpPr>
          <p:cNvPr id="519" name="TextShape 1"/>
          <p:cNvSpPr txBox="1"/>
          <p:nvPr/>
        </p:nvSpPr>
        <p:spPr>
          <a:xfrm>
            <a:off x="6610680" y="6064200"/>
            <a:ext cx="3673800" cy="176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700" spc="-1">
                <a:solidFill>
                  <a:srgbClr val="ff0000"/>
                </a:solidFill>
                <a:latin typeface="Arial"/>
              </a:rPr>
              <a:t>Dijet asymmetry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[Phys.Rev.C84:024906,2011,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 Lett. B 712 (2012) 176,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Phys.Rev.Lett.105:252303,2010, 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 Rev. Lett. 119, 062301 (2017)]</a:t>
            </a:r>
            <a:endParaRPr/>
          </a:p>
        </p:txBody>
      </p:sp>
      <p:pic>
        <p:nvPicPr>
          <p:cNvPr id="520" name="" descr=""/>
          <p:cNvPicPr/>
          <p:nvPr/>
        </p:nvPicPr>
        <p:blipFill>
          <a:blip r:embed="rId2"/>
          <a:stretch/>
        </p:blipFill>
        <p:spPr>
          <a:xfrm>
            <a:off x="121320" y="141840"/>
            <a:ext cx="3569040" cy="2239200"/>
          </a:xfrm>
          <a:prstGeom prst="rect">
            <a:avLst/>
          </a:prstGeom>
          <a:ln>
            <a:noFill/>
          </a:ln>
        </p:spPr>
      </p:pic>
      <p:sp>
        <p:nvSpPr>
          <p:cNvPr id="521" name="TextShape 2"/>
          <p:cNvSpPr txBox="1"/>
          <p:nvPr/>
        </p:nvSpPr>
        <p:spPr>
          <a:xfrm>
            <a:off x="72360" y="2254320"/>
            <a:ext cx="4023360" cy="66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Di-hadron 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[Too many to list]</a:t>
            </a:r>
            <a:endParaRPr/>
          </a:p>
        </p:txBody>
      </p:sp>
      <p:sp>
        <p:nvSpPr>
          <p:cNvPr id="522" name="TextShape 3"/>
          <p:cNvSpPr txBox="1"/>
          <p:nvPr/>
        </p:nvSpPr>
        <p:spPr>
          <a:xfrm>
            <a:off x="2173320" y="59040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sp>
        <p:nvSpPr>
          <p:cNvPr id="523" name="Line 4"/>
          <p:cNvSpPr/>
          <p:nvPr/>
        </p:nvSpPr>
        <p:spPr>
          <a:xfrm flipH="1">
            <a:off x="2901960" y="1023480"/>
            <a:ext cx="9360" cy="581040"/>
          </a:xfrm>
          <a:prstGeom prst="line">
            <a:avLst/>
          </a:prstGeom>
          <a:ln w="3672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24" name="" descr=""/>
          <p:cNvPicPr/>
          <p:nvPr/>
        </p:nvPicPr>
        <p:blipFill>
          <a:blip r:embed="rId3"/>
          <a:stretch/>
        </p:blipFill>
        <p:spPr>
          <a:xfrm>
            <a:off x="5980680" y="79560"/>
            <a:ext cx="3614400" cy="2662560"/>
          </a:xfrm>
          <a:prstGeom prst="rect">
            <a:avLst/>
          </a:prstGeom>
          <a:ln>
            <a:noFill/>
          </a:ln>
        </p:spPr>
      </p:pic>
      <p:sp>
        <p:nvSpPr>
          <p:cNvPr id="525" name="TextShape 5"/>
          <p:cNvSpPr txBox="1"/>
          <p:nvPr/>
        </p:nvSpPr>
        <p:spPr>
          <a:xfrm>
            <a:off x="6088680" y="2418120"/>
            <a:ext cx="3928320" cy="120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-hadron correlations</a:t>
            </a:r>
            <a:endParaRPr/>
          </a:p>
          <a:p>
            <a:pPr algn="r"/>
            <a:r>
              <a:rPr lang="en-US" sz="1200" spc="-1">
                <a:solidFill>
                  <a:srgbClr val="000000"/>
                </a:solidFill>
                <a:latin typeface="Arial"/>
              </a:rPr>
              <a:t>[Phys.Rev.C80:024908,2009,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Phys.Rev.D82:072001,2010,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Phys.Rev.C82:034909,2010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Physics Letters B 760 (2016)]</a:t>
            </a:r>
            <a:endParaRPr/>
          </a:p>
        </p:txBody>
      </p:sp>
      <p:sp>
        <p:nvSpPr>
          <p:cNvPr id="526" name="CustomShape 6"/>
          <p:cNvSpPr/>
          <p:nvPr/>
        </p:nvSpPr>
        <p:spPr>
          <a:xfrm>
            <a:off x="9559440" y="909720"/>
            <a:ext cx="109440" cy="971640"/>
          </a:xfrm>
          <a:custGeom>
            <a:avLst/>
            <a:gdLst/>
            <a:ahLst/>
            <a:rect l="0" t="0" r="r" b="b"/>
            <a:pathLst>
              <a:path w="306" h="2701">
                <a:moveTo>
                  <a:pt x="0" y="0"/>
                </a:moveTo>
                <a:cubicBezTo>
                  <a:pt x="76" y="0"/>
                  <a:pt x="152" y="112"/>
                  <a:pt x="152" y="225"/>
                </a:cubicBezTo>
                <a:lnTo>
                  <a:pt x="152" y="1125"/>
                </a:lnTo>
                <a:cubicBezTo>
                  <a:pt x="152" y="1237"/>
                  <a:pt x="228" y="1350"/>
                  <a:pt x="305" y="1350"/>
                </a:cubicBezTo>
                <a:cubicBezTo>
                  <a:pt x="228" y="1350"/>
                  <a:pt x="152" y="1462"/>
                  <a:pt x="152" y="1575"/>
                </a:cubicBezTo>
                <a:lnTo>
                  <a:pt x="152" y="2475"/>
                </a:lnTo>
                <a:cubicBezTo>
                  <a:pt x="152" y="2587"/>
                  <a:pt x="76" y="2700"/>
                  <a:pt x="0" y="270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TextShape 7"/>
          <p:cNvSpPr txBox="1"/>
          <p:nvPr/>
        </p:nvSpPr>
        <p:spPr>
          <a:xfrm rot="5400000">
            <a:off x="8979120" y="113976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pic>
        <p:nvPicPr>
          <p:cNvPr id="528" name="" descr=""/>
          <p:cNvPicPr/>
          <p:nvPr/>
        </p:nvPicPr>
        <p:blipFill>
          <a:blip r:embed="rId4"/>
          <a:stretch/>
        </p:blipFill>
        <p:spPr>
          <a:xfrm>
            <a:off x="8640" y="3533760"/>
            <a:ext cx="3772080" cy="2893680"/>
          </a:xfrm>
          <a:prstGeom prst="rect">
            <a:avLst/>
          </a:prstGeom>
          <a:ln>
            <a:noFill/>
          </a:ln>
        </p:spPr>
      </p:pic>
      <p:sp>
        <p:nvSpPr>
          <p:cNvPr id="529" name="TextShape 8"/>
          <p:cNvSpPr txBox="1"/>
          <p:nvPr/>
        </p:nvSpPr>
        <p:spPr>
          <a:xfrm>
            <a:off x="238680" y="6253200"/>
            <a:ext cx="3491640" cy="87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Hadron-jet 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[JHEP 09 (2015) 170,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Phys. Rev. C 96, 024905 (2017)]</a:t>
            </a:r>
            <a:endParaRPr/>
          </a:p>
        </p:txBody>
      </p:sp>
      <p:sp>
        <p:nvSpPr>
          <p:cNvPr id="530" name="CustomShape 9"/>
          <p:cNvSpPr/>
          <p:nvPr/>
        </p:nvSpPr>
        <p:spPr>
          <a:xfrm>
            <a:off x="3444840" y="4795560"/>
            <a:ext cx="109440" cy="472680"/>
          </a:xfrm>
          <a:custGeom>
            <a:avLst/>
            <a:gdLst/>
            <a:ahLst/>
            <a:rect l="0" t="0" r="r" b="b"/>
            <a:pathLst>
              <a:path w="306" h="1315">
                <a:moveTo>
                  <a:pt x="0" y="0"/>
                </a:moveTo>
                <a:cubicBezTo>
                  <a:pt x="76" y="0"/>
                  <a:pt x="152" y="54"/>
                  <a:pt x="152" y="109"/>
                </a:cubicBezTo>
                <a:lnTo>
                  <a:pt x="152" y="547"/>
                </a:lnTo>
                <a:cubicBezTo>
                  <a:pt x="152" y="602"/>
                  <a:pt x="228" y="657"/>
                  <a:pt x="305" y="657"/>
                </a:cubicBezTo>
                <a:cubicBezTo>
                  <a:pt x="228" y="657"/>
                  <a:pt x="152" y="711"/>
                  <a:pt x="152" y="766"/>
                </a:cubicBezTo>
                <a:lnTo>
                  <a:pt x="152" y="1204"/>
                </a:lnTo>
                <a:cubicBezTo>
                  <a:pt x="152" y="1259"/>
                  <a:pt x="76" y="1314"/>
                  <a:pt x="0" y="1314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TextShape 10"/>
          <p:cNvSpPr txBox="1"/>
          <p:nvPr/>
        </p:nvSpPr>
        <p:spPr>
          <a:xfrm rot="5400000">
            <a:off x="2864520" y="502560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sp>
        <p:nvSpPr>
          <p:cNvPr id="532" name="TextShape 11"/>
          <p:cNvSpPr txBox="1"/>
          <p:nvPr/>
        </p:nvSpPr>
        <p:spPr>
          <a:xfrm>
            <a:off x="3486240" y="4277880"/>
            <a:ext cx="3734640" cy="116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-jet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[Phys. Lett. B 718 (2013) 773]</a:t>
            </a:r>
            <a:endParaRPr/>
          </a:p>
        </p:txBody>
      </p:sp>
      <p:sp>
        <p:nvSpPr>
          <p:cNvPr id="533" name="TextShape 12"/>
          <p:cNvSpPr txBox="1"/>
          <p:nvPr/>
        </p:nvSpPr>
        <p:spPr>
          <a:xfrm>
            <a:off x="3476520" y="5627160"/>
            <a:ext cx="3734640" cy="14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High-p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hadron v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2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[too many to list]</a:t>
            </a:r>
            <a:endParaRPr/>
          </a:p>
        </p:txBody>
      </p:sp>
      <p:sp>
        <p:nvSpPr>
          <p:cNvPr id="534" name="TextShape 13"/>
          <p:cNvSpPr txBox="1"/>
          <p:nvPr/>
        </p:nvSpPr>
        <p:spPr>
          <a:xfrm>
            <a:off x="3578040" y="910080"/>
            <a:ext cx="2755440" cy="15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Jet v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2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[Phys.Lett. B 753 (2016) 511-525,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Phys. Rev. Lett.111 152301 (2013)]</a:t>
            </a:r>
            <a:endParaRPr/>
          </a:p>
        </p:txBody>
      </p:sp>
      <p:sp>
        <p:nvSpPr>
          <p:cNvPr id="535" name="TextShape 14"/>
          <p:cNvSpPr txBox="1"/>
          <p:nvPr/>
        </p:nvSpPr>
        <p:spPr>
          <a:xfrm>
            <a:off x="3941640" y="2867760"/>
            <a:ext cx="44618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Au+Au </a:t>
            </a:r>
            <a:r>
              <a:rPr lang="en-US" sz="3000" spc="-1">
                <a:solidFill>
                  <a:srgbClr val="ff0000"/>
                </a:solidFill>
                <a:latin typeface="Arial"/>
                <a:ea typeface="Arial"/>
              </a:rPr>
              <a:t>√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s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NN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=200 GeV</a:t>
            </a:r>
            <a:endParaRPr/>
          </a:p>
        </p:txBody>
      </p:sp>
      <p:sp>
        <p:nvSpPr>
          <p:cNvPr id="536" name="TextShape 15"/>
          <p:cNvSpPr txBox="1"/>
          <p:nvPr/>
        </p:nvSpPr>
        <p:spPr>
          <a:xfrm>
            <a:off x="3941640" y="3336120"/>
            <a:ext cx="44618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Pb+Pb </a:t>
            </a:r>
            <a:r>
              <a:rPr lang="en-US" sz="3000" spc="-1">
                <a:solidFill>
                  <a:srgbClr val="ff0000"/>
                </a:solidFill>
                <a:latin typeface="Arial"/>
                <a:ea typeface="Arial"/>
              </a:rPr>
              <a:t>√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s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NN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=2.76 TeV</a:t>
            </a:r>
            <a:endParaRPr/>
          </a:p>
        </p:txBody>
      </p:sp>
      <p:sp>
        <p:nvSpPr>
          <p:cNvPr id="537" name="TextShape 16"/>
          <p:cNvSpPr txBox="1"/>
          <p:nvPr/>
        </p:nvSpPr>
        <p:spPr>
          <a:xfrm>
            <a:off x="2782080" y="3795480"/>
            <a:ext cx="4461840" cy="57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solidFill>
                  <a:srgbClr val="000000"/>
                </a:solidFill>
                <a:latin typeface="Arial"/>
              </a:rPr>
              <a:t>              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[Phys. Rev. C 90, 014909 (2014)]</a:t>
            </a:r>
            <a:endParaRPr/>
          </a:p>
        </p:txBody>
      </p:sp>
      <p:sp>
        <p:nvSpPr>
          <p:cNvPr id="538" name="TextShape 17"/>
          <p:cNvSpPr txBox="1"/>
          <p:nvPr/>
        </p:nvSpPr>
        <p:spPr>
          <a:xfrm>
            <a:off x="3941640" y="3336480"/>
            <a:ext cx="44618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Pb+Pb </a:t>
            </a:r>
            <a:r>
              <a:rPr lang="en-US" sz="3000" spc="-1">
                <a:solidFill>
                  <a:srgbClr val="ff0000"/>
                </a:solidFill>
                <a:latin typeface="Arial"/>
                <a:ea typeface="Arial"/>
              </a:rPr>
              <a:t>√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s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NN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=2.76 TeV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>
                <p:childTnLst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freeze">
                      <p:stCondLst>
                        <p:cond delay="indefinite"/>
                      </p:stCondLst>
                      <p:childTnLst>
                        <p:par>
                          <p:cTn id="22" fill="freeze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7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41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freeze">
                      <p:stCondLst>
                        <p:cond delay="indefinite"/>
                      </p:stCondLst>
                      <p:childTnLst>
                        <p:par>
                          <p:cTn id="36" fill="freeze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18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freeze">
                      <p:stCondLst>
                        <p:cond delay="indefinite"/>
                      </p:stCondLst>
                      <p:childTnLst>
                        <p:par>
                          <p:cTn id="48" fill="freeze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" descr=""/>
          <p:cNvPicPr/>
          <p:nvPr/>
        </p:nvPicPr>
        <p:blipFill>
          <a:blip r:embed="rId1"/>
          <a:stretch/>
        </p:blipFill>
        <p:spPr>
          <a:xfrm>
            <a:off x="-360" y="-309600"/>
            <a:ext cx="10058400" cy="8028360"/>
          </a:xfrm>
          <a:prstGeom prst="rect">
            <a:avLst/>
          </a:prstGeom>
          <a:ln>
            <a:noFill/>
          </a:ln>
        </p:spPr>
      </p:pic>
      <p:sp>
        <p:nvSpPr>
          <p:cNvPr id="540" name="TextShape 1"/>
          <p:cNvSpPr txBox="1"/>
          <p:nvPr/>
        </p:nvSpPr>
        <p:spPr>
          <a:xfrm>
            <a:off x="504000" y="6457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Arial"/>
              </a:rPr>
              <a:t>Broadening and Softening</a:t>
            </a:r>
            <a:endParaRPr/>
          </a:p>
        </p:txBody>
      </p:sp>
      <p:sp>
        <p:nvSpPr>
          <p:cNvPr id="541" name="TextShape 2"/>
          <p:cNvSpPr txBox="1"/>
          <p:nvPr/>
        </p:nvSpPr>
        <p:spPr>
          <a:xfrm>
            <a:off x="44280" y="7341480"/>
            <a:ext cx="10219320" cy="60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https://i.pinimg.com/736x/28/9b/9e/289b9e8e63c56fe8496c0aaafee58183--funny-fat-animals-scout-cookies.jpg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Shape 1"/>
          <p:cNvSpPr txBox="1"/>
          <p:nvPr/>
        </p:nvSpPr>
        <p:spPr>
          <a:xfrm>
            <a:off x="0" y="-34920"/>
            <a:ext cx="10069560" cy="125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Fragmentations from </a:t>
            </a:r>
            <a:r>
              <a:rPr lang="en-US" sz="4400" spc="-1">
                <a:latin typeface="Times New Roman"/>
                <a:ea typeface="Times New Roman"/>
              </a:rPr>
              <a:t>γ</a:t>
            </a:r>
            <a:r>
              <a:rPr lang="en-US" sz="4400" spc="-1">
                <a:latin typeface="Arial"/>
                <a:ea typeface="Times New Roman"/>
              </a:rPr>
              <a:t>-hadron correlations</a:t>
            </a:r>
            <a:endParaRPr/>
          </a:p>
        </p:txBody>
      </p:sp>
      <p:sp>
        <p:nvSpPr>
          <p:cNvPr id="543" name="TextShape 2"/>
          <p:cNvSpPr txBox="1"/>
          <p:nvPr/>
        </p:nvSpPr>
        <p:spPr>
          <a:xfrm>
            <a:off x="2303640" y="5929920"/>
            <a:ext cx="6095880" cy="112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Enhancement at low z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Slight suppression at high z</a:t>
            </a:r>
            <a:endParaRPr/>
          </a:p>
        </p:txBody>
      </p:sp>
      <p:pic>
        <p:nvPicPr>
          <p:cNvPr id="544" name="" descr=""/>
          <p:cNvPicPr/>
          <p:nvPr/>
        </p:nvPicPr>
        <p:blipFill>
          <a:blip r:embed="rId1"/>
          <a:stretch/>
        </p:blipFill>
        <p:spPr>
          <a:xfrm>
            <a:off x="3014280" y="1780560"/>
            <a:ext cx="5449680" cy="4114800"/>
          </a:xfrm>
          <a:prstGeom prst="rect">
            <a:avLst/>
          </a:prstGeom>
          <a:ln>
            <a:noFill/>
          </a:ln>
        </p:spPr>
      </p:pic>
      <p:sp>
        <p:nvSpPr>
          <p:cNvPr id="545" name="TextShape 3"/>
          <p:cNvSpPr txBox="1"/>
          <p:nvPr/>
        </p:nvSpPr>
        <p:spPr>
          <a:xfrm>
            <a:off x="5443920" y="1159560"/>
            <a:ext cx="1512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  <p:sp>
        <p:nvSpPr>
          <p:cNvPr id="546" name="TextShape 4"/>
          <p:cNvSpPr txBox="1"/>
          <p:nvPr/>
        </p:nvSpPr>
        <p:spPr>
          <a:xfrm>
            <a:off x="8035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0.08</a:t>
            </a:r>
            <a:endParaRPr/>
          </a:p>
        </p:txBody>
      </p:sp>
      <p:sp>
        <p:nvSpPr>
          <p:cNvPr id="547" name="TextShape 5"/>
          <p:cNvSpPr txBox="1"/>
          <p:nvPr/>
        </p:nvSpPr>
        <p:spPr>
          <a:xfrm>
            <a:off x="7279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0.14</a:t>
            </a:r>
            <a:endParaRPr/>
          </a:p>
        </p:txBody>
      </p:sp>
      <p:sp>
        <p:nvSpPr>
          <p:cNvPr id="548" name="TextShape 6"/>
          <p:cNvSpPr txBox="1"/>
          <p:nvPr/>
        </p:nvSpPr>
        <p:spPr>
          <a:xfrm>
            <a:off x="6343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0.22</a:t>
            </a:r>
            <a:endParaRPr/>
          </a:p>
        </p:txBody>
      </p:sp>
      <p:sp>
        <p:nvSpPr>
          <p:cNvPr id="549" name="TextShape 7"/>
          <p:cNvSpPr txBox="1"/>
          <p:nvPr/>
        </p:nvSpPr>
        <p:spPr>
          <a:xfrm>
            <a:off x="5407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0.37</a:t>
            </a:r>
            <a:endParaRPr/>
          </a:p>
        </p:txBody>
      </p:sp>
      <p:sp>
        <p:nvSpPr>
          <p:cNvPr id="550" name="TextShape 8"/>
          <p:cNvSpPr txBox="1"/>
          <p:nvPr/>
        </p:nvSpPr>
        <p:spPr>
          <a:xfrm>
            <a:off x="4435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0.61</a:t>
            </a:r>
            <a:endParaRPr/>
          </a:p>
        </p:txBody>
      </p:sp>
      <p:sp>
        <p:nvSpPr>
          <p:cNvPr id="551" name="TextShape 9"/>
          <p:cNvSpPr txBox="1"/>
          <p:nvPr/>
        </p:nvSpPr>
        <p:spPr>
          <a:xfrm>
            <a:off x="3463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1.00</a:t>
            </a:r>
            <a:endParaRPr/>
          </a:p>
        </p:txBody>
      </p:sp>
      <p:pic>
        <p:nvPicPr>
          <p:cNvPr id="552" name="" descr=""/>
          <p:cNvPicPr/>
          <p:nvPr/>
        </p:nvPicPr>
        <p:blipFill>
          <a:blip r:embed="rId2"/>
          <a:stretch/>
        </p:blipFill>
        <p:spPr>
          <a:xfrm>
            <a:off x="-2246400" y="271296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553" name="CustomShape 10"/>
          <p:cNvSpPr/>
          <p:nvPr/>
        </p:nvSpPr>
        <p:spPr>
          <a:xfrm>
            <a:off x="-2842920" y="30056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11"/>
          <p:cNvSpPr/>
          <p:nvPr/>
        </p:nvSpPr>
        <p:spPr>
          <a:xfrm>
            <a:off x="-635040" y="31600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12"/>
          <p:cNvSpPr/>
          <p:nvPr/>
        </p:nvSpPr>
        <p:spPr>
          <a:xfrm>
            <a:off x="-1007280" y="12870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13"/>
          <p:cNvSpPr/>
          <p:nvPr/>
        </p:nvSpPr>
        <p:spPr>
          <a:xfrm>
            <a:off x="-1802880" y="39405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Line 14"/>
          <p:cNvSpPr/>
          <p:nvPr/>
        </p:nvSpPr>
        <p:spPr>
          <a:xfrm>
            <a:off x="-2685960" y="31284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Line 15"/>
          <p:cNvSpPr/>
          <p:nvPr/>
        </p:nvSpPr>
        <p:spPr>
          <a:xfrm flipV="1">
            <a:off x="-1729080" y="15278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Line 16"/>
          <p:cNvSpPr/>
          <p:nvPr/>
        </p:nvSpPr>
        <p:spPr>
          <a:xfrm flipH="1">
            <a:off x="-1500840" y="32806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Freeform 17"/>
          <p:cNvSpPr/>
          <p:nvPr/>
        </p:nvSpPr>
        <p:spPr>
          <a:xfrm>
            <a:off x="-1954080" y="327852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61" name="CustomShape 18"/>
          <p:cNvSpPr/>
          <p:nvPr/>
        </p:nvSpPr>
        <p:spPr>
          <a:xfrm>
            <a:off x="-1957680" y="289980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Line 19"/>
          <p:cNvSpPr/>
          <p:nvPr/>
        </p:nvSpPr>
        <p:spPr>
          <a:xfrm>
            <a:off x="-2552760" y="31273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Line 20"/>
          <p:cNvSpPr/>
          <p:nvPr/>
        </p:nvSpPr>
        <p:spPr>
          <a:xfrm flipH="1">
            <a:off x="-1177560" y="32655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Line 21"/>
          <p:cNvSpPr/>
          <p:nvPr/>
        </p:nvSpPr>
        <p:spPr>
          <a:xfrm flipV="1">
            <a:off x="1578960" y="212256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Line 22"/>
          <p:cNvSpPr/>
          <p:nvPr/>
        </p:nvSpPr>
        <p:spPr>
          <a:xfrm flipH="1" flipV="1">
            <a:off x="1428480" y="221580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Line 23"/>
          <p:cNvSpPr/>
          <p:nvPr/>
        </p:nvSpPr>
        <p:spPr>
          <a:xfrm flipV="1">
            <a:off x="1582560" y="232776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Line 24"/>
          <p:cNvSpPr/>
          <p:nvPr/>
        </p:nvSpPr>
        <p:spPr>
          <a:xfrm flipH="1" flipV="1">
            <a:off x="1260720" y="262656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Line 25"/>
          <p:cNvSpPr/>
          <p:nvPr/>
        </p:nvSpPr>
        <p:spPr>
          <a:xfrm flipV="1">
            <a:off x="1576440" y="2757600"/>
            <a:ext cx="1800" cy="10782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Line 26"/>
          <p:cNvSpPr/>
          <p:nvPr/>
        </p:nvSpPr>
        <p:spPr>
          <a:xfrm flipV="1">
            <a:off x="1595520" y="303768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Line 27"/>
          <p:cNvSpPr/>
          <p:nvPr/>
        </p:nvSpPr>
        <p:spPr>
          <a:xfrm flipH="1" flipV="1">
            <a:off x="1428480" y="301896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71" name="" descr=""/>
          <p:cNvPicPr/>
          <p:nvPr/>
        </p:nvPicPr>
        <p:blipFill>
          <a:blip r:embed="rId3"/>
          <a:stretch/>
        </p:blipFill>
        <p:spPr>
          <a:xfrm rot="16200000">
            <a:off x="894600" y="4357440"/>
            <a:ext cx="1376280" cy="269640"/>
          </a:xfrm>
          <a:prstGeom prst="rect">
            <a:avLst/>
          </a:prstGeom>
          <a:ln>
            <a:noFill/>
          </a:ln>
        </p:spPr>
      </p:pic>
      <p:sp>
        <p:nvSpPr>
          <p:cNvPr id="572" name="Line 28"/>
          <p:cNvSpPr/>
          <p:nvPr/>
        </p:nvSpPr>
        <p:spPr>
          <a:xfrm flipV="1">
            <a:off x="1592280" y="326160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Line 29"/>
          <p:cNvSpPr/>
          <p:nvPr/>
        </p:nvSpPr>
        <p:spPr>
          <a:xfrm flipH="1" flipV="1">
            <a:off x="1073880" y="333648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Line 30"/>
          <p:cNvSpPr/>
          <p:nvPr/>
        </p:nvSpPr>
        <p:spPr>
          <a:xfrm flipH="1" flipV="1">
            <a:off x="1111320" y="307512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Shape 1"/>
          <p:cNvSpPr txBox="1"/>
          <p:nvPr/>
        </p:nvSpPr>
        <p:spPr>
          <a:xfrm>
            <a:off x="504000" y="236880"/>
            <a:ext cx="6503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Modified fragmentation</a:t>
            </a:r>
            <a:endParaRPr/>
          </a:p>
        </p:txBody>
      </p:sp>
      <p:sp>
        <p:nvSpPr>
          <p:cNvPr id="576" name="TextShape 2"/>
          <p:cNvSpPr txBox="1"/>
          <p:nvPr/>
        </p:nvSpPr>
        <p:spPr>
          <a:xfrm>
            <a:off x="2068560" y="41439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  <p:sp>
        <p:nvSpPr>
          <p:cNvPr id="577" name="TextShape 3"/>
          <p:cNvSpPr txBox="1"/>
          <p:nvPr/>
        </p:nvSpPr>
        <p:spPr>
          <a:xfrm>
            <a:off x="118800" y="94032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Fragmentation functions with jets</a:t>
            </a:r>
            <a:endParaRPr/>
          </a:p>
        </p:txBody>
      </p:sp>
      <p:pic>
        <p:nvPicPr>
          <p:cNvPr id="578" name="" descr=""/>
          <p:cNvPicPr/>
          <p:nvPr/>
        </p:nvPicPr>
        <p:blipFill>
          <a:blip r:embed="rId1"/>
          <a:srcRect l="75137" t="0" r="0" b="-371"/>
          <a:stretch/>
        </p:blipFill>
        <p:spPr>
          <a:xfrm>
            <a:off x="8235360" y="559080"/>
            <a:ext cx="1276560" cy="2743200"/>
          </a:xfrm>
          <a:prstGeom prst="rect">
            <a:avLst/>
          </a:prstGeom>
          <a:ln>
            <a:noFill/>
          </a:ln>
        </p:spPr>
      </p:pic>
      <p:pic>
        <p:nvPicPr>
          <p:cNvPr id="579" name="" descr=""/>
          <p:cNvPicPr/>
          <p:nvPr/>
        </p:nvPicPr>
        <p:blipFill>
          <a:blip r:embed="rId2"/>
          <a:srcRect l="0" t="0" r="94718" b="0"/>
          <a:stretch/>
        </p:blipFill>
        <p:spPr>
          <a:xfrm>
            <a:off x="7948440" y="561960"/>
            <a:ext cx="270720" cy="2733120"/>
          </a:xfrm>
          <a:prstGeom prst="rect">
            <a:avLst/>
          </a:prstGeom>
          <a:ln>
            <a:noFill/>
          </a:ln>
        </p:spPr>
      </p:pic>
      <p:pic>
        <p:nvPicPr>
          <p:cNvPr id="580" name="" descr=""/>
          <p:cNvPicPr/>
          <p:nvPr/>
        </p:nvPicPr>
        <p:blipFill>
          <a:blip r:embed="rId3"/>
          <a:stretch/>
        </p:blipFill>
        <p:spPr>
          <a:xfrm>
            <a:off x="4970880" y="3661560"/>
            <a:ext cx="4955040" cy="3200400"/>
          </a:xfrm>
          <a:prstGeom prst="rect">
            <a:avLst/>
          </a:prstGeom>
          <a:ln>
            <a:noFill/>
          </a:ln>
        </p:spPr>
      </p:pic>
      <p:sp>
        <p:nvSpPr>
          <p:cNvPr id="581" name="TextShape 4"/>
          <p:cNvSpPr txBox="1"/>
          <p:nvPr/>
        </p:nvSpPr>
        <p:spPr>
          <a:xfrm>
            <a:off x="7948080" y="5519160"/>
            <a:ext cx="1918800" cy="95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500" spc="-1">
                <a:latin typeface="Arial"/>
              </a:rPr>
              <a:t>Kolja Kauder, RHIC/AGS </a:t>
            </a:r>
            <a:r>
              <a:rPr b="1" lang="en-US" sz="1500" spc="-1">
                <a:latin typeface="Arial"/>
              </a:rPr>
              <a:t>
</a:t>
            </a:r>
            <a:r>
              <a:rPr b="1" lang="en-US" sz="1500" spc="-1">
                <a:latin typeface="Arial"/>
              </a:rPr>
              <a:t>User's Meeting 2016</a:t>
            </a:r>
            <a:endParaRPr/>
          </a:p>
        </p:txBody>
      </p:sp>
      <p:sp>
        <p:nvSpPr>
          <p:cNvPr id="582" name="TextShape 5"/>
          <p:cNvSpPr txBox="1"/>
          <p:nvPr/>
        </p:nvSpPr>
        <p:spPr>
          <a:xfrm>
            <a:off x="7171560" y="3016440"/>
            <a:ext cx="2454120" cy="114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4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  <p:sp>
        <p:nvSpPr>
          <p:cNvPr id="583" name="CustomShape 6"/>
          <p:cNvSpPr/>
          <p:nvPr/>
        </p:nvSpPr>
        <p:spPr>
          <a:xfrm>
            <a:off x="5060880" y="4615560"/>
            <a:ext cx="1221480" cy="1063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TextShape 7"/>
          <p:cNvSpPr txBox="1"/>
          <p:nvPr/>
        </p:nvSpPr>
        <p:spPr>
          <a:xfrm>
            <a:off x="6589800" y="5371920"/>
            <a:ext cx="2086560" cy="8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100" spc="-1">
                <a:latin typeface="Arial"/>
              </a:rPr>
              <a:t>Sys. Uncertainties:</a:t>
            </a:r>
            <a:endParaRPr/>
          </a:p>
          <a:p>
            <a:r>
              <a:rPr lang="en-US" sz="1100" spc="-1">
                <a:latin typeface="Arial"/>
              </a:rPr>
              <a:t>Tracking:6%</a:t>
            </a:r>
            <a:endParaRPr/>
          </a:p>
          <a:p>
            <a:r>
              <a:rPr lang="en-US" sz="1100" spc="-1">
                <a:latin typeface="Arial"/>
              </a:rPr>
              <a:t>Tower energy scale: 2%</a:t>
            </a:r>
            <a:endParaRPr/>
          </a:p>
        </p:txBody>
      </p:sp>
      <p:sp>
        <p:nvSpPr>
          <p:cNvPr id="585" name="Freeform 8"/>
          <p:cNvSpPr/>
          <p:nvPr/>
        </p:nvSpPr>
        <p:spPr>
          <a:xfrm>
            <a:off x="4950720" y="5168160"/>
            <a:ext cx="933840" cy="1420200"/>
          </a:xfrm>
          <a:custGeom>
            <a:avLst/>
            <a:gdLst/>
            <a:ahLst/>
            <a:rect l="0" t="0" r="r" b="b"/>
            <a:pathLst>
              <a:path w="2594" h="3945">
                <a:moveTo>
                  <a:pt x="0" y="2613"/>
                </a:moveTo>
                <a:cubicBezTo>
                  <a:pt x="1386" y="3944"/>
                  <a:pt x="2593" y="2587"/>
                  <a:pt x="2593" y="2587"/>
                </a:cubicBezTo>
                <a:lnTo>
                  <a:pt x="1206" y="0"/>
                </a:lnTo>
                <a:lnTo>
                  <a:pt x="0" y="2613"/>
                </a:lnTo>
              </a:path>
            </a:pathLst>
          </a:custGeom>
          <a:solidFill>
            <a:srgbClr val="2323dc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586" name="Line 9"/>
          <p:cNvSpPr/>
          <p:nvPr/>
        </p:nvSpPr>
        <p:spPr>
          <a:xfrm>
            <a:off x="5389920" y="5182920"/>
            <a:ext cx="100800" cy="9201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Line 10"/>
          <p:cNvSpPr/>
          <p:nvPr/>
        </p:nvSpPr>
        <p:spPr>
          <a:xfrm flipH="1">
            <a:off x="5308200" y="5194080"/>
            <a:ext cx="90000" cy="8586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Line 11"/>
          <p:cNvSpPr/>
          <p:nvPr/>
        </p:nvSpPr>
        <p:spPr>
          <a:xfrm>
            <a:off x="5391720" y="5193720"/>
            <a:ext cx="261360" cy="7981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Line 12"/>
          <p:cNvSpPr/>
          <p:nvPr/>
        </p:nvSpPr>
        <p:spPr>
          <a:xfrm flipH="1">
            <a:off x="5216760" y="5182920"/>
            <a:ext cx="161640" cy="6472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Line 13"/>
          <p:cNvSpPr/>
          <p:nvPr/>
        </p:nvSpPr>
        <p:spPr>
          <a:xfrm>
            <a:off x="5388480" y="5174280"/>
            <a:ext cx="1080" cy="5846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Line 14"/>
          <p:cNvSpPr/>
          <p:nvPr/>
        </p:nvSpPr>
        <p:spPr>
          <a:xfrm>
            <a:off x="5398920" y="5173560"/>
            <a:ext cx="81720" cy="4334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Line 15"/>
          <p:cNvSpPr/>
          <p:nvPr/>
        </p:nvSpPr>
        <p:spPr>
          <a:xfrm flipH="1">
            <a:off x="5308200" y="5175360"/>
            <a:ext cx="69480" cy="44172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Line 16"/>
          <p:cNvSpPr/>
          <p:nvPr/>
        </p:nvSpPr>
        <p:spPr>
          <a:xfrm>
            <a:off x="5397120" y="5194800"/>
            <a:ext cx="235800" cy="290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Line 17"/>
          <p:cNvSpPr/>
          <p:nvPr/>
        </p:nvSpPr>
        <p:spPr>
          <a:xfrm flipH="1">
            <a:off x="5115240" y="5222880"/>
            <a:ext cx="261360" cy="2221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Line 18"/>
          <p:cNvSpPr/>
          <p:nvPr/>
        </p:nvSpPr>
        <p:spPr>
          <a:xfrm flipH="1">
            <a:off x="5135760" y="5222880"/>
            <a:ext cx="241200" cy="3636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Freeform 19"/>
          <p:cNvSpPr/>
          <p:nvPr/>
        </p:nvSpPr>
        <p:spPr>
          <a:xfrm>
            <a:off x="4950720" y="3771720"/>
            <a:ext cx="933840" cy="1420200"/>
          </a:xfrm>
          <a:custGeom>
            <a:avLst/>
            <a:gdLst/>
            <a:ahLst/>
            <a:rect l="0" t="0" r="r" b="b"/>
            <a:pathLst>
              <a:path w="2594" h="3945">
                <a:moveTo>
                  <a:pt x="0" y="1331"/>
                </a:moveTo>
                <a:cubicBezTo>
                  <a:pt x="1386" y="0"/>
                  <a:pt x="2593" y="1357"/>
                  <a:pt x="2593" y="1357"/>
                </a:cubicBezTo>
                <a:lnTo>
                  <a:pt x="1206" y="3944"/>
                </a:lnTo>
                <a:lnTo>
                  <a:pt x="0" y="1331"/>
                </a:ln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597" name="Line 20"/>
          <p:cNvSpPr/>
          <p:nvPr/>
        </p:nvSpPr>
        <p:spPr>
          <a:xfrm flipH="1" flipV="1">
            <a:off x="5376240" y="4284000"/>
            <a:ext cx="13680" cy="8931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Line 21"/>
          <p:cNvSpPr/>
          <p:nvPr/>
        </p:nvSpPr>
        <p:spPr>
          <a:xfrm flipH="1" flipV="1">
            <a:off x="5264280" y="4764960"/>
            <a:ext cx="133560" cy="4010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Line 22"/>
          <p:cNvSpPr/>
          <p:nvPr/>
        </p:nvSpPr>
        <p:spPr>
          <a:xfrm flipV="1">
            <a:off x="5391720" y="4524480"/>
            <a:ext cx="278280" cy="6415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Line 23"/>
          <p:cNvSpPr/>
          <p:nvPr/>
        </p:nvSpPr>
        <p:spPr>
          <a:xfrm flipH="1" flipV="1">
            <a:off x="5087880" y="4377960"/>
            <a:ext cx="290520" cy="7992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Line 24"/>
          <p:cNvSpPr/>
          <p:nvPr/>
        </p:nvSpPr>
        <p:spPr>
          <a:xfrm flipH="1" flipV="1">
            <a:off x="5387760" y="4735800"/>
            <a:ext cx="720" cy="4500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Line 25"/>
          <p:cNvSpPr/>
          <p:nvPr/>
        </p:nvSpPr>
        <p:spPr>
          <a:xfrm flipV="1">
            <a:off x="5398920" y="4553640"/>
            <a:ext cx="124560" cy="6325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Line 26"/>
          <p:cNvSpPr/>
          <p:nvPr/>
        </p:nvSpPr>
        <p:spPr>
          <a:xfrm flipH="1" flipV="1">
            <a:off x="5305680" y="4565520"/>
            <a:ext cx="72000" cy="6188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Line 27"/>
          <p:cNvSpPr/>
          <p:nvPr/>
        </p:nvSpPr>
        <p:spPr>
          <a:xfrm flipV="1">
            <a:off x="5397120" y="4689000"/>
            <a:ext cx="384840" cy="4762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Line 28"/>
          <p:cNvSpPr/>
          <p:nvPr/>
        </p:nvSpPr>
        <p:spPr>
          <a:xfrm flipV="1">
            <a:off x="5376960" y="4993920"/>
            <a:ext cx="258120" cy="1429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Line 29"/>
          <p:cNvSpPr/>
          <p:nvPr/>
        </p:nvSpPr>
        <p:spPr>
          <a:xfrm flipH="1" flipV="1">
            <a:off x="5152680" y="4899960"/>
            <a:ext cx="224280" cy="236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TextShape 30"/>
          <p:cNvSpPr txBox="1"/>
          <p:nvPr/>
        </p:nvSpPr>
        <p:spPr>
          <a:xfrm>
            <a:off x="4691880" y="3447360"/>
            <a:ext cx="1371600" cy="173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008000"/>
                </a:solidFill>
                <a:latin typeface="Arial"/>
              </a:rPr>
              <a:t>Leading jet</a:t>
            </a:r>
            <a:endParaRPr/>
          </a:p>
        </p:txBody>
      </p:sp>
      <p:sp>
        <p:nvSpPr>
          <p:cNvPr id="608" name="TextShape 31"/>
          <p:cNvSpPr txBox="1"/>
          <p:nvPr/>
        </p:nvSpPr>
        <p:spPr>
          <a:xfrm>
            <a:off x="4547880" y="6305760"/>
            <a:ext cx="1686240" cy="227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0000ff"/>
                </a:solidFill>
                <a:latin typeface="Arial"/>
              </a:rPr>
              <a:t>Subleading jet</a:t>
            </a:r>
            <a:endParaRPr/>
          </a:p>
        </p:txBody>
      </p:sp>
      <p:sp>
        <p:nvSpPr>
          <p:cNvPr id="609" name="TextShape 32"/>
          <p:cNvSpPr txBox="1"/>
          <p:nvPr/>
        </p:nvSpPr>
        <p:spPr>
          <a:xfrm>
            <a:off x="5519160" y="310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ff0000"/>
                </a:solidFill>
                <a:latin typeface="Arial"/>
              </a:rPr>
              <a:t>Di-jet asymmetry</a:t>
            </a:r>
            <a:endParaRPr/>
          </a:p>
        </p:txBody>
      </p:sp>
      <p:pic>
        <p:nvPicPr>
          <p:cNvPr id="610" name="" descr=""/>
          <p:cNvPicPr/>
          <p:nvPr/>
        </p:nvPicPr>
        <p:blipFill>
          <a:blip r:embed="rId5"/>
          <a:stretch/>
        </p:blipFill>
        <p:spPr>
          <a:xfrm>
            <a:off x="94320" y="1355760"/>
            <a:ext cx="4332240" cy="2758320"/>
          </a:xfrm>
          <a:prstGeom prst="rect">
            <a:avLst/>
          </a:prstGeom>
          <a:ln>
            <a:noFill/>
          </a:ln>
        </p:spPr>
      </p:pic>
      <p:sp>
        <p:nvSpPr>
          <p:cNvPr id="611" name="CustomShape 33"/>
          <p:cNvSpPr/>
          <p:nvPr/>
        </p:nvSpPr>
        <p:spPr>
          <a:xfrm>
            <a:off x="4513680" y="1855080"/>
            <a:ext cx="914400" cy="2980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612" name="Line 34"/>
          <p:cNvCxnSpPr>
            <a:stCxn id="611" idx="2"/>
          </p:cNvCxnSpPr>
          <p:nvPr/>
        </p:nvCxnSpPr>
        <p:spPr>
          <a:xfrm>
            <a:off x="4513680" y="2004120"/>
            <a:ext cx="447120" cy="10018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613" name="Line 35"/>
          <p:cNvCxnSpPr>
            <a:stCxn id="611" idx="6"/>
            <a:endCxn id="612" idx="2"/>
          </p:cNvCxnSpPr>
          <p:nvPr/>
        </p:nvCxnSpPr>
        <p:spPr>
          <a:xfrm flipH="1">
            <a:off x="4960440" y="2004120"/>
            <a:ext cx="468000" cy="10018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614" name="Line 36"/>
          <p:cNvSpPr/>
          <p:nvPr/>
        </p:nvSpPr>
        <p:spPr>
          <a:xfrm flipV="1">
            <a:off x="4960440" y="1942560"/>
            <a:ext cx="116280" cy="10630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Line 37"/>
          <p:cNvSpPr/>
          <p:nvPr/>
        </p:nvSpPr>
        <p:spPr>
          <a:xfrm flipH="1" flipV="1">
            <a:off x="4866480" y="2000880"/>
            <a:ext cx="103680" cy="9921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Line 38"/>
          <p:cNvSpPr/>
          <p:nvPr/>
        </p:nvSpPr>
        <p:spPr>
          <a:xfrm flipV="1">
            <a:off x="4962600" y="2071080"/>
            <a:ext cx="300600" cy="9223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Line 39"/>
          <p:cNvSpPr/>
          <p:nvPr/>
        </p:nvSpPr>
        <p:spPr>
          <a:xfrm flipH="1" flipV="1">
            <a:off x="4761360" y="2258280"/>
            <a:ext cx="185760" cy="7477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Line 40"/>
          <p:cNvSpPr/>
          <p:nvPr/>
        </p:nvSpPr>
        <p:spPr>
          <a:xfrm flipV="1">
            <a:off x="4959000" y="2340360"/>
            <a:ext cx="1080" cy="67536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Line 41"/>
          <p:cNvSpPr/>
          <p:nvPr/>
        </p:nvSpPr>
        <p:spPr>
          <a:xfrm flipV="1">
            <a:off x="4970880" y="2515680"/>
            <a:ext cx="93960" cy="500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Line 42"/>
          <p:cNvSpPr/>
          <p:nvPr/>
        </p:nvSpPr>
        <p:spPr>
          <a:xfrm flipH="1" flipV="1">
            <a:off x="4866480" y="2503800"/>
            <a:ext cx="79920" cy="5104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Line 43"/>
          <p:cNvSpPr/>
          <p:nvPr/>
        </p:nvSpPr>
        <p:spPr>
          <a:xfrm flipV="1">
            <a:off x="4968720" y="2656080"/>
            <a:ext cx="271440" cy="335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Line 44"/>
          <p:cNvSpPr/>
          <p:nvPr/>
        </p:nvSpPr>
        <p:spPr>
          <a:xfrm flipH="1" flipV="1">
            <a:off x="4644720" y="2702880"/>
            <a:ext cx="300960" cy="256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Line 45"/>
          <p:cNvSpPr/>
          <p:nvPr/>
        </p:nvSpPr>
        <p:spPr>
          <a:xfrm flipH="1" flipV="1">
            <a:off x="4668120" y="2539080"/>
            <a:ext cx="277560" cy="420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TextShape 46"/>
          <p:cNvSpPr txBox="1"/>
          <p:nvPr/>
        </p:nvSpPr>
        <p:spPr>
          <a:xfrm>
            <a:off x="119160" y="94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solidFill>
                  <a:srgbClr val="ff0000"/>
                </a:solidFill>
                <a:latin typeface="Arial"/>
              </a:rPr>
              <a:t>Fragmentation functions with jets</a:t>
            </a:r>
            <a:endParaRPr/>
          </a:p>
        </p:txBody>
      </p:sp>
      <p:sp>
        <p:nvSpPr>
          <p:cNvPr id="625" name="TextShape 47"/>
          <p:cNvSpPr txBox="1"/>
          <p:nvPr/>
        </p:nvSpPr>
        <p:spPr>
          <a:xfrm>
            <a:off x="6814800" y="13536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solidFill>
                  <a:srgbClr val="ff0000"/>
                </a:solidFill>
                <a:latin typeface="Arial"/>
              </a:rPr>
              <a:t>Jet-hadron correlations</a:t>
            </a:r>
            <a:endParaRPr/>
          </a:p>
        </p:txBody>
      </p:sp>
      <p:sp>
        <p:nvSpPr>
          <p:cNvPr id="626" name="CustomShape 48"/>
          <p:cNvSpPr/>
          <p:nvPr/>
        </p:nvSpPr>
        <p:spPr>
          <a:xfrm>
            <a:off x="7174440" y="1070640"/>
            <a:ext cx="567000" cy="2347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627" name="Line 49"/>
          <p:cNvCxnSpPr>
            <a:stCxn id="626" idx="2"/>
          </p:cNvCxnSpPr>
          <p:nvPr/>
        </p:nvCxnSpPr>
        <p:spPr>
          <a:xfrm>
            <a:off x="7174440" y="1188000"/>
            <a:ext cx="277200" cy="7887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628" name="Line 50"/>
          <p:cNvCxnSpPr>
            <a:stCxn id="626" idx="6"/>
            <a:endCxn id="627" idx="2"/>
          </p:cNvCxnSpPr>
          <p:nvPr/>
        </p:nvCxnSpPr>
        <p:spPr>
          <a:xfrm flipH="1">
            <a:off x="7451280" y="1188000"/>
            <a:ext cx="290520" cy="7887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629" name="Line 51"/>
          <p:cNvSpPr/>
          <p:nvPr/>
        </p:nvSpPr>
        <p:spPr>
          <a:xfrm flipV="1">
            <a:off x="7451280" y="1139400"/>
            <a:ext cx="72000" cy="837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Line 52"/>
          <p:cNvSpPr/>
          <p:nvPr/>
        </p:nvSpPr>
        <p:spPr>
          <a:xfrm flipH="1" flipV="1">
            <a:off x="7392960" y="1185480"/>
            <a:ext cx="64080" cy="781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Line 53"/>
          <p:cNvSpPr/>
          <p:nvPr/>
        </p:nvSpPr>
        <p:spPr>
          <a:xfrm flipV="1">
            <a:off x="7452720" y="1240560"/>
            <a:ext cx="186480" cy="726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Line 54"/>
          <p:cNvSpPr/>
          <p:nvPr/>
        </p:nvSpPr>
        <p:spPr>
          <a:xfrm flipH="1" flipV="1">
            <a:off x="7328160" y="1388160"/>
            <a:ext cx="115200" cy="58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Line 55"/>
          <p:cNvSpPr/>
          <p:nvPr/>
        </p:nvSpPr>
        <p:spPr>
          <a:xfrm flipV="1">
            <a:off x="7450560" y="1379520"/>
            <a:ext cx="111960" cy="60516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Line 56"/>
          <p:cNvSpPr/>
          <p:nvPr/>
        </p:nvSpPr>
        <p:spPr>
          <a:xfrm flipV="1">
            <a:off x="7457760" y="1590840"/>
            <a:ext cx="58320" cy="394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Line 57"/>
          <p:cNvSpPr/>
          <p:nvPr/>
        </p:nvSpPr>
        <p:spPr>
          <a:xfrm flipH="1" flipV="1">
            <a:off x="7392960" y="1581480"/>
            <a:ext cx="49680" cy="401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Line 58"/>
          <p:cNvSpPr/>
          <p:nvPr/>
        </p:nvSpPr>
        <p:spPr>
          <a:xfrm flipV="1">
            <a:off x="7456680" y="1701360"/>
            <a:ext cx="168120" cy="264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Line 59"/>
          <p:cNvSpPr/>
          <p:nvPr/>
        </p:nvSpPr>
        <p:spPr>
          <a:xfrm flipH="1" flipV="1">
            <a:off x="7255800" y="1738080"/>
            <a:ext cx="186480" cy="2019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Line 60"/>
          <p:cNvSpPr/>
          <p:nvPr/>
        </p:nvSpPr>
        <p:spPr>
          <a:xfrm flipH="1" flipV="1">
            <a:off x="7270200" y="1609200"/>
            <a:ext cx="172080" cy="330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TextShape 61"/>
          <p:cNvSpPr txBox="1"/>
          <p:nvPr/>
        </p:nvSpPr>
        <p:spPr>
          <a:xfrm>
            <a:off x="101880" y="4616280"/>
            <a:ext cx="4864680" cy="291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Times New Roman"/>
              </a:rPr>
              <a:t>Di-hadron correlations</a:t>
            </a:r>
            <a:r>
              <a:rPr lang="en-US" sz="18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[Lots of papers]</a:t>
            </a:r>
            <a:r>
              <a:rPr lang="en-US" sz="1500" spc="-1">
                <a:latin typeface="Times New Roman"/>
              </a:rPr>
              <a:t>
</a:t>
            </a:r>
            <a:r>
              <a:rPr b="1" lang="en-US" sz="1800" spc="-1">
                <a:solidFill>
                  <a:srgbClr val="ff0000"/>
                </a:solidFill>
                <a:latin typeface="Times New Roman"/>
              </a:rPr>
              <a:t>
</a:t>
            </a:r>
            <a:r>
              <a:rPr b="1" lang="en-US" sz="1800" spc="-1">
                <a:solidFill>
                  <a:srgbClr val="ff0000"/>
                </a:solidFill>
                <a:latin typeface="Times New Roman"/>
              </a:rPr>
              <a:t>Jet shapes</a:t>
            </a:r>
            <a:endParaRPr/>
          </a:p>
          <a:p>
            <a:pPr algn="ctr"/>
            <a:r>
              <a:rPr lang="en-US" sz="1500" spc="-1">
                <a:latin typeface="Times New Roman"/>
              </a:rPr>
              <a:t>[arXiv:1708.09429, </a:t>
            </a:r>
            <a:r>
              <a:rPr lang="en-US" sz="15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arXiv:1512.07882,</a:t>
            </a:r>
            <a:r>
              <a:rPr lang="en-US" sz="15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arXiv:1704.03046</a:t>
            </a:r>
            <a:r>
              <a:rPr lang="en-US" sz="1500" spc="-1">
                <a:latin typeface="Times New Roman"/>
                <a:ea typeface="Arial"/>
              </a:rPr>
              <a:t>]</a:t>
            </a:r>
            <a:endParaRPr/>
          </a:p>
          <a:p>
            <a:pPr algn="ctr"/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>
                <p:childTnLst>
                  <p:par>
                    <p:cTn id="53" fill="freeze">
                      <p:stCondLst>
                        <p:cond delay="indefinite"/>
                      </p:stCondLst>
                      <p:childTnLst>
                        <p:par>
                          <p:cTn id="54" fill="freeze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freeze">
                      <p:stCondLst>
                        <p:cond delay="indefinite"/>
                      </p:stCondLst>
                      <p:childTnLst>
                        <p:par>
                          <p:cTn id="70" fill="freeze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>
                                            <p:txEl>
                                              <p:pRg st="52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31688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2017-10-02T03:23:01Z</dcterms:modified>
  <cp:revision>255</cp:revision>
</cp:coreProperties>
</file>