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7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18.xml.rels" ContentType="application/vnd.openxmlformats-package.relationships+xml"/>
  <Override PartName="/ppt/notesSlides/notesSlide18.xml" ContentType="application/vnd.openxmlformats-officedocument.presentationml.notesSlide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89.gif" ContentType="image/gif"/>
  <Override PartName="/ppt/media/image87.gif" ContentType="image/gif"/>
  <Override PartName="/ppt/media/image86.gif" ContentType="image/gif"/>
  <Override PartName="/ppt/media/image84.wmf" ContentType="image/x-wmf"/>
  <Override PartName="/ppt/media/image79.gif" ContentType="image/gif"/>
  <Override PartName="/ppt/media/image78.gif" ContentType="image/gif"/>
  <Override PartName="/ppt/media/image77.gif" ContentType="image/gif"/>
  <Override PartName="/ppt/media/image76.png" ContentType="image/png"/>
  <Override PartName="/ppt/media/image75.png" ContentType="image/png"/>
  <Override PartName="/ppt/media/image71.png" ContentType="image/png"/>
  <Override PartName="/ppt/media/image88.png" ContentType="image/png"/>
  <Override PartName="/ppt/media/image69.gif" ContentType="image/gif"/>
  <Override PartName="/ppt/media/image68.png" ContentType="image/png"/>
  <Override PartName="/ppt/media/image67.gif" ContentType="image/gif"/>
  <Override PartName="/ppt/media/image64.gif" ContentType="image/gif"/>
  <Override PartName="/ppt/media/image65.jpeg" ContentType="image/jpeg"/>
  <Override PartName="/ppt/media/image63.gif" ContentType="image/gif"/>
  <Override PartName="/ppt/media/image62.png" ContentType="image/png"/>
  <Override PartName="/ppt/media/image61.png" ContentType="image/png"/>
  <Override PartName="/ppt/media/image60.gif" ContentType="image/gif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74.gif" ContentType="image/gif"/>
  <Override PartName="/ppt/media/image18.png" ContentType="image/png"/>
  <Override PartName="/ppt/media/image92.png" ContentType="image/png"/>
  <Override PartName="/ppt/media/image73.gif" ContentType="image/gif"/>
  <Override PartName="/ppt/media/image66.jpeg" ContentType="image/jpeg"/>
  <Override PartName="/ppt/media/image17.png" ContentType="image/png"/>
  <Override PartName="/ppt/media/image91.png" ContentType="image/png"/>
  <Override PartName="/ppt/media/image72.gif" ContentType="image/gif"/>
  <Override PartName="/ppt/media/image16.png" ContentType="image/png"/>
  <Override PartName="/ppt/media/image90.png" ContentType="image/png"/>
  <Override PartName="/ppt/media/image15.png" ContentType="image/png"/>
  <Override PartName="/ppt/media/image70.gif" ContentType="image/gif"/>
  <Override PartName="/ppt/media/image14.png" ContentType="image/png"/>
  <Override PartName="/ppt/media/image13.png" ContentType="image/png"/>
  <Override PartName="/ppt/media/image83.wmf" ContentType="image/x-wmf"/>
  <Override PartName="/ppt/media/image19.png" ContentType="image/png"/>
  <Override PartName="/ppt/media/image12.jpeg" ContentType="image/jpe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53.png" ContentType="image/png"/>
  <Override PartName="/ppt/media/image3.png" ContentType="image/png"/>
  <Override PartName="/ppt/media/image38.png" ContentType="image/png"/>
  <Override PartName="/ppt/media/image11.jpeg" ContentType="image/jpeg"/>
  <Override PartName="/ppt/media/image44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9.png" ContentType="image/png"/>
  <Override PartName="/ppt/media/image80.gif" ContentType="image/gif"/>
  <Override PartName="/ppt/media/image24.png" ContentType="image/png"/>
  <Override PartName="/ppt/media/image81.gif" ContentType="image/gif"/>
  <Override PartName="/ppt/media/image25.png" ContentType="image/png"/>
  <Override PartName="/ppt/media/image82.gif" ContentType="image/gif"/>
  <Override PartName="/ppt/media/image26.png" ContentType="image/png"/>
  <Override PartName="/ppt/media/image27.png" ContentType="image/png"/>
  <Override PartName="/ppt/media/image28.png" ContentType="image/png"/>
  <Override PartName="/ppt/media/image85.gif" ContentType="image/gif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59.jpeg" ContentType="image/jpeg"/>
  <Override PartName="/ppt/media/image43.png" ContentType="image/png"/>
  <Override PartName="/ppt/media/image45.png" ContentType="image/png"/>
  <Override PartName="/ppt/media/image46.png" ContentType="image/png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211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F91E1C2-9CB4-4433-B516-BD84A3108420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  <a:p>
            <a:r>
              <a:rPr lang="en-US" sz="1979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----- Meeting Notes (6/24/13 16:47) -----</a:t>
            </a:r>
            <a:endParaRPr/>
          </a:p>
          <a:p>
            <a:r>
              <a:rPr lang="en-US" sz="1979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PRB -&gt; PLB</a:t>
            </a:r>
            <a:endParaRPr/>
          </a:p>
          <a:p>
            <a:r>
              <a:rPr lang="en-US" sz="1979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mention ratio</a:t>
            </a:r>
            <a:endParaRPr/>
          </a:p>
        </p:txBody>
      </p:sp>
      <p:sp>
        <p:nvSpPr>
          <p:cNvPr id="467" name="TextShape 2"/>
          <p:cNvSpPr txBox="1"/>
          <p:nvPr/>
        </p:nvSpPr>
        <p:spPr>
          <a:xfrm>
            <a:off x="360" y="3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CB3E7F3C-C649-44CB-BB67-2CDF9447196B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469" name="TextShape 2"/>
          <p:cNvSpPr txBox="1"/>
          <p:nvPr/>
        </p:nvSpPr>
        <p:spPr>
          <a:xfrm>
            <a:off x="360" y="36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F76CE45A-F269-4764-8058-EFDA809153C0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48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3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190600" y="17686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190600" y="176868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128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8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3640" y="405900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8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3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2190600" y="17686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2190600" y="176868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128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48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3640" y="405900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048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03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2190600" y="17686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>
            <a:off x="2190600" y="176868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128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048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503640" y="405900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5048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3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2190600" y="17686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2190600" y="176868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128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048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503640" y="405900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5048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503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128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05" name="" descr=""/>
          <p:cNvPicPr/>
          <p:nvPr/>
        </p:nvPicPr>
        <p:blipFill>
          <a:blip r:embed="rId2"/>
          <a:stretch/>
        </p:blipFill>
        <p:spPr>
          <a:xfrm>
            <a:off x="2190600" y="17686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3"/>
          <a:stretch/>
        </p:blipFill>
        <p:spPr>
          <a:xfrm>
            <a:off x="2190600" y="176868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8640" y="405900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8640" y="176868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3640" y="405900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Times New Roman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>
                <a:latin typeface="Times New Roman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Times New Roman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Times New Roman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Times New Roman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4DBB6E19-A5CD-4973-A16D-D5C7A650BE89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  <p:sp>
        <p:nvSpPr>
          <p:cNvPr id="5" name="TextShape 6"/>
          <p:cNvSpPr txBox="1"/>
          <p:nvPr/>
        </p:nvSpPr>
        <p:spPr>
          <a:xfrm>
            <a:off x="8883720" y="7237440"/>
            <a:ext cx="121392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fld id="{CD723DEE-37DA-431E-82FA-237B5DB7BED9}" type="slidenum">
              <a:rPr b="1" lang="en-US" sz="1800" spc="-1">
                <a:latin typeface="Times New Roman"/>
              </a:rPr>
              <a:t>&lt;number&gt;</a:t>
            </a:fld>
            <a:endParaRPr/>
          </a:p>
        </p:txBody>
      </p:sp>
      <p:sp>
        <p:nvSpPr>
          <p:cNvPr id="6" name="TextShape 7"/>
          <p:cNvSpPr txBox="1"/>
          <p:nvPr/>
        </p:nvSpPr>
        <p:spPr>
          <a:xfrm>
            <a:off x="15840" y="7265160"/>
            <a:ext cx="855936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i="1" lang="en-US" sz="2000" spc="-1">
                <a:solidFill>
                  <a:srgbClr val="000000"/>
                </a:solidFill>
                <a:latin typeface="Times New Roman"/>
              </a:rPr>
              <a:t>Christine Nattrass (UTK), Hot Quarks, September 2016</a:t>
            </a:r>
            <a:endParaRPr/>
          </a:p>
        </p:txBody>
      </p:sp>
      <p:sp>
        <p:nvSpPr>
          <p:cNvPr id="7" name="Line 8"/>
          <p:cNvSpPr/>
          <p:nvPr/>
        </p:nvSpPr>
        <p:spPr>
          <a:xfrm>
            <a:off x="-45720" y="7214400"/>
            <a:ext cx="8686800" cy="0"/>
          </a:xfrm>
          <a:prstGeom prst="line">
            <a:avLst/>
          </a:prstGeom>
          <a:ln w="54720">
            <a:solidFill>
              <a:srgbClr val="f77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9"/>
          <p:cNvSpPr/>
          <p:nvPr/>
        </p:nvSpPr>
        <p:spPr>
          <a:xfrm>
            <a:off x="-55080" y="7277040"/>
            <a:ext cx="8412480" cy="0"/>
          </a:xfrm>
          <a:prstGeom prst="line">
            <a:avLst/>
          </a:prstGeom>
          <a:ln w="54720">
            <a:solidFill>
              <a:srgbClr val="4c4c4c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C5BF210F-77EE-4A4C-9DC9-0F50E67EFBC1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Times New Roman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>
                <a:latin typeface="Times New Roman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Times New Roman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Times New Roman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Times New Roman"/>
              </a:rPr>
              <a:t>Seventh Outline Level</a:t>
            </a:r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-144360" y="6886800"/>
            <a:ext cx="234792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2798640" y="688680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78640" y="6886800"/>
            <a:ext cx="234792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404214B3-66EE-4F70-BF51-5246E101C221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  <p:sp>
        <p:nvSpPr>
          <p:cNvPr id="87" name="TextShape 6"/>
          <p:cNvSpPr txBox="1"/>
          <p:nvPr/>
        </p:nvSpPr>
        <p:spPr>
          <a:xfrm>
            <a:off x="8850600" y="7235280"/>
            <a:ext cx="121428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fld id="{8964A90F-C9B2-4367-A6E6-1A28E5F7CD89}" type="slidenum">
              <a:rPr b="1" lang="en-US" sz="1800" spc="-1">
                <a:latin typeface="Times New Roman"/>
              </a:rPr>
              <a:t>&lt;number&gt;</a:t>
            </a:fld>
            <a:endParaRPr/>
          </a:p>
        </p:txBody>
      </p:sp>
      <p:sp>
        <p:nvSpPr>
          <p:cNvPr id="88" name="TextShape 7"/>
          <p:cNvSpPr txBox="1"/>
          <p:nvPr/>
        </p:nvSpPr>
        <p:spPr>
          <a:xfrm>
            <a:off x="-19800" y="7227000"/>
            <a:ext cx="85622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i="1" lang="en-US" sz="2000" spc="-1">
                <a:solidFill>
                  <a:srgbClr val="000000"/>
                </a:solidFill>
                <a:latin typeface="Times New Roman"/>
              </a:rPr>
              <a:t>Christine Nattrass (UTK), Hot Quarks, September 2016</a:t>
            </a:r>
            <a:endParaRPr/>
          </a:p>
        </p:txBody>
      </p:sp>
      <p:sp>
        <p:nvSpPr>
          <p:cNvPr id="89" name="Line 8"/>
          <p:cNvSpPr/>
          <p:nvPr/>
        </p:nvSpPr>
        <p:spPr>
          <a:xfrm>
            <a:off x="26640" y="7176240"/>
            <a:ext cx="8689680" cy="0"/>
          </a:xfrm>
          <a:prstGeom prst="line">
            <a:avLst/>
          </a:prstGeom>
          <a:ln w="18360">
            <a:solidFill>
              <a:srgbClr val="f77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9"/>
          <p:cNvSpPr/>
          <p:nvPr/>
        </p:nvSpPr>
        <p:spPr>
          <a:xfrm>
            <a:off x="17280" y="7238880"/>
            <a:ext cx="84153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dt"/>
          </p:nvPr>
        </p:nvSpPr>
        <p:spPr>
          <a:xfrm>
            <a:off x="-144360" y="6886800"/>
            <a:ext cx="234792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ftr"/>
          </p:nvPr>
        </p:nvSpPr>
        <p:spPr>
          <a:xfrm>
            <a:off x="2798640" y="688680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29" name="PlaceHolder 5"/>
          <p:cNvSpPr>
            <a:spLocks noGrp="1"/>
          </p:cNvSpPr>
          <p:nvPr>
            <p:ph type="sldNum"/>
          </p:nvPr>
        </p:nvSpPr>
        <p:spPr>
          <a:xfrm>
            <a:off x="6578640" y="6886800"/>
            <a:ext cx="234792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B732FE34-BE19-42C9-9050-E5682A06B97A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  <p:sp>
        <p:nvSpPr>
          <p:cNvPr id="130" name="TextShape 6"/>
          <p:cNvSpPr txBox="1"/>
          <p:nvPr/>
        </p:nvSpPr>
        <p:spPr>
          <a:xfrm>
            <a:off x="8850600" y="7235280"/>
            <a:ext cx="121428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fld id="{DE40177D-E119-42BE-8AC9-399EAA6B44EB}" type="slidenum">
              <a:rPr b="1" lang="en-US" sz="1800" spc="-1">
                <a:latin typeface="Times New Roman"/>
              </a:rPr>
              <a:t>&lt;number&gt;</a:t>
            </a:fld>
            <a:endParaRPr/>
          </a:p>
        </p:txBody>
      </p:sp>
      <p:sp>
        <p:nvSpPr>
          <p:cNvPr id="131" name="TextShape 7"/>
          <p:cNvSpPr txBox="1"/>
          <p:nvPr/>
        </p:nvSpPr>
        <p:spPr>
          <a:xfrm>
            <a:off x="-19800" y="7227000"/>
            <a:ext cx="85622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i="1" lang="en-US" sz="2000" spc="-1">
                <a:solidFill>
                  <a:srgbClr val="000000"/>
                </a:solidFill>
                <a:latin typeface="Times New Roman"/>
              </a:rPr>
              <a:t>Christine Nattrass (UTK), Hot Quarks, September2016</a:t>
            </a:r>
            <a:endParaRPr/>
          </a:p>
        </p:txBody>
      </p:sp>
      <p:sp>
        <p:nvSpPr>
          <p:cNvPr id="132" name="Line 8"/>
          <p:cNvSpPr/>
          <p:nvPr/>
        </p:nvSpPr>
        <p:spPr>
          <a:xfrm>
            <a:off x="26640" y="7176240"/>
            <a:ext cx="8689680" cy="0"/>
          </a:xfrm>
          <a:prstGeom prst="line">
            <a:avLst/>
          </a:prstGeom>
          <a:ln w="18360">
            <a:solidFill>
              <a:srgbClr val="f77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Line 9"/>
          <p:cNvSpPr/>
          <p:nvPr/>
        </p:nvSpPr>
        <p:spPr>
          <a:xfrm>
            <a:off x="17280" y="7238880"/>
            <a:ext cx="84153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/>
          </a:p>
          <a:p>
            <a:pPr lvl="7" marL="345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/>
          </a:p>
          <a:p>
            <a:pPr lvl="8" marL="388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/>
          </a:p>
          <a:p>
            <a:pPr lvl="9" marL="4320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/>
          </a:p>
          <a:p>
            <a:pPr lvl="9" marL="4320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dt"/>
          </p:nvPr>
        </p:nvSpPr>
        <p:spPr>
          <a:xfrm>
            <a:off x="504000" y="7007040"/>
            <a:ext cx="2351880" cy="402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10/7/16</a:t>
            </a:r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ftr"/>
          </p:nvPr>
        </p:nvSpPr>
        <p:spPr>
          <a:xfrm>
            <a:off x="3443760" y="7007040"/>
            <a:ext cx="3191400" cy="4021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72" name="PlaceHolder 5"/>
          <p:cNvSpPr>
            <a:spLocks noGrp="1"/>
          </p:cNvSpPr>
          <p:nvPr>
            <p:ph type="sldNum"/>
          </p:nvPr>
        </p:nvSpPr>
        <p:spPr>
          <a:xfrm>
            <a:off x="7223760" y="7007040"/>
            <a:ext cx="2351880" cy="4021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0043184-F237-4491-B72B-9AB0CF3B88CC}" type="slidenum"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slideLayout" Target="../slideLayouts/slideLayout1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hyperlink" Target="http://arxiv.org/abs/arXiv:1605.06436" TargetMode="External"/><Relationship Id="rId3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hyperlink" Target="http://prl.aps.org/abstract/PRL/v105/i25/e252303" TargetMode="External"/><Relationship Id="rId3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hyperlink" Target="http://arxiv.org/abs/1609.03878" TargetMode="External"/><Relationship Id="rId3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4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jpeg"/><Relationship Id="rId3" Type="http://schemas.openxmlformats.org/officeDocument/2006/relationships/image" Target="../media/image60.gif"/><Relationship Id="rId4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gif"/><Relationship Id="rId4" Type="http://schemas.openxmlformats.org/officeDocument/2006/relationships/image" Target="../media/image64.gif"/><Relationship Id="rId5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gif"/><Relationship Id="rId3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9.gif"/><Relationship Id="rId2" Type="http://schemas.openxmlformats.org/officeDocument/2006/relationships/image" Target="../media/image70.gif"/><Relationship Id="rId3" Type="http://schemas.openxmlformats.org/officeDocument/2006/relationships/image" Target="../media/image71.png"/><Relationship Id="rId4" Type="http://schemas.openxmlformats.org/officeDocument/2006/relationships/image" Target="../media/image72.gif"/><Relationship Id="rId5" Type="http://schemas.openxmlformats.org/officeDocument/2006/relationships/image" Target="../media/image73.gif"/><Relationship Id="rId6" Type="http://schemas.openxmlformats.org/officeDocument/2006/relationships/image" Target="../media/image74.gif"/><Relationship Id="rId7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gif"/><Relationship Id="rId3" Type="http://schemas.openxmlformats.org/officeDocument/2006/relationships/image" Target="../media/image78.gif"/><Relationship Id="rId4" Type="http://schemas.openxmlformats.org/officeDocument/2006/relationships/image" Target="../media/image79.gif"/><Relationship Id="rId5" Type="http://schemas.openxmlformats.org/officeDocument/2006/relationships/image" Target="../media/image80.gif"/><Relationship Id="rId6" Type="http://schemas.openxmlformats.org/officeDocument/2006/relationships/image" Target="../media/image81.gif"/><Relationship Id="rId7" Type="http://schemas.openxmlformats.org/officeDocument/2006/relationships/image" Target="../media/image82.gif"/><Relationship Id="rId8" Type="http://schemas.openxmlformats.org/officeDocument/2006/relationships/image" Target="../media/image83.wmf"/><Relationship Id="rId9" Type="http://schemas.openxmlformats.org/officeDocument/2006/relationships/image" Target="../media/image84.wmf"/><Relationship Id="rId10" Type="http://schemas.openxmlformats.org/officeDocument/2006/relationships/image" Target="../media/image85.gif"/><Relationship Id="rId11" Type="http://schemas.openxmlformats.org/officeDocument/2006/relationships/image" Target="../media/image86.gif"/><Relationship Id="rId12" Type="http://schemas.openxmlformats.org/officeDocument/2006/relationships/image" Target="../media/image87.gif"/><Relationship Id="rId13" Type="http://schemas.openxmlformats.org/officeDocument/2006/relationships/slideLayout" Target="../slideLayouts/slideLayout37.xml"/><Relationship Id="rId1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9.gif"/><Relationship Id="rId2" Type="http://schemas.openxmlformats.org/officeDocument/2006/relationships/slideLayout" Target="../slideLayouts/slideLayout3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png"/><Relationship Id="rId3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hyperlink" Target="http://www.sciencedirect.com/science/article/pii/S037026931500533X" TargetMode="External"/><Relationship Id="rId3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hyperlink" Target="http://prl.aps.org/abstract/PRL/v105/i25/e252303" TargetMode="External"/><Relationship Id="rId5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-67680" y="-180360"/>
            <a:ext cx="11649600" cy="7772400"/>
          </a:xfrm>
          <a:prstGeom prst="rect">
            <a:avLst/>
          </a:prstGeom>
          <a:ln>
            <a:noFill/>
          </a:ln>
        </p:spPr>
      </p:pic>
      <p:sp>
        <p:nvSpPr>
          <p:cNvPr id="21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6000" spc="-1">
                <a:solidFill>
                  <a:srgbClr val="000000"/>
                </a:solidFill>
                <a:latin typeface="Times New Roman"/>
              </a:rPr>
              <a:t>Jets</a:t>
            </a:r>
            <a:endParaRPr/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7667280" y="5592960"/>
            <a:ext cx="3657600" cy="194760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559080" y="2217600"/>
            <a:ext cx="2423160" cy="274320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4"/>
          <a:stretch/>
        </p:blipFill>
        <p:spPr>
          <a:xfrm>
            <a:off x="3814560" y="2204640"/>
            <a:ext cx="2688480" cy="2743200"/>
          </a:xfrm>
          <a:prstGeom prst="rect">
            <a:avLst/>
          </a:prstGeom>
          <a:ln>
            <a:noFill/>
          </a:ln>
        </p:spPr>
      </p:pic>
      <p:pic>
        <p:nvPicPr>
          <p:cNvPr id="217" name="" descr=""/>
          <p:cNvPicPr/>
          <p:nvPr/>
        </p:nvPicPr>
        <p:blipFill>
          <a:blip r:embed="rId5"/>
          <a:stretch/>
        </p:blipFill>
        <p:spPr>
          <a:xfrm>
            <a:off x="702000" y="648360"/>
            <a:ext cx="3657600" cy="205740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6"/>
          <a:stretch/>
        </p:blipFill>
        <p:spPr>
          <a:xfrm>
            <a:off x="3902040" y="4904280"/>
            <a:ext cx="2743200" cy="2743200"/>
          </a:xfrm>
          <a:prstGeom prst="rect">
            <a:avLst/>
          </a:prstGeom>
          <a:ln>
            <a:noFill/>
          </a:ln>
        </p:spPr>
      </p:pic>
      <p:pic>
        <p:nvPicPr>
          <p:cNvPr id="219" name="" descr=""/>
          <p:cNvPicPr/>
          <p:nvPr/>
        </p:nvPicPr>
        <p:blipFill>
          <a:blip r:embed="rId7"/>
          <a:stretch/>
        </p:blipFill>
        <p:spPr>
          <a:xfrm>
            <a:off x="237240" y="5460480"/>
            <a:ext cx="3657240" cy="169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freeze">
                      <p:stCondLst>
                        <p:cond delay="indefinite"/>
                      </p:stCondLst>
                      <p:childTnLst>
                        <p:par>
                          <p:cTn id="24" fill="freeze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freeze">
                      <p:stCondLst>
                        <p:cond delay="indefinite"/>
                      </p:stCondLst>
                      <p:childTnLst>
                        <p:par>
                          <p:cTn id="28" fill="freeze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" descr=""/>
          <p:cNvPicPr/>
          <p:nvPr/>
        </p:nvPicPr>
        <p:blipFill>
          <a:blip r:embed="rId1"/>
          <a:stretch/>
        </p:blipFill>
        <p:spPr>
          <a:xfrm>
            <a:off x="2543400" y="1262880"/>
            <a:ext cx="4233600" cy="5486400"/>
          </a:xfrm>
          <a:prstGeom prst="rect">
            <a:avLst/>
          </a:prstGeom>
          <a:ln>
            <a:noFill/>
          </a:ln>
        </p:spPr>
      </p:pic>
      <p:sp>
        <p:nvSpPr>
          <p:cNvPr id="276" name="TextShape 1"/>
          <p:cNvSpPr txBox="1"/>
          <p:nvPr/>
        </p:nvSpPr>
        <p:spPr>
          <a:xfrm>
            <a:off x="504000" y="25812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p+Pb as a control</a:t>
            </a:r>
            <a:endParaRPr/>
          </a:p>
        </p:txBody>
      </p:sp>
      <p:sp>
        <p:nvSpPr>
          <p:cNvPr id="277" name="TextShape 2"/>
          <p:cNvSpPr txBox="1"/>
          <p:nvPr/>
        </p:nvSpPr>
        <p:spPr>
          <a:xfrm>
            <a:off x="4695840" y="4836600"/>
            <a:ext cx="301752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spc="-1">
                <a:solidFill>
                  <a:srgbClr val="ff0000"/>
                </a:solidFill>
                <a:latin typeface="Arial"/>
              </a:rPr>
              <a:t>ATLAS</a:t>
            </a:r>
            <a:endParaRPr/>
          </a:p>
        </p:txBody>
      </p:sp>
      <p:sp>
        <p:nvSpPr>
          <p:cNvPr id="278" name="TextShape 3"/>
          <p:cNvSpPr txBox="1"/>
          <p:nvPr/>
        </p:nvSpPr>
        <p:spPr>
          <a:xfrm>
            <a:off x="4707360" y="5256000"/>
            <a:ext cx="2103840" cy="82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 spc="-1">
                <a:latin typeface="Times New Roman"/>
              </a:rPr>
              <a:t>CERN-EP-2016-077 </a:t>
            </a:r>
            <a:r>
              <a:rPr lang="en-US" sz="1500" spc="-1">
                <a:latin typeface="Times New Roman"/>
                <a:hlinkClick r:id="rId2"/>
              </a:rPr>
              <a:t>arXiv:1605.06436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506880" y="1117440"/>
            <a:ext cx="9144000" cy="4370760"/>
          </a:xfrm>
          <a:prstGeom prst="rect">
            <a:avLst/>
          </a:prstGeom>
          <a:ln>
            <a:noFill/>
          </a:ln>
        </p:spPr>
      </p:pic>
      <p:sp>
        <p:nvSpPr>
          <p:cNvPr id="280" name="TextShape 1"/>
          <p:cNvSpPr txBox="1"/>
          <p:nvPr/>
        </p:nvSpPr>
        <p:spPr>
          <a:xfrm>
            <a:off x="658800" y="2975400"/>
            <a:ext cx="4078800" cy="46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400" spc="-1">
                <a:latin typeface="Arial"/>
                <a:hlinkClick r:id="rId2"/>
              </a:rPr>
              <a:t>PRL 105 (2010) 252303</a:t>
            </a:r>
            <a:endParaRPr/>
          </a:p>
        </p:txBody>
      </p:sp>
      <p:sp>
        <p:nvSpPr>
          <p:cNvPr id="281" name="TextShape 2"/>
          <p:cNvSpPr txBox="1"/>
          <p:nvPr/>
        </p:nvSpPr>
        <p:spPr>
          <a:xfrm>
            <a:off x="504000" y="301320"/>
            <a:ext cx="9071640" cy="79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Di-jet asymmetry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504000" y="13320"/>
            <a:ext cx="9071640" cy="88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Di-jet asymmetry</a:t>
            </a:r>
            <a:endParaRPr/>
          </a:p>
        </p:txBody>
      </p:sp>
      <p:pic>
        <p:nvPicPr>
          <p:cNvPr id="283" name="" descr=""/>
          <p:cNvPicPr/>
          <p:nvPr/>
        </p:nvPicPr>
        <p:blipFill>
          <a:blip r:embed="rId1"/>
          <a:stretch/>
        </p:blipFill>
        <p:spPr>
          <a:xfrm>
            <a:off x="325080" y="985320"/>
            <a:ext cx="9144000" cy="5193720"/>
          </a:xfrm>
          <a:prstGeom prst="rect">
            <a:avLst/>
          </a:prstGeom>
          <a:ln>
            <a:noFill/>
          </a:ln>
        </p:spPr>
      </p:pic>
      <p:sp>
        <p:nvSpPr>
          <p:cNvPr id="284" name="TextShape 2"/>
          <p:cNvSpPr txBox="1"/>
          <p:nvPr/>
        </p:nvSpPr>
        <p:spPr>
          <a:xfrm>
            <a:off x="5835240" y="4083120"/>
            <a:ext cx="3540960" cy="63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b="1" lang="en-US" sz="1800" spc="-1">
                <a:latin typeface="Arial"/>
              </a:rPr>
              <a:t>Kolja Kauder, RHIC/AGS User's Meeting 2016</a:t>
            </a:r>
            <a:endParaRPr/>
          </a:p>
        </p:txBody>
      </p:sp>
      <p:sp>
        <p:nvSpPr>
          <p:cNvPr id="285" name="TextShape 3"/>
          <p:cNvSpPr txBox="1"/>
          <p:nvPr/>
        </p:nvSpPr>
        <p:spPr>
          <a:xfrm>
            <a:off x="901800" y="6332760"/>
            <a:ext cx="8449920" cy="74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200" spc="-1">
                <a:solidFill>
                  <a:srgbClr val="941100"/>
                </a:solidFill>
                <a:latin typeface="ABCDEE+Gill Sans MT,Bold"/>
                <a:ea typeface="ABCDEE+Gill Sans MT,Bold"/>
              </a:rPr>
              <a:t>Au+Au di-jets more imbalanced than p+p for p</a:t>
            </a:r>
            <a:r>
              <a:rPr lang="en-US" sz="1450" spc="-1">
                <a:solidFill>
                  <a:srgbClr val="941100"/>
                </a:solidFill>
                <a:latin typeface="ABCDEE+Gill Sans MT,Bold"/>
                <a:ea typeface="ABCDEE+Gill Sans MT,Bold"/>
              </a:rPr>
              <a:t>Tcut</a:t>
            </a:r>
            <a:r>
              <a:rPr lang="en-US" sz="2200" spc="-1">
                <a:solidFill>
                  <a:srgbClr val="941100"/>
                </a:solidFill>
                <a:latin typeface="ABCDEE+Gill Sans MT,Bold"/>
                <a:ea typeface="ABCDEE+Gill Sans MT,Bold"/>
              </a:rPr>
              <a:t>&gt;2 GeV/c</a:t>
            </a:r>
            <a:endParaRPr/>
          </a:p>
          <a:p>
            <a:r>
              <a:rPr lang="en-US" sz="2200" spc="-1">
                <a:solidFill>
                  <a:srgbClr val="000000"/>
                </a:solidFill>
                <a:latin typeface="ABCDEE+Gill Sans MT,Bold"/>
                <a:ea typeface="ABCDEE+Gill Sans MT,Bold"/>
              </a:rPr>
              <a:t>Au+Au A</a:t>
            </a:r>
            <a:r>
              <a:rPr lang="en-US" sz="1450" spc="-1">
                <a:solidFill>
                  <a:srgbClr val="000000"/>
                </a:solidFill>
                <a:latin typeface="ABCDEE+Gill Sans MT,Bold"/>
                <a:ea typeface="ABCDEE+Gill Sans MT,Bold"/>
              </a:rPr>
              <a:t>J </a:t>
            </a:r>
            <a:r>
              <a:rPr lang="en-US" sz="2200" spc="-1">
                <a:solidFill>
                  <a:srgbClr val="000000"/>
                </a:solidFill>
                <a:latin typeface="ABCDEE+Gill Sans MT,Bold"/>
                <a:ea typeface="ABCDEE+Gill Sans MT,Bold"/>
              </a:rPr>
              <a:t>~ p+p A</a:t>
            </a:r>
            <a:r>
              <a:rPr lang="en-US" sz="1450" spc="-1">
                <a:solidFill>
                  <a:srgbClr val="000000"/>
                </a:solidFill>
                <a:latin typeface="ABCDEE+Gill Sans MT,Bold"/>
                <a:ea typeface="ABCDEE+Gill Sans MT,Bold"/>
              </a:rPr>
              <a:t>J </a:t>
            </a:r>
            <a:r>
              <a:rPr lang="en-US" sz="2200" spc="-1">
                <a:solidFill>
                  <a:srgbClr val="000000"/>
                </a:solidFill>
                <a:latin typeface="ABCDEE+Gill Sans MT,Bold"/>
                <a:ea typeface="ABCDEE+Gill Sans MT,Bold"/>
              </a:rPr>
              <a:t>for matched di-jets (R=0.4)</a:t>
            </a:r>
            <a:endParaRPr/>
          </a:p>
        </p:txBody>
      </p:sp>
      <p:sp>
        <p:nvSpPr>
          <p:cNvPr id="286" name="TextShape 4"/>
          <p:cNvSpPr txBox="1"/>
          <p:nvPr/>
        </p:nvSpPr>
        <p:spPr>
          <a:xfrm>
            <a:off x="7585920" y="4270320"/>
            <a:ext cx="1725840" cy="125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  <a:p>
            <a:r>
              <a:rPr lang="en-US" sz="1500" spc="-1">
                <a:latin typeface="Arial"/>
                <a:hlinkClick r:id="rId2"/>
              </a:rPr>
              <a:t>arXiv:1609.03878</a:t>
            </a:r>
            <a:r>
              <a:rPr lang="en-US" sz="1500" spc="-1">
                <a:latin typeface="Arial"/>
              </a:rPr>
              <a:t> </a:t>
            </a:r>
            <a:endParaRPr/>
          </a:p>
          <a:p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504000" y="301320"/>
            <a:ext cx="9071640" cy="777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Fragmentation functions</a:t>
            </a:r>
            <a:endParaRPr/>
          </a:p>
        </p:txBody>
      </p:sp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488520" y="1246320"/>
            <a:ext cx="9144000" cy="4709160"/>
          </a:xfrm>
          <a:prstGeom prst="rect">
            <a:avLst/>
          </a:prstGeom>
          <a:ln>
            <a:noFill/>
          </a:ln>
        </p:spPr>
      </p:pic>
      <p:sp>
        <p:nvSpPr>
          <p:cNvPr id="289" name="TextShape 2"/>
          <p:cNvSpPr txBox="1"/>
          <p:nvPr/>
        </p:nvSpPr>
        <p:spPr>
          <a:xfrm>
            <a:off x="1023840" y="4764600"/>
            <a:ext cx="3017520" cy="73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spc="-1">
                <a:solidFill>
                  <a:srgbClr val="ff0000"/>
                </a:solidFill>
                <a:latin typeface="Arial"/>
              </a:rPr>
              <a:t>CMS</a:t>
            </a:r>
            <a:r>
              <a:rPr lang="en-US" sz="3000" spc="-1">
                <a:solidFill>
                  <a:srgbClr val="ff0000"/>
                </a:solidFill>
                <a:latin typeface="Arial"/>
              </a:rPr>
              <a:t>
</a:t>
            </a:r>
            <a:r>
              <a:rPr lang="en-US" sz="1500" spc="-1">
                <a:solidFill>
                  <a:srgbClr val="000000"/>
                </a:solidFill>
                <a:latin typeface="Arial"/>
              </a:rPr>
              <a:t>PRC 90 (2014) 024908</a:t>
            </a:r>
            <a:endParaRPr/>
          </a:p>
        </p:txBody>
      </p:sp>
      <p:sp>
        <p:nvSpPr>
          <p:cNvPr id="290" name="TextShape 3"/>
          <p:cNvSpPr txBox="1"/>
          <p:nvPr/>
        </p:nvSpPr>
        <p:spPr>
          <a:xfrm>
            <a:off x="1081800" y="3414600"/>
            <a:ext cx="1632960" cy="551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latin typeface="Arial"/>
              </a:rPr>
              <a:t>z = p</a:t>
            </a:r>
            <a:r>
              <a:rPr b="1" lang="en-US" sz="2500" spc="-1" baseline="-101000">
                <a:latin typeface="Arial"/>
              </a:rPr>
              <a:t>T</a:t>
            </a:r>
            <a:r>
              <a:rPr b="1" lang="en-US" sz="2500" spc="-1">
                <a:latin typeface="Arial"/>
              </a:rPr>
              <a:t>/E</a:t>
            </a:r>
            <a:r>
              <a:rPr b="1" lang="en-US" sz="2500" spc="-1" baseline="-101000">
                <a:latin typeface="Arial"/>
              </a:rPr>
              <a:t>jet</a:t>
            </a:r>
            <a:endParaRPr/>
          </a:p>
        </p:txBody>
      </p:sp>
      <p:sp>
        <p:nvSpPr>
          <p:cNvPr id="291" name="Line 4"/>
          <p:cNvSpPr/>
          <p:nvPr/>
        </p:nvSpPr>
        <p:spPr>
          <a:xfrm flipH="1" flipV="1">
            <a:off x="5004360" y="5684760"/>
            <a:ext cx="1179360" cy="589680"/>
          </a:xfrm>
          <a:prstGeom prst="line">
            <a:avLst/>
          </a:prstGeom>
          <a:ln w="36720">
            <a:solidFill>
              <a:srgbClr val="0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TextShape 5"/>
          <p:cNvSpPr txBox="1"/>
          <p:nvPr/>
        </p:nvSpPr>
        <p:spPr>
          <a:xfrm>
            <a:off x="6183720" y="627444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Low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293" name="TextShape 6"/>
          <p:cNvSpPr txBox="1"/>
          <p:nvPr/>
        </p:nvSpPr>
        <p:spPr>
          <a:xfrm>
            <a:off x="1673640" y="637272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High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294" name="Line 7"/>
          <p:cNvSpPr/>
          <p:nvPr/>
        </p:nvSpPr>
        <p:spPr>
          <a:xfrm flipV="1">
            <a:off x="2600280" y="5615280"/>
            <a:ext cx="923760" cy="780120"/>
          </a:xfrm>
          <a:prstGeom prst="line">
            <a:avLst/>
          </a:prstGeom>
          <a:ln w="36720">
            <a:solidFill>
              <a:srgbClr val="0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70200" y="49320"/>
            <a:ext cx="9959040" cy="90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Dihadron correlations</a:t>
            </a:r>
            <a:endParaRPr/>
          </a:p>
        </p:txBody>
      </p:sp>
      <p:pic>
        <p:nvPicPr>
          <p:cNvPr id="296" name="" descr=""/>
          <p:cNvPicPr/>
          <p:nvPr/>
        </p:nvPicPr>
        <p:blipFill>
          <a:blip r:embed="rId1"/>
          <a:stretch/>
        </p:blipFill>
        <p:spPr>
          <a:xfrm>
            <a:off x="512280" y="1629720"/>
            <a:ext cx="8768520" cy="5554080"/>
          </a:xfrm>
          <a:prstGeom prst="rect">
            <a:avLst/>
          </a:prstGeom>
          <a:ln>
            <a:noFill/>
          </a:ln>
        </p:spPr>
      </p:pic>
      <p:sp>
        <p:nvSpPr>
          <p:cNvPr id="297" name="TextShape 2"/>
          <p:cNvSpPr txBox="1"/>
          <p:nvPr/>
        </p:nvSpPr>
        <p:spPr>
          <a:xfrm>
            <a:off x="5911200" y="4687920"/>
            <a:ext cx="3412080" cy="126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  <a:p>
            <a:r>
              <a:rPr b="1" lang="en-US" sz="1500" spc="-1">
                <a:solidFill>
                  <a:srgbClr val="ff0000"/>
                </a:solidFill>
                <a:latin typeface="Arial"/>
              </a:rPr>
              <a:t>Phys. Rev. C 94, 011901(R) 2016</a:t>
            </a:r>
            <a:endParaRPr/>
          </a:p>
          <a:p>
            <a:endParaRPr/>
          </a:p>
        </p:txBody>
      </p:sp>
      <p:pic>
        <p:nvPicPr>
          <p:cNvPr id="298" name="" descr=""/>
          <p:cNvPicPr/>
          <p:nvPr/>
        </p:nvPicPr>
        <p:blipFill>
          <a:blip r:embed="rId2"/>
          <a:srcRect l="0" t="56478" r="11917" b="0"/>
          <a:stretch/>
        </p:blipFill>
        <p:spPr>
          <a:xfrm>
            <a:off x="5261400" y="2057760"/>
            <a:ext cx="3934080" cy="2943000"/>
          </a:xfrm>
          <a:prstGeom prst="rect">
            <a:avLst/>
          </a:prstGeom>
          <a:ln>
            <a:noFill/>
          </a:ln>
        </p:spPr>
      </p:pic>
      <p:sp>
        <p:nvSpPr>
          <p:cNvPr id="299" name="TextShape 3"/>
          <p:cNvSpPr txBox="1"/>
          <p:nvPr/>
        </p:nvSpPr>
        <p:spPr>
          <a:xfrm>
            <a:off x="5832360" y="4221720"/>
            <a:ext cx="2565720" cy="52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 spc="-1">
                <a:latin typeface="Arial"/>
              </a:rPr>
              <a:t>Phys.Rev.Lett.93:252301,2004</a:t>
            </a:r>
            <a:endParaRPr/>
          </a:p>
        </p:txBody>
      </p:sp>
      <p:sp>
        <p:nvSpPr>
          <p:cNvPr id="300" name="Line 4"/>
          <p:cNvSpPr/>
          <p:nvPr/>
        </p:nvSpPr>
        <p:spPr>
          <a:xfrm>
            <a:off x="5291640" y="2221560"/>
            <a:ext cx="3978000" cy="271764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Line 5"/>
          <p:cNvSpPr/>
          <p:nvPr/>
        </p:nvSpPr>
        <p:spPr>
          <a:xfrm flipH="1">
            <a:off x="5327640" y="2104560"/>
            <a:ext cx="3978000" cy="271764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02" name="" descr=""/>
          <p:cNvPicPr/>
          <p:nvPr/>
        </p:nvPicPr>
        <p:blipFill>
          <a:blip r:embed="rId3"/>
          <a:stretch/>
        </p:blipFill>
        <p:spPr>
          <a:xfrm>
            <a:off x="1269720" y="929520"/>
            <a:ext cx="818640" cy="651240"/>
          </a:xfrm>
          <a:prstGeom prst="rect">
            <a:avLst/>
          </a:prstGeom>
          <a:ln>
            <a:noFill/>
          </a:ln>
        </p:spPr>
      </p:pic>
      <p:pic>
        <p:nvPicPr>
          <p:cNvPr id="303" name="" descr=""/>
          <p:cNvPicPr/>
          <p:nvPr/>
        </p:nvPicPr>
        <p:blipFill>
          <a:blip r:embed="rId4"/>
          <a:stretch/>
        </p:blipFill>
        <p:spPr>
          <a:xfrm>
            <a:off x="247788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304" name="" descr=""/>
          <p:cNvPicPr/>
          <p:nvPr/>
        </p:nvPicPr>
        <p:blipFill>
          <a:blip r:embed="rId5"/>
          <a:stretch/>
        </p:blipFill>
        <p:spPr>
          <a:xfrm>
            <a:off x="402336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305" name="" descr=""/>
          <p:cNvPicPr/>
          <p:nvPr/>
        </p:nvPicPr>
        <p:blipFill>
          <a:blip r:embed="rId6"/>
          <a:stretch/>
        </p:blipFill>
        <p:spPr>
          <a:xfrm>
            <a:off x="540396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306" name="" descr=""/>
          <p:cNvPicPr/>
          <p:nvPr/>
        </p:nvPicPr>
        <p:blipFill>
          <a:blip r:embed="rId7"/>
          <a:stretch/>
        </p:blipFill>
        <p:spPr>
          <a:xfrm>
            <a:off x="686700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307" name="" descr=""/>
          <p:cNvPicPr/>
          <p:nvPr/>
        </p:nvPicPr>
        <p:blipFill>
          <a:blip r:embed="rId8"/>
          <a:stretch/>
        </p:blipFill>
        <p:spPr>
          <a:xfrm>
            <a:off x="8211240" y="932760"/>
            <a:ext cx="822960" cy="658440"/>
          </a:xfrm>
          <a:prstGeom prst="rect">
            <a:avLst/>
          </a:prstGeom>
          <a:ln>
            <a:noFill/>
          </a:ln>
        </p:spPr>
      </p:pic>
      <p:sp>
        <p:nvSpPr>
          <p:cNvPr id="308" name="TextShape 6"/>
          <p:cNvSpPr txBox="1"/>
          <p:nvPr/>
        </p:nvSpPr>
        <p:spPr>
          <a:xfrm>
            <a:off x="1317600" y="3347640"/>
            <a:ext cx="287604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ff0000"/>
                </a:solidFill>
                <a:latin typeface="Arial"/>
              </a:rPr>
              <a:t>4.0&lt;p</a:t>
            </a:r>
            <a:r>
              <a:rPr b="1" lang="en-US" sz="1800" spc="-1" baseline="-101000">
                <a:solidFill>
                  <a:srgbClr val="ff0000"/>
                </a:solidFill>
                <a:latin typeface="Arial"/>
              </a:rPr>
              <a:t>T</a:t>
            </a:r>
            <a:r>
              <a:rPr b="1" lang="en-US" sz="1800" spc="-1" baseline="101000">
                <a:solidFill>
                  <a:srgbClr val="ff0000"/>
                </a:solidFill>
                <a:latin typeface="Arial"/>
              </a:rPr>
              <a:t>trig</a:t>
            </a:r>
            <a:r>
              <a:rPr b="1" lang="en-US" sz="1800" spc="-1">
                <a:solidFill>
                  <a:srgbClr val="ff0000"/>
                </a:solidFill>
                <a:latin typeface="Arial"/>
              </a:rPr>
              <a:t>&lt;6.0 GeV/c</a:t>
            </a:r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>
                <p:childTnLst>
                  <p:par>
                    <p:cTn id="83" fill="freeze">
                      <p:stCondLst>
                        <p:cond delay="indefinite"/>
                      </p:stCondLst>
                      <p:childTnLst>
                        <p:par>
                          <p:cTn id="84" fill="freeze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504000" y="53280"/>
            <a:ext cx="9071640" cy="71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Dihadron correlations</a:t>
            </a:r>
            <a:endParaRPr/>
          </a:p>
        </p:txBody>
      </p:sp>
      <p:pic>
        <p:nvPicPr>
          <p:cNvPr id="310" name="" descr=""/>
          <p:cNvPicPr/>
          <p:nvPr/>
        </p:nvPicPr>
        <p:blipFill>
          <a:blip r:embed="rId1"/>
          <a:stretch/>
        </p:blipFill>
        <p:spPr>
          <a:xfrm>
            <a:off x="1358640" y="817560"/>
            <a:ext cx="7059240" cy="5486400"/>
          </a:xfrm>
          <a:prstGeom prst="rect">
            <a:avLst/>
          </a:prstGeom>
          <a:ln>
            <a:noFill/>
          </a:ln>
        </p:spPr>
      </p:pic>
      <p:sp>
        <p:nvSpPr>
          <p:cNvPr id="311" name="TextShape 2"/>
          <p:cNvSpPr txBox="1"/>
          <p:nvPr/>
        </p:nvSpPr>
        <p:spPr>
          <a:xfrm>
            <a:off x="1779480" y="4104000"/>
            <a:ext cx="3080880" cy="1037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  <a:p>
            <a:r>
              <a:rPr b="1" lang="en-US" sz="1500" spc="-1">
                <a:solidFill>
                  <a:srgbClr val="ff0000"/>
                </a:solidFill>
                <a:latin typeface="Arial"/>
              </a:rPr>
              <a:t>Phys. Rev. C 94, 011901(R) 2016</a:t>
            </a:r>
            <a:endParaRPr/>
          </a:p>
          <a:p>
            <a:endParaRPr/>
          </a:p>
        </p:txBody>
      </p:sp>
      <p:pic>
        <p:nvPicPr>
          <p:cNvPr id="312" name="" descr=""/>
          <p:cNvPicPr/>
          <p:nvPr/>
        </p:nvPicPr>
        <p:blipFill>
          <a:blip r:embed="rId2"/>
          <a:stretch/>
        </p:blipFill>
        <p:spPr>
          <a:xfrm>
            <a:off x="1545480" y="6208920"/>
            <a:ext cx="818640" cy="651240"/>
          </a:xfrm>
          <a:prstGeom prst="rect">
            <a:avLst/>
          </a:prstGeom>
          <a:ln>
            <a:noFill/>
          </a:ln>
        </p:spPr>
      </p:pic>
      <p:pic>
        <p:nvPicPr>
          <p:cNvPr id="313" name="" descr=""/>
          <p:cNvPicPr/>
          <p:nvPr/>
        </p:nvPicPr>
        <p:blipFill>
          <a:blip r:embed="rId3"/>
          <a:stretch/>
        </p:blipFill>
        <p:spPr>
          <a:xfrm>
            <a:off x="4087440" y="620568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314" name="" descr=""/>
          <p:cNvPicPr/>
          <p:nvPr/>
        </p:nvPicPr>
        <p:blipFill>
          <a:blip r:embed="rId4"/>
          <a:stretch/>
        </p:blipFill>
        <p:spPr>
          <a:xfrm>
            <a:off x="2727360" y="620892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315" name="" descr=""/>
          <p:cNvPicPr/>
          <p:nvPr/>
        </p:nvPicPr>
        <p:blipFill>
          <a:blip r:embed="rId5"/>
          <a:stretch/>
        </p:blipFill>
        <p:spPr>
          <a:xfrm>
            <a:off x="4785840" y="6208920"/>
            <a:ext cx="818640" cy="651240"/>
          </a:xfrm>
          <a:prstGeom prst="rect">
            <a:avLst/>
          </a:prstGeom>
          <a:ln>
            <a:noFill/>
          </a:ln>
        </p:spPr>
      </p:pic>
      <p:pic>
        <p:nvPicPr>
          <p:cNvPr id="316" name="" descr=""/>
          <p:cNvPicPr/>
          <p:nvPr/>
        </p:nvPicPr>
        <p:blipFill>
          <a:blip r:embed="rId6"/>
          <a:stretch/>
        </p:blipFill>
        <p:spPr>
          <a:xfrm>
            <a:off x="7327800" y="620568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317" name="" descr=""/>
          <p:cNvPicPr/>
          <p:nvPr/>
        </p:nvPicPr>
        <p:blipFill>
          <a:blip r:embed="rId7"/>
          <a:stretch/>
        </p:blipFill>
        <p:spPr>
          <a:xfrm>
            <a:off x="5967720" y="6208920"/>
            <a:ext cx="822960" cy="6584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504000" y="177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What is a jet?</a:t>
            </a:r>
            <a:endParaRPr/>
          </a:p>
        </p:txBody>
      </p:sp>
      <p:sp>
        <p:nvSpPr>
          <p:cNvPr id="319" name="TextShape 2"/>
          <p:cNvSpPr txBox="1"/>
          <p:nvPr/>
        </p:nvSpPr>
        <p:spPr>
          <a:xfrm>
            <a:off x="504360" y="285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A jet is what a jet finder finds.</a:t>
            </a:r>
            <a:endParaRPr/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>
                <p:childTnLst>
                  <p:par>
                    <p:cTn id="89" fill="freeze">
                      <p:stCondLst>
                        <p:cond delay="indefinite"/>
                      </p:stCondLst>
                      <p:childTnLst>
                        <p:par>
                          <p:cTn id="90" fill="freeze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503640" y="85320"/>
            <a:ext cx="9071280" cy="84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Jets in principle</a:t>
            </a:r>
            <a:endParaRPr/>
          </a:p>
        </p:txBody>
      </p:sp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91440" y="742320"/>
            <a:ext cx="7142400" cy="4388040"/>
          </a:xfrm>
          <a:prstGeom prst="rect">
            <a:avLst/>
          </a:prstGeom>
          <a:ln>
            <a:noFill/>
          </a:ln>
        </p:spPr>
      </p:pic>
      <p:sp>
        <p:nvSpPr>
          <p:cNvPr id="322" name="TextShape 2"/>
          <p:cNvSpPr txBox="1"/>
          <p:nvPr/>
        </p:nvSpPr>
        <p:spPr>
          <a:xfrm>
            <a:off x="5458680" y="1019880"/>
            <a:ext cx="432828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Jet measures </a:t>
            </a:r>
            <a:r>
              <a:rPr b="1" lang="en-US" sz="3200" spc="-1">
                <a:latin typeface="Arial"/>
              </a:rPr>
              <a:t>partons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Hadronic degrees of freedom are integrated out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Algorithms are infrared and colinear safe</a:t>
            </a:r>
            <a:endParaRPr/>
          </a:p>
        </p:txBody>
      </p:sp>
      <p:pic>
        <p:nvPicPr>
          <p:cNvPr id="323" name="Picture 7" descr=""/>
          <p:cNvPicPr/>
          <p:nvPr/>
        </p:nvPicPr>
        <p:blipFill>
          <a:blip r:embed="rId2"/>
          <a:srcRect l="5122" t="19076" r="10243" b="14307"/>
          <a:stretch/>
        </p:blipFill>
        <p:spPr>
          <a:xfrm>
            <a:off x="6370560" y="5277240"/>
            <a:ext cx="3153960" cy="1066320"/>
          </a:xfrm>
          <a:prstGeom prst="rect">
            <a:avLst/>
          </a:prstGeom>
          <a:ln>
            <a:noFill/>
          </a:ln>
        </p:spPr>
      </p:pic>
      <p:sp>
        <p:nvSpPr>
          <p:cNvPr id="324" name="CustomShape 3"/>
          <p:cNvSpPr/>
          <p:nvPr/>
        </p:nvSpPr>
        <p:spPr>
          <a:xfrm>
            <a:off x="7781040" y="6230880"/>
            <a:ext cx="1753200" cy="91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800" spc="-1">
                <a:latin typeface="Arial"/>
              </a:rPr>
              <a:t>BAD</a:t>
            </a:r>
            <a:r>
              <a:rPr lang="en-US" sz="1800" spc="-1">
                <a:latin typeface="Arial"/>
              </a:rPr>
              <a:t>: 2 jets are merged in one</a:t>
            </a:r>
            <a:endParaRPr/>
          </a:p>
        </p:txBody>
      </p:sp>
      <p:sp>
        <p:nvSpPr>
          <p:cNvPr id="325" name="CustomShape 4"/>
          <p:cNvSpPr/>
          <p:nvPr/>
        </p:nvSpPr>
        <p:spPr>
          <a:xfrm>
            <a:off x="6708960" y="6321960"/>
            <a:ext cx="9842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800" spc="-1">
                <a:latin typeface="Arial"/>
              </a:rPr>
              <a:t>OK</a:t>
            </a:r>
            <a:endParaRPr/>
          </a:p>
        </p:txBody>
      </p:sp>
      <p:pic>
        <p:nvPicPr>
          <p:cNvPr id="326" name="Picture 12" descr=""/>
          <p:cNvPicPr/>
          <p:nvPr/>
        </p:nvPicPr>
        <p:blipFill>
          <a:blip r:embed="rId3"/>
          <a:stretch/>
        </p:blipFill>
        <p:spPr>
          <a:xfrm>
            <a:off x="2521440" y="5122080"/>
            <a:ext cx="3696840" cy="1634760"/>
          </a:xfrm>
          <a:prstGeom prst="rect">
            <a:avLst/>
          </a:prstGeom>
          <a:ln>
            <a:noFill/>
          </a:ln>
        </p:spPr>
      </p:pic>
      <p:pic>
        <p:nvPicPr>
          <p:cNvPr id="327" name="Picture 10" descr=""/>
          <p:cNvPicPr/>
          <p:nvPr/>
        </p:nvPicPr>
        <p:blipFill>
          <a:blip r:embed="rId4"/>
          <a:stretch/>
        </p:blipFill>
        <p:spPr>
          <a:xfrm>
            <a:off x="471240" y="5243040"/>
            <a:ext cx="1827720" cy="116172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" descr=""/>
          <p:cNvPicPr/>
          <p:nvPr/>
        </p:nvPicPr>
        <p:blipFill>
          <a:blip r:embed="rId1"/>
          <a:stretch/>
        </p:blipFill>
        <p:spPr>
          <a:xfrm>
            <a:off x="480960" y="1182960"/>
            <a:ext cx="6850440" cy="5036760"/>
          </a:xfrm>
          <a:prstGeom prst="rect">
            <a:avLst/>
          </a:prstGeom>
          <a:ln>
            <a:noFill/>
          </a:ln>
        </p:spPr>
      </p:pic>
      <p:sp>
        <p:nvSpPr>
          <p:cNvPr id="329" name="CustomShape 1"/>
          <p:cNvSpPr/>
          <p:nvPr/>
        </p:nvSpPr>
        <p:spPr>
          <a:xfrm>
            <a:off x="1396800" y="4883760"/>
            <a:ext cx="34758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ws Gothic MT"/>
              </a:rPr>
              <a:t>arXiv:1301.3475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ws Gothic MT"/>
              </a:rPr>
              <a:t>PLB: 10.1016/j.physletb.2013.04.026</a:t>
            </a:r>
            <a:endParaRPr/>
          </a:p>
        </p:txBody>
      </p:sp>
      <p:sp>
        <p:nvSpPr>
          <p:cNvPr id="330" name="TextShape 2"/>
          <p:cNvSpPr txBox="1"/>
          <p:nvPr/>
        </p:nvSpPr>
        <p:spPr>
          <a:xfrm>
            <a:off x="605160" y="118080"/>
            <a:ext cx="8865360" cy="1069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46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Full</a:t>
            </a:r>
            <a:r>
              <a:rPr lang="en-US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jet ratios in pp</a:t>
            </a:r>
            <a:r>
              <a:rPr lang="en-US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√s = 2.76 TeV, R = 0.2, 0.4 Inclusive</a:t>
            </a:r>
            <a:endParaRPr/>
          </a:p>
        </p:txBody>
      </p:sp>
      <p:sp>
        <p:nvSpPr>
          <p:cNvPr id="331" name="TextShape 3"/>
          <p:cNvSpPr txBox="1"/>
          <p:nvPr/>
        </p:nvSpPr>
        <p:spPr>
          <a:xfrm>
            <a:off x="0" y="0"/>
            <a:ext cx="360" cy="200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332" name="CustomShape 4"/>
          <p:cNvSpPr/>
          <p:nvPr/>
        </p:nvSpPr>
        <p:spPr>
          <a:xfrm>
            <a:off x="352800" y="6298920"/>
            <a:ext cx="9330840" cy="117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n-US" sz="238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Hadronization is important even in pp collisions!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33" name="Line 5"/>
          <p:cNvSpPr/>
          <p:nvPr/>
        </p:nvSpPr>
        <p:spPr>
          <a:xfrm flipH="1">
            <a:off x="7922160" y="3056760"/>
            <a:ext cx="1276920" cy="13719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Line 6"/>
          <p:cNvSpPr/>
          <p:nvPr/>
        </p:nvSpPr>
        <p:spPr>
          <a:xfrm flipH="1">
            <a:off x="7922160" y="2664720"/>
            <a:ext cx="688320" cy="1764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7"/>
          <p:cNvSpPr/>
          <p:nvPr/>
        </p:nvSpPr>
        <p:spPr>
          <a:xfrm rot="1800000">
            <a:off x="8579520" y="2636640"/>
            <a:ext cx="686880" cy="392040"/>
          </a:xfrm>
          <a:prstGeom prst="ellipse">
            <a:avLst/>
          </a:prstGeom>
          <a:solidFill>
            <a:srgbClr val="800000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8"/>
          <p:cNvSpPr/>
          <p:nvPr/>
        </p:nvSpPr>
        <p:spPr>
          <a:xfrm flipH="1">
            <a:off x="7922520" y="2593440"/>
            <a:ext cx="365760" cy="1828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Line 9"/>
          <p:cNvSpPr/>
          <p:nvPr/>
        </p:nvSpPr>
        <p:spPr>
          <a:xfrm flipH="1">
            <a:off x="7922160" y="3233520"/>
            <a:ext cx="1464120" cy="11876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10"/>
          <p:cNvSpPr/>
          <p:nvPr/>
        </p:nvSpPr>
        <p:spPr>
          <a:xfrm rot="1800000">
            <a:off x="8244000" y="2451960"/>
            <a:ext cx="1280520" cy="731520"/>
          </a:xfrm>
          <a:prstGeom prst="ellipse">
            <a:avLst/>
          </a:prstGeom>
          <a:solidFill>
            <a:srgbClr val="000080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503640" y="301320"/>
            <a:ext cx="907128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Jet finding algorithms</a:t>
            </a:r>
            <a:endParaRPr/>
          </a:p>
        </p:txBody>
      </p:sp>
      <p:sp>
        <p:nvSpPr>
          <p:cNvPr id="340" name="TextShape 2"/>
          <p:cNvSpPr txBox="1"/>
          <p:nvPr/>
        </p:nvSpPr>
        <p:spPr>
          <a:xfrm>
            <a:off x="313200" y="4997160"/>
            <a:ext cx="6585840" cy="162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500" spc="-1">
                <a:latin typeface="Arial"/>
              </a:rPr>
              <a:t>Any list of objects works as input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500" spc="-1">
                <a:latin typeface="Arial"/>
              </a:rPr>
              <a:t>Use the same algorithm on theory &amp; experiment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500" spc="-1">
                <a:latin typeface="Arial"/>
              </a:rPr>
              <a:t>Output only as good as input</a:t>
            </a:r>
            <a:endParaRPr/>
          </a:p>
        </p:txBody>
      </p:sp>
      <p:pic>
        <p:nvPicPr>
          <p:cNvPr id="341" name="" descr=""/>
          <p:cNvPicPr/>
          <p:nvPr/>
        </p:nvPicPr>
        <p:blipFill>
          <a:blip r:embed="rId1"/>
          <a:stretch/>
        </p:blipFill>
        <p:spPr>
          <a:xfrm>
            <a:off x="5945400" y="4076640"/>
            <a:ext cx="3658680" cy="287064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274320" y="1645200"/>
            <a:ext cx="2103840" cy="639720"/>
          </a:xfrm>
          <a:custGeom>
            <a:avLst/>
            <a:gdLst/>
            <a:ahLst/>
            <a:rect l="0" t="0" r="r" b="b"/>
            <a:pathLst>
              <a:path w="5846" h="1779">
                <a:moveTo>
                  <a:pt x="296" y="0"/>
                </a:moveTo>
                <a:cubicBezTo>
                  <a:pt x="148" y="0"/>
                  <a:pt x="0" y="148"/>
                  <a:pt x="0" y="296"/>
                </a:cubicBezTo>
                <a:lnTo>
                  <a:pt x="0" y="1481"/>
                </a:lnTo>
                <a:cubicBezTo>
                  <a:pt x="0" y="1629"/>
                  <a:pt x="148" y="1778"/>
                  <a:pt x="296" y="1778"/>
                </a:cubicBezTo>
                <a:lnTo>
                  <a:pt x="5548" y="1778"/>
                </a:lnTo>
                <a:cubicBezTo>
                  <a:pt x="5696" y="1778"/>
                  <a:pt x="5845" y="1629"/>
                  <a:pt x="5845" y="1481"/>
                </a:cubicBezTo>
                <a:lnTo>
                  <a:pt x="5845" y="296"/>
                </a:lnTo>
                <a:cubicBezTo>
                  <a:pt x="5845" y="148"/>
                  <a:pt x="5696" y="0"/>
                  <a:pt x="5548" y="0"/>
                </a:cubicBezTo>
                <a:lnTo>
                  <a:pt x="296" y="0"/>
                </a:lnTo>
              </a:path>
            </a:pathLst>
          </a:custGeom>
          <a:solidFill>
            <a:srgbClr val="e6ff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TextShape 4"/>
          <p:cNvSpPr txBox="1"/>
          <p:nvPr/>
        </p:nvSpPr>
        <p:spPr>
          <a:xfrm>
            <a:off x="640080" y="1736640"/>
            <a:ext cx="1646640" cy="63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spc="-1">
                <a:latin typeface="Arial"/>
              </a:rPr>
              <a:t>Tracks</a:t>
            </a:r>
            <a:endParaRPr/>
          </a:p>
        </p:txBody>
      </p:sp>
      <p:sp>
        <p:nvSpPr>
          <p:cNvPr id="344" name="CustomShape 5"/>
          <p:cNvSpPr/>
          <p:nvPr/>
        </p:nvSpPr>
        <p:spPr>
          <a:xfrm>
            <a:off x="274680" y="2724840"/>
            <a:ext cx="2103840" cy="639720"/>
          </a:xfrm>
          <a:custGeom>
            <a:avLst/>
            <a:gdLst/>
            <a:ahLst/>
            <a:rect l="0" t="0" r="r" b="b"/>
            <a:pathLst>
              <a:path w="5846" h="1779">
                <a:moveTo>
                  <a:pt x="296" y="0"/>
                </a:moveTo>
                <a:cubicBezTo>
                  <a:pt x="148" y="0"/>
                  <a:pt x="0" y="148"/>
                  <a:pt x="0" y="296"/>
                </a:cubicBezTo>
                <a:lnTo>
                  <a:pt x="0" y="1481"/>
                </a:lnTo>
                <a:cubicBezTo>
                  <a:pt x="0" y="1629"/>
                  <a:pt x="148" y="1778"/>
                  <a:pt x="296" y="1778"/>
                </a:cubicBezTo>
                <a:lnTo>
                  <a:pt x="5548" y="1778"/>
                </a:lnTo>
                <a:cubicBezTo>
                  <a:pt x="5696" y="1778"/>
                  <a:pt x="5845" y="1629"/>
                  <a:pt x="5845" y="1481"/>
                </a:cubicBezTo>
                <a:lnTo>
                  <a:pt x="5845" y="296"/>
                </a:lnTo>
                <a:cubicBezTo>
                  <a:pt x="5845" y="148"/>
                  <a:pt x="5696" y="0"/>
                  <a:pt x="5548" y="0"/>
                </a:cubicBezTo>
                <a:lnTo>
                  <a:pt x="296" y="0"/>
                </a:lnTo>
              </a:path>
            </a:pathLst>
          </a:custGeom>
          <a:solidFill>
            <a:srgbClr val="e6ff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TextShape 6"/>
          <p:cNvSpPr txBox="1"/>
          <p:nvPr/>
        </p:nvSpPr>
        <p:spPr>
          <a:xfrm>
            <a:off x="274680" y="2816280"/>
            <a:ext cx="2103840" cy="63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3000" spc="-1">
                <a:latin typeface="Arial"/>
              </a:rPr>
              <a:t>Clusters</a:t>
            </a:r>
            <a:endParaRPr/>
          </a:p>
        </p:txBody>
      </p:sp>
      <p:sp>
        <p:nvSpPr>
          <p:cNvPr id="346" name="CustomShape 7"/>
          <p:cNvSpPr/>
          <p:nvPr/>
        </p:nvSpPr>
        <p:spPr>
          <a:xfrm>
            <a:off x="275040" y="3804480"/>
            <a:ext cx="2103840" cy="639720"/>
          </a:xfrm>
          <a:custGeom>
            <a:avLst/>
            <a:gdLst/>
            <a:ahLst/>
            <a:rect l="0" t="0" r="r" b="b"/>
            <a:pathLst>
              <a:path w="5846" h="1779">
                <a:moveTo>
                  <a:pt x="296" y="0"/>
                </a:moveTo>
                <a:cubicBezTo>
                  <a:pt x="148" y="0"/>
                  <a:pt x="0" y="148"/>
                  <a:pt x="0" y="296"/>
                </a:cubicBezTo>
                <a:lnTo>
                  <a:pt x="0" y="1481"/>
                </a:lnTo>
                <a:cubicBezTo>
                  <a:pt x="0" y="1629"/>
                  <a:pt x="148" y="1778"/>
                  <a:pt x="296" y="1778"/>
                </a:cubicBezTo>
                <a:lnTo>
                  <a:pt x="5548" y="1778"/>
                </a:lnTo>
                <a:cubicBezTo>
                  <a:pt x="5696" y="1778"/>
                  <a:pt x="5845" y="1629"/>
                  <a:pt x="5845" y="1481"/>
                </a:cubicBezTo>
                <a:lnTo>
                  <a:pt x="5845" y="296"/>
                </a:lnTo>
                <a:cubicBezTo>
                  <a:pt x="5845" y="148"/>
                  <a:pt x="5696" y="0"/>
                  <a:pt x="5548" y="0"/>
                </a:cubicBezTo>
                <a:lnTo>
                  <a:pt x="296" y="0"/>
                </a:lnTo>
              </a:path>
            </a:pathLst>
          </a:custGeom>
          <a:solidFill>
            <a:srgbClr val="e6ff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TextShape 8"/>
          <p:cNvSpPr txBox="1"/>
          <p:nvPr/>
        </p:nvSpPr>
        <p:spPr>
          <a:xfrm>
            <a:off x="275040" y="3895920"/>
            <a:ext cx="2103840" cy="63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3000" spc="-1">
                <a:latin typeface="Arial"/>
              </a:rPr>
              <a:t>Particles</a:t>
            </a:r>
            <a:endParaRPr/>
          </a:p>
        </p:txBody>
      </p:sp>
      <p:sp>
        <p:nvSpPr>
          <p:cNvPr id="348" name="CustomShape 9"/>
          <p:cNvSpPr/>
          <p:nvPr/>
        </p:nvSpPr>
        <p:spPr>
          <a:xfrm>
            <a:off x="3933000" y="2268000"/>
            <a:ext cx="2103840" cy="1205640"/>
          </a:xfrm>
          <a:custGeom>
            <a:avLst/>
            <a:gdLst/>
            <a:ahLst/>
            <a:rect l="0" t="0" r="r" b="b"/>
            <a:pathLst>
              <a:path w="5846" h="3351">
                <a:moveTo>
                  <a:pt x="558" y="0"/>
                </a:moveTo>
                <a:cubicBezTo>
                  <a:pt x="279" y="0"/>
                  <a:pt x="0" y="279"/>
                  <a:pt x="0" y="558"/>
                </a:cubicBezTo>
                <a:lnTo>
                  <a:pt x="0" y="2791"/>
                </a:lnTo>
                <a:cubicBezTo>
                  <a:pt x="0" y="3070"/>
                  <a:pt x="279" y="3350"/>
                  <a:pt x="558" y="3350"/>
                </a:cubicBezTo>
                <a:lnTo>
                  <a:pt x="5286" y="3350"/>
                </a:lnTo>
                <a:cubicBezTo>
                  <a:pt x="5565" y="3350"/>
                  <a:pt x="5845" y="3070"/>
                  <a:pt x="5845" y="2791"/>
                </a:cubicBezTo>
                <a:lnTo>
                  <a:pt x="5845" y="558"/>
                </a:lnTo>
                <a:cubicBezTo>
                  <a:pt x="5845" y="279"/>
                  <a:pt x="5565" y="0"/>
                  <a:pt x="5286" y="0"/>
                </a:cubicBezTo>
                <a:lnTo>
                  <a:pt x="558" y="0"/>
                </a:lnTo>
              </a:path>
            </a:pathLst>
          </a:custGeom>
          <a:solidFill>
            <a:srgbClr val="7da647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TextShape 10"/>
          <p:cNvSpPr txBox="1"/>
          <p:nvPr/>
        </p:nvSpPr>
        <p:spPr>
          <a:xfrm>
            <a:off x="3933000" y="2374200"/>
            <a:ext cx="2103840" cy="94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3000" spc="-1">
                <a:latin typeface="Arial"/>
              </a:rPr>
              <a:t>Jet finding algorithm</a:t>
            </a:r>
            <a:endParaRPr/>
          </a:p>
        </p:txBody>
      </p:sp>
      <p:sp>
        <p:nvSpPr>
          <p:cNvPr id="350" name="CustomShape 11"/>
          <p:cNvSpPr/>
          <p:nvPr/>
        </p:nvSpPr>
        <p:spPr>
          <a:xfrm>
            <a:off x="7225920" y="2285280"/>
            <a:ext cx="2103840" cy="1199880"/>
          </a:xfrm>
          <a:custGeom>
            <a:avLst/>
            <a:gdLst/>
            <a:ahLst/>
            <a:rect l="0" t="0" r="r" b="b"/>
            <a:pathLst>
              <a:path w="5846" h="3335">
                <a:moveTo>
                  <a:pt x="555" y="0"/>
                </a:moveTo>
                <a:cubicBezTo>
                  <a:pt x="277" y="0"/>
                  <a:pt x="0" y="277"/>
                  <a:pt x="0" y="555"/>
                </a:cubicBezTo>
                <a:lnTo>
                  <a:pt x="0" y="2778"/>
                </a:lnTo>
                <a:cubicBezTo>
                  <a:pt x="0" y="3056"/>
                  <a:pt x="277" y="3334"/>
                  <a:pt x="555" y="3334"/>
                </a:cubicBezTo>
                <a:lnTo>
                  <a:pt x="5289" y="3334"/>
                </a:lnTo>
                <a:cubicBezTo>
                  <a:pt x="5567" y="3334"/>
                  <a:pt x="5845" y="3056"/>
                  <a:pt x="5845" y="2778"/>
                </a:cubicBezTo>
                <a:lnTo>
                  <a:pt x="5845" y="555"/>
                </a:lnTo>
                <a:cubicBezTo>
                  <a:pt x="5845" y="277"/>
                  <a:pt x="5567" y="0"/>
                  <a:pt x="5289" y="0"/>
                </a:cubicBezTo>
                <a:lnTo>
                  <a:pt x="555" y="0"/>
                </a:lnTo>
              </a:path>
            </a:pathLst>
          </a:custGeom>
          <a:solidFill>
            <a:srgbClr val="9966cc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TextShape 12"/>
          <p:cNvSpPr txBox="1"/>
          <p:nvPr/>
        </p:nvSpPr>
        <p:spPr>
          <a:xfrm>
            <a:off x="7225920" y="2376720"/>
            <a:ext cx="2103840" cy="94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3000" spc="-1">
                <a:latin typeface="Arial"/>
              </a:rPr>
              <a:t>Jet candidates</a:t>
            </a:r>
            <a:endParaRPr/>
          </a:p>
        </p:txBody>
      </p:sp>
      <p:cxnSp>
        <p:nvCxnSpPr>
          <p:cNvPr id="352" name="Line 13"/>
          <p:cNvCxnSpPr/>
          <p:nvPr/>
        </p:nvCxnSpPr>
        <p:spPr>
          <a:xfrm flipV="1">
            <a:off x="2378880" y="2870640"/>
            <a:ext cx="1554480" cy="1299600"/>
          </a:xfrm>
          <a:prstGeom prst="straightConnector1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353" name="Line 14"/>
          <p:cNvCxnSpPr/>
          <p:nvPr/>
        </p:nvCxnSpPr>
        <p:spPr>
          <a:xfrm flipV="1">
            <a:off x="2378520" y="2870640"/>
            <a:ext cx="1554840" cy="219960"/>
          </a:xfrm>
          <a:prstGeom prst="straightConnector1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354" name="Line 15"/>
          <p:cNvCxnSpPr/>
          <p:nvPr/>
        </p:nvCxnSpPr>
        <p:spPr>
          <a:xfrm>
            <a:off x="2378160" y="2010600"/>
            <a:ext cx="1555200" cy="860400"/>
          </a:xfrm>
          <a:prstGeom prst="straightConnector1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355" name="Line 16"/>
          <p:cNvCxnSpPr/>
          <p:nvPr/>
        </p:nvCxnSpPr>
        <p:spPr>
          <a:xfrm>
            <a:off x="6036840" y="2870640"/>
            <a:ext cx="1189440" cy="14760"/>
          </a:xfrm>
          <a:prstGeom prst="straightConnector1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356" name="TextShape 17"/>
          <p:cNvSpPr txBox="1"/>
          <p:nvPr/>
        </p:nvSpPr>
        <p:spPr>
          <a:xfrm>
            <a:off x="6402600" y="6855840"/>
            <a:ext cx="3368520" cy="23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" spc="-1">
                <a:latin typeface="Arial"/>
              </a:rPr>
              <a:t>M. Cacciari, G. P. Salam, G.Soyez, JHEP 0804:063,2008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5466240" y="1626480"/>
            <a:ext cx="4495320" cy="1761840"/>
          </a:xfrm>
          <a:prstGeom prst="rect">
            <a:avLst/>
          </a:prstGeom>
          <a:ln>
            <a:noFill/>
          </a:ln>
        </p:spPr>
      </p:pic>
      <p:sp>
        <p:nvSpPr>
          <p:cNvPr id="22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Overview</a:t>
            </a:r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324000" y="1769040"/>
            <a:ext cx="571536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Jet quenching in a nutshell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Partons lose energy in the medium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This lost energy makes jets broader and softer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Towards quantitative understanding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Measurement details matter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Cold nuclear matter effects?</a:t>
            </a:r>
            <a:endParaRPr/>
          </a:p>
        </p:txBody>
      </p:sp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5358240" y="3388320"/>
            <a:ext cx="4238280" cy="338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>
                <p:childTnLst>
                  <p:par>
                    <p:cTn id="33" fill="freeze">
                      <p:stCondLst>
                        <p:cond delay="indefinite"/>
                      </p:stCondLst>
                      <p:childTnLst>
                        <p:par>
                          <p:cTn id="34" fill="freeze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freeze">
                      <p:stCondLst>
                        <p:cond delay="indefinite"/>
                      </p:stCondLst>
                      <p:childTnLst>
                        <p:par>
                          <p:cTn id="40" fill="freeze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8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freeze">
                      <p:stCondLst>
                        <p:cond delay="indefinite"/>
                      </p:stCondLst>
                      <p:childTnLst>
                        <p:par>
                          <p:cTn id="44" fill="freeze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2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freeze">
                      <p:stCondLst>
                        <p:cond delay="indefinite"/>
                      </p:stCondLst>
                      <p:childTnLst>
                        <p:par>
                          <p:cTn id="48" fill="freeze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1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freeze">
                      <p:stCondLst>
                        <p:cond delay="indefinite"/>
                      </p:stCondLst>
                      <p:childTnLst>
                        <p:par>
                          <p:cTn id="54" fill="freeze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45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freeze">
                      <p:stCondLst>
                        <p:cond delay="indefinite"/>
                      </p:stCondLst>
                      <p:childTnLst>
                        <p:par>
                          <p:cTn id="58" fill="freeze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72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504000" y="49320"/>
            <a:ext cx="9071640" cy="91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 spc="-1">
                <a:solidFill>
                  <a:srgbClr val="000000"/>
                </a:solidFill>
                <a:latin typeface="Times New Roman"/>
              </a:rPr>
              <a:t>Bias &amp; Background</a:t>
            </a:r>
            <a:endParaRPr/>
          </a:p>
        </p:txBody>
      </p:sp>
      <p:pic>
        <p:nvPicPr>
          <p:cNvPr id="358" name="" descr=""/>
          <p:cNvPicPr/>
          <p:nvPr/>
        </p:nvPicPr>
        <p:blipFill>
          <a:blip r:embed="rId1"/>
          <a:stretch/>
        </p:blipFill>
        <p:spPr>
          <a:xfrm rot="405000">
            <a:off x="7216560" y="2239560"/>
            <a:ext cx="1359000" cy="1504800"/>
          </a:xfrm>
          <a:prstGeom prst="rect">
            <a:avLst/>
          </a:prstGeom>
          <a:ln>
            <a:noFill/>
          </a:ln>
        </p:spPr>
      </p:pic>
      <p:pic>
        <p:nvPicPr>
          <p:cNvPr id="359" name="" descr=""/>
          <p:cNvPicPr/>
          <p:nvPr/>
        </p:nvPicPr>
        <p:blipFill>
          <a:blip r:embed="rId2"/>
          <a:stretch/>
        </p:blipFill>
        <p:spPr>
          <a:xfrm>
            <a:off x="1005120" y="1412640"/>
            <a:ext cx="3326760" cy="4316400"/>
          </a:xfrm>
          <a:prstGeom prst="rect">
            <a:avLst/>
          </a:prstGeom>
          <a:ln>
            <a:noFill/>
          </a:ln>
        </p:spPr>
      </p:pic>
      <p:pic>
        <p:nvPicPr>
          <p:cNvPr id="360" name="" descr=""/>
          <p:cNvPicPr/>
          <p:nvPr/>
        </p:nvPicPr>
        <p:blipFill>
          <a:blip r:embed="rId3"/>
          <a:stretch/>
        </p:blipFill>
        <p:spPr>
          <a:xfrm>
            <a:off x="1970280" y="954360"/>
            <a:ext cx="7484760" cy="564696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1284480" y="4367160"/>
            <a:ext cx="2433960" cy="854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Signal</a:t>
            </a:r>
            <a:endParaRPr/>
          </a:p>
        </p:txBody>
      </p:sp>
      <p:pic>
        <p:nvPicPr>
          <p:cNvPr id="362" name="" descr=""/>
          <p:cNvPicPr/>
          <p:nvPr/>
        </p:nvPicPr>
        <p:blipFill>
          <a:blip r:embed="rId1"/>
          <a:stretch/>
        </p:blipFill>
        <p:spPr>
          <a:xfrm>
            <a:off x="555120" y="803520"/>
            <a:ext cx="3657600" cy="3657600"/>
          </a:xfrm>
          <a:prstGeom prst="rect">
            <a:avLst/>
          </a:prstGeom>
          <a:ln>
            <a:noFill/>
          </a:ln>
        </p:spPr>
      </p:pic>
      <p:sp>
        <p:nvSpPr>
          <p:cNvPr id="363" name="TextShape 2"/>
          <p:cNvSpPr txBox="1"/>
          <p:nvPr/>
        </p:nvSpPr>
        <p:spPr>
          <a:xfrm>
            <a:off x="555120" y="3999600"/>
            <a:ext cx="3657600" cy="44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700" spc="-1">
                <a:solidFill>
                  <a:srgbClr val="ffffff"/>
                </a:solidFill>
                <a:latin typeface="Arial"/>
              </a:rPr>
              <a:t>p+p di-jet event in STAR</a:t>
            </a:r>
            <a:endParaRPr/>
          </a:p>
        </p:txBody>
      </p:sp>
      <p:pic>
        <p:nvPicPr>
          <p:cNvPr id="364" name="" descr=""/>
          <p:cNvPicPr/>
          <p:nvPr/>
        </p:nvPicPr>
        <p:blipFill>
          <a:blip r:embed="rId2"/>
          <a:stretch/>
        </p:blipFill>
        <p:spPr>
          <a:xfrm>
            <a:off x="5015520" y="801360"/>
            <a:ext cx="4647240" cy="3657600"/>
          </a:xfrm>
          <a:prstGeom prst="rect">
            <a:avLst/>
          </a:prstGeom>
          <a:ln>
            <a:noFill/>
          </a:ln>
        </p:spPr>
      </p:pic>
      <p:sp>
        <p:nvSpPr>
          <p:cNvPr id="365" name="TextShape 3"/>
          <p:cNvSpPr txBox="1"/>
          <p:nvPr/>
        </p:nvSpPr>
        <p:spPr>
          <a:xfrm>
            <a:off x="5214240" y="4020120"/>
            <a:ext cx="467496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700" spc="-1">
                <a:solidFill>
                  <a:srgbClr val="ffffff"/>
                </a:solidFill>
                <a:latin typeface="Arial"/>
              </a:rPr>
              <a:t>Central Au+Au collision in STAR</a:t>
            </a:r>
            <a:endParaRPr/>
          </a:p>
        </p:txBody>
      </p:sp>
      <p:sp>
        <p:nvSpPr>
          <p:cNvPr id="366" name="TextShape 4"/>
          <p:cNvSpPr txBox="1"/>
          <p:nvPr/>
        </p:nvSpPr>
        <p:spPr>
          <a:xfrm>
            <a:off x="5438160" y="4161600"/>
            <a:ext cx="3630240" cy="124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Background</a:t>
            </a:r>
            <a:endParaRPr/>
          </a:p>
        </p:txBody>
      </p:sp>
      <p:sp>
        <p:nvSpPr>
          <p:cNvPr id="367" name="TextShape 5"/>
          <p:cNvSpPr txBox="1"/>
          <p:nvPr/>
        </p:nvSpPr>
        <p:spPr>
          <a:xfrm>
            <a:off x="5153040" y="5308920"/>
            <a:ext cx="4426920" cy="174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Softer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Correlated with rxn plane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Large fluctuations/hot spots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solidFill>
                  <a:srgbClr val="ff0000"/>
                </a:solidFill>
                <a:latin typeface="Times New Roman"/>
              </a:rPr>
              <a:t>Combinatorial background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solidFill>
                  <a:srgbClr val="ff0000"/>
                </a:solidFill>
                <a:latin typeface="Times New Roman"/>
              </a:rPr>
              <a:t>Degraded energy resolution</a:t>
            </a:r>
            <a:endParaRPr/>
          </a:p>
          <a:p>
            <a:endParaRPr/>
          </a:p>
        </p:txBody>
      </p:sp>
      <p:sp>
        <p:nvSpPr>
          <p:cNvPr id="368" name="TextShape 6"/>
          <p:cNvSpPr txBox="1"/>
          <p:nvPr/>
        </p:nvSpPr>
        <p:spPr>
          <a:xfrm>
            <a:off x="473400" y="5322960"/>
            <a:ext cx="4426920" cy="173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Harder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Correlated with rxn plane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Low p</a:t>
            </a:r>
            <a:r>
              <a:rPr lang="en-US" sz="3200" spc="-1" baseline="-101000">
                <a:latin typeface="Times New Roman"/>
              </a:rPr>
              <a:t>T</a:t>
            </a:r>
            <a:r>
              <a:rPr lang="en-US" sz="3200" spc="-1">
                <a:latin typeface="Times New Roman"/>
              </a:rPr>
              <a:t> modifications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Flavor modifications?</a:t>
            </a:r>
            <a:endParaRPr/>
          </a:p>
        </p:txBody>
      </p:sp>
      <p:pic>
        <p:nvPicPr>
          <p:cNvPr id="369" name="" descr=""/>
          <p:cNvPicPr/>
          <p:nvPr/>
        </p:nvPicPr>
        <p:blipFill>
          <a:blip r:embed="rId3"/>
          <a:stretch/>
        </p:blipFill>
        <p:spPr>
          <a:xfrm>
            <a:off x="8849520" y="2617200"/>
            <a:ext cx="914400" cy="1188720"/>
          </a:xfrm>
          <a:prstGeom prst="rect">
            <a:avLst/>
          </a:prstGeom>
          <a:ln>
            <a:noFill/>
          </a:ln>
        </p:spPr>
      </p:pic>
      <p:pic>
        <p:nvPicPr>
          <p:cNvPr id="370" name="" descr=""/>
          <p:cNvPicPr/>
          <p:nvPr/>
        </p:nvPicPr>
        <p:blipFill>
          <a:blip r:embed="rId4"/>
          <a:stretch/>
        </p:blipFill>
        <p:spPr>
          <a:xfrm>
            <a:off x="3454920" y="2922840"/>
            <a:ext cx="914400" cy="88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nodeType="mainSeq">
                <p:childTnLst>
                  <p:par>
                    <p:cTn id="95" fill="freeze">
                      <p:stCondLst>
                        <p:cond delay="indefinite"/>
                      </p:stCondLst>
                      <p:childTnLst>
                        <p:par>
                          <p:cTn id="96" fill="freeze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62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87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" descr=""/>
          <p:cNvPicPr/>
          <p:nvPr/>
        </p:nvPicPr>
        <p:blipFill>
          <a:blip r:embed="rId1"/>
          <a:stretch/>
        </p:blipFill>
        <p:spPr>
          <a:xfrm>
            <a:off x="-58680" y="-117360"/>
            <a:ext cx="10360080" cy="7772400"/>
          </a:xfrm>
          <a:prstGeom prst="rect">
            <a:avLst/>
          </a:prstGeom>
          <a:ln>
            <a:noFill/>
          </a:ln>
        </p:spPr>
      </p:pic>
      <p:sp>
        <p:nvSpPr>
          <p:cNvPr id="372" name="TextShape 1"/>
          <p:cNvSpPr txBox="1"/>
          <p:nvPr/>
        </p:nvSpPr>
        <p:spPr>
          <a:xfrm>
            <a:off x="168120" y="7251120"/>
            <a:ext cx="5686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latin typeface="Arial"/>
              </a:rPr>
              <a:t>http://www.boredpanda.com/animal-camouflage/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" descr=""/>
          <p:cNvPicPr/>
          <p:nvPr/>
        </p:nvPicPr>
        <p:blipFill>
          <a:blip r:embed="rId1"/>
          <a:stretch/>
        </p:blipFill>
        <p:spPr>
          <a:xfrm>
            <a:off x="-58680" y="-117360"/>
            <a:ext cx="10360080" cy="7772400"/>
          </a:xfrm>
          <a:prstGeom prst="rect">
            <a:avLst/>
          </a:prstGeom>
          <a:ln>
            <a:noFill/>
          </a:ln>
        </p:spPr>
      </p:pic>
      <p:pic>
        <p:nvPicPr>
          <p:cNvPr id="374" name="" descr=""/>
          <p:cNvPicPr/>
          <p:nvPr/>
        </p:nvPicPr>
        <p:blipFill>
          <a:blip r:embed="rId2"/>
          <a:stretch/>
        </p:blipFill>
        <p:spPr>
          <a:xfrm>
            <a:off x="7117920" y="-814680"/>
            <a:ext cx="3657600" cy="3657600"/>
          </a:xfrm>
          <a:prstGeom prst="rect">
            <a:avLst/>
          </a:prstGeom>
          <a:ln>
            <a:noFill/>
          </a:ln>
        </p:spPr>
      </p:pic>
      <p:sp>
        <p:nvSpPr>
          <p:cNvPr id="375" name="TextShape 1"/>
          <p:cNvSpPr txBox="1"/>
          <p:nvPr/>
        </p:nvSpPr>
        <p:spPr>
          <a:xfrm>
            <a:off x="168120" y="7251120"/>
            <a:ext cx="5686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latin typeface="Arial"/>
              </a:rPr>
              <a:t>http://www.boredpanda.com/animal-camouflage/</a:t>
            </a:r>
            <a:endParaRPr/>
          </a:p>
        </p:txBody>
      </p:sp>
      <p:sp>
        <p:nvSpPr>
          <p:cNvPr id="376" name="TextShape 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solidFill>
                  <a:srgbClr val="000000"/>
                </a:solidFill>
                <a:latin typeface="Times New Roman"/>
              </a:rPr>
              <a:t>Bias</a:t>
            </a:r>
            <a:endParaRPr/>
          </a:p>
        </p:txBody>
      </p:sp>
      <p:sp>
        <p:nvSpPr>
          <p:cNvPr id="377" name="TextShape 3"/>
          <p:cNvSpPr txBox="1"/>
          <p:nvPr/>
        </p:nvSpPr>
        <p:spPr>
          <a:xfrm>
            <a:off x="504000" y="2241360"/>
            <a:ext cx="8870040" cy="39121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Modified jets probably look more like the medium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Quark jets are narrower, have fewer tracks, fragment harder [Z Phys C 68, 179-201 (1995), Z Phys C 70, 179-196 (1996), ]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Gluon jets reconstructed with k</a:t>
            </a:r>
            <a:r>
              <a:rPr b="1" lang="en-US" sz="3200" spc="-1" baseline="-101000">
                <a:solidFill>
                  <a:srgbClr val="000000"/>
                </a:solidFill>
                <a:latin typeface="Times New Roman"/>
              </a:rPr>
              <a:t>T</a:t>
            </a: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 algorithm have more particles than jets reconstructed with anti-k</a:t>
            </a:r>
            <a:r>
              <a:rPr b="1" lang="en-US" sz="3200" spc="-1" baseline="-101000">
                <a:solidFill>
                  <a:srgbClr val="000000"/>
                </a:solidFill>
                <a:latin typeface="Times New Roman"/>
              </a:rPr>
              <a:t>T</a:t>
            </a: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 algorithm [Phys. Rev. D 45, 1448 (1992)]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Gluon jets fragment into more baryons [EPJC 8, 241-254, 1998]</a:t>
            </a:r>
            <a:endParaRPr/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>
                <p:childTnLst>
                  <p:par>
                    <p:cTn id="103" fill="freeze">
                      <p:stCondLst>
                        <p:cond delay="indefinite"/>
                      </p:stCondLst>
                      <p:childTnLst>
                        <p:par>
                          <p:cTn id="104" fill="freeze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freeze">
                      <p:stCondLst>
                        <p:cond delay="indefinite"/>
                      </p:stCondLst>
                      <p:childTnLst>
                        <p:par>
                          <p:cTn id="1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9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freeze">
                      <p:stCondLst>
                        <p:cond delay="indefinite"/>
                      </p:stCondLst>
                      <p:childTnLst>
                        <p:par>
                          <p:cTn id="114" fill="freeze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70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freeze">
                      <p:stCondLst>
                        <p:cond delay="indefinite"/>
                      </p:stCondLst>
                      <p:childTnLst>
                        <p:par>
                          <p:cTn id="118" fill="freeze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11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-49680" y="1074960"/>
            <a:ext cx="8019720" cy="5667120"/>
          </a:xfrm>
          <a:prstGeom prst="rect">
            <a:avLst/>
          </a:prstGeom>
          <a:ln>
            <a:noFill/>
          </a:ln>
        </p:spPr>
      </p:pic>
      <p:sp>
        <p:nvSpPr>
          <p:cNvPr id="379" name="TextShape 1"/>
          <p:cNvSpPr txBox="1"/>
          <p:nvPr/>
        </p:nvSpPr>
        <p:spPr>
          <a:xfrm>
            <a:off x="464040" y="119880"/>
            <a:ext cx="96512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What you see depends on where you look</a:t>
            </a:r>
            <a:endParaRPr/>
          </a:p>
        </p:txBody>
      </p:sp>
      <p:sp>
        <p:nvSpPr>
          <p:cNvPr id="380" name="TextShape 2"/>
          <p:cNvSpPr txBox="1"/>
          <p:nvPr/>
        </p:nvSpPr>
        <p:spPr>
          <a:xfrm>
            <a:off x="3428640" y="2789640"/>
            <a:ext cx="2062440" cy="81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" spc="-1">
                <a:latin typeface="Arial"/>
              </a:rPr>
              <a:t>Phys. Rev. C 90, 024908 (2014)</a:t>
            </a:r>
            <a:r>
              <a:rPr lang="en-US" sz="1000" spc="-1">
                <a:latin typeface="Arial"/>
              </a:rPr>
              <a:t>
</a:t>
            </a:r>
            <a:r>
              <a:rPr lang="en-US" sz="1000" spc="-1">
                <a:latin typeface="Arial"/>
              </a:rPr>
              <a:t>JHEP10(2012)087</a:t>
            </a:r>
            <a:endParaRPr/>
          </a:p>
          <a:p>
            <a:endParaRPr/>
          </a:p>
        </p:txBody>
      </p:sp>
      <p:sp>
        <p:nvSpPr>
          <p:cNvPr id="381" name="TextShape 3"/>
          <p:cNvSpPr txBox="1"/>
          <p:nvPr/>
        </p:nvSpPr>
        <p:spPr>
          <a:xfrm>
            <a:off x="4717800" y="6474960"/>
            <a:ext cx="1632960" cy="551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latin typeface="Arial"/>
              </a:rPr>
              <a:t>z = p</a:t>
            </a:r>
            <a:r>
              <a:rPr b="1" lang="en-US" sz="2500" spc="-1" baseline="-101000">
                <a:latin typeface="Arial"/>
              </a:rPr>
              <a:t>T</a:t>
            </a:r>
            <a:r>
              <a:rPr b="1" lang="en-US" sz="2500" spc="-1">
                <a:latin typeface="Arial"/>
              </a:rPr>
              <a:t>/E</a:t>
            </a:r>
            <a:r>
              <a:rPr b="1" lang="en-US" sz="2500" spc="-1" baseline="-101000">
                <a:latin typeface="Arial"/>
              </a:rPr>
              <a:t>jet</a:t>
            </a:r>
            <a:endParaRPr/>
          </a:p>
        </p:txBody>
      </p:sp>
      <p:sp>
        <p:nvSpPr>
          <p:cNvPr id="382" name="Line 4"/>
          <p:cNvSpPr/>
          <p:nvPr/>
        </p:nvSpPr>
        <p:spPr>
          <a:xfrm flipH="1" flipV="1">
            <a:off x="5850720" y="8501760"/>
            <a:ext cx="1179360" cy="589680"/>
          </a:xfrm>
          <a:prstGeom prst="line">
            <a:avLst/>
          </a:prstGeom>
          <a:ln w="36720">
            <a:solidFill>
              <a:srgbClr val="0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TextShape 5"/>
          <p:cNvSpPr txBox="1"/>
          <p:nvPr/>
        </p:nvSpPr>
        <p:spPr>
          <a:xfrm>
            <a:off x="7030080" y="909144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Low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84" name="TextShape 6"/>
          <p:cNvSpPr txBox="1"/>
          <p:nvPr/>
        </p:nvSpPr>
        <p:spPr>
          <a:xfrm>
            <a:off x="2520000" y="918972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High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85" name="Line 7"/>
          <p:cNvSpPr/>
          <p:nvPr/>
        </p:nvSpPr>
        <p:spPr>
          <a:xfrm flipV="1">
            <a:off x="3446640" y="8432280"/>
            <a:ext cx="923760" cy="780120"/>
          </a:xfrm>
          <a:prstGeom prst="line">
            <a:avLst/>
          </a:prstGeom>
          <a:ln w="36720">
            <a:solidFill>
              <a:srgbClr val="0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Line 8"/>
          <p:cNvSpPr/>
          <p:nvPr/>
        </p:nvSpPr>
        <p:spPr>
          <a:xfrm flipH="1" flipV="1">
            <a:off x="5850720" y="8501760"/>
            <a:ext cx="1179360" cy="589680"/>
          </a:xfrm>
          <a:prstGeom prst="line">
            <a:avLst/>
          </a:prstGeom>
          <a:ln w="36720">
            <a:solidFill>
              <a:srgbClr val="0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TextShape 9"/>
          <p:cNvSpPr txBox="1"/>
          <p:nvPr/>
        </p:nvSpPr>
        <p:spPr>
          <a:xfrm>
            <a:off x="7030080" y="909144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Low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88" name="TextShape 10"/>
          <p:cNvSpPr txBox="1"/>
          <p:nvPr/>
        </p:nvSpPr>
        <p:spPr>
          <a:xfrm>
            <a:off x="2520000" y="918972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High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89" name="Line 11"/>
          <p:cNvSpPr/>
          <p:nvPr/>
        </p:nvSpPr>
        <p:spPr>
          <a:xfrm flipH="1" flipV="1">
            <a:off x="5850720" y="8501760"/>
            <a:ext cx="1179360" cy="589680"/>
          </a:xfrm>
          <a:prstGeom prst="line">
            <a:avLst/>
          </a:prstGeom>
          <a:ln w="36720">
            <a:solidFill>
              <a:srgbClr val="0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12"/>
          <p:cNvSpPr txBox="1"/>
          <p:nvPr/>
        </p:nvSpPr>
        <p:spPr>
          <a:xfrm>
            <a:off x="7030080" y="909144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Low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91" name="TextShape 13"/>
          <p:cNvSpPr txBox="1"/>
          <p:nvPr/>
        </p:nvSpPr>
        <p:spPr>
          <a:xfrm>
            <a:off x="2520000" y="918972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High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92" name="TextShape 14"/>
          <p:cNvSpPr txBox="1"/>
          <p:nvPr/>
        </p:nvSpPr>
        <p:spPr>
          <a:xfrm>
            <a:off x="7030080" y="909144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Low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93" name="TextShape 15"/>
          <p:cNvSpPr txBox="1"/>
          <p:nvPr/>
        </p:nvSpPr>
        <p:spPr>
          <a:xfrm>
            <a:off x="2520000" y="918972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High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94" name="TextShape 16"/>
          <p:cNvSpPr txBox="1"/>
          <p:nvPr/>
        </p:nvSpPr>
        <p:spPr>
          <a:xfrm>
            <a:off x="7030080" y="9091440"/>
            <a:ext cx="1874520" cy="42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000080"/>
                </a:solidFill>
                <a:latin typeface="Arial"/>
              </a:rPr>
              <a:t>Low p</a:t>
            </a:r>
            <a:r>
              <a:rPr b="1" lang="en-US" sz="1800" spc="-1" baseline="-101000">
                <a:solidFill>
                  <a:srgbClr val="00008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95" name="Line 17"/>
          <p:cNvSpPr/>
          <p:nvPr/>
        </p:nvSpPr>
        <p:spPr>
          <a:xfrm flipV="1">
            <a:off x="2521440" y="5884920"/>
            <a:ext cx="778320" cy="67068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TextShape 18"/>
          <p:cNvSpPr txBox="1"/>
          <p:nvPr/>
        </p:nvSpPr>
        <p:spPr>
          <a:xfrm>
            <a:off x="1461960" y="6667560"/>
            <a:ext cx="2670840" cy="551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solidFill>
                  <a:srgbClr val="ff0000"/>
                </a:solidFill>
                <a:latin typeface="Arial"/>
              </a:rPr>
              <a:t>High p</a:t>
            </a:r>
            <a:r>
              <a:rPr b="1" lang="en-US" sz="2500" spc="-1" baseline="-101000">
                <a:solidFill>
                  <a:srgbClr val="ff000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97" name="Line 19"/>
          <p:cNvSpPr/>
          <p:nvPr/>
        </p:nvSpPr>
        <p:spPr>
          <a:xfrm flipH="1" flipV="1">
            <a:off x="7228080" y="5958000"/>
            <a:ext cx="946440" cy="48276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TextShape 20"/>
          <p:cNvSpPr txBox="1"/>
          <p:nvPr/>
        </p:nvSpPr>
        <p:spPr>
          <a:xfrm>
            <a:off x="7115040" y="6552720"/>
            <a:ext cx="2670840" cy="551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solidFill>
                  <a:srgbClr val="ff0000"/>
                </a:solidFill>
                <a:latin typeface="Arial"/>
              </a:rPr>
              <a:t>Low p</a:t>
            </a:r>
            <a:r>
              <a:rPr b="1" lang="en-US" sz="2500" spc="-1" baseline="-101000">
                <a:solidFill>
                  <a:srgbClr val="ff0000"/>
                </a:solidFill>
                <a:latin typeface="Arial"/>
              </a:rPr>
              <a:t>T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Focus on high p</a:t>
            </a:r>
            <a:r>
              <a:rPr lang="en-US" sz="4400" spc="-1" baseline="-101000">
                <a:latin typeface="Times New Roman"/>
              </a:rPr>
              <a:t>T</a:t>
            </a:r>
            <a:endParaRPr/>
          </a:p>
        </p:txBody>
      </p:sp>
      <p:sp>
        <p:nvSpPr>
          <p:cNvPr id="400" name="TextShape 2"/>
          <p:cNvSpPr txBox="1"/>
          <p:nvPr/>
        </p:nvSpPr>
        <p:spPr>
          <a:xfrm>
            <a:off x="504000" y="1630440"/>
            <a:ext cx="4835520" cy="4235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Pros: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Reduces combinatorial background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Cons: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Cuts signal where we expect modifications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Could bias towards partons which have not interacted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Biases sample towards quarks</a:t>
            </a:r>
            <a:endParaRPr/>
          </a:p>
        </p:txBody>
      </p:sp>
      <p:pic>
        <p:nvPicPr>
          <p:cNvPr id="401" name="" descr=""/>
          <p:cNvPicPr/>
          <p:nvPr/>
        </p:nvPicPr>
        <p:blipFill>
          <a:blip r:embed="rId1"/>
          <a:stretch/>
        </p:blipFill>
        <p:spPr>
          <a:xfrm>
            <a:off x="2971080" y="6047280"/>
            <a:ext cx="731520" cy="713160"/>
          </a:xfrm>
          <a:prstGeom prst="rect">
            <a:avLst/>
          </a:prstGeom>
          <a:ln>
            <a:noFill/>
          </a:ln>
        </p:spPr>
      </p:pic>
      <p:pic>
        <p:nvPicPr>
          <p:cNvPr id="402" name="" descr=""/>
          <p:cNvPicPr/>
          <p:nvPr/>
        </p:nvPicPr>
        <p:blipFill>
          <a:blip r:embed="rId2"/>
          <a:stretch/>
        </p:blipFill>
        <p:spPr>
          <a:xfrm>
            <a:off x="2026800" y="5971320"/>
            <a:ext cx="914400" cy="914400"/>
          </a:xfrm>
          <a:prstGeom prst="rect">
            <a:avLst/>
          </a:prstGeom>
          <a:ln>
            <a:noFill/>
          </a:ln>
        </p:spPr>
      </p:pic>
      <p:sp>
        <p:nvSpPr>
          <p:cNvPr id="403" name="Line 3"/>
          <p:cNvSpPr/>
          <p:nvPr/>
        </p:nvSpPr>
        <p:spPr>
          <a:xfrm flipV="1">
            <a:off x="2074320" y="6120360"/>
            <a:ext cx="630720" cy="643680"/>
          </a:xfrm>
          <a:prstGeom prst="line">
            <a:avLst/>
          </a:prstGeom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Line 4"/>
          <p:cNvSpPr/>
          <p:nvPr/>
        </p:nvSpPr>
        <p:spPr>
          <a:xfrm>
            <a:off x="2118960" y="6122520"/>
            <a:ext cx="630720" cy="643680"/>
          </a:xfrm>
          <a:prstGeom prst="line">
            <a:avLst/>
          </a:prstGeom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05" name="" descr=""/>
          <p:cNvPicPr/>
          <p:nvPr/>
        </p:nvPicPr>
        <p:blipFill>
          <a:blip r:embed="rId3"/>
          <a:stretch/>
        </p:blipFill>
        <p:spPr>
          <a:xfrm>
            <a:off x="5526360" y="2458440"/>
            <a:ext cx="3996000" cy="2743200"/>
          </a:xfrm>
          <a:prstGeom prst="rect">
            <a:avLst/>
          </a:prstGeom>
          <a:ln>
            <a:noFill/>
          </a:ln>
        </p:spPr>
      </p:pic>
      <p:pic>
        <p:nvPicPr>
          <p:cNvPr id="406" name="" descr=""/>
          <p:cNvPicPr/>
          <p:nvPr/>
        </p:nvPicPr>
        <p:blipFill>
          <a:blip r:embed="rId4"/>
          <a:stretch/>
        </p:blipFill>
        <p:spPr>
          <a:xfrm>
            <a:off x="6021360" y="4293360"/>
            <a:ext cx="457200" cy="594360"/>
          </a:xfrm>
          <a:prstGeom prst="rect">
            <a:avLst/>
          </a:prstGeom>
          <a:ln>
            <a:noFill/>
          </a:ln>
        </p:spPr>
      </p:pic>
      <p:pic>
        <p:nvPicPr>
          <p:cNvPr id="407" name="" descr=""/>
          <p:cNvPicPr/>
          <p:nvPr/>
        </p:nvPicPr>
        <p:blipFill>
          <a:blip r:embed="rId5"/>
          <a:stretch/>
        </p:blipFill>
        <p:spPr>
          <a:xfrm>
            <a:off x="7557840" y="4238640"/>
            <a:ext cx="731520" cy="713160"/>
          </a:xfrm>
          <a:prstGeom prst="rect">
            <a:avLst/>
          </a:prstGeom>
          <a:ln>
            <a:noFill/>
          </a:ln>
        </p:spPr>
      </p:pic>
      <p:pic>
        <p:nvPicPr>
          <p:cNvPr id="408" name="" descr=""/>
          <p:cNvPicPr/>
          <p:nvPr/>
        </p:nvPicPr>
        <p:blipFill>
          <a:blip r:embed="rId6"/>
          <a:stretch/>
        </p:blipFill>
        <p:spPr>
          <a:xfrm>
            <a:off x="6406560" y="4127400"/>
            <a:ext cx="914400" cy="914400"/>
          </a:xfrm>
          <a:prstGeom prst="rect">
            <a:avLst/>
          </a:prstGeom>
          <a:ln>
            <a:noFill/>
          </a:ln>
        </p:spPr>
      </p:pic>
      <p:sp>
        <p:nvSpPr>
          <p:cNvPr id="409" name="TextShape 5"/>
          <p:cNvSpPr txBox="1"/>
          <p:nvPr/>
        </p:nvSpPr>
        <p:spPr>
          <a:xfrm>
            <a:off x="5854680" y="2219040"/>
            <a:ext cx="3860280" cy="40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>
                <a:latin typeface="Arial"/>
              </a:rPr>
              <a:t>PoS High-pTphysics09:023,2009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2134800" y="316080"/>
            <a:ext cx="5948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Focus on smaller angles</a:t>
            </a:r>
            <a:endParaRPr/>
          </a:p>
        </p:txBody>
      </p:sp>
      <p:sp>
        <p:nvSpPr>
          <p:cNvPr id="411" name="TextShape 2"/>
          <p:cNvSpPr txBox="1"/>
          <p:nvPr/>
        </p:nvSpPr>
        <p:spPr>
          <a:xfrm>
            <a:off x="900000" y="1913040"/>
            <a:ext cx="380268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Pros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Background is smaller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Background fluctuations smaller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Cons: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Modifications expected at higher R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Biases sample towards quarks</a:t>
            </a:r>
            <a:endParaRPr/>
          </a:p>
        </p:txBody>
      </p:sp>
      <p:pic>
        <p:nvPicPr>
          <p:cNvPr id="412" name="" descr=""/>
          <p:cNvPicPr/>
          <p:nvPr/>
        </p:nvPicPr>
        <p:blipFill>
          <a:blip r:embed="rId1"/>
          <a:stretch/>
        </p:blipFill>
        <p:spPr>
          <a:xfrm>
            <a:off x="5658840" y="2277000"/>
            <a:ext cx="3943080" cy="3574800"/>
          </a:xfrm>
          <a:prstGeom prst="rect">
            <a:avLst/>
          </a:prstGeom>
          <a:ln>
            <a:noFill/>
          </a:ln>
        </p:spPr>
      </p:pic>
      <p:sp>
        <p:nvSpPr>
          <p:cNvPr id="413" name="TextShape 3"/>
          <p:cNvSpPr txBox="1"/>
          <p:nvPr/>
        </p:nvSpPr>
        <p:spPr>
          <a:xfrm>
            <a:off x="6809760" y="2764800"/>
            <a:ext cx="1629360" cy="2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" spc="-1">
                <a:latin typeface="Arial"/>
              </a:rPr>
              <a:t>JHEP 03 (2012) 053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1864800" y="140760"/>
            <a:ext cx="6000120" cy="672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ALICE/STAR</a:t>
            </a:r>
            <a:endParaRPr/>
          </a:p>
        </p:txBody>
      </p:sp>
      <p:sp>
        <p:nvSpPr>
          <p:cNvPr id="415" name="TextShape 2"/>
          <p:cNvSpPr txBox="1"/>
          <p:nvPr/>
        </p:nvSpPr>
        <p:spPr>
          <a:xfrm>
            <a:off x="0" y="0"/>
            <a:ext cx="360" cy="200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pic>
        <p:nvPicPr>
          <p:cNvPr id="416" name="Picture 7" descr=""/>
          <p:cNvPicPr/>
          <p:nvPr/>
        </p:nvPicPr>
        <p:blipFill>
          <a:blip r:embed="rId1"/>
          <a:srcRect l="6825" t="2197" r="3967" b="0"/>
          <a:stretch/>
        </p:blipFill>
        <p:spPr>
          <a:xfrm>
            <a:off x="6375240" y="1188360"/>
            <a:ext cx="3594600" cy="5941800"/>
          </a:xfrm>
          <a:prstGeom prst="rect">
            <a:avLst/>
          </a:prstGeom>
          <a:ln>
            <a:noFill/>
          </a:ln>
        </p:spPr>
      </p:pic>
      <p:sp>
        <p:nvSpPr>
          <p:cNvPr id="417" name="CustomShape 3"/>
          <p:cNvSpPr/>
          <p:nvPr/>
        </p:nvSpPr>
        <p:spPr>
          <a:xfrm>
            <a:off x="4029120" y="870840"/>
            <a:ext cx="27244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Combinatorial “jets”</a:t>
            </a:r>
            <a:endParaRPr/>
          </a:p>
        </p:txBody>
      </p:sp>
      <p:sp>
        <p:nvSpPr>
          <p:cNvPr id="418" name="CustomShape 4"/>
          <p:cNvSpPr/>
          <p:nvPr/>
        </p:nvSpPr>
        <p:spPr>
          <a:xfrm>
            <a:off x="6184440" y="1328040"/>
            <a:ext cx="1316880" cy="153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TextShape 5"/>
          <p:cNvSpPr txBox="1"/>
          <p:nvPr/>
        </p:nvSpPr>
        <p:spPr>
          <a:xfrm>
            <a:off x="210240" y="1442520"/>
            <a:ext cx="6391800" cy="2904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Estimate combinatorial jet contributions and its fluctuations from data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Require leading track p</a:t>
            </a:r>
            <a:r>
              <a:rPr lang="en-US" sz="2200" spc="-1" strike="noStrike" baseline="-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&gt; 5 GeV/c</a:t>
            </a:r>
            <a:endParaRPr/>
          </a:p>
          <a:p>
            <a:pPr lvl="1" marL="432000" indent="-216000">
              <a:lnSpc>
                <a:spcPct val="100000"/>
              </a:lnSpc>
              <a:buBlip>
                <a:blip r:embed="rId4"/>
              </a:buBlip>
            </a:pP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Suppresses combinatorial “jets”</a:t>
            </a:r>
            <a:endParaRPr/>
          </a:p>
          <a:p>
            <a:pPr lvl="1" marL="432000" indent="-216000">
              <a:lnSpc>
                <a:spcPct val="100000"/>
              </a:lnSpc>
              <a:buBlip>
                <a:blip r:embed="rId5"/>
              </a:buBlip>
            </a:pP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Biases fragmentation</a:t>
            </a:r>
            <a:endParaRPr/>
          </a:p>
          <a:p>
            <a:pPr>
              <a:lnSpc>
                <a:spcPct val="100000"/>
              </a:lnSpc>
              <a:buBlip>
                <a:blip r:embed="rId6"/>
              </a:buBlip>
            </a:pP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 threshold on constituents</a:t>
            </a:r>
            <a:endParaRPr/>
          </a:p>
          <a:p>
            <a:pPr>
              <a:lnSpc>
                <a:spcPct val="100000"/>
              </a:lnSpc>
              <a:buBlip>
                <a:blip r:embed="rId7"/>
              </a:buBlip>
            </a:pP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Limited to small R </a:t>
            </a:r>
            <a:endParaRPr/>
          </a:p>
        </p:txBody>
      </p:sp>
      <p:sp>
        <p:nvSpPr>
          <p:cNvPr id="420" name="CustomShape 6"/>
          <p:cNvSpPr/>
          <p:nvPr/>
        </p:nvSpPr>
        <p:spPr>
          <a:xfrm>
            <a:off x="1245240" y="4344120"/>
            <a:ext cx="36046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Measured spectra:</a:t>
            </a:r>
            <a:endParaRPr/>
          </a:p>
        </p:txBody>
      </p:sp>
      <p:sp>
        <p:nvSpPr>
          <p:cNvPr id="421" name="CustomShape 7"/>
          <p:cNvSpPr/>
          <p:nvPr/>
        </p:nvSpPr>
        <p:spPr>
          <a:xfrm>
            <a:off x="1331640" y="5612400"/>
            <a:ext cx="3135600" cy="122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Where </a:t>
            </a:r>
            <a:endParaRPr/>
          </a:p>
          <a:p>
            <a:pPr>
              <a:lnSpc>
                <a:spcPct val="100000"/>
              </a:lnSpc>
            </a:pP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comes from FastJet anti-k</a:t>
            </a:r>
            <a:r>
              <a:rPr lang="en-US" sz="2200" spc="-1" strike="noStrike" baseline="-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r>
              <a:rPr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algorithm</a:t>
            </a:r>
            <a:endParaRPr/>
          </a:p>
        </p:txBody>
      </p:sp>
      <p:pic>
        <p:nvPicPr>
          <p:cNvPr id="422" name="" descr=""/>
          <p:cNvPicPr/>
          <p:nvPr/>
        </p:nvPicPr>
        <p:blipFill>
          <a:blip r:embed="rId8"/>
          <a:stretch/>
        </p:blipFill>
        <p:spPr>
          <a:xfrm>
            <a:off x="1369440" y="4916520"/>
            <a:ext cx="2603880" cy="587880"/>
          </a:xfrm>
          <a:prstGeom prst="rect">
            <a:avLst/>
          </a:prstGeom>
          <a:ln>
            <a:noFill/>
          </a:ln>
        </p:spPr>
      </p:pic>
      <p:pic>
        <p:nvPicPr>
          <p:cNvPr id="423" name="" descr=""/>
          <p:cNvPicPr/>
          <p:nvPr/>
        </p:nvPicPr>
        <p:blipFill>
          <a:blip r:embed="rId9"/>
          <a:stretch/>
        </p:blipFill>
        <p:spPr>
          <a:xfrm>
            <a:off x="2692800" y="5504400"/>
            <a:ext cx="1092240" cy="588240"/>
          </a:xfrm>
          <a:prstGeom prst="rect">
            <a:avLst/>
          </a:prstGeom>
          <a:ln>
            <a:noFill/>
          </a:ln>
        </p:spPr>
      </p:pic>
      <p:sp>
        <p:nvSpPr>
          <p:cNvPr id="424" name="TextShape 8"/>
          <p:cNvSpPr txBox="1"/>
          <p:nvPr/>
        </p:nvSpPr>
        <p:spPr>
          <a:xfrm>
            <a:off x="7591680" y="4335120"/>
            <a:ext cx="155484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latin typeface="Times New Roman"/>
              </a:rPr>
              <a:t>Full jets</a:t>
            </a:r>
            <a:endParaRPr/>
          </a:p>
        </p:txBody>
      </p:sp>
      <p:pic>
        <p:nvPicPr>
          <p:cNvPr id="425" name="" descr=""/>
          <p:cNvPicPr/>
          <p:nvPr/>
        </p:nvPicPr>
        <p:blipFill>
          <a:blip r:embed="rId10"/>
          <a:stretch/>
        </p:blipFill>
        <p:spPr>
          <a:xfrm>
            <a:off x="6914880" y="4800240"/>
            <a:ext cx="438480" cy="550440"/>
          </a:xfrm>
          <a:prstGeom prst="rect">
            <a:avLst/>
          </a:prstGeom>
          <a:ln>
            <a:noFill/>
          </a:ln>
        </p:spPr>
      </p:pic>
      <p:pic>
        <p:nvPicPr>
          <p:cNvPr id="426" name="" descr=""/>
          <p:cNvPicPr/>
          <p:nvPr/>
        </p:nvPicPr>
        <p:blipFill>
          <a:blip r:embed="rId11"/>
          <a:stretch/>
        </p:blipFill>
        <p:spPr>
          <a:xfrm>
            <a:off x="9146520" y="4669560"/>
            <a:ext cx="701280" cy="660240"/>
          </a:xfrm>
          <a:prstGeom prst="rect">
            <a:avLst/>
          </a:prstGeom>
          <a:ln>
            <a:noFill/>
          </a:ln>
        </p:spPr>
      </p:pic>
      <p:pic>
        <p:nvPicPr>
          <p:cNvPr id="427" name="" descr=""/>
          <p:cNvPicPr/>
          <p:nvPr/>
        </p:nvPicPr>
        <p:blipFill>
          <a:blip r:embed="rId12"/>
          <a:stretch/>
        </p:blipFill>
        <p:spPr>
          <a:xfrm>
            <a:off x="7717680" y="4669560"/>
            <a:ext cx="876600" cy="84708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457200" y="5384160"/>
            <a:ext cx="8229240" cy="1301400"/>
          </a:xfrm>
          <a:prstGeom prst="rect">
            <a:avLst/>
          </a:prstGeom>
          <a:gradFill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82080" rIns="82080" tIns="41040" bIns="4104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Fake Jets: </a:t>
            </a: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 the background subtraction, some local fluctuations remain!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Fluctuations will deteriorate the jet resolution in central events.</a:t>
            </a:r>
            <a:endParaRPr/>
          </a:p>
        </p:txBody>
      </p:sp>
      <p:pic>
        <p:nvPicPr>
          <p:cNvPr id="429" name="Picture 2" descr=""/>
          <p:cNvPicPr/>
          <p:nvPr/>
        </p:nvPicPr>
        <p:blipFill>
          <a:blip r:embed="rId1"/>
          <a:stretch/>
        </p:blipFill>
        <p:spPr>
          <a:xfrm>
            <a:off x="4650120" y="1210680"/>
            <a:ext cx="4987440" cy="3495960"/>
          </a:xfrm>
          <a:prstGeom prst="rect">
            <a:avLst/>
          </a:prstGeom>
          <a:ln w="9360">
            <a:noFill/>
          </a:ln>
        </p:spPr>
      </p:pic>
      <p:sp>
        <p:nvSpPr>
          <p:cNvPr id="430" name="CustomShape 2"/>
          <p:cNvSpPr/>
          <p:nvPr/>
        </p:nvSpPr>
        <p:spPr>
          <a:xfrm>
            <a:off x="5787720" y="1562040"/>
            <a:ext cx="2631960" cy="2554560"/>
          </a:xfrm>
          <a:prstGeom prst="ellipse">
            <a:avLst/>
          </a:prstGeom>
          <a:solidFill>
            <a:srgbClr val="ffffff"/>
          </a:solidFill>
          <a:ln cap="rnd" w="44280">
            <a:solidFill>
              <a:srgbClr val="000000"/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3"/>
          <p:cNvSpPr/>
          <p:nvPr/>
        </p:nvSpPr>
        <p:spPr>
          <a:xfrm>
            <a:off x="5558040" y="2622600"/>
            <a:ext cx="345960" cy="60480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4"/>
          <p:cNvSpPr/>
          <p:nvPr/>
        </p:nvSpPr>
        <p:spPr>
          <a:xfrm>
            <a:off x="7913520" y="3227760"/>
            <a:ext cx="553680" cy="67212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5"/>
          <p:cNvSpPr/>
          <p:nvPr/>
        </p:nvSpPr>
        <p:spPr>
          <a:xfrm>
            <a:off x="5627520" y="3227760"/>
            <a:ext cx="484560" cy="47016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6"/>
          <p:cNvSpPr/>
          <p:nvPr/>
        </p:nvSpPr>
        <p:spPr>
          <a:xfrm>
            <a:off x="6666480" y="3899880"/>
            <a:ext cx="484560" cy="53748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7"/>
          <p:cNvSpPr/>
          <p:nvPr/>
        </p:nvSpPr>
        <p:spPr>
          <a:xfrm>
            <a:off x="5904720" y="1613880"/>
            <a:ext cx="553680" cy="60480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TextShape 8"/>
          <p:cNvSpPr txBox="1"/>
          <p:nvPr/>
        </p:nvSpPr>
        <p:spPr>
          <a:xfrm>
            <a:off x="457200" y="-518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CMS: Iterative Pile-Up Event Background Subtraction</a:t>
            </a:r>
            <a:endParaRPr/>
          </a:p>
        </p:txBody>
      </p:sp>
      <p:sp>
        <p:nvSpPr>
          <p:cNvPr id="437" name="CustomShape 9"/>
          <p:cNvSpPr/>
          <p:nvPr/>
        </p:nvSpPr>
        <p:spPr>
          <a:xfrm>
            <a:off x="313920" y="1990080"/>
            <a:ext cx="4009680" cy="1728360"/>
          </a:xfrm>
          <a:prstGeom prst="rect">
            <a:avLst/>
          </a:prstGeom>
          <a:gradFill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82080" rIns="82080" tIns="41040" bIns="41040"/>
          <a:p>
            <a:pPr>
              <a:lnSpc>
                <a:spcPct val="100000"/>
              </a:lnSpc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Background is estimated </a:t>
            </a:r>
            <a:endParaRPr/>
          </a:p>
          <a:p>
            <a:pPr indent="-216000">
              <a:lnSpc>
                <a:spcPct val="100000"/>
              </a:lnSpc>
              <a:buFont typeface="StarSymbol"/>
              <a:buChar char="-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each calorimeter ring of constant η</a:t>
            </a:r>
            <a:endParaRPr/>
          </a:p>
          <a:p>
            <a:pPr indent="-216000">
              <a:lnSpc>
                <a:spcPct val="100000"/>
              </a:lnSpc>
              <a:buFont typeface="StarSymbol"/>
              <a:buChar char="-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subtracted before jet finding</a:t>
            </a:r>
            <a:endParaRPr/>
          </a:p>
          <a:p>
            <a:pPr indent="-216000">
              <a:lnSpc>
                <a:spcPct val="100000"/>
              </a:lnSpc>
              <a:buFont typeface="StarSymbol"/>
              <a:buChar char="-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re-iterated after excluding the jets found in the first iteration</a:t>
            </a:r>
            <a:endParaRPr/>
          </a:p>
        </p:txBody>
      </p:sp>
      <p:sp>
        <p:nvSpPr>
          <p:cNvPr id="438" name="TextShape 10"/>
          <p:cNvSpPr txBox="1"/>
          <p:nvPr/>
        </p:nvSpPr>
        <p:spPr>
          <a:xfrm>
            <a:off x="6553080" y="635688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DFBF23E-3D13-4F7E-B057-6018A0A38EAA}" type="slidenum"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/>
          </a:p>
        </p:txBody>
      </p:sp>
      <p:sp>
        <p:nvSpPr>
          <p:cNvPr id="439" name="TextShape 11"/>
          <p:cNvSpPr txBox="1"/>
          <p:nvPr/>
        </p:nvSpPr>
        <p:spPr>
          <a:xfrm>
            <a:off x="3124080" y="635688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Sevil Salur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516960" y="73440"/>
            <a:ext cx="907128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ATLAS</a:t>
            </a:r>
            <a:endParaRPr/>
          </a:p>
        </p:txBody>
      </p:sp>
      <p:sp>
        <p:nvSpPr>
          <p:cNvPr id="441" name="TextShape 2"/>
          <p:cNvSpPr txBox="1"/>
          <p:nvPr/>
        </p:nvSpPr>
        <p:spPr>
          <a:xfrm>
            <a:off x="71640" y="1207440"/>
            <a:ext cx="6206760" cy="4306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Iterative procedure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2800" spc="-1">
                <a:latin typeface="Arial"/>
              </a:rPr>
              <a:t>Calorimeter jets:</a:t>
            </a:r>
            <a:r>
              <a:rPr lang="en-US" sz="2800" spc="-1">
                <a:latin typeface="Arial"/>
              </a:rPr>
              <a:t> Reconstruct jets with R=0.2.  v</a:t>
            </a:r>
            <a:r>
              <a:rPr lang="en-US" sz="2800" spc="-1" baseline="-101000">
                <a:latin typeface="Arial"/>
              </a:rPr>
              <a:t>2</a:t>
            </a:r>
            <a:r>
              <a:rPr lang="en-US" sz="2800" spc="-1">
                <a:latin typeface="Arial"/>
              </a:rPr>
              <a:t> modulated &lt;Bkgd&gt; estimated by energy in calorimeters excluding jets with at least one tower with </a:t>
            </a:r>
            <a:r>
              <a:rPr lang="en-US" sz="2800" spc="-1">
                <a:latin typeface="Arial"/>
              </a:rPr>
              <a:t>
</a:t>
            </a:r>
            <a:r>
              <a:rPr lang="en-US" sz="2800" spc="-1">
                <a:latin typeface="Arial"/>
              </a:rPr>
              <a:t>E</a:t>
            </a:r>
            <a:r>
              <a:rPr lang="en-US" sz="2800" spc="-1" baseline="-101000">
                <a:latin typeface="Arial"/>
              </a:rPr>
              <a:t>tower </a:t>
            </a:r>
            <a:r>
              <a:rPr lang="en-US" sz="2800" spc="-1">
                <a:latin typeface="Arial"/>
              </a:rPr>
              <a:t>&gt; &lt;E</a:t>
            </a:r>
            <a:r>
              <a:rPr lang="en-US" sz="2800" spc="-1" baseline="-101000">
                <a:latin typeface="Arial"/>
              </a:rPr>
              <a:t>tower</a:t>
            </a:r>
            <a:r>
              <a:rPr lang="en-US" sz="2800" spc="-1">
                <a:latin typeface="Arial"/>
              </a:rPr>
              <a:t>&gt;</a:t>
            </a:r>
            <a:r>
              <a:rPr lang="en-US" sz="2800" spc="-1">
                <a:latin typeface="Arial"/>
              </a:rPr>
              <a:t>
</a:t>
            </a:r>
            <a:r>
              <a:rPr b="1" lang="en-US" sz="2800" spc="-1">
                <a:latin typeface="Arial"/>
              </a:rPr>
              <a:t>Track jets:</a:t>
            </a:r>
            <a:r>
              <a:rPr lang="en-US" sz="2800" spc="-1">
                <a:latin typeface="Arial"/>
              </a:rPr>
              <a:t> Use tracks with p</a:t>
            </a:r>
            <a:r>
              <a:rPr lang="en-US" sz="2800" spc="-1" baseline="-101000">
                <a:latin typeface="Arial"/>
              </a:rPr>
              <a:t>T</a:t>
            </a:r>
            <a:r>
              <a:rPr lang="en-US" sz="2800" spc="-1">
                <a:latin typeface="Arial"/>
              </a:rPr>
              <a:t>&gt;4 GeV/c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Calorimeter jets from above with E&gt;25 GeV and track jets with p</a:t>
            </a:r>
            <a:r>
              <a:rPr lang="en-US" sz="2800" spc="-1" baseline="-101000">
                <a:latin typeface="Arial"/>
              </a:rPr>
              <a:t>T</a:t>
            </a:r>
            <a:r>
              <a:rPr lang="en-US" sz="2800" spc="-1">
                <a:latin typeface="Arial"/>
              </a:rPr>
              <a:t>&gt;10 GeV/c used to estimate background again.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Calorimeter tracks matching one track with p</a:t>
            </a:r>
            <a:r>
              <a:rPr lang="en-US" sz="3200" spc="-1" baseline="-101000">
                <a:latin typeface="Arial"/>
              </a:rPr>
              <a:t>T</a:t>
            </a:r>
            <a:r>
              <a:rPr lang="en-US" sz="3200" spc="-1">
                <a:latin typeface="Arial"/>
              </a:rPr>
              <a:t>&gt;7 GeV/c or containing a high energy cluster E &gt;7 GeV are used for analysis down to E</a:t>
            </a:r>
            <a:r>
              <a:rPr lang="en-US" sz="3200" spc="-1" baseline="-101000">
                <a:latin typeface="Arial"/>
              </a:rPr>
              <a:t>jet</a:t>
            </a:r>
            <a:r>
              <a:rPr lang="en-US" sz="3200" spc="-1">
                <a:latin typeface="Arial"/>
              </a:rPr>
              <a:t> = 20 GeV</a:t>
            </a:r>
            <a:endParaRPr/>
          </a:p>
        </p:txBody>
      </p:sp>
      <p:sp>
        <p:nvSpPr>
          <p:cNvPr id="442" name="TextShape 3"/>
          <p:cNvSpPr txBox="1"/>
          <p:nvPr/>
        </p:nvSpPr>
        <p:spPr>
          <a:xfrm>
            <a:off x="133200" y="6319080"/>
            <a:ext cx="4481640" cy="124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  <a:p>
            <a:r>
              <a:rPr lang="en-US" sz="2000" spc="-1">
                <a:latin typeface="Times New Roman"/>
              </a:rPr>
              <a:t>Phys. Lett. B 719 (2013) 220-241</a:t>
            </a:r>
            <a:endParaRPr/>
          </a:p>
          <a:p>
            <a:endParaRPr/>
          </a:p>
        </p:txBody>
      </p:sp>
      <p:sp>
        <p:nvSpPr>
          <p:cNvPr id="443" name="TextShape 4"/>
          <p:cNvSpPr txBox="1"/>
          <p:nvPr/>
        </p:nvSpPr>
        <p:spPr>
          <a:xfrm>
            <a:off x="72360" y="5514480"/>
            <a:ext cx="10029600" cy="93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3000" spc="-1">
                <a:solidFill>
                  <a:srgbClr val="ff0000"/>
                </a:solidFill>
                <a:latin typeface="Times New Roman"/>
              </a:rPr>
              <a:t>Definitely imposes a bias, especially at 20 GeV!</a:t>
            </a:r>
            <a:endParaRPr/>
          </a:p>
          <a:p>
            <a:pPr algn="ctr"/>
            <a:r>
              <a:rPr lang="en-US" sz="3000" spc="-1">
                <a:solidFill>
                  <a:srgbClr val="ff0000"/>
                </a:solidFill>
                <a:latin typeface="Times New Roman"/>
              </a:rPr>
              <a:t>We should treat that bias as a tool, not a handicap</a:t>
            </a:r>
            <a:endParaRPr/>
          </a:p>
        </p:txBody>
      </p:sp>
      <p:pic>
        <p:nvPicPr>
          <p:cNvPr id="444" name="" descr=""/>
          <p:cNvPicPr/>
          <p:nvPr/>
        </p:nvPicPr>
        <p:blipFill>
          <a:blip r:embed="rId1"/>
          <a:stretch/>
        </p:blipFill>
        <p:spPr>
          <a:xfrm>
            <a:off x="6348600" y="1346040"/>
            <a:ext cx="3657600" cy="3520440"/>
          </a:xfrm>
          <a:prstGeom prst="rect">
            <a:avLst/>
          </a:prstGeom>
          <a:ln>
            <a:noFill/>
          </a:ln>
        </p:spPr>
      </p:pic>
      <p:sp>
        <p:nvSpPr>
          <p:cNvPr id="445" name="TextShape 5"/>
          <p:cNvSpPr txBox="1"/>
          <p:nvPr/>
        </p:nvSpPr>
        <p:spPr>
          <a:xfrm>
            <a:off x="6954840" y="514080"/>
            <a:ext cx="283464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800" spc="-1">
                <a:solidFill>
                  <a:srgbClr val="ff0000"/>
                </a:solidFill>
                <a:latin typeface="Arial"/>
              </a:rPr>
              <a:t>Constituent biases don't matter that much up here</a:t>
            </a:r>
            <a:endParaRPr/>
          </a:p>
        </p:txBody>
      </p:sp>
      <p:sp>
        <p:nvSpPr>
          <p:cNvPr id="446" name="TextShape 6"/>
          <p:cNvSpPr txBox="1"/>
          <p:nvPr/>
        </p:nvSpPr>
        <p:spPr>
          <a:xfrm>
            <a:off x="7171560" y="4866480"/>
            <a:ext cx="28346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800" spc="-1">
                <a:solidFill>
                  <a:srgbClr val="ff0000"/>
                </a:solidFill>
                <a:latin typeface="Arial"/>
              </a:rPr>
              <a:t>But they do matter down here!</a:t>
            </a:r>
            <a:endParaRPr/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>
                <p:childTnLst>
                  <p:par>
                    <p:cTn id="123" fill="freeze">
                      <p:stCondLst>
                        <p:cond delay="indefinite"/>
                      </p:stCondLst>
                      <p:childTnLst>
                        <p:par>
                          <p:cTn id="124" fill="freeze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freeze">
                      <p:stCondLst>
                        <p:cond delay="indefinite"/>
                      </p:stCondLst>
                      <p:childTnLst>
                        <p:par>
                          <p:cTn id="128" fill="freeze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freeze">
                      <p:stCondLst>
                        <p:cond delay="indefinite"/>
                      </p:stCondLst>
                      <p:childTnLst>
                        <p:par>
                          <p:cTn id="138" fill="freeze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49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540000" y="48600"/>
            <a:ext cx="9071640" cy="841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Jets – the cartoon</a:t>
            </a:r>
            <a:endParaRPr/>
          </a:p>
        </p:txBody>
      </p:sp>
      <p:sp>
        <p:nvSpPr>
          <p:cNvPr id="225" name="TextShape 2"/>
          <p:cNvSpPr txBox="1"/>
          <p:nvPr/>
        </p:nvSpPr>
        <p:spPr>
          <a:xfrm>
            <a:off x="319680" y="5303160"/>
            <a:ext cx="9601200" cy="136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spc="-1">
                <a:latin typeface="Times New Roman"/>
              </a:rPr>
              <a:t>Want a probe which traveled through the medium</a:t>
            </a:r>
            <a:endParaRPr/>
          </a:p>
          <a:p>
            <a:r>
              <a:rPr lang="en-US" sz="3000" spc="-1">
                <a:latin typeface="Times New Roman"/>
              </a:rPr>
              <a:t>QGP is short lived </a:t>
            </a:r>
            <a:r>
              <a:rPr lang="en-US" sz="3000" spc="-1">
                <a:latin typeface="Times New Roman"/>
                <a:ea typeface="Times New Roman"/>
              </a:rPr>
              <a:t>→</a:t>
            </a:r>
            <a:r>
              <a:rPr lang="en-US" sz="3000" spc="-1">
                <a:latin typeface="Times New Roman"/>
              </a:rPr>
              <a:t> need a probe created in the collision</a:t>
            </a:r>
            <a:r>
              <a:rPr lang="en-US" sz="3000" spc="-1">
                <a:latin typeface="Times New Roman"/>
              </a:rPr>
              <a:t>
</a:t>
            </a:r>
            <a:r>
              <a:rPr lang="en-US" sz="3000" spc="-1">
                <a:latin typeface="Times New Roman"/>
              </a:rPr>
              <a:t>We expect the medium to be dense </a:t>
            </a:r>
            <a:r>
              <a:rPr lang="en-US" sz="3000" spc="-1">
                <a:latin typeface="Times New Roman"/>
                <a:ea typeface="Times New Roman"/>
              </a:rPr>
              <a:t>→</a:t>
            </a:r>
            <a:r>
              <a:rPr lang="en-US" sz="3000" spc="-1">
                <a:latin typeface="Times New Roman"/>
              </a:rPr>
              <a:t> absorb/modify probe</a:t>
            </a:r>
            <a:endParaRPr/>
          </a:p>
        </p:txBody>
      </p:sp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4563720" y="2759760"/>
            <a:ext cx="914760" cy="1371240"/>
          </a:xfrm>
          <a:prstGeom prst="rect">
            <a:avLst/>
          </a:prstGeom>
          <a:ln>
            <a:noFill/>
          </a:ln>
        </p:spPr>
      </p:pic>
      <p:pic>
        <p:nvPicPr>
          <p:cNvPr id="227" name="" descr=""/>
          <p:cNvPicPr/>
          <p:nvPr/>
        </p:nvPicPr>
        <p:blipFill>
          <a:blip r:embed="rId2"/>
          <a:stretch/>
        </p:blipFill>
        <p:spPr>
          <a:xfrm>
            <a:off x="3523680" y="2590920"/>
            <a:ext cx="640080" cy="164556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3878280" y="2937600"/>
            <a:ext cx="91440" cy="2098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4"/>
          <p:cNvSpPr/>
          <p:nvPr/>
        </p:nvSpPr>
        <p:spPr>
          <a:xfrm>
            <a:off x="2566080" y="3198240"/>
            <a:ext cx="838440" cy="380880"/>
          </a:xfrm>
          <a:custGeom>
            <a:avLst/>
            <a:gdLst/>
            <a:ahLst/>
            <a:rect l="0" t="0" r="r" b="b"/>
            <a:pathLst>
              <a:path w="1967" h="1060">
                <a:moveTo>
                  <a:pt x="0" y="264"/>
                </a:moveTo>
                <a:lnTo>
                  <a:pt x="1383" y="264"/>
                </a:lnTo>
                <a:lnTo>
                  <a:pt x="1383" y="0"/>
                </a:lnTo>
                <a:lnTo>
                  <a:pt x="1966" y="529"/>
                </a:lnTo>
                <a:lnTo>
                  <a:pt x="1383" y="1059"/>
                </a:lnTo>
                <a:lnTo>
                  <a:pt x="1383" y="794"/>
                </a:lnTo>
                <a:lnTo>
                  <a:pt x="0" y="794"/>
                </a:lnTo>
                <a:lnTo>
                  <a:pt x="0" y="264"/>
                </a:lnTo>
              </a:path>
              <a:path w="73" h="531">
                <a:moveTo>
                  <a:pt x="0" y="0"/>
                </a:moveTo>
                <a:lnTo>
                  <a:pt x="72" y="0"/>
                </a:lnTo>
                <a:lnTo>
                  <a:pt x="72" y="530"/>
                </a:lnTo>
                <a:lnTo>
                  <a:pt x="0" y="530"/>
                </a:lnTo>
                <a:lnTo>
                  <a:pt x="0" y="0"/>
                </a:lnTo>
              </a:path>
              <a:path w="147" h="531">
                <a:moveTo>
                  <a:pt x="0" y="0"/>
                </a:moveTo>
                <a:lnTo>
                  <a:pt x="146" y="0"/>
                </a:lnTo>
                <a:lnTo>
                  <a:pt x="146" y="530"/>
                </a:lnTo>
                <a:lnTo>
                  <a:pt x="0" y="53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5"/>
          <p:cNvSpPr/>
          <p:nvPr/>
        </p:nvSpPr>
        <p:spPr>
          <a:xfrm flipH="1">
            <a:off x="6469560" y="3517200"/>
            <a:ext cx="838440" cy="381240"/>
          </a:xfrm>
          <a:custGeom>
            <a:avLst/>
            <a:gdLst/>
            <a:ahLst/>
            <a:rect l="0" t="0" r="r" b="b"/>
            <a:pathLst>
              <a:path w="1967" h="1061">
                <a:moveTo>
                  <a:pt x="1966" y="265"/>
                </a:moveTo>
                <a:lnTo>
                  <a:pt x="583" y="265"/>
                </a:lnTo>
                <a:lnTo>
                  <a:pt x="583" y="0"/>
                </a:lnTo>
                <a:lnTo>
                  <a:pt x="0" y="530"/>
                </a:lnTo>
                <a:lnTo>
                  <a:pt x="583" y="1060"/>
                </a:lnTo>
                <a:lnTo>
                  <a:pt x="583" y="795"/>
                </a:lnTo>
                <a:lnTo>
                  <a:pt x="1966" y="795"/>
                </a:lnTo>
                <a:lnTo>
                  <a:pt x="1966" y="265"/>
                </a:lnTo>
              </a:path>
              <a:path w="73" h="531">
                <a:moveTo>
                  <a:pt x="72" y="0"/>
                </a:moveTo>
                <a:lnTo>
                  <a:pt x="0" y="0"/>
                </a:lnTo>
                <a:lnTo>
                  <a:pt x="0" y="530"/>
                </a:lnTo>
                <a:lnTo>
                  <a:pt x="72" y="530"/>
                </a:lnTo>
                <a:lnTo>
                  <a:pt x="72" y="0"/>
                </a:lnTo>
              </a:path>
              <a:path w="147" h="531">
                <a:moveTo>
                  <a:pt x="146" y="0"/>
                </a:moveTo>
                <a:lnTo>
                  <a:pt x="0" y="0"/>
                </a:lnTo>
                <a:lnTo>
                  <a:pt x="0" y="530"/>
                </a:lnTo>
                <a:lnTo>
                  <a:pt x="146" y="530"/>
                </a:lnTo>
                <a:lnTo>
                  <a:pt x="146" y="0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6"/>
          <p:cNvSpPr/>
          <p:nvPr/>
        </p:nvSpPr>
        <p:spPr>
          <a:xfrm>
            <a:off x="5714640" y="1219320"/>
            <a:ext cx="210240" cy="2102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7"/>
          <p:cNvSpPr/>
          <p:nvPr/>
        </p:nvSpPr>
        <p:spPr>
          <a:xfrm>
            <a:off x="4918680" y="3872160"/>
            <a:ext cx="210240" cy="2102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8"/>
          <p:cNvSpPr/>
          <p:nvPr/>
        </p:nvSpPr>
        <p:spPr>
          <a:xfrm>
            <a:off x="3361320" y="2303280"/>
            <a:ext cx="1000800" cy="37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i="1" lang="en-US" sz="2000" spc="-1">
                <a:solidFill>
                  <a:srgbClr val="008000"/>
                </a:solidFill>
                <a:latin typeface="Times New Roman"/>
              </a:rPr>
              <a:t>nucleus</a:t>
            </a:r>
            <a:endParaRPr/>
          </a:p>
        </p:txBody>
      </p:sp>
      <p:sp>
        <p:nvSpPr>
          <p:cNvPr id="234" name="CustomShape 9"/>
          <p:cNvSpPr/>
          <p:nvPr/>
        </p:nvSpPr>
        <p:spPr>
          <a:xfrm>
            <a:off x="5630040" y="4426560"/>
            <a:ext cx="1000800" cy="37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i="1" lang="en-US" sz="2000" spc="-1">
                <a:solidFill>
                  <a:srgbClr val="008000"/>
                </a:solidFill>
                <a:latin typeface="Times New Roman"/>
              </a:rPr>
              <a:t>nucleus</a:t>
            </a:r>
            <a:endParaRPr/>
          </a:p>
        </p:txBody>
      </p:sp>
      <p:pic>
        <p:nvPicPr>
          <p:cNvPr id="235" name="" descr=""/>
          <p:cNvPicPr/>
          <p:nvPr/>
        </p:nvPicPr>
        <p:blipFill>
          <a:blip r:embed="rId3"/>
          <a:stretch/>
        </p:blipFill>
        <p:spPr>
          <a:xfrm>
            <a:off x="5683680" y="2807280"/>
            <a:ext cx="640080" cy="1645560"/>
          </a:xfrm>
          <a:prstGeom prst="rect">
            <a:avLst/>
          </a:prstGeom>
          <a:ln>
            <a:noFill/>
          </a:ln>
        </p:spPr>
      </p:pic>
      <p:sp>
        <p:nvSpPr>
          <p:cNvPr id="236" name="CustomShape 10"/>
          <p:cNvSpPr/>
          <p:nvPr/>
        </p:nvSpPr>
        <p:spPr>
          <a:xfrm>
            <a:off x="6038280" y="3153960"/>
            <a:ext cx="91440" cy="2098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Line 11"/>
          <p:cNvSpPr/>
          <p:nvPr/>
        </p:nvSpPr>
        <p:spPr>
          <a:xfrm>
            <a:off x="4035240" y="3060360"/>
            <a:ext cx="91476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Line 12"/>
          <p:cNvSpPr/>
          <p:nvPr/>
        </p:nvSpPr>
        <p:spPr>
          <a:xfrm flipV="1">
            <a:off x="4992480" y="1460160"/>
            <a:ext cx="762480" cy="159984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Line 13"/>
          <p:cNvSpPr/>
          <p:nvPr/>
        </p:nvSpPr>
        <p:spPr>
          <a:xfrm flipH="1">
            <a:off x="5220720" y="3212280"/>
            <a:ext cx="8233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Freeform 14"/>
          <p:cNvSpPr/>
          <p:nvPr/>
        </p:nvSpPr>
        <p:spPr>
          <a:xfrm>
            <a:off x="4767480" y="3210120"/>
            <a:ext cx="585360" cy="733680"/>
          </a:xfrm>
          <a:custGeom>
            <a:avLst/>
            <a:gdLst/>
            <a:ahLst/>
            <a:rect l="0" t="0" r="r" b="b"/>
            <a:pathLst>
              <a:path w="1626" h="2038">
                <a:moveTo>
                  <a:pt x="1280" y="8"/>
                </a:moveTo>
                <a:cubicBezTo>
                  <a:pt x="727" y="0"/>
                  <a:pt x="1329" y="530"/>
                  <a:pt x="998" y="650"/>
                </a:cubicBezTo>
                <a:cubicBezTo>
                  <a:pt x="176" y="948"/>
                  <a:pt x="1625" y="1033"/>
                  <a:pt x="766" y="1266"/>
                </a:cubicBezTo>
                <a:cubicBezTo>
                  <a:pt x="0" y="1476"/>
                  <a:pt x="1017" y="1362"/>
                  <a:pt x="1023" y="1626"/>
                </a:cubicBezTo>
                <a:lnTo>
                  <a:pt x="741" y="1780"/>
                </a:lnTo>
                <a:lnTo>
                  <a:pt x="844" y="2037"/>
                </a:lnTo>
                <a:lnTo>
                  <a:pt x="844" y="2012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241" name="CustomShape 15"/>
          <p:cNvSpPr/>
          <p:nvPr/>
        </p:nvSpPr>
        <p:spPr>
          <a:xfrm>
            <a:off x="4763880" y="2831760"/>
            <a:ext cx="686160" cy="53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5fd55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1634040" y="122040"/>
            <a:ext cx="7384320" cy="70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5320" bIns="45000"/>
          <a:p>
            <a:pPr>
              <a:lnSpc>
                <a:spcPct val="92000"/>
              </a:lnSpc>
            </a:pPr>
            <a:r>
              <a:rPr lang="en-US" sz="3200" spc="-1">
                <a:solidFill>
                  <a:srgbClr val="ffffff"/>
                </a:solidFill>
                <a:latin typeface="Book Antiqua"/>
              </a:rPr>
              <a:t>Charged Raw Recoil Jet Spectrum: Reference</a:t>
            </a:r>
            <a:endParaRPr/>
          </a:p>
        </p:txBody>
      </p:sp>
      <p:sp>
        <p:nvSpPr>
          <p:cNvPr id="448" name="CustomShape 2"/>
          <p:cNvSpPr/>
          <p:nvPr/>
        </p:nvSpPr>
        <p:spPr>
          <a:xfrm>
            <a:off x="4763880" y="1566720"/>
            <a:ext cx="3916080" cy="363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buFont typeface="Wingdings" charset="2"/>
              <a:buChar char=""/>
            </a:pPr>
            <a:r>
              <a:rPr lang="en-US" sz="2200" spc="-1">
                <a:solidFill>
                  <a:srgbClr val="000000"/>
                </a:solidFill>
                <a:latin typeface="Book Antiqua"/>
              </a:rPr>
              <a:t> </a:t>
            </a:r>
            <a:r>
              <a:rPr lang="en-US" sz="2200" spc="-1">
                <a:solidFill>
                  <a:srgbClr val="000000"/>
                </a:solidFill>
                <a:latin typeface="Book Antiqua"/>
              </a:rPr>
              <a:t>Reference spectrum:</a:t>
            </a:r>
            <a:endParaRPr/>
          </a:p>
          <a:p>
            <a:pPr>
              <a:lnSpc>
                <a:spcPct val="100000"/>
              </a:lnSpc>
            </a:pPr>
            <a:r>
              <a:rPr lang="en-US" sz="2200" spc="-1">
                <a:solidFill>
                  <a:srgbClr val="000000"/>
                </a:solidFill>
                <a:latin typeface="Book Antiqua"/>
              </a:rPr>
              <a:t>   </a:t>
            </a:r>
            <a:r>
              <a:rPr lang="en-US" sz="2200" spc="-1">
                <a:solidFill>
                  <a:srgbClr val="000000"/>
                </a:solidFill>
                <a:latin typeface="Book Antiqua"/>
              </a:rPr>
              <a:t>peripheral collisions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"/>
            </a:pPr>
            <a:r>
              <a:rPr lang="en-US" sz="2200" spc="-1">
                <a:solidFill>
                  <a:srgbClr val="000000"/>
                </a:solidFill>
                <a:latin typeface="Book Antiqua"/>
              </a:rPr>
              <a:t>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"/>
            </a:pPr>
            <a:r>
              <a:rPr lang="en-US" sz="2200" spc="-1">
                <a:solidFill>
                  <a:srgbClr val="000000"/>
                </a:solidFill>
                <a:latin typeface="Book Antiqua"/>
              </a:rPr>
              <a:t> </a:t>
            </a:r>
            <a:r>
              <a:rPr lang="en-US" sz="2200" spc="-1">
                <a:solidFill>
                  <a:srgbClr val="000000"/>
                </a:solidFill>
                <a:latin typeface="Book Antiqua"/>
              </a:rPr>
              <a:t>Much less combinatorial</a:t>
            </a:r>
            <a:endParaRPr/>
          </a:p>
          <a:p>
            <a:pPr>
              <a:lnSpc>
                <a:spcPct val="100000"/>
              </a:lnSpc>
            </a:pPr>
            <a:r>
              <a:rPr lang="en-US" sz="2200" spc="-1">
                <a:solidFill>
                  <a:srgbClr val="000000"/>
                </a:solidFill>
                <a:latin typeface="Book Antiqua"/>
              </a:rPr>
              <a:t>   </a:t>
            </a:r>
            <a:r>
              <a:rPr lang="en-US" sz="2200" spc="-1">
                <a:solidFill>
                  <a:srgbClr val="000000"/>
                </a:solidFill>
                <a:latin typeface="Book Antiqua"/>
              </a:rPr>
              <a:t>background compared to</a:t>
            </a:r>
            <a:endParaRPr/>
          </a:p>
          <a:p>
            <a:pPr>
              <a:lnSpc>
                <a:spcPct val="100000"/>
              </a:lnSpc>
            </a:pPr>
            <a:r>
              <a:rPr lang="en-US" sz="2200" spc="-1">
                <a:solidFill>
                  <a:srgbClr val="000000"/>
                </a:solidFill>
                <a:latin typeface="Book Antiqua"/>
              </a:rPr>
              <a:t>   </a:t>
            </a:r>
            <a:r>
              <a:rPr lang="en-US" sz="2200" spc="-1">
                <a:solidFill>
                  <a:srgbClr val="000000"/>
                </a:solidFill>
                <a:latin typeface="Book Antiqua"/>
              </a:rPr>
              <a:t>most central data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"/>
            </a:pPr>
            <a:r>
              <a:rPr lang="en-US" sz="2200" spc="-1">
                <a:solidFill>
                  <a:srgbClr val="000000"/>
                </a:solidFill>
                <a:latin typeface="Book Antiqua"/>
              </a:rPr>
              <a:t>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"/>
            </a:pPr>
            <a:r>
              <a:rPr lang="en-US" sz="2200" spc="-1">
                <a:solidFill>
                  <a:srgbClr val="000000"/>
                </a:solidFill>
                <a:latin typeface="Book Antiqua"/>
              </a:rPr>
              <a:t> </a:t>
            </a:r>
            <a:r>
              <a:rPr lang="en-US" sz="2200" spc="-1">
                <a:solidFill>
                  <a:srgbClr val="000000"/>
                </a:solidFill>
                <a:latin typeface="Book Antiqua"/>
              </a:rPr>
              <a:t>Excellent signal/background</a:t>
            </a:r>
            <a:endParaRPr/>
          </a:p>
          <a:p>
            <a:pPr>
              <a:lnSpc>
                <a:spcPct val="100000"/>
              </a:lnSpc>
            </a:pPr>
            <a:r>
              <a:rPr lang="en-US" sz="2200" spc="-1">
                <a:solidFill>
                  <a:srgbClr val="000000"/>
                </a:solidFill>
                <a:latin typeface="Book Antiqua"/>
              </a:rPr>
              <a:t>  </a:t>
            </a:r>
            <a:r>
              <a:rPr lang="en-US" sz="2200" spc="-1">
                <a:solidFill>
                  <a:srgbClr val="000000"/>
                </a:solidFill>
                <a:latin typeface="Book Antiqua"/>
              </a:rPr>
              <a:t>ratio down to 3 GeV/c</a:t>
            </a:r>
            <a:endParaRPr/>
          </a:p>
          <a:p>
            <a:pPr>
              <a:lnSpc>
                <a:spcPct val="100000"/>
              </a:lnSpc>
            </a:pPr>
            <a:r>
              <a:rPr lang="en-US" sz="2200" spc="-1">
                <a:solidFill>
                  <a:srgbClr val="000000"/>
                </a:solidFill>
                <a:latin typeface="Book Antiqua"/>
              </a:rPr>
              <a:t> </a:t>
            </a:r>
            <a:endParaRPr/>
          </a:p>
        </p:txBody>
      </p:sp>
      <p:pic>
        <p:nvPicPr>
          <p:cNvPr id="449" name="Picture 10" descr="A_Jet_raw_R03_C60_80_norm_2.png"/>
          <p:cNvPicPr/>
          <p:nvPr/>
        </p:nvPicPr>
        <p:blipFill>
          <a:blip r:embed="rId1"/>
          <a:stretch/>
        </p:blipFill>
        <p:spPr>
          <a:xfrm>
            <a:off x="19440" y="1983240"/>
            <a:ext cx="3707640" cy="4384440"/>
          </a:xfrm>
          <a:prstGeom prst="rect">
            <a:avLst/>
          </a:prstGeom>
          <a:ln>
            <a:noFill/>
          </a:ln>
        </p:spPr>
      </p:pic>
      <p:sp>
        <p:nvSpPr>
          <p:cNvPr id="450" name="CustomShape 3"/>
          <p:cNvSpPr/>
          <p:nvPr/>
        </p:nvSpPr>
        <p:spPr>
          <a:xfrm>
            <a:off x="879840" y="1346040"/>
            <a:ext cx="172008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93000"/>
              </a:lnSpc>
            </a:pPr>
            <a:r>
              <a:rPr b="1" lang="en-US" sz="2000" spc="-1">
                <a:latin typeface="Book Antiqua"/>
                <a:ea typeface="Book Antiqua"/>
              </a:rPr>
              <a:t>Peripheral</a:t>
            </a:r>
            <a:endParaRPr/>
          </a:p>
        </p:txBody>
      </p:sp>
      <p:pic>
        <p:nvPicPr>
          <p:cNvPr id="451" name="StarIcon.png" descr=""/>
          <p:cNvPicPr/>
          <p:nvPr/>
        </p:nvPicPr>
        <p:blipFill>
          <a:blip r:embed="rId2"/>
          <a:stretch/>
        </p:blipFill>
        <p:spPr>
          <a:xfrm>
            <a:off x="2040120" y="3282120"/>
            <a:ext cx="472680" cy="326880"/>
          </a:xfrm>
          <a:prstGeom prst="rect">
            <a:avLst/>
          </a:prstGeom>
          <a:ln>
            <a:noFill/>
          </a:ln>
        </p:spPr>
      </p:pic>
      <p:sp>
        <p:nvSpPr>
          <p:cNvPr id="452" name="CustomShape 4"/>
          <p:cNvSpPr/>
          <p:nvPr/>
        </p:nvSpPr>
        <p:spPr>
          <a:xfrm>
            <a:off x="2401920" y="3454920"/>
            <a:ext cx="83880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93000"/>
              </a:lnSpc>
            </a:pPr>
            <a:r>
              <a:rPr lang="en-US" sz="1000" spc="-1">
                <a:latin typeface="Book Antiqua"/>
                <a:ea typeface="Book Antiqua"/>
              </a:rPr>
              <a:t>Preliminary</a:t>
            </a:r>
            <a:endParaRPr/>
          </a:p>
        </p:txBody>
      </p:sp>
      <p:sp>
        <p:nvSpPr>
          <p:cNvPr id="453" name="CustomShape 5"/>
          <p:cNvSpPr/>
          <p:nvPr/>
        </p:nvSpPr>
        <p:spPr>
          <a:xfrm>
            <a:off x="7632000" y="7268760"/>
            <a:ext cx="2347200" cy="51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92000"/>
              </a:lnSpc>
            </a:pPr>
            <a:fld id="{E24C6A33-A493-49C4-9B06-CB190917165F}" type="slidenum">
              <a:rPr lang="en-US" sz="1800" spc="-1">
                <a:solidFill>
                  <a:srgbClr val="ffffff"/>
                </a:solidFill>
                <a:latin typeface="Book Antiqua"/>
                <a:ea typeface="Arial Unicode MS"/>
              </a:rPr>
              <a:t>&lt;number&gt;</a:t>
            </a:fld>
            <a:endParaRPr/>
          </a:p>
        </p:txBody>
      </p:sp>
      <p:sp>
        <p:nvSpPr>
          <p:cNvPr id="454" name="CustomShape 6"/>
          <p:cNvSpPr/>
          <p:nvPr/>
        </p:nvSpPr>
        <p:spPr>
          <a:xfrm>
            <a:off x="244440" y="7252920"/>
            <a:ext cx="2347200" cy="51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2000"/>
              </a:lnSpc>
            </a:pPr>
            <a:r>
              <a:rPr lang="en-US" sz="1800" spc="-1">
                <a:solidFill>
                  <a:srgbClr val="ffffff"/>
                </a:solidFill>
                <a:latin typeface="Bok"/>
                <a:ea typeface="Arial Unicode MS"/>
              </a:rPr>
              <a:t>06/29/2015</a:t>
            </a:r>
            <a:endParaRPr/>
          </a:p>
        </p:txBody>
      </p:sp>
      <p:sp>
        <p:nvSpPr>
          <p:cNvPr id="455" name="CustomShape 7"/>
          <p:cNvSpPr/>
          <p:nvPr/>
        </p:nvSpPr>
        <p:spPr>
          <a:xfrm>
            <a:off x="2473920" y="7216200"/>
            <a:ext cx="5869440" cy="51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92000"/>
              </a:lnSpc>
            </a:pPr>
            <a:r>
              <a:rPr lang="en-US" sz="2000" spc="-1">
                <a:solidFill>
                  <a:srgbClr val="ffffff"/>
                </a:solidFill>
                <a:latin typeface="Book Antiqua"/>
                <a:ea typeface="Arial Unicode MS"/>
              </a:rPr>
              <a:t>Alexander Schmah - Hard Probes 2015</a:t>
            </a:r>
            <a:endParaRPr/>
          </a:p>
        </p:txBody>
      </p:sp>
      <p:sp>
        <p:nvSpPr>
          <p:cNvPr id="456" name="TextShape 8"/>
          <p:cNvSpPr txBox="1"/>
          <p:nvPr/>
        </p:nvSpPr>
        <p:spPr>
          <a:xfrm>
            <a:off x="504000" y="301320"/>
            <a:ext cx="9114840" cy="973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Event mixing</a:t>
            </a:r>
            <a:endParaRPr/>
          </a:p>
        </p:txBody>
      </p:sp>
      <p:sp>
        <p:nvSpPr>
          <p:cNvPr id="457" name="TextShape 9"/>
          <p:cNvSpPr txBox="1"/>
          <p:nvPr/>
        </p:nvSpPr>
        <p:spPr>
          <a:xfrm>
            <a:off x="252720" y="6310080"/>
            <a:ext cx="6280920" cy="80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solidFill>
                  <a:srgbClr val="ff0000"/>
                </a:solidFill>
                <a:latin typeface="Arial"/>
              </a:rPr>
              <a:t>Alex Schmah, Hard Probes 2015</a:t>
            </a:r>
            <a:endParaRPr/>
          </a:p>
        </p:txBody>
      </p:sp>
      <p:sp>
        <p:nvSpPr>
          <p:cNvPr id="458" name="CustomShape 10"/>
          <p:cNvSpPr/>
          <p:nvPr/>
        </p:nvSpPr>
        <p:spPr>
          <a:xfrm>
            <a:off x="4667400" y="4929120"/>
            <a:ext cx="3916080" cy="363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buFont typeface="Wingdings" charset="2"/>
              <a:buChar char=""/>
            </a:pPr>
            <a:r>
              <a:rPr lang="en-US" sz="2200" spc="-1">
                <a:solidFill>
                  <a:srgbClr val="0000ff"/>
                </a:solidFill>
                <a:latin typeface="Times New Roman"/>
              </a:rPr>
              <a:t>Requires normalization at low p</a:t>
            </a:r>
            <a:r>
              <a:rPr lang="en-US" sz="2200" spc="-1" baseline="-101000">
                <a:solidFill>
                  <a:srgbClr val="0000ff"/>
                </a:solidFill>
                <a:latin typeface="Times New Roman"/>
              </a:rPr>
              <a:t>T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"/>
            </a:pPr>
            <a:r>
              <a:rPr lang="en-US" sz="2200" spc="-1">
                <a:solidFill>
                  <a:srgbClr val="0000ff"/>
                </a:solidFill>
                <a:latin typeface="Times New Roman"/>
              </a:rPr>
              <a:t>All physical correlations treated like jets</a:t>
            </a:r>
            <a:endParaRPr/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>
                <p:childTnLst>
                  <p:par>
                    <p:cTn id="143" fill="freeze">
                      <p:stCondLst>
                        <p:cond delay="indefinite"/>
                      </p:stCondLst>
                      <p:childTnLst>
                        <p:par>
                          <p:cTn id="144" fill="freeze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504000" y="193320"/>
            <a:ext cx="9071640" cy="838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Cold Nuclear Matter effects</a:t>
            </a:r>
            <a:endParaRPr/>
          </a:p>
        </p:txBody>
      </p:sp>
      <p:sp>
        <p:nvSpPr>
          <p:cNvPr id="460" name="TextShape 2"/>
          <p:cNvSpPr txBox="1"/>
          <p:nvPr/>
        </p:nvSpPr>
        <p:spPr>
          <a:xfrm>
            <a:off x="504000" y="4405320"/>
            <a:ext cx="9071640" cy="2602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No indication of modified jet structure in cold nuclear matter (d+Au and p+Pb collisions)</a:t>
            </a:r>
            <a:r>
              <a:rPr lang="en-US" sz="3200" spc="-1">
                <a:latin typeface="Times New Roman"/>
              </a:rPr>
              <a:t>
</a:t>
            </a:r>
            <a:r>
              <a:rPr lang="en-US" sz="3200" spc="-1">
                <a:latin typeface="Times New Roman"/>
              </a:rPr>
              <a:t>[Phys.Rev.C73:054903,2006, Phys.Rev.Lett.96:222301,2006]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Minimum bias R</a:t>
            </a:r>
            <a:r>
              <a:rPr lang="en-US" sz="3200" spc="-1" baseline="-101000">
                <a:latin typeface="Times New Roman"/>
              </a:rPr>
              <a:t>pPb</a:t>
            </a:r>
            <a:r>
              <a:rPr lang="en-US" sz="3200" spc="-1">
                <a:latin typeface="Times New Roman"/>
              </a:rPr>
              <a:t>, R</a:t>
            </a:r>
            <a:r>
              <a:rPr lang="en-US" sz="3200" spc="-1" baseline="-101000">
                <a:latin typeface="Times New Roman"/>
              </a:rPr>
              <a:t>dAu</a:t>
            </a:r>
            <a:r>
              <a:rPr lang="en-US" sz="3200" spc="-1">
                <a:latin typeface="Times New Roman"/>
              </a:rPr>
              <a:t> for charged particles, jets consistent with 1 [Phys.Rev.Lett.98:172302,2007,Phys.Rev.C81:064904,2010,Phys. Rev. Lett. 110 (2013) 082302, </a:t>
            </a:r>
            <a:r>
              <a:rPr lang="en-US" sz="3200" spc="-1">
                <a:latin typeface="Times New Roman"/>
              </a:rPr>
              <a:t>	</a:t>
            </a:r>
            <a:r>
              <a:rPr lang="en-US" sz="3200" spc="-1">
                <a:latin typeface="Times New Roman"/>
              </a:rPr>
              <a:t>arXiv:1605.06436]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Indications of modification at forward rapidities from dihadron correlations </a:t>
            </a:r>
            <a:r>
              <a:rPr lang="en-US" sz="3200" spc="-1">
                <a:latin typeface="Times New Roman"/>
              </a:rPr>
              <a:t>
</a:t>
            </a:r>
            <a:r>
              <a:rPr lang="en-US" sz="3200" spc="-1">
                <a:latin typeface="Times New Roman"/>
              </a:rPr>
              <a:t>[Phys. Rev. Lett. 107, 172301 (2011)]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Centrality dependence observed </a:t>
            </a:r>
            <a:r>
              <a:rPr lang="en-US" sz="3200" spc="-1">
                <a:latin typeface="Times New Roman"/>
              </a:rPr>
              <a:t>
</a:t>
            </a:r>
            <a:r>
              <a:rPr lang="en-US" sz="3200" spc="-1">
                <a:latin typeface="Times New Roman"/>
              </a:rPr>
              <a:t>[PLB 748 (2015) 392-413, </a:t>
            </a:r>
            <a:r>
              <a:rPr lang="en-US" sz="3200" spc="-1">
                <a:latin typeface="Times New Roman"/>
              </a:rPr>
              <a:t>	</a:t>
            </a:r>
            <a:r>
              <a:rPr lang="en-US" sz="3200" spc="-1">
                <a:latin typeface="Times New Roman"/>
              </a:rPr>
              <a:t>Phys. Rev. Lett. 116, 122301 (2016)]</a:t>
            </a:r>
            <a:endParaRPr/>
          </a:p>
        </p:txBody>
      </p:sp>
      <p:pic>
        <p:nvPicPr>
          <p:cNvPr id="461" name="" descr=""/>
          <p:cNvPicPr/>
          <p:nvPr/>
        </p:nvPicPr>
        <p:blipFill>
          <a:blip r:embed="rId1"/>
          <a:stretch/>
        </p:blipFill>
        <p:spPr>
          <a:xfrm>
            <a:off x="1252440" y="1254960"/>
            <a:ext cx="7315200" cy="2926080"/>
          </a:xfrm>
          <a:prstGeom prst="rect">
            <a:avLst/>
          </a:prstGeom>
          <a:ln>
            <a:noFill/>
          </a:ln>
        </p:spPr>
      </p:pic>
      <p:sp>
        <p:nvSpPr>
          <p:cNvPr id="462" name="TextShape 3"/>
          <p:cNvSpPr txBox="1"/>
          <p:nvPr/>
        </p:nvSpPr>
        <p:spPr>
          <a:xfrm>
            <a:off x="5783040" y="1031040"/>
            <a:ext cx="2766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latin typeface="Arial"/>
                <a:hlinkClick r:id="rId2"/>
              </a:rPr>
              <a:t>PLB 748 (2015) 392-413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503640" y="85320"/>
            <a:ext cx="9071280" cy="90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Conclusions</a:t>
            </a:r>
            <a:endParaRPr/>
          </a:p>
        </p:txBody>
      </p:sp>
      <p:sp>
        <p:nvSpPr>
          <p:cNvPr id="464" name="TextShape 2"/>
          <p:cNvSpPr txBox="1"/>
          <p:nvPr/>
        </p:nvSpPr>
        <p:spPr>
          <a:xfrm>
            <a:off x="503640" y="119268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What to remember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A jet is not a parton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All jet measurements are biased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Background subtraction/suppression methods are important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Beware Cold Nuclear Matter effects!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Challenges to the field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Cross check between experiments using the same method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Experimentalists: explain method/measurement to theorists!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Theorists: don't ignore the method!</a:t>
            </a:r>
            <a:endParaRPr/>
          </a:p>
        </p:txBody>
      </p:sp>
      <p:sp>
        <p:nvSpPr>
          <p:cNvPr id="465" name="TextShape 3"/>
          <p:cNvSpPr txBox="1"/>
          <p:nvPr/>
        </p:nvSpPr>
        <p:spPr>
          <a:xfrm>
            <a:off x="948960" y="6337080"/>
            <a:ext cx="8213400" cy="80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2500" spc="-1">
                <a:latin typeface="Arial"/>
              </a:rPr>
              <a:t>Many thanks to Rosi Reed, Sevil Salur, and Megan Connors for many productive discussions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Quenched jets:</a:t>
            </a:r>
            <a:r>
              <a:rPr lang="en-US" sz="4400" spc="-1">
                <a:latin typeface="Times New Roman"/>
              </a:rPr>
              <a:t>
</a:t>
            </a:r>
            <a:r>
              <a:rPr lang="en-US" sz="4400" spc="-1">
                <a:latin typeface="Times New Roman"/>
              </a:rPr>
              <a:t>what we're trying to study</a:t>
            </a:r>
            <a:endParaRPr/>
          </a:p>
        </p:txBody>
      </p:sp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781920" y="1768680"/>
            <a:ext cx="3870720" cy="4384440"/>
          </a:xfrm>
          <a:prstGeom prst="rect">
            <a:avLst/>
          </a:prstGeom>
          <a:ln>
            <a:noFill/>
          </a:ln>
        </p:spPr>
      </p:pic>
      <p:sp>
        <p:nvSpPr>
          <p:cNvPr id="244" name="TextShape 2"/>
          <p:cNvSpPr txBox="1"/>
          <p:nvPr/>
        </p:nvSpPr>
        <p:spPr>
          <a:xfrm>
            <a:off x="0" y="6858000"/>
            <a:ext cx="7470360" cy="30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 spc="-1">
                <a:latin typeface="Arial"/>
              </a:rPr>
              <a:t>Figure from Nucl.Phys. A827 (2009) 356C-364C arXiv:0902.2488 [nucl-ex]</a:t>
            </a:r>
            <a:endParaRPr/>
          </a:p>
        </p:txBody>
      </p:sp>
      <p:sp>
        <p:nvSpPr>
          <p:cNvPr id="245" name="TextShape 3"/>
          <p:cNvSpPr txBox="1"/>
          <p:nvPr/>
        </p:nvSpPr>
        <p:spPr>
          <a:xfrm>
            <a:off x="5152680" y="3025800"/>
            <a:ext cx="4426920" cy="2083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Softer constituents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Broader radius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6136920" y="353880"/>
            <a:ext cx="4466520" cy="6763320"/>
          </a:xfrm>
          <a:prstGeom prst="rect">
            <a:avLst/>
          </a:prstGeom>
          <a:ln>
            <a:noFill/>
          </a:ln>
        </p:spPr>
      </p:pic>
      <p:sp>
        <p:nvSpPr>
          <p:cNvPr id="247" name="TextShape 1"/>
          <p:cNvSpPr txBox="1"/>
          <p:nvPr/>
        </p:nvSpPr>
        <p:spPr>
          <a:xfrm>
            <a:off x="6707880" y="6338160"/>
            <a:ext cx="3072240" cy="52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 spc="-1">
                <a:latin typeface="Arial"/>
              </a:rPr>
              <a:t>Phys.Rev.Lett.93:252301,2004</a:t>
            </a:r>
            <a:endParaRPr/>
          </a:p>
        </p:txBody>
      </p:sp>
      <p:sp>
        <p:nvSpPr>
          <p:cNvPr id="248" name="TextShape 2"/>
          <p:cNvSpPr txBox="1"/>
          <p:nvPr/>
        </p:nvSpPr>
        <p:spPr>
          <a:xfrm>
            <a:off x="504000" y="301320"/>
            <a:ext cx="588348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Ways to study jets</a:t>
            </a:r>
            <a:endParaRPr/>
          </a:p>
        </p:txBody>
      </p:sp>
      <p:sp>
        <p:nvSpPr>
          <p:cNvPr id="249" name="TextShape 3"/>
          <p:cNvSpPr txBox="1"/>
          <p:nvPr/>
        </p:nvSpPr>
        <p:spPr>
          <a:xfrm>
            <a:off x="325440" y="1773720"/>
            <a:ext cx="5978160" cy="290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Single particle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Di-hadron (multi-hadron) correlations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Fully reconstructed jets</a:t>
            </a:r>
            <a:endParaRPr/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6210360" y="878400"/>
            <a:ext cx="3657600" cy="263340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58680" y="4413240"/>
            <a:ext cx="5742360" cy="2743200"/>
          </a:xfrm>
          <a:prstGeom prst="rect">
            <a:avLst/>
          </a:prstGeom>
          <a:ln>
            <a:noFill/>
          </a:ln>
        </p:spPr>
      </p:pic>
      <p:sp>
        <p:nvSpPr>
          <p:cNvPr id="252" name="TextShape 4"/>
          <p:cNvSpPr txBox="1"/>
          <p:nvPr/>
        </p:nvSpPr>
        <p:spPr>
          <a:xfrm>
            <a:off x="154080" y="5579280"/>
            <a:ext cx="25614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400" spc="-1">
                <a:latin typeface="Arial"/>
                <a:hlinkClick r:id="rId4"/>
              </a:rPr>
              <a:t>PRL 105 (2010) 252303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>
                <p:childTnLst>
                  <p:par>
                    <p:cTn id="63" fill="freeze">
                      <p:stCondLst>
                        <p:cond delay="indefinite"/>
                      </p:stCondLst>
                      <p:childTnLst>
                        <p:par>
                          <p:cTn id="64" fill="freeze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freeze">
                      <p:stCondLst>
                        <p:cond delay="indefinite"/>
                      </p:stCondLst>
                      <p:childTnLst>
                        <p:par>
                          <p:cTn id="70" fill="freeze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6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freeze">
                      <p:stCondLst>
                        <p:cond delay="indefinite"/>
                      </p:stCondLst>
                      <p:childTnLst>
                        <p:par>
                          <p:cTn id="76" fill="freeze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503640" y="11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Nuclear modification factor</a:t>
            </a:r>
            <a:endParaRPr/>
          </a:p>
        </p:txBody>
      </p:sp>
      <p:sp>
        <p:nvSpPr>
          <p:cNvPr id="254" name="TextShape 2"/>
          <p:cNvSpPr txBox="1"/>
          <p:nvPr/>
        </p:nvSpPr>
        <p:spPr>
          <a:xfrm>
            <a:off x="779040" y="986040"/>
            <a:ext cx="8686800" cy="4316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latin typeface="Times New Roman"/>
              </a:rPr>
              <a:t>Measure spectra of probe (jets) and compare to those in p+p collisions or peripheral A+A collis</a:t>
            </a:r>
            <a:r>
              <a:rPr lang="en-US" sz="3000" spc="-1">
                <a:latin typeface="Times New Roman"/>
              </a:rPr>
              <a:t>ions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latin typeface="Times New Roman"/>
              </a:rPr>
              <a:t>If high-p</a:t>
            </a:r>
            <a:r>
              <a:rPr lang="en-US" sz="3000" spc="-1" baseline="-101000">
                <a:latin typeface="Times New Roman"/>
              </a:rPr>
              <a:t>T</a:t>
            </a:r>
            <a:r>
              <a:rPr lang="en-US" sz="3000" spc="-1">
                <a:latin typeface="Times New Roman"/>
              </a:rPr>
              <a:t> probes (jets) are suppressed, this is evidence of jet quenc</a:t>
            </a:r>
            <a:r>
              <a:rPr lang="en-US" sz="3000" spc="-1">
                <a:latin typeface="Times New Roman"/>
              </a:rPr>
              <a:t>hing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latin typeface="Times New Roman"/>
              </a:rPr>
              <a:t> </a:t>
            </a:r>
            <a:endParaRPr/>
          </a:p>
        </p:txBody>
      </p:sp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2768760" y="3537720"/>
            <a:ext cx="5377680" cy="3537000"/>
          </a:xfrm>
          <a:prstGeom prst="rect">
            <a:avLst/>
          </a:prstGeom>
          <a:ln>
            <a:noFill/>
          </a:ln>
        </p:spPr>
      </p:pic>
      <p:pic>
        <p:nvPicPr>
          <p:cNvPr id="256" name="" descr=""/>
          <p:cNvPicPr/>
          <p:nvPr/>
        </p:nvPicPr>
        <p:blipFill>
          <a:blip r:embed="rId2"/>
          <a:stretch/>
        </p:blipFill>
        <p:spPr>
          <a:xfrm>
            <a:off x="457200" y="4754160"/>
            <a:ext cx="2286000" cy="548640"/>
          </a:xfrm>
          <a:prstGeom prst="rect">
            <a:avLst/>
          </a:prstGeom>
          <a:ln>
            <a:noFill/>
          </a:ln>
        </p:spPr>
      </p:pic>
      <p:sp>
        <p:nvSpPr>
          <p:cNvPr id="257" name="TextShape 3"/>
          <p:cNvSpPr txBox="1"/>
          <p:nvPr/>
        </p:nvSpPr>
        <p:spPr>
          <a:xfrm>
            <a:off x="8096040" y="3686400"/>
            <a:ext cx="223992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400" spc="-1">
                <a:solidFill>
                  <a:srgbClr val="ff0000"/>
                </a:solidFill>
                <a:latin typeface="Times New Roman"/>
              </a:rPr>
              <a:t>Enhancement</a:t>
            </a:r>
            <a:endParaRPr/>
          </a:p>
        </p:txBody>
      </p:sp>
      <p:sp>
        <p:nvSpPr>
          <p:cNvPr id="258" name="TextShape 4"/>
          <p:cNvSpPr txBox="1"/>
          <p:nvPr/>
        </p:nvSpPr>
        <p:spPr>
          <a:xfrm>
            <a:off x="8268120" y="4763880"/>
            <a:ext cx="196560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400" spc="-1">
                <a:solidFill>
                  <a:srgbClr val="ff0000"/>
                </a:solidFill>
                <a:latin typeface="Times New Roman"/>
              </a:rPr>
              <a:t>Suppression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504000" y="113400"/>
            <a:ext cx="9071640" cy="80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Nuclear modification factor R</a:t>
            </a:r>
            <a:r>
              <a:rPr lang="en-US" sz="4400" spc="-1" baseline="-101000">
                <a:latin typeface="Times New Roman"/>
              </a:rPr>
              <a:t>AA</a:t>
            </a:r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2560320" y="828720"/>
            <a:ext cx="1828800" cy="65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i="1" lang="en-US" sz="4000" spc="-1">
                <a:solidFill>
                  <a:srgbClr val="ff0000"/>
                </a:solidFill>
                <a:latin typeface="Arial"/>
              </a:rPr>
              <a:t>RHIC</a:t>
            </a:r>
            <a:endParaRPr/>
          </a:p>
        </p:txBody>
      </p:sp>
      <p:sp>
        <p:nvSpPr>
          <p:cNvPr id="261" name="TextShape 3"/>
          <p:cNvSpPr txBox="1"/>
          <p:nvPr/>
        </p:nvSpPr>
        <p:spPr>
          <a:xfrm>
            <a:off x="7315200" y="720000"/>
            <a:ext cx="1828800" cy="65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i="1" lang="en-US" sz="4000" spc="-1">
                <a:solidFill>
                  <a:srgbClr val="ff0000"/>
                </a:solidFill>
                <a:latin typeface="Arial"/>
              </a:rPr>
              <a:t>LHC</a:t>
            </a:r>
            <a:endParaRPr/>
          </a:p>
        </p:txBody>
      </p:sp>
      <p:sp>
        <p:nvSpPr>
          <p:cNvPr id="262" name="TextShape 4"/>
          <p:cNvSpPr txBox="1"/>
          <p:nvPr/>
        </p:nvSpPr>
        <p:spPr>
          <a:xfrm>
            <a:off x="274320" y="5661360"/>
            <a:ext cx="9966960" cy="151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i="1" lang="en-US" sz="2500" spc="-1">
                <a:latin typeface="Arial"/>
              </a:rPr>
              <a:t>Electromagnetic probes</a:t>
            </a:r>
            <a:r>
              <a:rPr lang="en-US" sz="2500" spc="-1">
                <a:latin typeface="Arial"/>
              </a:rPr>
              <a:t> – consistent with no modification – medium is transparent to them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i="1" lang="en-US" sz="2500" spc="-1">
                <a:latin typeface="Arial"/>
              </a:rPr>
              <a:t>Strong probes</a:t>
            </a:r>
            <a:r>
              <a:rPr lang="en-US" sz="2500" spc="-1">
                <a:latin typeface="Arial"/>
              </a:rPr>
              <a:t> – significant suppression – medium is opaque to them</a:t>
            </a:r>
            <a:endParaRPr/>
          </a:p>
        </p:txBody>
      </p:sp>
      <p:pic>
        <p:nvPicPr>
          <p:cNvPr id="263" name="Picture 5" descr=""/>
          <p:cNvPicPr/>
          <p:nvPr/>
        </p:nvPicPr>
        <p:blipFill>
          <a:blip r:embed="rId1"/>
          <a:stretch/>
        </p:blipFill>
        <p:spPr>
          <a:xfrm>
            <a:off x="5799600" y="1463040"/>
            <a:ext cx="8568000" cy="4114800"/>
          </a:xfrm>
          <a:prstGeom prst="rect">
            <a:avLst/>
          </a:prstGeom>
          <a:ln>
            <a:noFill/>
          </a:ln>
        </p:spPr>
      </p:pic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61200" y="1358280"/>
            <a:ext cx="5752080" cy="41468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504000" y="113400"/>
            <a:ext cx="9071640" cy="80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Nuclear modification factor R</a:t>
            </a:r>
            <a:r>
              <a:rPr lang="en-US" sz="4400" spc="-1" baseline="-101000">
                <a:latin typeface="Times New Roman"/>
              </a:rPr>
              <a:t>AA</a:t>
            </a:r>
            <a:endParaRPr/>
          </a:p>
        </p:txBody>
      </p:sp>
      <p:sp>
        <p:nvSpPr>
          <p:cNvPr id="266" name="TextShape 2"/>
          <p:cNvSpPr txBox="1"/>
          <p:nvPr/>
        </p:nvSpPr>
        <p:spPr>
          <a:xfrm>
            <a:off x="5947200" y="864000"/>
            <a:ext cx="1828800" cy="65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i="1" lang="en-US" sz="4000" spc="-1">
                <a:solidFill>
                  <a:srgbClr val="ff0000"/>
                </a:solidFill>
                <a:latin typeface="Arial"/>
              </a:rPr>
              <a:t>Jets</a:t>
            </a:r>
            <a:endParaRPr/>
          </a:p>
        </p:txBody>
      </p:sp>
      <p:sp>
        <p:nvSpPr>
          <p:cNvPr id="267" name="TextShape 3"/>
          <p:cNvSpPr txBox="1"/>
          <p:nvPr/>
        </p:nvSpPr>
        <p:spPr>
          <a:xfrm>
            <a:off x="274320" y="5661360"/>
            <a:ext cx="9966960" cy="151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i="1" lang="en-US" sz="2500" spc="-1">
                <a:latin typeface="Arial"/>
              </a:rPr>
              <a:t>Electromagnetic probes</a:t>
            </a:r>
            <a:r>
              <a:rPr lang="en-US" sz="2500" spc="-1">
                <a:latin typeface="Arial"/>
              </a:rPr>
              <a:t> – consistent with no modification – medium is transparent to them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i="1" lang="en-US" sz="2500" spc="-1">
                <a:latin typeface="Arial"/>
              </a:rPr>
              <a:t>Strong probes</a:t>
            </a:r>
            <a:r>
              <a:rPr lang="en-US" sz="2500" spc="-1">
                <a:latin typeface="Arial"/>
              </a:rPr>
              <a:t> – significant suppression – medium is opaque to them</a:t>
            </a:r>
            <a:endParaRPr/>
          </a:p>
        </p:txBody>
      </p:sp>
      <p:pic>
        <p:nvPicPr>
          <p:cNvPr id="268" name="Picture 5" descr=""/>
          <p:cNvPicPr/>
          <p:nvPr/>
        </p:nvPicPr>
        <p:blipFill>
          <a:blip r:embed="rId1"/>
          <a:stretch/>
        </p:blipFill>
        <p:spPr>
          <a:xfrm>
            <a:off x="759600" y="1463040"/>
            <a:ext cx="8568000" cy="4114800"/>
          </a:xfrm>
          <a:prstGeom prst="rect">
            <a:avLst/>
          </a:prstGeom>
          <a:ln>
            <a:noFill/>
          </a:ln>
        </p:spPr>
      </p:pic>
      <p:sp>
        <p:nvSpPr>
          <p:cNvPr id="269" name="TextShape 4"/>
          <p:cNvSpPr txBox="1"/>
          <p:nvPr/>
        </p:nvSpPr>
        <p:spPr>
          <a:xfrm>
            <a:off x="1096560" y="900000"/>
            <a:ext cx="4706280" cy="69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i="1" lang="en-US" sz="4000" spc="-1">
                <a:solidFill>
                  <a:srgbClr val="ff0000"/>
                </a:solidFill>
                <a:latin typeface="Arial"/>
              </a:rPr>
              <a:t>Single particles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504000" y="100440"/>
            <a:ext cx="9071640" cy="779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Quantifying</a:t>
            </a:r>
            <a:endParaRPr/>
          </a:p>
        </p:txBody>
      </p:sp>
      <p:pic>
        <p:nvPicPr>
          <p:cNvPr id="271" name="" descr=""/>
          <p:cNvPicPr/>
          <p:nvPr/>
        </p:nvPicPr>
        <p:blipFill>
          <a:blip r:embed="rId1"/>
          <a:stretch/>
        </p:blipFill>
        <p:spPr>
          <a:xfrm>
            <a:off x="191160" y="1310040"/>
            <a:ext cx="5472360" cy="4376520"/>
          </a:xfrm>
          <a:prstGeom prst="rect">
            <a:avLst/>
          </a:prstGeom>
          <a:ln>
            <a:noFill/>
          </a:ln>
        </p:spPr>
      </p:pic>
      <p:sp>
        <p:nvSpPr>
          <p:cNvPr id="272" name="TextShape 2"/>
          <p:cNvSpPr txBox="1"/>
          <p:nvPr/>
        </p:nvSpPr>
        <p:spPr>
          <a:xfrm>
            <a:off x="3325680" y="791280"/>
            <a:ext cx="35092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>
                <a:latin typeface="Arial"/>
              </a:rPr>
              <a:t>Phys. Rev. C 90, 014909 (2014)</a:t>
            </a:r>
            <a:endParaRPr/>
          </a:p>
        </p:txBody>
      </p:sp>
      <p:sp>
        <p:nvSpPr>
          <p:cNvPr id="273" name="TextShape 3"/>
          <p:cNvSpPr txBox="1"/>
          <p:nvPr/>
        </p:nvSpPr>
        <p:spPr>
          <a:xfrm>
            <a:off x="5729040" y="1891080"/>
            <a:ext cx="4225680" cy="333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200" spc="-1">
                <a:latin typeface="Arial"/>
              </a:rPr>
              <a:t>Jet Collaboration: For a 10 GeV quark traveling 4 fm</a:t>
            </a:r>
            <a:endParaRPr/>
          </a:p>
          <a:p>
            <a:r>
              <a:rPr lang="en-US" sz="2200" spc="-1">
                <a:latin typeface="Arial"/>
              </a:rPr>
              <a:t>   ≈</a:t>
            </a:r>
            <a:r>
              <a:rPr lang="en-US" sz="2200" spc="-1">
                <a:latin typeface="Arial"/>
              </a:rPr>
              <a:t>1.2±0.3 GeV</a:t>
            </a:r>
            <a:r>
              <a:rPr lang="en-US" sz="2200" spc="-1" baseline="101000">
                <a:latin typeface="Arial"/>
              </a:rPr>
              <a:t>2</a:t>
            </a:r>
            <a:r>
              <a:rPr lang="en-US" sz="2200" spc="-1">
                <a:latin typeface="Arial"/>
              </a:rPr>
              <a:t>/fm at τ</a:t>
            </a:r>
            <a:r>
              <a:rPr lang="en-US" sz="2200" spc="-1" baseline="-101000">
                <a:latin typeface="Arial"/>
              </a:rPr>
              <a:t>0</a:t>
            </a:r>
            <a:r>
              <a:rPr lang="en-US" sz="2200" spc="-1">
                <a:latin typeface="Arial"/>
              </a:rPr>
              <a:t>=0.6 fm/c in Au+Au at √s</a:t>
            </a:r>
            <a:r>
              <a:rPr lang="en-US" sz="2200" spc="-1" baseline="-101000">
                <a:latin typeface="Arial"/>
              </a:rPr>
              <a:t>NN</a:t>
            </a:r>
            <a:r>
              <a:rPr lang="en-US" sz="2200" spc="-1">
                <a:latin typeface="Arial"/>
              </a:rPr>
              <a:t>=200 GeV</a:t>
            </a:r>
            <a:r>
              <a:rPr lang="en-US" sz="2200" spc="-1">
                <a:solidFill>
                  <a:srgbClr val="0000ff"/>
                </a:solidFill>
                <a:latin typeface="Arial"/>
              </a:rPr>
              <a:t> </a:t>
            </a:r>
            <a:r>
              <a:rPr lang="en-US" sz="2200" spc="-1">
                <a:solidFill>
                  <a:srgbClr val="0000ff"/>
                </a:solidFill>
                <a:latin typeface="Arial"/>
                <a:ea typeface="Arial"/>
              </a:rPr>
              <a:t>→</a:t>
            </a:r>
            <a:r>
              <a:rPr lang="en-US" sz="2200" spc="-1">
                <a:solidFill>
                  <a:srgbClr val="0000ff"/>
                </a:solidFill>
                <a:latin typeface="Arial"/>
                <a:ea typeface="Arial"/>
              </a:rPr>
              <a:t>loses 2.2 Gev</a:t>
            </a:r>
            <a:endParaRPr/>
          </a:p>
          <a:p>
            <a:r>
              <a:rPr lang="en-US" sz="2200" spc="-1">
                <a:latin typeface="Arial"/>
              </a:rPr>
              <a:t>  ≈</a:t>
            </a:r>
            <a:r>
              <a:rPr lang="en-US" sz="2200" spc="-1">
                <a:latin typeface="Arial"/>
              </a:rPr>
              <a:t>1.9±0.7 GeV</a:t>
            </a:r>
            <a:r>
              <a:rPr lang="en-US" sz="2200" spc="-1" baseline="101000">
                <a:latin typeface="Arial"/>
              </a:rPr>
              <a:t>2</a:t>
            </a:r>
            <a:r>
              <a:rPr lang="en-US" sz="2200" spc="-1">
                <a:latin typeface="Arial"/>
              </a:rPr>
              <a:t>/fm in Pb+Pb collisions at √s</a:t>
            </a:r>
            <a:r>
              <a:rPr lang="en-US" sz="2200" spc="-1" baseline="-101000">
                <a:latin typeface="Arial"/>
              </a:rPr>
              <a:t>NN</a:t>
            </a:r>
            <a:r>
              <a:rPr lang="en-US" sz="2200" spc="-1">
                <a:latin typeface="Arial"/>
              </a:rPr>
              <a:t>=2.76 TeV</a:t>
            </a:r>
            <a:r>
              <a:rPr lang="en-US" sz="2200" spc="-1">
                <a:solidFill>
                  <a:srgbClr val="0000ff"/>
                </a:solidFill>
                <a:latin typeface="Arial"/>
              </a:rPr>
              <a:t> </a:t>
            </a:r>
            <a:r>
              <a:rPr lang="en-US" sz="2200" spc="-1">
                <a:solidFill>
                  <a:srgbClr val="0000ff"/>
                </a:solidFill>
                <a:latin typeface="Arial"/>
                <a:ea typeface="Arial"/>
              </a:rPr>
              <a:t>→</a:t>
            </a:r>
            <a:r>
              <a:rPr lang="en-US" sz="2200" spc="-1">
                <a:solidFill>
                  <a:srgbClr val="0000ff"/>
                </a:solidFill>
                <a:latin typeface="Arial"/>
                <a:ea typeface="Arial"/>
              </a:rPr>
              <a:t>loses 2.8 Gev</a:t>
            </a:r>
            <a:endParaRPr/>
          </a:p>
        </p:txBody>
      </p:sp>
      <p:sp>
        <p:nvSpPr>
          <p:cNvPr id="274" name="TextShape 4"/>
          <p:cNvSpPr txBox="1"/>
          <p:nvPr/>
        </p:nvSpPr>
        <p:spPr>
          <a:xfrm>
            <a:off x="2872440" y="6032520"/>
            <a:ext cx="502776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>
                <a:latin typeface="Arial"/>
              </a:rPr>
              <a:t>Q = Momentum transfer from parton to medium</a:t>
            </a:r>
            <a:endParaRPr/>
          </a:p>
          <a:p>
            <a:r>
              <a:rPr lang="en-US" sz="1800" spc="-1">
                <a:latin typeface="Arial"/>
              </a:rPr>
              <a:t>L = path length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9558</TotalTime>
  <Application>LibreOffice/5.0.3.2$Linux_X86_64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2015-12-29T11:49:04Z</dcterms:created>
  <dc:creator>Christine Nattrass</dc:creator>
  <dc:language>en-US</dc:language>
  <cp:lastModifiedBy>Christine Nattrass</cp:lastModifiedBy>
  <dcterms:modified xsi:type="dcterms:W3CDTF">2016-09-14T08:45:05Z</dcterms:modified>
  <cp:revision>192</cp:revision>
</cp:coreProperties>
</file>