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86.xml.rels" ContentType="application/vnd.openxmlformats-package.relationships+xml"/>
  <Override PartName="/ppt/notesSlides/_rels/notesSlide50.xml.rels" ContentType="application/vnd.openxmlformats-package.relationships+xml"/>
  <Override PartName="/ppt/notesSlides/notesSlide50.xml" ContentType="application/vnd.openxmlformats-officedocument.presentationml.notesSlide+xml"/>
  <Override PartName="/ppt/notesSlides/notesSlide86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26.png" ContentType="image/png"/>
  <Override PartName="/ppt/media/image125.png" ContentType="image/png"/>
  <Override PartName="/ppt/media/image139.gif" ContentType="image/gif"/>
  <Override PartName="/ppt/media/image124.png" ContentType="image/png"/>
  <Override PartName="/ppt/media/image122.png" ContentType="image/png"/>
  <Override PartName="/ppt/media/image136.gif" ContentType="image/gif"/>
  <Override PartName="/ppt/media/image121.png" ContentType="image/png"/>
  <Override PartName="/ppt/media/image120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103.png" ContentType="image/png"/>
  <Override PartName="/ppt/media/image102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1.jpeg" ContentType="image/jpeg"/>
  <Override PartName="/ppt/media/image97.png" ContentType="image/png"/>
  <Override PartName="/ppt/media/image29.png" ContentType="image/png"/>
  <Override PartName="/ppt/media/image6.png" ContentType="image/png"/>
  <Override PartName="/ppt/media/image18.png" ContentType="image/png"/>
  <Override PartName="/ppt/media/image86.png" ContentType="image/png"/>
  <Override PartName="/ppt/media/image36.png" ContentType="image/png"/>
  <Override PartName="/ppt/media/image108.png" ContentType="image/png"/>
  <Override PartName="/ppt/media/image11.png" ContentType="image/png"/>
  <Override PartName="/ppt/media/image7.png" ContentType="image/png"/>
  <Override PartName="/ppt/media/image37.png" ContentType="image/png"/>
  <Override PartName="/ppt/media/image109.png" ContentType="image/png"/>
  <Override PartName="/ppt/media/image100.png" ContentType="image/png"/>
  <Override PartName="/ppt/media/image49.png" ContentType="image/png"/>
  <Override PartName="/ppt/media/image38.png" ContentType="image/png"/>
  <Override PartName="/ppt/media/image9.png" ContentType="image/png"/>
  <Override PartName="/ppt/media/image31.png" ContentType="image/png"/>
  <Override PartName="/ppt/media/image2.jpeg" ContentType="image/jpeg"/>
  <Override PartName="/ppt/media/image128.png" ContentType="image/png"/>
  <Override PartName="/ppt/media/image39.png" ContentType="image/png"/>
  <Override PartName="/ppt/media/image129.png" ContentType="image/png"/>
  <Override PartName="/ppt/media/image33.png" ContentType="image/png"/>
  <Override PartName="/ppt/media/image34.png" ContentType="image/png"/>
  <Override PartName="/ppt/media/image41.png" ContentType="image/png"/>
  <Override PartName="/ppt/media/image3.jpeg" ContentType="image/jpeg"/>
  <Override PartName="/ppt/media/image138.png" ContentType="image/png"/>
  <Override PartName="/ppt/media/image42.png" ContentType="image/png"/>
  <Override PartName="/ppt/media/image32.png" ContentType="image/png"/>
  <Override PartName="/ppt/media/image94.jpeg" ContentType="image/jpeg"/>
  <Override PartName="/ppt/media/image43.png" ContentType="image/png"/>
  <Override PartName="/ppt/media/image50.png" ContentType="image/png"/>
  <Override PartName="/ppt/media/image147.png" ContentType="image/png"/>
  <Override PartName="/ppt/media/image51.png" ContentType="image/png"/>
  <Override PartName="/ppt/media/image148.png" ContentType="image/png"/>
  <Override PartName="/ppt/media/image4.jpeg" ContentType="image/jpeg"/>
  <Override PartName="/ppt/media/image52.png" ContentType="image/png"/>
  <Override PartName="/ppt/media/image145.png" ContentType="image/png"/>
  <Override PartName="/ppt/media/image53.png" ContentType="image/png"/>
  <Override PartName="/ppt/media/image146.png" ContentType="image/png"/>
  <Override PartName="/ppt/media/image54.png" ContentType="image/png"/>
  <Override PartName="/ppt/media/image56.png" ContentType="image/png"/>
  <Override PartName="/ppt/media/image142.png" ContentType="image/png"/>
  <Override PartName="/ppt/media/image143.png" ContentType="image/png"/>
  <Override PartName="/ppt/media/image140.gif" ContentType="image/gif"/>
  <Override PartName="/ppt/media/image150.gif" ContentType="image/gif"/>
  <Override PartName="/ppt/media/image153.png" ContentType="image/png"/>
  <Override PartName="/ppt/media/image144.png" ContentType="image/png"/>
  <Override PartName="/ppt/media/image141.gif" ContentType="image/gif"/>
  <Override PartName="/ppt/media/image151.gif" ContentType="image/gif"/>
  <Override PartName="/ppt/media/image40.png" ContentType="image/png"/>
  <Override PartName="/ppt/media/image152.png" ContentType="image/png"/>
  <Override PartName="/ppt/media/image149.gif" ContentType="image/gif"/>
  <Override PartName="/ppt/media/image135.png" ContentType="image/png"/>
  <Override PartName="/ppt/media/image48.png" ContentType="image/png"/>
  <Override PartName="/ppt/media/image134.png" ContentType="image/png"/>
  <Override PartName="/ppt/media/image133.png" ContentType="image/png"/>
  <Override PartName="/ppt/media/image46.png" ContentType="image/png"/>
  <Override PartName="/ppt/media/image132.png" ContentType="image/png"/>
  <Override PartName="/ppt/media/image45.png" ContentType="image/png"/>
  <Override PartName="/ppt/media/image131.png" ContentType="image/png"/>
  <Override PartName="/ppt/media/image44.png" ContentType="image/png"/>
  <Override PartName="/ppt/media/image130.png" ContentType="image/png"/>
  <Override PartName="/ppt/media/image79.png" ContentType="image/png"/>
  <Override PartName="/ppt/media/image8.png" ContentType="image/png"/>
  <Override PartName="/ppt/media/image30.png" ContentType="image/png"/>
  <Override PartName="/ppt/media/image127.png" ContentType="image/png"/>
  <Override PartName="/ppt/media/image83.png" ContentType="image/png"/>
  <Override PartName="/ppt/media/image15.png" ContentType="image/png"/>
  <Override PartName="/ppt/media/image12.png" ContentType="image/png"/>
  <Override PartName="/ppt/media/image80.png" ContentType="image/png"/>
  <Override PartName="/ppt/media/image47.png" ContentType="image/png"/>
  <Override PartName="/ppt/media/image21.png" ContentType="image/png"/>
  <Override PartName="/ppt/media/image118.png" ContentType="image/png"/>
  <Override PartName="/ppt/media/image10.png" ContentType="image/png"/>
  <Override PartName="/ppt/media/image107.png" ContentType="image/png"/>
  <Override PartName="/ppt/media/image35.png" ContentType="image/png"/>
  <Override PartName="/ppt/media/image5.png" ContentType="image/png"/>
  <Override PartName="/ppt/media/image85.png" ContentType="image/png"/>
  <Override PartName="/ppt/media/image17.png" ContentType="image/png"/>
  <Override PartName="/ppt/media/image25.png" ContentType="image/png"/>
  <Override PartName="/ppt/media/image93.png" ContentType="image/png"/>
  <Override PartName="/ppt/media/image96.png" ContentType="image/png"/>
  <Override PartName="/ppt/media/image28.png" ContentType="image/png"/>
  <Override PartName="/ppt/media/image82.png" ContentType="image/png"/>
  <Override PartName="/ppt/media/image14.png" ContentType="image/png"/>
  <Override PartName="/ppt/media/image84.png" ContentType="image/png"/>
  <Override PartName="/ppt/media/image16.png" ContentType="image/png"/>
  <Override PartName="/ppt/media/image81.png" ContentType="image/png"/>
  <Override PartName="/ppt/media/image13.png" ContentType="image/png"/>
  <Override PartName="/ppt/media/image57.png" ContentType="image/png"/>
  <Override PartName="/ppt/media/image20.png" ContentType="image/png"/>
  <Override PartName="/ppt/media/image117.png" ContentType="image/png"/>
  <Override PartName="/ppt/media/image58.png" ContentType="image/png"/>
  <Override PartName="/ppt/media/image59.png" ContentType="image/png"/>
  <Override PartName="/ppt/media/image110.png" ContentType="image/png"/>
  <Override PartName="/ppt/media/image22.png" ContentType="image/png"/>
  <Override PartName="/ppt/media/image119.png" ContentType="image/png"/>
  <Override PartName="/ppt/media/image23.png" ContentType="image/png"/>
  <Override PartName="/ppt/media/image26.png" ContentType="image/png"/>
  <Override PartName="/ppt/media/image24.png" ContentType="image/png"/>
  <Override PartName="/ppt/media/image92.png" ContentType="image/png"/>
  <Override PartName="/ppt/media/image60.png" ContentType="image/png"/>
  <Override PartName="/ppt/media/image90.jpeg" ContentType="image/jpeg"/>
  <Override PartName="/ppt/media/image62.png" ContentType="image/png"/>
  <Override PartName="/ppt/media/image63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55.png" ContentType="image/png"/>
  <Override PartName="/ppt/media/image69.gif" ContentType="image/gif"/>
  <Override PartName="/ppt/media/image137.gif" ContentType="image/gif"/>
  <Override PartName="/ppt/media/image123.png" ContentType="image/png"/>
  <Override PartName="/ppt/media/image70.png" ContentType="image/png"/>
  <Override PartName="/ppt/media/image91.jpeg" ContentType="image/jpe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61.png" ContentType="image/png"/>
  <Override PartName="/ppt/media/image75.gif" ContentType="image/gif"/>
  <Override PartName="/ppt/media/image76.png" ContentType="image/png"/>
  <Override PartName="/ppt/media/image77.png" ContentType="image/png"/>
  <Override PartName="/ppt/media/image78.gif" ContentType="image/gif"/>
  <Override PartName="/ppt/media/image64.png" ContentType="image/png"/>
  <Override PartName="/ppt/media/image19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27.png" ContentType="image/png"/>
  <Override PartName="/ppt/media/image95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83.xml.rels" ContentType="application/vnd.openxmlformats-package.relationships+xml"/>
  <Override PartName="/ppt/slides/_rels/slide79.xml.rels" ContentType="application/vnd.openxmlformats-package.relationships+xml"/>
  <Override PartName="/ppt/slides/_rels/slide30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5.xml.rels" ContentType="application/vnd.openxmlformats-package.relationships+xml"/>
  <Override PartName="/ppt/slides/_rels/slide32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9.xml.rels" ContentType="application/vnd.openxmlformats-package.relationships+xml"/>
  <Override PartName="/ppt/slides/_rels/slide23.xml.rels" ContentType="application/vnd.openxmlformats-package.relationships+xml"/>
  <Override PartName="/ppt/slides/_rels/slide84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10.xml.rels" ContentType="application/vnd.openxmlformats-package.relationships+xml"/>
  <Override PartName="/ppt/slides/_rels/slide59.xml.rels" ContentType="application/vnd.openxmlformats-package.relationships+xml"/>
  <Override PartName="/ppt/slides/_rels/slide25.xml.rels" ContentType="application/vnd.openxmlformats-package.relationships+xml"/>
  <Override PartName="/ppt/slides/_rels/slide86.xml.rels" ContentType="application/vnd.openxmlformats-package.relationships+xml"/>
  <Override PartName="/ppt/slides/_rels/slide2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77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27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48.xml.rels" ContentType="application/vnd.openxmlformats-package.relationships+xml"/>
  <Override PartName="/ppt/slides/_rels/slide55.xml.rels" ContentType="application/vnd.openxmlformats-package.relationships+xml"/>
  <Override PartName="/ppt/slides/_rels/slide6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28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81.xml.rels" ContentType="application/vnd.openxmlformats-package.relationships+xml"/>
  <Override PartName="/ppt/slides/_rels/slide65.xml.rels" ContentType="application/vnd.openxmlformats-package.relationships+xml"/>
  <Override PartName="/ppt/slides/_rels/slide74.xml.rels" ContentType="application/vnd.openxmlformats-package.relationships+xml"/>
  <Override PartName="/ppt/slides/_rels/slide58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54.xml.rels" ContentType="application/vnd.openxmlformats-package.relationships+xml"/>
  <Override PartName="/ppt/slides/_rels/slide63.xml.rels" ContentType="application/vnd.openxmlformats-package.relationships+xml"/>
  <Override PartName="/ppt/slides/_rels/slide70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53.xml.rels" ContentType="application/vnd.openxmlformats-package.relationships+xml"/>
  <Override PartName="/ppt/slides/_rels/slide62.xml.rels" ContentType="application/vnd.openxmlformats-package.relationships+xml"/>
  <Override PartName="/ppt/slides/_rels/slide46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52.xml.rels" ContentType="application/vnd.openxmlformats-package.relationships+xml"/>
  <Override PartName="/ppt/slides/_rels/slide76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38.xml.rels" ContentType="application/vnd.openxmlformats-package.relationships+xml"/>
  <Override PartName="/ppt/slides/_rels/slide89.xml.rels" ContentType="application/vnd.openxmlformats-package.relationships+xml"/>
  <Override PartName="/ppt/slides/_rels/slide14.xml.rels" ContentType="application/vnd.openxmlformats-package.relationships+xml"/>
  <Override PartName="/ppt/slides/_rels/slide39.xml.rels" ContentType="application/vnd.openxmlformats-package.relationships+xml"/>
  <Override PartName="/ppt/slides/_rels/slide66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75.xml.rels" ContentType="application/vnd.openxmlformats-package.relationships+xml"/>
  <Override PartName="/ppt/slides/_rels/slide82.xml.rels" ContentType="application/vnd.openxmlformats-package.relationships+xml"/>
  <Override PartName="/ppt/slides/_rels/slide88.xml.rels" ContentType="application/vnd.openxmlformats-package.relationships+xml"/>
  <Override PartName="/ppt/slides/_rels/slide69.xml.rels" ContentType="application/vnd.openxmlformats-package.relationships+xml"/>
  <Override PartName="/ppt/slides/_rels/slide73.xml.rels" ContentType="application/vnd.openxmlformats-package.relationships+xml"/>
  <Override PartName="/ppt/slides/_rels/slide80.xml.rels" ContentType="application/vnd.openxmlformats-package.relationships+xml"/>
  <Override PartName="/ppt/slides/_rels/slide78.xml.rels" ContentType="application/vnd.openxmlformats-package.relationships+xml"/>
  <Override PartName="/ppt/slides/_rels/slide3.xml.rels" ContentType="application/vnd.openxmlformats-package.relationships+xml"/>
  <Override PartName="/ppt/slides/_rels/slide87.xml.rels" ContentType="application/vnd.openxmlformats-package.relationships+xml"/>
  <Override PartName="/ppt/slides/_rels/slide68.xml.rels" ContentType="application/vnd.openxmlformats-package.relationships+xml"/>
  <Override PartName="/ppt/slides/_rels/slide72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4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s/slide48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28.xml" ContentType="application/vnd.openxmlformats-officedocument.presentationml.slide+xml"/>
  <Override PartName="/ppt/slides/slide70.xml" ContentType="application/vnd.openxmlformats-officedocument.presentationml.slide+xml"/>
  <Override PartName="/ppt/slides/slide65.xml" ContentType="application/vnd.openxmlformats-officedocument.presentationml.slide+xml"/>
  <Override PartName="/ppt/slides/slide29.xml" ContentType="application/vnd.openxmlformats-officedocument.presentationml.slide+xml"/>
  <Override PartName="/ppt/slides/slide71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89.xml" ContentType="application/vnd.openxmlformats-officedocument.presentationml.slide+xml"/>
  <Override PartName="/ppt/slides/slide77.xml" ContentType="application/vnd.openxmlformats-officedocument.presentationml.slide+xml"/>
  <Override PartName="/ppt/slides/slide40.xml" ContentType="application/vnd.openxmlformats-officedocument.presentationml.slide+xml"/>
  <Override PartName="/ppt/slides/slide88.xml" ContentType="application/vnd.openxmlformats-officedocument.presentationml.slide+xml"/>
  <Override PartName="/ppt/slides/slide76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8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85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79.xml" ContentType="application/vnd.openxmlformats-officedocument.presentationml.slide+xml"/>
  <Override PartName="/ppt/slides/slide42.xml" ContentType="application/vnd.openxmlformats-officedocument.presentationml.slide+xml"/>
  <Override PartName="/ppt/slides/slide78.xml" ContentType="application/vnd.openxmlformats-officedocument.presentationml.slide+xml"/>
  <Override PartName="/ppt/slides/slide41.xml" ContentType="application/vnd.openxmlformats-officedocument.presentationml.slide+xml"/>
  <Override PartName="/ppt/slides/slide7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80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2263E51-F252-4CCF-ADD3-27904A8C7F2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
</Relationship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120" cy="3771000"/>
          </a:xfrm>
          <a:prstGeom prst="rect">
            <a:avLst/>
          </a:prstGeom>
        </p:spPr>
      </p:sp>
      <p:sp>
        <p:nvSpPr>
          <p:cNvPr id="160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1979" spc="-1" strike="noStrike">
                <a:latin typeface="Arial"/>
              </a:rPr>
              <a:t>----- Meeting Notes (6/24/13 16:47) -----</a:t>
            </a:r>
            <a:endParaRPr b="0" lang="en-US" sz="1979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1979" spc="-1" strike="noStrike">
                <a:latin typeface="Arial"/>
              </a:rPr>
              <a:t>Put Large Labels on</a:t>
            </a:r>
            <a:endParaRPr b="0" lang="en-US" sz="1979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1979" spc="-1" strike="noStrike">
                <a:latin typeface="Arial"/>
              </a:rPr>
              <a:t>b) change pT true -&gt; pT rec so consistence</a:t>
            </a:r>
            <a:endParaRPr b="0" lang="en-US" sz="1979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1979" spc="-1" strike="noStrike">
                <a:latin typeface="Arial"/>
              </a:rPr>
              <a:t>c) change gT true -&gt;pT gen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1607" name="CustomShape 3"/>
          <p:cNvSpPr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908595E8-9F0F-4A0D-BD3C-F37859291FD8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120" cy="3771000"/>
          </a:xfrm>
          <a:prstGeom prst="rect">
            <a:avLst/>
          </a:prstGeom>
        </p:spPr>
      </p:sp>
      <p:sp>
        <p:nvSpPr>
          <p:cNvPr id="160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1610" name="CustomShape 3"/>
          <p:cNvSpPr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91B4CDBB-8408-423D-ACB9-85322B5D03EB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9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0316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50196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28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9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50316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50196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28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49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5049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350316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650196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28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9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350316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501960" y="132660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350316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6501960" y="3044160"/>
            <a:ext cx="28558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28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9000" y="304416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8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8869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-55440" y="5316120"/>
            <a:ext cx="8559000" cy="41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300" spc="-1" strike="noStrike">
                <a:latin typeface="Times New Roman"/>
              </a:rPr>
              <a:t>Christine Nattrass (UTK), INT, 28 July 2021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2" name="Line 3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6035040" y="5394240"/>
            <a:ext cx="4012200" cy="31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7EA28C19-C6DE-4C12-871A-C4E5650EB870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1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2"/>
          <p:cNvSpPr/>
          <p:nvPr/>
        </p:nvSpPr>
        <p:spPr>
          <a:xfrm>
            <a:off x="-55440" y="5316120"/>
            <a:ext cx="8559000" cy="41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300" spc="-1" strike="noStrike">
                <a:latin typeface="Times New Roman"/>
              </a:rPr>
              <a:t>Christine Nattrass (UTK), INT, 28 July 2021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44" name="Line 3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"/>
          <p:cNvSpPr/>
          <p:nvPr/>
        </p:nvSpPr>
        <p:spPr>
          <a:xfrm>
            <a:off x="6035040" y="5394240"/>
            <a:ext cx="4012200" cy="31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3316CE3F-C581-4723-90E1-B1A5C9ABC69D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6968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 1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2"/>
          <p:cNvSpPr/>
          <p:nvPr/>
        </p:nvSpPr>
        <p:spPr>
          <a:xfrm>
            <a:off x="-55440" y="5316120"/>
            <a:ext cx="8559000" cy="41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300" spc="-1" strike="noStrike">
                <a:latin typeface="Times New Roman"/>
              </a:rPr>
              <a:t>Christine Nattrass (UTK), INT, 28 July 2021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86" name="Line 3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4"/>
          <p:cNvSpPr/>
          <p:nvPr/>
        </p:nvSpPr>
        <p:spPr>
          <a:xfrm>
            <a:off x="6035040" y="5394240"/>
            <a:ext cx="4012200" cy="31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1462F7DC-8263-42BE-ADD8-CB72D97EA2D2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28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504000" y="1326600"/>
            <a:ext cx="4327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5049000" y="1326600"/>
            <a:ext cx="4327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ine 1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"/>
          <p:cNvSpPr/>
          <p:nvPr/>
        </p:nvSpPr>
        <p:spPr>
          <a:xfrm>
            <a:off x="-55440" y="5316120"/>
            <a:ext cx="8559000" cy="41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2300" spc="-1" strike="noStrike">
                <a:latin typeface="Times New Roman"/>
              </a:rPr>
              <a:t>Christine Nattrass (UTK), INT, 28 July 2021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129" name="Line 3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4"/>
          <p:cNvSpPr/>
          <p:nvPr/>
        </p:nvSpPr>
        <p:spPr>
          <a:xfrm>
            <a:off x="6035040" y="5394240"/>
            <a:ext cx="4012200" cy="31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B06DEDD4-F57B-4A65-A2B9-051EC538DAA5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2" name="PlaceHolder 6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hyperlink" Target="http://dx.doi.org/10.1007/JHEP03(2012)053" TargetMode="External"/><Relationship Id="rId3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hyperlink" Target="http://dx.doi.org/10.1007/JHEP03(2012)053" TargetMode="External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www.sciencedirect.com/science/article/abs/pii/S0370269300013253" TargetMode="External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www.sciencedirect.com/science/article/abs/pii/S0370269300013253" TargetMode="External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ilhouette_(clustering)" TargetMode="Externa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hyperlink" Target="https://en.wikipedia.org/wiki/Orange_(software)" TargetMode="External"/><Relationship Id="rId6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s://arxiv.org/abs/2005.02320" TargetMode="External"/><Relationship Id="rId2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9.gif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urvivorship_bias" TargetMode="External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3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hyperlink" Target="http://arxiv.org/abs/arXiv:1303.0737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arxiv.org/abs/1208.2711" TargetMode="External"/><Relationship Id="rId8" Type="http://schemas.openxmlformats.org/officeDocument/2006/relationships/image" Target="../media/image10.png"/><Relationship Id="rId9" Type="http://schemas.openxmlformats.org/officeDocument/2006/relationships/hyperlink" Target="https://arxiv.org/abs/1606.06057" TargetMode="External"/><Relationship Id="rId10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75.gif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gif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28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hyperlink" Target="https://arxiv.org/abs/2005.02320" TargetMode="External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slideLayout" Target="../slideLayouts/slideLayout37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R0cLJtgthXA&amp;list=PLb169AflJA0EIGOgMMmKu7atkaA25xTFw" TargetMode="External"/><Relationship Id="rId2" Type="http://schemas.openxmlformats.org/officeDocument/2006/relationships/hyperlink" Target="https://indico.bnl.gov/event/8840/" TargetMode="External"/><Relationship Id="rId3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37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arxiv.org/abs/hep-ph/0603175" TargetMode="External"/><Relationship Id="rId2" Type="http://schemas.openxmlformats.org/officeDocument/2006/relationships/hyperlink" Target="https://www.sciencedirect.com/science/article/pii/S0010465508000441" TargetMode="External"/><Relationship Id="rId3" Type="http://schemas.openxmlformats.org/officeDocument/2006/relationships/hyperlink" Target="https://arxiv.org/abs/1806.10820" TargetMode="External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hyperlink" Target="https://indico.bnl.gov/event/8840" TargetMode="External"/><Relationship Id="rId4" Type="http://schemas.openxmlformats.org/officeDocument/2006/relationships/hyperlink" Target="https://indico.bnl.gov/event/8843/" TargetMode="External"/><Relationship Id="rId5" Type="http://schemas.openxmlformats.org/officeDocument/2006/relationships/slideLayout" Target="../slideLayouts/slideLayout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slideLayout" Target="../slideLayouts/slideLayout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slideLayout" Target="../slideLayouts/slideLayout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slideLayout" Target="../slideLayouts/slideLayout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slideLayout" Target="../slideLayouts/slideLayout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slideLayout" Target="../slideLayouts/slideLayout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slideLayout" Target="../slideLayouts/slideLayout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hyperlink" Target="https://arxiv.org/abs/0707.1378" TargetMode="External"/><Relationship Id="rId4" Type="http://schemas.openxmlformats.org/officeDocument/2006/relationships/slideLayout" Target="../slideLayouts/slideLayout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slideLayout" Target="../slideLayouts/slideLayout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slideLayout" Target="../slideLayouts/slideLayout5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slideLayout" Target="../slideLayouts/slideLayout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slideLayout" Target="../slideLayouts/slideLayout28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slideLayout" Target="../slideLayouts/slideLayout5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slideLayout" Target="../slideLayouts/slideLayout5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slideLayout" Target="../slideLayouts/slideLayout5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5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slideLayout" Target="../slideLayouts/slideLayout37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slideLayout" Target="../slideLayouts/slideLayout28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136.gif"/><Relationship Id="rId2" Type="http://schemas.openxmlformats.org/officeDocument/2006/relationships/image" Target="../media/image137.gif"/><Relationship Id="rId3" Type="http://schemas.openxmlformats.org/officeDocument/2006/relationships/image" Target="../media/image138.png"/><Relationship Id="rId4" Type="http://schemas.openxmlformats.org/officeDocument/2006/relationships/image" Target="../media/image139.gif"/><Relationship Id="rId5" Type="http://schemas.openxmlformats.org/officeDocument/2006/relationships/image" Target="../media/image140.gif"/><Relationship Id="rId6" Type="http://schemas.openxmlformats.org/officeDocument/2006/relationships/image" Target="../media/image141.gif"/><Relationship Id="rId7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48.png"/><Relationship Id="rId8" Type="http://schemas.openxmlformats.org/officeDocument/2006/relationships/image" Target="../media/image149.gif"/><Relationship Id="rId9" Type="http://schemas.openxmlformats.org/officeDocument/2006/relationships/image" Target="../media/image150.gif"/><Relationship Id="rId10" Type="http://schemas.openxmlformats.org/officeDocument/2006/relationships/image" Target="../media/image151.gif"/><Relationship Id="rId11" Type="http://schemas.openxmlformats.org/officeDocument/2006/relationships/slideLayout" Target="../slideLayouts/slideLayout37.xml"/><Relationship Id="rId12" Type="http://schemas.openxmlformats.org/officeDocument/2006/relationships/notesSlide" Target="../notesSlides/notesSlide86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0" y="-360"/>
            <a:ext cx="10149480" cy="6766200"/>
          </a:xfrm>
          <a:prstGeom prst="rect">
            <a:avLst/>
          </a:prstGeom>
          <a:ln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0" y="-360"/>
            <a:ext cx="10149480" cy="139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DejaVu Sans"/>
              </a:rPr>
              <a:t>A tale of two jets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91440" y="1004400"/>
            <a:ext cx="9988200" cy="81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Christine Nattrass, University of Tennessee, Knoxville</a:t>
            </a:r>
            <a:br/>
            <a:endParaRPr b="0" lang="en-US" sz="1600" spc="-1" strike="noStrike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647640" y="6846840"/>
            <a:ext cx="8803080" cy="60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https://lp-cms-production.imgix.net/image_browser/Effiel%20Tower%20-%20Paris%20Highlights.jpg?auto=format&amp;fit=crop&amp;sharp=10&amp;vib=20&amp;ixlib=react-8.6.4&amp;w=850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Random cones in ALICE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306" name="Group 2"/>
          <p:cNvGrpSpPr/>
          <p:nvPr/>
        </p:nvGrpSpPr>
        <p:grpSpPr>
          <a:xfrm>
            <a:off x="5232240" y="1294200"/>
            <a:ext cx="4094280" cy="3917520"/>
            <a:chOff x="5232240" y="1294200"/>
            <a:chExt cx="4094280" cy="3917520"/>
          </a:xfrm>
        </p:grpSpPr>
        <p:pic>
          <p:nvPicPr>
            <p:cNvPr id="307" name="" descr=""/>
            <p:cNvPicPr/>
            <p:nvPr/>
          </p:nvPicPr>
          <p:blipFill>
            <a:blip r:embed="rId1"/>
            <a:stretch/>
          </p:blipFill>
          <p:spPr>
            <a:xfrm>
              <a:off x="5232240" y="1294200"/>
              <a:ext cx="4094280" cy="3917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8" name="CustomShape 3"/>
            <p:cNvSpPr/>
            <p:nvPr/>
          </p:nvSpPr>
          <p:spPr>
            <a:xfrm>
              <a:off x="6050520" y="2110320"/>
              <a:ext cx="1323360" cy="232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00" spc="-1" strike="noStrike" u="sng">
                  <a:solidFill>
                    <a:srgbClr val="0000ff"/>
                  </a:solidFill>
                  <a:uFillTx/>
                  <a:latin typeface="Arial"/>
                  <a:hlinkClick r:id="rId2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309" name="CustomShape 4"/>
          <p:cNvSpPr/>
          <p:nvPr/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Estimate </a:t>
            </a:r>
            <a:r>
              <a:rPr b="0" lang="en-US" sz="2400" spc="-1" strike="noStrike">
                <a:latin typeface="Arial"/>
                <a:ea typeface="Arial"/>
              </a:rPr>
              <a:t>ρ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k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 jet finder→jet candidates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ρ = Median(p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/A)</a:t>
            </a:r>
            <a:endParaRPr b="0" lang="en-US" sz="21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Arial"/>
              </a:rPr>
              <a:t>Draw Random cone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10" name="Formula 5"/>
              <p:cNvSpPr txBox="1"/>
              <p:nvPr/>
            </p:nvSpPr>
            <p:spPr>
              <a:xfrm>
                <a:off x="914400" y="4039920"/>
                <a:ext cx="2683440" cy="565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δ</m:t>
                    </m:r>
                    <m:sSub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reco</m:t>
                        </m:r>
                      </m:sup>
                    </m:sSubSup>
                    <m:r>
                      <m:t xml:space="preserve">−</m:t>
                    </m:r>
                    <m:r>
                      <m:t xml:space="preserve">ρ</m:t>
                    </m:r>
                    <m:r>
                      <m:t xml:space="preserve">A</m:t>
                    </m:r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312" name="Group 2"/>
          <p:cNvGrpSpPr/>
          <p:nvPr/>
        </p:nvGrpSpPr>
        <p:grpSpPr>
          <a:xfrm>
            <a:off x="91440" y="1172520"/>
            <a:ext cx="4094280" cy="3917520"/>
            <a:chOff x="91440" y="1172520"/>
            <a:chExt cx="4094280" cy="3917520"/>
          </a:xfrm>
        </p:grpSpPr>
        <p:pic>
          <p:nvPicPr>
            <p:cNvPr id="313" name="" descr=""/>
            <p:cNvPicPr/>
            <p:nvPr/>
          </p:nvPicPr>
          <p:blipFill>
            <a:blip r:embed="rId1"/>
            <a:stretch/>
          </p:blipFill>
          <p:spPr>
            <a:xfrm>
              <a:off x="91440" y="1172520"/>
              <a:ext cx="4094280" cy="3917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4" name="CustomShape 3"/>
            <p:cNvSpPr/>
            <p:nvPr/>
          </p:nvSpPr>
          <p:spPr>
            <a:xfrm>
              <a:off x="909720" y="1988640"/>
              <a:ext cx="1323360" cy="232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00" spc="-1" strike="noStrike" u="sng">
                  <a:solidFill>
                    <a:srgbClr val="0000ff"/>
                  </a:solidFill>
                  <a:uFillTx/>
                  <a:latin typeface="Arial"/>
                  <a:hlinkClick r:id="rId2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315" name="CustomShape 4"/>
          <p:cNvSpPr/>
          <p:nvPr/>
        </p:nvSpPr>
        <p:spPr>
          <a:xfrm>
            <a:off x="1427040" y="3967920"/>
            <a:ext cx="146268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316" name="Group 5"/>
          <p:cNvGrpSpPr/>
          <p:nvPr/>
        </p:nvGrpSpPr>
        <p:grpSpPr>
          <a:xfrm>
            <a:off x="4103640" y="1128600"/>
            <a:ext cx="5954400" cy="3991680"/>
            <a:chOff x="4103640" y="1128600"/>
            <a:chExt cx="5954400" cy="3991680"/>
          </a:xfrm>
        </p:grpSpPr>
        <p:pic>
          <p:nvPicPr>
            <p:cNvPr id="317" name="" descr=""/>
            <p:cNvPicPr/>
            <p:nvPr/>
          </p:nvPicPr>
          <p:blipFill>
            <a:blip r:embed="rId3"/>
            <a:stretch/>
          </p:blipFill>
          <p:spPr>
            <a:xfrm>
              <a:off x="4103640" y="1128600"/>
              <a:ext cx="5954400" cy="3991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8" name="CustomShape 6"/>
            <p:cNvSpPr/>
            <p:nvPr/>
          </p:nvSpPr>
          <p:spPr>
            <a:xfrm>
              <a:off x="5649840" y="3931920"/>
              <a:ext cx="2377080" cy="51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arXiv:2005.02320 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 rot="4114200">
            <a:off x="6238080" y="3040920"/>
            <a:ext cx="368280" cy="1501200"/>
          </a:xfrm>
          <a:custGeom>
            <a:avLst/>
            <a:gdLst/>
            <a:ahLst/>
            <a:rect l="l" t="t" r="r" b="b"/>
            <a:pathLst>
              <a:path w="1027" h="4173">
                <a:moveTo>
                  <a:pt x="255" y="1"/>
                </a:moveTo>
                <a:lnTo>
                  <a:pt x="257" y="3129"/>
                </a:lnTo>
                <a:lnTo>
                  <a:pt x="0" y="3129"/>
                </a:lnTo>
                <a:lnTo>
                  <a:pt x="513" y="4172"/>
                </a:lnTo>
                <a:lnTo>
                  <a:pt x="1026" y="3129"/>
                </a:lnTo>
                <a:lnTo>
                  <a:pt x="769" y="3129"/>
                </a:lnTo>
                <a:lnTo>
                  <a:pt x="767" y="0"/>
                </a:lnTo>
                <a:lnTo>
                  <a:pt x="255" y="1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2"/>
          <p:cNvSpPr/>
          <p:nvPr/>
        </p:nvSpPr>
        <p:spPr>
          <a:xfrm>
            <a:off x="-108000" y="-316440"/>
            <a:ext cx="8412120" cy="124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Shape of width of the distribution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321" name="Group 3"/>
          <p:cNvGrpSpPr/>
          <p:nvPr/>
        </p:nvGrpSpPr>
        <p:grpSpPr>
          <a:xfrm>
            <a:off x="172080" y="801360"/>
            <a:ext cx="3856680" cy="2531520"/>
            <a:chOff x="172080" y="801360"/>
            <a:chExt cx="3856680" cy="2531520"/>
          </a:xfrm>
        </p:grpSpPr>
        <p:sp>
          <p:nvSpPr>
            <p:cNvPr id="322" name="CustomShape 4"/>
            <p:cNvSpPr/>
            <p:nvPr/>
          </p:nvSpPr>
          <p:spPr>
            <a:xfrm>
              <a:off x="172080" y="801360"/>
              <a:ext cx="3657240" cy="2476440"/>
            </a:xfrm>
            <a:custGeom>
              <a:avLst/>
              <a:gdLst/>
              <a:ahLst/>
              <a:rect l="l" t="t" r="r" b="b"/>
              <a:pathLst>
                <a:path w="10162" h="6882">
                  <a:moveTo>
                    <a:pt x="1146" y="0"/>
                  </a:moveTo>
                  <a:lnTo>
                    <a:pt x="1147" y="0"/>
                  </a:lnTo>
                  <a:cubicBezTo>
                    <a:pt x="946" y="0"/>
                    <a:pt x="748" y="53"/>
                    <a:pt x="573" y="154"/>
                  </a:cubicBezTo>
                  <a:cubicBezTo>
                    <a:pt x="399" y="254"/>
                    <a:pt x="254" y="399"/>
                    <a:pt x="154" y="573"/>
                  </a:cubicBezTo>
                  <a:cubicBezTo>
                    <a:pt x="53" y="748"/>
                    <a:pt x="0" y="946"/>
                    <a:pt x="0" y="1147"/>
                  </a:cubicBezTo>
                  <a:lnTo>
                    <a:pt x="0" y="5734"/>
                  </a:lnTo>
                  <a:lnTo>
                    <a:pt x="0" y="5734"/>
                  </a:lnTo>
                  <a:cubicBezTo>
                    <a:pt x="0" y="5935"/>
                    <a:pt x="53" y="6133"/>
                    <a:pt x="154" y="6308"/>
                  </a:cubicBezTo>
                  <a:cubicBezTo>
                    <a:pt x="254" y="6482"/>
                    <a:pt x="399" y="6627"/>
                    <a:pt x="573" y="6727"/>
                  </a:cubicBezTo>
                  <a:cubicBezTo>
                    <a:pt x="748" y="6828"/>
                    <a:pt x="946" y="6881"/>
                    <a:pt x="1147" y="6881"/>
                  </a:cubicBezTo>
                  <a:lnTo>
                    <a:pt x="9014" y="6881"/>
                  </a:lnTo>
                  <a:lnTo>
                    <a:pt x="9014" y="6881"/>
                  </a:lnTo>
                  <a:cubicBezTo>
                    <a:pt x="9215" y="6881"/>
                    <a:pt x="9413" y="6828"/>
                    <a:pt x="9588" y="6727"/>
                  </a:cubicBezTo>
                  <a:cubicBezTo>
                    <a:pt x="9762" y="6627"/>
                    <a:pt x="9907" y="6482"/>
                    <a:pt x="10007" y="6308"/>
                  </a:cubicBezTo>
                  <a:cubicBezTo>
                    <a:pt x="10108" y="6133"/>
                    <a:pt x="10161" y="5935"/>
                    <a:pt x="10161" y="5734"/>
                  </a:cubicBezTo>
                  <a:lnTo>
                    <a:pt x="10161" y="1146"/>
                  </a:lnTo>
                  <a:lnTo>
                    <a:pt x="10161" y="1147"/>
                  </a:lnTo>
                  <a:lnTo>
                    <a:pt x="10161" y="1147"/>
                  </a:lnTo>
                  <a:cubicBezTo>
                    <a:pt x="10161" y="946"/>
                    <a:pt x="10108" y="748"/>
                    <a:pt x="10007" y="573"/>
                  </a:cubicBezTo>
                  <a:cubicBezTo>
                    <a:pt x="9907" y="399"/>
                    <a:pt x="9762" y="254"/>
                    <a:pt x="9588" y="154"/>
                  </a:cubicBezTo>
                  <a:cubicBezTo>
                    <a:pt x="9413" y="53"/>
                    <a:pt x="9215" y="0"/>
                    <a:pt x="9014" y="0"/>
                  </a:cubicBezTo>
                  <a:lnTo>
                    <a:pt x="1146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323" name="Formula 5"/>
                <p:cNvSpPr txBox="1"/>
                <p:nvPr/>
              </p:nvSpPr>
              <p:spPr>
                <a:xfrm>
                  <a:off x="371520" y="1194120"/>
                  <a:ext cx="3442320" cy="6238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f>
                        <m:num>
                          <m:r>
                            <m:t xml:space="preserve">b</m:t>
                          </m:r>
                        </m:num>
                        <m:den>
                          <m:r>
                            <m:t xml:space="preserve">Γ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p</m:t>
                              </m:r>
                            </m:e>
                          </m:d>
                        </m:den>
                      </m:f>
                      <m:sSup>
                        <m:e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b</m:t>
                              </m:r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t xml:space="preserve">p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p>
                      </m:sSup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bx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24" name="Formula 6"/>
                <p:cNvSpPr txBox="1"/>
                <p:nvPr/>
              </p:nvSpPr>
              <p:spPr>
                <a:xfrm>
                  <a:off x="554400" y="1818360"/>
                  <a:ext cx="3094200" cy="5983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r>
                            <m:t xml:space="preserve">dN</m:t>
                          </m:r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2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p>
                        <m:e>
                          <m:r>
                            <m:t xml:space="preserve">b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k</m:t>
                          </m:r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25" name="Formula 7"/>
                <p:cNvSpPr txBox="1"/>
                <p:nvPr/>
              </p:nvSpPr>
              <p:spPr>
                <a:xfrm>
                  <a:off x="966240" y="2338560"/>
                  <a:ext cx="1830240" cy="6202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326" name="CustomShape 8"/>
            <p:cNvSpPr/>
            <p:nvPr/>
          </p:nvSpPr>
          <p:spPr>
            <a:xfrm>
              <a:off x="371520" y="837360"/>
              <a:ext cx="3657240" cy="402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58595b"/>
                  </a:solidFill>
                  <a:latin typeface="Arial"/>
                </a:rPr>
                <a:t>Single particle spectra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327" name="CustomShape 9"/>
            <p:cNvSpPr/>
            <p:nvPr/>
          </p:nvSpPr>
          <p:spPr>
            <a:xfrm>
              <a:off x="371520" y="2959200"/>
              <a:ext cx="2834280" cy="373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00" spc="-1" strike="noStrike">
                  <a:latin typeface="Arial"/>
                </a:rPr>
                <a:t>Tannenbaum, </a:t>
              </a:r>
              <a:r>
                <a:rPr b="0" lang="en-US" sz="1000" spc="-1" strike="noStrike" u="sng">
                  <a:solidFill>
                    <a:srgbClr val="0000ff"/>
                  </a:solidFill>
                  <a:uFillTx/>
                  <a:latin typeface="Arial"/>
                  <a:hlinkClick r:id="rId1"/>
                </a:rPr>
                <a:t>PLB(498),1–2,Pg.29-34(2001)</a:t>
              </a:r>
              <a:endParaRPr b="0" lang="en-US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328" name="Group 10"/>
          <p:cNvGrpSpPr/>
          <p:nvPr/>
        </p:nvGrpSpPr>
        <p:grpSpPr>
          <a:xfrm>
            <a:off x="4117680" y="1161360"/>
            <a:ext cx="5760360" cy="1664280"/>
            <a:chOff x="4117680" y="1161360"/>
            <a:chExt cx="5760360" cy="1664280"/>
          </a:xfrm>
        </p:grpSpPr>
        <p:sp>
          <p:nvSpPr>
            <p:cNvPr id="329" name="CustomShape 11"/>
            <p:cNvSpPr/>
            <p:nvPr/>
          </p:nvSpPr>
          <p:spPr>
            <a:xfrm>
              <a:off x="4117680" y="1161360"/>
              <a:ext cx="5760360" cy="1664280"/>
            </a:xfrm>
            <a:custGeom>
              <a:avLst/>
              <a:gdLst/>
              <a:ahLst/>
              <a:rect l="l" t="t" r="r" b="b"/>
              <a:pathLst>
                <a:path w="16004" h="4626">
                  <a:moveTo>
                    <a:pt x="770" y="0"/>
                  </a:moveTo>
                  <a:lnTo>
                    <a:pt x="771" y="0"/>
                  </a:lnTo>
                  <a:cubicBezTo>
                    <a:pt x="636" y="0"/>
                    <a:pt x="503" y="36"/>
                    <a:pt x="385" y="103"/>
                  </a:cubicBezTo>
                  <a:cubicBezTo>
                    <a:pt x="268" y="171"/>
                    <a:pt x="171" y="268"/>
                    <a:pt x="103" y="385"/>
                  </a:cubicBezTo>
                  <a:cubicBezTo>
                    <a:pt x="36" y="503"/>
                    <a:pt x="0" y="636"/>
                    <a:pt x="0" y="771"/>
                  </a:cubicBezTo>
                  <a:lnTo>
                    <a:pt x="0" y="3854"/>
                  </a:lnTo>
                  <a:lnTo>
                    <a:pt x="0" y="3854"/>
                  </a:lnTo>
                  <a:cubicBezTo>
                    <a:pt x="0" y="3989"/>
                    <a:pt x="36" y="4122"/>
                    <a:pt x="103" y="4240"/>
                  </a:cubicBezTo>
                  <a:cubicBezTo>
                    <a:pt x="171" y="4357"/>
                    <a:pt x="268" y="4454"/>
                    <a:pt x="385" y="4522"/>
                  </a:cubicBezTo>
                  <a:cubicBezTo>
                    <a:pt x="503" y="4589"/>
                    <a:pt x="636" y="4625"/>
                    <a:pt x="771" y="4625"/>
                  </a:cubicBezTo>
                  <a:lnTo>
                    <a:pt x="15232" y="4625"/>
                  </a:lnTo>
                  <a:lnTo>
                    <a:pt x="15232" y="4625"/>
                  </a:lnTo>
                  <a:cubicBezTo>
                    <a:pt x="15367" y="4625"/>
                    <a:pt x="15500" y="4589"/>
                    <a:pt x="15618" y="4522"/>
                  </a:cubicBezTo>
                  <a:cubicBezTo>
                    <a:pt x="15735" y="4454"/>
                    <a:pt x="15832" y="4357"/>
                    <a:pt x="15900" y="4240"/>
                  </a:cubicBezTo>
                  <a:cubicBezTo>
                    <a:pt x="15967" y="4122"/>
                    <a:pt x="16003" y="3989"/>
                    <a:pt x="16003" y="3854"/>
                  </a:cubicBezTo>
                  <a:lnTo>
                    <a:pt x="16002" y="770"/>
                  </a:lnTo>
                  <a:lnTo>
                    <a:pt x="16003" y="771"/>
                  </a:lnTo>
                  <a:lnTo>
                    <a:pt x="16003" y="771"/>
                  </a:lnTo>
                  <a:cubicBezTo>
                    <a:pt x="16003" y="636"/>
                    <a:pt x="15967" y="503"/>
                    <a:pt x="15900" y="385"/>
                  </a:cubicBezTo>
                  <a:cubicBezTo>
                    <a:pt x="15832" y="268"/>
                    <a:pt x="15735" y="171"/>
                    <a:pt x="15618" y="103"/>
                  </a:cubicBezTo>
                  <a:cubicBezTo>
                    <a:pt x="15500" y="36"/>
                    <a:pt x="15367" y="0"/>
                    <a:pt x="15232" y="0"/>
                  </a:cubicBezTo>
                  <a:lnTo>
                    <a:pt x="770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CustomShape 12"/>
            <p:cNvSpPr/>
            <p:nvPr/>
          </p:nvSpPr>
          <p:spPr>
            <a:xfrm>
              <a:off x="4430880" y="1188360"/>
              <a:ext cx="5324760" cy="469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latin typeface="Arial"/>
                  <a:ea typeface="Arial"/>
                </a:rPr>
                <a:t>Σp</a:t>
              </a:r>
              <a:r>
                <a:rPr b="1" lang="en-US" sz="2200" spc="-1" strike="noStrike" baseline="-33000">
                  <a:latin typeface="Arial"/>
                  <a:ea typeface="Arial"/>
                </a:rPr>
                <a:t>T</a:t>
              </a:r>
              <a:r>
                <a:rPr b="1" lang="en-US" sz="2200" spc="-1" strike="noStrike">
                  <a:latin typeface="Arial"/>
                  <a:ea typeface="Arial"/>
                </a:rPr>
                <a:t> of N particles→N-fold convolution:</a:t>
              </a:r>
              <a:endParaRPr b="0" lang="en-US" sz="22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331" name="Formula 13"/>
                <p:cNvSpPr txBox="1"/>
                <p:nvPr/>
              </p:nvSpPr>
              <p:spPr>
                <a:xfrm>
                  <a:off x="7373520" y="1545840"/>
                  <a:ext cx="2467800" cy="633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dpT</m:t>
                              </m:r>
                            </m:e>
                            <m:sup>
                              <m:r>
                                <m:t xml:space="preserve">total</m:t>
                              </m:r>
                            </m:sup>
                          </m:sSup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32" name="Formula 14"/>
                <p:cNvSpPr txBox="1"/>
                <p:nvPr/>
              </p:nvSpPr>
              <p:spPr>
                <a:xfrm>
                  <a:off x="4140360" y="1704600"/>
                  <a:ext cx="2923920" cy="322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33" name="Formula 15"/>
                <p:cNvSpPr txBox="1"/>
                <p:nvPr/>
              </p:nvSpPr>
              <p:spPr>
                <a:xfrm>
                  <a:off x="5754960" y="2074680"/>
                  <a:ext cx="4086720" cy="6202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Np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>
                        <m:t xml:space="preserve">N</m:t>
                      </m:r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Np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</m:e>
                      </m:rad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34" name="Formula 16"/>
                <p:cNvSpPr txBox="1"/>
                <p:nvPr/>
              </p:nvSpPr>
              <p:spPr>
                <a:xfrm>
                  <a:off x="4153680" y="2047680"/>
                  <a:ext cx="1500840" cy="669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N</m:t>
                      </m:r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A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den>
                      </m:f>
                      <m:r>
                        <m:t xml:space="preserve">π</m:t>
                      </m:r>
                      <m:sSup>
                        <m:e>
                          <m:r>
                            <m:t xml:space="preserve">R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335" name="Group 17"/>
          <p:cNvGrpSpPr/>
          <p:nvPr/>
        </p:nvGrpSpPr>
        <p:grpSpPr>
          <a:xfrm>
            <a:off x="4154040" y="3105720"/>
            <a:ext cx="5765760" cy="652320"/>
            <a:chOff x="4154040" y="3105720"/>
            <a:chExt cx="5765760" cy="652320"/>
          </a:xfrm>
        </p:grpSpPr>
        <p:sp>
          <p:nvSpPr>
            <p:cNvPr id="336" name="CustomShape 18"/>
            <p:cNvSpPr/>
            <p:nvPr/>
          </p:nvSpPr>
          <p:spPr>
            <a:xfrm>
              <a:off x="4154040" y="3105720"/>
              <a:ext cx="5765760" cy="429840"/>
            </a:xfrm>
            <a:custGeom>
              <a:avLst/>
              <a:gdLst/>
              <a:ahLst/>
              <a:rect l="l" t="t" r="r" b="b"/>
              <a:pathLst>
                <a:path w="16019" h="1197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6"/>
                  </a:lnTo>
                  <a:lnTo>
                    <a:pt x="0" y="997"/>
                  </a:lnTo>
                  <a:cubicBezTo>
                    <a:pt x="0" y="1032"/>
                    <a:pt x="9" y="1066"/>
                    <a:pt x="27" y="1096"/>
                  </a:cubicBezTo>
                  <a:cubicBezTo>
                    <a:pt x="44" y="1127"/>
                    <a:pt x="69" y="1152"/>
                    <a:pt x="100" y="1169"/>
                  </a:cubicBezTo>
                  <a:cubicBezTo>
                    <a:pt x="130" y="1187"/>
                    <a:pt x="164" y="1196"/>
                    <a:pt x="199" y="1196"/>
                  </a:cubicBezTo>
                  <a:lnTo>
                    <a:pt x="15818" y="1196"/>
                  </a:lnTo>
                  <a:lnTo>
                    <a:pt x="15819" y="1196"/>
                  </a:lnTo>
                  <a:cubicBezTo>
                    <a:pt x="15854" y="1196"/>
                    <a:pt x="15888" y="1187"/>
                    <a:pt x="15918" y="1169"/>
                  </a:cubicBezTo>
                  <a:cubicBezTo>
                    <a:pt x="15949" y="1152"/>
                    <a:pt x="15974" y="1127"/>
                    <a:pt x="15991" y="1096"/>
                  </a:cubicBezTo>
                  <a:cubicBezTo>
                    <a:pt x="16009" y="1066"/>
                    <a:pt x="16018" y="1032"/>
                    <a:pt x="16018" y="997"/>
                  </a:cubicBezTo>
                  <a:lnTo>
                    <a:pt x="16017" y="199"/>
                  </a:lnTo>
                  <a:lnTo>
                    <a:pt x="16018" y="199"/>
                  </a:lnTo>
                  <a:lnTo>
                    <a:pt x="16018" y="199"/>
                  </a:lnTo>
                  <a:cubicBezTo>
                    <a:pt x="16018" y="164"/>
                    <a:pt x="16009" y="130"/>
                    <a:pt x="15991" y="100"/>
                  </a:cubicBezTo>
                  <a:cubicBezTo>
                    <a:pt x="15974" y="69"/>
                    <a:pt x="15949" y="44"/>
                    <a:pt x="15918" y="27"/>
                  </a:cubicBezTo>
                  <a:cubicBezTo>
                    <a:pt x="15888" y="9"/>
                    <a:pt x="15854" y="0"/>
                    <a:pt x="15819" y="0"/>
                  </a:cubicBezTo>
                  <a:lnTo>
                    <a:pt x="199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19"/>
            <p:cNvSpPr/>
            <p:nvPr/>
          </p:nvSpPr>
          <p:spPr>
            <a:xfrm>
              <a:off x="4182840" y="3156120"/>
              <a:ext cx="3633840" cy="601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Add Poissonian fluctuations in N: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338" name="Formula 20"/>
                <p:cNvSpPr txBox="1"/>
                <p:nvPr/>
              </p:nvSpPr>
              <p:spPr>
                <a:xfrm>
                  <a:off x="7673400" y="3123000"/>
                  <a:ext cx="2173320" cy="4017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339" name="Group 21"/>
          <p:cNvGrpSpPr/>
          <p:nvPr/>
        </p:nvGrpSpPr>
        <p:grpSpPr>
          <a:xfrm>
            <a:off x="2228760" y="4077720"/>
            <a:ext cx="5622480" cy="1089360"/>
            <a:chOff x="2228760" y="4077720"/>
            <a:chExt cx="5622480" cy="1089360"/>
          </a:xfrm>
        </p:grpSpPr>
        <p:sp>
          <p:nvSpPr>
            <p:cNvPr id="340" name="CustomShape 22"/>
            <p:cNvSpPr/>
            <p:nvPr/>
          </p:nvSpPr>
          <p:spPr>
            <a:xfrm>
              <a:off x="2228760" y="4077720"/>
              <a:ext cx="5622480" cy="1089360"/>
            </a:xfrm>
            <a:custGeom>
              <a:avLst/>
              <a:gdLst/>
              <a:ahLst/>
              <a:rect l="l" t="t" r="r" b="b"/>
              <a:pathLst>
                <a:path w="15621" h="3029">
                  <a:moveTo>
                    <a:pt x="504" y="0"/>
                  </a:moveTo>
                  <a:lnTo>
                    <a:pt x="505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6" y="112"/>
                    <a:pt x="112" y="176"/>
                    <a:pt x="68" y="252"/>
                  </a:cubicBezTo>
                  <a:cubicBezTo>
                    <a:pt x="23" y="329"/>
                    <a:pt x="0" y="416"/>
                    <a:pt x="0" y="505"/>
                  </a:cubicBezTo>
                  <a:lnTo>
                    <a:pt x="0" y="2523"/>
                  </a:lnTo>
                  <a:lnTo>
                    <a:pt x="0" y="2523"/>
                  </a:lnTo>
                  <a:cubicBezTo>
                    <a:pt x="0" y="2612"/>
                    <a:pt x="23" y="2699"/>
                    <a:pt x="68" y="2776"/>
                  </a:cubicBezTo>
                  <a:cubicBezTo>
                    <a:pt x="112" y="2852"/>
                    <a:pt x="176" y="2916"/>
                    <a:pt x="252" y="2960"/>
                  </a:cubicBezTo>
                  <a:cubicBezTo>
                    <a:pt x="329" y="3005"/>
                    <a:pt x="416" y="3028"/>
                    <a:pt x="505" y="3028"/>
                  </a:cubicBezTo>
                  <a:lnTo>
                    <a:pt x="15115" y="3028"/>
                  </a:lnTo>
                  <a:lnTo>
                    <a:pt x="15115" y="3028"/>
                  </a:lnTo>
                  <a:cubicBezTo>
                    <a:pt x="15204" y="3028"/>
                    <a:pt x="15291" y="3005"/>
                    <a:pt x="15368" y="2960"/>
                  </a:cubicBezTo>
                  <a:cubicBezTo>
                    <a:pt x="15444" y="2916"/>
                    <a:pt x="15508" y="2852"/>
                    <a:pt x="15552" y="2776"/>
                  </a:cubicBezTo>
                  <a:cubicBezTo>
                    <a:pt x="15597" y="2699"/>
                    <a:pt x="15620" y="2612"/>
                    <a:pt x="15620" y="2523"/>
                  </a:cubicBezTo>
                  <a:lnTo>
                    <a:pt x="15619" y="504"/>
                  </a:lnTo>
                  <a:lnTo>
                    <a:pt x="15620" y="505"/>
                  </a:lnTo>
                  <a:lnTo>
                    <a:pt x="15620" y="505"/>
                  </a:lnTo>
                  <a:cubicBezTo>
                    <a:pt x="15620" y="416"/>
                    <a:pt x="15597" y="329"/>
                    <a:pt x="15552" y="252"/>
                  </a:cubicBezTo>
                  <a:cubicBezTo>
                    <a:pt x="15508" y="176"/>
                    <a:pt x="15444" y="112"/>
                    <a:pt x="15368" y="68"/>
                  </a:cubicBezTo>
                  <a:cubicBezTo>
                    <a:pt x="15291" y="23"/>
                    <a:pt x="15204" y="0"/>
                    <a:pt x="15115" y="0"/>
                  </a:cubicBezTo>
                  <a:lnTo>
                    <a:pt x="504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CustomShape 23"/>
            <p:cNvSpPr/>
            <p:nvPr/>
          </p:nvSpPr>
          <p:spPr>
            <a:xfrm>
              <a:off x="2503080" y="4161600"/>
              <a:ext cx="507384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Add non-Poissonian fluctuations in N due to flow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342" name="Formula 24"/>
                <p:cNvSpPr txBox="1"/>
                <p:nvPr/>
              </p:nvSpPr>
              <p:spPr>
                <a:xfrm>
                  <a:off x="3215520" y="4618800"/>
                  <a:ext cx="3317400" cy="4294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N</m:t>
                              </m:r>
                              <m:r>
                                <m:t xml:space="preserve">+</m:t>
                              </m:r>
                              <m:r>
                                <m:t xml:space="preserve">2</m:t>
                              </m:r>
                              <m:nary>
                                <m:naryPr>
                                  <m:chr m:val="∑"/>
                                  <m:subHide m:val="1"/>
                                  <m:supHide m:val="1"/>
                                </m:naryPr>
                                <m:sub/>
                                <m:sup/>
                                <m:e>
                                  <m:sSubSup>
                                    <m:e>
                                      <m:r>
                                        <m:t xml:space="preserve">v</m:t>
                                      </m:r>
                                    </m:e>
                                    <m:sub>
                                      <m:r>
                                        <m:t xml:space="preserve">n</m:t>
                                      </m:r>
                                    </m:sub>
                                    <m:sup>
                                      <m:r>
                                        <m:t xml:space="preserve"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343" name="CustomShape 25"/>
          <p:cNvSpPr/>
          <p:nvPr/>
        </p:nvSpPr>
        <p:spPr>
          <a:xfrm rot="16200000">
            <a:off x="3792960" y="1885320"/>
            <a:ext cx="368280" cy="271080"/>
          </a:xfrm>
          <a:custGeom>
            <a:avLst/>
            <a:gdLst/>
            <a:ahLst/>
            <a:rect l="l" t="t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26"/>
          <p:cNvSpPr/>
          <p:nvPr/>
        </p:nvSpPr>
        <p:spPr>
          <a:xfrm>
            <a:off x="6850080" y="2817720"/>
            <a:ext cx="368280" cy="271080"/>
          </a:xfrm>
          <a:custGeom>
            <a:avLst/>
            <a:gdLst/>
            <a:ahLst/>
            <a:rect l="l" t="t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504000" y="226080"/>
            <a:ext cx="9071280" cy="7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671040" y="1191600"/>
            <a:ext cx="3626280" cy="3691440"/>
          </a:xfrm>
          <a:prstGeom prst="rect">
            <a:avLst/>
          </a:prstGeom>
          <a:ln>
            <a:noFill/>
          </a:ln>
        </p:spPr>
      </p:pic>
      <p:sp>
        <p:nvSpPr>
          <p:cNvPr id="347" name="CustomShape 2"/>
          <p:cNvSpPr/>
          <p:nvPr/>
        </p:nvSpPr>
        <p:spPr>
          <a:xfrm>
            <a:off x="1427040" y="3967920"/>
            <a:ext cx="146268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348" name="Group 3"/>
          <p:cNvGrpSpPr/>
          <p:nvPr/>
        </p:nvGrpSpPr>
        <p:grpSpPr>
          <a:xfrm>
            <a:off x="4744080" y="1036800"/>
            <a:ext cx="4641480" cy="3837240"/>
            <a:chOff x="4744080" y="1036800"/>
            <a:chExt cx="4641480" cy="3837240"/>
          </a:xfrm>
        </p:grpSpPr>
        <p:pic>
          <p:nvPicPr>
            <p:cNvPr id="349" name="" descr=""/>
            <p:cNvPicPr/>
            <p:nvPr/>
          </p:nvPicPr>
          <p:blipFill>
            <a:blip r:embed="rId2"/>
            <a:stretch/>
          </p:blipFill>
          <p:spPr>
            <a:xfrm>
              <a:off x="4744080" y="1036800"/>
              <a:ext cx="4641480" cy="3837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0" name="CustomShape 4"/>
            <p:cNvSpPr/>
            <p:nvPr/>
          </p:nvSpPr>
          <p:spPr>
            <a:xfrm>
              <a:off x="6766560" y="3017520"/>
              <a:ext cx="2377080" cy="51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i="1" lang="en-US" sz="3000" spc="-1" strike="noStrike">
                  <a:solidFill>
                    <a:srgbClr val="ff8200"/>
                  </a:solidFill>
                  <a:latin typeface="Arial"/>
                </a:rPr>
                <a:t>TennGen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351" name="Group 5"/>
          <p:cNvGrpSpPr/>
          <p:nvPr/>
        </p:nvGrpSpPr>
        <p:grpSpPr>
          <a:xfrm>
            <a:off x="4358880" y="3931920"/>
            <a:ext cx="2685960" cy="1416240"/>
            <a:chOff x="4358880" y="3931920"/>
            <a:chExt cx="2685960" cy="1416240"/>
          </a:xfrm>
        </p:grpSpPr>
        <p:sp>
          <p:nvSpPr>
            <p:cNvPr id="352" name="Line 6"/>
            <p:cNvSpPr/>
            <p:nvPr/>
          </p:nvSpPr>
          <p:spPr>
            <a:xfrm flipV="1">
              <a:off x="5289840" y="3931920"/>
              <a:ext cx="836640" cy="942480"/>
            </a:xfrm>
            <a:prstGeom prst="line">
              <a:avLst/>
            </a:prstGeom>
            <a:ln w="76320">
              <a:solidFill>
                <a:srgbClr val="ed1c2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CustomShape 7"/>
            <p:cNvSpPr/>
            <p:nvPr/>
          </p:nvSpPr>
          <p:spPr>
            <a:xfrm>
              <a:off x="4358880" y="4904640"/>
              <a:ext cx="2685960" cy="44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ce181e"/>
                  </a:solidFill>
                  <a:latin typeface="Arial"/>
                </a:rPr>
                <a:t>Small deviations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504000" y="226080"/>
            <a:ext cx="9071280" cy="77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355" name="" descr=""/>
          <p:cNvPicPr/>
          <p:nvPr/>
        </p:nvPicPr>
        <p:blipFill>
          <a:blip r:embed="rId1"/>
          <a:stretch/>
        </p:blipFill>
        <p:spPr>
          <a:xfrm>
            <a:off x="671040" y="1191600"/>
            <a:ext cx="3626280" cy="3691440"/>
          </a:xfrm>
          <a:prstGeom prst="rect">
            <a:avLst/>
          </a:prstGeom>
          <a:ln>
            <a:noFill/>
          </a:ln>
        </p:spPr>
      </p:pic>
      <p:sp>
        <p:nvSpPr>
          <p:cNvPr id="356" name="CustomShape 2"/>
          <p:cNvSpPr/>
          <p:nvPr/>
        </p:nvSpPr>
        <p:spPr>
          <a:xfrm>
            <a:off x="1427040" y="3967920"/>
            <a:ext cx="146268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357" name="Group 3"/>
          <p:cNvGrpSpPr/>
          <p:nvPr/>
        </p:nvGrpSpPr>
        <p:grpSpPr>
          <a:xfrm>
            <a:off x="5282280" y="918000"/>
            <a:ext cx="4154760" cy="4039920"/>
            <a:chOff x="5282280" y="918000"/>
            <a:chExt cx="4154760" cy="4039920"/>
          </a:xfrm>
        </p:grpSpPr>
        <p:pic>
          <p:nvPicPr>
            <p:cNvPr id="358" name="" descr=""/>
            <p:cNvPicPr/>
            <p:nvPr/>
          </p:nvPicPr>
          <p:blipFill>
            <a:blip r:embed="rId2"/>
            <a:stretch/>
          </p:blipFill>
          <p:spPr>
            <a:xfrm>
              <a:off x="5282280" y="918000"/>
              <a:ext cx="4154760" cy="403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9" name="CustomShape 4"/>
            <p:cNvSpPr/>
            <p:nvPr/>
          </p:nvSpPr>
          <p:spPr>
            <a:xfrm>
              <a:off x="6766560" y="3017520"/>
              <a:ext cx="2377080" cy="51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ce181e"/>
                  </a:solidFill>
                  <a:latin typeface="Arial"/>
                </a:rPr>
                <a:t>Angantyr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 rot="4114200">
            <a:off x="6238080" y="3040920"/>
            <a:ext cx="368280" cy="1501200"/>
          </a:xfrm>
          <a:custGeom>
            <a:avLst/>
            <a:gdLst/>
            <a:ahLst/>
            <a:rect l="l" t="t" r="r" b="b"/>
            <a:pathLst>
              <a:path w="1027" h="4173">
                <a:moveTo>
                  <a:pt x="255" y="1"/>
                </a:moveTo>
                <a:lnTo>
                  <a:pt x="257" y="3129"/>
                </a:lnTo>
                <a:lnTo>
                  <a:pt x="0" y="3129"/>
                </a:lnTo>
                <a:lnTo>
                  <a:pt x="513" y="4172"/>
                </a:lnTo>
                <a:lnTo>
                  <a:pt x="1026" y="3129"/>
                </a:lnTo>
                <a:lnTo>
                  <a:pt x="769" y="3129"/>
                </a:lnTo>
                <a:lnTo>
                  <a:pt x="767" y="0"/>
                </a:lnTo>
                <a:lnTo>
                  <a:pt x="255" y="1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2"/>
          <p:cNvSpPr/>
          <p:nvPr/>
        </p:nvSpPr>
        <p:spPr>
          <a:xfrm>
            <a:off x="-360000" y="-3960"/>
            <a:ext cx="9071280" cy="62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Shape of width of the distribution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362" name="Group 3"/>
          <p:cNvGrpSpPr/>
          <p:nvPr/>
        </p:nvGrpSpPr>
        <p:grpSpPr>
          <a:xfrm>
            <a:off x="172080" y="801360"/>
            <a:ext cx="3856680" cy="2531520"/>
            <a:chOff x="172080" y="801360"/>
            <a:chExt cx="3856680" cy="2531520"/>
          </a:xfrm>
        </p:grpSpPr>
        <p:sp>
          <p:nvSpPr>
            <p:cNvPr id="363" name="CustomShape 4"/>
            <p:cNvSpPr/>
            <p:nvPr/>
          </p:nvSpPr>
          <p:spPr>
            <a:xfrm>
              <a:off x="172080" y="801360"/>
              <a:ext cx="3657240" cy="2476440"/>
            </a:xfrm>
            <a:custGeom>
              <a:avLst/>
              <a:gdLst/>
              <a:ahLst/>
              <a:rect l="l" t="t" r="r" b="b"/>
              <a:pathLst>
                <a:path w="10162" h="6882">
                  <a:moveTo>
                    <a:pt x="1146" y="0"/>
                  </a:moveTo>
                  <a:lnTo>
                    <a:pt x="1147" y="0"/>
                  </a:lnTo>
                  <a:cubicBezTo>
                    <a:pt x="946" y="0"/>
                    <a:pt x="748" y="53"/>
                    <a:pt x="573" y="154"/>
                  </a:cubicBezTo>
                  <a:cubicBezTo>
                    <a:pt x="399" y="254"/>
                    <a:pt x="254" y="399"/>
                    <a:pt x="154" y="573"/>
                  </a:cubicBezTo>
                  <a:cubicBezTo>
                    <a:pt x="53" y="748"/>
                    <a:pt x="0" y="946"/>
                    <a:pt x="0" y="1147"/>
                  </a:cubicBezTo>
                  <a:lnTo>
                    <a:pt x="0" y="5734"/>
                  </a:lnTo>
                  <a:lnTo>
                    <a:pt x="0" y="5734"/>
                  </a:lnTo>
                  <a:cubicBezTo>
                    <a:pt x="0" y="5935"/>
                    <a:pt x="53" y="6133"/>
                    <a:pt x="154" y="6308"/>
                  </a:cubicBezTo>
                  <a:cubicBezTo>
                    <a:pt x="254" y="6482"/>
                    <a:pt x="399" y="6627"/>
                    <a:pt x="573" y="6727"/>
                  </a:cubicBezTo>
                  <a:cubicBezTo>
                    <a:pt x="748" y="6828"/>
                    <a:pt x="946" y="6881"/>
                    <a:pt x="1147" y="6881"/>
                  </a:cubicBezTo>
                  <a:lnTo>
                    <a:pt x="9014" y="6881"/>
                  </a:lnTo>
                  <a:lnTo>
                    <a:pt x="9014" y="6881"/>
                  </a:lnTo>
                  <a:cubicBezTo>
                    <a:pt x="9215" y="6881"/>
                    <a:pt x="9413" y="6828"/>
                    <a:pt x="9588" y="6727"/>
                  </a:cubicBezTo>
                  <a:cubicBezTo>
                    <a:pt x="9762" y="6627"/>
                    <a:pt x="9907" y="6482"/>
                    <a:pt x="10007" y="6308"/>
                  </a:cubicBezTo>
                  <a:cubicBezTo>
                    <a:pt x="10108" y="6133"/>
                    <a:pt x="10161" y="5935"/>
                    <a:pt x="10161" y="5734"/>
                  </a:cubicBezTo>
                  <a:lnTo>
                    <a:pt x="10161" y="1146"/>
                  </a:lnTo>
                  <a:lnTo>
                    <a:pt x="10161" y="1147"/>
                  </a:lnTo>
                  <a:lnTo>
                    <a:pt x="10161" y="1147"/>
                  </a:lnTo>
                  <a:cubicBezTo>
                    <a:pt x="10161" y="946"/>
                    <a:pt x="10108" y="748"/>
                    <a:pt x="10007" y="573"/>
                  </a:cubicBezTo>
                  <a:cubicBezTo>
                    <a:pt x="9907" y="399"/>
                    <a:pt x="9762" y="254"/>
                    <a:pt x="9588" y="154"/>
                  </a:cubicBezTo>
                  <a:cubicBezTo>
                    <a:pt x="9413" y="53"/>
                    <a:pt x="9215" y="0"/>
                    <a:pt x="9014" y="0"/>
                  </a:cubicBezTo>
                  <a:lnTo>
                    <a:pt x="1146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364" name="Formula 5"/>
                <p:cNvSpPr txBox="1"/>
                <p:nvPr/>
              </p:nvSpPr>
              <p:spPr>
                <a:xfrm>
                  <a:off x="371520" y="1194120"/>
                  <a:ext cx="3442320" cy="6238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f>
                        <m:num>
                          <m:r>
                            <m:t xml:space="preserve">b</m:t>
                          </m:r>
                        </m:num>
                        <m:den>
                          <m:r>
                            <m:t xml:space="preserve">Γ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p</m:t>
                              </m:r>
                            </m:e>
                          </m:d>
                        </m:den>
                      </m:f>
                      <m:sSup>
                        <m:e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b</m:t>
                              </m:r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t xml:space="preserve">p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p>
                      </m:sSup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bx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65" name="Formula 6"/>
                <p:cNvSpPr txBox="1"/>
                <p:nvPr/>
              </p:nvSpPr>
              <p:spPr>
                <a:xfrm>
                  <a:off x="554400" y="1818360"/>
                  <a:ext cx="3094200" cy="5983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r>
                            <m:t xml:space="preserve">dN</m:t>
                          </m:r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2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p>
                        <m:e>
                          <m:r>
                            <m:t xml:space="preserve">b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k</m:t>
                          </m:r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66" name="Formula 7"/>
                <p:cNvSpPr txBox="1"/>
                <p:nvPr/>
              </p:nvSpPr>
              <p:spPr>
                <a:xfrm>
                  <a:off x="966240" y="2338560"/>
                  <a:ext cx="1830240" cy="6202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367" name="CustomShape 8"/>
            <p:cNvSpPr/>
            <p:nvPr/>
          </p:nvSpPr>
          <p:spPr>
            <a:xfrm>
              <a:off x="371520" y="837360"/>
              <a:ext cx="3657240" cy="402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solidFill>
                    <a:srgbClr val="58595b"/>
                  </a:solidFill>
                  <a:latin typeface="Arial"/>
                </a:rPr>
                <a:t>Single particle spectra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368" name="CustomShape 9"/>
            <p:cNvSpPr/>
            <p:nvPr/>
          </p:nvSpPr>
          <p:spPr>
            <a:xfrm>
              <a:off x="371520" y="2959200"/>
              <a:ext cx="2834280" cy="373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00" spc="-1" strike="noStrike">
                  <a:latin typeface="Arial"/>
                </a:rPr>
                <a:t>Tannenbaum, </a:t>
              </a:r>
              <a:r>
                <a:rPr b="0" lang="en-US" sz="1000" spc="-1" strike="noStrike" u="sng">
                  <a:solidFill>
                    <a:srgbClr val="0000ff"/>
                  </a:solidFill>
                  <a:uFillTx/>
                  <a:latin typeface="Arial"/>
                  <a:hlinkClick r:id="rId1"/>
                </a:rPr>
                <a:t>PLB(498),1–2,Pg.29-34(2001)</a:t>
              </a:r>
              <a:endParaRPr b="0" lang="en-US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369" name="Group 10"/>
          <p:cNvGrpSpPr/>
          <p:nvPr/>
        </p:nvGrpSpPr>
        <p:grpSpPr>
          <a:xfrm>
            <a:off x="4117680" y="1161360"/>
            <a:ext cx="5760360" cy="1664280"/>
            <a:chOff x="4117680" y="1161360"/>
            <a:chExt cx="5760360" cy="1664280"/>
          </a:xfrm>
        </p:grpSpPr>
        <p:sp>
          <p:nvSpPr>
            <p:cNvPr id="370" name="CustomShape 11"/>
            <p:cNvSpPr/>
            <p:nvPr/>
          </p:nvSpPr>
          <p:spPr>
            <a:xfrm>
              <a:off x="4117680" y="1161360"/>
              <a:ext cx="5760360" cy="1664280"/>
            </a:xfrm>
            <a:custGeom>
              <a:avLst/>
              <a:gdLst/>
              <a:ahLst/>
              <a:rect l="l" t="t" r="r" b="b"/>
              <a:pathLst>
                <a:path w="16004" h="4626">
                  <a:moveTo>
                    <a:pt x="770" y="0"/>
                  </a:moveTo>
                  <a:lnTo>
                    <a:pt x="771" y="0"/>
                  </a:lnTo>
                  <a:cubicBezTo>
                    <a:pt x="636" y="0"/>
                    <a:pt x="503" y="36"/>
                    <a:pt x="385" y="103"/>
                  </a:cubicBezTo>
                  <a:cubicBezTo>
                    <a:pt x="268" y="171"/>
                    <a:pt x="171" y="268"/>
                    <a:pt x="103" y="385"/>
                  </a:cubicBezTo>
                  <a:cubicBezTo>
                    <a:pt x="36" y="503"/>
                    <a:pt x="0" y="636"/>
                    <a:pt x="0" y="771"/>
                  </a:cubicBezTo>
                  <a:lnTo>
                    <a:pt x="0" y="3854"/>
                  </a:lnTo>
                  <a:lnTo>
                    <a:pt x="0" y="3854"/>
                  </a:lnTo>
                  <a:cubicBezTo>
                    <a:pt x="0" y="3989"/>
                    <a:pt x="36" y="4122"/>
                    <a:pt x="103" y="4240"/>
                  </a:cubicBezTo>
                  <a:cubicBezTo>
                    <a:pt x="171" y="4357"/>
                    <a:pt x="268" y="4454"/>
                    <a:pt x="385" y="4522"/>
                  </a:cubicBezTo>
                  <a:cubicBezTo>
                    <a:pt x="503" y="4589"/>
                    <a:pt x="636" y="4625"/>
                    <a:pt x="771" y="4625"/>
                  </a:cubicBezTo>
                  <a:lnTo>
                    <a:pt x="15232" y="4625"/>
                  </a:lnTo>
                  <a:lnTo>
                    <a:pt x="15232" y="4625"/>
                  </a:lnTo>
                  <a:cubicBezTo>
                    <a:pt x="15367" y="4625"/>
                    <a:pt x="15500" y="4589"/>
                    <a:pt x="15618" y="4522"/>
                  </a:cubicBezTo>
                  <a:cubicBezTo>
                    <a:pt x="15735" y="4454"/>
                    <a:pt x="15832" y="4357"/>
                    <a:pt x="15900" y="4240"/>
                  </a:cubicBezTo>
                  <a:cubicBezTo>
                    <a:pt x="15967" y="4122"/>
                    <a:pt x="16003" y="3989"/>
                    <a:pt x="16003" y="3854"/>
                  </a:cubicBezTo>
                  <a:lnTo>
                    <a:pt x="16002" y="770"/>
                  </a:lnTo>
                  <a:lnTo>
                    <a:pt x="16003" y="771"/>
                  </a:lnTo>
                  <a:lnTo>
                    <a:pt x="16003" y="771"/>
                  </a:lnTo>
                  <a:cubicBezTo>
                    <a:pt x="16003" y="636"/>
                    <a:pt x="15967" y="503"/>
                    <a:pt x="15900" y="385"/>
                  </a:cubicBezTo>
                  <a:cubicBezTo>
                    <a:pt x="15832" y="268"/>
                    <a:pt x="15735" y="171"/>
                    <a:pt x="15618" y="103"/>
                  </a:cubicBezTo>
                  <a:cubicBezTo>
                    <a:pt x="15500" y="36"/>
                    <a:pt x="15367" y="0"/>
                    <a:pt x="15232" y="0"/>
                  </a:cubicBezTo>
                  <a:lnTo>
                    <a:pt x="770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CustomShape 12"/>
            <p:cNvSpPr/>
            <p:nvPr/>
          </p:nvSpPr>
          <p:spPr>
            <a:xfrm>
              <a:off x="4430880" y="1188360"/>
              <a:ext cx="5324760" cy="469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200" spc="-1" strike="noStrike">
                  <a:latin typeface="Arial"/>
                  <a:ea typeface="Arial"/>
                </a:rPr>
                <a:t>Σp</a:t>
              </a:r>
              <a:r>
                <a:rPr b="1" lang="en-US" sz="2200" spc="-1" strike="noStrike" baseline="-33000">
                  <a:latin typeface="Arial"/>
                  <a:ea typeface="Arial"/>
                </a:rPr>
                <a:t>T</a:t>
              </a:r>
              <a:r>
                <a:rPr b="1" lang="en-US" sz="2200" spc="-1" strike="noStrike">
                  <a:latin typeface="Arial"/>
                  <a:ea typeface="Arial"/>
                </a:rPr>
                <a:t> of N particles→N-fold convolution:</a:t>
              </a:r>
              <a:endParaRPr b="0" lang="en-US" sz="22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372" name="Formula 13"/>
                <p:cNvSpPr txBox="1"/>
                <p:nvPr/>
              </p:nvSpPr>
              <p:spPr>
                <a:xfrm>
                  <a:off x="7373520" y="1545840"/>
                  <a:ext cx="2467800" cy="633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dpT</m:t>
                              </m:r>
                            </m:e>
                            <m:sup>
                              <m:r>
                                <m:t xml:space="preserve">total</m:t>
                              </m:r>
                            </m:sup>
                          </m:sSup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73" name="Formula 14"/>
                <p:cNvSpPr txBox="1"/>
                <p:nvPr/>
              </p:nvSpPr>
              <p:spPr>
                <a:xfrm>
                  <a:off x="4140360" y="1704600"/>
                  <a:ext cx="2923920" cy="322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74" name="Formula 15"/>
                <p:cNvSpPr txBox="1"/>
                <p:nvPr/>
              </p:nvSpPr>
              <p:spPr>
                <a:xfrm>
                  <a:off x="5754960" y="2074680"/>
                  <a:ext cx="4086720" cy="6202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Np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>
                        <m:t xml:space="preserve">N</m:t>
                      </m:r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Np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</m:e>
                      </m:rad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75" name="Formula 16"/>
                <p:cNvSpPr txBox="1"/>
                <p:nvPr/>
              </p:nvSpPr>
              <p:spPr>
                <a:xfrm>
                  <a:off x="4153680" y="2047680"/>
                  <a:ext cx="1500840" cy="669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N</m:t>
                      </m:r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A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den>
                      </m:f>
                      <m:r>
                        <m:t xml:space="preserve">π</m:t>
                      </m:r>
                      <m:sSup>
                        <m:e>
                          <m:r>
                            <m:t xml:space="preserve">R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376" name="Group 17"/>
          <p:cNvGrpSpPr/>
          <p:nvPr/>
        </p:nvGrpSpPr>
        <p:grpSpPr>
          <a:xfrm>
            <a:off x="4154040" y="3105720"/>
            <a:ext cx="5765760" cy="652320"/>
            <a:chOff x="4154040" y="3105720"/>
            <a:chExt cx="5765760" cy="652320"/>
          </a:xfrm>
        </p:grpSpPr>
        <p:sp>
          <p:nvSpPr>
            <p:cNvPr id="377" name="CustomShape 18"/>
            <p:cNvSpPr/>
            <p:nvPr/>
          </p:nvSpPr>
          <p:spPr>
            <a:xfrm>
              <a:off x="4154040" y="3105720"/>
              <a:ext cx="5765760" cy="429840"/>
            </a:xfrm>
            <a:custGeom>
              <a:avLst/>
              <a:gdLst/>
              <a:ahLst/>
              <a:rect l="l" t="t" r="r" b="b"/>
              <a:pathLst>
                <a:path w="16019" h="1197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6"/>
                  </a:lnTo>
                  <a:lnTo>
                    <a:pt x="0" y="997"/>
                  </a:lnTo>
                  <a:cubicBezTo>
                    <a:pt x="0" y="1032"/>
                    <a:pt x="9" y="1066"/>
                    <a:pt x="27" y="1096"/>
                  </a:cubicBezTo>
                  <a:cubicBezTo>
                    <a:pt x="44" y="1127"/>
                    <a:pt x="69" y="1152"/>
                    <a:pt x="100" y="1169"/>
                  </a:cubicBezTo>
                  <a:cubicBezTo>
                    <a:pt x="130" y="1187"/>
                    <a:pt x="164" y="1196"/>
                    <a:pt x="199" y="1196"/>
                  </a:cubicBezTo>
                  <a:lnTo>
                    <a:pt x="15818" y="1196"/>
                  </a:lnTo>
                  <a:lnTo>
                    <a:pt x="15819" y="1196"/>
                  </a:lnTo>
                  <a:cubicBezTo>
                    <a:pt x="15854" y="1196"/>
                    <a:pt x="15888" y="1187"/>
                    <a:pt x="15918" y="1169"/>
                  </a:cubicBezTo>
                  <a:cubicBezTo>
                    <a:pt x="15949" y="1152"/>
                    <a:pt x="15974" y="1127"/>
                    <a:pt x="15991" y="1096"/>
                  </a:cubicBezTo>
                  <a:cubicBezTo>
                    <a:pt x="16009" y="1066"/>
                    <a:pt x="16018" y="1032"/>
                    <a:pt x="16018" y="997"/>
                  </a:cubicBezTo>
                  <a:lnTo>
                    <a:pt x="16017" y="199"/>
                  </a:lnTo>
                  <a:lnTo>
                    <a:pt x="16018" y="199"/>
                  </a:lnTo>
                  <a:lnTo>
                    <a:pt x="16018" y="199"/>
                  </a:lnTo>
                  <a:cubicBezTo>
                    <a:pt x="16018" y="164"/>
                    <a:pt x="16009" y="130"/>
                    <a:pt x="15991" y="100"/>
                  </a:cubicBezTo>
                  <a:cubicBezTo>
                    <a:pt x="15974" y="69"/>
                    <a:pt x="15949" y="44"/>
                    <a:pt x="15918" y="27"/>
                  </a:cubicBezTo>
                  <a:cubicBezTo>
                    <a:pt x="15888" y="9"/>
                    <a:pt x="15854" y="0"/>
                    <a:pt x="15819" y="0"/>
                  </a:cubicBezTo>
                  <a:lnTo>
                    <a:pt x="199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8" name="CustomShape 19"/>
            <p:cNvSpPr/>
            <p:nvPr/>
          </p:nvSpPr>
          <p:spPr>
            <a:xfrm>
              <a:off x="4182840" y="3156120"/>
              <a:ext cx="3633840" cy="601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Add Poissonian fluctuations in N: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379" name="Formula 20"/>
                <p:cNvSpPr txBox="1"/>
                <p:nvPr/>
              </p:nvSpPr>
              <p:spPr>
                <a:xfrm>
                  <a:off x="7673400" y="3123000"/>
                  <a:ext cx="2173320" cy="4017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380" name="Group 21"/>
          <p:cNvGrpSpPr/>
          <p:nvPr/>
        </p:nvGrpSpPr>
        <p:grpSpPr>
          <a:xfrm>
            <a:off x="2228760" y="4077720"/>
            <a:ext cx="5622480" cy="1089360"/>
            <a:chOff x="2228760" y="4077720"/>
            <a:chExt cx="5622480" cy="1089360"/>
          </a:xfrm>
        </p:grpSpPr>
        <p:sp>
          <p:nvSpPr>
            <p:cNvPr id="381" name="CustomShape 22"/>
            <p:cNvSpPr/>
            <p:nvPr/>
          </p:nvSpPr>
          <p:spPr>
            <a:xfrm>
              <a:off x="2228760" y="4077720"/>
              <a:ext cx="5622480" cy="1089360"/>
            </a:xfrm>
            <a:custGeom>
              <a:avLst/>
              <a:gdLst/>
              <a:ahLst/>
              <a:rect l="l" t="t" r="r" b="b"/>
              <a:pathLst>
                <a:path w="15621" h="3029">
                  <a:moveTo>
                    <a:pt x="504" y="0"/>
                  </a:moveTo>
                  <a:lnTo>
                    <a:pt x="505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6" y="112"/>
                    <a:pt x="112" y="176"/>
                    <a:pt x="68" y="252"/>
                  </a:cubicBezTo>
                  <a:cubicBezTo>
                    <a:pt x="23" y="329"/>
                    <a:pt x="0" y="416"/>
                    <a:pt x="0" y="505"/>
                  </a:cubicBezTo>
                  <a:lnTo>
                    <a:pt x="0" y="2523"/>
                  </a:lnTo>
                  <a:lnTo>
                    <a:pt x="0" y="2523"/>
                  </a:lnTo>
                  <a:cubicBezTo>
                    <a:pt x="0" y="2612"/>
                    <a:pt x="23" y="2699"/>
                    <a:pt x="68" y="2776"/>
                  </a:cubicBezTo>
                  <a:cubicBezTo>
                    <a:pt x="112" y="2852"/>
                    <a:pt x="176" y="2916"/>
                    <a:pt x="252" y="2960"/>
                  </a:cubicBezTo>
                  <a:cubicBezTo>
                    <a:pt x="329" y="3005"/>
                    <a:pt x="416" y="3028"/>
                    <a:pt x="505" y="3028"/>
                  </a:cubicBezTo>
                  <a:lnTo>
                    <a:pt x="15115" y="3028"/>
                  </a:lnTo>
                  <a:lnTo>
                    <a:pt x="15115" y="3028"/>
                  </a:lnTo>
                  <a:cubicBezTo>
                    <a:pt x="15204" y="3028"/>
                    <a:pt x="15291" y="3005"/>
                    <a:pt x="15368" y="2960"/>
                  </a:cubicBezTo>
                  <a:cubicBezTo>
                    <a:pt x="15444" y="2916"/>
                    <a:pt x="15508" y="2852"/>
                    <a:pt x="15552" y="2776"/>
                  </a:cubicBezTo>
                  <a:cubicBezTo>
                    <a:pt x="15597" y="2699"/>
                    <a:pt x="15620" y="2612"/>
                    <a:pt x="15620" y="2523"/>
                  </a:cubicBezTo>
                  <a:lnTo>
                    <a:pt x="15619" y="504"/>
                  </a:lnTo>
                  <a:lnTo>
                    <a:pt x="15620" y="505"/>
                  </a:lnTo>
                  <a:lnTo>
                    <a:pt x="15620" y="505"/>
                  </a:lnTo>
                  <a:cubicBezTo>
                    <a:pt x="15620" y="416"/>
                    <a:pt x="15597" y="329"/>
                    <a:pt x="15552" y="252"/>
                  </a:cubicBezTo>
                  <a:cubicBezTo>
                    <a:pt x="15508" y="176"/>
                    <a:pt x="15444" y="112"/>
                    <a:pt x="15368" y="68"/>
                  </a:cubicBezTo>
                  <a:cubicBezTo>
                    <a:pt x="15291" y="23"/>
                    <a:pt x="15204" y="0"/>
                    <a:pt x="15115" y="0"/>
                  </a:cubicBezTo>
                  <a:lnTo>
                    <a:pt x="504" y="0"/>
                  </a:lnTo>
                </a:path>
              </a:pathLst>
            </a:custGeom>
            <a:solidFill>
              <a:srgbClr val="cfe7f5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2" name="CustomShape 23"/>
            <p:cNvSpPr/>
            <p:nvPr/>
          </p:nvSpPr>
          <p:spPr>
            <a:xfrm>
              <a:off x="2503080" y="4161600"/>
              <a:ext cx="507384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Add non-Poissonian fluctuations in N due to flow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383" name="Formula 24"/>
                <p:cNvSpPr txBox="1"/>
                <p:nvPr/>
              </p:nvSpPr>
              <p:spPr>
                <a:xfrm>
                  <a:off x="3215520" y="4618800"/>
                  <a:ext cx="3317400" cy="4294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N</m:t>
                              </m:r>
                              <m:r>
                                <m:t xml:space="preserve">+</m:t>
                              </m:r>
                              <m:r>
                                <m:t xml:space="preserve">2</m:t>
                              </m:r>
                              <m:nary>
                                <m:naryPr>
                                  <m:chr m:val="∑"/>
                                  <m:subHide m:val="1"/>
                                  <m:supHide m:val="1"/>
                                </m:naryPr>
                                <m:sub/>
                                <m:sup/>
                                <m:e>
                                  <m:sSubSup>
                                    <m:e>
                                      <m:r>
                                        <m:t xml:space="preserve">v</m:t>
                                      </m:r>
                                    </m:e>
                                    <m:sub>
                                      <m:r>
                                        <m:t xml:space="preserve">n</m:t>
                                      </m:r>
                                    </m:sub>
                                    <m:sup>
                                      <m:r>
                                        <m:t xml:space="preserve"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384" name="CustomShape 25"/>
          <p:cNvSpPr/>
          <p:nvPr/>
        </p:nvSpPr>
        <p:spPr>
          <a:xfrm rot="16200000">
            <a:off x="3792960" y="1885320"/>
            <a:ext cx="368280" cy="271080"/>
          </a:xfrm>
          <a:custGeom>
            <a:avLst/>
            <a:gdLst/>
            <a:ahLst/>
            <a:rect l="l" t="t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26"/>
          <p:cNvSpPr/>
          <p:nvPr/>
        </p:nvSpPr>
        <p:spPr>
          <a:xfrm>
            <a:off x="6850080" y="2817720"/>
            <a:ext cx="368280" cy="271080"/>
          </a:xfrm>
          <a:custGeom>
            <a:avLst/>
            <a:gdLst/>
            <a:ahLst/>
            <a:rect l="l" t="t" r="r" b="b"/>
            <a:pathLst>
              <a:path w="1026" h="756">
                <a:moveTo>
                  <a:pt x="256" y="0"/>
                </a:moveTo>
                <a:lnTo>
                  <a:pt x="256" y="566"/>
                </a:lnTo>
                <a:lnTo>
                  <a:pt x="0" y="566"/>
                </a:lnTo>
                <a:lnTo>
                  <a:pt x="512" y="755"/>
                </a:lnTo>
                <a:lnTo>
                  <a:pt x="1025" y="566"/>
                </a:lnTo>
                <a:lnTo>
                  <a:pt x="768" y="566"/>
                </a:lnTo>
                <a:lnTo>
                  <a:pt x="768" y="0"/>
                </a:lnTo>
                <a:lnTo>
                  <a:pt x="256" y="0"/>
                </a:lnTo>
              </a:path>
            </a:pathLst>
          </a:custGeom>
          <a:solidFill>
            <a:srgbClr val="58595b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386" name="Group 27"/>
          <p:cNvGrpSpPr/>
          <p:nvPr/>
        </p:nvGrpSpPr>
        <p:grpSpPr>
          <a:xfrm>
            <a:off x="2228760" y="4077720"/>
            <a:ext cx="7542720" cy="1134000"/>
            <a:chOff x="2228760" y="4077720"/>
            <a:chExt cx="7542720" cy="1134000"/>
          </a:xfrm>
        </p:grpSpPr>
        <p:sp>
          <p:nvSpPr>
            <p:cNvPr id="387" name="CustomShape 28"/>
            <p:cNvSpPr/>
            <p:nvPr/>
          </p:nvSpPr>
          <p:spPr>
            <a:xfrm>
              <a:off x="2228760" y="4077720"/>
              <a:ext cx="5623200" cy="1087920"/>
            </a:xfrm>
            <a:custGeom>
              <a:avLst/>
              <a:gdLst/>
              <a:ahLst/>
              <a:rect l="l" t="t" r="r" b="b"/>
              <a:pathLst>
                <a:path w="15623" h="3025">
                  <a:moveTo>
                    <a:pt x="503" y="0"/>
                  </a:moveTo>
                  <a:lnTo>
                    <a:pt x="504" y="0"/>
                  </a:lnTo>
                  <a:cubicBezTo>
                    <a:pt x="416" y="0"/>
                    <a:pt x="329" y="23"/>
                    <a:pt x="252" y="68"/>
                  </a:cubicBezTo>
                  <a:cubicBezTo>
                    <a:pt x="175" y="112"/>
                    <a:pt x="112" y="175"/>
                    <a:pt x="68" y="252"/>
                  </a:cubicBezTo>
                  <a:cubicBezTo>
                    <a:pt x="23" y="329"/>
                    <a:pt x="0" y="416"/>
                    <a:pt x="0" y="504"/>
                  </a:cubicBezTo>
                  <a:lnTo>
                    <a:pt x="0" y="2520"/>
                  </a:lnTo>
                  <a:lnTo>
                    <a:pt x="0" y="2520"/>
                  </a:lnTo>
                  <a:cubicBezTo>
                    <a:pt x="0" y="2608"/>
                    <a:pt x="23" y="2695"/>
                    <a:pt x="68" y="2772"/>
                  </a:cubicBezTo>
                  <a:cubicBezTo>
                    <a:pt x="112" y="2849"/>
                    <a:pt x="175" y="2912"/>
                    <a:pt x="252" y="2956"/>
                  </a:cubicBezTo>
                  <a:cubicBezTo>
                    <a:pt x="329" y="3001"/>
                    <a:pt x="416" y="3024"/>
                    <a:pt x="504" y="3024"/>
                  </a:cubicBezTo>
                  <a:lnTo>
                    <a:pt x="15117" y="3024"/>
                  </a:lnTo>
                  <a:lnTo>
                    <a:pt x="15118" y="3024"/>
                  </a:lnTo>
                  <a:cubicBezTo>
                    <a:pt x="15206" y="3024"/>
                    <a:pt x="15293" y="3001"/>
                    <a:pt x="15370" y="2956"/>
                  </a:cubicBezTo>
                  <a:cubicBezTo>
                    <a:pt x="15447" y="2912"/>
                    <a:pt x="15510" y="2849"/>
                    <a:pt x="15554" y="2772"/>
                  </a:cubicBezTo>
                  <a:cubicBezTo>
                    <a:pt x="15599" y="2695"/>
                    <a:pt x="15622" y="2608"/>
                    <a:pt x="15622" y="2520"/>
                  </a:cubicBezTo>
                  <a:lnTo>
                    <a:pt x="15621" y="504"/>
                  </a:lnTo>
                  <a:lnTo>
                    <a:pt x="15622" y="504"/>
                  </a:lnTo>
                  <a:lnTo>
                    <a:pt x="15622" y="504"/>
                  </a:lnTo>
                  <a:cubicBezTo>
                    <a:pt x="15622" y="416"/>
                    <a:pt x="15599" y="329"/>
                    <a:pt x="15554" y="252"/>
                  </a:cubicBezTo>
                  <a:cubicBezTo>
                    <a:pt x="15510" y="175"/>
                    <a:pt x="15447" y="112"/>
                    <a:pt x="15370" y="68"/>
                  </a:cubicBezTo>
                  <a:cubicBezTo>
                    <a:pt x="15293" y="23"/>
                    <a:pt x="15206" y="0"/>
                    <a:pt x="15118" y="0"/>
                  </a:cubicBezTo>
                  <a:lnTo>
                    <a:pt x="503" y="0"/>
                  </a:lnTo>
                </a:path>
              </a:pathLst>
            </a:custGeom>
            <a:noFill/>
            <a:ln w="38160">
              <a:solidFill>
                <a:srgbClr val="ed1c2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CustomShape 29"/>
            <p:cNvSpPr/>
            <p:nvPr/>
          </p:nvSpPr>
          <p:spPr>
            <a:xfrm>
              <a:off x="5248080" y="4618800"/>
              <a:ext cx="914040" cy="429480"/>
            </a:xfrm>
            <a:custGeom>
              <a:avLst/>
              <a:gdLst/>
              <a:ahLst/>
              <a:rect l="l" t="t" r="r" b="b"/>
              <a:pathLst>
                <a:path w="2542" h="1196">
                  <a:moveTo>
                    <a:pt x="199" y="0"/>
                  </a:moveTo>
                  <a:lnTo>
                    <a:pt x="199" y="0"/>
                  </a:lnTo>
                  <a:cubicBezTo>
                    <a:pt x="164" y="0"/>
                    <a:pt x="130" y="9"/>
                    <a:pt x="100" y="27"/>
                  </a:cubicBezTo>
                  <a:cubicBezTo>
                    <a:pt x="69" y="44"/>
                    <a:pt x="44" y="69"/>
                    <a:pt x="27" y="100"/>
                  </a:cubicBezTo>
                  <a:cubicBezTo>
                    <a:pt x="9" y="130"/>
                    <a:pt x="0" y="164"/>
                    <a:pt x="0" y="199"/>
                  </a:cubicBezTo>
                  <a:lnTo>
                    <a:pt x="0" y="995"/>
                  </a:lnTo>
                  <a:lnTo>
                    <a:pt x="0" y="996"/>
                  </a:lnTo>
                  <a:cubicBezTo>
                    <a:pt x="0" y="1031"/>
                    <a:pt x="9" y="1065"/>
                    <a:pt x="27" y="1095"/>
                  </a:cubicBezTo>
                  <a:cubicBezTo>
                    <a:pt x="44" y="1126"/>
                    <a:pt x="69" y="1151"/>
                    <a:pt x="100" y="1168"/>
                  </a:cubicBezTo>
                  <a:cubicBezTo>
                    <a:pt x="130" y="1186"/>
                    <a:pt x="164" y="1195"/>
                    <a:pt x="199" y="1195"/>
                  </a:cubicBezTo>
                  <a:lnTo>
                    <a:pt x="2341" y="1195"/>
                  </a:lnTo>
                  <a:lnTo>
                    <a:pt x="2342" y="1195"/>
                  </a:lnTo>
                  <a:cubicBezTo>
                    <a:pt x="2377" y="1195"/>
                    <a:pt x="2411" y="1186"/>
                    <a:pt x="2441" y="1168"/>
                  </a:cubicBezTo>
                  <a:cubicBezTo>
                    <a:pt x="2472" y="1151"/>
                    <a:pt x="2497" y="1126"/>
                    <a:pt x="2514" y="1095"/>
                  </a:cubicBezTo>
                  <a:cubicBezTo>
                    <a:pt x="2532" y="1065"/>
                    <a:pt x="2541" y="1031"/>
                    <a:pt x="2541" y="996"/>
                  </a:cubicBezTo>
                  <a:lnTo>
                    <a:pt x="2540" y="199"/>
                  </a:lnTo>
                  <a:lnTo>
                    <a:pt x="2541" y="199"/>
                  </a:lnTo>
                  <a:lnTo>
                    <a:pt x="2541" y="199"/>
                  </a:lnTo>
                  <a:cubicBezTo>
                    <a:pt x="2541" y="164"/>
                    <a:pt x="2532" y="130"/>
                    <a:pt x="2514" y="100"/>
                  </a:cubicBezTo>
                  <a:cubicBezTo>
                    <a:pt x="2497" y="69"/>
                    <a:pt x="2472" y="44"/>
                    <a:pt x="2441" y="27"/>
                  </a:cubicBezTo>
                  <a:cubicBezTo>
                    <a:pt x="2411" y="9"/>
                    <a:pt x="2377" y="0"/>
                    <a:pt x="2342" y="0"/>
                  </a:cubicBezTo>
                  <a:lnTo>
                    <a:pt x="199" y="0"/>
                  </a:lnTo>
                </a:path>
              </a:pathLst>
            </a:custGeom>
            <a:noFill/>
            <a:ln w="38160">
              <a:solidFill>
                <a:srgbClr val="ed1c2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CustomShape 30"/>
            <p:cNvSpPr/>
            <p:nvPr/>
          </p:nvSpPr>
          <p:spPr>
            <a:xfrm>
              <a:off x="7851600" y="4097880"/>
              <a:ext cx="1919880" cy="1113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Assumes uncorrelated number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90" name="CustomShape 31"/>
          <p:cNvSpPr/>
          <p:nvPr/>
        </p:nvSpPr>
        <p:spPr>
          <a:xfrm>
            <a:off x="4154040" y="3105720"/>
            <a:ext cx="5785920" cy="429840"/>
          </a:xfrm>
          <a:custGeom>
            <a:avLst/>
            <a:gdLst/>
            <a:ahLst/>
            <a:rect l="l" t="t" r="r" b="b"/>
            <a:pathLst>
              <a:path w="16075" h="1197">
                <a:moveTo>
                  <a:pt x="199" y="0"/>
                </a:moveTo>
                <a:lnTo>
                  <a:pt x="199" y="0"/>
                </a:lnTo>
                <a:cubicBezTo>
                  <a:pt x="164" y="0"/>
                  <a:pt x="130" y="9"/>
                  <a:pt x="100" y="27"/>
                </a:cubicBezTo>
                <a:cubicBezTo>
                  <a:pt x="69" y="44"/>
                  <a:pt x="44" y="69"/>
                  <a:pt x="27" y="100"/>
                </a:cubicBezTo>
                <a:cubicBezTo>
                  <a:pt x="9" y="130"/>
                  <a:pt x="0" y="164"/>
                  <a:pt x="0" y="199"/>
                </a:cubicBezTo>
                <a:lnTo>
                  <a:pt x="0" y="996"/>
                </a:lnTo>
                <a:lnTo>
                  <a:pt x="0" y="997"/>
                </a:lnTo>
                <a:cubicBezTo>
                  <a:pt x="0" y="1032"/>
                  <a:pt x="9" y="1066"/>
                  <a:pt x="27" y="1096"/>
                </a:cubicBezTo>
                <a:cubicBezTo>
                  <a:pt x="44" y="1127"/>
                  <a:pt x="69" y="1152"/>
                  <a:pt x="100" y="1169"/>
                </a:cubicBezTo>
                <a:cubicBezTo>
                  <a:pt x="130" y="1187"/>
                  <a:pt x="164" y="1196"/>
                  <a:pt x="199" y="1196"/>
                </a:cubicBezTo>
                <a:lnTo>
                  <a:pt x="15874" y="1196"/>
                </a:lnTo>
                <a:lnTo>
                  <a:pt x="15875" y="1196"/>
                </a:lnTo>
                <a:cubicBezTo>
                  <a:pt x="15910" y="1196"/>
                  <a:pt x="15944" y="1187"/>
                  <a:pt x="15974" y="1169"/>
                </a:cubicBezTo>
                <a:cubicBezTo>
                  <a:pt x="16005" y="1152"/>
                  <a:pt x="16030" y="1127"/>
                  <a:pt x="16047" y="1096"/>
                </a:cubicBezTo>
                <a:cubicBezTo>
                  <a:pt x="16065" y="1066"/>
                  <a:pt x="16074" y="1032"/>
                  <a:pt x="16074" y="997"/>
                </a:cubicBezTo>
                <a:lnTo>
                  <a:pt x="16073" y="199"/>
                </a:lnTo>
                <a:lnTo>
                  <a:pt x="16074" y="199"/>
                </a:lnTo>
                <a:lnTo>
                  <a:pt x="16074" y="199"/>
                </a:lnTo>
                <a:cubicBezTo>
                  <a:pt x="16074" y="164"/>
                  <a:pt x="16065" y="130"/>
                  <a:pt x="16047" y="100"/>
                </a:cubicBezTo>
                <a:cubicBezTo>
                  <a:pt x="16030" y="69"/>
                  <a:pt x="16005" y="44"/>
                  <a:pt x="15974" y="27"/>
                </a:cubicBezTo>
                <a:cubicBezTo>
                  <a:pt x="15944" y="9"/>
                  <a:pt x="15910" y="0"/>
                  <a:pt x="15875" y="0"/>
                </a:cubicBezTo>
                <a:lnTo>
                  <a:pt x="199" y="0"/>
                </a:lnTo>
              </a:path>
            </a:pathLst>
          </a:custGeom>
          <a:noFill/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32"/>
          <p:cNvSpPr/>
          <p:nvPr/>
        </p:nvSpPr>
        <p:spPr>
          <a:xfrm>
            <a:off x="532440" y="1775160"/>
            <a:ext cx="3216240" cy="693360"/>
          </a:xfrm>
          <a:custGeom>
            <a:avLst/>
            <a:gdLst/>
            <a:ahLst/>
            <a:rect l="l" t="t" r="r" b="b"/>
            <a:pathLst>
              <a:path w="8937" h="1929">
                <a:moveTo>
                  <a:pt x="321" y="0"/>
                </a:moveTo>
                <a:lnTo>
                  <a:pt x="321" y="0"/>
                </a:lnTo>
                <a:cubicBezTo>
                  <a:pt x="265" y="0"/>
                  <a:pt x="210" y="15"/>
                  <a:pt x="161" y="43"/>
                </a:cubicBezTo>
                <a:cubicBezTo>
                  <a:pt x="112" y="71"/>
                  <a:pt x="71" y="112"/>
                  <a:pt x="43" y="161"/>
                </a:cubicBezTo>
                <a:cubicBezTo>
                  <a:pt x="15" y="210"/>
                  <a:pt x="0" y="265"/>
                  <a:pt x="0" y="321"/>
                </a:cubicBezTo>
                <a:lnTo>
                  <a:pt x="0" y="1606"/>
                </a:lnTo>
                <a:lnTo>
                  <a:pt x="0" y="1607"/>
                </a:lnTo>
                <a:cubicBezTo>
                  <a:pt x="0" y="1663"/>
                  <a:pt x="15" y="1718"/>
                  <a:pt x="43" y="1767"/>
                </a:cubicBezTo>
                <a:cubicBezTo>
                  <a:pt x="71" y="1816"/>
                  <a:pt x="112" y="1857"/>
                  <a:pt x="161" y="1885"/>
                </a:cubicBezTo>
                <a:cubicBezTo>
                  <a:pt x="210" y="1913"/>
                  <a:pt x="265" y="1928"/>
                  <a:pt x="321" y="1928"/>
                </a:cubicBezTo>
                <a:lnTo>
                  <a:pt x="8614" y="1928"/>
                </a:lnTo>
                <a:lnTo>
                  <a:pt x="8615" y="1928"/>
                </a:lnTo>
                <a:cubicBezTo>
                  <a:pt x="8671" y="1928"/>
                  <a:pt x="8726" y="1913"/>
                  <a:pt x="8775" y="1885"/>
                </a:cubicBezTo>
                <a:cubicBezTo>
                  <a:pt x="8824" y="1857"/>
                  <a:pt x="8865" y="1816"/>
                  <a:pt x="8893" y="1767"/>
                </a:cubicBezTo>
                <a:cubicBezTo>
                  <a:pt x="8921" y="1718"/>
                  <a:pt x="8936" y="1663"/>
                  <a:pt x="8936" y="1607"/>
                </a:cubicBezTo>
                <a:lnTo>
                  <a:pt x="8936" y="321"/>
                </a:lnTo>
                <a:lnTo>
                  <a:pt x="8936" y="321"/>
                </a:lnTo>
                <a:lnTo>
                  <a:pt x="8936" y="321"/>
                </a:lnTo>
                <a:cubicBezTo>
                  <a:pt x="8936" y="265"/>
                  <a:pt x="8921" y="210"/>
                  <a:pt x="8893" y="161"/>
                </a:cubicBezTo>
                <a:cubicBezTo>
                  <a:pt x="8865" y="112"/>
                  <a:pt x="8824" y="71"/>
                  <a:pt x="8775" y="43"/>
                </a:cubicBezTo>
                <a:cubicBezTo>
                  <a:pt x="8726" y="15"/>
                  <a:pt x="8671" y="0"/>
                  <a:pt x="8615" y="0"/>
                </a:cubicBezTo>
                <a:lnTo>
                  <a:pt x="321" y="0"/>
                </a:lnTo>
              </a:path>
            </a:pathLst>
          </a:custGeom>
          <a:noFill/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33"/>
          <p:cNvSpPr/>
          <p:nvPr/>
        </p:nvSpPr>
        <p:spPr>
          <a:xfrm>
            <a:off x="2129400" y="3258720"/>
            <a:ext cx="253800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Assumes shape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1"/>
          <p:cNvGrpSpPr/>
          <p:nvPr/>
        </p:nvGrpSpPr>
        <p:grpSpPr>
          <a:xfrm>
            <a:off x="4970880" y="1928160"/>
            <a:ext cx="5120280" cy="3475080"/>
            <a:chOff x="4970880" y="1928160"/>
            <a:chExt cx="5120280" cy="3475080"/>
          </a:xfrm>
        </p:grpSpPr>
        <p:pic>
          <p:nvPicPr>
            <p:cNvPr id="394" name="" descr=""/>
            <p:cNvPicPr/>
            <p:nvPr/>
          </p:nvPicPr>
          <p:blipFill>
            <a:blip r:embed="rId1"/>
            <a:stretch/>
          </p:blipFill>
          <p:spPr>
            <a:xfrm>
              <a:off x="5321520" y="1928160"/>
              <a:ext cx="4769640" cy="334404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395" name="Formula 2"/>
                <p:cNvSpPr txBox="1"/>
                <p:nvPr/>
              </p:nvSpPr>
              <p:spPr>
                <a:xfrm rot="20555400">
                  <a:off x="5529240" y="4506480"/>
                  <a:ext cx="287640" cy="3607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96" name="Formula 3"/>
                <p:cNvSpPr txBox="1"/>
                <p:nvPr/>
              </p:nvSpPr>
              <p:spPr>
                <a:xfrm>
                  <a:off x="8019000" y="5117400"/>
                  <a:ext cx="315720" cy="285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397" name="CustomShape 4"/>
            <p:cNvSpPr/>
            <p:nvPr/>
          </p:nvSpPr>
          <p:spPr>
            <a:xfrm rot="16200000">
              <a:off x="4114800" y="3058200"/>
              <a:ext cx="205776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98" name="CustomShape 5"/>
            <p:cNvSpPr/>
            <p:nvPr/>
          </p:nvSpPr>
          <p:spPr>
            <a:xfrm>
              <a:off x="5565600" y="3272040"/>
              <a:ext cx="1710360" cy="373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00" spc="-1" strike="noStrike">
                  <a:latin typeface="Arial"/>
                </a:rPr>
                <a:t>Cacciari &amp; Salam</a:t>
              </a:r>
              <a:br/>
              <a:r>
                <a:rPr b="0" lang="en-US" sz="1000" spc="-1" strike="noStrike" u="sng">
                  <a:solidFill>
                    <a:srgbClr val="0000ff"/>
                  </a:solidFill>
                  <a:uFillTx/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399" name="CustomShape 6"/>
            <p:cNvSpPr/>
            <p:nvPr/>
          </p:nvSpPr>
          <p:spPr>
            <a:xfrm>
              <a:off x="8811360" y="2130480"/>
              <a:ext cx="1279800" cy="431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r">
                <a:lnSpc>
                  <a:spcPct val="100000"/>
                </a:lnSpc>
              </a:pPr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400" name="CustomShape 7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401" name="CustomShape 8"/>
          <p:cNvSpPr/>
          <p:nvPr/>
        </p:nvSpPr>
        <p:spPr>
          <a:xfrm>
            <a:off x="144000" y="1218600"/>
            <a:ext cx="8869680" cy="328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finders put all input clusters, tracks in a jet candidate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Background is </a:t>
            </a:r>
            <a:r>
              <a:rPr b="0" i="1" lang="en-US" sz="2400" spc="-1" strike="noStrike">
                <a:latin typeface="Arial"/>
              </a:rPr>
              <a:t>dominated </a:t>
            </a:r>
            <a:r>
              <a:rPr b="0" lang="en-US" sz="2400" spc="-1" strike="noStrike">
                <a:latin typeface="Arial"/>
              </a:rPr>
              <a:t>by random particles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  <a:ea typeface="Droid Sans Fallback"/>
              </a:rPr>
              <a:t>But ~5% effects from </a:t>
            </a:r>
            <a:br/>
            <a:r>
              <a:rPr b="0" lang="en-US" sz="2100" spc="-1" strike="noStrike">
                <a:latin typeface="Arial"/>
                <a:ea typeface="Droid Sans Fallback"/>
              </a:rPr>
              <a:t>non-Poissonian fluctuations</a:t>
            </a:r>
            <a:endParaRPr b="0" lang="en-US" sz="21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Models have background too!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  <a:ea typeface="Droid Sans Fallback"/>
              </a:rPr>
              <a:t>Sensitive to multiplicity, </a:t>
            </a:r>
            <a:br/>
            <a:r>
              <a:rPr b="0" lang="en-US" sz="2100" spc="-1" strike="noStrike">
                <a:latin typeface="Arial"/>
                <a:ea typeface="Droid Sans Fallback"/>
              </a:rPr>
              <a:t>implementation of flow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548640" y="53748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Signal and background overlap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403" name="Line 2"/>
          <p:cNvSpPr/>
          <p:nvPr/>
        </p:nvSpPr>
        <p:spPr>
          <a:xfrm>
            <a:off x="1342800" y="3360960"/>
            <a:ext cx="6370920" cy="158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Line 3"/>
          <p:cNvSpPr/>
          <p:nvPr/>
        </p:nvSpPr>
        <p:spPr>
          <a:xfrm flipH="1" flipV="1">
            <a:off x="1311480" y="2154600"/>
            <a:ext cx="21960" cy="2545560"/>
          </a:xfrm>
          <a:prstGeom prst="line">
            <a:avLst/>
          </a:prstGeom>
          <a:ln w="3816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4"/>
          <p:cNvSpPr/>
          <p:nvPr/>
        </p:nvSpPr>
        <p:spPr>
          <a:xfrm rot="16200000">
            <a:off x="669240" y="2663640"/>
            <a:ext cx="90288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Jet-like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6" name="CustomShape 5"/>
          <p:cNvSpPr/>
          <p:nvPr/>
        </p:nvSpPr>
        <p:spPr>
          <a:xfrm rot="16200000">
            <a:off x="224280" y="3835080"/>
            <a:ext cx="140112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Background-like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7" name="CustomShape 6"/>
          <p:cNvSpPr/>
          <p:nvPr/>
        </p:nvSpPr>
        <p:spPr>
          <a:xfrm>
            <a:off x="7749360" y="3158280"/>
            <a:ext cx="387360" cy="40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p</a:t>
            </a:r>
            <a:r>
              <a:rPr b="0" lang="en-US" sz="1800" spc="-1" strike="noStrike" baseline="-33000"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8" name="CustomShape 7"/>
          <p:cNvSpPr/>
          <p:nvPr/>
        </p:nvSpPr>
        <p:spPr>
          <a:xfrm>
            <a:off x="1358640" y="2327760"/>
            <a:ext cx="6105240" cy="1739880"/>
          </a:xfrm>
          <a:custGeom>
            <a:avLst/>
            <a:gdLst/>
            <a:ahLst/>
            <a:rect l="l" t="t" r="r" b="b"/>
            <a:pathLst>
              <a:path w="16960" h="4834">
                <a:moveTo>
                  <a:pt x="0" y="4833"/>
                </a:moveTo>
                <a:cubicBezTo>
                  <a:pt x="404" y="4647"/>
                  <a:pt x="818" y="4482"/>
                  <a:pt x="1236" y="4333"/>
                </a:cubicBezTo>
                <a:cubicBezTo>
                  <a:pt x="1558" y="4220"/>
                  <a:pt x="1885" y="4159"/>
                  <a:pt x="2212" y="4029"/>
                </a:cubicBezTo>
                <a:cubicBezTo>
                  <a:pt x="2521" y="3908"/>
                  <a:pt x="2813" y="3765"/>
                  <a:pt x="3144" y="3704"/>
                </a:cubicBezTo>
                <a:cubicBezTo>
                  <a:pt x="3419" y="3655"/>
                  <a:pt x="3668" y="3507"/>
                  <a:pt x="3925" y="3401"/>
                </a:cubicBezTo>
                <a:cubicBezTo>
                  <a:pt x="4177" y="3297"/>
                  <a:pt x="4464" y="3323"/>
                  <a:pt x="4706" y="3185"/>
                </a:cubicBezTo>
                <a:cubicBezTo>
                  <a:pt x="5011" y="3011"/>
                  <a:pt x="5370" y="3003"/>
                  <a:pt x="5703" y="2924"/>
                </a:cubicBezTo>
                <a:cubicBezTo>
                  <a:pt x="6165" y="2815"/>
                  <a:pt x="6634" y="2777"/>
                  <a:pt x="7070" y="2534"/>
                </a:cubicBezTo>
                <a:cubicBezTo>
                  <a:pt x="7501" y="2294"/>
                  <a:pt x="7966" y="2117"/>
                  <a:pt x="8414" y="1905"/>
                </a:cubicBezTo>
                <a:cubicBezTo>
                  <a:pt x="8665" y="1786"/>
                  <a:pt x="8945" y="1730"/>
                  <a:pt x="9217" y="1666"/>
                </a:cubicBezTo>
                <a:cubicBezTo>
                  <a:pt x="9550" y="1587"/>
                  <a:pt x="9895" y="1592"/>
                  <a:pt x="10236" y="1579"/>
                </a:cubicBezTo>
                <a:cubicBezTo>
                  <a:pt x="10517" y="1570"/>
                  <a:pt x="10799" y="1587"/>
                  <a:pt x="11082" y="1580"/>
                </a:cubicBezTo>
                <a:cubicBezTo>
                  <a:pt x="11428" y="1571"/>
                  <a:pt x="11761" y="1464"/>
                  <a:pt x="12101" y="1405"/>
                </a:cubicBezTo>
                <a:cubicBezTo>
                  <a:pt x="12369" y="1360"/>
                  <a:pt x="12637" y="1296"/>
                  <a:pt x="12903" y="1233"/>
                </a:cubicBezTo>
                <a:cubicBezTo>
                  <a:pt x="13387" y="1118"/>
                  <a:pt x="13862" y="1030"/>
                  <a:pt x="14336" y="821"/>
                </a:cubicBezTo>
                <a:cubicBezTo>
                  <a:pt x="14582" y="712"/>
                  <a:pt x="14863" y="708"/>
                  <a:pt x="15137" y="691"/>
                </a:cubicBezTo>
                <a:cubicBezTo>
                  <a:pt x="15405" y="675"/>
                  <a:pt x="15704" y="636"/>
                  <a:pt x="15918" y="430"/>
                </a:cubicBezTo>
                <a:cubicBezTo>
                  <a:pt x="16105" y="250"/>
                  <a:pt x="16310" y="0"/>
                  <a:pt x="16612" y="40"/>
                </a:cubicBezTo>
                <a:lnTo>
                  <a:pt x="16851" y="39"/>
                </a:lnTo>
                <a:lnTo>
                  <a:pt x="16959" y="40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8"/>
          <p:cNvSpPr/>
          <p:nvPr/>
        </p:nvSpPr>
        <p:spPr>
          <a:xfrm>
            <a:off x="1358640" y="3508920"/>
            <a:ext cx="6144120" cy="583920"/>
          </a:xfrm>
          <a:custGeom>
            <a:avLst/>
            <a:gdLst/>
            <a:ahLst/>
            <a:rect l="l" t="t" r="r" b="b"/>
            <a:pathLst>
              <a:path w="17068" h="1623">
                <a:moveTo>
                  <a:pt x="0" y="1552"/>
                </a:moveTo>
                <a:cubicBezTo>
                  <a:pt x="244" y="1507"/>
                  <a:pt x="473" y="1617"/>
                  <a:pt x="715" y="1617"/>
                </a:cubicBezTo>
                <a:cubicBezTo>
                  <a:pt x="1017" y="1617"/>
                  <a:pt x="1323" y="1611"/>
                  <a:pt x="1626" y="1617"/>
                </a:cubicBezTo>
                <a:cubicBezTo>
                  <a:pt x="1867" y="1622"/>
                  <a:pt x="2104" y="1576"/>
                  <a:pt x="2342" y="1530"/>
                </a:cubicBezTo>
                <a:cubicBezTo>
                  <a:pt x="2576" y="1485"/>
                  <a:pt x="2802" y="1443"/>
                  <a:pt x="3036" y="1378"/>
                </a:cubicBezTo>
                <a:cubicBezTo>
                  <a:pt x="3314" y="1302"/>
                  <a:pt x="3580" y="1215"/>
                  <a:pt x="3860" y="1183"/>
                </a:cubicBezTo>
                <a:cubicBezTo>
                  <a:pt x="4142" y="1151"/>
                  <a:pt x="4424" y="1116"/>
                  <a:pt x="4706" y="1075"/>
                </a:cubicBezTo>
                <a:cubicBezTo>
                  <a:pt x="5013" y="1030"/>
                  <a:pt x="5314" y="946"/>
                  <a:pt x="5617" y="880"/>
                </a:cubicBezTo>
                <a:cubicBezTo>
                  <a:pt x="5865" y="826"/>
                  <a:pt x="6113" y="754"/>
                  <a:pt x="6376" y="771"/>
                </a:cubicBezTo>
                <a:cubicBezTo>
                  <a:pt x="6707" y="793"/>
                  <a:pt x="7041" y="786"/>
                  <a:pt x="7373" y="771"/>
                </a:cubicBezTo>
                <a:cubicBezTo>
                  <a:pt x="7662" y="759"/>
                  <a:pt x="7961" y="826"/>
                  <a:pt x="8241" y="728"/>
                </a:cubicBezTo>
                <a:cubicBezTo>
                  <a:pt x="8473" y="647"/>
                  <a:pt x="8713" y="598"/>
                  <a:pt x="8956" y="576"/>
                </a:cubicBezTo>
                <a:cubicBezTo>
                  <a:pt x="9214" y="554"/>
                  <a:pt x="9477" y="576"/>
                  <a:pt x="9737" y="576"/>
                </a:cubicBezTo>
                <a:cubicBezTo>
                  <a:pt x="9997" y="576"/>
                  <a:pt x="10259" y="601"/>
                  <a:pt x="10518" y="576"/>
                </a:cubicBezTo>
                <a:cubicBezTo>
                  <a:pt x="10923" y="537"/>
                  <a:pt x="11326" y="536"/>
                  <a:pt x="11732" y="533"/>
                </a:cubicBezTo>
                <a:cubicBezTo>
                  <a:pt x="11962" y="532"/>
                  <a:pt x="12200" y="581"/>
                  <a:pt x="12426" y="533"/>
                </a:cubicBezTo>
                <a:cubicBezTo>
                  <a:pt x="12753" y="464"/>
                  <a:pt x="13080" y="464"/>
                  <a:pt x="13402" y="381"/>
                </a:cubicBezTo>
                <a:cubicBezTo>
                  <a:pt x="13641" y="320"/>
                  <a:pt x="13875" y="234"/>
                  <a:pt x="14118" y="186"/>
                </a:cubicBezTo>
                <a:cubicBezTo>
                  <a:pt x="14365" y="137"/>
                  <a:pt x="14602" y="26"/>
                  <a:pt x="14855" y="12"/>
                </a:cubicBezTo>
                <a:cubicBezTo>
                  <a:pt x="15070" y="0"/>
                  <a:pt x="15288" y="12"/>
                  <a:pt x="15506" y="12"/>
                </a:cubicBezTo>
                <a:cubicBezTo>
                  <a:pt x="15744" y="12"/>
                  <a:pt x="15983" y="12"/>
                  <a:pt x="16222" y="12"/>
                </a:cubicBezTo>
                <a:cubicBezTo>
                  <a:pt x="16453" y="12"/>
                  <a:pt x="16684" y="11"/>
                  <a:pt x="16916" y="12"/>
                </a:cubicBezTo>
                <a:lnTo>
                  <a:pt x="17067" y="12"/>
                </a:lnTo>
              </a:path>
            </a:pathLst>
          </a:custGeom>
          <a:noFill/>
          <a:ln w="190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9"/>
          <p:cNvSpPr/>
          <p:nvPr/>
        </p:nvSpPr>
        <p:spPr>
          <a:xfrm>
            <a:off x="7477200" y="2176560"/>
            <a:ext cx="11192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1" name="CustomShape 10"/>
          <p:cNvSpPr/>
          <p:nvPr/>
        </p:nvSpPr>
        <p:spPr>
          <a:xfrm>
            <a:off x="7549200" y="3688560"/>
            <a:ext cx="217512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ff"/>
                </a:solidFill>
                <a:latin typeface="Arial"/>
              </a:rPr>
              <a:t>Combinatorial jets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0" y="-51840"/>
            <a:ext cx="795492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13" name="CustomShape 2"/>
          <p:cNvSpPr/>
          <p:nvPr/>
        </p:nvSpPr>
        <p:spPr>
          <a:xfrm>
            <a:off x="731520" y="1280160"/>
            <a:ext cx="2834280" cy="62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414" name="CustomShape 3"/>
          <p:cNvSpPr/>
          <p:nvPr/>
        </p:nvSpPr>
        <p:spPr>
          <a:xfrm>
            <a:off x="7040880" y="3768120"/>
            <a:ext cx="2322000" cy="62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415" name="Group 4"/>
          <p:cNvGrpSpPr/>
          <p:nvPr/>
        </p:nvGrpSpPr>
        <p:grpSpPr>
          <a:xfrm>
            <a:off x="2934000" y="914760"/>
            <a:ext cx="4212000" cy="4252680"/>
            <a:chOff x="2934000" y="914760"/>
            <a:chExt cx="4212000" cy="4252680"/>
          </a:xfrm>
        </p:grpSpPr>
        <p:grpSp>
          <p:nvGrpSpPr>
            <p:cNvPr id="416" name="Group 5"/>
            <p:cNvGrpSpPr/>
            <p:nvPr/>
          </p:nvGrpSpPr>
          <p:grpSpPr>
            <a:xfrm>
              <a:off x="4892760" y="1341000"/>
              <a:ext cx="1904400" cy="3826440"/>
              <a:chOff x="4892760" y="1341000"/>
              <a:chExt cx="1904400" cy="3826440"/>
            </a:xfrm>
          </p:grpSpPr>
          <p:grpSp>
            <p:nvGrpSpPr>
              <p:cNvPr id="417" name="Group 6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418" name="Line 7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19" name="Line 8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0" name="Line 9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1" name="Line 10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2" name="Line 11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3" name="Line 12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4" name="Line 13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5" name="Line 14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6" name="Line 15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27" name="Line 16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428" name="Group 17"/>
              <p:cNvGrpSpPr/>
              <p:nvPr/>
            </p:nvGrpSpPr>
            <p:grpSpPr>
              <a:xfrm>
                <a:off x="4961520" y="3689640"/>
                <a:ext cx="1446120" cy="1477800"/>
                <a:chOff x="4961520" y="3689640"/>
                <a:chExt cx="1446120" cy="1477800"/>
              </a:xfrm>
            </p:grpSpPr>
            <p:sp>
              <p:nvSpPr>
                <p:cNvPr id="429" name="Line 18"/>
                <p:cNvSpPr/>
                <p:nvPr/>
              </p:nvSpPr>
              <p:spPr>
                <a:xfrm>
                  <a:off x="5473800" y="4056120"/>
                  <a:ext cx="48888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0" name="Line 19"/>
                <p:cNvSpPr/>
                <p:nvPr/>
              </p:nvSpPr>
              <p:spPr>
                <a:xfrm>
                  <a:off x="5541120" y="3978720"/>
                  <a:ext cx="54468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1" name="Line 20"/>
                <p:cNvSpPr/>
                <p:nvPr/>
              </p:nvSpPr>
              <p:spPr>
                <a:xfrm>
                  <a:off x="5613840" y="3858120"/>
                  <a:ext cx="61236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2" name="Line 21"/>
                <p:cNvSpPr/>
                <p:nvPr/>
              </p:nvSpPr>
              <p:spPr>
                <a:xfrm>
                  <a:off x="5710320" y="3785760"/>
                  <a:ext cx="62820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3" name="Line 22"/>
                <p:cNvSpPr/>
                <p:nvPr/>
              </p:nvSpPr>
              <p:spPr>
                <a:xfrm>
                  <a:off x="5782680" y="3689640"/>
                  <a:ext cx="62496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4" name="Line 23"/>
                <p:cNvSpPr/>
                <p:nvPr/>
              </p:nvSpPr>
              <p:spPr>
                <a:xfrm>
                  <a:off x="534816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5" name="Line 24"/>
                <p:cNvSpPr/>
                <p:nvPr/>
              </p:nvSpPr>
              <p:spPr>
                <a:xfrm>
                  <a:off x="5227200" y="421920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6" name="Line 25"/>
                <p:cNvSpPr/>
                <p:nvPr/>
              </p:nvSpPr>
              <p:spPr>
                <a:xfrm>
                  <a:off x="5058360" y="426744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7" name="Line 26"/>
                <p:cNvSpPr/>
                <p:nvPr/>
              </p:nvSpPr>
              <p:spPr>
                <a:xfrm>
                  <a:off x="4961520" y="43639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438" name="Group 27"/>
              <p:cNvGrpSpPr/>
              <p:nvPr/>
            </p:nvGrpSpPr>
            <p:grpSpPr>
              <a:xfrm>
                <a:off x="5887800" y="2597400"/>
                <a:ext cx="909360" cy="1535400"/>
                <a:chOff x="5887800" y="2597400"/>
                <a:chExt cx="909360" cy="1535400"/>
              </a:xfrm>
            </p:grpSpPr>
            <p:sp>
              <p:nvSpPr>
                <p:cNvPr id="439" name="Line 28"/>
                <p:cNvSpPr/>
                <p:nvPr/>
              </p:nvSpPr>
              <p:spPr>
                <a:xfrm>
                  <a:off x="592632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0" name="Line 29"/>
                <p:cNvSpPr/>
                <p:nvPr/>
              </p:nvSpPr>
              <p:spPr>
                <a:xfrm>
                  <a:off x="599544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1" name="Line 30"/>
                <p:cNvSpPr/>
                <p:nvPr/>
              </p:nvSpPr>
              <p:spPr>
                <a:xfrm>
                  <a:off x="600480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2" name="Line 31"/>
                <p:cNvSpPr/>
                <p:nvPr/>
              </p:nvSpPr>
              <p:spPr>
                <a:xfrm>
                  <a:off x="600192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3" name="Line 32"/>
                <p:cNvSpPr/>
                <p:nvPr/>
              </p:nvSpPr>
              <p:spPr>
                <a:xfrm>
                  <a:off x="596988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4" name="Line 33"/>
                <p:cNvSpPr/>
                <p:nvPr/>
              </p:nvSpPr>
              <p:spPr>
                <a:xfrm>
                  <a:off x="590148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5" name="Line 34"/>
                <p:cNvSpPr/>
                <p:nvPr/>
              </p:nvSpPr>
              <p:spPr>
                <a:xfrm flipV="1">
                  <a:off x="594396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6" name="Line 35"/>
                <p:cNvSpPr/>
                <p:nvPr/>
              </p:nvSpPr>
              <p:spPr>
                <a:xfrm flipV="1">
                  <a:off x="593352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7" name="Line 36"/>
                <p:cNvSpPr/>
                <p:nvPr/>
              </p:nvSpPr>
              <p:spPr>
                <a:xfrm flipV="1">
                  <a:off x="5887800" y="2597400"/>
                  <a:ext cx="82188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448" name="Group 37"/>
            <p:cNvGrpSpPr/>
            <p:nvPr/>
          </p:nvGrpSpPr>
          <p:grpSpPr>
            <a:xfrm>
              <a:off x="2934000" y="914760"/>
              <a:ext cx="4212000" cy="4252680"/>
              <a:chOff x="2934000" y="914760"/>
              <a:chExt cx="4212000" cy="4252680"/>
            </a:xfrm>
          </p:grpSpPr>
          <p:grpSp>
            <p:nvGrpSpPr>
              <p:cNvPr id="449" name="Group 38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450" name="Group 39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451" name="Line 40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2" name="Line 41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3" name="Line 42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4" name="Line 43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5" name="Line 44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6" name="Line 45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7" name="Line 46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8" name="Line 47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9" name="Line 48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460" name="Group 49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461" name="Line 50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2" name="Line 51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3" name="Line 52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4" name="Line 53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5" name="Line 54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6" name="Line 55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7" name="Line 56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8" name="Line 57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69" name="Line 58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470" name="Group 59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471" name="Line 60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2" name="Line 61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3" name="Line 62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4" name="Line 63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5" name="Line 64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6" name="Line 65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7" name="Line 66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8" name="Line 67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79" name="Line 68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480" name="Group 69"/>
              <p:cNvGrpSpPr/>
              <p:nvPr/>
            </p:nvGrpSpPr>
            <p:grpSpPr>
              <a:xfrm>
                <a:off x="3547080" y="914760"/>
                <a:ext cx="3598920" cy="3548160"/>
                <a:chOff x="3547080" y="914760"/>
                <a:chExt cx="3598920" cy="3548160"/>
              </a:xfrm>
            </p:grpSpPr>
            <p:pic>
              <p:nvPicPr>
                <p:cNvPr id="481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280" cy="252252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482" name="Group 70"/>
                <p:cNvGrpSpPr/>
                <p:nvPr/>
              </p:nvGrpSpPr>
              <p:grpSpPr>
                <a:xfrm>
                  <a:off x="5459040" y="3226320"/>
                  <a:ext cx="1686960" cy="1139400"/>
                  <a:chOff x="5459040" y="3226320"/>
                  <a:chExt cx="1686960" cy="1139400"/>
                </a:xfrm>
              </p:grpSpPr>
              <p:sp>
                <p:nvSpPr>
                  <p:cNvPr id="483" name="Line 71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4" name="Line 72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5" name="Line 73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6" name="Line 74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7" name="Line 75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8" name="CustomShape 76"/>
                  <p:cNvSpPr/>
                  <p:nvPr/>
                </p:nvSpPr>
                <p:spPr>
                  <a:xfrm rot="1800000">
                    <a:off x="6598800" y="3341160"/>
                    <a:ext cx="314640" cy="101340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89" name="CustomShape 77"/>
                  <p:cNvSpPr/>
                  <p:nvPr/>
                </p:nvSpPr>
                <p:spPr>
                  <a:xfrm flipH="1" flipV="1">
                    <a:off x="5458680" y="3225960"/>
                    <a:ext cx="1551240" cy="1825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0" name="CustomShape 78"/>
                  <p:cNvSpPr/>
                  <p:nvPr/>
                </p:nvSpPr>
                <p:spPr>
                  <a:xfrm flipH="1" flipV="1">
                    <a:off x="5458680" y="3225960"/>
                    <a:ext cx="1045080" cy="10609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491" name="Group 79"/>
                <p:cNvGrpSpPr/>
                <p:nvPr/>
              </p:nvGrpSpPr>
              <p:grpSpPr>
                <a:xfrm>
                  <a:off x="4322880" y="914760"/>
                  <a:ext cx="1046160" cy="1630080"/>
                  <a:chOff x="4322880" y="914760"/>
                  <a:chExt cx="1046160" cy="1630080"/>
                </a:xfrm>
              </p:grpSpPr>
              <p:sp>
                <p:nvSpPr>
                  <p:cNvPr id="492" name="Line 80"/>
                  <p:cNvSpPr/>
                  <p:nvPr/>
                </p:nvSpPr>
                <p:spPr>
                  <a:xfrm flipH="1" flipV="1">
                    <a:off x="4637520" y="116316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3" name="Line 81"/>
                  <p:cNvSpPr/>
                  <p:nvPr/>
                </p:nvSpPr>
                <p:spPr>
                  <a:xfrm flipH="1" flipV="1">
                    <a:off x="4395240" y="112752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4" name="Line 82"/>
                  <p:cNvSpPr/>
                  <p:nvPr/>
                </p:nvSpPr>
                <p:spPr>
                  <a:xfrm flipH="1" flipV="1">
                    <a:off x="4613040" y="96732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5" name="Line 83"/>
                  <p:cNvSpPr/>
                  <p:nvPr/>
                </p:nvSpPr>
                <p:spPr>
                  <a:xfrm flipH="1" flipV="1">
                    <a:off x="4861080" y="95868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6" name="Line 84"/>
                  <p:cNvSpPr/>
                  <p:nvPr/>
                </p:nvSpPr>
                <p:spPr>
                  <a:xfrm flipH="1" flipV="1">
                    <a:off x="5115600" y="104112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7" name="CustomShape 85"/>
                  <p:cNvSpPr/>
                  <p:nvPr/>
                </p:nvSpPr>
                <p:spPr>
                  <a:xfrm rot="15741000">
                    <a:off x="4688640" y="631080"/>
                    <a:ext cx="314280" cy="101340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8" name="CustomShape 86"/>
                  <p:cNvSpPr/>
                  <p:nvPr/>
                </p:nvSpPr>
                <p:spPr>
                  <a:xfrm>
                    <a:off x="4343760" y="1204560"/>
                    <a:ext cx="802440" cy="134028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9" name="CustomShape 87"/>
                  <p:cNvSpPr/>
                  <p:nvPr/>
                </p:nvSpPr>
                <p:spPr>
                  <a:xfrm flipH="1">
                    <a:off x="5145480" y="1070640"/>
                    <a:ext cx="202680" cy="147420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500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4720" cy="162144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731520" y="1280160"/>
            <a:ext cx="2834280" cy="62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502" name="CustomShape 2"/>
          <p:cNvSpPr/>
          <p:nvPr/>
        </p:nvSpPr>
        <p:spPr>
          <a:xfrm>
            <a:off x="7040880" y="3768120"/>
            <a:ext cx="2322000" cy="62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503" name="Group 3"/>
          <p:cNvGrpSpPr/>
          <p:nvPr/>
        </p:nvGrpSpPr>
        <p:grpSpPr>
          <a:xfrm>
            <a:off x="2883960" y="914760"/>
            <a:ext cx="4262040" cy="4300560"/>
            <a:chOff x="2883960" y="914760"/>
            <a:chExt cx="4262040" cy="4300560"/>
          </a:xfrm>
        </p:grpSpPr>
        <p:grpSp>
          <p:nvGrpSpPr>
            <p:cNvPr id="504" name="Group 4"/>
            <p:cNvGrpSpPr/>
            <p:nvPr/>
          </p:nvGrpSpPr>
          <p:grpSpPr>
            <a:xfrm>
              <a:off x="4892760" y="1341000"/>
              <a:ext cx="1904400" cy="3826440"/>
              <a:chOff x="4892760" y="1341000"/>
              <a:chExt cx="1904400" cy="3826440"/>
            </a:xfrm>
          </p:grpSpPr>
          <p:grpSp>
            <p:nvGrpSpPr>
              <p:cNvPr id="505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506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7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8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9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0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1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2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3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4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5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516" name="Group 16"/>
              <p:cNvGrpSpPr/>
              <p:nvPr/>
            </p:nvGrpSpPr>
            <p:grpSpPr>
              <a:xfrm>
                <a:off x="4961520" y="3689640"/>
                <a:ext cx="1446120" cy="1477800"/>
                <a:chOff x="4961520" y="3689640"/>
                <a:chExt cx="1446120" cy="1477800"/>
              </a:xfrm>
            </p:grpSpPr>
            <p:sp>
              <p:nvSpPr>
                <p:cNvPr id="517" name="Line 17"/>
                <p:cNvSpPr/>
                <p:nvPr/>
              </p:nvSpPr>
              <p:spPr>
                <a:xfrm>
                  <a:off x="5473800" y="4056120"/>
                  <a:ext cx="48888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8" name="Line 18"/>
                <p:cNvSpPr/>
                <p:nvPr/>
              </p:nvSpPr>
              <p:spPr>
                <a:xfrm>
                  <a:off x="5541120" y="3978720"/>
                  <a:ext cx="54468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9" name="Line 19"/>
                <p:cNvSpPr/>
                <p:nvPr/>
              </p:nvSpPr>
              <p:spPr>
                <a:xfrm>
                  <a:off x="5613840" y="3858120"/>
                  <a:ext cx="61236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0" name="Line 20"/>
                <p:cNvSpPr/>
                <p:nvPr/>
              </p:nvSpPr>
              <p:spPr>
                <a:xfrm>
                  <a:off x="5710320" y="3785760"/>
                  <a:ext cx="62820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1" name="Line 21"/>
                <p:cNvSpPr/>
                <p:nvPr/>
              </p:nvSpPr>
              <p:spPr>
                <a:xfrm>
                  <a:off x="5782680" y="3689640"/>
                  <a:ext cx="62496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2" name="Line 22"/>
                <p:cNvSpPr/>
                <p:nvPr/>
              </p:nvSpPr>
              <p:spPr>
                <a:xfrm>
                  <a:off x="534816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3" name="Line 23"/>
                <p:cNvSpPr/>
                <p:nvPr/>
              </p:nvSpPr>
              <p:spPr>
                <a:xfrm>
                  <a:off x="5227200" y="421920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4" name="Line 24"/>
                <p:cNvSpPr/>
                <p:nvPr/>
              </p:nvSpPr>
              <p:spPr>
                <a:xfrm>
                  <a:off x="5058360" y="426744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5" name="Line 25"/>
                <p:cNvSpPr/>
                <p:nvPr/>
              </p:nvSpPr>
              <p:spPr>
                <a:xfrm>
                  <a:off x="4961520" y="43639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526" name="Group 26"/>
              <p:cNvGrpSpPr/>
              <p:nvPr/>
            </p:nvGrpSpPr>
            <p:grpSpPr>
              <a:xfrm>
                <a:off x="5887800" y="2597400"/>
                <a:ext cx="909360" cy="1535400"/>
                <a:chOff x="5887800" y="2597400"/>
                <a:chExt cx="909360" cy="1535400"/>
              </a:xfrm>
            </p:grpSpPr>
            <p:sp>
              <p:nvSpPr>
                <p:cNvPr id="527" name="Line 27"/>
                <p:cNvSpPr/>
                <p:nvPr/>
              </p:nvSpPr>
              <p:spPr>
                <a:xfrm>
                  <a:off x="592632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8" name="Line 28"/>
                <p:cNvSpPr/>
                <p:nvPr/>
              </p:nvSpPr>
              <p:spPr>
                <a:xfrm>
                  <a:off x="599544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9" name="Line 29"/>
                <p:cNvSpPr/>
                <p:nvPr/>
              </p:nvSpPr>
              <p:spPr>
                <a:xfrm>
                  <a:off x="600480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0" name="Line 30"/>
                <p:cNvSpPr/>
                <p:nvPr/>
              </p:nvSpPr>
              <p:spPr>
                <a:xfrm>
                  <a:off x="600192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1" name="Line 31"/>
                <p:cNvSpPr/>
                <p:nvPr/>
              </p:nvSpPr>
              <p:spPr>
                <a:xfrm>
                  <a:off x="596988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2" name="Line 32"/>
                <p:cNvSpPr/>
                <p:nvPr/>
              </p:nvSpPr>
              <p:spPr>
                <a:xfrm>
                  <a:off x="590148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3" name="Line 33"/>
                <p:cNvSpPr/>
                <p:nvPr/>
              </p:nvSpPr>
              <p:spPr>
                <a:xfrm flipV="1">
                  <a:off x="594396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4" name="Line 34"/>
                <p:cNvSpPr/>
                <p:nvPr/>
              </p:nvSpPr>
              <p:spPr>
                <a:xfrm flipV="1">
                  <a:off x="593352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5" name="Line 35"/>
                <p:cNvSpPr/>
                <p:nvPr/>
              </p:nvSpPr>
              <p:spPr>
                <a:xfrm flipV="1">
                  <a:off x="5887800" y="2597400"/>
                  <a:ext cx="82188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536" name="Group 36"/>
            <p:cNvGrpSpPr/>
            <p:nvPr/>
          </p:nvGrpSpPr>
          <p:grpSpPr>
            <a:xfrm>
              <a:off x="2934000" y="914760"/>
              <a:ext cx="4212000" cy="4252680"/>
              <a:chOff x="2934000" y="914760"/>
              <a:chExt cx="4212000" cy="4252680"/>
            </a:xfrm>
          </p:grpSpPr>
          <p:grpSp>
            <p:nvGrpSpPr>
              <p:cNvPr id="537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538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539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40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41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42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43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44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45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46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47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548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549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0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1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2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3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4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5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6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7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558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559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0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1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2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3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4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5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6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67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568" name="Group 68"/>
              <p:cNvGrpSpPr/>
              <p:nvPr/>
            </p:nvGrpSpPr>
            <p:grpSpPr>
              <a:xfrm>
                <a:off x="3547080" y="914760"/>
                <a:ext cx="3598920" cy="3548160"/>
                <a:chOff x="3547080" y="914760"/>
                <a:chExt cx="3598920" cy="3548160"/>
              </a:xfrm>
            </p:grpSpPr>
            <p:pic>
              <p:nvPicPr>
                <p:cNvPr id="569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280" cy="252252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570" name="Group 69"/>
                <p:cNvGrpSpPr/>
                <p:nvPr/>
              </p:nvGrpSpPr>
              <p:grpSpPr>
                <a:xfrm>
                  <a:off x="5459040" y="3226320"/>
                  <a:ext cx="1686960" cy="1139400"/>
                  <a:chOff x="5459040" y="3226320"/>
                  <a:chExt cx="1686960" cy="1139400"/>
                </a:xfrm>
              </p:grpSpPr>
              <p:sp>
                <p:nvSpPr>
                  <p:cNvPr id="571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72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73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74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75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76" name="CustomShape 75"/>
                  <p:cNvSpPr/>
                  <p:nvPr/>
                </p:nvSpPr>
                <p:spPr>
                  <a:xfrm rot="1800000">
                    <a:off x="6598800" y="3341160"/>
                    <a:ext cx="314640" cy="101340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77" name="CustomShape 76"/>
                  <p:cNvSpPr/>
                  <p:nvPr/>
                </p:nvSpPr>
                <p:spPr>
                  <a:xfrm flipH="1" flipV="1">
                    <a:off x="5458680" y="3225960"/>
                    <a:ext cx="1551240" cy="1825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78" name="CustomShape 77"/>
                  <p:cNvSpPr/>
                  <p:nvPr/>
                </p:nvSpPr>
                <p:spPr>
                  <a:xfrm flipH="1" flipV="1">
                    <a:off x="5458680" y="3225960"/>
                    <a:ext cx="1045080" cy="10609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579" name="Group 78"/>
                <p:cNvGrpSpPr/>
                <p:nvPr/>
              </p:nvGrpSpPr>
              <p:grpSpPr>
                <a:xfrm>
                  <a:off x="4322880" y="914760"/>
                  <a:ext cx="1046160" cy="1630080"/>
                  <a:chOff x="4322880" y="914760"/>
                  <a:chExt cx="1046160" cy="1630080"/>
                </a:xfrm>
              </p:grpSpPr>
              <p:sp>
                <p:nvSpPr>
                  <p:cNvPr id="580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81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82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83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84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85" name="CustomShape 84"/>
                  <p:cNvSpPr/>
                  <p:nvPr/>
                </p:nvSpPr>
                <p:spPr>
                  <a:xfrm rot="15741000">
                    <a:off x="4688640" y="631080"/>
                    <a:ext cx="314280" cy="101340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86" name="CustomShape 85"/>
                  <p:cNvSpPr/>
                  <p:nvPr/>
                </p:nvSpPr>
                <p:spPr>
                  <a:xfrm>
                    <a:off x="4343760" y="1204560"/>
                    <a:ext cx="802440" cy="134028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87" name="CustomShape 86"/>
                  <p:cNvSpPr/>
                  <p:nvPr/>
                </p:nvSpPr>
                <p:spPr>
                  <a:xfrm flipH="1">
                    <a:off x="5145480" y="1070640"/>
                    <a:ext cx="202680" cy="147420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588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4720" cy="1621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89" name="CustomShape 87"/>
            <p:cNvSpPr/>
            <p:nvPr/>
          </p:nvSpPr>
          <p:spPr>
            <a:xfrm rot="8880000">
              <a:off x="3170520" y="343296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0" name="CustomShape 88"/>
            <p:cNvSpPr/>
            <p:nvPr/>
          </p:nvSpPr>
          <p:spPr>
            <a:xfrm>
              <a:off x="3059640" y="3509640"/>
              <a:ext cx="1145880" cy="21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9160">
              <a:solidFill>
                <a:srgbClr val="0066b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1" name="CustomShape 89"/>
            <p:cNvSpPr/>
            <p:nvPr/>
          </p:nvSpPr>
          <p:spPr>
            <a:xfrm flipH="1">
              <a:off x="3595320" y="3530880"/>
              <a:ext cx="609480" cy="839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9160">
              <a:solidFill>
                <a:srgbClr val="0066b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2" name="CustomShape 90"/>
            <p:cNvSpPr/>
            <p:nvPr/>
          </p:nvSpPr>
          <p:spPr>
            <a:xfrm rot="10800000">
              <a:off x="2883960" y="245988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3" name="CustomShape 91"/>
            <p:cNvSpPr/>
            <p:nvPr/>
          </p:nvSpPr>
          <p:spPr>
            <a:xfrm rot="13560000">
              <a:off x="3277800" y="159732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4" name="CustomShape 92"/>
            <p:cNvSpPr/>
            <p:nvPr/>
          </p:nvSpPr>
          <p:spPr>
            <a:xfrm rot="14760000">
              <a:off x="3986280" y="1335240"/>
              <a:ext cx="181080" cy="5803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5" name="CustomShape 93"/>
            <p:cNvSpPr/>
            <p:nvPr/>
          </p:nvSpPr>
          <p:spPr>
            <a:xfrm rot="7620000">
              <a:off x="3820320" y="421992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6" name="CustomShape 94"/>
            <p:cNvSpPr/>
            <p:nvPr/>
          </p:nvSpPr>
          <p:spPr>
            <a:xfrm rot="5400000">
              <a:off x="4751280" y="455148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7" name="CustomShape 95"/>
            <p:cNvSpPr/>
            <p:nvPr/>
          </p:nvSpPr>
          <p:spPr>
            <a:xfrm rot="3060000">
              <a:off x="5573880" y="4414320"/>
              <a:ext cx="314280" cy="8100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8" name="CustomShape 96"/>
            <p:cNvSpPr/>
            <p:nvPr/>
          </p:nvSpPr>
          <p:spPr>
            <a:xfrm rot="2229000">
              <a:off x="6089760" y="4190040"/>
              <a:ext cx="314280" cy="5331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9" name="CustomShape 97"/>
            <p:cNvSpPr/>
            <p:nvPr/>
          </p:nvSpPr>
          <p:spPr>
            <a:xfrm rot="20700000">
              <a:off x="6718680" y="2545200"/>
              <a:ext cx="314280" cy="8100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CustomShape 98"/>
            <p:cNvSpPr/>
            <p:nvPr/>
          </p:nvSpPr>
          <p:spPr>
            <a:xfrm rot="18624600">
              <a:off x="5567040" y="1177200"/>
              <a:ext cx="314280" cy="8100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1" name="CustomShape 99"/>
            <p:cNvSpPr/>
            <p:nvPr/>
          </p:nvSpPr>
          <p:spPr>
            <a:xfrm rot="19614600">
              <a:off x="6233040" y="1689480"/>
              <a:ext cx="314280" cy="94824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02" name="CustomShape 100"/>
          <p:cNvSpPr/>
          <p:nvPr/>
        </p:nvSpPr>
        <p:spPr>
          <a:xfrm>
            <a:off x="-257760" y="3728520"/>
            <a:ext cx="3571560" cy="108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03" name="CustomShape 101"/>
          <p:cNvSpPr/>
          <p:nvPr/>
        </p:nvSpPr>
        <p:spPr>
          <a:xfrm>
            <a:off x="0" y="-51480"/>
            <a:ext cx="795492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Acknowledgements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7196760" y="1737720"/>
            <a:ext cx="2313000" cy="228564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540720" y="1754280"/>
            <a:ext cx="1992960" cy="2313000"/>
          </a:xfrm>
          <a:prstGeom prst="rect">
            <a:avLst/>
          </a:prstGeom>
          <a:ln>
            <a:noFill/>
          </a:ln>
        </p:spPr>
      </p:pic>
      <p:sp>
        <p:nvSpPr>
          <p:cNvPr id="182" name="CustomShape 2"/>
          <p:cNvSpPr/>
          <p:nvPr/>
        </p:nvSpPr>
        <p:spPr>
          <a:xfrm>
            <a:off x="507600" y="4008600"/>
            <a:ext cx="1998360" cy="3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58595b"/>
                </a:solidFill>
                <a:latin typeface="Arial"/>
              </a:rPr>
              <a:t>Antonio Da Silva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7387200" y="4008600"/>
            <a:ext cx="1919160" cy="3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58595b"/>
                </a:solidFill>
                <a:latin typeface="Arial"/>
              </a:rPr>
              <a:t>Charles Hughes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3942720" y="4016520"/>
            <a:ext cx="2265120" cy="36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58595b"/>
                </a:solidFill>
                <a:latin typeface="Arial"/>
              </a:rPr>
              <a:t>Patrick Steffanic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3"/>
          <a:srcRect l="0" t="0" r="0" b="29762"/>
          <a:stretch/>
        </p:blipFill>
        <p:spPr>
          <a:xfrm>
            <a:off x="3778200" y="1730160"/>
            <a:ext cx="2523240" cy="231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731520" y="1280160"/>
            <a:ext cx="2834280" cy="62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605" name="CustomShape 2"/>
          <p:cNvSpPr/>
          <p:nvPr/>
        </p:nvSpPr>
        <p:spPr>
          <a:xfrm>
            <a:off x="7040880" y="3768120"/>
            <a:ext cx="2322000" cy="62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606" name="Group 3"/>
          <p:cNvGrpSpPr/>
          <p:nvPr/>
        </p:nvGrpSpPr>
        <p:grpSpPr>
          <a:xfrm>
            <a:off x="2883960" y="914760"/>
            <a:ext cx="4262040" cy="4300560"/>
            <a:chOff x="2883960" y="914760"/>
            <a:chExt cx="4262040" cy="4300560"/>
          </a:xfrm>
        </p:grpSpPr>
        <p:grpSp>
          <p:nvGrpSpPr>
            <p:cNvPr id="607" name="Group 4"/>
            <p:cNvGrpSpPr/>
            <p:nvPr/>
          </p:nvGrpSpPr>
          <p:grpSpPr>
            <a:xfrm>
              <a:off x="4892760" y="1341000"/>
              <a:ext cx="1904400" cy="3826440"/>
              <a:chOff x="4892760" y="1341000"/>
              <a:chExt cx="1904400" cy="3826440"/>
            </a:xfrm>
          </p:grpSpPr>
          <p:grpSp>
            <p:nvGrpSpPr>
              <p:cNvPr id="608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609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0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1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2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3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4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5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6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7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18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619" name="Group 16"/>
              <p:cNvGrpSpPr/>
              <p:nvPr/>
            </p:nvGrpSpPr>
            <p:grpSpPr>
              <a:xfrm>
                <a:off x="4961520" y="3689640"/>
                <a:ext cx="1446120" cy="1477800"/>
                <a:chOff x="4961520" y="3689640"/>
                <a:chExt cx="1446120" cy="1477800"/>
              </a:xfrm>
            </p:grpSpPr>
            <p:sp>
              <p:nvSpPr>
                <p:cNvPr id="620" name="Line 17"/>
                <p:cNvSpPr/>
                <p:nvPr/>
              </p:nvSpPr>
              <p:spPr>
                <a:xfrm>
                  <a:off x="5473800" y="4056120"/>
                  <a:ext cx="48888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21" name="Line 18"/>
                <p:cNvSpPr/>
                <p:nvPr/>
              </p:nvSpPr>
              <p:spPr>
                <a:xfrm>
                  <a:off x="5541120" y="3978720"/>
                  <a:ext cx="54468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22" name="Line 19"/>
                <p:cNvSpPr/>
                <p:nvPr/>
              </p:nvSpPr>
              <p:spPr>
                <a:xfrm>
                  <a:off x="5613840" y="3858120"/>
                  <a:ext cx="61236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23" name="Line 20"/>
                <p:cNvSpPr/>
                <p:nvPr/>
              </p:nvSpPr>
              <p:spPr>
                <a:xfrm>
                  <a:off x="5710320" y="3785760"/>
                  <a:ext cx="62820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24" name="Line 21"/>
                <p:cNvSpPr/>
                <p:nvPr/>
              </p:nvSpPr>
              <p:spPr>
                <a:xfrm>
                  <a:off x="5782680" y="3689640"/>
                  <a:ext cx="62496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25" name="Line 22"/>
                <p:cNvSpPr/>
                <p:nvPr/>
              </p:nvSpPr>
              <p:spPr>
                <a:xfrm>
                  <a:off x="534816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26" name="Line 23"/>
                <p:cNvSpPr/>
                <p:nvPr/>
              </p:nvSpPr>
              <p:spPr>
                <a:xfrm>
                  <a:off x="5227200" y="421920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27" name="Line 24"/>
                <p:cNvSpPr/>
                <p:nvPr/>
              </p:nvSpPr>
              <p:spPr>
                <a:xfrm>
                  <a:off x="5058360" y="426744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28" name="Line 25"/>
                <p:cNvSpPr/>
                <p:nvPr/>
              </p:nvSpPr>
              <p:spPr>
                <a:xfrm>
                  <a:off x="4961520" y="43639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629" name="Group 26"/>
              <p:cNvGrpSpPr/>
              <p:nvPr/>
            </p:nvGrpSpPr>
            <p:grpSpPr>
              <a:xfrm>
                <a:off x="5887800" y="2597400"/>
                <a:ext cx="909360" cy="1535400"/>
                <a:chOff x="5887800" y="2597400"/>
                <a:chExt cx="909360" cy="1535400"/>
              </a:xfrm>
            </p:grpSpPr>
            <p:sp>
              <p:nvSpPr>
                <p:cNvPr id="630" name="Line 27"/>
                <p:cNvSpPr/>
                <p:nvPr/>
              </p:nvSpPr>
              <p:spPr>
                <a:xfrm>
                  <a:off x="592632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1" name="Line 28"/>
                <p:cNvSpPr/>
                <p:nvPr/>
              </p:nvSpPr>
              <p:spPr>
                <a:xfrm>
                  <a:off x="599544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2" name="Line 29"/>
                <p:cNvSpPr/>
                <p:nvPr/>
              </p:nvSpPr>
              <p:spPr>
                <a:xfrm>
                  <a:off x="600480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3" name="Line 30"/>
                <p:cNvSpPr/>
                <p:nvPr/>
              </p:nvSpPr>
              <p:spPr>
                <a:xfrm>
                  <a:off x="600192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4" name="Line 31"/>
                <p:cNvSpPr/>
                <p:nvPr/>
              </p:nvSpPr>
              <p:spPr>
                <a:xfrm>
                  <a:off x="596988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5" name="Line 32"/>
                <p:cNvSpPr/>
                <p:nvPr/>
              </p:nvSpPr>
              <p:spPr>
                <a:xfrm>
                  <a:off x="590148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6" name="Line 33"/>
                <p:cNvSpPr/>
                <p:nvPr/>
              </p:nvSpPr>
              <p:spPr>
                <a:xfrm flipV="1">
                  <a:off x="594396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7" name="Line 34"/>
                <p:cNvSpPr/>
                <p:nvPr/>
              </p:nvSpPr>
              <p:spPr>
                <a:xfrm flipV="1">
                  <a:off x="593352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8" name="Line 35"/>
                <p:cNvSpPr/>
                <p:nvPr/>
              </p:nvSpPr>
              <p:spPr>
                <a:xfrm flipV="1">
                  <a:off x="5887800" y="2597400"/>
                  <a:ext cx="82188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639" name="Group 36"/>
            <p:cNvGrpSpPr/>
            <p:nvPr/>
          </p:nvGrpSpPr>
          <p:grpSpPr>
            <a:xfrm>
              <a:off x="2934000" y="914760"/>
              <a:ext cx="4212000" cy="4252680"/>
              <a:chOff x="2934000" y="914760"/>
              <a:chExt cx="4212000" cy="4252680"/>
            </a:xfrm>
          </p:grpSpPr>
          <p:grpSp>
            <p:nvGrpSpPr>
              <p:cNvPr id="640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641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642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3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4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5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6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7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8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9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0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51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652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3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4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5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6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7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8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9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60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61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662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63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64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65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66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67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68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69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0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671" name="Group 68"/>
              <p:cNvGrpSpPr/>
              <p:nvPr/>
            </p:nvGrpSpPr>
            <p:grpSpPr>
              <a:xfrm>
                <a:off x="3547080" y="914760"/>
                <a:ext cx="3598920" cy="3548160"/>
                <a:chOff x="3547080" y="914760"/>
                <a:chExt cx="3598920" cy="3548160"/>
              </a:xfrm>
            </p:grpSpPr>
            <p:pic>
              <p:nvPicPr>
                <p:cNvPr id="672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280" cy="252252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673" name="Group 69"/>
                <p:cNvGrpSpPr/>
                <p:nvPr/>
              </p:nvGrpSpPr>
              <p:grpSpPr>
                <a:xfrm>
                  <a:off x="5459040" y="3226320"/>
                  <a:ext cx="1686960" cy="1139400"/>
                  <a:chOff x="5459040" y="3226320"/>
                  <a:chExt cx="1686960" cy="1139400"/>
                </a:xfrm>
              </p:grpSpPr>
              <p:sp>
                <p:nvSpPr>
                  <p:cNvPr id="674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5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6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7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8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9" name="CustomShape 75"/>
                  <p:cNvSpPr/>
                  <p:nvPr/>
                </p:nvSpPr>
                <p:spPr>
                  <a:xfrm rot="1800000">
                    <a:off x="6598800" y="3341160"/>
                    <a:ext cx="314640" cy="101340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0" name="CustomShape 76"/>
                  <p:cNvSpPr/>
                  <p:nvPr/>
                </p:nvSpPr>
                <p:spPr>
                  <a:xfrm flipH="1" flipV="1">
                    <a:off x="5458680" y="3225960"/>
                    <a:ext cx="1551240" cy="1825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1" name="CustomShape 77"/>
                  <p:cNvSpPr/>
                  <p:nvPr/>
                </p:nvSpPr>
                <p:spPr>
                  <a:xfrm flipH="1" flipV="1">
                    <a:off x="5458680" y="3225960"/>
                    <a:ext cx="1045080" cy="10609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82" name="Group 78"/>
                <p:cNvGrpSpPr/>
                <p:nvPr/>
              </p:nvGrpSpPr>
              <p:grpSpPr>
                <a:xfrm>
                  <a:off x="4322880" y="914760"/>
                  <a:ext cx="1046160" cy="1630080"/>
                  <a:chOff x="4322880" y="914760"/>
                  <a:chExt cx="1046160" cy="1630080"/>
                </a:xfrm>
              </p:grpSpPr>
              <p:sp>
                <p:nvSpPr>
                  <p:cNvPr id="683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4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5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6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7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8" name="CustomShape 84"/>
                  <p:cNvSpPr/>
                  <p:nvPr/>
                </p:nvSpPr>
                <p:spPr>
                  <a:xfrm rot="15741000">
                    <a:off x="4688640" y="631080"/>
                    <a:ext cx="314280" cy="101340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89" name="CustomShape 85"/>
                  <p:cNvSpPr/>
                  <p:nvPr/>
                </p:nvSpPr>
                <p:spPr>
                  <a:xfrm>
                    <a:off x="4343760" y="1204560"/>
                    <a:ext cx="802440" cy="134028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90" name="CustomShape 86"/>
                  <p:cNvSpPr/>
                  <p:nvPr/>
                </p:nvSpPr>
                <p:spPr>
                  <a:xfrm flipH="1">
                    <a:off x="5145480" y="1070640"/>
                    <a:ext cx="202680" cy="147420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691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4720" cy="1621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92" name="CustomShape 87"/>
            <p:cNvSpPr/>
            <p:nvPr/>
          </p:nvSpPr>
          <p:spPr>
            <a:xfrm rot="8880000">
              <a:off x="3170520" y="343296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CustomShape 88"/>
            <p:cNvSpPr/>
            <p:nvPr/>
          </p:nvSpPr>
          <p:spPr>
            <a:xfrm>
              <a:off x="3059640" y="3509640"/>
              <a:ext cx="1145880" cy="21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9160">
              <a:solidFill>
                <a:srgbClr val="0066b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CustomShape 89"/>
            <p:cNvSpPr/>
            <p:nvPr/>
          </p:nvSpPr>
          <p:spPr>
            <a:xfrm flipH="1">
              <a:off x="3595320" y="3530880"/>
              <a:ext cx="609480" cy="839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9160">
              <a:solidFill>
                <a:srgbClr val="0066b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CustomShape 90"/>
            <p:cNvSpPr/>
            <p:nvPr/>
          </p:nvSpPr>
          <p:spPr>
            <a:xfrm rot="10800000">
              <a:off x="2883960" y="245988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CustomShape 91"/>
            <p:cNvSpPr/>
            <p:nvPr/>
          </p:nvSpPr>
          <p:spPr>
            <a:xfrm rot="13560000">
              <a:off x="3277800" y="159732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7" name="CustomShape 92"/>
            <p:cNvSpPr/>
            <p:nvPr/>
          </p:nvSpPr>
          <p:spPr>
            <a:xfrm rot="14760000">
              <a:off x="3986280" y="1335240"/>
              <a:ext cx="181080" cy="5803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8" name="CustomShape 93"/>
            <p:cNvSpPr/>
            <p:nvPr/>
          </p:nvSpPr>
          <p:spPr>
            <a:xfrm rot="7620000">
              <a:off x="3820320" y="421992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9" name="CustomShape 94"/>
            <p:cNvSpPr/>
            <p:nvPr/>
          </p:nvSpPr>
          <p:spPr>
            <a:xfrm rot="5400000">
              <a:off x="4751280" y="455148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0" name="CustomShape 95"/>
            <p:cNvSpPr/>
            <p:nvPr/>
          </p:nvSpPr>
          <p:spPr>
            <a:xfrm rot="3060000">
              <a:off x="5573880" y="4414320"/>
              <a:ext cx="314280" cy="8100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CustomShape 96"/>
            <p:cNvSpPr/>
            <p:nvPr/>
          </p:nvSpPr>
          <p:spPr>
            <a:xfrm rot="2229000">
              <a:off x="6089760" y="4190040"/>
              <a:ext cx="314280" cy="5331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2" name="CustomShape 97"/>
            <p:cNvSpPr/>
            <p:nvPr/>
          </p:nvSpPr>
          <p:spPr>
            <a:xfrm rot="20700000">
              <a:off x="6718680" y="2545200"/>
              <a:ext cx="314280" cy="8100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3" name="CustomShape 98"/>
            <p:cNvSpPr/>
            <p:nvPr/>
          </p:nvSpPr>
          <p:spPr>
            <a:xfrm rot="18624600">
              <a:off x="5567040" y="1177200"/>
              <a:ext cx="314280" cy="8100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4" name="CustomShape 99"/>
            <p:cNvSpPr/>
            <p:nvPr/>
          </p:nvSpPr>
          <p:spPr>
            <a:xfrm rot="19614600">
              <a:off x="6233040" y="1689480"/>
              <a:ext cx="314280" cy="94824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05" name="CustomShape 100"/>
          <p:cNvSpPr/>
          <p:nvPr/>
        </p:nvSpPr>
        <p:spPr>
          <a:xfrm>
            <a:off x="-257760" y="3728520"/>
            <a:ext cx="3571560" cy="44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06" name="CustomShape 101"/>
          <p:cNvSpPr/>
          <p:nvPr/>
        </p:nvSpPr>
        <p:spPr>
          <a:xfrm>
            <a:off x="0" y="-51480"/>
            <a:ext cx="795492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07" name="CustomShape 102"/>
          <p:cNvSpPr/>
          <p:nvPr/>
        </p:nvSpPr>
        <p:spPr>
          <a:xfrm>
            <a:off x="-257760" y="4088880"/>
            <a:ext cx="3571560" cy="44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= “fake” jets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CustomShape 1"/>
          <p:cNvSpPr/>
          <p:nvPr/>
        </p:nvSpPr>
        <p:spPr>
          <a:xfrm>
            <a:off x="731520" y="1280160"/>
            <a:ext cx="2834280" cy="62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709" name="CustomShape 2"/>
          <p:cNvSpPr/>
          <p:nvPr/>
        </p:nvSpPr>
        <p:spPr>
          <a:xfrm>
            <a:off x="7040880" y="3768120"/>
            <a:ext cx="2322000" cy="62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710" name="Group 3"/>
          <p:cNvGrpSpPr/>
          <p:nvPr/>
        </p:nvGrpSpPr>
        <p:grpSpPr>
          <a:xfrm>
            <a:off x="2883960" y="914760"/>
            <a:ext cx="4262040" cy="4300560"/>
            <a:chOff x="2883960" y="914760"/>
            <a:chExt cx="4262040" cy="4300560"/>
          </a:xfrm>
        </p:grpSpPr>
        <p:grpSp>
          <p:nvGrpSpPr>
            <p:cNvPr id="711" name="Group 4"/>
            <p:cNvGrpSpPr/>
            <p:nvPr/>
          </p:nvGrpSpPr>
          <p:grpSpPr>
            <a:xfrm>
              <a:off x="4892760" y="1341000"/>
              <a:ext cx="1904400" cy="3826440"/>
              <a:chOff x="4892760" y="1341000"/>
              <a:chExt cx="1904400" cy="3826440"/>
            </a:xfrm>
          </p:grpSpPr>
          <p:grpSp>
            <p:nvGrpSpPr>
              <p:cNvPr id="712" name="Group 5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713" name="Line 6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4" name="Line 7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5" name="Line 8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6" name="Line 9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7" name="Line 10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8" name="Line 11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9" name="Line 12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0" name="Line 13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1" name="Line 14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2" name="Line 15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23" name="Group 16"/>
              <p:cNvGrpSpPr/>
              <p:nvPr/>
            </p:nvGrpSpPr>
            <p:grpSpPr>
              <a:xfrm>
                <a:off x="4961520" y="3689640"/>
                <a:ext cx="1446120" cy="1477800"/>
                <a:chOff x="4961520" y="3689640"/>
                <a:chExt cx="1446120" cy="1477800"/>
              </a:xfrm>
            </p:grpSpPr>
            <p:sp>
              <p:nvSpPr>
                <p:cNvPr id="724" name="Line 17"/>
                <p:cNvSpPr/>
                <p:nvPr/>
              </p:nvSpPr>
              <p:spPr>
                <a:xfrm>
                  <a:off x="5473800" y="4056120"/>
                  <a:ext cx="48888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5" name="Line 18"/>
                <p:cNvSpPr/>
                <p:nvPr/>
              </p:nvSpPr>
              <p:spPr>
                <a:xfrm>
                  <a:off x="5541120" y="3978720"/>
                  <a:ext cx="54468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6" name="Line 19"/>
                <p:cNvSpPr/>
                <p:nvPr/>
              </p:nvSpPr>
              <p:spPr>
                <a:xfrm>
                  <a:off x="5613840" y="3858120"/>
                  <a:ext cx="61236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7" name="Line 20"/>
                <p:cNvSpPr/>
                <p:nvPr/>
              </p:nvSpPr>
              <p:spPr>
                <a:xfrm>
                  <a:off x="5710320" y="3785760"/>
                  <a:ext cx="628200" cy="519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8" name="Line 21"/>
                <p:cNvSpPr/>
                <p:nvPr/>
              </p:nvSpPr>
              <p:spPr>
                <a:xfrm>
                  <a:off x="5782680" y="3689640"/>
                  <a:ext cx="62496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29" name="Line 22"/>
                <p:cNvSpPr/>
                <p:nvPr/>
              </p:nvSpPr>
              <p:spPr>
                <a:xfrm>
                  <a:off x="534816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0" name="Line 23"/>
                <p:cNvSpPr/>
                <p:nvPr/>
              </p:nvSpPr>
              <p:spPr>
                <a:xfrm>
                  <a:off x="5227200" y="421920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1" name="Line 24"/>
                <p:cNvSpPr/>
                <p:nvPr/>
              </p:nvSpPr>
              <p:spPr>
                <a:xfrm>
                  <a:off x="5058360" y="426744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2" name="Line 25"/>
                <p:cNvSpPr/>
                <p:nvPr/>
              </p:nvSpPr>
              <p:spPr>
                <a:xfrm>
                  <a:off x="4961520" y="43639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33" name="Group 26"/>
              <p:cNvGrpSpPr/>
              <p:nvPr/>
            </p:nvGrpSpPr>
            <p:grpSpPr>
              <a:xfrm>
                <a:off x="5887800" y="2597400"/>
                <a:ext cx="909360" cy="1535400"/>
                <a:chOff x="5887800" y="2597400"/>
                <a:chExt cx="909360" cy="1535400"/>
              </a:xfrm>
            </p:grpSpPr>
            <p:sp>
              <p:nvSpPr>
                <p:cNvPr id="734" name="Line 27"/>
                <p:cNvSpPr/>
                <p:nvPr/>
              </p:nvSpPr>
              <p:spPr>
                <a:xfrm>
                  <a:off x="592632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5" name="Line 28"/>
                <p:cNvSpPr/>
                <p:nvPr/>
              </p:nvSpPr>
              <p:spPr>
                <a:xfrm>
                  <a:off x="599544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6" name="Line 29"/>
                <p:cNvSpPr/>
                <p:nvPr/>
              </p:nvSpPr>
              <p:spPr>
                <a:xfrm>
                  <a:off x="600480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7" name="Line 30"/>
                <p:cNvSpPr/>
                <p:nvPr/>
              </p:nvSpPr>
              <p:spPr>
                <a:xfrm>
                  <a:off x="600192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8" name="Line 31"/>
                <p:cNvSpPr/>
                <p:nvPr/>
              </p:nvSpPr>
              <p:spPr>
                <a:xfrm>
                  <a:off x="596988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9" name="Line 32"/>
                <p:cNvSpPr/>
                <p:nvPr/>
              </p:nvSpPr>
              <p:spPr>
                <a:xfrm>
                  <a:off x="590148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0" name="Line 33"/>
                <p:cNvSpPr/>
                <p:nvPr/>
              </p:nvSpPr>
              <p:spPr>
                <a:xfrm flipV="1">
                  <a:off x="594396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1" name="Line 34"/>
                <p:cNvSpPr/>
                <p:nvPr/>
              </p:nvSpPr>
              <p:spPr>
                <a:xfrm flipV="1">
                  <a:off x="593352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2" name="Line 35"/>
                <p:cNvSpPr/>
                <p:nvPr/>
              </p:nvSpPr>
              <p:spPr>
                <a:xfrm flipV="1">
                  <a:off x="5887800" y="2597400"/>
                  <a:ext cx="82188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743" name="Group 36"/>
            <p:cNvGrpSpPr/>
            <p:nvPr/>
          </p:nvGrpSpPr>
          <p:grpSpPr>
            <a:xfrm>
              <a:off x="2934000" y="914760"/>
              <a:ext cx="4212000" cy="4252680"/>
              <a:chOff x="2934000" y="914760"/>
              <a:chExt cx="4212000" cy="4252680"/>
            </a:xfrm>
          </p:grpSpPr>
          <p:grpSp>
            <p:nvGrpSpPr>
              <p:cNvPr id="744" name="Group 37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745" name="Group 38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746" name="Line 39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47" name="Line 40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48" name="Line 41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49" name="Line 42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0" name="Line 43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1" name="Line 44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2" name="Line 45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3" name="Line 46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4" name="Line 47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755" name="Group 48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756" name="Line 49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7" name="Line 50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8" name="Line 51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59" name="Line 52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0" name="Line 53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1" name="Line 54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2" name="Line 55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3" name="Line 56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4" name="Line 57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765" name="Group 58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766" name="Line 59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7" name="Line 60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8" name="Line 61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69" name="Line 62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0" name="Line 63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1" name="Line 64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2" name="Line 65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3" name="Line 66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4" name="Line 67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775" name="Group 68"/>
              <p:cNvGrpSpPr/>
              <p:nvPr/>
            </p:nvGrpSpPr>
            <p:grpSpPr>
              <a:xfrm>
                <a:off x="3547080" y="914760"/>
                <a:ext cx="3598920" cy="3548160"/>
                <a:chOff x="3547080" y="914760"/>
                <a:chExt cx="3598920" cy="3548160"/>
              </a:xfrm>
            </p:grpSpPr>
            <p:pic>
              <p:nvPicPr>
                <p:cNvPr id="776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280" cy="252252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777" name="Group 69"/>
                <p:cNvGrpSpPr/>
                <p:nvPr/>
              </p:nvGrpSpPr>
              <p:grpSpPr>
                <a:xfrm>
                  <a:off x="5459040" y="3226320"/>
                  <a:ext cx="1686960" cy="1139400"/>
                  <a:chOff x="5459040" y="3226320"/>
                  <a:chExt cx="1686960" cy="1139400"/>
                </a:xfrm>
              </p:grpSpPr>
              <p:sp>
                <p:nvSpPr>
                  <p:cNvPr id="778" name="Line 70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9" name="Line 71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0" name="Line 72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1" name="Line 73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2" name="Line 74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3" name="CustomShape 75"/>
                  <p:cNvSpPr/>
                  <p:nvPr/>
                </p:nvSpPr>
                <p:spPr>
                  <a:xfrm rot="1800000">
                    <a:off x="6598800" y="3341160"/>
                    <a:ext cx="314640" cy="101340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4" name="CustomShape 76"/>
                  <p:cNvSpPr/>
                  <p:nvPr/>
                </p:nvSpPr>
                <p:spPr>
                  <a:xfrm flipH="1" flipV="1">
                    <a:off x="5458680" y="3225960"/>
                    <a:ext cx="1551240" cy="1825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5" name="CustomShape 77"/>
                  <p:cNvSpPr/>
                  <p:nvPr/>
                </p:nvSpPr>
                <p:spPr>
                  <a:xfrm flipH="1" flipV="1">
                    <a:off x="5458680" y="3225960"/>
                    <a:ext cx="1045080" cy="10609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786" name="Group 78"/>
                <p:cNvGrpSpPr/>
                <p:nvPr/>
              </p:nvGrpSpPr>
              <p:grpSpPr>
                <a:xfrm>
                  <a:off x="4322880" y="914760"/>
                  <a:ext cx="1046160" cy="1630080"/>
                  <a:chOff x="4322880" y="914760"/>
                  <a:chExt cx="1046160" cy="1630080"/>
                </a:xfrm>
              </p:grpSpPr>
              <p:sp>
                <p:nvSpPr>
                  <p:cNvPr id="787" name="Line 79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8" name="Line 80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9" name="Line 81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0" name="Line 82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1" name="Line 83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2" name="CustomShape 84"/>
                  <p:cNvSpPr/>
                  <p:nvPr/>
                </p:nvSpPr>
                <p:spPr>
                  <a:xfrm rot="15741000">
                    <a:off x="4688640" y="631080"/>
                    <a:ext cx="314280" cy="101340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3" name="CustomShape 85"/>
                  <p:cNvSpPr/>
                  <p:nvPr/>
                </p:nvSpPr>
                <p:spPr>
                  <a:xfrm>
                    <a:off x="4343760" y="1204560"/>
                    <a:ext cx="802440" cy="134028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94" name="CustomShape 86"/>
                  <p:cNvSpPr/>
                  <p:nvPr/>
                </p:nvSpPr>
                <p:spPr>
                  <a:xfrm flipH="1">
                    <a:off x="5145480" y="1070640"/>
                    <a:ext cx="202680" cy="147420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21600"/>
                        </a:lnTo>
                      </a:path>
                    </a:pathLst>
                  </a:custGeom>
                  <a:noFill/>
                  <a:ln w="38160">
                    <a:solidFill>
                      <a:srgbClr val="ce181e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p:pic>
          <p:nvPicPr>
            <p:cNvPr id="795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4720" cy="1621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96" name="CustomShape 87"/>
            <p:cNvSpPr/>
            <p:nvPr/>
          </p:nvSpPr>
          <p:spPr>
            <a:xfrm rot="8880000">
              <a:off x="3170520" y="343296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7" name="CustomShape 88"/>
            <p:cNvSpPr/>
            <p:nvPr/>
          </p:nvSpPr>
          <p:spPr>
            <a:xfrm>
              <a:off x="3059640" y="3509640"/>
              <a:ext cx="1145880" cy="21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9160">
              <a:solidFill>
                <a:srgbClr val="0066b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8" name="CustomShape 89"/>
            <p:cNvSpPr/>
            <p:nvPr/>
          </p:nvSpPr>
          <p:spPr>
            <a:xfrm flipH="1">
              <a:off x="3595320" y="3530880"/>
              <a:ext cx="609480" cy="839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9160">
              <a:solidFill>
                <a:srgbClr val="0066b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9" name="CustomShape 90"/>
            <p:cNvSpPr/>
            <p:nvPr/>
          </p:nvSpPr>
          <p:spPr>
            <a:xfrm rot="10800000">
              <a:off x="2883960" y="245988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0" name="CustomShape 91"/>
            <p:cNvSpPr/>
            <p:nvPr/>
          </p:nvSpPr>
          <p:spPr>
            <a:xfrm rot="13560000">
              <a:off x="3277800" y="159732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1" name="CustomShape 92"/>
            <p:cNvSpPr/>
            <p:nvPr/>
          </p:nvSpPr>
          <p:spPr>
            <a:xfrm rot="14760000">
              <a:off x="3986280" y="1335240"/>
              <a:ext cx="181080" cy="58032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2" name="CustomShape 93"/>
            <p:cNvSpPr/>
            <p:nvPr/>
          </p:nvSpPr>
          <p:spPr>
            <a:xfrm rot="7620000">
              <a:off x="3820320" y="421992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3" name="CustomShape 94"/>
            <p:cNvSpPr/>
            <p:nvPr/>
          </p:nvSpPr>
          <p:spPr>
            <a:xfrm rot="5400000">
              <a:off x="4751280" y="4551480"/>
              <a:ext cx="314280" cy="10134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4" name="CustomShape 95"/>
            <p:cNvSpPr/>
            <p:nvPr/>
          </p:nvSpPr>
          <p:spPr>
            <a:xfrm rot="3060000">
              <a:off x="5573880" y="4414320"/>
              <a:ext cx="314280" cy="8100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5" name="CustomShape 96"/>
            <p:cNvSpPr/>
            <p:nvPr/>
          </p:nvSpPr>
          <p:spPr>
            <a:xfrm rot="2229000">
              <a:off x="6089760" y="4190040"/>
              <a:ext cx="314280" cy="5331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6" name="CustomShape 97"/>
            <p:cNvSpPr/>
            <p:nvPr/>
          </p:nvSpPr>
          <p:spPr>
            <a:xfrm rot="20700000">
              <a:off x="6718680" y="2545200"/>
              <a:ext cx="314280" cy="81000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7" name="CustomShape 98"/>
            <p:cNvSpPr/>
            <p:nvPr/>
          </p:nvSpPr>
          <p:spPr>
            <a:xfrm rot="18624600">
              <a:off x="5567040" y="1177200"/>
              <a:ext cx="314280" cy="81000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8" name="CustomShape 99"/>
            <p:cNvSpPr/>
            <p:nvPr/>
          </p:nvSpPr>
          <p:spPr>
            <a:xfrm rot="19614600">
              <a:off x="6233040" y="1689480"/>
              <a:ext cx="314280" cy="94824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09" name="CustomShape 100"/>
          <p:cNvSpPr/>
          <p:nvPr/>
        </p:nvSpPr>
        <p:spPr>
          <a:xfrm>
            <a:off x="-257760" y="3728520"/>
            <a:ext cx="3571560" cy="108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10" name="CustomShape 101"/>
          <p:cNvSpPr/>
          <p:nvPr/>
        </p:nvSpPr>
        <p:spPr>
          <a:xfrm>
            <a:off x="7132320" y="4918320"/>
            <a:ext cx="2947320" cy="44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5c2d91"/>
                </a:solidFill>
                <a:latin typeface="Arial"/>
              </a:rPr>
              <a:t>*Some gray areas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11" name="CustomShape 102"/>
          <p:cNvSpPr/>
          <p:nvPr/>
        </p:nvSpPr>
        <p:spPr>
          <a:xfrm>
            <a:off x="0" y="-51480"/>
            <a:ext cx="7954920" cy="107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800" spc="-1" strike="noStrike">
                <a:latin typeface="Arial"/>
              </a:rPr>
              <a:t>Signal vs Background: </a:t>
            </a:r>
            <a:br/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Technique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13" name="CustomShape 2"/>
          <p:cNvSpPr/>
          <p:nvPr/>
        </p:nvSpPr>
        <p:spPr>
          <a:xfrm>
            <a:off x="504000" y="1326600"/>
            <a:ext cx="8869680" cy="328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Anti-k</a:t>
            </a:r>
            <a:r>
              <a:rPr b="0" lang="en-US" sz="2400" spc="-1" strike="noStrike" baseline="-33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 jet finder, |</a:t>
            </a:r>
            <a:r>
              <a:rPr b="0" lang="en-US" sz="2400" spc="-1" strike="noStrike">
                <a:latin typeface="Arial"/>
                <a:ea typeface="Arial"/>
              </a:rPr>
              <a:t>η</a:t>
            </a:r>
            <a:r>
              <a:rPr b="0" lang="en-US" sz="2400" spc="-1" strike="noStrike" baseline="-33000">
                <a:latin typeface="Arial"/>
                <a:ea typeface="Arial"/>
              </a:rPr>
              <a:t>jet</a:t>
            </a:r>
            <a:r>
              <a:rPr b="0" lang="en-US" sz="2400" spc="-1" strike="noStrike">
                <a:latin typeface="Arial"/>
                <a:ea typeface="Arial"/>
              </a:rPr>
              <a:t>|&lt;0.5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latin typeface="Arial"/>
                <a:ea typeface="Arial"/>
              </a:rPr>
              <a:t>Combinatorial jets:</a:t>
            </a:r>
            <a:r>
              <a:rPr b="0" lang="en-US" sz="2400" spc="-1" strike="noStrike">
                <a:latin typeface="Arial"/>
                <a:ea typeface="Arial"/>
              </a:rPr>
              <a:t> Only contain TennGen particles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latin typeface="Arial"/>
                <a:ea typeface="Arial"/>
              </a:rPr>
              <a:t>Real jets:</a:t>
            </a:r>
            <a:r>
              <a:rPr b="0" lang="en-US" sz="2400" spc="-1" strike="noStrike">
                <a:latin typeface="Arial"/>
                <a:ea typeface="Arial"/>
              </a:rPr>
              <a:t> Add a PYTHIA pp event.  Real jets contain &gt;80% of p</a:t>
            </a:r>
            <a:r>
              <a:rPr b="0" lang="en-US" sz="2400" spc="-1" strike="noStrike" baseline="-33000">
                <a:latin typeface="Arial"/>
                <a:ea typeface="Arial"/>
              </a:rPr>
              <a:t>Thard</a:t>
            </a:r>
            <a:r>
              <a:rPr b="0" lang="en-US" sz="2400" spc="-1" strike="noStrike" baseline="33000">
                <a:latin typeface="Arial"/>
                <a:ea typeface="Arial"/>
              </a:rPr>
              <a:t>min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" descr=""/>
          <p:cNvPicPr/>
          <p:nvPr/>
        </p:nvPicPr>
        <p:blipFill>
          <a:blip r:embed="rId1"/>
          <a:stretch/>
        </p:blipFill>
        <p:spPr>
          <a:xfrm>
            <a:off x="11160" y="14400"/>
            <a:ext cx="10079280" cy="3359160"/>
          </a:xfrm>
          <a:prstGeom prst="rect">
            <a:avLst/>
          </a:prstGeom>
          <a:ln>
            <a:noFill/>
          </a:ln>
        </p:spPr>
      </p:pic>
      <p:grpSp>
        <p:nvGrpSpPr>
          <p:cNvPr id="815" name="Group 1"/>
          <p:cNvGrpSpPr/>
          <p:nvPr/>
        </p:nvGrpSpPr>
        <p:grpSpPr>
          <a:xfrm>
            <a:off x="156240" y="3270600"/>
            <a:ext cx="2402640" cy="1962360"/>
            <a:chOff x="156240" y="3270600"/>
            <a:chExt cx="2402640" cy="1962360"/>
          </a:xfrm>
        </p:grpSpPr>
        <p:pic>
          <p:nvPicPr>
            <p:cNvPr id="816" name="" descr=""/>
            <p:cNvPicPr/>
            <p:nvPr/>
          </p:nvPicPr>
          <p:blipFill>
            <a:blip r:embed="rId2"/>
            <a:stretch/>
          </p:blipFill>
          <p:spPr>
            <a:xfrm>
              <a:off x="156240" y="3270600"/>
              <a:ext cx="2402640" cy="1962360"/>
            </a:xfrm>
            <a:prstGeom prst="rect">
              <a:avLst/>
            </a:prstGeom>
            <a:ln w="36720">
              <a:solidFill>
                <a:srgbClr val="778899"/>
              </a:solidFill>
              <a:round/>
            </a:ln>
          </p:spPr>
        </p:pic>
        <p:sp>
          <p:nvSpPr>
            <p:cNvPr id="817" name="CustomShape 2"/>
            <p:cNvSpPr/>
            <p:nvPr/>
          </p:nvSpPr>
          <p:spPr>
            <a:xfrm>
              <a:off x="654480" y="3373560"/>
              <a:ext cx="1014840" cy="444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Area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818" name="Group 3"/>
          <p:cNvGrpSpPr/>
          <p:nvPr/>
        </p:nvGrpSpPr>
        <p:grpSpPr>
          <a:xfrm>
            <a:off x="2793960" y="3272040"/>
            <a:ext cx="2279160" cy="1982880"/>
            <a:chOff x="2793960" y="3272040"/>
            <a:chExt cx="2279160" cy="1982880"/>
          </a:xfrm>
        </p:grpSpPr>
        <mc:AlternateContent>
          <mc:Choice xmlns:a14="http://schemas.microsoft.com/office/drawing/2010/main" Requires="a14">
            <p:sp>
              <p:nvSpPr>
                <p:cNvPr id="819" name="Formula 4"/>
                <p:cNvSpPr txBox="1"/>
                <p:nvPr/>
              </p:nvSpPr>
              <p:spPr>
                <a:xfrm>
                  <a:off x="2926080" y="4512960"/>
                  <a:ext cx="1976760" cy="669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α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jet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bHide m:val="1"/>
                          <m:supHide m:val="1"/>
                        </m:naryPr>
                        <m:sub/>
                        <m:sup/>
                        <m:e>
                          <m:sSub>
                            <m:e>
                              <m:r>
                                <m:t xml:space="preserve">z</m:t>
                              </m:r>
                            </m:e>
                            <m:sub>
                              <m:r>
                                <m:t xml:space="preserve">k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acc>
                            <m:accPr>
                              <m:chr m:val="⃗"/>
                            </m:accPr>
                            <m:e>
                              <m:sSub>
                                <m:e>
                                  <m:r>
                                    <m:t xml:space="preserve">R</m:t>
                                  </m:r>
                                </m:e>
                                <m:sub>
                                  <m:r>
                                    <m:t xml:space="preserve">k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a14:m>
                </a:p>
              </p:txBody>
            </p:sp>
          </mc:Choice>
          <mc:Fallback/>
        </mc:AlternateContent>
        <p:sp>
          <p:nvSpPr>
            <p:cNvPr id="820" name="CustomShape 5"/>
            <p:cNvSpPr/>
            <p:nvPr/>
          </p:nvSpPr>
          <p:spPr>
            <a:xfrm>
              <a:off x="2793960" y="3272040"/>
              <a:ext cx="2279160" cy="198288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1" name="CustomShape 6"/>
            <p:cNvSpPr/>
            <p:nvPr/>
          </p:nvSpPr>
          <p:spPr>
            <a:xfrm>
              <a:off x="3073320" y="3342240"/>
              <a:ext cx="1912680" cy="460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Angularity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822" name="Line 7"/>
            <p:cNvSpPr/>
            <p:nvPr/>
          </p:nvSpPr>
          <p:spPr>
            <a:xfrm flipV="1">
              <a:off x="3199680" y="4021560"/>
              <a:ext cx="1382040" cy="4215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3" name="CustomShape 8"/>
            <p:cNvSpPr/>
            <p:nvPr/>
          </p:nvSpPr>
          <p:spPr>
            <a:xfrm rot="20580000">
              <a:off x="4439880" y="3745440"/>
              <a:ext cx="163440" cy="6631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4" name="Line 9"/>
            <p:cNvSpPr/>
            <p:nvPr/>
          </p:nvSpPr>
          <p:spPr>
            <a:xfrm flipV="1">
              <a:off x="3199680" y="3771720"/>
              <a:ext cx="1225800" cy="6714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5" name="Line 10"/>
            <p:cNvSpPr/>
            <p:nvPr/>
          </p:nvSpPr>
          <p:spPr>
            <a:xfrm flipV="1">
              <a:off x="3200040" y="4380840"/>
              <a:ext cx="1428480" cy="626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6" name="CustomShape 11"/>
            <p:cNvSpPr/>
            <p:nvPr/>
          </p:nvSpPr>
          <p:spPr>
            <a:xfrm rot="20580000">
              <a:off x="4467600" y="3954240"/>
              <a:ext cx="100440" cy="24588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7" name="Line 12"/>
            <p:cNvSpPr/>
            <p:nvPr/>
          </p:nvSpPr>
          <p:spPr>
            <a:xfrm flipV="1">
              <a:off x="3226320" y="4104720"/>
              <a:ext cx="912960" cy="3456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8" name="Line 13"/>
            <p:cNvSpPr/>
            <p:nvPr/>
          </p:nvSpPr>
          <p:spPr>
            <a:xfrm flipV="1">
              <a:off x="3226320" y="4346640"/>
              <a:ext cx="733680" cy="1036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9" name="Line 14"/>
            <p:cNvSpPr/>
            <p:nvPr/>
          </p:nvSpPr>
          <p:spPr>
            <a:xfrm flipV="1">
              <a:off x="3226320" y="4299840"/>
              <a:ext cx="1045800" cy="1504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0" name="Line 15"/>
            <p:cNvSpPr/>
            <p:nvPr/>
          </p:nvSpPr>
          <p:spPr>
            <a:xfrm flipV="1">
              <a:off x="3226320" y="4167360"/>
              <a:ext cx="577440" cy="2829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31" name="Group 16"/>
          <p:cNvGrpSpPr/>
          <p:nvPr/>
        </p:nvGrpSpPr>
        <p:grpSpPr>
          <a:xfrm>
            <a:off x="7721640" y="3272040"/>
            <a:ext cx="2279160" cy="1982880"/>
            <a:chOff x="7721640" y="3272040"/>
            <a:chExt cx="2279160" cy="1982880"/>
          </a:xfrm>
        </p:grpSpPr>
        <p:sp>
          <p:nvSpPr>
            <p:cNvPr id="832" name="CustomShape 17"/>
            <p:cNvSpPr/>
            <p:nvPr/>
          </p:nvSpPr>
          <p:spPr>
            <a:xfrm>
              <a:off x="7721640" y="3272040"/>
              <a:ext cx="2279160" cy="198288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3" name="CustomShape 18"/>
            <p:cNvSpPr/>
            <p:nvPr/>
          </p:nvSpPr>
          <p:spPr>
            <a:xfrm>
              <a:off x="7857000" y="3342240"/>
              <a:ext cx="1912680" cy="51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Leading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834" name="Group 19"/>
            <p:cNvGrpSpPr/>
            <p:nvPr/>
          </p:nvGrpSpPr>
          <p:grpSpPr>
            <a:xfrm>
              <a:off x="8050680" y="4024080"/>
              <a:ext cx="1501920" cy="708840"/>
              <a:chOff x="8050680" y="4024080"/>
              <a:chExt cx="1501920" cy="708840"/>
            </a:xfrm>
          </p:grpSpPr>
          <p:sp>
            <p:nvSpPr>
              <p:cNvPr id="835" name="Line 20"/>
              <p:cNvSpPr/>
              <p:nvPr/>
            </p:nvSpPr>
            <p:spPr>
              <a:xfrm flipV="1">
                <a:off x="8055360" y="4309200"/>
                <a:ext cx="1382040" cy="421560"/>
              </a:xfrm>
              <a:prstGeom prst="line">
                <a:avLst/>
              </a:prstGeom>
              <a:ln w="1908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6" name="CustomShape 21"/>
              <p:cNvSpPr/>
              <p:nvPr/>
            </p:nvSpPr>
            <p:spPr>
              <a:xfrm rot="20580000">
                <a:off x="9295560" y="4033440"/>
                <a:ext cx="163440" cy="66312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7" name="Line 22"/>
              <p:cNvSpPr/>
              <p:nvPr/>
            </p:nvSpPr>
            <p:spPr>
              <a:xfrm flipV="1">
                <a:off x="8055360" y="4059360"/>
                <a:ext cx="1225800" cy="671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8" name="Line 23"/>
              <p:cNvSpPr/>
              <p:nvPr/>
            </p:nvSpPr>
            <p:spPr>
              <a:xfrm flipV="1">
                <a:off x="8055720" y="4668480"/>
                <a:ext cx="1428480" cy="6264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39" name="Line 24"/>
              <p:cNvSpPr/>
              <p:nvPr/>
            </p:nvSpPr>
            <p:spPr>
              <a:xfrm flipV="1">
                <a:off x="8050680" y="438732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0" name="Line 25"/>
              <p:cNvSpPr/>
              <p:nvPr/>
            </p:nvSpPr>
            <p:spPr>
              <a:xfrm flipV="1">
                <a:off x="8050680" y="462924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1" name="Line 26"/>
              <p:cNvSpPr/>
              <p:nvPr/>
            </p:nvSpPr>
            <p:spPr>
              <a:xfrm flipV="1">
                <a:off x="8050680" y="458244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2" name="Line 27"/>
              <p:cNvSpPr/>
              <p:nvPr/>
            </p:nvSpPr>
            <p:spPr>
              <a:xfrm flipV="1">
                <a:off x="8050680" y="444996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43" name="Group 28"/>
          <p:cNvGrpSpPr/>
          <p:nvPr/>
        </p:nvGrpSpPr>
        <p:grpSpPr>
          <a:xfrm>
            <a:off x="5261760" y="3272040"/>
            <a:ext cx="2279160" cy="1982880"/>
            <a:chOff x="5261760" y="3272040"/>
            <a:chExt cx="2279160" cy="1982880"/>
          </a:xfrm>
        </p:grpSpPr>
        <p:sp>
          <p:nvSpPr>
            <p:cNvPr id="844" name="CustomShape 29"/>
            <p:cNvSpPr/>
            <p:nvPr/>
          </p:nvSpPr>
          <p:spPr>
            <a:xfrm>
              <a:off x="5261760" y="3272040"/>
              <a:ext cx="2279160" cy="198288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CustomShape 30"/>
            <p:cNvSpPr/>
            <p:nvPr/>
          </p:nvSpPr>
          <p:spPr>
            <a:xfrm>
              <a:off x="5397120" y="3342240"/>
              <a:ext cx="1912680" cy="51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Average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846" name="Group 31"/>
            <p:cNvGrpSpPr/>
            <p:nvPr/>
          </p:nvGrpSpPr>
          <p:grpSpPr>
            <a:xfrm>
              <a:off x="5590800" y="4024080"/>
              <a:ext cx="1501920" cy="709200"/>
              <a:chOff x="5590800" y="4024080"/>
              <a:chExt cx="1501920" cy="709200"/>
            </a:xfrm>
          </p:grpSpPr>
          <p:sp>
            <p:nvSpPr>
              <p:cNvPr id="847" name="Line 32"/>
              <p:cNvSpPr/>
              <p:nvPr/>
            </p:nvSpPr>
            <p:spPr>
              <a:xfrm flipV="1">
                <a:off x="5595480" y="4309560"/>
                <a:ext cx="1382040" cy="4215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8" name="CustomShape 33"/>
              <p:cNvSpPr/>
              <p:nvPr/>
            </p:nvSpPr>
            <p:spPr>
              <a:xfrm rot="20580000">
                <a:off x="6835680" y="4033440"/>
                <a:ext cx="163440" cy="66312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9" name="Line 34"/>
              <p:cNvSpPr/>
              <p:nvPr/>
            </p:nvSpPr>
            <p:spPr>
              <a:xfrm flipV="1">
                <a:off x="5595480" y="4059720"/>
                <a:ext cx="1225800" cy="671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0" name="Line 35"/>
              <p:cNvSpPr/>
              <p:nvPr/>
            </p:nvSpPr>
            <p:spPr>
              <a:xfrm flipV="1">
                <a:off x="5595840" y="4668840"/>
                <a:ext cx="1428480" cy="6264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1" name="Line 36"/>
              <p:cNvSpPr/>
              <p:nvPr/>
            </p:nvSpPr>
            <p:spPr>
              <a:xfrm flipV="1">
                <a:off x="5590800" y="438768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2" name="Line 37"/>
              <p:cNvSpPr/>
              <p:nvPr/>
            </p:nvSpPr>
            <p:spPr>
              <a:xfrm flipV="1">
                <a:off x="5590800" y="462960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3" name="Line 38"/>
              <p:cNvSpPr/>
              <p:nvPr/>
            </p:nvSpPr>
            <p:spPr>
              <a:xfrm flipV="1">
                <a:off x="5590800" y="458280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4" name="Line 39"/>
              <p:cNvSpPr/>
              <p:nvPr/>
            </p:nvSpPr>
            <p:spPr>
              <a:xfrm flipV="1">
                <a:off x="5590800" y="445032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5" name="Line 40"/>
              <p:cNvSpPr/>
              <p:nvPr/>
            </p:nvSpPr>
            <p:spPr>
              <a:xfrm flipV="1">
                <a:off x="5590800" y="4466520"/>
                <a:ext cx="927360" cy="266760"/>
              </a:xfrm>
              <a:prstGeom prst="line">
                <a:avLst/>
              </a:prstGeom>
              <a:ln w="7632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856" name="CustomShape 41"/>
          <p:cNvSpPr/>
          <p:nvPr/>
        </p:nvSpPr>
        <p:spPr>
          <a:xfrm>
            <a:off x="7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Real jets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57" name="CustomShape 4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9" name="" descr=""/>
          <p:cNvPicPr/>
          <p:nvPr/>
        </p:nvPicPr>
        <p:blipFill>
          <a:blip r:embed="rId1"/>
          <a:stretch/>
        </p:blipFill>
        <p:spPr>
          <a:xfrm>
            <a:off x="925200" y="252432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860" name="" descr=""/>
          <p:cNvPicPr/>
          <p:nvPr/>
        </p:nvPicPr>
        <p:blipFill>
          <a:blip r:embed="rId2"/>
          <a:stretch/>
        </p:blipFill>
        <p:spPr>
          <a:xfrm>
            <a:off x="925200" y="12240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861" name="CustomShape 2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62" name="CustomShape 3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63" name="Line 4"/>
          <p:cNvSpPr/>
          <p:nvPr/>
        </p:nvSpPr>
        <p:spPr>
          <a:xfrm flipV="1">
            <a:off x="1545840" y="415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Line 5"/>
          <p:cNvSpPr/>
          <p:nvPr/>
        </p:nvSpPr>
        <p:spPr>
          <a:xfrm flipV="1">
            <a:off x="3525840" y="46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Line 6"/>
          <p:cNvSpPr/>
          <p:nvPr/>
        </p:nvSpPr>
        <p:spPr>
          <a:xfrm flipV="1">
            <a:off x="1509840" y="188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6" name="Line 7"/>
          <p:cNvSpPr/>
          <p:nvPr/>
        </p:nvSpPr>
        <p:spPr>
          <a:xfrm flipV="1">
            <a:off x="3561840" y="91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CustomShape 8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9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&gt;40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69" name="Line 10"/>
          <p:cNvSpPr/>
          <p:nvPr/>
        </p:nvSpPr>
        <p:spPr>
          <a:xfrm flipV="1">
            <a:off x="5577840" y="228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0" name="CustomShape 11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" descr=""/>
          <p:cNvPicPr/>
          <p:nvPr/>
        </p:nvPicPr>
        <p:blipFill>
          <a:blip r:embed="rId1"/>
          <a:stretch/>
        </p:blipFill>
        <p:spPr>
          <a:xfrm>
            <a:off x="925200" y="254052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872" name="" descr=""/>
          <p:cNvPicPr/>
          <p:nvPr/>
        </p:nvPicPr>
        <p:blipFill>
          <a:blip r:embed="rId2"/>
          <a:stretch/>
        </p:blipFill>
        <p:spPr>
          <a:xfrm>
            <a:off x="925200" y="9108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873" name="CustomShape 1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74" name="CustomShape 2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75" name="Line 3"/>
          <p:cNvSpPr/>
          <p:nvPr/>
        </p:nvSpPr>
        <p:spPr>
          <a:xfrm flipV="1">
            <a:off x="1545840" y="415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Line 4"/>
          <p:cNvSpPr/>
          <p:nvPr/>
        </p:nvSpPr>
        <p:spPr>
          <a:xfrm flipV="1">
            <a:off x="3525840" y="46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7" name="Line 5"/>
          <p:cNvSpPr/>
          <p:nvPr/>
        </p:nvSpPr>
        <p:spPr>
          <a:xfrm flipV="1">
            <a:off x="1509840" y="188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Line 6"/>
          <p:cNvSpPr/>
          <p:nvPr/>
        </p:nvSpPr>
        <p:spPr>
          <a:xfrm flipV="1">
            <a:off x="3561840" y="91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CustomShape 7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0" name="CustomShape 8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&gt;40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81" name="Line 9"/>
          <p:cNvSpPr/>
          <p:nvPr/>
        </p:nvSpPr>
        <p:spPr>
          <a:xfrm flipV="1">
            <a:off x="5577840" y="228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2" name="CustomShape 10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84" name="CustomShape 2"/>
          <p:cNvSpPr/>
          <p:nvPr/>
        </p:nvSpPr>
        <p:spPr>
          <a:xfrm>
            <a:off x="504000" y="1326600"/>
            <a:ext cx="8869680" cy="75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Define a distance between two jet candidates to determine how similar they are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85" name="Formula 3"/>
              <p:cNvSpPr txBox="1"/>
              <p:nvPr/>
            </p:nvSpPr>
            <p:spPr>
              <a:xfrm>
                <a:off x="1190160" y="2012400"/>
                <a:ext cx="7699320" cy="804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d</m:t>
                        </m:r>
                      </m:e>
                      <m:sub>
                        <m:r>
                          <m:t xml:space="preserve">i</m:t>
                        </m:r>
                        <m:r>
                          <m:t xml:space="preserve">,</m:t>
                        </m:r>
                        <m:r>
                          <m:t xml:space="preserve">j</m:t>
                        </m:r>
                      </m:sub>
                    </m:sSub>
                    <m:r>
                      <m:t xml:space="preserve">=</m:t>
                    </m:r>
                    <m:rad>
                      <m:radPr>
                        <m:degHide m:val="1"/>
                      </m:radPr>
                      <m:deg/>
                      <m:e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i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</m:sup>
                                    </m:sSubSup>
                                    <m:r>
                                      <m:t xml:space="preserve">−</m:t>
                                    </m:r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j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max</m:t>
                                        </m:r>
                                      </m:sup>
                                    </m:sSubSup>
                                    <m:r>
                                      <m:t xml:space="preserve">−</m:t>
                                    </m:r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min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e>
                    </m:rad>
                  </m:oMath>
                </a14:m>
              </a:p>
            </p:txBody>
          </p:sp>
        </mc:Choice>
        <mc:Fallback/>
      </mc:AlternateContent>
      <p:sp>
        <p:nvSpPr>
          <p:cNvPr id="886" name="Line 4"/>
          <p:cNvSpPr/>
          <p:nvPr/>
        </p:nvSpPr>
        <p:spPr>
          <a:xfrm flipV="1">
            <a:off x="1483560" y="2732400"/>
            <a:ext cx="983520" cy="45288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87" name="Group 5"/>
          <p:cNvGrpSpPr/>
          <p:nvPr/>
        </p:nvGrpSpPr>
        <p:grpSpPr>
          <a:xfrm>
            <a:off x="164880" y="3207240"/>
            <a:ext cx="2402640" cy="1962360"/>
            <a:chOff x="164880" y="3207240"/>
            <a:chExt cx="2402640" cy="1962360"/>
          </a:xfrm>
        </p:grpSpPr>
        <p:pic>
          <p:nvPicPr>
            <p:cNvPr id="888" name="" descr=""/>
            <p:cNvPicPr/>
            <p:nvPr/>
          </p:nvPicPr>
          <p:blipFill>
            <a:blip r:embed="rId1"/>
            <a:stretch/>
          </p:blipFill>
          <p:spPr>
            <a:xfrm>
              <a:off x="164880" y="3207240"/>
              <a:ext cx="2402640" cy="1962360"/>
            </a:xfrm>
            <a:prstGeom prst="rect">
              <a:avLst/>
            </a:prstGeom>
            <a:ln w="36720">
              <a:solidFill>
                <a:srgbClr val="778899"/>
              </a:solidFill>
              <a:round/>
            </a:ln>
          </p:spPr>
        </p:pic>
        <p:sp>
          <p:nvSpPr>
            <p:cNvPr id="889" name="CustomShape 6"/>
            <p:cNvSpPr/>
            <p:nvPr/>
          </p:nvSpPr>
          <p:spPr>
            <a:xfrm>
              <a:off x="663120" y="3310200"/>
              <a:ext cx="1014840" cy="444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Area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890" name="Group 7"/>
          <p:cNvGrpSpPr/>
          <p:nvPr/>
        </p:nvGrpSpPr>
        <p:grpSpPr>
          <a:xfrm>
            <a:off x="2802600" y="3208680"/>
            <a:ext cx="2279160" cy="1982880"/>
            <a:chOff x="2802600" y="3208680"/>
            <a:chExt cx="2279160" cy="1982880"/>
          </a:xfrm>
        </p:grpSpPr>
        <mc:AlternateContent>
          <mc:Choice xmlns:a14="http://schemas.microsoft.com/office/drawing/2010/main" Requires="a14">
            <p:sp>
              <p:nvSpPr>
                <p:cNvPr id="891" name="Formula 8"/>
                <p:cNvSpPr txBox="1"/>
                <p:nvPr/>
              </p:nvSpPr>
              <p:spPr>
                <a:xfrm>
                  <a:off x="2934720" y="4449600"/>
                  <a:ext cx="1976760" cy="669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α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jet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bHide m:val="1"/>
                          <m:supHide m:val="1"/>
                        </m:naryPr>
                        <m:sub/>
                        <m:sup/>
                        <m:e>
                          <m:sSub>
                            <m:e>
                              <m:r>
                                <m:t xml:space="preserve">z</m:t>
                              </m:r>
                            </m:e>
                            <m:sub>
                              <m:r>
                                <m:t xml:space="preserve">k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acc>
                            <m:accPr>
                              <m:chr m:val="⃗"/>
                            </m:accPr>
                            <m:e>
                              <m:sSub>
                                <m:e>
                                  <m:r>
                                    <m:t xml:space="preserve">R</m:t>
                                  </m:r>
                                </m:e>
                                <m:sub>
                                  <m:r>
                                    <m:t xml:space="preserve">k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a14:m>
                </a:p>
              </p:txBody>
            </p:sp>
          </mc:Choice>
          <mc:Fallback/>
        </mc:AlternateContent>
        <p:sp>
          <p:nvSpPr>
            <p:cNvPr id="892" name="CustomShape 9"/>
            <p:cNvSpPr/>
            <p:nvPr/>
          </p:nvSpPr>
          <p:spPr>
            <a:xfrm>
              <a:off x="2802600" y="3208680"/>
              <a:ext cx="2279160" cy="198288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3" name="CustomShape 10"/>
            <p:cNvSpPr/>
            <p:nvPr/>
          </p:nvSpPr>
          <p:spPr>
            <a:xfrm>
              <a:off x="3081960" y="3278880"/>
              <a:ext cx="1912680" cy="460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Angularity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894" name="Line 11"/>
            <p:cNvSpPr/>
            <p:nvPr/>
          </p:nvSpPr>
          <p:spPr>
            <a:xfrm flipV="1">
              <a:off x="3207960" y="3958200"/>
              <a:ext cx="1382040" cy="4215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5" name="CustomShape 12"/>
            <p:cNvSpPr/>
            <p:nvPr/>
          </p:nvSpPr>
          <p:spPr>
            <a:xfrm rot="20580000">
              <a:off x="4448520" y="3682080"/>
              <a:ext cx="163440" cy="6631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6" name="Line 13"/>
            <p:cNvSpPr/>
            <p:nvPr/>
          </p:nvSpPr>
          <p:spPr>
            <a:xfrm flipV="1">
              <a:off x="3207960" y="3708360"/>
              <a:ext cx="1225800" cy="6714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7" name="Line 14"/>
            <p:cNvSpPr/>
            <p:nvPr/>
          </p:nvSpPr>
          <p:spPr>
            <a:xfrm flipV="1">
              <a:off x="3208320" y="4317480"/>
              <a:ext cx="1428480" cy="626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8" name="CustomShape 15"/>
            <p:cNvSpPr/>
            <p:nvPr/>
          </p:nvSpPr>
          <p:spPr>
            <a:xfrm rot="20580000">
              <a:off x="4476240" y="3890880"/>
              <a:ext cx="100440" cy="24588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9" name="Line 16"/>
            <p:cNvSpPr/>
            <p:nvPr/>
          </p:nvSpPr>
          <p:spPr>
            <a:xfrm flipV="1">
              <a:off x="3234600" y="4041360"/>
              <a:ext cx="912960" cy="3456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0" name="Line 17"/>
            <p:cNvSpPr/>
            <p:nvPr/>
          </p:nvSpPr>
          <p:spPr>
            <a:xfrm flipV="1">
              <a:off x="3234600" y="4283280"/>
              <a:ext cx="733680" cy="1036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1" name="Line 18"/>
            <p:cNvSpPr/>
            <p:nvPr/>
          </p:nvSpPr>
          <p:spPr>
            <a:xfrm flipV="1">
              <a:off x="3234600" y="4236480"/>
              <a:ext cx="1045800" cy="1504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2" name="Line 19"/>
            <p:cNvSpPr/>
            <p:nvPr/>
          </p:nvSpPr>
          <p:spPr>
            <a:xfrm flipV="1">
              <a:off x="3234600" y="4104000"/>
              <a:ext cx="577440" cy="2829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03" name="Line 20"/>
          <p:cNvSpPr/>
          <p:nvPr/>
        </p:nvSpPr>
        <p:spPr>
          <a:xfrm flipV="1">
            <a:off x="3950640" y="2818440"/>
            <a:ext cx="210600" cy="37476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04" name="Group 21"/>
          <p:cNvGrpSpPr/>
          <p:nvPr/>
        </p:nvGrpSpPr>
        <p:grpSpPr>
          <a:xfrm>
            <a:off x="7676280" y="3192120"/>
            <a:ext cx="2279160" cy="1982880"/>
            <a:chOff x="7676280" y="3192120"/>
            <a:chExt cx="2279160" cy="1982880"/>
          </a:xfrm>
        </p:grpSpPr>
        <p:sp>
          <p:nvSpPr>
            <p:cNvPr id="905" name="CustomShape 22"/>
            <p:cNvSpPr/>
            <p:nvPr/>
          </p:nvSpPr>
          <p:spPr>
            <a:xfrm>
              <a:off x="7676280" y="3192120"/>
              <a:ext cx="2279160" cy="198288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6" name="CustomShape 23"/>
            <p:cNvSpPr/>
            <p:nvPr/>
          </p:nvSpPr>
          <p:spPr>
            <a:xfrm>
              <a:off x="7811640" y="3262320"/>
              <a:ext cx="1912680" cy="51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Leading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907" name="Group 24"/>
            <p:cNvGrpSpPr/>
            <p:nvPr/>
          </p:nvGrpSpPr>
          <p:grpSpPr>
            <a:xfrm>
              <a:off x="8005320" y="3944160"/>
              <a:ext cx="1501920" cy="709200"/>
              <a:chOff x="8005320" y="3944160"/>
              <a:chExt cx="1501920" cy="709200"/>
            </a:xfrm>
          </p:grpSpPr>
          <p:sp>
            <p:nvSpPr>
              <p:cNvPr id="908" name="Line 25"/>
              <p:cNvSpPr/>
              <p:nvPr/>
            </p:nvSpPr>
            <p:spPr>
              <a:xfrm flipV="1">
                <a:off x="8010000" y="4229640"/>
                <a:ext cx="1382040" cy="421560"/>
              </a:xfrm>
              <a:prstGeom prst="line">
                <a:avLst/>
              </a:prstGeom>
              <a:ln w="1908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9" name="CustomShape 26"/>
              <p:cNvSpPr/>
              <p:nvPr/>
            </p:nvSpPr>
            <p:spPr>
              <a:xfrm rot="20580000">
                <a:off x="9250200" y="3953520"/>
                <a:ext cx="163440" cy="66312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0" name="Line 27"/>
              <p:cNvSpPr/>
              <p:nvPr/>
            </p:nvSpPr>
            <p:spPr>
              <a:xfrm flipV="1">
                <a:off x="8010000" y="3979800"/>
                <a:ext cx="1225800" cy="671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1" name="Line 28"/>
              <p:cNvSpPr/>
              <p:nvPr/>
            </p:nvSpPr>
            <p:spPr>
              <a:xfrm flipV="1">
                <a:off x="8010360" y="4588920"/>
                <a:ext cx="1428480" cy="6264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2" name="Line 29"/>
              <p:cNvSpPr/>
              <p:nvPr/>
            </p:nvSpPr>
            <p:spPr>
              <a:xfrm flipV="1">
                <a:off x="8005320" y="430776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3" name="Line 30"/>
              <p:cNvSpPr/>
              <p:nvPr/>
            </p:nvSpPr>
            <p:spPr>
              <a:xfrm flipV="1">
                <a:off x="8005320" y="454968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4" name="Line 31"/>
              <p:cNvSpPr/>
              <p:nvPr/>
            </p:nvSpPr>
            <p:spPr>
              <a:xfrm flipV="1">
                <a:off x="8005320" y="450288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5" name="Line 32"/>
              <p:cNvSpPr/>
              <p:nvPr/>
            </p:nvSpPr>
            <p:spPr>
              <a:xfrm flipV="1">
                <a:off x="8005320" y="437040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916" name="Line 33"/>
          <p:cNvSpPr/>
          <p:nvPr/>
        </p:nvSpPr>
        <p:spPr>
          <a:xfrm flipH="1" flipV="1">
            <a:off x="5628960" y="2724840"/>
            <a:ext cx="843480" cy="47628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7" name="Line 34"/>
          <p:cNvSpPr/>
          <p:nvPr/>
        </p:nvSpPr>
        <p:spPr>
          <a:xfrm flipH="1" flipV="1">
            <a:off x="7557480" y="2818440"/>
            <a:ext cx="1420920" cy="38232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18" name="Group 35"/>
          <p:cNvGrpSpPr/>
          <p:nvPr/>
        </p:nvGrpSpPr>
        <p:grpSpPr>
          <a:xfrm>
            <a:off x="5243400" y="3216960"/>
            <a:ext cx="2279160" cy="1982880"/>
            <a:chOff x="5243400" y="3216960"/>
            <a:chExt cx="2279160" cy="1982880"/>
          </a:xfrm>
        </p:grpSpPr>
        <p:sp>
          <p:nvSpPr>
            <p:cNvPr id="919" name="CustomShape 36"/>
            <p:cNvSpPr/>
            <p:nvPr/>
          </p:nvSpPr>
          <p:spPr>
            <a:xfrm>
              <a:off x="5243400" y="3216960"/>
              <a:ext cx="2279160" cy="198288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0" name="CustomShape 37"/>
            <p:cNvSpPr/>
            <p:nvPr/>
          </p:nvSpPr>
          <p:spPr>
            <a:xfrm>
              <a:off x="5378760" y="3287160"/>
              <a:ext cx="1912680" cy="51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Average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921" name="Group 38"/>
            <p:cNvGrpSpPr/>
            <p:nvPr/>
          </p:nvGrpSpPr>
          <p:grpSpPr>
            <a:xfrm>
              <a:off x="5572080" y="3969000"/>
              <a:ext cx="1502280" cy="708840"/>
              <a:chOff x="5572080" y="3969000"/>
              <a:chExt cx="1502280" cy="708840"/>
            </a:xfrm>
          </p:grpSpPr>
          <p:sp>
            <p:nvSpPr>
              <p:cNvPr id="922" name="Line 39"/>
              <p:cNvSpPr/>
              <p:nvPr/>
            </p:nvSpPr>
            <p:spPr>
              <a:xfrm flipV="1">
                <a:off x="5576760" y="4254120"/>
                <a:ext cx="1382400" cy="4215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3" name="CustomShape 40"/>
              <p:cNvSpPr/>
              <p:nvPr/>
            </p:nvSpPr>
            <p:spPr>
              <a:xfrm rot="20580000">
                <a:off x="6817320" y="3978360"/>
                <a:ext cx="163440" cy="66312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4" name="Line 41"/>
              <p:cNvSpPr/>
              <p:nvPr/>
            </p:nvSpPr>
            <p:spPr>
              <a:xfrm flipV="1">
                <a:off x="5576760" y="4004280"/>
                <a:ext cx="1226160" cy="6714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5" name="Line 42"/>
              <p:cNvSpPr/>
              <p:nvPr/>
            </p:nvSpPr>
            <p:spPr>
              <a:xfrm flipV="1">
                <a:off x="5577120" y="4613400"/>
                <a:ext cx="1428840" cy="6264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6" name="Line 43"/>
              <p:cNvSpPr/>
              <p:nvPr/>
            </p:nvSpPr>
            <p:spPr>
              <a:xfrm flipV="1">
                <a:off x="5572080" y="4332240"/>
                <a:ext cx="91332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7" name="Line 44"/>
              <p:cNvSpPr/>
              <p:nvPr/>
            </p:nvSpPr>
            <p:spPr>
              <a:xfrm flipV="1">
                <a:off x="5572080" y="4574160"/>
                <a:ext cx="73404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8" name="Line 45"/>
              <p:cNvSpPr/>
              <p:nvPr/>
            </p:nvSpPr>
            <p:spPr>
              <a:xfrm flipV="1">
                <a:off x="5572080" y="4527360"/>
                <a:ext cx="104616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9" name="Line 46"/>
              <p:cNvSpPr/>
              <p:nvPr/>
            </p:nvSpPr>
            <p:spPr>
              <a:xfrm flipV="1">
                <a:off x="5572080" y="4394880"/>
                <a:ext cx="57780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30" name="Line 47"/>
              <p:cNvSpPr/>
              <p:nvPr/>
            </p:nvSpPr>
            <p:spPr>
              <a:xfrm flipV="1">
                <a:off x="5572080" y="4411080"/>
                <a:ext cx="927720" cy="266760"/>
              </a:xfrm>
              <a:prstGeom prst="line">
                <a:avLst/>
              </a:prstGeom>
              <a:ln w="7632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CustomShape 1"/>
          <p:cNvSpPr/>
          <p:nvPr/>
        </p:nvSpPr>
        <p:spPr>
          <a:xfrm>
            <a:off x="504000" y="-9828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932" name="CustomShape 2"/>
          <p:cNvSpPr/>
          <p:nvPr/>
        </p:nvSpPr>
        <p:spPr>
          <a:xfrm>
            <a:off x="504000" y="714600"/>
            <a:ext cx="8869680" cy="25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Average distance between a jet candidate and other jet candidates in its cluster (signal or background)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Average distance between jet candidate and jet candidates in the other cluster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Silhouette value</a:t>
            </a:r>
            <a:br/>
            <a:r>
              <a:rPr b="0" lang="en-US" sz="2400" spc="-1" strike="noStrike">
                <a:latin typeface="Arial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33" name="Formula 3"/>
              <p:cNvSpPr txBox="1"/>
              <p:nvPr/>
            </p:nvSpPr>
            <p:spPr>
              <a:xfrm>
                <a:off x="7516080" y="1067040"/>
                <a:ext cx="1549440" cy="395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a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d>
                          <m:dPr>
                            <m:begChr m:val="⟨"/>
                            <m:endChr m:val="⟩"/>
                          </m:dPr>
                          <m:e>
                            <m:sSub>
                              <m:e>
                                <m:r>
                                  <m:t xml:space="preserve">d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t xml:space="preserve">j</m:t>
                        </m:r>
                        <m:r>
                          <m:t xml:space="preserve">≠</m:t>
                        </m:r>
                        <m:r>
                          <m:t xml:space="preserve">i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34" name="Formula 4"/>
              <p:cNvSpPr txBox="1"/>
              <p:nvPr/>
            </p:nvSpPr>
            <p:spPr>
              <a:xfrm>
                <a:off x="3490920" y="1904040"/>
                <a:ext cx="1243080" cy="395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b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d>
                      <m:dPr>
                        <m:begChr m:val="⟨"/>
                        <m:endChr m:val="⟩"/>
                      </m:dPr>
                      <m:e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</m:t>
                            </m:r>
                            <m:r>
                              <m:t xml:space="preserve">,</m:t>
                            </m:r>
                            <m:r>
                              <m:t xml:space="preserve">j</m:t>
                            </m:r>
                          </m:sub>
                        </m:sSub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35" name="Formula 5"/>
              <p:cNvSpPr txBox="1"/>
              <p:nvPr/>
            </p:nvSpPr>
            <p:spPr>
              <a:xfrm>
                <a:off x="3560040" y="2251440"/>
                <a:ext cx="2362320" cy="1008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s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b</m:t>
                            </m:r>
                          </m:e>
                          <m:sub>
                            <m:r>
                              <m:t xml:space="preserve">i</m:t>
                            </m:r>
                          </m:sub>
                        </m:sSub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i</m:t>
                            </m:r>
                          </m:sub>
                        </m:sSub>
                      </m:num>
                      <m:den>
                        <m:r>
                          <m:t xml:space="preserve">max</m:t>
                        </m:r>
                        <m:d>
                          <m:dPr>
                            <m:begChr m:val="["/>
                            <m:endChr m:val="]"/>
                          </m:dPr>
                          <m:e>
                            <m:sSub>
                              <m:e>
                                <m:r>
                                  <m:t xml:space="preserve">b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</m:sub>
                            </m:sSub>
                            <m:r>
                              <m:t xml:space="preserve">,</m:t>
                            </m:r>
                            <m:sSub>
                              <m:e>
                                <m:r>
                                  <m:t xml:space="preserve">a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</a:p>
            </p:txBody>
          </p:sp>
        </mc:Choice>
        <mc:Fallback/>
      </mc:AlternateContent>
      <p:grpSp>
        <p:nvGrpSpPr>
          <p:cNvPr id="936" name="Group 6"/>
          <p:cNvGrpSpPr/>
          <p:nvPr/>
        </p:nvGrpSpPr>
        <p:grpSpPr>
          <a:xfrm>
            <a:off x="338400" y="3163320"/>
            <a:ext cx="9369000" cy="1202400"/>
            <a:chOff x="338400" y="3163320"/>
            <a:chExt cx="9369000" cy="1202400"/>
          </a:xfrm>
        </p:grpSpPr>
        <p:sp>
          <p:nvSpPr>
            <p:cNvPr id="937" name="Line 7"/>
            <p:cNvSpPr/>
            <p:nvPr/>
          </p:nvSpPr>
          <p:spPr>
            <a:xfrm>
              <a:off x="718920" y="4076640"/>
              <a:ext cx="8642520" cy="7920"/>
            </a:xfrm>
            <a:prstGeom prst="line">
              <a:avLst/>
            </a:prstGeom>
            <a:ln w="76320">
              <a:solidFill>
                <a:srgbClr val="0000ff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Line 8"/>
            <p:cNvSpPr/>
            <p:nvPr/>
          </p:nvSpPr>
          <p:spPr>
            <a:xfrm flipH="1" flipV="1">
              <a:off x="69804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Line 9"/>
            <p:cNvSpPr/>
            <p:nvPr/>
          </p:nvSpPr>
          <p:spPr>
            <a:xfrm flipH="1" flipV="1">
              <a:off x="503244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Line 10"/>
            <p:cNvSpPr/>
            <p:nvPr/>
          </p:nvSpPr>
          <p:spPr>
            <a:xfrm flipH="1" flipV="1">
              <a:off x="935280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CustomShape 11"/>
            <p:cNvSpPr/>
            <p:nvPr/>
          </p:nvSpPr>
          <p:spPr>
            <a:xfrm>
              <a:off x="338400" y="3210120"/>
              <a:ext cx="678960" cy="51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3000" spc="-1" strike="noStrike">
                  <a:latin typeface="Arial"/>
                </a:rPr>
                <a:t>-1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42" name="CustomShape 12"/>
            <p:cNvSpPr/>
            <p:nvPr/>
          </p:nvSpPr>
          <p:spPr>
            <a:xfrm>
              <a:off x="9028440" y="3163320"/>
              <a:ext cx="678960" cy="51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3000" spc="-1" strike="noStrike">
                  <a:latin typeface="Arial"/>
                </a:rPr>
                <a:t> </a:t>
              </a:r>
              <a:r>
                <a:rPr b="1" lang="en-US" sz="3000" spc="-1" strike="noStrike">
                  <a:latin typeface="Arial"/>
                </a:rPr>
                <a:t>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43" name="CustomShape 13"/>
            <p:cNvSpPr/>
            <p:nvPr/>
          </p:nvSpPr>
          <p:spPr>
            <a:xfrm>
              <a:off x="4695480" y="3319560"/>
              <a:ext cx="678960" cy="51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3000" spc="-1" strike="noStrike">
                  <a:latin typeface="Arial"/>
                </a:rPr>
                <a:t>0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944" name="CustomShape 14"/>
          <p:cNvSpPr/>
          <p:nvPr/>
        </p:nvSpPr>
        <p:spPr>
          <a:xfrm>
            <a:off x="-15480" y="4462560"/>
            <a:ext cx="2091960" cy="93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Looks more like another cluster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45" name="CustomShape 15"/>
          <p:cNvSpPr/>
          <p:nvPr/>
        </p:nvSpPr>
        <p:spPr>
          <a:xfrm>
            <a:off x="3800520" y="4462560"/>
            <a:ext cx="2447640" cy="93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Indistinguishable from other clusters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46" name="CustomShape 16"/>
          <p:cNvSpPr/>
          <p:nvPr/>
        </p:nvSpPr>
        <p:spPr>
          <a:xfrm>
            <a:off x="7901280" y="4407840"/>
            <a:ext cx="2091960" cy="93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Looks more like its own cluster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CustomShape 1"/>
          <p:cNvSpPr/>
          <p:nvPr/>
        </p:nvSpPr>
        <p:spPr>
          <a:xfrm>
            <a:off x="504000" y="720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</a:t>
            </a:r>
            <a:br/>
            <a:r>
              <a:rPr b="0" lang="en-US" sz="25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Example from Wikipedia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948" name="" descr=""/>
          <p:cNvPicPr/>
          <p:nvPr/>
        </p:nvPicPr>
        <p:blipFill>
          <a:blip r:embed="rId2"/>
          <a:srcRect l="32790" t="38423" r="4224" b="5663"/>
          <a:stretch/>
        </p:blipFill>
        <p:spPr>
          <a:xfrm>
            <a:off x="4946040" y="949680"/>
            <a:ext cx="4278600" cy="4353840"/>
          </a:xfrm>
          <a:prstGeom prst="rect">
            <a:avLst/>
          </a:prstGeom>
          <a:ln>
            <a:noFill/>
          </a:ln>
        </p:spPr>
      </p:pic>
      <p:grpSp>
        <p:nvGrpSpPr>
          <p:cNvPr id="949" name="Group 2"/>
          <p:cNvGrpSpPr/>
          <p:nvPr/>
        </p:nvGrpSpPr>
        <p:grpSpPr>
          <a:xfrm>
            <a:off x="232560" y="1356840"/>
            <a:ext cx="6825240" cy="3983760"/>
            <a:chOff x="232560" y="1356840"/>
            <a:chExt cx="6825240" cy="3983760"/>
          </a:xfrm>
        </p:grpSpPr>
        <p:grpSp>
          <p:nvGrpSpPr>
            <p:cNvPr id="950" name="Group 3"/>
            <p:cNvGrpSpPr/>
            <p:nvPr/>
          </p:nvGrpSpPr>
          <p:grpSpPr>
            <a:xfrm>
              <a:off x="232560" y="1356840"/>
              <a:ext cx="4544280" cy="3296160"/>
              <a:chOff x="232560" y="1356840"/>
              <a:chExt cx="4544280" cy="3296160"/>
            </a:xfrm>
          </p:grpSpPr>
          <p:pic>
            <p:nvPicPr>
              <p:cNvPr id="951" name="" descr=""/>
              <p:cNvPicPr/>
              <p:nvPr/>
            </p:nvPicPr>
            <p:blipFill>
              <a:blip r:embed="rId3"/>
              <a:srcRect l="32471" t="9787" r="3600" b="61150"/>
              <a:stretch/>
            </p:blipFill>
            <p:spPr>
              <a:xfrm>
                <a:off x="232560" y="1356840"/>
                <a:ext cx="4544280" cy="27489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52" name="" descr=""/>
              <p:cNvPicPr/>
              <p:nvPr/>
            </p:nvPicPr>
            <p:blipFill>
              <a:blip r:embed="rId4"/>
              <a:srcRect l="34526" t="89100" r="11643" b="4692"/>
              <a:stretch/>
            </p:blipFill>
            <p:spPr>
              <a:xfrm>
                <a:off x="390960" y="4067640"/>
                <a:ext cx="3825720" cy="5853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953" name="CustomShape 4"/>
            <p:cNvSpPr/>
            <p:nvPr/>
          </p:nvSpPr>
          <p:spPr>
            <a:xfrm>
              <a:off x="2082960" y="4274640"/>
              <a:ext cx="29484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954" name="CustomShape 5"/>
            <p:cNvSpPr/>
            <p:nvPr/>
          </p:nvSpPr>
          <p:spPr>
            <a:xfrm>
              <a:off x="6762960" y="4994640"/>
              <a:ext cx="29484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955" name="CustomShape 6"/>
            <p:cNvSpPr/>
            <p:nvPr/>
          </p:nvSpPr>
          <p:spPr>
            <a:xfrm>
              <a:off x="514440" y="4511880"/>
              <a:ext cx="3792960" cy="568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00" spc="-1" strike="noStrike">
                  <a:latin typeface="Arial"/>
                </a:rPr>
                <a:t>Silhouette scores from three types of animals rendered by </a:t>
              </a:r>
              <a:r>
                <a:rPr b="0" lang="en-US" sz="1000" spc="-1" strike="noStrike" u="sng">
                  <a:solidFill>
                    <a:srgbClr val="0000ff"/>
                  </a:solidFill>
                  <a:uFillTx/>
                  <a:latin typeface="Arial"/>
                  <a:hlinkClick r:id="rId5"/>
                </a:rPr>
                <a:t>Orange</a:t>
              </a:r>
              <a:r>
                <a:rPr b="0" lang="en-US" sz="1000" spc="-1" strike="noStrike">
                  <a:solidFill>
                    <a:srgbClr val="0000ff"/>
                  </a:solidFill>
                  <a:latin typeface="Arial"/>
                </a:rPr>
                <a:t> data mining suite. </a:t>
              </a:r>
              <a:endParaRPr b="0" lang="en-US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957" name="CustomShape 2"/>
          <p:cNvSpPr/>
          <p:nvPr/>
        </p:nvSpPr>
        <p:spPr>
          <a:xfrm>
            <a:off x="369720" y="4536360"/>
            <a:ext cx="31460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s&lt;0: look more like background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58" name="CustomShape 3"/>
          <p:cNvSpPr/>
          <p:nvPr/>
        </p:nvSpPr>
        <p:spPr>
          <a:xfrm>
            <a:off x="6921720" y="4536720"/>
            <a:ext cx="31460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s~0: look similar to signal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59" name="" descr=""/>
          <p:cNvPicPr/>
          <p:nvPr/>
        </p:nvPicPr>
        <p:blipFill>
          <a:blip r:embed="rId1"/>
          <a:stretch/>
        </p:blipFill>
        <p:spPr>
          <a:xfrm>
            <a:off x="72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960" name="CustomShape 4"/>
          <p:cNvSpPr/>
          <p:nvPr/>
        </p:nvSpPr>
        <p:spPr>
          <a:xfrm>
            <a:off x="3609720" y="4536720"/>
            <a:ext cx="314604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Real jets look more real if PYTHIA p</a:t>
            </a:r>
            <a:r>
              <a:rPr b="1" lang="en-US" sz="1800" spc="-1" strike="noStrike" baseline="-33000">
                <a:latin typeface="Arial"/>
              </a:rPr>
              <a:t>T</a:t>
            </a:r>
            <a:r>
              <a:rPr b="1" lang="en-US" sz="1800" spc="-1" strike="noStrike">
                <a:latin typeface="Arial"/>
              </a:rPr>
              <a:t> is higher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61" name="CustomShape 5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What a theorist needs to know about background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504000" y="1326600"/>
            <a:ext cx="8869680" cy="328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You have background too!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The distinction between signal and background is somewhat arbitrary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Experimental background subtraction techniques may lead to non-trivial bias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0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The gold standard is treating the model exactly like the data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decreasing p</a:t>
            </a:r>
            <a:r>
              <a:rPr b="0" lang="en-US" sz="3300" spc="-1" strike="noStrike" baseline="-33000">
                <a:latin typeface="Arial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63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964" name="CustomShape 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decreasing p</a:t>
            </a:r>
            <a:r>
              <a:rPr b="0" lang="en-US" sz="3300" spc="-1" strike="noStrike" baseline="-33000">
                <a:latin typeface="Arial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66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67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968" name="CustomShape 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decreasing p</a:t>
            </a:r>
            <a:r>
              <a:rPr b="0" lang="en-US" sz="3300" spc="-1" strike="noStrike" baseline="-33000">
                <a:latin typeface="Arial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70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71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72" name="" descr=""/>
          <p:cNvPicPr/>
          <p:nvPr/>
        </p:nvPicPr>
        <p:blipFill>
          <a:blip r:embed="rId3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973" name="CustomShape 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decreasing p</a:t>
            </a:r>
            <a:r>
              <a:rPr b="0" lang="en-US" sz="3300" spc="-1" strike="noStrike" baseline="-33000">
                <a:latin typeface="Arial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975" name="CustomShape 2"/>
          <p:cNvSpPr/>
          <p:nvPr/>
        </p:nvSpPr>
        <p:spPr>
          <a:xfrm>
            <a:off x="441720" y="453636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Real jets look more like combinatorial jets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76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77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78" name="" descr=""/>
          <p:cNvPicPr/>
          <p:nvPr/>
        </p:nvPicPr>
        <p:blipFill>
          <a:blip r:embed="rId3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79" name="" descr=""/>
          <p:cNvPicPr/>
          <p:nvPr/>
        </p:nvPicPr>
        <p:blipFill>
          <a:blip r:embed="rId4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980" name="CustomShape 3"/>
          <p:cNvSpPr/>
          <p:nvPr/>
        </p:nvSpPr>
        <p:spPr>
          <a:xfrm>
            <a:off x="7102080" y="453672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Combinatorial jets look more like real jets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981" name="Group 4"/>
          <p:cNvGrpSpPr/>
          <p:nvPr/>
        </p:nvGrpSpPr>
        <p:grpSpPr>
          <a:xfrm>
            <a:off x="758520" y="3079440"/>
            <a:ext cx="6220440" cy="1875600"/>
            <a:chOff x="758520" y="3079440"/>
            <a:chExt cx="6220440" cy="1875600"/>
          </a:xfrm>
        </p:grpSpPr>
        <p:sp>
          <p:nvSpPr>
            <p:cNvPr id="982" name="CustomShape 5"/>
            <p:cNvSpPr/>
            <p:nvPr/>
          </p:nvSpPr>
          <p:spPr>
            <a:xfrm>
              <a:off x="758520" y="3079440"/>
              <a:ext cx="2389320" cy="713880"/>
            </a:xfrm>
            <a:prstGeom prst="ellipse">
              <a:avLst/>
            </a:prstGeom>
            <a:noFill/>
            <a:ln w="29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CustomShape 6"/>
            <p:cNvSpPr/>
            <p:nvPr/>
          </p:nvSpPr>
          <p:spPr>
            <a:xfrm>
              <a:off x="3862440" y="4609080"/>
              <a:ext cx="311652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These aren’t random jets!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984" name="Line 7"/>
            <p:cNvSpPr/>
            <p:nvPr/>
          </p:nvSpPr>
          <p:spPr>
            <a:xfrm flipH="1" flipV="1">
              <a:off x="1995120" y="3514680"/>
              <a:ext cx="1987200" cy="1091880"/>
            </a:xfrm>
            <a:prstGeom prst="line">
              <a:avLst/>
            </a:prstGeom>
            <a:ln w="3816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85" name="CustomShape 8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increasing R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87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988" name="CustomShape 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increasing R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90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91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992" name="CustomShape 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increasing R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94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95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996" name="" descr=""/>
          <p:cNvPicPr/>
          <p:nvPr/>
        </p:nvPicPr>
        <p:blipFill>
          <a:blip r:embed="rId3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997" name="CustomShape 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increasing R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99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000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001" name="" descr=""/>
          <p:cNvPicPr/>
          <p:nvPr/>
        </p:nvPicPr>
        <p:blipFill>
          <a:blip r:embed="rId3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002" name="" descr=""/>
          <p:cNvPicPr/>
          <p:nvPr/>
        </p:nvPicPr>
        <p:blipFill>
          <a:blip r:embed="rId4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1003" name="CustomShape 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increasing 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005" name="CustomShape 2"/>
          <p:cNvSpPr/>
          <p:nvPr/>
        </p:nvSpPr>
        <p:spPr>
          <a:xfrm>
            <a:off x="441720" y="453636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Real jets look more like 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06" name="CustomShape 3"/>
          <p:cNvSpPr/>
          <p:nvPr/>
        </p:nvSpPr>
        <p:spPr>
          <a:xfrm>
            <a:off x="7102080" y="453672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Combinatorial jets look more like real jets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07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008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009" name="" descr=""/>
          <p:cNvPicPr/>
          <p:nvPr/>
        </p:nvPicPr>
        <p:blipFill>
          <a:blip r:embed="rId3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010" name="" descr=""/>
          <p:cNvPicPr/>
          <p:nvPr/>
        </p:nvPicPr>
        <p:blipFill>
          <a:blip r:embed="rId4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011" name="" descr=""/>
          <p:cNvPicPr/>
          <p:nvPr/>
        </p:nvPicPr>
        <p:blipFill>
          <a:blip r:embed="rId5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1012" name="CustomShape 4"/>
          <p:cNvSpPr/>
          <p:nvPr/>
        </p:nvSpPr>
        <p:spPr>
          <a:xfrm>
            <a:off x="3682080" y="453672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Tail in distribution of real jets gets smaller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013" name="Group 5"/>
          <p:cNvGrpSpPr/>
          <p:nvPr/>
        </p:nvGrpSpPr>
        <p:grpSpPr>
          <a:xfrm>
            <a:off x="619920" y="1005120"/>
            <a:ext cx="3116520" cy="2781000"/>
            <a:chOff x="619920" y="1005120"/>
            <a:chExt cx="3116520" cy="2781000"/>
          </a:xfrm>
        </p:grpSpPr>
        <p:grpSp>
          <p:nvGrpSpPr>
            <p:cNvPr id="1014" name="Group 6"/>
            <p:cNvGrpSpPr/>
            <p:nvPr/>
          </p:nvGrpSpPr>
          <p:grpSpPr>
            <a:xfrm>
              <a:off x="619920" y="1005120"/>
              <a:ext cx="3116520" cy="2781000"/>
              <a:chOff x="619920" y="1005120"/>
              <a:chExt cx="3116520" cy="2781000"/>
            </a:xfrm>
          </p:grpSpPr>
          <p:sp>
            <p:nvSpPr>
              <p:cNvPr id="1015" name="CustomShape 7"/>
              <p:cNvSpPr/>
              <p:nvPr/>
            </p:nvSpPr>
            <p:spPr>
              <a:xfrm>
                <a:off x="751320" y="3072240"/>
                <a:ext cx="2389320" cy="713880"/>
              </a:xfrm>
              <a:prstGeom prst="ellipse">
                <a:avLst/>
              </a:prstGeom>
              <a:noFill/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6" name="CustomShape 8"/>
              <p:cNvSpPr/>
              <p:nvPr/>
            </p:nvSpPr>
            <p:spPr>
              <a:xfrm>
                <a:off x="619920" y="1005120"/>
                <a:ext cx="31165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c9211e"/>
                    </a:solidFill>
                    <a:latin typeface="Arial"/>
                  </a:rPr>
                  <a:t>These aren’t random jets!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017" name="Line 9"/>
              <p:cNvSpPr/>
              <p:nvPr/>
            </p:nvSpPr>
            <p:spPr>
              <a:xfrm flipH="1">
                <a:off x="1987560" y="1338480"/>
                <a:ext cx="7200" cy="2169000"/>
              </a:xfrm>
              <a:prstGeom prst="line">
                <a:avLst/>
              </a:prstGeom>
              <a:ln w="3816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018" name="CustomShape 10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020" name="CustomShape 2"/>
          <p:cNvSpPr/>
          <p:nvPr/>
        </p:nvSpPr>
        <p:spPr>
          <a:xfrm>
            <a:off x="144000" y="1218600"/>
            <a:ext cx="5299560" cy="328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“</a:t>
            </a:r>
            <a:r>
              <a:rPr b="0" lang="en-US" sz="2400" spc="-1" strike="noStrike">
                <a:latin typeface="Arial"/>
              </a:rPr>
              <a:t>Signal” and “background” have different properties, but...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Always overlap somewhat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Any procedure to remove “background” will also cut signal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021" name="Group 3"/>
          <p:cNvGrpSpPr/>
          <p:nvPr/>
        </p:nvGrpSpPr>
        <p:grpSpPr>
          <a:xfrm>
            <a:off x="5568840" y="780840"/>
            <a:ext cx="4262040" cy="4300560"/>
            <a:chOff x="5568840" y="780840"/>
            <a:chExt cx="4262040" cy="4300560"/>
          </a:xfrm>
        </p:grpSpPr>
        <p:grpSp>
          <p:nvGrpSpPr>
            <p:cNvPr id="1022" name="Group 4"/>
            <p:cNvGrpSpPr/>
            <p:nvPr/>
          </p:nvGrpSpPr>
          <p:grpSpPr>
            <a:xfrm>
              <a:off x="5568840" y="780840"/>
              <a:ext cx="4262040" cy="4300560"/>
              <a:chOff x="5568840" y="780840"/>
              <a:chExt cx="4262040" cy="4300560"/>
            </a:xfrm>
          </p:grpSpPr>
          <p:grpSp>
            <p:nvGrpSpPr>
              <p:cNvPr id="1023" name="Group 5"/>
              <p:cNvGrpSpPr/>
              <p:nvPr/>
            </p:nvGrpSpPr>
            <p:grpSpPr>
              <a:xfrm>
                <a:off x="7577640" y="1207080"/>
                <a:ext cx="1904760" cy="3826440"/>
                <a:chOff x="7577640" y="1207080"/>
                <a:chExt cx="1904760" cy="3826440"/>
              </a:xfrm>
            </p:grpSpPr>
            <p:grpSp>
              <p:nvGrpSpPr>
                <p:cNvPr id="1024" name="Group 6"/>
                <p:cNvGrpSpPr/>
                <p:nvPr/>
              </p:nvGrpSpPr>
              <p:grpSpPr>
                <a:xfrm>
                  <a:off x="7577640" y="1207080"/>
                  <a:ext cx="1616760" cy="1484640"/>
                  <a:chOff x="7577640" y="1207080"/>
                  <a:chExt cx="1616760" cy="1484640"/>
                </a:xfrm>
              </p:grpSpPr>
              <p:sp>
                <p:nvSpPr>
                  <p:cNvPr id="1025" name="Line 7"/>
                  <p:cNvSpPr/>
                  <p:nvPr/>
                </p:nvSpPr>
                <p:spPr>
                  <a:xfrm flipV="1">
                    <a:off x="8260920" y="1794600"/>
                    <a:ext cx="488520" cy="5302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6" name="Line 8"/>
                  <p:cNvSpPr/>
                  <p:nvPr/>
                </p:nvSpPr>
                <p:spPr>
                  <a:xfrm flipV="1">
                    <a:off x="8328240" y="1830600"/>
                    <a:ext cx="544320" cy="5720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7" name="Line 9"/>
                  <p:cNvSpPr/>
                  <p:nvPr/>
                </p:nvSpPr>
                <p:spPr>
                  <a:xfrm flipV="1">
                    <a:off x="8400600" y="1963440"/>
                    <a:ext cx="612000" cy="559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8" name="Line 10"/>
                  <p:cNvSpPr/>
                  <p:nvPr/>
                </p:nvSpPr>
                <p:spPr>
                  <a:xfrm flipV="1">
                    <a:off x="8497080" y="2076120"/>
                    <a:ext cx="627840" cy="51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9" name="Line 11"/>
                  <p:cNvSpPr/>
                  <p:nvPr/>
                </p:nvSpPr>
                <p:spPr>
                  <a:xfrm flipV="1">
                    <a:off x="8569800" y="2232360"/>
                    <a:ext cx="624600" cy="459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0" name="Line 12"/>
                  <p:cNvSpPr/>
                  <p:nvPr/>
                </p:nvSpPr>
                <p:spPr>
                  <a:xfrm flipV="1">
                    <a:off x="8134920" y="1675800"/>
                    <a:ext cx="501480" cy="582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1" name="Line 13"/>
                  <p:cNvSpPr/>
                  <p:nvPr/>
                </p:nvSpPr>
                <p:spPr>
                  <a:xfrm flipV="1">
                    <a:off x="8014320" y="1507320"/>
                    <a:ext cx="378360" cy="65412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2" name="Line 14"/>
                  <p:cNvSpPr/>
                  <p:nvPr/>
                </p:nvSpPr>
                <p:spPr>
                  <a:xfrm flipV="1">
                    <a:off x="7845120" y="1325880"/>
                    <a:ext cx="284040" cy="787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3" name="Line 15"/>
                  <p:cNvSpPr/>
                  <p:nvPr/>
                </p:nvSpPr>
                <p:spPr>
                  <a:xfrm flipV="1">
                    <a:off x="7748640" y="1213200"/>
                    <a:ext cx="92520" cy="8035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4" name="Line 16"/>
                  <p:cNvSpPr/>
                  <p:nvPr/>
                </p:nvSpPr>
                <p:spPr>
                  <a:xfrm flipH="1" flipV="1">
                    <a:off x="7577640" y="1207080"/>
                    <a:ext cx="10080" cy="8150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35" name="Group 17"/>
                <p:cNvGrpSpPr/>
                <p:nvPr/>
              </p:nvGrpSpPr>
              <p:grpSpPr>
                <a:xfrm>
                  <a:off x="7646760" y="3555360"/>
                  <a:ext cx="1445760" cy="1478160"/>
                  <a:chOff x="7646760" y="3555360"/>
                  <a:chExt cx="1445760" cy="1478160"/>
                </a:xfrm>
              </p:grpSpPr>
              <p:sp>
                <p:nvSpPr>
                  <p:cNvPr id="1036" name="Line 18"/>
                  <p:cNvSpPr/>
                  <p:nvPr/>
                </p:nvSpPr>
                <p:spPr>
                  <a:xfrm>
                    <a:off x="8159040" y="3922200"/>
                    <a:ext cx="488520" cy="5302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7" name="Line 19"/>
                  <p:cNvSpPr/>
                  <p:nvPr/>
                </p:nvSpPr>
                <p:spPr>
                  <a:xfrm>
                    <a:off x="8226360" y="3844800"/>
                    <a:ext cx="544320" cy="5720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8" name="Line 20"/>
                  <p:cNvSpPr/>
                  <p:nvPr/>
                </p:nvSpPr>
                <p:spPr>
                  <a:xfrm>
                    <a:off x="8299080" y="3724200"/>
                    <a:ext cx="612000" cy="559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9" name="Line 21"/>
                  <p:cNvSpPr/>
                  <p:nvPr/>
                </p:nvSpPr>
                <p:spPr>
                  <a:xfrm>
                    <a:off x="8395560" y="3651840"/>
                    <a:ext cx="627840" cy="51912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0" name="Line 22"/>
                  <p:cNvSpPr/>
                  <p:nvPr/>
                </p:nvSpPr>
                <p:spPr>
                  <a:xfrm>
                    <a:off x="8467920" y="3555360"/>
                    <a:ext cx="624600" cy="459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1" name="Line 23"/>
                  <p:cNvSpPr/>
                  <p:nvPr/>
                </p:nvSpPr>
                <p:spPr>
                  <a:xfrm>
                    <a:off x="8033400" y="3989160"/>
                    <a:ext cx="501480" cy="582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2" name="Line 24"/>
                  <p:cNvSpPr/>
                  <p:nvPr/>
                </p:nvSpPr>
                <p:spPr>
                  <a:xfrm>
                    <a:off x="7912440" y="4085640"/>
                    <a:ext cx="378360" cy="654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3" name="Line 25"/>
                  <p:cNvSpPr/>
                  <p:nvPr/>
                </p:nvSpPr>
                <p:spPr>
                  <a:xfrm>
                    <a:off x="7743600" y="4133880"/>
                    <a:ext cx="284040" cy="787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4" name="Line 26"/>
                  <p:cNvSpPr/>
                  <p:nvPr/>
                </p:nvSpPr>
                <p:spPr>
                  <a:xfrm>
                    <a:off x="7646760" y="4230000"/>
                    <a:ext cx="92520" cy="8035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45" name="Group 27"/>
                <p:cNvGrpSpPr/>
                <p:nvPr/>
              </p:nvGrpSpPr>
              <p:grpSpPr>
                <a:xfrm>
                  <a:off x="8573040" y="2463480"/>
                  <a:ext cx="909360" cy="1535400"/>
                  <a:chOff x="8573040" y="2463480"/>
                  <a:chExt cx="909360" cy="1535400"/>
                </a:xfrm>
              </p:grpSpPr>
              <p:sp>
                <p:nvSpPr>
                  <p:cNvPr id="1046" name="Line 28"/>
                  <p:cNvSpPr/>
                  <p:nvPr/>
                </p:nvSpPr>
                <p:spPr>
                  <a:xfrm>
                    <a:off x="8611560" y="3107520"/>
                    <a:ext cx="870840" cy="100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7" name="Line 29"/>
                  <p:cNvSpPr/>
                  <p:nvPr/>
                </p:nvSpPr>
                <p:spPr>
                  <a:xfrm>
                    <a:off x="8680680" y="3213720"/>
                    <a:ext cx="776880" cy="156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8" name="Line 30"/>
                  <p:cNvSpPr/>
                  <p:nvPr/>
                </p:nvSpPr>
                <p:spPr>
                  <a:xfrm>
                    <a:off x="8690040" y="3305520"/>
                    <a:ext cx="773280" cy="370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9" name="Line 31"/>
                  <p:cNvSpPr/>
                  <p:nvPr/>
                </p:nvSpPr>
                <p:spPr>
                  <a:xfrm>
                    <a:off x="8687160" y="3390480"/>
                    <a:ext cx="688680" cy="498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0" name="Line 32"/>
                  <p:cNvSpPr/>
                  <p:nvPr/>
                </p:nvSpPr>
                <p:spPr>
                  <a:xfrm>
                    <a:off x="8655120" y="3480840"/>
                    <a:ext cx="576360" cy="5180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1" name="Line 33"/>
                  <p:cNvSpPr/>
                  <p:nvPr/>
                </p:nvSpPr>
                <p:spPr>
                  <a:xfrm>
                    <a:off x="8586720" y="3013560"/>
                    <a:ext cx="883080" cy="187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2" name="Line 34"/>
                  <p:cNvSpPr/>
                  <p:nvPr/>
                </p:nvSpPr>
                <p:spPr>
                  <a:xfrm flipV="1">
                    <a:off x="8629200" y="2894760"/>
                    <a:ext cx="796680" cy="900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3" name="Line 35"/>
                  <p:cNvSpPr/>
                  <p:nvPr/>
                </p:nvSpPr>
                <p:spPr>
                  <a:xfrm flipV="1">
                    <a:off x="8618760" y="2732400"/>
                    <a:ext cx="851040" cy="68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4" name="Line 36"/>
                  <p:cNvSpPr/>
                  <p:nvPr/>
                </p:nvSpPr>
                <p:spPr>
                  <a:xfrm flipV="1">
                    <a:off x="8573040" y="2463480"/>
                    <a:ext cx="821520" cy="271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055" name="Group 37"/>
              <p:cNvGrpSpPr/>
              <p:nvPr/>
            </p:nvGrpSpPr>
            <p:grpSpPr>
              <a:xfrm>
                <a:off x="5618520" y="780840"/>
                <a:ext cx="4212360" cy="4252680"/>
                <a:chOff x="5618520" y="780840"/>
                <a:chExt cx="4212360" cy="4252680"/>
              </a:xfrm>
            </p:grpSpPr>
            <p:grpSp>
              <p:nvGrpSpPr>
                <p:cNvPr id="1056" name="Group 38"/>
                <p:cNvGrpSpPr/>
                <p:nvPr/>
              </p:nvGrpSpPr>
              <p:grpSpPr>
                <a:xfrm>
                  <a:off x="5618520" y="1184760"/>
                  <a:ext cx="1845360" cy="3848760"/>
                  <a:chOff x="5618520" y="1184760"/>
                  <a:chExt cx="1845360" cy="3848760"/>
                </a:xfrm>
              </p:grpSpPr>
              <p:grpSp>
                <p:nvGrpSpPr>
                  <p:cNvPr id="1057" name="Group 39"/>
                  <p:cNvGrpSpPr/>
                  <p:nvPr/>
                </p:nvGrpSpPr>
                <p:grpSpPr>
                  <a:xfrm>
                    <a:off x="5908320" y="1184760"/>
                    <a:ext cx="1453320" cy="1488960"/>
                    <a:chOff x="5908320" y="1184760"/>
                    <a:chExt cx="1453320" cy="1488960"/>
                  </a:xfrm>
                </p:grpSpPr>
                <p:sp>
                  <p:nvSpPr>
                    <p:cNvPr id="1058" name="Line 40"/>
                    <p:cNvSpPr/>
                    <p:nvPr/>
                  </p:nvSpPr>
                  <p:spPr>
                    <a:xfrm flipH="1" flipV="1">
                      <a:off x="6355440" y="1770480"/>
                      <a:ext cx="491040" cy="5342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59" name="Line 41"/>
                    <p:cNvSpPr/>
                    <p:nvPr/>
                  </p:nvSpPr>
                  <p:spPr>
                    <a:xfrm flipH="1" flipV="1">
                      <a:off x="6231960" y="1806480"/>
                      <a:ext cx="547200" cy="5763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0" name="Line 42"/>
                    <p:cNvSpPr/>
                    <p:nvPr/>
                  </p:nvSpPr>
                  <p:spPr>
                    <a:xfrm flipH="1" flipV="1">
                      <a:off x="6090840" y="1940400"/>
                      <a:ext cx="615240" cy="5637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1" name="Line 43"/>
                    <p:cNvSpPr/>
                    <p:nvPr/>
                  </p:nvSpPr>
                  <p:spPr>
                    <a:xfrm flipH="1" flipV="1">
                      <a:off x="5977800" y="2053800"/>
                      <a:ext cx="631080" cy="523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2" name="Line 44"/>
                    <p:cNvSpPr/>
                    <p:nvPr/>
                  </p:nvSpPr>
                  <p:spPr>
                    <a:xfrm flipH="1" flipV="1">
                      <a:off x="5908320" y="2211120"/>
                      <a:ext cx="627840" cy="4626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3" name="Line 45"/>
                    <p:cNvSpPr/>
                    <p:nvPr/>
                  </p:nvSpPr>
                  <p:spPr>
                    <a:xfrm flipH="1" flipV="1">
                      <a:off x="6468840" y="1650600"/>
                      <a:ext cx="504360" cy="586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4" name="Line 46"/>
                    <p:cNvSpPr/>
                    <p:nvPr/>
                  </p:nvSpPr>
                  <p:spPr>
                    <a:xfrm flipH="1" flipV="1">
                      <a:off x="6714360" y="1480680"/>
                      <a:ext cx="380160" cy="6591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5" name="Line 47"/>
                    <p:cNvSpPr/>
                    <p:nvPr/>
                  </p:nvSpPr>
                  <p:spPr>
                    <a:xfrm flipH="1" flipV="1">
                      <a:off x="6978960" y="1298160"/>
                      <a:ext cx="285480" cy="793440"/>
                    </a:xfrm>
                    <a:prstGeom prst="line">
                      <a:avLst/>
                    </a:prstGeom>
                    <a:ln w="29160">
                      <a:solidFill>
                        <a:srgbClr val="5c2d91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6" name="Line 48"/>
                    <p:cNvSpPr/>
                    <p:nvPr/>
                  </p:nvSpPr>
                  <p:spPr>
                    <a:xfrm flipH="1" flipV="1">
                      <a:off x="7268760" y="1184760"/>
                      <a:ext cx="92880" cy="8096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067" name="Group 49"/>
                  <p:cNvGrpSpPr/>
                  <p:nvPr/>
                </p:nvGrpSpPr>
                <p:grpSpPr>
                  <a:xfrm>
                    <a:off x="6010560" y="3544200"/>
                    <a:ext cx="1453320" cy="1489320"/>
                    <a:chOff x="6010560" y="3544200"/>
                    <a:chExt cx="1453320" cy="1489320"/>
                  </a:xfrm>
                </p:grpSpPr>
                <p:sp>
                  <p:nvSpPr>
                    <p:cNvPr id="1068" name="Line 50"/>
                    <p:cNvSpPr/>
                    <p:nvPr/>
                  </p:nvSpPr>
                  <p:spPr>
                    <a:xfrm flipH="1">
                      <a:off x="6457680" y="3913560"/>
                      <a:ext cx="491040" cy="5342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9" name="Line 51"/>
                    <p:cNvSpPr/>
                    <p:nvPr/>
                  </p:nvSpPr>
                  <p:spPr>
                    <a:xfrm flipH="1">
                      <a:off x="6333840" y="3835440"/>
                      <a:ext cx="547200" cy="5763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70" name="Line 52"/>
                    <p:cNvSpPr/>
                    <p:nvPr/>
                  </p:nvSpPr>
                  <p:spPr>
                    <a:xfrm flipH="1">
                      <a:off x="6193080" y="3714120"/>
                      <a:ext cx="615240" cy="5637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71" name="Line 53"/>
                    <p:cNvSpPr/>
                    <p:nvPr/>
                  </p:nvSpPr>
                  <p:spPr>
                    <a:xfrm flipH="1">
                      <a:off x="6080040" y="3641400"/>
                      <a:ext cx="631080" cy="523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72" name="Line 54"/>
                    <p:cNvSpPr/>
                    <p:nvPr/>
                  </p:nvSpPr>
                  <p:spPr>
                    <a:xfrm flipH="1">
                      <a:off x="6010560" y="3544200"/>
                      <a:ext cx="627840" cy="4626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73" name="Line 55"/>
                    <p:cNvSpPr/>
                    <p:nvPr/>
                  </p:nvSpPr>
                  <p:spPr>
                    <a:xfrm flipH="1">
                      <a:off x="6571080" y="3981240"/>
                      <a:ext cx="504360" cy="586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74" name="Line 56"/>
                    <p:cNvSpPr/>
                    <p:nvPr/>
                  </p:nvSpPr>
                  <p:spPr>
                    <a:xfrm flipH="1">
                      <a:off x="6816600" y="4078440"/>
                      <a:ext cx="380160" cy="6591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75" name="Line 57"/>
                    <p:cNvSpPr/>
                    <p:nvPr/>
                  </p:nvSpPr>
                  <p:spPr>
                    <a:xfrm flipH="1">
                      <a:off x="7081200" y="4127040"/>
                      <a:ext cx="285480" cy="7934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76" name="Line 58"/>
                    <p:cNvSpPr/>
                    <p:nvPr/>
                  </p:nvSpPr>
                  <p:spPr>
                    <a:xfrm flipH="1">
                      <a:off x="7371000" y="4223880"/>
                      <a:ext cx="92880" cy="80964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077" name="Group 59"/>
                  <p:cNvGrpSpPr/>
                  <p:nvPr/>
                </p:nvGrpSpPr>
                <p:grpSpPr>
                  <a:xfrm>
                    <a:off x="5618520" y="2444040"/>
                    <a:ext cx="914040" cy="1546920"/>
                    <a:chOff x="5618520" y="2444040"/>
                    <a:chExt cx="914040" cy="1546920"/>
                  </a:xfrm>
                </p:grpSpPr>
                <p:sp>
                  <p:nvSpPr>
                    <p:cNvPr id="1078" name="Line 60"/>
                    <p:cNvSpPr/>
                    <p:nvPr/>
                  </p:nvSpPr>
                  <p:spPr>
                    <a:xfrm flipH="1">
                      <a:off x="5618520" y="3092760"/>
                      <a:ext cx="875520" cy="1008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79" name="Line 61"/>
                    <p:cNvSpPr/>
                    <p:nvPr/>
                  </p:nvSpPr>
                  <p:spPr>
                    <a:xfrm flipH="1">
                      <a:off x="5643720" y="3199680"/>
                      <a:ext cx="780840" cy="1576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80" name="Line 62"/>
                    <p:cNvSpPr/>
                    <p:nvPr/>
                  </p:nvSpPr>
                  <p:spPr>
                    <a:xfrm flipH="1">
                      <a:off x="5637240" y="3292560"/>
                      <a:ext cx="777240" cy="37332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81" name="Line 63"/>
                    <p:cNvSpPr/>
                    <p:nvPr/>
                  </p:nvSpPr>
                  <p:spPr>
                    <a:xfrm flipH="1">
                      <a:off x="5725440" y="3377880"/>
                      <a:ext cx="692280" cy="5022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82" name="Line 64"/>
                    <p:cNvSpPr/>
                    <p:nvPr/>
                  </p:nvSpPr>
                  <p:spPr>
                    <a:xfrm flipH="1">
                      <a:off x="5870520" y="3468960"/>
                      <a:ext cx="579600" cy="5220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83" name="Line 65"/>
                    <p:cNvSpPr/>
                    <p:nvPr/>
                  </p:nvSpPr>
                  <p:spPr>
                    <a:xfrm flipH="1">
                      <a:off x="5631120" y="2998440"/>
                      <a:ext cx="887760" cy="1908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84" name="Line 66"/>
                    <p:cNvSpPr/>
                    <p:nvPr/>
                  </p:nvSpPr>
                  <p:spPr>
                    <a:xfrm flipH="1" flipV="1">
                      <a:off x="5675040" y="2878560"/>
                      <a:ext cx="801000" cy="900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85" name="Line 67"/>
                    <p:cNvSpPr/>
                    <p:nvPr/>
                  </p:nvSpPr>
                  <p:spPr>
                    <a:xfrm flipH="1" flipV="1">
                      <a:off x="5631120" y="2715120"/>
                      <a:ext cx="855360" cy="6912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86" name="Line 68"/>
                    <p:cNvSpPr/>
                    <p:nvPr/>
                  </p:nvSpPr>
                  <p:spPr>
                    <a:xfrm flipH="1" flipV="1">
                      <a:off x="5706720" y="2444040"/>
                      <a:ext cx="825840" cy="273960"/>
                    </a:xfrm>
                    <a:prstGeom prst="line">
                      <a:avLst/>
                    </a:prstGeom>
                    <a:ln w="29160">
                      <a:solidFill>
                        <a:srgbClr val="0066b3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  <p:grpSp>
              <p:nvGrpSpPr>
                <p:cNvPr id="1087" name="Group 69"/>
                <p:cNvGrpSpPr/>
                <p:nvPr/>
              </p:nvGrpSpPr>
              <p:grpSpPr>
                <a:xfrm>
                  <a:off x="6231960" y="780840"/>
                  <a:ext cx="3598920" cy="3548160"/>
                  <a:chOff x="6231960" y="780840"/>
                  <a:chExt cx="3598920" cy="3548160"/>
                </a:xfrm>
              </p:grpSpPr>
              <p:pic>
                <p:nvPicPr>
                  <p:cNvPr id="1088" name="" descr=""/>
                  <p:cNvPicPr/>
                  <p:nvPr/>
                </p:nvPicPr>
                <p:blipFill>
                  <a:blip r:embed="rId1"/>
                  <a:stretch/>
                </p:blipFill>
                <p:spPr>
                  <a:xfrm>
                    <a:off x="6231960" y="1806480"/>
                    <a:ext cx="2870280" cy="252252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grpSp>
                <p:nvGrpSpPr>
                  <p:cNvPr id="1089" name="Group 70"/>
                  <p:cNvGrpSpPr/>
                  <p:nvPr/>
                </p:nvGrpSpPr>
                <p:grpSpPr>
                  <a:xfrm>
                    <a:off x="8143920" y="3092400"/>
                    <a:ext cx="1686960" cy="1139400"/>
                    <a:chOff x="8143920" y="3092400"/>
                    <a:chExt cx="1686960" cy="1139400"/>
                  </a:xfrm>
                </p:grpSpPr>
                <p:sp>
                  <p:nvSpPr>
                    <p:cNvPr id="1090" name="Line 71"/>
                    <p:cNvSpPr/>
                    <p:nvPr/>
                  </p:nvSpPr>
                  <p:spPr>
                    <a:xfrm>
                      <a:off x="8288640" y="3180960"/>
                      <a:ext cx="1259280" cy="35280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1" name="Line 72"/>
                    <p:cNvSpPr/>
                    <p:nvPr/>
                  </p:nvSpPr>
                  <p:spPr>
                    <a:xfrm>
                      <a:off x="8288640" y="3180960"/>
                      <a:ext cx="1436040" cy="1828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2" name="Line 73"/>
                    <p:cNvSpPr/>
                    <p:nvPr/>
                  </p:nvSpPr>
                  <p:spPr>
                    <a:xfrm>
                      <a:off x="8288640" y="3180960"/>
                      <a:ext cx="1429560" cy="45360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3" name="Line 74"/>
                    <p:cNvSpPr/>
                    <p:nvPr/>
                  </p:nvSpPr>
                  <p:spPr>
                    <a:xfrm>
                      <a:off x="8251200" y="3193560"/>
                      <a:ext cx="1322280" cy="6422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4" name="Line 75"/>
                    <p:cNvSpPr/>
                    <p:nvPr/>
                  </p:nvSpPr>
                  <p:spPr>
                    <a:xfrm>
                      <a:off x="8232120" y="3143160"/>
                      <a:ext cx="1120680" cy="8438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5" name="CustomShape 76"/>
                    <p:cNvSpPr/>
                    <p:nvPr/>
                  </p:nvSpPr>
                  <p:spPr>
                    <a:xfrm rot="1800000">
                      <a:off x="9283680" y="3207240"/>
                      <a:ext cx="314640" cy="1013400"/>
                    </a:xfrm>
                    <a:prstGeom prst="ellipse">
                      <a:avLst/>
                    </a:prstGeom>
                    <a:solidFill>
                      <a:srgbClr val="ce181e">
                        <a:alpha val="50000"/>
                      </a:srgbClr>
                    </a:solidFill>
                    <a:ln>
                      <a:solidFill>
                        <a:srgbClr val="80808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6" name="CustomShape 77"/>
                    <p:cNvSpPr/>
                    <p:nvPr/>
                  </p:nvSpPr>
                  <p:spPr>
                    <a:xfrm flipH="1" flipV="1">
                      <a:off x="8143560" y="3092040"/>
                      <a:ext cx="1551240" cy="18252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21600"/>
                          </a:lnTo>
                        </a:path>
                      </a:pathLst>
                    </a:custGeom>
                    <a:noFill/>
                    <a:ln w="38160">
                      <a:solidFill>
                        <a:srgbClr val="ce181e"/>
                      </a:solidFill>
                      <a:round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7" name="CustomShape 78"/>
                    <p:cNvSpPr/>
                    <p:nvPr/>
                  </p:nvSpPr>
                  <p:spPr>
                    <a:xfrm flipH="1" flipV="1">
                      <a:off x="8143560" y="3092040"/>
                      <a:ext cx="1045080" cy="106092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21600"/>
                          </a:lnTo>
                        </a:path>
                      </a:pathLst>
                    </a:custGeom>
                    <a:noFill/>
                    <a:ln w="38160">
                      <a:solidFill>
                        <a:srgbClr val="ce181e"/>
                      </a:solidFill>
                      <a:round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098" name="Group 79"/>
                  <p:cNvGrpSpPr/>
                  <p:nvPr/>
                </p:nvGrpSpPr>
                <p:grpSpPr>
                  <a:xfrm>
                    <a:off x="7007760" y="780840"/>
                    <a:ext cx="1046160" cy="1630080"/>
                    <a:chOff x="7007760" y="780840"/>
                    <a:chExt cx="1046160" cy="1630080"/>
                  </a:xfrm>
                </p:grpSpPr>
                <p:sp>
                  <p:nvSpPr>
                    <p:cNvPr id="1099" name="Line 80"/>
                    <p:cNvSpPr/>
                    <p:nvPr/>
                  </p:nvSpPr>
                  <p:spPr>
                    <a:xfrm flipH="1" flipV="1">
                      <a:off x="7322400" y="1029600"/>
                      <a:ext cx="489960" cy="12124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00" name="Line 81"/>
                    <p:cNvSpPr/>
                    <p:nvPr/>
                  </p:nvSpPr>
                  <p:spPr>
                    <a:xfrm flipH="1" flipV="1">
                      <a:off x="7080120" y="993960"/>
                      <a:ext cx="732240" cy="12484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01" name="Line 82"/>
                    <p:cNvSpPr/>
                    <p:nvPr/>
                  </p:nvSpPr>
                  <p:spPr>
                    <a:xfrm flipH="1" flipV="1">
                      <a:off x="7297920" y="833760"/>
                      <a:ext cx="514080" cy="140904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02" name="Line 83"/>
                    <p:cNvSpPr/>
                    <p:nvPr/>
                  </p:nvSpPr>
                  <p:spPr>
                    <a:xfrm flipH="1" flipV="1">
                      <a:off x="7545960" y="825120"/>
                      <a:ext cx="299160" cy="143928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03" name="Line 84"/>
                    <p:cNvSpPr/>
                    <p:nvPr/>
                  </p:nvSpPr>
                  <p:spPr>
                    <a:xfrm flipH="1" flipV="1">
                      <a:off x="7800480" y="907560"/>
                      <a:ext cx="16560" cy="1402920"/>
                    </a:xfrm>
                    <a:prstGeom prst="line">
                      <a:avLst/>
                    </a:prstGeom>
                    <a:ln w="38160">
                      <a:solidFill>
                        <a:srgbClr val="ce181e"/>
                      </a:solidFill>
                      <a:round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04" name="CustomShape 85"/>
                    <p:cNvSpPr/>
                    <p:nvPr/>
                  </p:nvSpPr>
                  <p:spPr>
                    <a:xfrm rot="15741000">
                      <a:off x="7373520" y="497160"/>
                      <a:ext cx="314280" cy="1013400"/>
                    </a:xfrm>
                    <a:prstGeom prst="ellipse">
                      <a:avLst/>
                    </a:prstGeom>
                    <a:solidFill>
                      <a:srgbClr val="ce181e">
                        <a:alpha val="50000"/>
                      </a:srgbClr>
                    </a:solidFill>
                    <a:ln>
                      <a:solidFill>
                        <a:srgbClr val="80808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05" name="CustomShape 86"/>
                    <p:cNvSpPr/>
                    <p:nvPr/>
                  </p:nvSpPr>
                  <p:spPr>
                    <a:xfrm>
                      <a:off x="7028640" y="1070640"/>
                      <a:ext cx="802440" cy="134028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21600"/>
                          </a:lnTo>
                        </a:path>
                      </a:pathLst>
                    </a:custGeom>
                    <a:noFill/>
                    <a:ln w="38160">
                      <a:solidFill>
                        <a:srgbClr val="ce181e"/>
                      </a:solidFill>
                      <a:round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06" name="CustomShape 87"/>
                    <p:cNvSpPr/>
                    <p:nvPr/>
                  </p:nvSpPr>
                  <p:spPr>
                    <a:xfrm flipH="1">
                      <a:off x="7830360" y="936720"/>
                      <a:ext cx="202680" cy="14742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21600"/>
                          </a:lnTo>
                        </a:path>
                      </a:pathLst>
                    </a:custGeom>
                    <a:noFill/>
                    <a:ln w="38160">
                      <a:solidFill>
                        <a:srgbClr val="ce181e"/>
                      </a:solidFill>
                      <a:round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107" name="" descr=""/>
              <p:cNvPicPr/>
              <p:nvPr/>
            </p:nvPicPr>
            <p:blipFill>
              <a:blip r:embed="rId2"/>
              <a:stretch/>
            </p:blipFill>
            <p:spPr>
              <a:xfrm rot="19800000">
                <a:off x="6784200" y="2189880"/>
                <a:ext cx="1584720" cy="1621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08" name="CustomShape 88"/>
              <p:cNvSpPr/>
              <p:nvPr/>
            </p:nvSpPr>
            <p:spPr>
              <a:xfrm rot="8880000">
                <a:off x="5855400" y="3299040"/>
                <a:ext cx="314280" cy="101340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9" name="CustomShape 89"/>
              <p:cNvSpPr/>
              <p:nvPr/>
            </p:nvSpPr>
            <p:spPr>
              <a:xfrm>
                <a:off x="5744520" y="3375720"/>
                <a:ext cx="1145880" cy="212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9160">
                <a:solidFill>
                  <a:srgbClr val="0066b3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0" name="CustomShape 90"/>
              <p:cNvSpPr/>
              <p:nvPr/>
            </p:nvSpPr>
            <p:spPr>
              <a:xfrm flipH="1">
                <a:off x="6280200" y="3396960"/>
                <a:ext cx="609480" cy="8391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9160">
                <a:solidFill>
                  <a:srgbClr val="0066b3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1" name="CustomShape 91"/>
              <p:cNvSpPr/>
              <p:nvPr/>
            </p:nvSpPr>
            <p:spPr>
              <a:xfrm rot="10800000">
                <a:off x="5568840" y="2325960"/>
                <a:ext cx="314280" cy="101340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2" name="CustomShape 92"/>
              <p:cNvSpPr/>
              <p:nvPr/>
            </p:nvSpPr>
            <p:spPr>
              <a:xfrm rot="13560000">
                <a:off x="5962680" y="1463400"/>
                <a:ext cx="314280" cy="101340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3" name="CustomShape 93"/>
              <p:cNvSpPr/>
              <p:nvPr/>
            </p:nvSpPr>
            <p:spPr>
              <a:xfrm rot="14760000">
                <a:off x="6671160" y="1201320"/>
                <a:ext cx="181080" cy="58032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4" name="CustomShape 94"/>
              <p:cNvSpPr/>
              <p:nvPr/>
            </p:nvSpPr>
            <p:spPr>
              <a:xfrm rot="7620000">
                <a:off x="6505200" y="4086000"/>
                <a:ext cx="314280" cy="101340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5" name="CustomShape 95"/>
              <p:cNvSpPr/>
              <p:nvPr/>
            </p:nvSpPr>
            <p:spPr>
              <a:xfrm rot="5400000">
                <a:off x="7436160" y="4417560"/>
                <a:ext cx="314280" cy="101340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6" name="CustomShape 96"/>
              <p:cNvSpPr/>
              <p:nvPr/>
            </p:nvSpPr>
            <p:spPr>
              <a:xfrm rot="3060000">
                <a:off x="8258760" y="4280400"/>
                <a:ext cx="314280" cy="81000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7" name="CustomShape 97"/>
              <p:cNvSpPr/>
              <p:nvPr/>
            </p:nvSpPr>
            <p:spPr>
              <a:xfrm rot="2229000">
                <a:off x="8774640" y="4056120"/>
                <a:ext cx="314280" cy="53316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8" name="CustomShape 98"/>
              <p:cNvSpPr/>
              <p:nvPr/>
            </p:nvSpPr>
            <p:spPr>
              <a:xfrm rot="20700000">
                <a:off x="9403560" y="2411280"/>
                <a:ext cx="314280" cy="81000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9" name="CustomShape 99"/>
              <p:cNvSpPr/>
              <p:nvPr/>
            </p:nvSpPr>
            <p:spPr>
              <a:xfrm rot="18624600">
                <a:off x="8251920" y="1043280"/>
                <a:ext cx="314280" cy="810000"/>
              </a:xfrm>
              <a:prstGeom prst="ellipse">
                <a:avLst/>
              </a:prstGeom>
              <a:solidFill>
                <a:srgbClr val="5c2d91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20" name="CustomShape 100"/>
              <p:cNvSpPr/>
              <p:nvPr/>
            </p:nvSpPr>
            <p:spPr>
              <a:xfrm rot="19614600">
                <a:off x="8917920" y="1555560"/>
                <a:ext cx="314280" cy="948240"/>
              </a:xfrm>
              <a:prstGeom prst="ellipse">
                <a:avLst/>
              </a:prstGeom>
              <a:solidFill>
                <a:srgbClr val="0066b3">
                  <a:alpha val="50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548640" y="181764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Background is not just an experimental problem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3840480" y="2304360"/>
            <a:ext cx="2399040" cy="102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US" sz="15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arXiv:2005.02320</a:t>
            </a:r>
            <a:endParaRPr b="0" lang="en-US" sz="15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CustomShape 1"/>
          <p:cNvSpPr/>
          <p:nvPr/>
        </p:nvSpPr>
        <p:spPr>
          <a:xfrm>
            <a:off x="548640" y="181764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How to compare to models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CustomShape 1"/>
          <p:cNvSpPr/>
          <p:nvPr/>
        </p:nvSpPr>
        <p:spPr>
          <a:xfrm>
            <a:off x="516960" y="73440"/>
            <a:ext cx="5369400" cy="76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300" spc="-1" strike="noStrike">
                <a:latin typeface="Arial"/>
              </a:rPr>
              <a:t>Iterative procedure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123" name="CustomShape 2"/>
          <p:cNvSpPr/>
          <p:nvPr/>
        </p:nvSpPr>
        <p:spPr>
          <a:xfrm>
            <a:off x="117000" y="929160"/>
            <a:ext cx="5652000" cy="416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4000"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Used by ATLAS &amp; CMS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ATLAS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1" lang="en-US" sz="2100" spc="-1" strike="noStrike">
                <a:latin typeface="Arial"/>
              </a:rPr>
              <a:t>Calorimeter jets:</a:t>
            </a:r>
            <a:r>
              <a:rPr b="0" lang="en-US" sz="2100" spc="-1" strike="noStrike">
                <a:latin typeface="Arial"/>
              </a:rPr>
              <a:t> Reconstruct jets with R=0.2.  v</a:t>
            </a:r>
            <a:r>
              <a:rPr b="0" lang="en-US" sz="2100" spc="-1" strike="noStrike" baseline="-14000000">
                <a:latin typeface="Arial"/>
              </a:rPr>
              <a:t>2</a:t>
            </a:r>
            <a:r>
              <a:rPr b="0" lang="en-US" sz="2100" spc="-1" strike="noStrike">
                <a:latin typeface="Arial"/>
              </a:rPr>
              <a:t> modulated &lt;Bkgd&gt; estimated by energy in calorimeters excluding jets with at least one tower with </a:t>
            </a:r>
            <a:br/>
            <a:r>
              <a:rPr b="0" lang="en-US" sz="2100" spc="-1" strike="noStrike">
                <a:latin typeface="Arial"/>
              </a:rPr>
              <a:t>E</a:t>
            </a:r>
            <a:r>
              <a:rPr b="0" lang="en-US" sz="2100" spc="-1" strike="noStrike" baseline="-14000000">
                <a:latin typeface="Arial"/>
              </a:rPr>
              <a:t>tower </a:t>
            </a:r>
            <a:r>
              <a:rPr b="0" lang="en-US" sz="2100" spc="-1" strike="noStrike">
                <a:latin typeface="Arial"/>
              </a:rPr>
              <a:t>&gt; &lt;E</a:t>
            </a:r>
            <a:r>
              <a:rPr b="0" lang="en-US" sz="2100" spc="-1" strike="noStrike" baseline="-14000000">
                <a:latin typeface="Arial"/>
              </a:rPr>
              <a:t>tower</a:t>
            </a:r>
            <a:r>
              <a:rPr b="0" lang="en-US" sz="2100" spc="-1" strike="noStrike">
                <a:latin typeface="Arial"/>
              </a:rPr>
              <a:t>&gt;</a:t>
            </a:r>
            <a:br/>
            <a:r>
              <a:rPr b="1" lang="en-US" sz="2100" spc="-1" strike="noStrike">
                <a:latin typeface="Arial"/>
              </a:rPr>
              <a:t>Track jets:</a:t>
            </a:r>
            <a:r>
              <a:rPr b="0" lang="en-US" sz="2100" spc="-1" strike="noStrike">
                <a:latin typeface="Arial"/>
              </a:rPr>
              <a:t> Use tracks with p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&gt;4 GeV/c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Calorimeter jets from above with E&gt;25 GeV and track jets with p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&gt;10 GeV/c used to estimate background again.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Calorimeter tracks matching one track with p</a:t>
            </a:r>
            <a:r>
              <a:rPr b="0" lang="en-US" sz="2100" spc="-1" strike="noStrike" baseline="-14000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&gt;7 GeV/c or containing a high energy cluster E &gt;7 GeV are used for analysis down to E</a:t>
            </a:r>
            <a:r>
              <a:rPr b="0" lang="en-US" sz="2100" spc="-1" strike="noStrike" baseline="-14000000">
                <a:latin typeface="Arial"/>
              </a:rPr>
              <a:t>jet</a:t>
            </a:r>
            <a:r>
              <a:rPr b="0" lang="en-US" sz="2100" spc="-1" strike="noStrike">
                <a:latin typeface="Arial"/>
              </a:rPr>
              <a:t> = 20 GeV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1124" name="CustomShape 3"/>
          <p:cNvSpPr/>
          <p:nvPr/>
        </p:nvSpPr>
        <p:spPr>
          <a:xfrm>
            <a:off x="133200" y="6319080"/>
            <a:ext cx="4481280" cy="124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Times New Roman"/>
              </a:rPr>
              <a:t>Phys. Lett. B 719 (2013) 220-241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pic>
        <p:nvPicPr>
          <p:cNvPr id="1125" name="" descr=""/>
          <p:cNvPicPr/>
          <p:nvPr/>
        </p:nvPicPr>
        <p:blipFill>
          <a:blip r:embed="rId1"/>
          <a:stretch/>
        </p:blipFill>
        <p:spPr>
          <a:xfrm>
            <a:off x="6348600" y="1346040"/>
            <a:ext cx="3657240" cy="3520080"/>
          </a:xfrm>
          <a:prstGeom prst="rect">
            <a:avLst/>
          </a:prstGeom>
          <a:ln>
            <a:noFill/>
          </a:ln>
        </p:spPr>
      </p:pic>
      <p:sp>
        <p:nvSpPr>
          <p:cNvPr id="1126" name="CustomShape 4"/>
          <p:cNvSpPr/>
          <p:nvPr/>
        </p:nvSpPr>
        <p:spPr>
          <a:xfrm>
            <a:off x="8668440" y="1183320"/>
            <a:ext cx="279360" cy="2433600"/>
          </a:xfrm>
          <a:custGeom>
            <a:avLst/>
            <a:gdLst/>
            <a:ahLst/>
            <a:rect l="l" t="t" r="r" b="b"/>
            <a:pathLst>
              <a:path w="777" h="6761">
                <a:moveTo>
                  <a:pt x="776" y="0"/>
                </a:moveTo>
                <a:lnTo>
                  <a:pt x="0" y="6760"/>
                </a:ln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7" name="CustomShape 5"/>
          <p:cNvSpPr/>
          <p:nvPr/>
        </p:nvSpPr>
        <p:spPr>
          <a:xfrm>
            <a:off x="6954840" y="514080"/>
            <a:ext cx="2834280" cy="8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28" name="CustomShape 6"/>
          <p:cNvSpPr/>
          <p:nvPr/>
        </p:nvSpPr>
        <p:spPr>
          <a:xfrm>
            <a:off x="7450560" y="4054680"/>
            <a:ext cx="775800" cy="794160"/>
          </a:xfrm>
          <a:custGeom>
            <a:avLst/>
            <a:gdLst/>
            <a:ahLst/>
            <a:rect l="l" t="t" r="r" b="b"/>
            <a:pathLst>
              <a:path w="2156" h="2207">
                <a:moveTo>
                  <a:pt x="2155" y="2206"/>
                </a:moveTo>
                <a:lnTo>
                  <a:pt x="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9" name="CustomShape 7"/>
          <p:cNvSpPr/>
          <p:nvPr/>
        </p:nvSpPr>
        <p:spPr>
          <a:xfrm>
            <a:off x="7171560" y="4794480"/>
            <a:ext cx="283428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But they do matter down here!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Survivor bias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131" name="CustomShape 2"/>
          <p:cNvSpPr/>
          <p:nvPr/>
        </p:nvSpPr>
        <p:spPr>
          <a:xfrm>
            <a:off x="15480" y="4424400"/>
            <a:ext cx="999324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4000"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WWII Example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: holes planes returning indicate where it’s </a:t>
            </a:r>
            <a:r>
              <a:rPr b="0" i="1" lang="en-US" sz="2400" spc="-1" strike="noStrike">
                <a:solidFill>
                  <a:srgbClr val="0000ff"/>
                </a:solidFill>
                <a:latin typeface="Arial"/>
              </a:rPr>
              <a:t>safer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 to get hit 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We’re looking at the jets which </a:t>
            </a:r>
            <a:r>
              <a:rPr b="0" i="1" lang="en-US" sz="2400" spc="-1" strike="noStrike">
                <a:solidFill>
                  <a:srgbClr val="0000ff"/>
                </a:solidFill>
                <a:latin typeface="Arial"/>
              </a:rPr>
              <a:t>remain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132" name="" descr=""/>
          <p:cNvPicPr/>
          <p:nvPr/>
        </p:nvPicPr>
        <p:blipFill>
          <a:blip r:embed="rId2"/>
          <a:stretch/>
        </p:blipFill>
        <p:spPr>
          <a:xfrm>
            <a:off x="2818080" y="968040"/>
            <a:ext cx="4529160" cy="337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CustomShape 1"/>
          <p:cNvSpPr/>
          <p:nvPr/>
        </p:nvSpPr>
        <p:spPr>
          <a:xfrm>
            <a:off x="1017000" y="204840"/>
            <a:ext cx="7993800" cy="99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7000" spc="-1" strike="noStrike">
                <a:solidFill>
                  <a:srgbClr val="000000"/>
                </a:solidFill>
                <a:latin typeface="Arial"/>
              </a:rPr>
              <a:t>Bias</a:t>
            </a:r>
            <a:endParaRPr b="0" lang="en-US" sz="7000" spc="-1" strike="noStrike">
              <a:latin typeface="Arial"/>
            </a:endParaRPr>
          </a:p>
        </p:txBody>
      </p:sp>
      <p:sp>
        <p:nvSpPr>
          <p:cNvPr id="1134" name="CustomShape 2"/>
          <p:cNvSpPr/>
          <p:nvPr/>
        </p:nvSpPr>
        <p:spPr>
          <a:xfrm>
            <a:off x="504360" y="1479600"/>
            <a:ext cx="8869680" cy="371196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26000"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Experimental background subtraction methods: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complex, make assumptions, apply biases</a:t>
            </a:r>
            <a:endParaRPr b="0" lang="en-US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Survivor bias: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Modified jets probably look more like the medium</a:t>
            </a:r>
            <a:endParaRPr b="0" lang="en-US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Quark/Gluon bias:</a:t>
            </a:r>
            <a:endParaRPr b="0" lang="en-US" sz="32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 b="0" lang="en-US" sz="32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 b="0" lang="en-US" sz="32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 b="0" lang="en-US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latin typeface="Times New Roman"/>
              </a:rPr>
              <a:t>Fragmentation bias:</a:t>
            </a:r>
            <a:r>
              <a:rPr b="1" lang="en-US" sz="3200" spc="-1" strike="noStrike">
                <a:solidFill>
                  <a:srgbClr val="000000"/>
                </a:solidFill>
                <a:latin typeface="Times New Roman"/>
              </a:rPr>
              <a:t>  Experimental measurements explicitly select jets with hard fragments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CustomShape 1"/>
          <p:cNvSpPr/>
          <p:nvPr/>
        </p:nvSpPr>
        <p:spPr>
          <a:xfrm>
            <a:off x="504000" y="1509120"/>
            <a:ext cx="9071280" cy="187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300" spc="-1" strike="noStrike">
                <a:latin typeface="Arial"/>
              </a:rPr>
              <a:t>Snowmass Accord: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CustomShape 1"/>
          <p:cNvSpPr/>
          <p:nvPr/>
        </p:nvSpPr>
        <p:spPr>
          <a:xfrm>
            <a:off x="504000" y="1743120"/>
            <a:ext cx="9071280" cy="140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300" spc="-1" strike="noStrike">
                <a:latin typeface="Arial"/>
              </a:rPr>
              <a:t>Rivet: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CustomShape 1"/>
          <p:cNvSpPr/>
          <p:nvPr/>
        </p:nvSpPr>
        <p:spPr>
          <a:xfrm>
            <a:off x="504000" y="1666080"/>
            <a:ext cx="9070920" cy="94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What is Rivet?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74;p16" descr=""/>
          <p:cNvPicPr/>
          <p:nvPr/>
        </p:nvPicPr>
        <p:blipFill>
          <a:blip r:embed="rId1"/>
          <a:stretch/>
        </p:blipFill>
        <p:spPr>
          <a:xfrm>
            <a:off x="2478960" y="19440"/>
            <a:ext cx="5136840" cy="511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CustomShape 1"/>
          <p:cNvSpPr/>
          <p:nvPr/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Why use Rivet?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40" name="CustomShape 2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28400" indent="-319680">
              <a:lnSpc>
                <a:spcPct val="100000"/>
              </a:lnSpc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Facilitates comparisons between Monte Carlos and data</a:t>
            </a:r>
            <a:endParaRPr b="0" lang="en-US" sz="3200" spc="-1" strike="noStrike">
              <a:latin typeface="Arial"/>
            </a:endParaRPr>
          </a:p>
          <a:p>
            <a:pPr marL="4284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It’s not that hard</a:t>
            </a:r>
            <a:endParaRPr b="0" lang="en-US" sz="3200" spc="-1" strike="noStrike">
              <a:latin typeface="Arial"/>
            </a:endParaRPr>
          </a:p>
          <a:p>
            <a:pPr marL="428400" indent="-319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50000"/>
              <a:buFont typeface="Noto Sans Symbols"/>
              <a:buChar char="●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It preserves analysis details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CustomShape 1"/>
          <p:cNvSpPr/>
          <p:nvPr/>
        </p:nvSpPr>
        <p:spPr>
          <a:xfrm>
            <a:off x="496080" y="124920"/>
            <a:ext cx="9071280" cy="50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Analysis steps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142" name="Group 2"/>
          <p:cNvGrpSpPr/>
          <p:nvPr/>
        </p:nvGrpSpPr>
        <p:grpSpPr>
          <a:xfrm>
            <a:off x="195120" y="710280"/>
            <a:ext cx="1006920" cy="389880"/>
            <a:chOff x="195120" y="710280"/>
            <a:chExt cx="1006920" cy="389880"/>
          </a:xfrm>
        </p:grpSpPr>
        <p:sp>
          <p:nvSpPr>
            <p:cNvPr id="1143" name="CustomShape 3"/>
            <p:cNvSpPr/>
            <p:nvPr/>
          </p:nvSpPr>
          <p:spPr>
            <a:xfrm>
              <a:off x="195120" y="768600"/>
              <a:ext cx="1006920" cy="331560"/>
            </a:xfrm>
            <a:custGeom>
              <a:avLst/>
              <a:gdLst/>
              <a:ahLst/>
              <a:rect l="l" t="t" r="r" b="b"/>
              <a:pathLst>
                <a:path w="2800" h="924">
                  <a:moveTo>
                    <a:pt x="153" y="0"/>
                  </a:moveTo>
                  <a:lnTo>
                    <a:pt x="154" y="0"/>
                  </a:lnTo>
                  <a:cubicBezTo>
                    <a:pt x="127" y="0"/>
                    <a:pt x="100" y="7"/>
                    <a:pt x="77" y="21"/>
                  </a:cubicBezTo>
                  <a:cubicBezTo>
                    <a:pt x="54" y="34"/>
                    <a:pt x="34" y="54"/>
                    <a:pt x="21" y="77"/>
                  </a:cubicBezTo>
                  <a:cubicBezTo>
                    <a:pt x="7" y="100"/>
                    <a:pt x="0" y="127"/>
                    <a:pt x="0" y="154"/>
                  </a:cubicBezTo>
                  <a:lnTo>
                    <a:pt x="0" y="769"/>
                  </a:lnTo>
                  <a:lnTo>
                    <a:pt x="0" y="769"/>
                  </a:lnTo>
                  <a:cubicBezTo>
                    <a:pt x="0" y="796"/>
                    <a:pt x="7" y="823"/>
                    <a:pt x="21" y="846"/>
                  </a:cubicBezTo>
                  <a:cubicBezTo>
                    <a:pt x="34" y="869"/>
                    <a:pt x="54" y="889"/>
                    <a:pt x="77" y="902"/>
                  </a:cubicBezTo>
                  <a:cubicBezTo>
                    <a:pt x="100" y="916"/>
                    <a:pt x="127" y="923"/>
                    <a:pt x="154" y="923"/>
                  </a:cubicBezTo>
                  <a:lnTo>
                    <a:pt x="2645" y="923"/>
                  </a:lnTo>
                  <a:lnTo>
                    <a:pt x="2645" y="923"/>
                  </a:lnTo>
                  <a:cubicBezTo>
                    <a:pt x="2672" y="923"/>
                    <a:pt x="2699" y="916"/>
                    <a:pt x="2722" y="902"/>
                  </a:cubicBezTo>
                  <a:cubicBezTo>
                    <a:pt x="2745" y="889"/>
                    <a:pt x="2765" y="869"/>
                    <a:pt x="2778" y="846"/>
                  </a:cubicBezTo>
                  <a:cubicBezTo>
                    <a:pt x="2792" y="823"/>
                    <a:pt x="2799" y="796"/>
                    <a:pt x="2799" y="769"/>
                  </a:cubicBezTo>
                  <a:lnTo>
                    <a:pt x="2799" y="153"/>
                  </a:lnTo>
                  <a:lnTo>
                    <a:pt x="2799" y="154"/>
                  </a:lnTo>
                  <a:lnTo>
                    <a:pt x="2799" y="154"/>
                  </a:lnTo>
                  <a:cubicBezTo>
                    <a:pt x="2799" y="127"/>
                    <a:pt x="2792" y="100"/>
                    <a:pt x="2778" y="77"/>
                  </a:cubicBezTo>
                  <a:cubicBezTo>
                    <a:pt x="2765" y="54"/>
                    <a:pt x="2745" y="34"/>
                    <a:pt x="2722" y="21"/>
                  </a:cubicBezTo>
                  <a:cubicBezTo>
                    <a:pt x="2699" y="7"/>
                    <a:pt x="2672" y="0"/>
                    <a:pt x="2645" y="0"/>
                  </a:cubicBezTo>
                  <a:lnTo>
                    <a:pt x="153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4" name="CustomShape 4"/>
            <p:cNvSpPr/>
            <p:nvPr/>
          </p:nvSpPr>
          <p:spPr>
            <a:xfrm>
              <a:off x="214560" y="710280"/>
              <a:ext cx="966240" cy="373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Tracks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145" name="Group 5"/>
          <p:cNvGrpSpPr/>
          <p:nvPr/>
        </p:nvGrpSpPr>
        <p:grpSpPr>
          <a:xfrm>
            <a:off x="79560" y="1194480"/>
            <a:ext cx="1215720" cy="390600"/>
            <a:chOff x="79560" y="1194480"/>
            <a:chExt cx="1215720" cy="390600"/>
          </a:xfrm>
        </p:grpSpPr>
        <p:sp>
          <p:nvSpPr>
            <p:cNvPr id="1146" name="CustomShape 6"/>
            <p:cNvSpPr/>
            <p:nvPr/>
          </p:nvSpPr>
          <p:spPr>
            <a:xfrm>
              <a:off x="132840" y="1194480"/>
              <a:ext cx="1129680" cy="390600"/>
            </a:xfrm>
            <a:custGeom>
              <a:avLst/>
              <a:gdLst/>
              <a:ahLst/>
              <a:rect l="l" t="t" r="r" b="b"/>
              <a:pathLst>
                <a:path w="3141" h="1088">
                  <a:moveTo>
                    <a:pt x="181" y="0"/>
                  </a:moveTo>
                  <a:lnTo>
                    <a:pt x="181" y="0"/>
                  </a:lnTo>
                  <a:cubicBezTo>
                    <a:pt x="149" y="0"/>
                    <a:pt x="118" y="8"/>
                    <a:pt x="91" y="24"/>
                  </a:cubicBezTo>
                  <a:cubicBezTo>
                    <a:pt x="63" y="40"/>
                    <a:pt x="40" y="63"/>
                    <a:pt x="24" y="91"/>
                  </a:cubicBezTo>
                  <a:cubicBezTo>
                    <a:pt x="8" y="118"/>
                    <a:pt x="0" y="149"/>
                    <a:pt x="0" y="181"/>
                  </a:cubicBezTo>
                  <a:lnTo>
                    <a:pt x="0" y="905"/>
                  </a:lnTo>
                  <a:lnTo>
                    <a:pt x="0" y="906"/>
                  </a:lnTo>
                  <a:cubicBezTo>
                    <a:pt x="0" y="938"/>
                    <a:pt x="8" y="969"/>
                    <a:pt x="24" y="996"/>
                  </a:cubicBezTo>
                  <a:cubicBezTo>
                    <a:pt x="40" y="1024"/>
                    <a:pt x="63" y="1047"/>
                    <a:pt x="91" y="1063"/>
                  </a:cubicBezTo>
                  <a:cubicBezTo>
                    <a:pt x="118" y="1079"/>
                    <a:pt x="149" y="1087"/>
                    <a:pt x="181" y="1087"/>
                  </a:cubicBezTo>
                  <a:lnTo>
                    <a:pt x="2958" y="1087"/>
                  </a:lnTo>
                  <a:lnTo>
                    <a:pt x="2959" y="1087"/>
                  </a:lnTo>
                  <a:cubicBezTo>
                    <a:pt x="2991" y="1087"/>
                    <a:pt x="3022" y="1079"/>
                    <a:pt x="3049" y="1063"/>
                  </a:cubicBezTo>
                  <a:cubicBezTo>
                    <a:pt x="3077" y="1047"/>
                    <a:pt x="3100" y="1024"/>
                    <a:pt x="3116" y="996"/>
                  </a:cubicBezTo>
                  <a:cubicBezTo>
                    <a:pt x="3132" y="969"/>
                    <a:pt x="3140" y="938"/>
                    <a:pt x="3140" y="906"/>
                  </a:cubicBezTo>
                  <a:lnTo>
                    <a:pt x="3140" y="181"/>
                  </a:lnTo>
                  <a:lnTo>
                    <a:pt x="3140" y="181"/>
                  </a:lnTo>
                  <a:lnTo>
                    <a:pt x="3140" y="181"/>
                  </a:lnTo>
                  <a:cubicBezTo>
                    <a:pt x="3140" y="149"/>
                    <a:pt x="3132" y="118"/>
                    <a:pt x="3116" y="91"/>
                  </a:cubicBezTo>
                  <a:cubicBezTo>
                    <a:pt x="3100" y="63"/>
                    <a:pt x="3077" y="40"/>
                    <a:pt x="3049" y="24"/>
                  </a:cubicBezTo>
                  <a:cubicBezTo>
                    <a:pt x="3022" y="8"/>
                    <a:pt x="2991" y="0"/>
                    <a:pt x="2959" y="0"/>
                  </a:cubicBezTo>
                  <a:lnTo>
                    <a:pt x="181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CustomShape 7"/>
            <p:cNvSpPr/>
            <p:nvPr/>
          </p:nvSpPr>
          <p:spPr>
            <a:xfrm>
              <a:off x="79560" y="1197000"/>
              <a:ext cx="1215720" cy="373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Clusters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148" name="Group 8"/>
          <p:cNvGrpSpPr/>
          <p:nvPr/>
        </p:nvGrpSpPr>
        <p:grpSpPr>
          <a:xfrm>
            <a:off x="3060360" y="858600"/>
            <a:ext cx="1391760" cy="671040"/>
            <a:chOff x="3060360" y="858600"/>
            <a:chExt cx="1391760" cy="671040"/>
          </a:xfrm>
        </p:grpSpPr>
        <p:sp>
          <p:nvSpPr>
            <p:cNvPr id="1149" name="CustomShape 9"/>
            <p:cNvSpPr/>
            <p:nvPr/>
          </p:nvSpPr>
          <p:spPr>
            <a:xfrm>
              <a:off x="3083760" y="866520"/>
              <a:ext cx="1368360" cy="663120"/>
            </a:xfrm>
            <a:custGeom>
              <a:avLst/>
              <a:gdLst/>
              <a:ahLst/>
              <a:rect l="l" t="t" r="r" b="b"/>
              <a:pathLst>
                <a:path w="3804" h="1845">
                  <a:moveTo>
                    <a:pt x="307" y="0"/>
                  </a:moveTo>
                  <a:lnTo>
                    <a:pt x="307" y="0"/>
                  </a:lnTo>
                  <a:cubicBezTo>
                    <a:pt x="253" y="0"/>
                    <a:pt x="200" y="14"/>
                    <a:pt x="154" y="41"/>
                  </a:cubicBezTo>
                  <a:cubicBezTo>
                    <a:pt x="107" y="68"/>
                    <a:pt x="68" y="107"/>
                    <a:pt x="41" y="154"/>
                  </a:cubicBezTo>
                  <a:cubicBezTo>
                    <a:pt x="14" y="200"/>
                    <a:pt x="0" y="253"/>
                    <a:pt x="0" y="307"/>
                  </a:cubicBezTo>
                  <a:lnTo>
                    <a:pt x="0" y="1536"/>
                  </a:lnTo>
                  <a:lnTo>
                    <a:pt x="0" y="1537"/>
                  </a:lnTo>
                  <a:cubicBezTo>
                    <a:pt x="0" y="1591"/>
                    <a:pt x="14" y="1644"/>
                    <a:pt x="41" y="1690"/>
                  </a:cubicBezTo>
                  <a:cubicBezTo>
                    <a:pt x="68" y="1737"/>
                    <a:pt x="107" y="1776"/>
                    <a:pt x="154" y="1803"/>
                  </a:cubicBezTo>
                  <a:cubicBezTo>
                    <a:pt x="200" y="1830"/>
                    <a:pt x="253" y="1844"/>
                    <a:pt x="307" y="1844"/>
                  </a:cubicBezTo>
                  <a:lnTo>
                    <a:pt x="3495" y="1844"/>
                  </a:lnTo>
                  <a:lnTo>
                    <a:pt x="3496" y="1844"/>
                  </a:lnTo>
                  <a:cubicBezTo>
                    <a:pt x="3550" y="1844"/>
                    <a:pt x="3603" y="1830"/>
                    <a:pt x="3649" y="1803"/>
                  </a:cubicBezTo>
                  <a:cubicBezTo>
                    <a:pt x="3696" y="1776"/>
                    <a:pt x="3735" y="1737"/>
                    <a:pt x="3762" y="1690"/>
                  </a:cubicBezTo>
                  <a:cubicBezTo>
                    <a:pt x="3789" y="1644"/>
                    <a:pt x="3803" y="1591"/>
                    <a:pt x="3803" y="1537"/>
                  </a:cubicBezTo>
                  <a:lnTo>
                    <a:pt x="3802" y="307"/>
                  </a:lnTo>
                  <a:lnTo>
                    <a:pt x="3803" y="307"/>
                  </a:lnTo>
                  <a:lnTo>
                    <a:pt x="3803" y="307"/>
                  </a:lnTo>
                  <a:cubicBezTo>
                    <a:pt x="3803" y="253"/>
                    <a:pt x="3789" y="200"/>
                    <a:pt x="3762" y="154"/>
                  </a:cubicBezTo>
                  <a:cubicBezTo>
                    <a:pt x="3735" y="107"/>
                    <a:pt x="3696" y="68"/>
                    <a:pt x="3649" y="41"/>
                  </a:cubicBezTo>
                  <a:cubicBezTo>
                    <a:pt x="3603" y="14"/>
                    <a:pt x="3550" y="0"/>
                    <a:pt x="3496" y="0"/>
                  </a:cubicBezTo>
                  <a:lnTo>
                    <a:pt x="307" y="0"/>
                  </a:lnTo>
                </a:path>
              </a:pathLst>
            </a:custGeom>
            <a:solidFill>
              <a:srgbClr val="7da647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0" name="CustomShape 10"/>
            <p:cNvSpPr/>
            <p:nvPr/>
          </p:nvSpPr>
          <p:spPr>
            <a:xfrm>
              <a:off x="3060360" y="858600"/>
              <a:ext cx="1391760" cy="656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151" name="Group 11"/>
          <p:cNvGrpSpPr/>
          <p:nvPr/>
        </p:nvGrpSpPr>
        <p:grpSpPr>
          <a:xfrm>
            <a:off x="5184360" y="843840"/>
            <a:ext cx="1624320" cy="670320"/>
            <a:chOff x="5184360" y="843840"/>
            <a:chExt cx="1624320" cy="670320"/>
          </a:xfrm>
        </p:grpSpPr>
        <p:sp>
          <p:nvSpPr>
            <p:cNvPr id="1152" name="CustomShape 12"/>
            <p:cNvSpPr/>
            <p:nvPr/>
          </p:nvSpPr>
          <p:spPr>
            <a:xfrm>
              <a:off x="5184360" y="882360"/>
              <a:ext cx="1624320" cy="631800"/>
            </a:xfrm>
            <a:custGeom>
              <a:avLst/>
              <a:gdLst/>
              <a:ahLst/>
              <a:rect l="l" t="t" r="r" b="b"/>
              <a:pathLst>
                <a:path w="4515" h="1758">
                  <a:moveTo>
                    <a:pt x="292" y="0"/>
                  </a:moveTo>
                  <a:lnTo>
                    <a:pt x="293" y="0"/>
                  </a:lnTo>
                  <a:cubicBezTo>
                    <a:pt x="241" y="0"/>
                    <a:pt x="191" y="14"/>
                    <a:pt x="146" y="39"/>
                  </a:cubicBezTo>
                  <a:cubicBezTo>
                    <a:pt x="102" y="65"/>
                    <a:pt x="65" y="102"/>
                    <a:pt x="39" y="146"/>
                  </a:cubicBezTo>
                  <a:cubicBezTo>
                    <a:pt x="14" y="191"/>
                    <a:pt x="0" y="241"/>
                    <a:pt x="0" y="293"/>
                  </a:cubicBezTo>
                  <a:lnTo>
                    <a:pt x="0" y="1464"/>
                  </a:lnTo>
                  <a:lnTo>
                    <a:pt x="0" y="1464"/>
                  </a:lnTo>
                  <a:cubicBezTo>
                    <a:pt x="0" y="1516"/>
                    <a:pt x="14" y="1566"/>
                    <a:pt x="39" y="1611"/>
                  </a:cubicBezTo>
                  <a:cubicBezTo>
                    <a:pt x="65" y="1655"/>
                    <a:pt x="102" y="1692"/>
                    <a:pt x="146" y="1718"/>
                  </a:cubicBezTo>
                  <a:cubicBezTo>
                    <a:pt x="191" y="1743"/>
                    <a:pt x="241" y="1757"/>
                    <a:pt x="293" y="1757"/>
                  </a:cubicBezTo>
                  <a:lnTo>
                    <a:pt x="4221" y="1757"/>
                  </a:lnTo>
                  <a:lnTo>
                    <a:pt x="4221" y="1757"/>
                  </a:lnTo>
                  <a:cubicBezTo>
                    <a:pt x="4273" y="1757"/>
                    <a:pt x="4323" y="1743"/>
                    <a:pt x="4368" y="1718"/>
                  </a:cubicBezTo>
                  <a:cubicBezTo>
                    <a:pt x="4412" y="1692"/>
                    <a:pt x="4449" y="1655"/>
                    <a:pt x="4475" y="1611"/>
                  </a:cubicBezTo>
                  <a:cubicBezTo>
                    <a:pt x="4500" y="1566"/>
                    <a:pt x="4514" y="1516"/>
                    <a:pt x="4514" y="1464"/>
                  </a:cubicBezTo>
                  <a:lnTo>
                    <a:pt x="4514" y="292"/>
                  </a:lnTo>
                  <a:lnTo>
                    <a:pt x="4514" y="293"/>
                  </a:lnTo>
                  <a:lnTo>
                    <a:pt x="4514" y="293"/>
                  </a:lnTo>
                  <a:cubicBezTo>
                    <a:pt x="4514" y="241"/>
                    <a:pt x="4500" y="191"/>
                    <a:pt x="4475" y="146"/>
                  </a:cubicBezTo>
                  <a:cubicBezTo>
                    <a:pt x="4449" y="102"/>
                    <a:pt x="4412" y="65"/>
                    <a:pt x="4368" y="39"/>
                  </a:cubicBezTo>
                  <a:cubicBezTo>
                    <a:pt x="4323" y="14"/>
                    <a:pt x="4273" y="0"/>
                    <a:pt x="4221" y="0"/>
                  </a:cubicBezTo>
                  <a:lnTo>
                    <a:pt x="292" y="0"/>
                  </a:lnTo>
                </a:path>
              </a:pathLst>
            </a:custGeom>
            <a:solidFill>
              <a:srgbClr val="9966cc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3" name="CustomShape 13"/>
            <p:cNvSpPr/>
            <p:nvPr/>
          </p:nvSpPr>
          <p:spPr>
            <a:xfrm>
              <a:off x="5270400" y="843840"/>
              <a:ext cx="1502280" cy="656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1154" name="CustomShape 14"/>
          <p:cNvSpPr/>
          <p:nvPr/>
        </p:nvSpPr>
        <p:spPr>
          <a:xfrm flipV="1">
            <a:off x="1295640" y="1193760"/>
            <a:ext cx="1764720" cy="19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CustomShape 15"/>
          <p:cNvSpPr/>
          <p:nvPr/>
        </p:nvSpPr>
        <p:spPr>
          <a:xfrm>
            <a:off x="1202400" y="905400"/>
            <a:ext cx="1857960" cy="28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56" name="CustomShape 16"/>
          <p:cNvSpPr/>
          <p:nvPr/>
        </p:nvSpPr>
        <p:spPr>
          <a:xfrm flipV="1">
            <a:off x="4452480" y="1178640"/>
            <a:ext cx="731880" cy="3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57" name="Group 17"/>
          <p:cNvGrpSpPr/>
          <p:nvPr/>
        </p:nvGrpSpPr>
        <p:grpSpPr>
          <a:xfrm>
            <a:off x="7439040" y="765000"/>
            <a:ext cx="1828080" cy="780480"/>
            <a:chOff x="7439040" y="765000"/>
            <a:chExt cx="1828080" cy="780480"/>
          </a:xfrm>
        </p:grpSpPr>
        <p:sp>
          <p:nvSpPr>
            <p:cNvPr id="1158" name="CustomShape 18"/>
            <p:cNvSpPr/>
            <p:nvPr/>
          </p:nvSpPr>
          <p:spPr>
            <a:xfrm>
              <a:off x="7439040" y="765000"/>
              <a:ext cx="1765440" cy="780480"/>
            </a:xfrm>
            <a:custGeom>
              <a:avLst/>
              <a:gdLst/>
              <a:ahLst/>
              <a:rect l="l" t="t" r="r" b="b"/>
              <a:pathLst>
                <a:path w="4907" h="2171">
                  <a:moveTo>
                    <a:pt x="361" y="0"/>
                  </a:moveTo>
                  <a:lnTo>
                    <a:pt x="362" y="0"/>
                  </a:lnTo>
                  <a:cubicBezTo>
                    <a:pt x="298" y="0"/>
                    <a:pt x="236" y="17"/>
                    <a:pt x="181" y="48"/>
                  </a:cubicBezTo>
                  <a:cubicBezTo>
                    <a:pt x="126" y="80"/>
                    <a:pt x="80" y="126"/>
                    <a:pt x="48" y="181"/>
                  </a:cubicBezTo>
                  <a:cubicBezTo>
                    <a:pt x="17" y="236"/>
                    <a:pt x="0" y="298"/>
                    <a:pt x="0" y="362"/>
                  </a:cubicBezTo>
                  <a:lnTo>
                    <a:pt x="0" y="1808"/>
                  </a:lnTo>
                  <a:lnTo>
                    <a:pt x="0" y="1808"/>
                  </a:lnTo>
                  <a:cubicBezTo>
                    <a:pt x="0" y="1872"/>
                    <a:pt x="17" y="1934"/>
                    <a:pt x="48" y="1989"/>
                  </a:cubicBezTo>
                  <a:cubicBezTo>
                    <a:pt x="80" y="2044"/>
                    <a:pt x="126" y="2090"/>
                    <a:pt x="181" y="2122"/>
                  </a:cubicBezTo>
                  <a:cubicBezTo>
                    <a:pt x="236" y="2153"/>
                    <a:pt x="298" y="2170"/>
                    <a:pt x="362" y="2170"/>
                  </a:cubicBezTo>
                  <a:lnTo>
                    <a:pt x="4544" y="2170"/>
                  </a:lnTo>
                  <a:lnTo>
                    <a:pt x="4544" y="2170"/>
                  </a:lnTo>
                  <a:cubicBezTo>
                    <a:pt x="4608" y="2170"/>
                    <a:pt x="4670" y="2153"/>
                    <a:pt x="4725" y="2122"/>
                  </a:cubicBezTo>
                  <a:cubicBezTo>
                    <a:pt x="4780" y="2090"/>
                    <a:pt x="4826" y="2044"/>
                    <a:pt x="4858" y="1989"/>
                  </a:cubicBezTo>
                  <a:cubicBezTo>
                    <a:pt x="4889" y="1934"/>
                    <a:pt x="4906" y="1872"/>
                    <a:pt x="4906" y="1808"/>
                  </a:cubicBezTo>
                  <a:lnTo>
                    <a:pt x="4906" y="361"/>
                  </a:lnTo>
                  <a:lnTo>
                    <a:pt x="4906" y="362"/>
                  </a:lnTo>
                  <a:lnTo>
                    <a:pt x="4906" y="362"/>
                  </a:lnTo>
                  <a:cubicBezTo>
                    <a:pt x="4906" y="298"/>
                    <a:pt x="4889" y="236"/>
                    <a:pt x="4858" y="181"/>
                  </a:cubicBezTo>
                  <a:cubicBezTo>
                    <a:pt x="4826" y="126"/>
                    <a:pt x="4780" y="80"/>
                    <a:pt x="4725" y="48"/>
                  </a:cubicBezTo>
                  <a:cubicBezTo>
                    <a:pt x="4670" y="17"/>
                    <a:pt x="4608" y="0"/>
                    <a:pt x="4544" y="0"/>
                  </a:cubicBezTo>
                  <a:lnTo>
                    <a:pt x="361" y="0"/>
                  </a:lnTo>
                </a:path>
              </a:pathLst>
            </a:custGeom>
            <a:solidFill>
              <a:srgbClr val="00bf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9" name="CustomShape 19"/>
            <p:cNvSpPr/>
            <p:nvPr/>
          </p:nvSpPr>
          <p:spPr>
            <a:xfrm>
              <a:off x="7518600" y="858600"/>
              <a:ext cx="1748520" cy="656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1160" name="CustomShape 20"/>
          <p:cNvSpPr/>
          <p:nvPr/>
        </p:nvSpPr>
        <p:spPr>
          <a:xfrm flipV="1">
            <a:off x="6809040" y="1154880"/>
            <a:ext cx="630000" cy="2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61" name="Group 21"/>
          <p:cNvGrpSpPr/>
          <p:nvPr/>
        </p:nvGrpSpPr>
        <p:grpSpPr>
          <a:xfrm>
            <a:off x="100800" y="2220840"/>
            <a:ext cx="2342520" cy="3189240"/>
            <a:chOff x="100800" y="2220840"/>
            <a:chExt cx="2342520" cy="3189240"/>
          </a:xfrm>
        </p:grpSpPr>
        <p:sp>
          <p:nvSpPr>
            <p:cNvPr id="1162" name="CustomShape 22"/>
            <p:cNvSpPr/>
            <p:nvPr/>
          </p:nvSpPr>
          <p:spPr>
            <a:xfrm>
              <a:off x="100800" y="2220840"/>
              <a:ext cx="2249280" cy="3049560"/>
            </a:xfrm>
            <a:custGeom>
              <a:avLst/>
              <a:gdLst/>
              <a:ahLst/>
              <a:rect l="l" t="t" r="r" b="b"/>
              <a:pathLst>
                <a:path w="6251" h="8474">
                  <a:moveTo>
                    <a:pt x="1041" y="0"/>
                  </a:moveTo>
                  <a:lnTo>
                    <a:pt x="1042" y="0"/>
                  </a:lnTo>
                  <a:cubicBezTo>
                    <a:pt x="859" y="0"/>
                    <a:pt x="679" y="48"/>
                    <a:pt x="521" y="140"/>
                  </a:cubicBezTo>
                  <a:cubicBezTo>
                    <a:pt x="362" y="231"/>
                    <a:pt x="231" y="362"/>
                    <a:pt x="140" y="521"/>
                  </a:cubicBezTo>
                  <a:cubicBezTo>
                    <a:pt x="48" y="679"/>
                    <a:pt x="0" y="859"/>
                    <a:pt x="0" y="1042"/>
                  </a:cubicBezTo>
                  <a:lnTo>
                    <a:pt x="0" y="7431"/>
                  </a:lnTo>
                  <a:lnTo>
                    <a:pt x="0" y="7431"/>
                  </a:lnTo>
                  <a:cubicBezTo>
                    <a:pt x="0" y="7614"/>
                    <a:pt x="48" y="7794"/>
                    <a:pt x="140" y="7952"/>
                  </a:cubicBezTo>
                  <a:cubicBezTo>
                    <a:pt x="231" y="8111"/>
                    <a:pt x="362" y="8242"/>
                    <a:pt x="521" y="8333"/>
                  </a:cubicBezTo>
                  <a:cubicBezTo>
                    <a:pt x="679" y="8425"/>
                    <a:pt x="859" y="8473"/>
                    <a:pt x="1042" y="8473"/>
                  </a:cubicBezTo>
                  <a:lnTo>
                    <a:pt x="5208" y="8473"/>
                  </a:lnTo>
                  <a:lnTo>
                    <a:pt x="5208" y="8473"/>
                  </a:lnTo>
                  <a:cubicBezTo>
                    <a:pt x="5391" y="8473"/>
                    <a:pt x="5571" y="8425"/>
                    <a:pt x="5729" y="8333"/>
                  </a:cubicBezTo>
                  <a:cubicBezTo>
                    <a:pt x="5888" y="8242"/>
                    <a:pt x="6019" y="8111"/>
                    <a:pt x="6110" y="7952"/>
                  </a:cubicBezTo>
                  <a:cubicBezTo>
                    <a:pt x="6202" y="7794"/>
                    <a:pt x="6250" y="7614"/>
                    <a:pt x="6250" y="7431"/>
                  </a:cubicBezTo>
                  <a:lnTo>
                    <a:pt x="6250" y="1041"/>
                  </a:lnTo>
                  <a:lnTo>
                    <a:pt x="6250" y="1042"/>
                  </a:lnTo>
                  <a:lnTo>
                    <a:pt x="6250" y="1042"/>
                  </a:lnTo>
                  <a:cubicBezTo>
                    <a:pt x="6250" y="859"/>
                    <a:pt x="6202" y="679"/>
                    <a:pt x="6110" y="521"/>
                  </a:cubicBezTo>
                  <a:cubicBezTo>
                    <a:pt x="6019" y="362"/>
                    <a:pt x="5888" y="231"/>
                    <a:pt x="5729" y="140"/>
                  </a:cubicBezTo>
                  <a:cubicBezTo>
                    <a:pt x="5571" y="48"/>
                    <a:pt x="5391" y="0"/>
                    <a:pt x="5208" y="0"/>
                  </a:cubicBezTo>
                  <a:lnTo>
                    <a:pt x="1041" y="0"/>
                  </a:lnTo>
                </a:path>
              </a:pathLst>
            </a:custGeom>
            <a:solidFill>
              <a:srgbClr val="98fb98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63" name="Picture 7_0" descr=""/>
            <p:cNvPicPr/>
            <p:nvPr/>
          </p:nvPicPr>
          <p:blipFill>
            <a:blip r:embed="rId1"/>
            <a:srcRect l="6827" t="3617" r="7480" b="31247"/>
            <a:stretch/>
          </p:blipFill>
          <p:spPr>
            <a:xfrm>
              <a:off x="263520" y="2291040"/>
              <a:ext cx="1883160" cy="2158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4" name="CustomShape 23"/>
            <p:cNvSpPr/>
            <p:nvPr/>
          </p:nvSpPr>
          <p:spPr>
            <a:xfrm>
              <a:off x="117000" y="4473360"/>
              <a:ext cx="2326320" cy="936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500" spc="-1" strike="noStrike">
                  <a:latin typeface="Arial"/>
                </a:rPr>
                <a:t>Jet spectrum smeared by energy resolution, background fluctuations</a:t>
              </a:r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1165" name="CustomShape 24"/>
          <p:cNvSpPr/>
          <p:nvPr/>
        </p:nvSpPr>
        <p:spPr>
          <a:xfrm flipH="1">
            <a:off x="1271520" y="1545840"/>
            <a:ext cx="7080840" cy="67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66" name="Group 25"/>
          <p:cNvGrpSpPr/>
          <p:nvPr/>
        </p:nvGrpSpPr>
        <p:grpSpPr>
          <a:xfrm>
            <a:off x="2697480" y="1942200"/>
            <a:ext cx="3489480" cy="3335760"/>
            <a:chOff x="2697480" y="1942200"/>
            <a:chExt cx="3489480" cy="3335760"/>
          </a:xfrm>
        </p:grpSpPr>
        <p:sp>
          <p:nvSpPr>
            <p:cNvPr id="1167" name="CustomShape 26"/>
            <p:cNvSpPr/>
            <p:nvPr/>
          </p:nvSpPr>
          <p:spPr>
            <a:xfrm>
              <a:off x="2697480" y="1942200"/>
              <a:ext cx="3489480" cy="3301920"/>
            </a:xfrm>
            <a:custGeom>
              <a:avLst/>
              <a:gdLst/>
              <a:ahLst/>
              <a:rect l="l" t="t" r="r" b="b"/>
              <a:pathLst>
                <a:path w="9696" h="9175">
                  <a:moveTo>
                    <a:pt x="1529" y="0"/>
                  </a:moveTo>
                  <a:lnTo>
                    <a:pt x="1529" y="0"/>
                  </a:lnTo>
                  <a:cubicBezTo>
                    <a:pt x="1261" y="0"/>
                    <a:pt x="997" y="71"/>
                    <a:pt x="765" y="205"/>
                  </a:cubicBezTo>
                  <a:cubicBezTo>
                    <a:pt x="532" y="339"/>
                    <a:pt x="339" y="532"/>
                    <a:pt x="205" y="765"/>
                  </a:cubicBezTo>
                  <a:cubicBezTo>
                    <a:pt x="71" y="997"/>
                    <a:pt x="0" y="1261"/>
                    <a:pt x="0" y="1529"/>
                  </a:cubicBezTo>
                  <a:lnTo>
                    <a:pt x="0" y="7645"/>
                  </a:lnTo>
                  <a:lnTo>
                    <a:pt x="0" y="7645"/>
                  </a:lnTo>
                  <a:cubicBezTo>
                    <a:pt x="0" y="7913"/>
                    <a:pt x="71" y="8177"/>
                    <a:pt x="205" y="8410"/>
                  </a:cubicBezTo>
                  <a:cubicBezTo>
                    <a:pt x="339" y="8642"/>
                    <a:pt x="532" y="8835"/>
                    <a:pt x="765" y="8969"/>
                  </a:cubicBezTo>
                  <a:cubicBezTo>
                    <a:pt x="997" y="9103"/>
                    <a:pt x="1261" y="9174"/>
                    <a:pt x="1529" y="9174"/>
                  </a:cubicBezTo>
                  <a:lnTo>
                    <a:pt x="8166" y="9174"/>
                  </a:lnTo>
                  <a:lnTo>
                    <a:pt x="8166" y="9174"/>
                  </a:lnTo>
                  <a:cubicBezTo>
                    <a:pt x="8434" y="9174"/>
                    <a:pt x="8698" y="9103"/>
                    <a:pt x="8931" y="8969"/>
                  </a:cubicBezTo>
                  <a:cubicBezTo>
                    <a:pt x="9163" y="8835"/>
                    <a:pt x="9356" y="8642"/>
                    <a:pt x="9490" y="8410"/>
                  </a:cubicBezTo>
                  <a:cubicBezTo>
                    <a:pt x="9624" y="8177"/>
                    <a:pt x="9695" y="7913"/>
                    <a:pt x="9695" y="7645"/>
                  </a:cubicBezTo>
                  <a:lnTo>
                    <a:pt x="9695" y="1529"/>
                  </a:lnTo>
                  <a:lnTo>
                    <a:pt x="9695" y="1529"/>
                  </a:lnTo>
                  <a:lnTo>
                    <a:pt x="9695" y="1529"/>
                  </a:lnTo>
                  <a:cubicBezTo>
                    <a:pt x="9695" y="1261"/>
                    <a:pt x="9624" y="997"/>
                    <a:pt x="9490" y="764"/>
                  </a:cubicBezTo>
                  <a:cubicBezTo>
                    <a:pt x="9356" y="532"/>
                    <a:pt x="9163" y="339"/>
                    <a:pt x="8931" y="205"/>
                  </a:cubicBezTo>
                  <a:cubicBezTo>
                    <a:pt x="8698" y="71"/>
                    <a:pt x="8434" y="0"/>
                    <a:pt x="8166" y="0"/>
                  </a:cubicBezTo>
                  <a:lnTo>
                    <a:pt x="1529" y="0"/>
                  </a:lnTo>
                </a:path>
              </a:pathLst>
            </a:custGeom>
            <a:solidFill>
              <a:srgbClr val="ffc0c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68" name="Group 27"/>
            <p:cNvGrpSpPr/>
            <p:nvPr/>
          </p:nvGrpSpPr>
          <p:grpSpPr>
            <a:xfrm>
              <a:off x="3083040" y="2084400"/>
              <a:ext cx="2701080" cy="2411640"/>
              <a:chOff x="3083040" y="2084400"/>
              <a:chExt cx="2701080" cy="2411640"/>
            </a:xfrm>
          </p:grpSpPr>
          <p:sp>
            <p:nvSpPr>
              <p:cNvPr id="1169" name="CustomShape 28"/>
              <p:cNvSpPr/>
              <p:nvPr/>
            </p:nvSpPr>
            <p:spPr>
              <a:xfrm>
                <a:off x="3142440" y="2125800"/>
                <a:ext cx="2641680" cy="2314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17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83040" y="2084400"/>
                <a:ext cx="2688120" cy="241164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171" name="CustomShape 29"/>
            <p:cNvSpPr/>
            <p:nvPr/>
          </p:nvSpPr>
          <p:spPr>
            <a:xfrm>
              <a:off x="2866680" y="4420080"/>
              <a:ext cx="3315960" cy="857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corrects for single track reco </a:t>
              </a:r>
              <a:r>
                <a:rPr b="0" lang="en-US" sz="1800" spc="-1" strike="noStrike">
                  <a:latin typeface="Arial"/>
                  <a:ea typeface="Arial"/>
                </a:rPr>
                <a:t>ε, E resolution, background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172" name="CustomShape 30"/>
          <p:cNvSpPr/>
          <p:nvPr/>
        </p:nvSpPr>
        <p:spPr>
          <a:xfrm flipV="1">
            <a:off x="2443680" y="3609360"/>
            <a:ext cx="253800" cy="205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31"/>
          <p:cNvSpPr/>
          <p:nvPr/>
        </p:nvSpPr>
        <p:spPr>
          <a:xfrm flipV="1">
            <a:off x="6187320" y="3583080"/>
            <a:ext cx="537480" cy="2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74" name="Group 32"/>
          <p:cNvGrpSpPr/>
          <p:nvPr/>
        </p:nvGrpSpPr>
        <p:grpSpPr>
          <a:xfrm>
            <a:off x="6724800" y="1932840"/>
            <a:ext cx="3285720" cy="3301920"/>
            <a:chOff x="6724800" y="1932840"/>
            <a:chExt cx="3285720" cy="3301920"/>
          </a:xfrm>
        </p:grpSpPr>
        <p:sp>
          <p:nvSpPr>
            <p:cNvPr id="1175" name="CustomShape 33"/>
            <p:cNvSpPr/>
            <p:nvPr/>
          </p:nvSpPr>
          <p:spPr>
            <a:xfrm>
              <a:off x="6724800" y="1932840"/>
              <a:ext cx="3285720" cy="3301920"/>
            </a:xfrm>
            <a:custGeom>
              <a:avLst/>
              <a:gdLst/>
              <a:ahLst/>
              <a:rect l="l" t="t" r="r" b="b"/>
              <a:pathLst>
                <a:path w="9130" h="9175">
                  <a:moveTo>
                    <a:pt x="1521" y="0"/>
                  </a:moveTo>
                  <a:lnTo>
                    <a:pt x="1522" y="0"/>
                  </a:lnTo>
                  <a:cubicBezTo>
                    <a:pt x="1254" y="0"/>
                    <a:pt x="992" y="70"/>
                    <a:pt x="761" y="204"/>
                  </a:cubicBezTo>
                  <a:cubicBezTo>
                    <a:pt x="529" y="337"/>
                    <a:pt x="337" y="529"/>
                    <a:pt x="204" y="761"/>
                  </a:cubicBezTo>
                  <a:cubicBezTo>
                    <a:pt x="70" y="992"/>
                    <a:pt x="0" y="1254"/>
                    <a:pt x="0" y="1522"/>
                  </a:cubicBezTo>
                  <a:lnTo>
                    <a:pt x="0" y="7652"/>
                  </a:lnTo>
                  <a:lnTo>
                    <a:pt x="0" y="7653"/>
                  </a:lnTo>
                  <a:cubicBezTo>
                    <a:pt x="0" y="7920"/>
                    <a:pt x="70" y="8182"/>
                    <a:pt x="204" y="8413"/>
                  </a:cubicBezTo>
                  <a:cubicBezTo>
                    <a:pt x="337" y="8645"/>
                    <a:pt x="529" y="8837"/>
                    <a:pt x="761" y="8970"/>
                  </a:cubicBezTo>
                  <a:cubicBezTo>
                    <a:pt x="992" y="9104"/>
                    <a:pt x="1254" y="9174"/>
                    <a:pt x="1522" y="9174"/>
                  </a:cubicBezTo>
                  <a:lnTo>
                    <a:pt x="7607" y="9174"/>
                  </a:lnTo>
                  <a:lnTo>
                    <a:pt x="7608" y="9174"/>
                  </a:lnTo>
                  <a:cubicBezTo>
                    <a:pt x="7875" y="9174"/>
                    <a:pt x="8137" y="9104"/>
                    <a:pt x="8368" y="8970"/>
                  </a:cubicBezTo>
                  <a:cubicBezTo>
                    <a:pt x="8600" y="8837"/>
                    <a:pt x="8792" y="8645"/>
                    <a:pt x="8925" y="8413"/>
                  </a:cubicBezTo>
                  <a:cubicBezTo>
                    <a:pt x="9059" y="8182"/>
                    <a:pt x="9129" y="7920"/>
                    <a:pt x="9129" y="7653"/>
                  </a:cubicBezTo>
                  <a:lnTo>
                    <a:pt x="9129" y="1521"/>
                  </a:lnTo>
                  <a:lnTo>
                    <a:pt x="9129" y="1522"/>
                  </a:lnTo>
                  <a:lnTo>
                    <a:pt x="9129" y="1521"/>
                  </a:lnTo>
                  <a:cubicBezTo>
                    <a:pt x="9129" y="1254"/>
                    <a:pt x="9059" y="992"/>
                    <a:pt x="8925" y="761"/>
                  </a:cubicBezTo>
                  <a:cubicBezTo>
                    <a:pt x="8792" y="529"/>
                    <a:pt x="8600" y="337"/>
                    <a:pt x="8368" y="204"/>
                  </a:cubicBezTo>
                  <a:cubicBezTo>
                    <a:pt x="8137" y="70"/>
                    <a:pt x="7875" y="0"/>
                    <a:pt x="7608" y="0"/>
                  </a:cubicBezTo>
                  <a:lnTo>
                    <a:pt x="1521" y="0"/>
                  </a:lnTo>
                </a:path>
              </a:pathLst>
            </a:custGeom>
            <a:solidFill>
              <a:srgbClr val="ffebcd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76" name="" descr=""/>
            <p:cNvPicPr/>
            <p:nvPr/>
          </p:nvPicPr>
          <p:blipFill>
            <a:blip r:embed="rId3"/>
            <a:stretch/>
          </p:blipFill>
          <p:spPr>
            <a:xfrm>
              <a:off x="7095960" y="2199600"/>
              <a:ext cx="2644560" cy="2449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7" name="CustomShape 34"/>
            <p:cNvSpPr/>
            <p:nvPr/>
          </p:nvSpPr>
          <p:spPr>
            <a:xfrm>
              <a:off x="7178400" y="4694040"/>
              <a:ext cx="2441160" cy="346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0" y="123120"/>
            <a:ext cx="8320680" cy="56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US" sz="4000" spc="-1" strike="noStrike">
                <a:solidFill>
                  <a:srgbClr val="ff8200"/>
                </a:solidFill>
                <a:latin typeface="Arial"/>
              </a:rPr>
              <a:t>TennGen</a:t>
            </a:r>
            <a:r>
              <a:rPr b="1" i="1" lang="en-US" sz="4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background generator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191" name="Group 2"/>
          <p:cNvGrpSpPr/>
          <p:nvPr/>
        </p:nvGrpSpPr>
        <p:grpSpPr>
          <a:xfrm>
            <a:off x="601200" y="789840"/>
            <a:ext cx="3017160" cy="3657240"/>
            <a:chOff x="601200" y="789840"/>
            <a:chExt cx="3017160" cy="3657240"/>
          </a:xfrm>
        </p:grpSpPr>
        <p:sp>
          <p:nvSpPr>
            <p:cNvPr id="192" name="CustomShape 3"/>
            <p:cNvSpPr/>
            <p:nvPr/>
          </p:nvSpPr>
          <p:spPr>
            <a:xfrm>
              <a:off x="601200" y="789840"/>
              <a:ext cx="3017160" cy="3657240"/>
            </a:xfrm>
            <a:custGeom>
              <a:avLst/>
              <a:gdLst/>
              <a:ahLst/>
              <a:rect l="l" t="t" r="r" b="b"/>
              <a:pathLst>
                <a:path w="8384" h="10162">
                  <a:moveTo>
                    <a:pt x="1397" y="0"/>
                  </a:moveTo>
                  <a:lnTo>
                    <a:pt x="1397" y="0"/>
                  </a:lnTo>
                  <a:cubicBezTo>
                    <a:pt x="1152" y="0"/>
                    <a:pt x="911" y="65"/>
                    <a:pt x="699" y="187"/>
                  </a:cubicBezTo>
                  <a:cubicBezTo>
                    <a:pt x="486" y="310"/>
                    <a:pt x="310" y="486"/>
                    <a:pt x="187" y="699"/>
                  </a:cubicBezTo>
                  <a:cubicBezTo>
                    <a:pt x="65" y="911"/>
                    <a:pt x="0" y="1152"/>
                    <a:pt x="0" y="1397"/>
                  </a:cubicBezTo>
                  <a:lnTo>
                    <a:pt x="0" y="8763"/>
                  </a:lnTo>
                  <a:lnTo>
                    <a:pt x="0" y="8764"/>
                  </a:lnTo>
                  <a:cubicBezTo>
                    <a:pt x="0" y="9009"/>
                    <a:pt x="65" y="9250"/>
                    <a:pt x="187" y="9462"/>
                  </a:cubicBezTo>
                  <a:cubicBezTo>
                    <a:pt x="310" y="9675"/>
                    <a:pt x="486" y="9851"/>
                    <a:pt x="699" y="9974"/>
                  </a:cubicBezTo>
                  <a:cubicBezTo>
                    <a:pt x="911" y="10096"/>
                    <a:pt x="1152" y="10161"/>
                    <a:pt x="1397" y="10161"/>
                  </a:cubicBezTo>
                  <a:lnTo>
                    <a:pt x="6985" y="10160"/>
                  </a:lnTo>
                  <a:lnTo>
                    <a:pt x="6986" y="10161"/>
                  </a:lnTo>
                  <a:cubicBezTo>
                    <a:pt x="7231" y="10161"/>
                    <a:pt x="7472" y="10096"/>
                    <a:pt x="7684" y="9974"/>
                  </a:cubicBezTo>
                  <a:cubicBezTo>
                    <a:pt x="7897" y="9851"/>
                    <a:pt x="8073" y="9675"/>
                    <a:pt x="8196" y="9462"/>
                  </a:cubicBezTo>
                  <a:cubicBezTo>
                    <a:pt x="8318" y="9250"/>
                    <a:pt x="8383" y="9009"/>
                    <a:pt x="8383" y="8764"/>
                  </a:cubicBezTo>
                  <a:lnTo>
                    <a:pt x="8383" y="1397"/>
                  </a:lnTo>
                  <a:lnTo>
                    <a:pt x="8383" y="1397"/>
                  </a:lnTo>
                  <a:lnTo>
                    <a:pt x="8383" y="1397"/>
                  </a:lnTo>
                  <a:cubicBezTo>
                    <a:pt x="8383" y="1152"/>
                    <a:pt x="8318" y="911"/>
                    <a:pt x="8196" y="699"/>
                  </a:cubicBezTo>
                  <a:cubicBezTo>
                    <a:pt x="8073" y="486"/>
                    <a:pt x="7897" y="310"/>
                    <a:pt x="7684" y="187"/>
                  </a:cubicBezTo>
                  <a:cubicBezTo>
                    <a:pt x="7472" y="65"/>
                    <a:pt x="7231" y="0"/>
                    <a:pt x="6986" y="0"/>
                  </a:cubicBezTo>
                  <a:lnTo>
                    <a:pt x="1397" y="0"/>
                  </a:lnTo>
                </a:path>
              </a:pathLst>
            </a:custGeom>
            <a:solidFill>
              <a:srgbClr val="58595b">
                <a:alpha val="50000"/>
              </a:srgbClr>
            </a:solidFill>
            <a:ln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93" name="Group 4"/>
            <p:cNvGrpSpPr/>
            <p:nvPr/>
          </p:nvGrpSpPr>
          <p:grpSpPr>
            <a:xfrm>
              <a:off x="909000" y="1159200"/>
              <a:ext cx="2651040" cy="2140200"/>
              <a:chOff x="909000" y="1159200"/>
              <a:chExt cx="2651040" cy="2140200"/>
            </a:xfrm>
          </p:grpSpPr>
          <p:pic>
            <p:nvPicPr>
              <p:cNvPr id="194" name="" descr=""/>
              <p:cNvPicPr/>
              <p:nvPr/>
            </p:nvPicPr>
            <p:blipFill>
              <a:blip r:embed="rId1"/>
              <a:stretch/>
            </p:blipFill>
            <p:spPr>
              <a:xfrm rot="5317200">
                <a:off x="813960" y="1443240"/>
                <a:ext cx="1954080" cy="1717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5" name="Line 5"/>
              <p:cNvSpPr/>
              <p:nvPr/>
            </p:nvSpPr>
            <p:spPr>
              <a:xfrm>
                <a:off x="1731600" y="2203200"/>
                <a:ext cx="1097280" cy="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6" name="CustomShape 6"/>
              <p:cNvSpPr/>
              <p:nvPr/>
            </p:nvSpPr>
            <p:spPr>
              <a:xfrm>
                <a:off x="2371680" y="2167200"/>
                <a:ext cx="118836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2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4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6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97" name="Line 7"/>
              <p:cNvSpPr/>
              <p:nvPr/>
            </p:nvSpPr>
            <p:spPr>
              <a:xfrm flipH="1" flipV="1">
                <a:off x="1091520" y="1380240"/>
                <a:ext cx="630720" cy="82296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8" name="CustomShape 8"/>
              <p:cNvSpPr/>
              <p:nvPr/>
            </p:nvSpPr>
            <p:spPr>
              <a:xfrm>
                <a:off x="1219680" y="1159200"/>
                <a:ext cx="43020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1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99" name="Line 9"/>
              <p:cNvSpPr/>
              <p:nvPr/>
            </p:nvSpPr>
            <p:spPr>
              <a:xfrm flipV="1">
                <a:off x="1731960" y="1380240"/>
                <a:ext cx="639720" cy="83268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0" name="CustomShape 10"/>
              <p:cNvSpPr/>
              <p:nvPr/>
            </p:nvSpPr>
            <p:spPr>
              <a:xfrm>
                <a:off x="2299680" y="1195200"/>
                <a:ext cx="43020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3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201" name="Line 11"/>
              <p:cNvSpPr/>
              <p:nvPr/>
            </p:nvSpPr>
            <p:spPr>
              <a:xfrm flipH="1">
                <a:off x="1365840" y="2222640"/>
                <a:ext cx="356760" cy="98640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2" name="CustomShape 12"/>
              <p:cNvSpPr/>
              <p:nvPr/>
            </p:nvSpPr>
            <p:spPr>
              <a:xfrm>
                <a:off x="1075680" y="2671200"/>
                <a:ext cx="43020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5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203" name="CustomShape 13"/>
            <p:cNvSpPr/>
            <p:nvPr/>
          </p:nvSpPr>
          <p:spPr>
            <a:xfrm>
              <a:off x="820080" y="845280"/>
              <a:ext cx="237708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Event properties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204" name="CustomShape 14"/>
            <p:cNvSpPr/>
            <p:nvPr/>
          </p:nvSpPr>
          <p:spPr>
            <a:xfrm>
              <a:off x="784080" y="3149280"/>
              <a:ext cx="2651400" cy="1218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marL="219600" indent="-219240">
                <a:lnSpc>
                  <a:spcPct val="100000"/>
                </a:lnSpc>
                <a:buSzPct val="100051"/>
                <a:buBlip>
                  <a:blip r:embed="rId2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</a:rPr>
                <a:t>Even event planes fixed at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Ψ=0</a:t>
              </a:r>
              <a:endParaRPr b="0" lang="en-US" sz="1600" spc="-1" strike="noStrike">
                <a:latin typeface="Arial"/>
              </a:endParaRPr>
            </a:p>
            <a:p>
              <a:pPr marL="219600" indent="-219240">
                <a:lnSpc>
                  <a:spcPct val="100000"/>
                </a:lnSpc>
                <a:buSzPct val="100051"/>
                <a:buBlip>
                  <a:blip r:embed="rId3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Odd planes at random φ</a:t>
              </a:r>
              <a:endParaRPr b="0" lang="en-US" sz="1600" spc="-1" strike="noStrike">
                <a:latin typeface="Arial"/>
              </a:endParaRPr>
            </a:p>
            <a:p>
              <a:pPr marL="219600" indent="-219240">
                <a:lnSpc>
                  <a:spcPct val="100000"/>
                </a:lnSpc>
                <a:buSzPct val="100051"/>
                <a:buBlip>
                  <a:blip r:embed="rId4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Multiplies from ALICE </a:t>
              </a:r>
              <a:r>
                <a:rPr b="0" lang="en-US" sz="1600" spc="-1" strike="noStrike" u="sng">
                  <a:solidFill>
                    <a:srgbClr val="0000ff"/>
                  </a:solidFill>
                  <a:uFillTx/>
                  <a:latin typeface="Arial"/>
                  <a:ea typeface="Arial"/>
                  <a:hlinkClick r:id="rId5"/>
                </a:rPr>
                <a:t>PRC88 (2013) 044910</a:t>
              </a:r>
              <a:endParaRPr b="0" lang="en-US" sz="1600" spc="-1" strike="noStrike">
                <a:latin typeface="Arial"/>
              </a:endParaRPr>
            </a:p>
          </p:txBody>
        </p:sp>
      </p:grpSp>
      <p:grpSp>
        <p:nvGrpSpPr>
          <p:cNvPr id="205" name="Group 15"/>
          <p:cNvGrpSpPr/>
          <p:nvPr/>
        </p:nvGrpSpPr>
        <p:grpSpPr>
          <a:xfrm>
            <a:off x="4098240" y="790200"/>
            <a:ext cx="5486040" cy="4280400"/>
            <a:chOff x="4098240" y="790200"/>
            <a:chExt cx="5486040" cy="4280400"/>
          </a:xfrm>
        </p:grpSpPr>
        <p:sp>
          <p:nvSpPr>
            <p:cNvPr id="206" name="CustomShape 16"/>
            <p:cNvSpPr/>
            <p:nvPr/>
          </p:nvSpPr>
          <p:spPr>
            <a:xfrm>
              <a:off x="4098240" y="790200"/>
              <a:ext cx="5486040" cy="4280400"/>
            </a:xfrm>
            <a:custGeom>
              <a:avLst/>
              <a:gdLst/>
              <a:ahLst/>
              <a:rect l="l" t="t" r="r" b="b"/>
              <a:pathLst>
                <a:path w="15242" h="11893">
                  <a:moveTo>
                    <a:pt x="1982" y="0"/>
                  </a:moveTo>
                  <a:lnTo>
                    <a:pt x="1982" y="0"/>
                  </a:lnTo>
                  <a:cubicBezTo>
                    <a:pt x="1634" y="0"/>
                    <a:pt x="1292" y="92"/>
                    <a:pt x="991" y="266"/>
                  </a:cubicBezTo>
                  <a:cubicBezTo>
                    <a:pt x="690" y="439"/>
                    <a:pt x="439" y="690"/>
                    <a:pt x="266" y="991"/>
                  </a:cubicBezTo>
                  <a:cubicBezTo>
                    <a:pt x="92" y="1292"/>
                    <a:pt x="0" y="1634"/>
                    <a:pt x="0" y="1982"/>
                  </a:cubicBezTo>
                  <a:lnTo>
                    <a:pt x="0" y="9910"/>
                  </a:lnTo>
                  <a:lnTo>
                    <a:pt x="0" y="9910"/>
                  </a:lnTo>
                  <a:cubicBezTo>
                    <a:pt x="0" y="10258"/>
                    <a:pt x="92" y="10600"/>
                    <a:pt x="266" y="10901"/>
                  </a:cubicBezTo>
                  <a:cubicBezTo>
                    <a:pt x="439" y="11202"/>
                    <a:pt x="690" y="11453"/>
                    <a:pt x="991" y="11626"/>
                  </a:cubicBezTo>
                  <a:cubicBezTo>
                    <a:pt x="1292" y="11800"/>
                    <a:pt x="1634" y="11892"/>
                    <a:pt x="1982" y="11892"/>
                  </a:cubicBezTo>
                  <a:lnTo>
                    <a:pt x="13259" y="11892"/>
                  </a:lnTo>
                  <a:lnTo>
                    <a:pt x="13259" y="11892"/>
                  </a:lnTo>
                  <a:cubicBezTo>
                    <a:pt x="13607" y="11892"/>
                    <a:pt x="13949" y="11800"/>
                    <a:pt x="14250" y="11626"/>
                  </a:cubicBezTo>
                  <a:cubicBezTo>
                    <a:pt x="14551" y="11453"/>
                    <a:pt x="14802" y="11202"/>
                    <a:pt x="14975" y="10901"/>
                  </a:cubicBezTo>
                  <a:cubicBezTo>
                    <a:pt x="15149" y="10600"/>
                    <a:pt x="15241" y="10258"/>
                    <a:pt x="15241" y="9910"/>
                  </a:cubicBezTo>
                  <a:lnTo>
                    <a:pt x="15241" y="1982"/>
                  </a:lnTo>
                  <a:lnTo>
                    <a:pt x="15241" y="1982"/>
                  </a:lnTo>
                  <a:lnTo>
                    <a:pt x="15241" y="1982"/>
                  </a:lnTo>
                  <a:cubicBezTo>
                    <a:pt x="15241" y="1634"/>
                    <a:pt x="15149" y="1292"/>
                    <a:pt x="14975" y="991"/>
                  </a:cubicBezTo>
                  <a:cubicBezTo>
                    <a:pt x="14802" y="690"/>
                    <a:pt x="14551" y="439"/>
                    <a:pt x="14250" y="266"/>
                  </a:cubicBezTo>
                  <a:cubicBezTo>
                    <a:pt x="13949" y="92"/>
                    <a:pt x="13607" y="0"/>
                    <a:pt x="13259" y="0"/>
                  </a:cubicBezTo>
                  <a:lnTo>
                    <a:pt x="1982" y="0"/>
                  </a:lnTo>
                </a:path>
              </a:pathLst>
            </a:custGeom>
            <a:solidFill>
              <a:srgbClr val="58595b">
                <a:alpha val="50000"/>
              </a:srgbClr>
            </a:solidFill>
            <a:ln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CustomShape 17"/>
            <p:cNvSpPr/>
            <p:nvPr/>
          </p:nvSpPr>
          <p:spPr>
            <a:xfrm>
              <a:off x="4738320" y="792360"/>
              <a:ext cx="4205880" cy="44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58595b"/>
                  </a:solidFill>
                  <a:latin typeface="Arial"/>
                </a:rPr>
                <a:t>Track properties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208" name="Group 18"/>
            <p:cNvGrpSpPr/>
            <p:nvPr/>
          </p:nvGrpSpPr>
          <p:grpSpPr>
            <a:xfrm>
              <a:off x="4424400" y="1210680"/>
              <a:ext cx="4777560" cy="1851840"/>
              <a:chOff x="4424400" y="1210680"/>
              <a:chExt cx="4777560" cy="1851840"/>
            </a:xfrm>
          </p:grpSpPr>
          <p:grpSp>
            <p:nvGrpSpPr>
              <p:cNvPr id="209" name="Group 19"/>
              <p:cNvGrpSpPr/>
              <p:nvPr/>
            </p:nvGrpSpPr>
            <p:grpSpPr>
              <a:xfrm>
                <a:off x="4424400" y="1210680"/>
                <a:ext cx="2912760" cy="1851840"/>
                <a:chOff x="4424400" y="1210680"/>
                <a:chExt cx="2912760" cy="1851840"/>
              </a:xfrm>
            </p:grpSpPr>
            <p:grpSp>
              <p:nvGrpSpPr>
                <p:cNvPr id="210" name="Group 20"/>
                <p:cNvGrpSpPr/>
                <p:nvPr/>
              </p:nvGrpSpPr>
              <p:grpSpPr>
                <a:xfrm>
                  <a:off x="4424400" y="1210680"/>
                  <a:ext cx="2912760" cy="1851840"/>
                  <a:chOff x="4424400" y="1210680"/>
                  <a:chExt cx="2912760" cy="1851840"/>
                </a:xfrm>
              </p:grpSpPr>
              <p:sp>
                <p:nvSpPr>
                  <p:cNvPr id="211" name="CustomShape 21"/>
                  <p:cNvSpPr/>
                  <p:nvPr/>
                </p:nvSpPr>
                <p:spPr>
                  <a:xfrm flipH="1">
                    <a:off x="4482720" y="1210680"/>
                    <a:ext cx="2853720" cy="180504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212" name="Picture 19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4502880" y="1389600"/>
                    <a:ext cx="2742840" cy="15174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13" name="CustomShape 22"/>
                  <p:cNvSpPr/>
                  <p:nvPr/>
                </p:nvSpPr>
                <p:spPr>
                  <a:xfrm>
                    <a:off x="5043600" y="1351440"/>
                    <a:ext cx="2194200" cy="3459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Momentum spectra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214" name="CustomShape 23"/>
                  <p:cNvSpPr/>
                  <p:nvPr/>
                </p:nvSpPr>
                <p:spPr>
                  <a:xfrm>
                    <a:off x="4685760" y="2763360"/>
                    <a:ext cx="2651400" cy="1278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5" name="CustomShape 24"/>
                  <p:cNvSpPr/>
                  <p:nvPr/>
                </p:nvSpPr>
                <p:spPr>
                  <a:xfrm flipH="1">
                    <a:off x="4482720" y="1298160"/>
                    <a:ext cx="237960" cy="15930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6" name="CustomShape 25"/>
                  <p:cNvSpPr/>
                  <p:nvPr/>
                </p:nvSpPr>
                <p:spPr>
                  <a:xfrm>
                    <a:off x="5783040" y="2661840"/>
                    <a:ext cx="387360" cy="400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217" name="CustomShape 26"/>
                  <p:cNvSpPr/>
                  <p:nvPr/>
                </p:nvSpPr>
                <p:spPr>
                  <a:xfrm rot="16200000">
                    <a:off x="4209120" y="1913400"/>
                    <a:ext cx="776160" cy="3459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latin typeface="Arial"/>
                      </a:rPr>
                      <a:t>dN/dy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218" name="CustomShape 27"/>
                  <p:cNvSpPr/>
                  <p:nvPr/>
                </p:nvSpPr>
                <p:spPr>
                  <a:xfrm>
                    <a:off x="5375160" y="2502000"/>
                    <a:ext cx="1830960" cy="232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 u="sng">
                        <a:solidFill>
                          <a:srgbClr val="0000ff"/>
                        </a:solidFill>
                        <a:uFillTx/>
                        <a:latin typeface="Arial"/>
                        <a:hlinkClick r:id="rId7"/>
                      </a:rPr>
                      <a:t>PLB720 (2013) 52-62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219" name="Group 28"/>
                <p:cNvGrpSpPr/>
                <p:nvPr/>
              </p:nvGrpSpPr>
              <p:grpSpPr>
                <a:xfrm>
                  <a:off x="5710680" y="1710720"/>
                  <a:ext cx="1421280" cy="1113840"/>
                  <a:chOff x="5710680" y="1710720"/>
                  <a:chExt cx="1421280" cy="1113840"/>
                </a:xfrm>
              </p:grpSpPr>
              <p:sp>
                <p:nvSpPr>
                  <p:cNvPr id="220" name="CustomShape 29"/>
                  <p:cNvSpPr/>
                  <p:nvPr/>
                </p:nvSpPr>
                <p:spPr>
                  <a:xfrm>
                    <a:off x="6057360" y="1710720"/>
                    <a:ext cx="1074600" cy="1113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Blast Wave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221" name="Line 30"/>
                  <p:cNvSpPr/>
                  <p:nvPr/>
                </p:nvSpPr>
                <p:spPr>
                  <a:xfrm flipH="1">
                    <a:off x="5710680" y="1893600"/>
                    <a:ext cx="36576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222" name="Line 31"/>
              <p:cNvSpPr/>
              <p:nvPr/>
            </p:nvSpPr>
            <p:spPr>
              <a:xfrm>
                <a:off x="7439760" y="2032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3" name="CustomShape 32"/>
              <p:cNvSpPr/>
              <p:nvPr/>
            </p:nvSpPr>
            <p:spPr>
              <a:xfrm>
                <a:off x="7729920" y="1845000"/>
                <a:ext cx="147204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p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T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224" name="Group 33"/>
            <p:cNvGrpSpPr/>
            <p:nvPr/>
          </p:nvGrpSpPr>
          <p:grpSpPr>
            <a:xfrm>
              <a:off x="4460760" y="3096720"/>
              <a:ext cx="4957200" cy="1895400"/>
              <a:chOff x="4460760" y="3096720"/>
              <a:chExt cx="4957200" cy="1895400"/>
            </a:xfrm>
          </p:grpSpPr>
          <p:grpSp>
            <p:nvGrpSpPr>
              <p:cNvPr id="225" name="Group 34"/>
              <p:cNvGrpSpPr/>
              <p:nvPr/>
            </p:nvGrpSpPr>
            <p:grpSpPr>
              <a:xfrm>
                <a:off x="4460760" y="3096720"/>
                <a:ext cx="3147840" cy="1895400"/>
                <a:chOff x="4460760" y="3096720"/>
                <a:chExt cx="3147840" cy="1895400"/>
              </a:xfrm>
            </p:grpSpPr>
            <p:grpSp>
              <p:nvGrpSpPr>
                <p:cNvPr id="226" name="Group 35"/>
                <p:cNvGrpSpPr/>
                <p:nvPr/>
              </p:nvGrpSpPr>
              <p:grpSpPr>
                <a:xfrm>
                  <a:off x="4460760" y="3096720"/>
                  <a:ext cx="3147840" cy="1895400"/>
                  <a:chOff x="4460760" y="3096720"/>
                  <a:chExt cx="3147840" cy="1895400"/>
                </a:xfrm>
              </p:grpSpPr>
              <p:sp>
                <p:nvSpPr>
                  <p:cNvPr id="227" name="CustomShape 36"/>
                  <p:cNvSpPr/>
                  <p:nvPr/>
                </p:nvSpPr>
                <p:spPr>
                  <a:xfrm>
                    <a:off x="4500000" y="3096720"/>
                    <a:ext cx="3030120" cy="185364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228" name="Picture 12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4555800" y="3127680"/>
                    <a:ext cx="2938320" cy="16826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229" name="CustomShape 37"/>
                  <p:cNvSpPr/>
                  <p:nvPr/>
                </p:nvSpPr>
                <p:spPr>
                  <a:xfrm>
                    <a:off x="4759200" y="4679640"/>
                    <a:ext cx="2662920" cy="13068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0" name="CustomShape 38"/>
                  <p:cNvSpPr/>
                  <p:nvPr/>
                </p:nvSpPr>
                <p:spPr>
                  <a:xfrm flipH="1">
                    <a:off x="4512960" y="3181320"/>
                    <a:ext cx="239040" cy="16290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1" name="CustomShape 39"/>
                  <p:cNvSpPr/>
                  <p:nvPr/>
                </p:nvSpPr>
                <p:spPr>
                  <a:xfrm>
                    <a:off x="4759200" y="3096720"/>
                    <a:ext cx="2662920" cy="13068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2" name="CustomShape 40"/>
                  <p:cNvSpPr/>
                  <p:nvPr/>
                </p:nvSpPr>
                <p:spPr>
                  <a:xfrm>
                    <a:off x="5897880" y="4575600"/>
                    <a:ext cx="403560" cy="4165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233" name="CustomShape 41"/>
                  <p:cNvSpPr/>
                  <p:nvPr/>
                </p:nvSpPr>
                <p:spPr>
                  <a:xfrm rot="16200000">
                    <a:off x="4272480" y="3778560"/>
                    <a:ext cx="793800" cy="417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latin typeface="Arial"/>
                      </a:rPr>
                      <a:t>v</a:t>
                    </a:r>
                    <a:r>
                      <a:rPr b="0" lang="en-US" sz="1800" spc="-1" strike="noStrike" baseline="-33000">
                        <a:latin typeface="Arial"/>
                      </a:rPr>
                      <a:t>n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234" name="CustomShape 42"/>
                  <p:cNvSpPr/>
                  <p:nvPr/>
                </p:nvSpPr>
                <p:spPr>
                  <a:xfrm>
                    <a:off x="4901760" y="4340160"/>
                    <a:ext cx="2706840" cy="3596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Azimuthal asymmetries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235" name="CustomShape 43"/>
                  <p:cNvSpPr/>
                  <p:nvPr/>
                </p:nvSpPr>
                <p:spPr>
                  <a:xfrm>
                    <a:off x="5455080" y="4191120"/>
                    <a:ext cx="1982880" cy="24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 algn="r">
                      <a:lnSpc>
                        <a:spcPct val="100000"/>
                      </a:lnSpc>
                      <a:spcBef>
                        <a:spcPts val="1191"/>
                      </a:spcBef>
                      <a:spcAft>
                        <a:spcPts val="992"/>
                      </a:spcAft>
                    </a:pPr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 u="sng">
                        <a:solidFill>
                          <a:srgbClr val="0000ff"/>
                        </a:solidFill>
                        <a:uFillTx/>
                        <a:latin typeface="Arial"/>
                        <a:hlinkClick r:id="rId9"/>
                      </a:rPr>
                      <a:t>JHEP 1609 (2016) 164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236" name="Group 44"/>
                <p:cNvGrpSpPr/>
                <p:nvPr/>
              </p:nvGrpSpPr>
              <p:grpSpPr>
                <a:xfrm>
                  <a:off x="5474160" y="3609000"/>
                  <a:ext cx="2055960" cy="857880"/>
                  <a:chOff x="5474160" y="3609000"/>
                  <a:chExt cx="2055960" cy="857880"/>
                </a:xfrm>
              </p:grpSpPr>
              <p:sp>
                <p:nvSpPr>
                  <p:cNvPr id="237" name="CustomShape 45"/>
                  <p:cNvSpPr/>
                  <p:nvPr/>
                </p:nvSpPr>
                <p:spPr>
                  <a:xfrm>
                    <a:off x="5821920" y="3609000"/>
                    <a:ext cx="1708200" cy="8578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>
                    <a:no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Polynomial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238" name="Line 46"/>
                  <p:cNvSpPr/>
                  <p:nvPr/>
                </p:nvSpPr>
                <p:spPr>
                  <a:xfrm flipH="1">
                    <a:off x="5474160" y="3795840"/>
                    <a:ext cx="36720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239" name="CustomShape 47"/>
              <p:cNvSpPr/>
              <p:nvPr/>
            </p:nvSpPr>
            <p:spPr>
              <a:xfrm>
                <a:off x="7945920" y="3753000"/>
                <a:ext cx="46620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v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n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240" name="Line 48"/>
              <p:cNvSpPr/>
              <p:nvPr/>
            </p:nvSpPr>
            <p:spPr>
              <a:xfrm>
                <a:off x="7561800" y="3940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1" name="Line 49"/>
              <p:cNvSpPr/>
              <p:nvPr/>
            </p:nvSpPr>
            <p:spPr>
              <a:xfrm>
                <a:off x="8321040" y="3931920"/>
                <a:ext cx="257760" cy="52272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2" name="CustomShape 50"/>
              <p:cNvSpPr/>
              <p:nvPr/>
            </p:nvSpPr>
            <p:spPr>
              <a:xfrm>
                <a:off x="7945920" y="4437000"/>
                <a:ext cx="147204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  <a:ea typeface="Arial"/>
                  </a:rPr>
                  <a:t>φ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</p:grpSp>
      <p:grpSp>
        <p:nvGrpSpPr>
          <p:cNvPr id="243" name="Group 51"/>
          <p:cNvGrpSpPr/>
          <p:nvPr/>
        </p:nvGrpSpPr>
        <p:grpSpPr>
          <a:xfrm>
            <a:off x="254880" y="4591440"/>
            <a:ext cx="3804120" cy="731160"/>
            <a:chOff x="254880" y="4591440"/>
            <a:chExt cx="3804120" cy="731160"/>
          </a:xfrm>
        </p:grpSpPr>
        <p:sp>
          <p:nvSpPr>
            <p:cNvPr id="244" name="CustomShape 52"/>
            <p:cNvSpPr/>
            <p:nvPr/>
          </p:nvSpPr>
          <p:spPr>
            <a:xfrm>
              <a:off x="254880" y="4591440"/>
              <a:ext cx="3748680" cy="731160"/>
            </a:xfrm>
            <a:custGeom>
              <a:avLst/>
              <a:gdLst/>
              <a:ahLst/>
              <a:rect l="l" t="t" r="r" b="b"/>
              <a:pathLst>
                <a:path w="10416" h="2034">
                  <a:moveTo>
                    <a:pt x="338" y="0"/>
                  </a:moveTo>
                  <a:lnTo>
                    <a:pt x="339" y="0"/>
                  </a:lnTo>
                  <a:cubicBezTo>
                    <a:pt x="279" y="0"/>
                    <a:pt x="221" y="16"/>
                    <a:pt x="169" y="45"/>
                  </a:cubicBezTo>
                  <a:cubicBezTo>
                    <a:pt x="118" y="75"/>
                    <a:pt x="75" y="118"/>
                    <a:pt x="45" y="169"/>
                  </a:cubicBezTo>
                  <a:cubicBezTo>
                    <a:pt x="16" y="221"/>
                    <a:pt x="0" y="279"/>
                    <a:pt x="0" y="339"/>
                  </a:cubicBezTo>
                  <a:lnTo>
                    <a:pt x="0" y="1694"/>
                  </a:lnTo>
                  <a:lnTo>
                    <a:pt x="0" y="1694"/>
                  </a:lnTo>
                  <a:cubicBezTo>
                    <a:pt x="0" y="1754"/>
                    <a:pt x="16" y="1812"/>
                    <a:pt x="45" y="1864"/>
                  </a:cubicBezTo>
                  <a:cubicBezTo>
                    <a:pt x="75" y="1915"/>
                    <a:pt x="118" y="1958"/>
                    <a:pt x="169" y="1988"/>
                  </a:cubicBezTo>
                  <a:cubicBezTo>
                    <a:pt x="221" y="2017"/>
                    <a:pt x="279" y="2033"/>
                    <a:pt x="339" y="2033"/>
                  </a:cubicBezTo>
                  <a:lnTo>
                    <a:pt x="10076" y="2033"/>
                  </a:lnTo>
                  <a:lnTo>
                    <a:pt x="10076" y="2033"/>
                  </a:lnTo>
                  <a:cubicBezTo>
                    <a:pt x="10136" y="2033"/>
                    <a:pt x="10194" y="2017"/>
                    <a:pt x="10246" y="1988"/>
                  </a:cubicBezTo>
                  <a:cubicBezTo>
                    <a:pt x="10297" y="1958"/>
                    <a:pt x="10340" y="1915"/>
                    <a:pt x="10370" y="1864"/>
                  </a:cubicBezTo>
                  <a:cubicBezTo>
                    <a:pt x="10399" y="1812"/>
                    <a:pt x="10415" y="1754"/>
                    <a:pt x="10415" y="1694"/>
                  </a:cubicBezTo>
                  <a:lnTo>
                    <a:pt x="10415" y="338"/>
                  </a:lnTo>
                  <a:lnTo>
                    <a:pt x="10415" y="339"/>
                  </a:lnTo>
                  <a:lnTo>
                    <a:pt x="10415" y="339"/>
                  </a:lnTo>
                  <a:cubicBezTo>
                    <a:pt x="10415" y="279"/>
                    <a:pt x="10399" y="221"/>
                    <a:pt x="10370" y="169"/>
                  </a:cubicBezTo>
                  <a:cubicBezTo>
                    <a:pt x="10340" y="118"/>
                    <a:pt x="10297" y="75"/>
                    <a:pt x="10246" y="45"/>
                  </a:cubicBezTo>
                  <a:cubicBezTo>
                    <a:pt x="10194" y="16"/>
                    <a:pt x="10136" y="0"/>
                    <a:pt x="10076" y="0"/>
                  </a:cubicBezTo>
                  <a:lnTo>
                    <a:pt x="338" y="0"/>
                  </a:lnTo>
                </a:path>
              </a:pathLst>
            </a:custGeom>
            <a:solidFill>
              <a:srgbClr val="ed1c24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CustomShape 53"/>
            <p:cNvSpPr/>
            <p:nvPr/>
          </p:nvSpPr>
          <p:spPr>
            <a:xfrm>
              <a:off x="310320" y="4627440"/>
              <a:ext cx="3748680" cy="656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000" spc="-1" strike="noStrike">
                  <a:latin typeface="Arial"/>
                </a:rPr>
                <a:t>No jets! No resonances</a:t>
              </a:r>
              <a:endParaRPr b="0" lang="en-US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en-US" sz="2000" spc="-1" strike="noStrike">
                  <a:latin typeface="Arial"/>
                </a:rPr>
                <a:t>Emulates hydro correlations 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" descr=""/>
          <p:cNvPicPr/>
          <p:nvPr/>
        </p:nvPicPr>
        <p:blipFill>
          <a:blip r:embed="rId1"/>
          <a:stretch/>
        </p:blipFill>
        <p:spPr>
          <a:xfrm>
            <a:off x="999360" y="436320"/>
            <a:ext cx="7822800" cy="5001480"/>
          </a:xfrm>
          <a:prstGeom prst="rect">
            <a:avLst/>
          </a:prstGeom>
          <a:ln>
            <a:noFill/>
          </a:ln>
        </p:spPr>
      </p:pic>
      <p:sp>
        <p:nvSpPr>
          <p:cNvPr id="1179" name="CustomShape 1"/>
          <p:cNvSpPr/>
          <p:nvPr/>
        </p:nvSpPr>
        <p:spPr>
          <a:xfrm>
            <a:off x="76320" y="118800"/>
            <a:ext cx="10019880" cy="63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Jets in ALICE: Response Matrix Construction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180" name="CustomShape 2"/>
          <p:cNvSpPr/>
          <p:nvPr/>
        </p:nvSpPr>
        <p:spPr>
          <a:xfrm>
            <a:off x="0" y="0"/>
            <a:ext cx="360" cy="19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81" name="CustomShape 3"/>
          <p:cNvSpPr/>
          <p:nvPr/>
        </p:nvSpPr>
        <p:spPr>
          <a:xfrm>
            <a:off x="1084680" y="726840"/>
            <a:ext cx="952128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News Gothic MT"/>
                <a:ea typeface="DejaVu Sans"/>
              </a:rPr>
              <a:t>     </a:t>
            </a:r>
            <a:r>
              <a:rPr b="1" lang="en-US" sz="2000" spc="-1" strike="noStrike">
                <a:solidFill>
                  <a:srgbClr val="000000"/>
                </a:solidFill>
                <a:latin typeface="News Gothic MT"/>
                <a:ea typeface="DejaVu Sans"/>
              </a:rPr>
              <a:t>RMdet          X      RMbkg        =           RM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182" name="Picture 9_4" descr=""/>
          <p:cNvPicPr/>
          <p:nvPr/>
        </p:nvPicPr>
        <p:blipFill>
          <a:blip r:embed="rId2"/>
          <a:stretch/>
        </p:blipFill>
        <p:spPr>
          <a:xfrm rot="16200000">
            <a:off x="6042960" y="1818720"/>
            <a:ext cx="1149480" cy="346320"/>
          </a:xfrm>
          <a:prstGeom prst="rect">
            <a:avLst/>
          </a:prstGeom>
          <a:ln>
            <a:noFill/>
          </a:ln>
        </p:spPr>
      </p:pic>
      <p:pic>
        <p:nvPicPr>
          <p:cNvPr id="1183" name="Picture 10_4" descr=""/>
          <p:cNvPicPr/>
          <p:nvPr/>
        </p:nvPicPr>
        <p:blipFill>
          <a:blip r:embed="rId3"/>
          <a:stretch/>
        </p:blipFill>
        <p:spPr>
          <a:xfrm rot="16200000">
            <a:off x="2814120" y="1839600"/>
            <a:ext cx="1277640" cy="377280"/>
          </a:xfrm>
          <a:prstGeom prst="rect">
            <a:avLst/>
          </a:prstGeom>
          <a:ln>
            <a:noFill/>
          </a:ln>
        </p:spPr>
      </p:pic>
      <p:sp>
        <p:nvSpPr>
          <p:cNvPr id="1184" name="CustomShape 4"/>
          <p:cNvSpPr/>
          <p:nvPr/>
        </p:nvSpPr>
        <p:spPr>
          <a:xfrm>
            <a:off x="4023000" y="4934160"/>
            <a:ext cx="7239240" cy="38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500" spc="-1" strike="noStrike">
                <a:solidFill>
                  <a:srgbClr val="000000"/>
                </a:solidFill>
                <a:latin typeface="News Gothic MT"/>
                <a:ea typeface="DejaVu Sans"/>
              </a:rPr>
              <a:t>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  <a:ea typeface="DejaVu Sans"/>
              </a:rPr>
              <a:t>bkg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  <a:ea typeface="DejaVu Sans"/>
              </a:rPr>
              <a:t> and RM</a:t>
            </a:r>
            <a:r>
              <a:rPr b="1" lang="en-US" sz="1500" spc="-1" strike="noStrike" baseline="-14000000">
                <a:solidFill>
                  <a:srgbClr val="000000"/>
                </a:solidFill>
                <a:latin typeface="News Gothic MT"/>
                <a:ea typeface="DejaVu Sans"/>
              </a:rPr>
              <a:t>det</a:t>
            </a:r>
            <a:r>
              <a:rPr b="1" lang="en-US" sz="1500" spc="-1" strike="noStrike">
                <a:solidFill>
                  <a:srgbClr val="000000"/>
                </a:solidFill>
                <a:latin typeface="News Gothic MT"/>
                <a:ea typeface="DejaVu Sans"/>
              </a:rPr>
              <a:t> are approximately factorizable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1185" name="Group 5"/>
          <p:cNvGrpSpPr/>
          <p:nvPr/>
        </p:nvGrpSpPr>
        <p:grpSpPr>
          <a:xfrm>
            <a:off x="1171440" y="2676600"/>
            <a:ext cx="2619360" cy="2599920"/>
            <a:chOff x="1171440" y="2676600"/>
            <a:chExt cx="2619360" cy="2599920"/>
          </a:xfrm>
        </p:grpSpPr>
        <p:sp>
          <p:nvSpPr>
            <p:cNvPr id="1186" name="CustomShape 6"/>
            <p:cNvSpPr/>
            <p:nvPr/>
          </p:nvSpPr>
          <p:spPr>
            <a:xfrm>
              <a:off x="1277640" y="2860920"/>
              <a:ext cx="2355120" cy="22024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7" name="CustomShape 7"/>
            <p:cNvSpPr/>
            <p:nvPr/>
          </p:nvSpPr>
          <p:spPr>
            <a:xfrm>
              <a:off x="2748600" y="4779720"/>
              <a:ext cx="499320" cy="4968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88" name="" descr=""/>
            <p:cNvPicPr/>
            <p:nvPr/>
          </p:nvPicPr>
          <p:blipFill>
            <a:blip r:embed="rId4"/>
            <a:stretch/>
          </p:blipFill>
          <p:spPr>
            <a:xfrm>
              <a:off x="1171440" y="2676600"/>
              <a:ext cx="2619360" cy="25005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89" name="CustomShape 8"/>
          <p:cNvSpPr/>
          <p:nvPr/>
        </p:nvSpPr>
        <p:spPr>
          <a:xfrm>
            <a:off x="1084680" y="726840"/>
            <a:ext cx="2548080" cy="213372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0" name="CustomShape 9"/>
          <p:cNvSpPr/>
          <p:nvPr/>
        </p:nvSpPr>
        <p:spPr>
          <a:xfrm rot="16200000">
            <a:off x="-318960" y="1599120"/>
            <a:ext cx="24120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DETECTOR EFFECT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91" name="CustomShape 10"/>
          <p:cNvSpPr/>
          <p:nvPr/>
        </p:nvSpPr>
        <p:spPr>
          <a:xfrm>
            <a:off x="3640680" y="726840"/>
            <a:ext cx="2548080" cy="213372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2" name="CustomShape 11"/>
          <p:cNvSpPr/>
          <p:nvPr/>
        </p:nvSpPr>
        <p:spPr>
          <a:xfrm>
            <a:off x="3920760" y="1029240"/>
            <a:ext cx="2035800" cy="8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NOT A DETECTOR EFFECT!!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CustomShape 1"/>
          <p:cNvSpPr/>
          <p:nvPr/>
        </p:nvSpPr>
        <p:spPr>
          <a:xfrm>
            <a:off x="496080" y="124920"/>
            <a:ext cx="9071280" cy="50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Analysis steps: Full Monte Carlo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194" name="Group 2"/>
          <p:cNvGrpSpPr/>
          <p:nvPr/>
        </p:nvGrpSpPr>
        <p:grpSpPr>
          <a:xfrm>
            <a:off x="79560" y="993240"/>
            <a:ext cx="1215720" cy="390600"/>
            <a:chOff x="79560" y="993240"/>
            <a:chExt cx="1215720" cy="390600"/>
          </a:xfrm>
        </p:grpSpPr>
        <p:sp>
          <p:nvSpPr>
            <p:cNvPr id="1195" name="CustomShape 3"/>
            <p:cNvSpPr/>
            <p:nvPr/>
          </p:nvSpPr>
          <p:spPr>
            <a:xfrm>
              <a:off x="132840" y="993240"/>
              <a:ext cx="1129680" cy="390600"/>
            </a:xfrm>
            <a:custGeom>
              <a:avLst/>
              <a:gdLst/>
              <a:ahLst/>
              <a:rect l="l" t="t" r="r" b="b"/>
              <a:pathLst>
                <a:path w="3141" h="1088">
                  <a:moveTo>
                    <a:pt x="181" y="0"/>
                  </a:moveTo>
                  <a:lnTo>
                    <a:pt x="181" y="0"/>
                  </a:lnTo>
                  <a:cubicBezTo>
                    <a:pt x="149" y="0"/>
                    <a:pt x="118" y="8"/>
                    <a:pt x="91" y="24"/>
                  </a:cubicBezTo>
                  <a:cubicBezTo>
                    <a:pt x="63" y="40"/>
                    <a:pt x="40" y="63"/>
                    <a:pt x="24" y="91"/>
                  </a:cubicBezTo>
                  <a:cubicBezTo>
                    <a:pt x="8" y="118"/>
                    <a:pt x="0" y="149"/>
                    <a:pt x="0" y="181"/>
                  </a:cubicBezTo>
                  <a:lnTo>
                    <a:pt x="0" y="905"/>
                  </a:lnTo>
                  <a:lnTo>
                    <a:pt x="0" y="906"/>
                  </a:lnTo>
                  <a:cubicBezTo>
                    <a:pt x="0" y="938"/>
                    <a:pt x="8" y="969"/>
                    <a:pt x="24" y="996"/>
                  </a:cubicBezTo>
                  <a:cubicBezTo>
                    <a:pt x="40" y="1024"/>
                    <a:pt x="63" y="1047"/>
                    <a:pt x="91" y="1063"/>
                  </a:cubicBezTo>
                  <a:cubicBezTo>
                    <a:pt x="118" y="1079"/>
                    <a:pt x="149" y="1087"/>
                    <a:pt x="181" y="1087"/>
                  </a:cubicBezTo>
                  <a:lnTo>
                    <a:pt x="2958" y="1087"/>
                  </a:lnTo>
                  <a:lnTo>
                    <a:pt x="2959" y="1087"/>
                  </a:lnTo>
                  <a:cubicBezTo>
                    <a:pt x="2991" y="1087"/>
                    <a:pt x="3022" y="1079"/>
                    <a:pt x="3049" y="1063"/>
                  </a:cubicBezTo>
                  <a:cubicBezTo>
                    <a:pt x="3077" y="1047"/>
                    <a:pt x="3100" y="1024"/>
                    <a:pt x="3116" y="996"/>
                  </a:cubicBezTo>
                  <a:cubicBezTo>
                    <a:pt x="3132" y="969"/>
                    <a:pt x="3140" y="938"/>
                    <a:pt x="3140" y="906"/>
                  </a:cubicBezTo>
                  <a:lnTo>
                    <a:pt x="3140" y="181"/>
                  </a:lnTo>
                  <a:lnTo>
                    <a:pt x="3140" y="181"/>
                  </a:lnTo>
                  <a:lnTo>
                    <a:pt x="3140" y="181"/>
                  </a:lnTo>
                  <a:cubicBezTo>
                    <a:pt x="3140" y="149"/>
                    <a:pt x="3132" y="118"/>
                    <a:pt x="3116" y="91"/>
                  </a:cubicBezTo>
                  <a:cubicBezTo>
                    <a:pt x="3100" y="63"/>
                    <a:pt x="3077" y="40"/>
                    <a:pt x="3049" y="24"/>
                  </a:cubicBezTo>
                  <a:cubicBezTo>
                    <a:pt x="3022" y="8"/>
                    <a:pt x="2991" y="0"/>
                    <a:pt x="2959" y="0"/>
                  </a:cubicBezTo>
                  <a:lnTo>
                    <a:pt x="181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6" name="CustomShape 4"/>
            <p:cNvSpPr/>
            <p:nvPr/>
          </p:nvSpPr>
          <p:spPr>
            <a:xfrm>
              <a:off x="79560" y="995760"/>
              <a:ext cx="1215720" cy="373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Particles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197" name="Group 5"/>
          <p:cNvGrpSpPr/>
          <p:nvPr/>
        </p:nvGrpSpPr>
        <p:grpSpPr>
          <a:xfrm>
            <a:off x="3060360" y="858600"/>
            <a:ext cx="1391760" cy="671040"/>
            <a:chOff x="3060360" y="858600"/>
            <a:chExt cx="1391760" cy="671040"/>
          </a:xfrm>
        </p:grpSpPr>
        <p:sp>
          <p:nvSpPr>
            <p:cNvPr id="1198" name="CustomShape 6"/>
            <p:cNvSpPr/>
            <p:nvPr/>
          </p:nvSpPr>
          <p:spPr>
            <a:xfrm>
              <a:off x="3083760" y="866520"/>
              <a:ext cx="1368360" cy="663120"/>
            </a:xfrm>
            <a:custGeom>
              <a:avLst/>
              <a:gdLst/>
              <a:ahLst/>
              <a:rect l="l" t="t" r="r" b="b"/>
              <a:pathLst>
                <a:path w="3804" h="1845">
                  <a:moveTo>
                    <a:pt x="307" y="0"/>
                  </a:moveTo>
                  <a:lnTo>
                    <a:pt x="307" y="0"/>
                  </a:lnTo>
                  <a:cubicBezTo>
                    <a:pt x="253" y="0"/>
                    <a:pt x="200" y="14"/>
                    <a:pt x="154" y="41"/>
                  </a:cubicBezTo>
                  <a:cubicBezTo>
                    <a:pt x="107" y="68"/>
                    <a:pt x="68" y="107"/>
                    <a:pt x="41" y="154"/>
                  </a:cubicBezTo>
                  <a:cubicBezTo>
                    <a:pt x="14" y="200"/>
                    <a:pt x="0" y="253"/>
                    <a:pt x="0" y="307"/>
                  </a:cubicBezTo>
                  <a:lnTo>
                    <a:pt x="0" y="1536"/>
                  </a:lnTo>
                  <a:lnTo>
                    <a:pt x="0" y="1537"/>
                  </a:lnTo>
                  <a:cubicBezTo>
                    <a:pt x="0" y="1591"/>
                    <a:pt x="14" y="1644"/>
                    <a:pt x="41" y="1690"/>
                  </a:cubicBezTo>
                  <a:cubicBezTo>
                    <a:pt x="68" y="1737"/>
                    <a:pt x="107" y="1776"/>
                    <a:pt x="154" y="1803"/>
                  </a:cubicBezTo>
                  <a:cubicBezTo>
                    <a:pt x="200" y="1830"/>
                    <a:pt x="253" y="1844"/>
                    <a:pt x="307" y="1844"/>
                  </a:cubicBezTo>
                  <a:lnTo>
                    <a:pt x="3495" y="1844"/>
                  </a:lnTo>
                  <a:lnTo>
                    <a:pt x="3496" y="1844"/>
                  </a:lnTo>
                  <a:cubicBezTo>
                    <a:pt x="3550" y="1844"/>
                    <a:pt x="3603" y="1830"/>
                    <a:pt x="3649" y="1803"/>
                  </a:cubicBezTo>
                  <a:cubicBezTo>
                    <a:pt x="3696" y="1776"/>
                    <a:pt x="3735" y="1737"/>
                    <a:pt x="3762" y="1690"/>
                  </a:cubicBezTo>
                  <a:cubicBezTo>
                    <a:pt x="3789" y="1644"/>
                    <a:pt x="3803" y="1591"/>
                    <a:pt x="3803" y="1537"/>
                  </a:cubicBezTo>
                  <a:lnTo>
                    <a:pt x="3802" y="307"/>
                  </a:lnTo>
                  <a:lnTo>
                    <a:pt x="3803" y="307"/>
                  </a:lnTo>
                  <a:lnTo>
                    <a:pt x="3803" y="307"/>
                  </a:lnTo>
                  <a:cubicBezTo>
                    <a:pt x="3803" y="253"/>
                    <a:pt x="3789" y="200"/>
                    <a:pt x="3762" y="154"/>
                  </a:cubicBezTo>
                  <a:cubicBezTo>
                    <a:pt x="3735" y="107"/>
                    <a:pt x="3696" y="68"/>
                    <a:pt x="3649" y="41"/>
                  </a:cubicBezTo>
                  <a:cubicBezTo>
                    <a:pt x="3603" y="14"/>
                    <a:pt x="3550" y="0"/>
                    <a:pt x="3496" y="0"/>
                  </a:cubicBezTo>
                  <a:lnTo>
                    <a:pt x="307" y="0"/>
                  </a:lnTo>
                </a:path>
              </a:pathLst>
            </a:custGeom>
            <a:solidFill>
              <a:srgbClr val="7da647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9" name="CustomShape 7"/>
            <p:cNvSpPr/>
            <p:nvPr/>
          </p:nvSpPr>
          <p:spPr>
            <a:xfrm>
              <a:off x="3060360" y="858600"/>
              <a:ext cx="1391760" cy="656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200" name="Group 8"/>
          <p:cNvGrpSpPr/>
          <p:nvPr/>
        </p:nvGrpSpPr>
        <p:grpSpPr>
          <a:xfrm>
            <a:off x="5184360" y="843840"/>
            <a:ext cx="1624320" cy="670320"/>
            <a:chOff x="5184360" y="843840"/>
            <a:chExt cx="1624320" cy="670320"/>
          </a:xfrm>
        </p:grpSpPr>
        <p:sp>
          <p:nvSpPr>
            <p:cNvPr id="1201" name="CustomShape 9"/>
            <p:cNvSpPr/>
            <p:nvPr/>
          </p:nvSpPr>
          <p:spPr>
            <a:xfrm>
              <a:off x="5184360" y="882360"/>
              <a:ext cx="1624320" cy="631800"/>
            </a:xfrm>
            <a:custGeom>
              <a:avLst/>
              <a:gdLst/>
              <a:ahLst/>
              <a:rect l="l" t="t" r="r" b="b"/>
              <a:pathLst>
                <a:path w="4515" h="1758">
                  <a:moveTo>
                    <a:pt x="292" y="0"/>
                  </a:moveTo>
                  <a:lnTo>
                    <a:pt x="293" y="0"/>
                  </a:lnTo>
                  <a:cubicBezTo>
                    <a:pt x="241" y="0"/>
                    <a:pt x="191" y="14"/>
                    <a:pt x="146" y="39"/>
                  </a:cubicBezTo>
                  <a:cubicBezTo>
                    <a:pt x="102" y="65"/>
                    <a:pt x="65" y="102"/>
                    <a:pt x="39" y="146"/>
                  </a:cubicBezTo>
                  <a:cubicBezTo>
                    <a:pt x="14" y="191"/>
                    <a:pt x="0" y="241"/>
                    <a:pt x="0" y="293"/>
                  </a:cubicBezTo>
                  <a:lnTo>
                    <a:pt x="0" y="1464"/>
                  </a:lnTo>
                  <a:lnTo>
                    <a:pt x="0" y="1464"/>
                  </a:lnTo>
                  <a:cubicBezTo>
                    <a:pt x="0" y="1516"/>
                    <a:pt x="14" y="1566"/>
                    <a:pt x="39" y="1611"/>
                  </a:cubicBezTo>
                  <a:cubicBezTo>
                    <a:pt x="65" y="1655"/>
                    <a:pt x="102" y="1692"/>
                    <a:pt x="146" y="1718"/>
                  </a:cubicBezTo>
                  <a:cubicBezTo>
                    <a:pt x="191" y="1743"/>
                    <a:pt x="241" y="1757"/>
                    <a:pt x="293" y="1757"/>
                  </a:cubicBezTo>
                  <a:lnTo>
                    <a:pt x="4221" y="1757"/>
                  </a:lnTo>
                  <a:lnTo>
                    <a:pt x="4221" y="1757"/>
                  </a:lnTo>
                  <a:cubicBezTo>
                    <a:pt x="4273" y="1757"/>
                    <a:pt x="4323" y="1743"/>
                    <a:pt x="4368" y="1718"/>
                  </a:cubicBezTo>
                  <a:cubicBezTo>
                    <a:pt x="4412" y="1692"/>
                    <a:pt x="4449" y="1655"/>
                    <a:pt x="4475" y="1611"/>
                  </a:cubicBezTo>
                  <a:cubicBezTo>
                    <a:pt x="4500" y="1566"/>
                    <a:pt x="4514" y="1516"/>
                    <a:pt x="4514" y="1464"/>
                  </a:cubicBezTo>
                  <a:lnTo>
                    <a:pt x="4514" y="292"/>
                  </a:lnTo>
                  <a:lnTo>
                    <a:pt x="4514" y="293"/>
                  </a:lnTo>
                  <a:lnTo>
                    <a:pt x="4514" y="293"/>
                  </a:lnTo>
                  <a:cubicBezTo>
                    <a:pt x="4514" y="241"/>
                    <a:pt x="4500" y="191"/>
                    <a:pt x="4475" y="146"/>
                  </a:cubicBezTo>
                  <a:cubicBezTo>
                    <a:pt x="4449" y="102"/>
                    <a:pt x="4412" y="65"/>
                    <a:pt x="4368" y="39"/>
                  </a:cubicBezTo>
                  <a:cubicBezTo>
                    <a:pt x="4323" y="14"/>
                    <a:pt x="4273" y="0"/>
                    <a:pt x="4221" y="0"/>
                  </a:cubicBezTo>
                  <a:lnTo>
                    <a:pt x="292" y="0"/>
                  </a:lnTo>
                </a:path>
              </a:pathLst>
            </a:custGeom>
            <a:solidFill>
              <a:srgbClr val="9966cc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2" name="CustomShape 10"/>
            <p:cNvSpPr/>
            <p:nvPr/>
          </p:nvSpPr>
          <p:spPr>
            <a:xfrm>
              <a:off x="5270400" y="843840"/>
              <a:ext cx="1502280" cy="656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1203" name="CustomShape 11"/>
          <p:cNvSpPr/>
          <p:nvPr/>
        </p:nvSpPr>
        <p:spPr>
          <a:xfrm>
            <a:off x="1295640" y="1188720"/>
            <a:ext cx="1764720" cy="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04" name="CustomShape 12"/>
          <p:cNvSpPr/>
          <p:nvPr/>
        </p:nvSpPr>
        <p:spPr>
          <a:xfrm flipV="1">
            <a:off x="4452480" y="1178640"/>
            <a:ext cx="731880" cy="3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05" name="Group 13"/>
          <p:cNvGrpSpPr/>
          <p:nvPr/>
        </p:nvGrpSpPr>
        <p:grpSpPr>
          <a:xfrm>
            <a:off x="7439040" y="765000"/>
            <a:ext cx="1828080" cy="780480"/>
            <a:chOff x="7439040" y="765000"/>
            <a:chExt cx="1828080" cy="780480"/>
          </a:xfrm>
        </p:grpSpPr>
        <p:sp>
          <p:nvSpPr>
            <p:cNvPr id="1206" name="CustomShape 14"/>
            <p:cNvSpPr/>
            <p:nvPr/>
          </p:nvSpPr>
          <p:spPr>
            <a:xfrm>
              <a:off x="7439040" y="765000"/>
              <a:ext cx="1765440" cy="780480"/>
            </a:xfrm>
            <a:custGeom>
              <a:avLst/>
              <a:gdLst/>
              <a:ahLst/>
              <a:rect l="l" t="t" r="r" b="b"/>
              <a:pathLst>
                <a:path w="4907" h="2171">
                  <a:moveTo>
                    <a:pt x="361" y="0"/>
                  </a:moveTo>
                  <a:lnTo>
                    <a:pt x="362" y="0"/>
                  </a:lnTo>
                  <a:cubicBezTo>
                    <a:pt x="298" y="0"/>
                    <a:pt x="236" y="17"/>
                    <a:pt x="181" y="48"/>
                  </a:cubicBezTo>
                  <a:cubicBezTo>
                    <a:pt x="126" y="80"/>
                    <a:pt x="80" y="126"/>
                    <a:pt x="48" y="181"/>
                  </a:cubicBezTo>
                  <a:cubicBezTo>
                    <a:pt x="17" y="236"/>
                    <a:pt x="0" y="298"/>
                    <a:pt x="0" y="362"/>
                  </a:cubicBezTo>
                  <a:lnTo>
                    <a:pt x="0" y="1808"/>
                  </a:lnTo>
                  <a:lnTo>
                    <a:pt x="0" y="1808"/>
                  </a:lnTo>
                  <a:cubicBezTo>
                    <a:pt x="0" y="1872"/>
                    <a:pt x="17" y="1934"/>
                    <a:pt x="48" y="1989"/>
                  </a:cubicBezTo>
                  <a:cubicBezTo>
                    <a:pt x="80" y="2044"/>
                    <a:pt x="126" y="2090"/>
                    <a:pt x="181" y="2122"/>
                  </a:cubicBezTo>
                  <a:cubicBezTo>
                    <a:pt x="236" y="2153"/>
                    <a:pt x="298" y="2170"/>
                    <a:pt x="362" y="2170"/>
                  </a:cubicBezTo>
                  <a:lnTo>
                    <a:pt x="4544" y="2170"/>
                  </a:lnTo>
                  <a:lnTo>
                    <a:pt x="4544" y="2170"/>
                  </a:lnTo>
                  <a:cubicBezTo>
                    <a:pt x="4608" y="2170"/>
                    <a:pt x="4670" y="2153"/>
                    <a:pt x="4725" y="2122"/>
                  </a:cubicBezTo>
                  <a:cubicBezTo>
                    <a:pt x="4780" y="2090"/>
                    <a:pt x="4826" y="2044"/>
                    <a:pt x="4858" y="1989"/>
                  </a:cubicBezTo>
                  <a:cubicBezTo>
                    <a:pt x="4889" y="1934"/>
                    <a:pt x="4906" y="1872"/>
                    <a:pt x="4906" y="1808"/>
                  </a:cubicBezTo>
                  <a:lnTo>
                    <a:pt x="4906" y="361"/>
                  </a:lnTo>
                  <a:lnTo>
                    <a:pt x="4906" y="362"/>
                  </a:lnTo>
                  <a:lnTo>
                    <a:pt x="4906" y="362"/>
                  </a:lnTo>
                  <a:cubicBezTo>
                    <a:pt x="4906" y="298"/>
                    <a:pt x="4889" y="236"/>
                    <a:pt x="4858" y="181"/>
                  </a:cubicBezTo>
                  <a:cubicBezTo>
                    <a:pt x="4826" y="126"/>
                    <a:pt x="4780" y="80"/>
                    <a:pt x="4725" y="48"/>
                  </a:cubicBezTo>
                  <a:cubicBezTo>
                    <a:pt x="4670" y="17"/>
                    <a:pt x="4608" y="0"/>
                    <a:pt x="4544" y="0"/>
                  </a:cubicBezTo>
                  <a:lnTo>
                    <a:pt x="361" y="0"/>
                  </a:lnTo>
                </a:path>
              </a:pathLst>
            </a:custGeom>
            <a:solidFill>
              <a:srgbClr val="00bf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7" name="CustomShape 15"/>
            <p:cNvSpPr/>
            <p:nvPr/>
          </p:nvSpPr>
          <p:spPr>
            <a:xfrm>
              <a:off x="7518600" y="858600"/>
              <a:ext cx="1748520" cy="656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1208" name="CustomShape 16"/>
          <p:cNvSpPr/>
          <p:nvPr/>
        </p:nvSpPr>
        <p:spPr>
          <a:xfrm flipV="1">
            <a:off x="6809040" y="1154880"/>
            <a:ext cx="630000" cy="2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09" name="Group 17"/>
          <p:cNvGrpSpPr/>
          <p:nvPr/>
        </p:nvGrpSpPr>
        <p:grpSpPr>
          <a:xfrm>
            <a:off x="100800" y="2220840"/>
            <a:ext cx="2249280" cy="3049560"/>
            <a:chOff x="100800" y="2220840"/>
            <a:chExt cx="2249280" cy="3049560"/>
          </a:xfrm>
        </p:grpSpPr>
        <p:sp>
          <p:nvSpPr>
            <p:cNvPr id="1210" name="CustomShape 18"/>
            <p:cNvSpPr/>
            <p:nvPr/>
          </p:nvSpPr>
          <p:spPr>
            <a:xfrm>
              <a:off x="100800" y="2220840"/>
              <a:ext cx="2249280" cy="3049560"/>
            </a:xfrm>
            <a:custGeom>
              <a:avLst/>
              <a:gdLst/>
              <a:ahLst/>
              <a:rect l="l" t="t" r="r" b="b"/>
              <a:pathLst>
                <a:path w="6251" h="8474">
                  <a:moveTo>
                    <a:pt x="1041" y="0"/>
                  </a:moveTo>
                  <a:lnTo>
                    <a:pt x="1042" y="0"/>
                  </a:lnTo>
                  <a:cubicBezTo>
                    <a:pt x="859" y="0"/>
                    <a:pt x="679" y="48"/>
                    <a:pt x="521" y="140"/>
                  </a:cubicBezTo>
                  <a:cubicBezTo>
                    <a:pt x="362" y="231"/>
                    <a:pt x="231" y="362"/>
                    <a:pt x="140" y="521"/>
                  </a:cubicBezTo>
                  <a:cubicBezTo>
                    <a:pt x="48" y="679"/>
                    <a:pt x="0" y="859"/>
                    <a:pt x="0" y="1042"/>
                  </a:cubicBezTo>
                  <a:lnTo>
                    <a:pt x="0" y="7431"/>
                  </a:lnTo>
                  <a:lnTo>
                    <a:pt x="0" y="7431"/>
                  </a:lnTo>
                  <a:cubicBezTo>
                    <a:pt x="0" y="7614"/>
                    <a:pt x="48" y="7794"/>
                    <a:pt x="140" y="7952"/>
                  </a:cubicBezTo>
                  <a:cubicBezTo>
                    <a:pt x="231" y="8111"/>
                    <a:pt x="362" y="8242"/>
                    <a:pt x="521" y="8333"/>
                  </a:cubicBezTo>
                  <a:cubicBezTo>
                    <a:pt x="679" y="8425"/>
                    <a:pt x="859" y="8473"/>
                    <a:pt x="1042" y="8473"/>
                  </a:cubicBezTo>
                  <a:lnTo>
                    <a:pt x="5208" y="8473"/>
                  </a:lnTo>
                  <a:lnTo>
                    <a:pt x="5208" y="8473"/>
                  </a:lnTo>
                  <a:cubicBezTo>
                    <a:pt x="5391" y="8473"/>
                    <a:pt x="5571" y="8425"/>
                    <a:pt x="5729" y="8333"/>
                  </a:cubicBezTo>
                  <a:cubicBezTo>
                    <a:pt x="5888" y="8242"/>
                    <a:pt x="6019" y="8111"/>
                    <a:pt x="6110" y="7952"/>
                  </a:cubicBezTo>
                  <a:cubicBezTo>
                    <a:pt x="6202" y="7794"/>
                    <a:pt x="6250" y="7614"/>
                    <a:pt x="6250" y="7431"/>
                  </a:cubicBezTo>
                  <a:lnTo>
                    <a:pt x="6250" y="1041"/>
                  </a:lnTo>
                  <a:lnTo>
                    <a:pt x="6250" y="1042"/>
                  </a:lnTo>
                  <a:lnTo>
                    <a:pt x="6250" y="1042"/>
                  </a:lnTo>
                  <a:cubicBezTo>
                    <a:pt x="6250" y="859"/>
                    <a:pt x="6202" y="679"/>
                    <a:pt x="6110" y="521"/>
                  </a:cubicBezTo>
                  <a:cubicBezTo>
                    <a:pt x="6019" y="362"/>
                    <a:pt x="5888" y="231"/>
                    <a:pt x="5729" y="140"/>
                  </a:cubicBezTo>
                  <a:cubicBezTo>
                    <a:pt x="5571" y="48"/>
                    <a:pt x="5391" y="0"/>
                    <a:pt x="5208" y="0"/>
                  </a:cubicBezTo>
                  <a:lnTo>
                    <a:pt x="1041" y="0"/>
                  </a:lnTo>
                </a:path>
              </a:pathLst>
            </a:custGeom>
            <a:solidFill>
              <a:srgbClr val="98fb98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11" name="Picture 7_0" descr=""/>
            <p:cNvPicPr/>
            <p:nvPr/>
          </p:nvPicPr>
          <p:blipFill>
            <a:blip r:embed="rId1"/>
            <a:srcRect l="6827" t="3617" r="7480" b="31247"/>
            <a:stretch/>
          </p:blipFill>
          <p:spPr>
            <a:xfrm>
              <a:off x="263520" y="2471040"/>
              <a:ext cx="1883160" cy="2158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12" name="CustomShape 19"/>
            <p:cNvSpPr/>
            <p:nvPr/>
          </p:nvSpPr>
          <p:spPr>
            <a:xfrm>
              <a:off x="186120" y="4617360"/>
              <a:ext cx="2090160" cy="515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500" spc="-1" strike="noStrike">
                  <a:latin typeface="Arial"/>
                </a:rPr>
                <a:t>Jet spectrum smeared by energy resolution</a:t>
              </a:r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1213" name="CustomShape 20"/>
          <p:cNvSpPr/>
          <p:nvPr/>
        </p:nvSpPr>
        <p:spPr>
          <a:xfrm flipH="1">
            <a:off x="1224720" y="1545840"/>
            <a:ext cx="7127640" cy="67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14" name="Group 21"/>
          <p:cNvGrpSpPr/>
          <p:nvPr/>
        </p:nvGrpSpPr>
        <p:grpSpPr>
          <a:xfrm>
            <a:off x="2697480" y="1942200"/>
            <a:ext cx="3489480" cy="3335760"/>
            <a:chOff x="2697480" y="1942200"/>
            <a:chExt cx="3489480" cy="3335760"/>
          </a:xfrm>
        </p:grpSpPr>
        <p:sp>
          <p:nvSpPr>
            <p:cNvPr id="1215" name="CustomShape 22"/>
            <p:cNvSpPr/>
            <p:nvPr/>
          </p:nvSpPr>
          <p:spPr>
            <a:xfrm>
              <a:off x="2697480" y="1942200"/>
              <a:ext cx="3489480" cy="3301920"/>
            </a:xfrm>
            <a:custGeom>
              <a:avLst/>
              <a:gdLst/>
              <a:ahLst/>
              <a:rect l="l" t="t" r="r" b="b"/>
              <a:pathLst>
                <a:path w="9696" h="9175">
                  <a:moveTo>
                    <a:pt x="1529" y="0"/>
                  </a:moveTo>
                  <a:lnTo>
                    <a:pt x="1529" y="0"/>
                  </a:lnTo>
                  <a:cubicBezTo>
                    <a:pt x="1261" y="0"/>
                    <a:pt x="997" y="71"/>
                    <a:pt x="765" y="205"/>
                  </a:cubicBezTo>
                  <a:cubicBezTo>
                    <a:pt x="532" y="339"/>
                    <a:pt x="339" y="532"/>
                    <a:pt x="205" y="765"/>
                  </a:cubicBezTo>
                  <a:cubicBezTo>
                    <a:pt x="71" y="997"/>
                    <a:pt x="0" y="1261"/>
                    <a:pt x="0" y="1529"/>
                  </a:cubicBezTo>
                  <a:lnTo>
                    <a:pt x="0" y="7645"/>
                  </a:lnTo>
                  <a:lnTo>
                    <a:pt x="0" y="7645"/>
                  </a:lnTo>
                  <a:cubicBezTo>
                    <a:pt x="0" y="7913"/>
                    <a:pt x="71" y="8177"/>
                    <a:pt x="205" y="8410"/>
                  </a:cubicBezTo>
                  <a:cubicBezTo>
                    <a:pt x="339" y="8642"/>
                    <a:pt x="532" y="8835"/>
                    <a:pt x="765" y="8969"/>
                  </a:cubicBezTo>
                  <a:cubicBezTo>
                    <a:pt x="997" y="9103"/>
                    <a:pt x="1261" y="9174"/>
                    <a:pt x="1529" y="9174"/>
                  </a:cubicBezTo>
                  <a:lnTo>
                    <a:pt x="8166" y="9174"/>
                  </a:lnTo>
                  <a:lnTo>
                    <a:pt x="8166" y="9174"/>
                  </a:lnTo>
                  <a:cubicBezTo>
                    <a:pt x="8434" y="9174"/>
                    <a:pt x="8698" y="9103"/>
                    <a:pt x="8931" y="8969"/>
                  </a:cubicBezTo>
                  <a:cubicBezTo>
                    <a:pt x="9163" y="8835"/>
                    <a:pt x="9356" y="8642"/>
                    <a:pt x="9490" y="8410"/>
                  </a:cubicBezTo>
                  <a:cubicBezTo>
                    <a:pt x="9624" y="8177"/>
                    <a:pt x="9695" y="7913"/>
                    <a:pt x="9695" y="7645"/>
                  </a:cubicBezTo>
                  <a:lnTo>
                    <a:pt x="9695" y="1529"/>
                  </a:lnTo>
                  <a:lnTo>
                    <a:pt x="9695" y="1529"/>
                  </a:lnTo>
                  <a:lnTo>
                    <a:pt x="9695" y="1529"/>
                  </a:lnTo>
                  <a:cubicBezTo>
                    <a:pt x="9695" y="1261"/>
                    <a:pt x="9624" y="997"/>
                    <a:pt x="9490" y="764"/>
                  </a:cubicBezTo>
                  <a:cubicBezTo>
                    <a:pt x="9356" y="532"/>
                    <a:pt x="9163" y="339"/>
                    <a:pt x="8931" y="205"/>
                  </a:cubicBezTo>
                  <a:cubicBezTo>
                    <a:pt x="8698" y="71"/>
                    <a:pt x="8434" y="0"/>
                    <a:pt x="8166" y="0"/>
                  </a:cubicBezTo>
                  <a:lnTo>
                    <a:pt x="1529" y="0"/>
                  </a:lnTo>
                </a:path>
              </a:pathLst>
            </a:custGeom>
            <a:solidFill>
              <a:srgbClr val="ffc0c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6" name="CustomShape 23"/>
            <p:cNvSpPr/>
            <p:nvPr/>
          </p:nvSpPr>
          <p:spPr>
            <a:xfrm>
              <a:off x="2866680" y="4420080"/>
              <a:ext cx="3315960" cy="857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Arial"/>
                </a:rPr>
                <a:t>Unfolding</a:t>
              </a:r>
              <a:r>
                <a:rPr b="0" lang="en-US" sz="1800" spc="-1" strike="noStrike">
                  <a:solidFill>
                    <a:srgbClr val="ff0000"/>
                  </a:solidFill>
                  <a:latin typeface="Arial"/>
                </a:rPr>
                <a:t> – </a:t>
              </a:r>
              <a:r>
                <a:rPr b="1" i="1" lang="en-US" sz="1800" spc="-1" strike="noStrike">
                  <a:solidFill>
                    <a:srgbClr val="ff0000"/>
                  </a:solidFill>
                  <a:latin typeface="Arial"/>
                </a:rPr>
                <a:t>corrects for </a:t>
              </a:r>
              <a:r>
                <a:rPr b="1" i="1" lang="en-US" sz="1800" spc="-1" strike="noStrike">
                  <a:solidFill>
                    <a:srgbClr val="ff0000"/>
                  </a:solidFill>
                  <a:latin typeface="Arial"/>
                  <a:ea typeface="Arial"/>
                </a:rPr>
                <a:t> background fluctuations and other effects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217" name="" descr=""/>
            <p:cNvPicPr/>
            <p:nvPr/>
          </p:nvPicPr>
          <p:blipFill>
            <a:blip r:embed="rId2"/>
            <a:stretch/>
          </p:blipFill>
          <p:spPr>
            <a:xfrm>
              <a:off x="3318480" y="2077920"/>
              <a:ext cx="2371680" cy="22762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18" name="CustomShape 24"/>
          <p:cNvSpPr/>
          <p:nvPr/>
        </p:nvSpPr>
        <p:spPr>
          <a:xfrm flipV="1">
            <a:off x="2350440" y="3609360"/>
            <a:ext cx="347040" cy="13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19" name="CustomShape 25"/>
          <p:cNvSpPr/>
          <p:nvPr/>
        </p:nvSpPr>
        <p:spPr>
          <a:xfrm flipV="1">
            <a:off x="6187320" y="3583080"/>
            <a:ext cx="537480" cy="2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472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20" name="Group 26"/>
          <p:cNvGrpSpPr/>
          <p:nvPr/>
        </p:nvGrpSpPr>
        <p:grpSpPr>
          <a:xfrm>
            <a:off x="6724800" y="1932840"/>
            <a:ext cx="3285720" cy="3301920"/>
            <a:chOff x="6724800" y="1932840"/>
            <a:chExt cx="3285720" cy="3301920"/>
          </a:xfrm>
        </p:grpSpPr>
        <p:sp>
          <p:nvSpPr>
            <p:cNvPr id="1221" name="CustomShape 27"/>
            <p:cNvSpPr/>
            <p:nvPr/>
          </p:nvSpPr>
          <p:spPr>
            <a:xfrm>
              <a:off x="6724800" y="1932840"/>
              <a:ext cx="3285720" cy="3301920"/>
            </a:xfrm>
            <a:custGeom>
              <a:avLst/>
              <a:gdLst/>
              <a:ahLst/>
              <a:rect l="l" t="t" r="r" b="b"/>
              <a:pathLst>
                <a:path w="9130" h="9175">
                  <a:moveTo>
                    <a:pt x="1521" y="0"/>
                  </a:moveTo>
                  <a:lnTo>
                    <a:pt x="1522" y="0"/>
                  </a:lnTo>
                  <a:cubicBezTo>
                    <a:pt x="1254" y="0"/>
                    <a:pt x="992" y="70"/>
                    <a:pt x="761" y="204"/>
                  </a:cubicBezTo>
                  <a:cubicBezTo>
                    <a:pt x="529" y="337"/>
                    <a:pt x="337" y="529"/>
                    <a:pt x="204" y="761"/>
                  </a:cubicBezTo>
                  <a:cubicBezTo>
                    <a:pt x="70" y="992"/>
                    <a:pt x="0" y="1254"/>
                    <a:pt x="0" y="1522"/>
                  </a:cubicBezTo>
                  <a:lnTo>
                    <a:pt x="0" y="7652"/>
                  </a:lnTo>
                  <a:lnTo>
                    <a:pt x="0" y="7653"/>
                  </a:lnTo>
                  <a:cubicBezTo>
                    <a:pt x="0" y="7920"/>
                    <a:pt x="70" y="8182"/>
                    <a:pt x="204" y="8413"/>
                  </a:cubicBezTo>
                  <a:cubicBezTo>
                    <a:pt x="337" y="8645"/>
                    <a:pt x="529" y="8837"/>
                    <a:pt x="761" y="8970"/>
                  </a:cubicBezTo>
                  <a:cubicBezTo>
                    <a:pt x="992" y="9104"/>
                    <a:pt x="1254" y="9174"/>
                    <a:pt x="1522" y="9174"/>
                  </a:cubicBezTo>
                  <a:lnTo>
                    <a:pt x="7607" y="9174"/>
                  </a:lnTo>
                  <a:lnTo>
                    <a:pt x="7608" y="9174"/>
                  </a:lnTo>
                  <a:cubicBezTo>
                    <a:pt x="7875" y="9174"/>
                    <a:pt x="8137" y="9104"/>
                    <a:pt x="8368" y="8970"/>
                  </a:cubicBezTo>
                  <a:cubicBezTo>
                    <a:pt x="8600" y="8837"/>
                    <a:pt x="8792" y="8645"/>
                    <a:pt x="8925" y="8413"/>
                  </a:cubicBezTo>
                  <a:cubicBezTo>
                    <a:pt x="9059" y="8182"/>
                    <a:pt x="9129" y="7920"/>
                    <a:pt x="9129" y="7653"/>
                  </a:cubicBezTo>
                  <a:lnTo>
                    <a:pt x="9129" y="1521"/>
                  </a:lnTo>
                  <a:lnTo>
                    <a:pt x="9129" y="1522"/>
                  </a:lnTo>
                  <a:lnTo>
                    <a:pt x="9129" y="1521"/>
                  </a:lnTo>
                  <a:cubicBezTo>
                    <a:pt x="9129" y="1254"/>
                    <a:pt x="9059" y="992"/>
                    <a:pt x="8925" y="761"/>
                  </a:cubicBezTo>
                  <a:cubicBezTo>
                    <a:pt x="8792" y="529"/>
                    <a:pt x="8600" y="337"/>
                    <a:pt x="8368" y="204"/>
                  </a:cubicBezTo>
                  <a:cubicBezTo>
                    <a:pt x="8137" y="70"/>
                    <a:pt x="7875" y="0"/>
                    <a:pt x="7608" y="0"/>
                  </a:cubicBezTo>
                  <a:lnTo>
                    <a:pt x="1521" y="0"/>
                  </a:lnTo>
                </a:path>
              </a:pathLst>
            </a:custGeom>
            <a:solidFill>
              <a:srgbClr val="ffebcd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2" name="CustomShape 28"/>
            <p:cNvSpPr/>
            <p:nvPr/>
          </p:nvSpPr>
          <p:spPr>
            <a:xfrm>
              <a:off x="7178400" y="4694040"/>
              <a:ext cx="2441160" cy="346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1223" name="" descr=""/>
            <p:cNvPicPr/>
            <p:nvPr/>
          </p:nvPicPr>
          <p:blipFill>
            <a:blip r:embed="rId3"/>
            <a:stretch/>
          </p:blipFill>
          <p:spPr>
            <a:xfrm>
              <a:off x="7070400" y="2071800"/>
              <a:ext cx="2679480" cy="260136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" descr=""/>
          <p:cNvPicPr/>
          <p:nvPr/>
        </p:nvPicPr>
        <p:blipFill>
          <a:blip r:embed="rId1"/>
          <a:stretch/>
        </p:blipFill>
        <p:spPr>
          <a:xfrm>
            <a:off x="10440" y="1334520"/>
            <a:ext cx="3425760" cy="3288240"/>
          </a:xfrm>
          <a:prstGeom prst="rect">
            <a:avLst/>
          </a:prstGeom>
          <a:ln>
            <a:noFill/>
          </a:ln>
        </p:spPr>
      </p:pic>
      <p:sp>
        <p:nvSpPr>
          <p:cNvPr id="1225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Closure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26" name="CustomShape 2"/>
          <p:cNvSpPr/>
          <p:nvPr/>
        </p:nvSpPr>
        <p:spPr>
          <a:xfrm>
            <a:off x="3883680" y="1326600"/>
            <a:ext cx="5493240" cy="328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Methods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Use </a:t>
            </a:r>
            <a:r>
              <a:rPr b="0" lang="en-US" sz="2100" spc="-1" strike="noStrike">
                <a:latin typeface="Arial"/>
                <a:ea typeface="Arial"/>
              </a:rPr>
              <a:t>δp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 method to measure width of fluctuations with varying numbers of leading jets (LJ) discarded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Embed PYTHIA pp event into PYTHIA heavy ion event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The PYTHIA pp event is “true”</a:t>
            </a:r>
            <a:endParaRPr b="0" lang="en-US" sz="21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Arial"/>
              </a:rPr>
              <a:t>Only embedding leads to full closure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roup 1"/>
          <p:cNvGrpSpPr/>
          <p:nvPr/>
        </p:nvGrpSpPr>
        <p:grpSpPr>
          <a:xfrm>
            <a:off x="20880" y="37440"/>
            <a:ext cx="2084400" cy="2285640"/>
            <a:chOff x="20880" y="37440"/>
            <a:chExt cx="2084400" cy="2285640"/>
          </a:xfrm>
        </p:grpSpPr>
        <p:grpSp>
          <p:nvGrpSpPr>
            <p:cNvPr id="1228" name="Group 2"/>
            <p:cNvGrpSpPr/>
            <p:nvPr/>
          </p:nvGrpSpPr>
          <p:grpSpPr>
            <a:xfrm>
              <a:off x="20880" y="37440"/>
              <a:ext cx="2084400" cy="2285640"/>
              <a:chOff x="20880" y="37440"/>
              <a:chExt cx="2084400" cy="2285640"/>
            </a:xfrm>
          </p:grpSpPr>
          <p:pic>
            <p:nvPicPr>
              <p:cNvPr id="1229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0880" y="37440"/>
                <a:ext cx="2084400" cy="22856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230" name="" descr=""/>
          <p:cNvPicPr/>
          <p:nvPr/>
        </p:nvPicPr>
        <p:blipFill>
          <a:blip r:embed="rId2"/>
          <a:stretch/>
        </p:blipFill>
        <p:spPr>
          <a:xfrm>
            <a:off x="-24840" y="2563560"/>
            <a:ext cx="1791720" cy="2285640"/>
          </a:xfrm>
          <a:prstGeom prst="rect">
            <a:avLst/>
          </a:prstGeom>
          <a:ln>
            <a:noFill/>
          </a:ln>
        </p:spPr>
      </p:pic>
      <p:grpSp>
        <p:nvGrpSpPr>
          <p:cNvPr id="1231" name="Group 3"/>
          <p:cNvGrpSpPr/>
          <p:nvPr/>
        </p:nvGrpSpPr>
        <p:grpSpPr>
          <a:xfrm>
            <a:off x="946800" y="388080"/>
            <a:ext cx="6126480" cy="8598240"/>
            <a:chOff x="946800" y="388080"/>
            <a:chExt cx="6126480" cy="8598240"/>
          </a:xfrm>
        </p:grpSpPr>
        <p:sp>
          <p:nvSpPr>
            <p:cNvPr id="1232" name="CustomShape 4"/>
            <p:cNvSpPr/>
            <p:nvPr/>
          </p:nvSpPr>
          <p:spPr>
            <a:xfrm>
              <a:off x="946800" y="8432640"/>
              <a:ext cx="787680" cy="553680"/>
            </a:xfrm>
            <a:custGeom>
              <a:avLst/>
              <a:gdLst/>
              <a:ahLst/>
              <a:rect l="l" t="t" r="r" b="b"/>
              <a:pathLst>
                <a:path w="2191" h="1541">
                  <a:moveTo>
                    <a:pt x="547" y="0"/>
                  </a:moveTo>
                  <a:lnTo>
                    <a:pt x="547" y="1155"/>
                  </a:lnTo>
                  <a:lnTo>
                    <a:pt x="0" y="1155"/>
                  </a:lnTo>
                  <a:lnTo>
                    <a:pt x="1095" y="1540"/>
                  </a:lnTo>
                  <a:lnTo>
                    <a:pt x="2190" y="1155"/>
                  </a:lnTo>
                  <a:lnTo>
                    <a:pt x="1642" y="1155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33" name="Group 5"/>
            <p:cNvGrpSpPr/>
            <p:nvPr/>
          </p:nvGrpSpPr>
          <p:grpSpPr>
            <a:xfrm>
              <a:off x="2296800" y="3402360"/>
              <a:ext cx="388800" cy="1089000"/>
              <a:chOff x="2296800" y="3402360"/>
              <a:chExt cx="388800" cy="1089000"/>
            </a:xfrm>
          </p:grpSpPr>
          <p:sp>
            <p:nvSpPr>
              <p:cNvPr id="1234" name="CustomShape 6"/>
              <p:cNvSpPr/>
              <p:nvPr/>
            </p:nvSpPr>
            <p:spPr>
              <a:xfrm rot="16200000">
                <a:off x="1950840" y="3748320"/>
                <a:ext cx="1065240" cy="373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latin typeface="Arial"/>
                  </a:rPr>
                  <a:t>HepMC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235" name="CustomShape 7"/>
              <p:cNvSpPr/>
              <p:nvPr/>
            </p:nvSpPr>
            <p:spPr>
              <a:xfrm>
                <a:off x="2311920" y="3422160"/>
                <a:ext cx="373680" cy="106920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236" name="Group 8"/>
            <p:cNvGrpSpPr/>
            <p:nvPr/>
          </p:nvGrpSpPr>
          <p:grpSpPr>
            <a:xfrm>
              <a:off x="2304360" y="388080"/>
              <a:ext cx="388800" cy="1089000"/>
              <a:chOff x="2304360" y="388080"/>
              <a:chExt cx="388800" cy="1089000"/>
            </a:xfrm>
          </p:grpSpPr>
          <p:sp>
            <p:nvSpPr>
              <p:cNvPr id="1237" name="CustomShape 9"/>
              <p:cNvSpPr/>
              <p:nvPr/>
            </p:nvSpPr>
            <p:spPr>
              <a:xfrm rot="16200000">
                <a:off x="1958400" y="734040"/>
                <a:ext cx="1065240" cy="373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latin typeface="Arial"/>
                  </a:rPr>
                  <a:t>HepMC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238" name="CustomShape 10"/>
              <p:cNvSpPr/>
              <p:nvPr/>
            </p:nvSpPr>
            <p:spPr>
              <a:xfrm>
                <a:off x="2319480" y="407880"/>
                <a:ext cx="373680" cy="106920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239" name="CustomShape 11"/>
            <p:cNvSpPr/>
            <p:nvPr/>
          </p:nvSpPr>
          <p:spPr>
            <a:xfrm rot="16200000">
              <a:off x="1641600" y="3659400"/>
              <a:ext cx="787680" cy="554040"/>
            </a:xfrm>
            <a:custGeom>
              <a:avLst/>
              <a:gdLst/>
              <a:ahLst/>
              <a:rect l="l" t="t" r="r" b="b"/>
              <a:pathLst>
                <a:path w="2191" h="1542">
                  <a:moveTo>
                    <a:pt x="547" y="0"/>
                  </a:moveTo>
                  <a:lnTo>
                    <a:pt x="547" y="1155"/>
                  </a:lnTo>
                  <a:lnTo>
                    <a:pt x="0" y="1155"/>
                  </a:lnTo>
                  <a:lnTo>
                    <a:pt x="1095" y="1541"/>
                  </a:lnTo>
                  <a:lnTo>
                    <a:pt x="2190" y="1155"/>
                  </a:lnTo>
                  <a:lnTo>
                    <a:pt x="1642" y="1155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0" name="CustomShape 12"/>
            <p:cNvSpPr/>
            <p:nvPr/>
          </p:nvSpPr>
          <p:spPr>
            <a:xfrm rot="16200000">
              <a:off x="1806840" y="830520"/>
              <a:ext cx="787680" cy="235800"/>
            </a:xfrm>
            <a:custGeom>
              <a:avLst/>
              <a:gdLst/>
              <a:ahLst/>
              <a:rect l="l" t="t" r="r" b="b"/>
              <a:pathLst>
                <a:path w="2191" h="658">
                  <a:moveTo>
                    <a:pt x="547" y="0"/>
                  </a:moveTo>
                  <a:lnTo>
                    <a:pt x="547" y="492"/>
                  </a:lnTo>
                  <a:lnTo>
                    <a:pt x="0" y="492"/>
                  </a:lnTo>
                  <a:lnTo>
                    <a:pt x="1095" y="657"/>
                  </a:lnTo>
                  <a:lnTo>
                    <a:pt x="2190" y="492"/>
                  </a:lnTo>
                  <a:lnTo>
                    <a:pt x="1642" y="492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41" name="Group 13"/>
            <p:cNvGrpSpPr/>
            <p:nvPr/>
          </p:nvGrpSpPr>
          <p:grpSpPr>
            <a:xfrm>
              <a:off x="3096360" y="3412080"/>
              <a:ext cx="388800" cy="1089000"/>
              <a:chOff x="3096360" y="3412080"/>
              <a:chExt cx="388800" cy="1089000"/>
            </a:xfrm>
          </p:grpSpPr>
          <p:sp>
            <p:nvSpPr>
              <p:cNvPr id="1242" name="CustomShape 14"/>
              <p:cNvSpPr/>
              <p:nvPr/>
            </p:nvSpPr>
            <p:spPr>
              <a:xfrm rot="16200000">
                <a:off x="2750400" y="3758040"/>
                <a:ext cx="1065240" cy="373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latin typeface="Arial"/>
                  </a:rPr>
                  <a:t>Rivet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243" name="CustomShape 15"/>
              <p:cNvSpPr/>
              <p:nvPr/>
            </p:nvSpPr>
            <p:spPr>
              <a:xfrm>
                <a:off x="3111480" y="3431880"/>
                <a:ext cx="373680" cy="106920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244" name="CustomShape 16"/>
            <p:cNvSpPr/>
            <p:nvPr/>
          </p:nvSpPr>
          <p:spPr>
            <a:xfrm rot="16200000">
              <a:off x="2507040" y="3730320"/>
              <a:ext cx="787680" cy="412200"/>
            </a:xfrm>
            <a:custGeom>
              <a:avLst/>
              <a:gdLst/>
              <a:ahLst/>
              <a:rect l="l" t="t" r="r" b="b"/>
              <a:pathLst>
                <a:path w="2191" h="1148">
                  <a:moveTo>
                    <a:pt x="547" y="0"/>
                  </a:moveTo>
                  <a:lnTo>
                    <a:pt x="547" y="860"/>
                  </a:lnTo>
                  <a:lnTo>
                    <a:pt x="0" y="860"/>
                  </a:lnTo>
                  <a:lnTo>
                    <a:pt x="1095" y="1147"/>
                  </a:lnTo>
                  <a:lnTo>
                    <a:pt x="2190" y="860"/>
                  </a:lnTo>
                  <a:lnTo>
                    <a:pt x="1642" y="860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45" name="Group 17"/>
            <p:cNvGrpSpPr/>
            <p:nvPr/>
          </p:nvGrpSpPr>
          <p:grpSpPr>
            <a:xfrm>
              <a:off x="3105720" y="433800"/>
              <a:ext cx="388800" cy="1089000"/>
              <a:chOff x="3105720" y="433800"/>
              <a:chExt cx="388800" cy="1089000"/>
            </a:xfrm>
          </p:grpSpPr>
          <p:sp>
            <p:nvSpPr>
              <p:cNvPr id="1246" name="CustomShape 18"/>
              <p:cNvSpPr/>
              <p:nvPr/>
            </p:nvSpPr>
            <p:spPr>
              <a:xfrm rot="16200000">
                <a:off x="2759760" y="779760"/>
                <a:ext cx="1065240" cy="373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latin typeface="Arial"/>
                  </a:rPr>
                  <a:t>Rivet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247" name="CustomShape 19"/>
              <p:cNvSpPr/>
              <p:nvPr/>
            </p:nvSpPr>
            <p:spPr>
              <a:xfrm>
                <a:off x="3120840" y="453600"/>
                <a:ext cx="373680" cy="106920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248" name="CustomShape 20"/>
            <p:cNvSpPr/>
            <p:nvPr/>
          </p:nvSpPr>
          <p:spPr>
            <a:xfrm rot="16200000">
              <a:off x="2516400" y="752040"/>
              <a:ext cx="787680" cy="412200"/>
            </a:xfrm>
            <a:custGeom>
              <a:avLst/>
              <a:gdLst/>
              <a:ahLst/>
              <a:rect l="l" t="t" r="r" b="b"/>
              <a:pathLst>
                <a:path w="2191" h="1148">
                  <a:moveTo>
                    <a:pt x="547" y="0"/>
                  </a:moveTo>
                  <a:lnTo>
                    <a:pt x="547" y="860"/>
                  </a:lnTo>
                  <a:lnTo>
                    <a:pt x="0" y="860"/>
                  </a:lnTo>
                  <a:lnTo>
                    <a:pt x="1095" y="1147"/>
                  </a:lnTo>
                  <a:lnTo>
                    <a:pt x="2190" y="860"/>
                  </a:lnTo>
                  <a:lnTo>
                    <a:pt x="1642" y="860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49" name="Group 21"/>
            <p:cNvGrpSpPr/>
            <p:nvPr/>
          </p:nvGrpSpPr>
          <p:grpSpPr>
            <a:xfrm>
              <a:off x="3132360" y="1779120"/>
              <a:ext cx="388800" cy="1343520"/>
              <a:chOff x="3132360" y="1779120"/>
              <a:chExt cx="388800" cy="1343520"/>
            </a:xfrm>
          </p:grpSpPr>
          <p:sp>
            <p:nvSpPr>
              <p:cNvPr id="1250" name="CustomShape 22"/>
              <p:cNvSpPr/>
              <p:nvPr/>
            </p:nvSpPr>
            <p:spPr>
              <a:xfrm rot="16200000">
                <a:off x="2679480" y="2232000"/>
                <a:ext cx="1294200" cy="388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000" spc="-1" strike="noStrike">
                    <a:latin typeface="Arial"/>
                  </a:rPr>
                  <a:t>HEPData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251" name="CustomShape 23"/>
              <p:cNvSpPr/>
              <p:nvPr/>
            </p:nvSpPr>
            <p:spPr>
              <a:xfrm>
                <a:off x="3147480" y="1795680"/>
                <a:ext cx="373680" cy="132696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252" name="CustomShape 24"/>
            <p:cNvSpPr/>
            <p:nvPr/>
          </p:nvSpPr>
          <p:spPr>
            <a:xfrm>
              <a:off x="3147480" y="3123000"/>
              <a:ext cx="387000" cy="313920"/>
            </a:xfrm>
            <a:custGeom>
              <a:avLst/>
              <a:gdLst/>
              <a:ahLst/>
              <a:rect l="l" t="t" r="r" b="b"/>
              <a:pathLst>
                <a:path w="1078" h="875">
                  <a:moveTo>
                    <a:pt x="269" y="0"/>
                  </a:moveTo>
                  <a:lnTo>
                    <a:pt x="269" y="655"/>
                  </a:lnTo>
                  <a:lnTo>
                    <a:pt x="0" y="655"/>
                  </a:lnTo>
                  <a:lnTo>
                    <a:pt x="538" y="874"/>
                  </a:lnTo>
                  <a:lnTo>
                    <a:pt x="1077" y="655"/>
                  </a:lnTo>
                  <a:lnTo>
                    <a:pt x="807" y="655"/>
                  </a:lnTo>
                  <a:lnTo>
                    <a:pt x="807" y="0"/>
                  </a:lnTo>
                  <a:lnTo>
                    <a:pt x="269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3" name="CustomShape 25"/>
            <p:cNvSpPr/>
            <p:nvPr/>
          </p:nvSpPr>
          <p:spPr>
            <a:xfrm>
              <a:off x="3147840" y="1523160"/>
              <a:ext cx="346680" cy="293400"/>
            </a:xfrm>
            <a:custGeom>
              <a:avLst/>
              <a:gdLst/>
              <a:ahLst/>
              <a:rect l="l" t="t" r="r" b="b"/>
              <a:pathLst>
                <a:path w="966" h="818">
                  <a:moveTo>
                    <a:pt x="241" y="817"/>
                  </a:moveTo>
                  <a:lnTo>
                    <a:pt x="241" y="205"/>
                  </a:lnTo>
                  <a:lnTo>
                    <a:pt x="0" y="205"/>
                  </a:lnTo>
                  <a:lnTo>
                    <a:pt x="482" y="0"/>
                  </a:lnTo>
                  <a:lnTo>
                    <a:pt x="965" y="205"/>
                  </a:lnTo>
                  <a:lnTo>
                    <a:pt x="723" y="205"/>
                  </a:lnTo>
                  <a:lnTo>
                    <a:pt x="723" y="817"/>
                  </a:lnTo>
                  <a:lnTo>
                    <a:pt x="241" y="817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4" name="CustomShape 26"/>
            <p:cNvSpPr/>
            <p:nvPr/>
          </p:nvSpPr>
          <p:spPr>
            <a:xfrm rot="16200000">
              <a:off x="3371760" y="670320"/>
              <a:ext cx="787680" cy="556560"/>
            </a:xfrm>
            <a:custGeom>
              <a:avLst/>
              <a:gdLst/>
              <a:ahLst/>
              <a:rect l="l" t="t" r="r" b="b"/>
              <a:pathLst>
                <a:path w="2191" h="1549">
                  <a:moveTo>
                    <a:pt x="547" y="0"/>
                  </a:moveTo>
                  <a:lnTo>
                    <a:pt x="547" y="1161"/>
                  </a:lnTo>
                  <a:lnTo>
                    <a:pt x="0" y="1161"/>
                  </a:lnTo>
                  <a:lnTo>
                    <a:pt x="1095" y="1548"/>
                  </a:lnTo>
                  <a:lnTo>
                    <a:pt x="2190" y="1161"/>
                  </a:lnTo>
                  <a:lnTo>
                    <a:pt x="1642" y="1161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5" name="CustomShape 27"/>
            <p:cNvSpPr/>
            <p:nvPr/>
          </p:nvSpPr>
          <p:spPr>
            <a:xfrm rot="16200000">
              <a:off x="6380280" y="649440"/>
              <a:ext cx="787680" cy="597960"/>
            </a:xfrm>
            <a:custGeom>
              <a:avLst/>
              <a:gdLst/>
              <a:ahLst/>
              <a:rect l="l" t="t" r="r" b="b"/>
              <a:pathLst>
                <a:path w="2191" h="1663">
                  <a:moveTo>
                    <a:pt x="547" y="0"/>
                  </a:moveTo>
                  <a:lnTo>
                    <a:pt x="547" y="1247"/>
                  </a:lnTo>
                  <a:lnTo>
                    <a:pt x="0" y="1247"/>
                  </a:lnTo>
                  <a:lnTo>
                    <a:pt x="1095" y="1662"/>
                  </a:lnTo>
                  <a:lnTo>
                    <a:pt x="2190" y="1247"/>
                  </a:lnTo>
                  <a:lnTo>
                    <a:pt x="1642" y="1247"/>
                  </a:lnTo>
                  <a:lnTo>
                    <a:pt x="1642" y="0"/>
                  </a:lnTo>
                  <a:lnTo>
                    <a:pt x="547" y="0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256" name="Group 28"/>
          <p:cNvGrpSpPr/>
          <p:nvPr/>
        </p:nvGrpSpPr>
        <p:grpSpPr>
          <a:xfrm>
            <a:off x="0" y="8735400"/>
            <a:ext cx="8921880" cy="7038360"/>
            <a:chOff x="0" y="8735400"/>
            <a:chExt cx="8921880" cy="7038360"/>
          </a:xfrm>
        </p:grpSpPr>
        <p:grpSp>
          <p:nvGrpSpPr>
            <p:cNvPr id="1257" name="Group 29"/>
            <p:cNvGrpSpPr/>
            <p:nvPr/>
          </p:nvGrpSpPr>
          <p:grpSpPr>
            <a:xfrm>
              <a:off x="5950440" y="8928360"/>
              <a:ext cx="2971440" cy="3599280"/>
              <a:chOff x="5950440" y="8928360"/>
              <a:chExt cx="2971440" cy="3599280"/>
            </a:xfrm>
          </p:grpSpPr>
          <p:sp>
            <p:nvSpPr>
              <p:cNvPr id="1258" name="CustomShape 30"/>
              <p:cNvSpPr/>
              <p:nvPr/>
            </p:nvSpPr>
            <p:spPr>
              <a:xfrm>
                <a:off x="5996160" y="8945640"/>
                <a:ext cx="2925720" cy="14331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259" name="CustomShape 31"/>
              <p:cNvSpPr/>
              <p:nvPr/>
            </p:nvSpPr>
            <p:spPr>
              <a:xfrm>
                <a:off x="5950440" y="8928360"/>
                <a:ext cx="2964240" cy="359928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260" name="Group 32"/>
              <p:cNvGrpSpPr/>
              <p:nvPr/>
            </p:nvGrpSpPr>
            <p:grpSpPr>
              <a:xfrm>
                <a:off x="6073560" y="9934200"/>
                <a:ext cx="2796840" cy="2548800"/>
                <a:chOff x="6073560" y="9934200"/>
                <a:chExt cx="2796840" cy="2548800"/>
              </a:xfrm>
            </p:grpSpPr>
            <p:pic>
              <p:nvPicPr>
                <p:cNvPr id="1261" name="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6073560" y="9934200"/>
                  <a:ext cx="2796840" cy="25488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262" name="CustomShape 33"/>
                <p:cNvSpPr/>
                <p:nvPr/>
              </p:nvSpPr>
              <p:spPr>
                <a:xfrm>
                  <a:off x="6492960" y="11242440"/>
                  <a:ext cx="2180520" cy="2559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no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263" name="Group 34"/>
            <p:cNvGrpSpPr/>
            <p:nvPr/>
          </p:nvGrpSpPr>
          <p:grpSpPr>
            <a:xfrm>
              <a:off x="289080" y="8735400"/>
              <a:ext cx="3657240" cy="2721240"/>
              <a:chOff x="289080" y="8735400"/>
              <a:chExt cx="3657240" cy="2721240"/>
            </a:xfrm>
          </p:grpSpPr>
          <p:pic>
            <p:nvPicPr>
              <p:cNvPr id="1264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89080" y="9055440"/>
                <a:ext cx="3657240" cy="2401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65" name="CustomShape 35"/>
              <p:cNvSpPr/>
              <p:nvPr/>
            </p:nvSpPr>
            <p:spPr>
              <a:xfrm>
                <a:off x="1169640" y="10194120"/>
                <a:ext cx="1999440" cy="1239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endParaRPr b="0" lang="en-US" sz="18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500" spc="-1" strike="noStrike">
                    <a:latin typeface="Arial"/>
                  </a:rPr>
                  <a:t>See poster by </a:t>
                </a:r>
                <a:br/>
                <a:r>
                  <a:rPr b="0" lang="en-US" sz="1500" spc="-1" strike="noStrike">
                    <a:latin typeface="Arial"/>
                  </a:rPr>
                  <a:t>Nattrass et al</a:t>
                </a:r>
                <a:endParaRPr b="0" lang="en-US" sz="15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266" name="CustomShape 36"/>
              <p:cNvSpPr/>
              <p:nvPr/>
            </p:nvSpPr>
            <p:spPr>
              <a:xfrm>
                <a:off x="846000" y="8735400"/>
                <a:ext cx="3074400" cy="1662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endParaRPr b="0" lang="en-US" sz="18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500" spc="-1" strike="noStrike" u="sng">
                    <a:solidFill>
                      <a:srgbClr val="0000ff"/>
                    </a:solidFill>
                    <a:uFillTx/>
                    <a:latin typeface="Arial"/>
                    <a:hlinkClick r:id="rId5"/>
                  </a:rPr>
                  <a:t>arXiv:2005.02320</a:t>
                </a:r>
                <a:r>
                  <a:rPr b="0" lang="en-US" sz="1500" spc="-1" strike="noStrike">
                    <a:solidFill>
                      <a:srgbClr val="0000ff"/>
                    </a:solidFill>
                    <a:latin typeface="Arial"/>
                  </a:rPr>
                  <a:t> </a:t>
                </a:r>
                <a:br/>
                <a:r>
                  <a:rPr b="0" lang="en-US" sz="1500" spc="-1" strike="noStrike">
                    <a:solidFill>
                      <a:srgbClr val="0000ff"/>
                    </a:solidFill>
                    <a:latin typeface="Arial"/>
                  </a:rPr>
                  <a:t>[hep-ph]</a:t>
                </a:r>
                <a:br/>
                <a:endParaRPr b="0" lang="en-US" sz="1500" spc="-1" strike="noStrike">
                  <a:latin typeface="Arial"/>
                </a:endParaRPr>
              </a:p>
            </p:txBody>
          </p:sp>
        </p:grpSp>
        <p:sp>
          <p:nvSpPr>
            <p:cNvPr id="1267" name="CustomShape 37"/>
            <p:cNvSpPr/>
            <p:nvPr/>
          </p:nvSpPr>
          <p:spPr>
            <a:xfrm>
              <a:off x="0" y="9007560"/>
              <a:ext cx="4200120" cy="35658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8" name="CustomShape 38"/>
            <p:cNvSpPr/>
            <p:nvPr/>
          </p:nvSpPr>
          <p:spPr>
            <a:xfrm>
              <a:off x="384840" y="11387880"/>
              <a:ext cx="3972960" cy="1083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3500" spc="-1" strike="noStrike">
                  <a:latin typeface="Arial"/>
                </a:rPr>
                <a:t>Unfold to correct for fluctuations</a:t>
              </a:r>
              <a:endParaRPr b="0" lang="en-US" sz="3500" spc="-1" strike="noStrike">
                <a:latin typeface="Arial"/>
              </a:endParaRPr>
            </a:p>
          </p:txBody>
        </p:sp>
        <p:grpSp>
          <p:nvGrpSpPr>
            <p:cNvPr id="1269" name="Group 39"/>
            <p:cNvGrpSpPr/>
            <p:nvPr/>
          </p:nvGrpSpPr>
          <p:grpSpPr>
            <a:xfrm>
              <a:off x="5040" y="13122360"/>
              <a:ext cx="5990040" cy="2651400"/>
              <a:chOff x="5040" y="13122360"/>
              <a:chExt cx="5990040" cy="2651400"/>
            </a:xfrm>
          </p:grpSpPr>
          <p:sp>
            <p:nvSpPr>
              <p:cNvPr id="1270" name="CustomShape 40"/>
              <p:cNvSpPr/>
              <p:nvPr/>
            </p:nvSpPr>
            <p:spPr>
              <a:xfrm>
                <a:off x="131400" y="13746240"/>
                <a:ext cx="2925720" cy="14331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271" name="CustomShape 41"/>
              <p:cNvSpPr/>
              <p:nvPr/>
            </p:nvSpPr>
            <p:spPr>
              <a:xfrm>
                <a:off x="5040" y="13122360"/>
                <a:ext cx="5990040" cy="265140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272" name="Group 42"/>
              <p:cNvGrpSpPr/>
              <p:nvPr/>
            </p:nvGrpSpPr>
            <p:grpSpPr>
              <a:xfrm>
                <a:off x="3166920" y="13168080"/>
                <a:ext cx="2796840" cy="2548800"/>
                <a:chOff x="3166920" y="13168080"/>
                <a:chExt cx="2796840" cy="2548800"/>
              </a:xfrm>
            </p:grpSpPr>
            <p:pic>
              <p:nvPicPr>
                <p:cNvPr id="1273" name="" descr="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3166920" y="13168080"/>
                  <a:ext cx="2796840" cy="25488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274" name="CustomShape 43"/>
                <p:cNvSpPr/>
                <p:nvPr/>
              </p:nvSpPr>
              <p:spPr>
                <a:xfrm>
                  <a:off x="3586320" y="14476320"/>
                  <a:ext cx="2180520" cy="2559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no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en-US" sz="1000" spc="-1" strike="noStrike">
                      <a:latin typeface="Arial"/>
                    </a:rPr>
                    <a:t>PRL</a:t>
                  </a:r>
                  <a:r>
                    <a:rPr b="1" lang="en-US" sz="1000" spc="-1" strike="noStrike">
                      <a:latin typeface="Arial"/>
                    </a:rPr>
                    <a:t>91</a:t>
                  </a:r>
                  <a:r>
                    <a:rPr b="0" lang="en-US" sz="1000" spc="-1" strike="noStrike">
                      <a:latin typeface="Arial"/>
                    </a:rPr>
                    <a:t>(2003) 172302</a:t>
                  </a:r>
                  <a:endParaRPr b="0" lang="en-US" sz="10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1275" name="Group 44"/>
          <p:cNvGrpSpPr/>
          <p:nvPr/>
        </p:nvGrpSpPr>
        <p:grpSpPr>
          <a:xfrm>
            <a:off x="7097040" y="487440"/>
            <a:ext cx="2971440" cy="3599280"/>
            <a:chOff x="7097040" y="487440"/>
            <a:chExt cx="2971440" cy="3599280"/>
          </a:xfrm>
        </p:grpSpPr>
        <p:grpSp>
          <p:nvGrpSpPr>
            <p:cNvPr id="1276" name="Group 45"/>
            <p:cNvGrpSpPr/>
            <p:nvPr/>
          </p:nvGrpSpPr>
          <p:grpSpPr>
            <a:xfrm>
              <a:off x="7097040" y="487440"/>
              <a:ext cx="2971440" cy="3599280"/>
              <a:chOff x="7097040" y="487440"/>
              <a:chExt cx="2971440" cy="3599280"/>
            </a:xfrm>
          </p:grpSpPr>
          <p:sp>
            <p:nvSpPr>
              <p:cNvPr id="1277" name="CustomShape 46"/>
              <p:cNvSpPr/>
              <p:nvPr/>
            </p:nvSpPr>
            <p:spPr>
              <a:xfrm>
                <a:off x="7142760" y="504720"/>
                <a:ext cx="2925720" cy="14331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3500" spc="-1" strike="noStrike">
                    <a:latin typeface="Arial"/>
                  </a:rPr>
                  <a:t>Comparison to data</a:t>
                </a:r>
                <a:endParaRPr b="0" lang="en-US" sz="3500" spc="-1" strike="noStrike">
                  <a:latin typeface="Arial"/>
                </a:endParaRPr>
              </a:p>
            </p:txBody>
          </p:sp>
          <p:sp>
            <p:nvSpPr>
              <p:cNvPr id="1278" name="CustomShape 47"/>
              <p:cNvSpPr/>
              <p:nvPr/>
            </p:nvSpPr>
            <p:spPr>
              <a:xfrm>
                <a:off x="7097040" y="487440"/>
                <a:ext cx="2964240" cy="3599280"/>
              </a:xfrm>
              <a:prstGeom prst="rect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279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7280640" y="1464480"/>
                <a:ext cx="2679480" cy="26013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280" name="Group 48"/>
          <p:cNvGrpSpPr/>
          <p:nvPr/>
        </p:nvGrpSpPr>
        <p:grpSpPr>
          <a:xfrm>
            <a:off x="4058640" y="-5760"/>
            <a:ext cx="2556000" cy="2485440"/>
            <a:chOff x="4058640" y="-5760"/>
            <a:chExt cx="2556000" cy="2485440"/>
          </a:xfrm>
        </p:grpSpPr>
        <p:sp>
          <p:nvSpPr>
            <p:cNvPr id="1281" name="CustomShape 49"/>
            <p:cNvSpPr/>
            <p:nvPr/>
          </p:nvSpPr>
          <p:spPr>
            <a:xfrm>
              <a:off x="4068000" y="-5760"/>
              <a:ext cx="2416320" cy="234504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2" name="CustomShape 50"/>
            <p:cNvSpPr/>
            <p:nvPr/>
          </p:nvSpPr>
          <p:spPr>
            <a:xfrm>
              <a:off x="4058640" y="1754640"/>
              <a:ext cx="2556000" cy="725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latin typeface="Arial"/>
                </a:rPr>
                <a:t>Unfold to correct for fluctuations and other effects</a:t>
              </a:r>
              <a:endParaRPr b="0" lang="en-US" sz="1400" spc="-1" strike="noStrike">
                <a:latin typeface="Arial"/>
              </a:endParaRPr>
            </a:p>
          </p:txBody>
        </p:sp>
        <p:pic>
          <p:nvPicPr>
            <p:cNvPr id="1283" name="" descr=""/>
            <p:cNvPicPr/>
            <p:nvPr/>
          </p:nvPicPr>
          <p:blipFill>
            <a:blip r:embed="rId8"/>
            <a:stretch/>
          </p:blipFill>
          <p:spPr>
            <a:xfrm>
              <a:off x="4368600" y="46440"/>
              <a:ext cx="1757520" cy="16866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84" name="CustomShape 51"/>
          <p:cNvSpPr/>
          <p:nvPr/>
        </p:nvSpPr>
        <p:spPr>
          <a:xfrm rot="16200000">
            <a:off x="4896720" y="2070360"/>
            <a:ext cx="787680" cy="3593880"/>
          </a:xfrm>
          <a:custGeom>
            <a:avLst/>
            <a:gdLst/>
            <a:ahLst/>
            <a:rect l="l" t="t" r="r" b="b"/>
            <a:pathLst>
              <a:path w="2191" h="9986">
                <a:moveTo>
                  <a:pt x="547" y="0"/>
                </a:moveTo>
                <a:lnTo>
                  <a:pt x="547" y="7488"/>
                </a:lnTo>
                <a:lnTo>
                  <a:pt x="0" y="7488"/>
                </a:lnTo>
                <a:lnTo>
                  <a:pt x="1095" y="9985"/>
                </a:lnTo>
                <a:lnTo>
                  <a:pt x="2190" y="7488"/>
                </a:lnTo>
                <a:lnTo>
                  <a:pt x="1642" y="7488"/>
                </a:lnTo>
                <a:lnTo>
                  <a:pt x="1642" y="0"/>
                </a:lnTo>
                <a:lnTo>
                  <a:pt x="547" y="0"/>
                </a:lnTo>
              </a:path>
            </a:pathLst>
          </a:cu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Conclusions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86" name="CustomShape 2"/>
          <p:cNvSpPr/>
          <p:nvPr/>
        </p:nvSpPr>
        <p:spPr>
          <a:xfrm>
            <a:off x="504000" y="1326600"/>
            <a:ext cx="8869680" cy="328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“</a:t>
            </a:r>
            <a:r>
              <a:rPr b="0" lang="en-US" sz="2400" spc="-1" strike="noStrike">
                <a:latin typeface="Arial"/>
              </a:rPr>
              <a:t>Background” is not just an experimental problem!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“</a:t>
            </a:r>
            <a:r>
              <a:rPr b="0" lang="en-US" sz="2400" spc="-1" strike="noStrike">
                <a:latin typeface="Arial"/>
              </a:rPr>
              <a:t>Signal” and “background” jets overlap → impossible to suppress background without biasing jets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Gold standard is to use Rivet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But it requires treating the model </a:t>
            </a:r>
            <a:r>
              <a:rPr b="0" i="1" lang="en-US" sz="2100" spc="-1" strike="noStrike">
                <a:latin typeface="Arial"/>
              </a:rPr>
              <a:t>exactly</a:t>
            </a:r>
            <a:r>
              <a:rPr b="0" lang="en-US" sz="2100" spc="-1" strike="noStrike">
                <a:latin typeface="Arial"/>
              </a:rPr>
              <a:t> like data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A number of issues specific to jets need to be discussed in the field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1287" name="CustomShape 3"/>
          <p:cNvSpPr/>
          <p:nvPr/>
        </p:nvSpPr>
        <p:spPr>
          <a:xfrm>
            <a:off x="1375560" y="3908520"/>
            <a:ext cx="6608520" cy="3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Recorded tutorials</a:t>
            </a: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 from </a:t>
            </a: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Rivetizing Heavy Ion Collisions at RHIC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CustomShape 1"/>
          <p:cNvSpPr/>
          <p:nvPr/>
        </p:nvSpPr>
        <p:spPr>
          <a:xfrm>
            <a:off x="548640" y="181764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Backup: undergraduates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roup 1"/>
          <p:cNvGrpSpPr/>
          <p:nvPr/>
        </p:nvGrpSpPr>
        <p:grpSpPr>
          <a:xfrm>
            <a:off x="2127600" y="792360"/>
            <a:ext cx="6456240" cy="4046040"/>
            <a:chOff x="2127600" y="792360"/>
            <a:chExt cx="6456240" cy="4046040"/>
          </a:xfrm>
        </p:grpSpPr>
        <p:pic>
          <p:nvPicPr>
            <p:cNvPr id="1290" name="" descr=""/>
            <p:cNvPicPr/>
            <p:nvPr/>
          </p:nvPicPr>
          <p:blipFill>
            <a:blip r:embed="rId1"/>
            <a:stretch/>
          </p:blipFill>
          <p:spPr>
            <a:xfrm>
              <a:off x="2127600" y="792360"/>
              <a:ext cx="6456240" cy="4046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91" name="CustomShape 2"/>
            <p:cNvSpPr/>
            <p:nvPr/>
          </p:nvSpPr>
          <p:spPr>
            <a:xfrm>
              <a:off x="2561040" y="4529880"/>
              <a:ext cx="5393880" cy="308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800" spc="-1" strike="noStrike">
                  <a:latin typeface="Arial"/>
                </a:rPr>
                <a:t>http://iterated-reality.com/en/2015/03/17/the-chicken-or-the-egg-causality-dilemma-solved-by-unity-consciousness/</a:t>
              </a:r>
              <a:endParaRPr b="0" lang="en-US" sz="800" spc="-1" strike="noStrike">
                <a:latin typeface="Arial"/>
              </a:endParaRPr>
            </a:p>
          </p:txBody>
        </p:sp>
      </p:grpSp>
      <p:sp>
        <p:nvSpPr>
          <p:cNvPr id="1292" name="CustomShape 3"/>
          <p:cNvSpPr/>
          <p:nvPr/>
        </p:nvSpPr>
        <p:spPr>
          <a:xfrm>
            <a:off x="5766480" y="3826080"/>
            <a:ext cx="2817360" cy="92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500" spc="-1" strike="noStrike">
                <a:solidFill>
                  <a:srgbClr val="a0532d"/>
                </a:solidFill>
                <a:latin typeface="Arial"/>
              </a:rPr>
              <a:t>Theorists don’t use Rivet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293" name="CustomShape 4"/>
          <p:cNvSpPr/>
          <p:nvPr/>
        </p:nvSpPr>
        <p:spPr>
          <a:xfrm>
            <a:off x="1698480" y="335880"/>
            <a:ext cx="3063240" cy="115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500" spc="-1" strike="noStrike">
                <a:solidFill>
                  <a:srgbClr val="ce181e"/>
                </a:solidFill>
                <a:latin typeface="Arial"/>
              </a:rPr>
              <a:t>Few heavy ion analyses in Rivet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" descr=""/>
          <p:cNvPicPr/>
          <p:nvPr/>
        </p:nvPicPr>
        <p:blipFill>
          <a:blip r:embed="rId1"/>
          <a:stretch/>
        </p:blipFill>
        <p:spPr>
          <a:xfrm>
            <a:off x="12240" y="-716760"/>
            <a:ext cx="10079280" cy="7559280"/>
          </a:xfrm>
          <a:prstGeom prst="rect">
            <a:avLst/>
          </a:prstGeom>
          <a:ln>
            <a:noFill/>
          </a:ln>
        </p:spPr>
      </p:pic>
      <p:sp>
        <p:nvSpPr>
          <p:cNvPr id="1295" name="CustomShape 1"/>
          <p:cNvSpPr/>
          <p:nvPr/>
        </p:nvSpPr>
        <p:spPr>
          <a:xfrm>
            <a:off x="-540000" y="-58680"/>
            <a:ext cx="907128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Undergraduates!*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296" name="CustomShape 2"/>
          <p:cNvSpPr/>
          <p:nvPr/>
        </p:nvSpPr>
        <p:spPr>
          <a:xfrm>
            <a:off x="2264400" y="5234760"/>
            <a:ext cx="6400440" cy="111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*And one beginning graduate student with no programming experience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97" name="CustomShape 3"/>
          <p:cNvSpPr/>
          <p:nvPr/>
        </p:nvSpPr>
        <p:spPr>
          <a:xfrm>
            <a:off x="2295720" y="4824000"/>
            <a:ext cx="6004080" cy="94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Left to right:  Ricardo Santos (Berea), James Neuhaus, Jerrica Wilson, Mariah McCreary, Christine Nattrass, Austin Schmier (UTK)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CustomShape 1"/>
          <p:cNvSpPr/>
          <p:nvPr/>
        </p:nvSpPr>
        <p:spPr>
          <a:xfrm>
            <a:off x="0" y="5760"/>
            <a:ext cx="100796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3300" spc="-1" strike="noStrike">
                <a:solidFill>
                  <a:srgbClr val="ed1c24"/>
                </a:solidFill>
                <a:latin typeface="Arial"/>
              </a:rPr>
              <a:t>Course-based undergraduate research experience</a:t>
            </a:r>
            <a:br/>
            <a:r>
              <a:rPr b="1" lang="en-US" sz="2500" spc="-1" strike="noStrike">
                <a:solidFill>
                  <a:srgbClr val="0000cd"/>
                </a:solidFill>
                <a:latin typeface="Arial"/>
              </a:rPr>
              <a:t>Ask me if you want more info!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299" name="" descr=""/>
          <p:cNvPicPr/>
          <p:nvPr/>
        </p:nvPicPr>
        <p:blipFill>
          <a:blip r:embed="rId1"/>
          <a:stretch/>
        </p:blipFill>
        <p:spPr>
          <a:xfrm>
            <a:off x="0" y="1134000"/>
            <a:ext cx="5028840" cy="3620520"/>
          </a:xfrm>
          <a:prstGeom prst="rect">
            <a:avLst/>
          </a:prstGeom>
          <a:ln>
            <a:noFill/>
          </a:ln>
        </p:spPr>
      </p:pic>
      <p:pic>
        <p:nvPicPr>
          <p:cNvPr id="1300" name="" descr=""/>
          <p:cNvPicPr/>
          <p:nvPr/>
        </p:nvPicPr>
        <p:blipFill>
          <a:blip r:embed="rId2"/>
          <a:stretch/>
        </p:blipFill>
        <p:spPr>
          <a:xfrm>
            <a:off x="4846320" y="1097280"/>
            <a:ext cx="5028840" cy="2733840"/>
          </a:xfrm>
          <a:prstGeom prst="rect">
            <a:avLst/>
          </a:prstGeom>
          <a:ln>
            <a:noFill/>
          </a:ln>
        </p:spPr>
      </p:pic>
      <p:sp>
        <p:nvSpPr>
          <p:cNvPr id="1301" name="CustomShape 2"/>
          <p:cNvSpPr/>
          <p:nvPr/>
        </p:nvSpPr>
        <p:spPr>
          <a:xfrm>
            <a:off x="5234400" y="3860280"/>
            <a:ext cx="1989000" cy="162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cd"/>
                </a:solidFill>
                <a:latin typeface="Arial"/>
              </a:rPr>
              <a:t>3 semesters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15 students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8 women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3 minorities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3 non-traditional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02" name="CustomShape 3"/>
          <p:cNvSpPr/>
          <p:nvPr/>
        </p:nvSpPr>
        <p:spPr>
          <a:xfrm>
            <a:off x="7406640" y="3841920"/>
            <a:ext cx="255996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cd"/>
                </a:solidFill>
                <a:latin typeface="Arial"/>
              </a:rPr>
              <a:t>All Rivet students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22 students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</a:rPr>
              <a:t>11 women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  <a:ea typeface="Noto Sans CJK SC"/>
              </a:rPr>
              <a:t>7 minorities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cd"/>
                </a:solidFill>
                <a:latin typeface="Arial"/>
                <a:ea typeface="Noto Sans CJK SC"/>
              </a:rPr>
              <a:t>4 non-traditional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04" name="Group 2"/>
          <p:cNvGrpSpPr/>
          <p:nvPr/>
        </p:nvGrpSpPr>
        <p:grpSpPr>
          <a:xfrm>
            <a:off x="-1429200" y="-10800"/>
            <a:ext cx="13617000" cy="7658640"/>
            <a:chOff x="-1429200" y="-10800"/>
            <a:chExt cx="13617000" cy="7658640"/>
          </a:xfrm>
        </p:grpSpPr>
        <p:pic>
          <p:nvPicPr>
            <p:cNvPr id="1305" name="" descr=""/>
            <p:cNvPicPr/>
            <p:nvPr/>
          </p:nvPicPr>
          <p:blipFill>
            <a:blip r:embed="rId1"/>
            <a:stretch/>
          </p:blipFill>
          <p:spPr>
            <a:xfrm>
              <a:off x="-1429200" y="-10800"/>
              <a:ext cx="13617000" cy="76586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306" name="Group 3"/>
            <p:cNvGrpSpPr/>
            <p:nvPr/>
          </p:nvGrpSpPr>
          <p:grpSpPr>
            <a:xfrm>
              <a:off x="2818800" y="141840"/>
              <a:ext cx="3672000" cy="6478920"/>
              <a:chOff x="2818800" y="141840"/>
              <a:chExt cx="3672000" cy="6478920"/>
            </a:xfrm>
          </p:grpSpPr>
          <p:grpSp>
            <p:nvGrpSpPr>
              <p:cNvPr id="1307" name="Group 4"/>
              <p:cNvGrpSpPr/>
              <p:nvPr/>
            </p:nvGrpSpPr>
            <p:grpSpPr>
              <a:xfrm>
                <a:off x="2818800" y="141840"/>
                <a:ext cx="3672000" cy="6478920"/>
                <a:chOff x="2818800" y="141840"/>
                <a:chExt cx="3672000" cy="6478920"/>
              </a:xfrm>
            </p:grpSpPr>
            <p:grpSp>
              <p:nvGrpSpPr>
                <p:cNvPr id="1308" name="Group 5"/>
                <p:cNvGrpSpPr/>
                <p:nvPr/>
              </p:nvGrpSpPr>
              <p:grpSpPr>
                <a:xfrm>
                  <a:off x="3563280" y="1901160"/>
                  <a:ext cx="1801440" cy="2242440"/>
                  <a:chOff x="3563280" y="1901160"/>
                  <a:chExt cx="1801440" cy="2242440"/>
                </a:xfrm>
              </p:grpSpPr>
              <p:grpSp>
                <p:nvGrpSpPr>
                  <p:cNvPr id="1309" name="Group 6"/>
                  <p:cNvGrpSpPr/>
                  <p:nvPr/>
                </p:nvGrpSpPr>
                <p:grpSpPr>
                  <a:xfrm>
                    <a:off x="3563280" y="1901160"/>
                    <a:ext cx="1801440" cy="2242440"/>
                    <a:chOff x="3563280" y="1901160"/>
                    <a:chExt cx="1801440" cy="2242440"/>
                  </a:xfrm>
                </p:grpSpPr>
                <p:grpSp>
                  <p:nvGrpSpPr>
                    <p:cNvPr id="1310" name="Group 7"/>
                    <p:cNvGrpSpPr/>
                    <p:nvPr/>
                  </p:nvGrpSpPr>
                  <p:grpSpPr>
                    <a:xfrm>
                      <a:off x="3563280" y="1901160"/>
                      <a:ext cx="1801440" cy="2242440"/>
                      <a:chOff x="3563280" y="1901160"/>
                      <a:chExt cx="1801440" cy="2242440"/>
                    </a:xfrm>
                  </p:grpSpPr>
                  <p:grpSp>
                    <p:nvGrpSpPr>
                      <p:cNvPr id="1311" name="Group 8"/>
                      <p:cNvGrpSpPr/>
                      <p:nvPr/>
                    </p:nvGrpSpPr>
                    <p:grpSpPr>
                      <a:xfrm>
                        <a:off x="3563280" y="3246840"/>
                        <a:ext cx="73080" cy="164880"/>
                        <a:chOff x="3563280" y="3246840"/>
                        <a:chExt cx="73080" cy="164880"/>
                      </a:xfrm>
                    </p:grpSpPr>
                    <p:sp>
                      <p:nvSpPr>
                        <p:cNvPr id="1312" name="CustomShape 9"/>
                        <p:cNvSpPr/>
                        <p:nvPr/>
                      </p:nvSpPr>
                      <p:spPr>
                        <a:xfrm>
                          <a:off x="3563280" y="3246840"/>
                          <a:ext cx="73080" cy="16488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1313" name="Group 10"/>
                      <p:cNvGrpSpPr/>
                      <p:nvPr/>
                    </p:nvGrpSpPr>
                    <p:grpSpPr>
                      <a:xfrm>
                        <a:off x="5294160" y="3367800"/>
                        <a:ext cx="70560" cy="165240"/>
                        <a:chOff x="5294160" y="3367800"/>
                        <a:chExt cx="70560" cy="165240"/>
                      </a:xfrm>
                    </p:grpSpPr>
                    <p:sp>
                      <p:nvSpPr>
                        <p:cNvPr id="1314" name="CustomShape 11"/>
                        <p:cNvSpPr/>
                        <p:nvPr/>
                      </p:nvSpPr>
                      <p:spPr>
                        <a:xfrm>
                          <a:off x="5294160" y="3367800"/>
                          <a:ext cx="70560" cy="16524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1315" name="CustomShape 12"/>
                      <p:cNvSpPr/>
                      <p:nvPr/>
                    </p:nvSpPr>
                    <p:spPr>
                      <a:xfrm>
                        <a:off x="5000400" y="1901160"/>
                        <a:ext cx="165960" cy="1638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316" name="CustomShape 13"/>
                      <p:cNvSpPr/>
                      <p:nvPr/>
                    </p:nvSpPr>
                    <p:spPr>
                      <a:xfrm>
                        <a:off x="4377600" y="3979440"/>
                        <a:ext cx="165240" cy="1641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317" name="Group 14"/>
                    <p:cNvGrpSpPr/>
                    <p:nvPr/>
                  </p:nvGrpSpPr>
                  <p:grpSpPr>
                    <a:xfrm>
                      <a:off x="3686760" y="2089800"/>
                      <a:ext cx="1571040" cy="1945800"/>
                      <a:chOff x="3686760" y="2089800"/>
                      <a:chExt cx="1571040" cy="1945800"/>
                    </a:xfrm>
                  </p:grpSpPr>
                  <p:sp>
                    <p:nvSpPr>
                      <p:cNvPr id="1318" name="Line 15"/>
                      <p:cNvSpPr/>
                      <p:nvPr/>
                    </p:nvSpPr>
                    <p:spPr>
                      <a:xfrm>
                        <a:off x="3686760" y="3343320"/>
                        <a:ext cx="7160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319" name="Line 16"/>
                      <p:cNvSpPr/>
                      <p:nvPr/>
                    </p:nvSpPr>
                    <p:spPr>
                      <a:xfrm flipV="1">
                        <a:off x="4435560" y="2089800"/>
                        <a:ext cx="596520" cy="125280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1320" name="Group 17"/>
                      <p:cNvGrpSpPr/>
                      <p:nvPr/>
                    </p:nvGrpSpPr>
                    <p:grpSpPr>
                      <a:xfrm>
                        <a:off x="4260240" y="3461760"/>
                        <a:ext cx="997560" cy="573840"/>
                        <a:chOff x="4260240" y="3461760"/>
                        <a:chExt cx="997560" cy="573840"/>
                      </a:xfrm>
                    </p:grpSpPr>
                    <p:sp>
                      <p:nvSpPr>
                        <p:cNvPr id="1321" name="Line 18"/>
                        <p:cNvSpPr/>
                        <p:nvPr/>
                      </p:nvSpPr>
                      <p:spPr>
                        <a:xfrm flipH="1">
                          <a:off x="4613760" y="3463200"/>
                          <a:ext cx="6440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1322" name="CustomShape 19"/>
                        <p:cNvSpPr/>
                        <p:nvPr/>
                      </p:nvSpPr>
                      <p:spPr>
                        <a:xfrm>
                          <a:off x="4260240" y="3461760"/>
                          <a:ext cx="457920" cy="573840"/>
                        </a:xfrm>
                        <a:custGeom>
                          <a:avLst/>
                          <a:gdLst/>
                          <a:ahLst/>
                          <a:rect l="l" t="t" r="r" b="b"/>
                          <a:pathLst>
                            <a:path w="1273" h="1595">
                              <a:moveTo>
                                <a:pt x="1002" y="5"/>
                              </a:moveTo>
                              <a:cubicBezTo>
                                <a:pt x="571" y="0"/>
                                <a:pt x="1041" y="415"/>
                                <a:pt x="781" y="509"/>
                              </a:cubicBezTo>
                              <a:cubicBezTo>
                                <a:pt x="137" y="743"/>
                                <a:pt x="1272" y="810"/>
                                <a:pt x="599" y="992"/>
                              </a:cubicBezTo>
                              <a:cubicBezTo>
                                <a:pt x="0" y="1155"/>
                                <a:pt x="797" y="1067"/>
                                <a:pt x="802" y="1272"/>
                              </a:cubicBezTo>
                              <a:lnTo>
                                <a:pt x="581" y="1392"/>
                              </a:lnTo>
                              <a:lnTo>
                                <a:pt x="662" y="1594"/>
                              </a:lnTo>
                              <a:lnTo>
                                <a:pt x="662" y="1576"/>
                              </a:lnTo>
                            </a:path>
                          </a:pathLst>
                        </a:custGeom>
                        <a:noFill/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</p:grpSp>
              </p:grpSp>
            </p:grpSp>
            <p:pic>
              <p:nvPicPr>
                <p:cNvPr id="1323" name="" descr=""/>
                <p:cNvPicPr/>
                <p:nvPr/>
              </p:nvPicPr>
              <p:blipFill>
                <a:blip r:embed="rId2"/>
                <a:stretch/>
              </p:blipFill>
              <p:spPr>
                <a:xfrm rot="7921200">
                  <a:off x="3210120" y="4212360"/>
                  <a:ext cx="2057040" cy="196992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324" name="" descr=""/>
                <p:cNvPicPr/>
                <p:nvPr/>
              </p:nvPicPr>
              <p:blipFill>
                <a:blip r:embed="rId3"/>
                <a:stretch/>
              </p:blipFill>
              <p:spPr>
                <a:xfrm rot="1979400">
                  <a:off x="5011920" y="277200"/>
                  <a:ext cx="1053000" cy="187632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1325" name="CustomShape 20"/>
            <p:cNvSpPr/>
            <p:nvPr/>
          </p:nvSpPr>
          <p:spPr>
            <a:xfrm>
              <a:off x="2154600" y="7226640"/>
              <a:ext cx="5688000" cy="346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ffff"/>
                  </a:solidFill>
                  <a:latin typeface="Arial"/>
                </a:rPr>
                <a:t>https://i.ytimg.com/vi/mZnv6LXD9qs/maxresdefault.jpg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326" name="CustomShape 21"/>
          <p:cNvSpPr/>
          <p:nvPr/>
        </p:nvSpPr>
        <p:spPr>
          <a:xfrm>
            <a:off x="4980240" y="4655520"/>
            <a:ext cx="180360" cy="42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PYTHIA Angantyr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324000" y="1290600"/>
            <a:ext cx="507348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Based on PYTHIA 8</a:t>
            </a:r>
            <a:br/>
            <a:r>
              <a:rPr b="0" lang="en-US" sz="1000" spc="-1" strike="noStrike">
                <a:latin typeface="Arial"/>
              </a:rPr>
              <a:t>Sjöstrand, Mrenna &amp; Skands, </a:t>
            </a:r>
            <a:br/>
            <a:r>
              <a:rPr b="0" lang="en-US" sz="10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JHEP05 (2006) 026</a:t>
            </a:r>
            <a:br/>
            <a:r>
              <a:rPr b="0" lang="en-US" sz="10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Comput. Phys. Comm. 178 (2008) 852.</a:t>
            </a:r>
            <a:endParaRPr b="0" lang="en-US" sz="10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Based on Fritiof &amp; wounded nucleons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N-N collisions w/fluctuating radii </a:t>
            </a:r>
            <a:r>
              <a:rPr b="0" lang="en-US" sz="2400" spc="-1" strike="noStrike">
                <a:solidFill>
                  <a:srgbClr val="0000ff"/>
                </a:solidFill>
                <a:latin typeface="Arial"/>
                <a:ea typeface="Arial"/>
              </a:rPr>
              <a:t>→ fluctuating σ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3577680" y="975600"/>
            <a:ext cx="2329200" cy="28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US" sz="1400" spc="-1" strike="noStrike" u="sng">
                <a:solidFill>
                  <a:srgbClr val="0000ff"/>
                </a:solidFill>
                <a:uFillTx/>
                <a:latin typeface="Arial"/>
                <a:hlinkClick r:id="rId3"/>
              </a:rPr>
              <a:t>JHEP (2018) 2018: 134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4"/>
          <a:srcRect l="0" t="6490" r="51875" b="16506"/>
          <a:stretch/>
        </p:blipFill>
        <p:spPr>
          <a:xfrm>
            <a:off x="5577840" y="1371600"/>
            <a:ext cx="4205880" cy="3569040"/>
          </a:xfrm>
          <a:prstGeom prst="rect">
            <a:avLst/>
          </a:prstGeom>
          <a:ln>
            <a:noFill/>
          </a:ln>
        </p:spPr>
      </p:pic>
      <p:grpSp>
        <p:nvGrpSpPr>
          <p:cNvPr id="250" name="Group 4"/>
          <p:cNvGrpSpPr/>
          <p:nvPr/>
        </p:nvGrpSpPr>
        <p:grpSpPr>
          <a:xfrm>
            <a:off x="254880" y="4483800"/>
            <a:ext cx="4773960" cy="731160"/>
            <a:chOff x="254880" y="4483800"/>
            <a:chExt cx="4773960" cy="731160"/>
          </a:xfrm>
        </p:grpSpPr>
        <p:sp>
          <p:nvSpPr>
            <p:cNvPr id="251" name="CustomShape 5"/>
            <p:cNvSpPr/>
            <p:nvPr/>
          </p:nvSpPr>
          <p:spPr>
            <a:xfrm>
              <a:off x="254880" y="4483800"/>
              <a:ext cx="4682520" cy="731160"/>
            </a:xfrm>
            <a:custGeom>
              <a:avLst/>
              <a:gdLst/>
              <a:ahLst/>
              <a:rect l="l" t="t" r="r" b="b"/>
              <a:pathLst>
                <a:path w="13010" h="2034">
                  <a:moveTo>
                    <a:pt x="338" y="0"/>
                  </a:moveTo>
                  <a:lnTo>
                    <a:pt x="339" y="0"/>
                  </a:lnTo>
                  <a:cubicBezTo>
                    <a:pt x="279" y="0"/>
                    <a:pt x="221" y="16"/>
                    <a:pt x="169" y="45"/>
                  </a:cubicBezTo>
                  <a:cubicBezTo>
                    <a:pt x="118" y="75"/>
                    <a:pt x="75" y="118"/>
                    <a:pt x="45" y="169"/>
                  </a:cubicBezTo>
                  <a:cubicBezTo>
                    <a:pt x="16" y="221"/>
                    <a:pt x="0" y="279"/>
                    <a:pt x="0" y="339"/>
                  </a:cubicBezTo>
                  <a:lnTo>
                    <a:pt x="0" y="1694"/>
                  </a:lnTo>
                  <a:lnTo>
                    <a:pt x="0" y="1694"/>
                  </a:lnTo>
                  <a:cubicBezTo>
                    <a:pt x="0" y="1754"/>
                    <a:pt x="16" y="1812"/>
                    <a:pt x="45" y="1864"/>
                  </a:cubicBezTo>
                  <a:cubicBezTo>
                    <a:pt x="75" y="1915"/>
                    <a:pt x="118" y="1958"/>
                    <a:pt x="169" y="1988"/>
                  </a:cubicBezTo>
                  <a:cubicBezTo>
                    <a:pt x="221" y="2017"/>
                    <a:pt x="279" y="2033"/>
                    <a:pt x="339" y="2033"/>
                  </a:cubicBezTo>
                  <a:lnTo>
                    <a:pt x="12670" y="2033"/>
                  </a:lnTo>
                  <a:lnTo>
                    <a:pt x="12670" y="2033"/>
                  </a:lnTo>
                  <a:cubicBezTo>
                    <a:pt x="12730" y="2033"/>
                    <a:pt x="12788" y="2017"/>
                    <a:pt x="12840" y="1988"/>
                  </a:cubicBezTo>
                  <a:cubicBezTo>
                    <a:pt x="12891" y="1958"/>
                    <a:pt x="12934" y="1915"/>
                    <a:pt x="12964" y="1864"/>
                  </a:cubicBezTo>
                  <a:cubicBezTo>
                    <a:pt x="12993" y="1812"/>
                    <a:pt x="13009" y="1754"/>
                    <a:pt x="13009" y="1694"/>
                  </a:cubicBezTo>
                  <a:lnTo>
                    <a:pt x="13009" y="338"/>
                  </a:lnTo>
                  <a:lnTo>
                    <a:pt x="13009" y="339"/>
                  </a:lnTo>
                  <a:lnTo>
                    <a:pt x="13009" y="339"/>
                  </a:lnTo>
                  <a:cubicBezTo>
                    <a:pt x="13009" y="279"/>
                    <a:pt x="12993" y="221"/>
                    <a:pt x="12964" y="169"/>
                  </a:cubicBezTo>
                  <a:cubicBezTo>
                    <a:pt x="12934" y="118"/>
                    <a:pt x="12891" y="75"/>
                    <a:pt x="12840" y="45"/>
                  </a:cubicBezTo>
                  <a:cubicBezTo>
                    <a:pt x="12788" y="16"/>
                    <a:pt x="12730" y="0"/>
                    <a:pt x="12670" y="0"/>
                  </a:cubicBezTo>
                  <a:lnTo>
                    <a:pt x="338" y="0"/>
                  </a:lnTo>
                </a:path>
              </a:pathLst>
            </a:custGeom>
            <a:solidFill>
              <a:srgbClr val="ed1c24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CustomShape 6"/>
            <p:cNvSpPr/>
            <p:nvPr/>
          </p:nvSpPr>
          <p:spPr>
            <a:xfrm>
              <a:off x="310320" y="4519800"/>
              <a:ext cx="4718520" cy="675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000" spc="-1" strike="noStrike">
                  <a:latin typeface="Arial"/>
                </a:rPr>
                <a:t>Lots of jets! And resonances!</a:t>
              </a:r>
              <a:endParaRPr b="0" lang="en-US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en-US" sz="2000" spc="-1" strike="noStrike">
                  <a:latin typeface="Arial"/>
                </a:rPr>
                <a:t>No hydrodynamics, no jet quenching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CustomShape 1"/>
          <p:cNvSpPr/>
          <p:nvPr/>
        </p:nvSpPr>
        <p:spPr>
          <a:xfrm>
            <a:off x="504000" y="173880"/>
            <a:ext cx="9071280" cy="97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Learn Rivet yourself!</a:t>
            </a:r>
            <a:br/>
            <a:r>
              <a:rPr b="0" lang="en-US" sz="2500" spc="-1" strike="noStrike">
                <a:latin typeface="Arial"/>
              </a:rPr>
              <a:t>Or send your students &amp; postdocs!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1328" name="Group 2"/>
          <p:cNvGrpSpPr/>
          <p:nvPr/>
        </p:nvGrpSpPr>
        <p:grpSpPr>
          <a:xfrm>
            <a:off x="-36000" y="1740240"/>
            <a:ext cx="10177920" cy="3546360"/>
            <a:chOff x="-36000" y="1740240"/>
            <a:chExt cx="10177920" cy="3546360"/>
          </a:xfrm>
        </p:grpSpPr>
        <p:pic>
          <p:nvPicPr>
            <p:cNvPr id="1329" name="" descr=""/>
            <p:cNvPicPr/>
            <p:nvPr/>
          </p:nvPicPr>
          <p:blipFill>
            <a:blip r:embed="rId1"/>
            <a:stretch/>
          </p:blipFill>
          <p:spPr>
            <a:xfrm>
              <a:off x="-36000" y="1748160"/>
              <a:ext cx="5028840" cy="353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0" name="" descr=""/>
            <p:cNvPicPr/>
            <p:nvPr/>
          </p:nvPicPr>
          <p:blipFill>
            <a:blip r:embed="rId2"/>
            <a:srcRect l="0" t="1020" r="0" b="0"/>
            <a:stretch/>
          </p:blipFill>
          <p:spPr>
            <a:xfrm>
              <a:off x="4993200" y="1740240"/>
              <a:ext cx="5148720" cy="3474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31" name="CustomShape 3"/>
          <p:cNvSpPr/>
          <p:nvPr/>
        </p:nvSpPr>
        <p:spPr>
          <a:xfrm>
            <a:off x="5486400" y="1172520"/>
            <a:ext cx="3452400" cy="3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3"/>
              </a:rPr>
              <a:t>https://indico.bnl.gov/event/8840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32" name="CustomShape 4"/>
          <p:cNvSpPr/>
          <p:nvPr/>
        </p:nvSpPr>
        <p:spPr>
          <a:xfrm>
            <a:off x="731520" y="1172520"/>
            <a:ext cx="3516480" cy="3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4"/>
              </a:rPr>
              <a:t>https://indico.bnl.gov/event/8843/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CustomShape 1"/>
          <p:cNvSpPr/>
          <p:nvPr/>
        </p:nvSpPr>
        <p:spPr>
          <a:xfrm>
            <a:off x="548640" y="181764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Backup: jet properties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35" name="" descr=""/>
          <p:cNvPicPr/>
          <p:nvPr/>
        </p:nvPicPr>
        <p:blipFill>
          <a:blip r:embed="rId1"/>
          <a:stretch/>
        </p:blipFill>
        <p:spPr>
          <a:xfrm>
            <a:off x="925200" y="252432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336" name="" descr=""/>
          <p:cNvPicPr/>
          <p:nvPr/>
        </p:nvPicPr>
        <p:blipFill>
          <a:blip r:embed="rId2"/>
          <a:stretch/>
        </p:blipFill>
        <p:spPr>
          <a:xfrm>
            <a:off x="925200" y="12240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337" name="CustomShape 2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38" name="CustomShape 3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39" name="Line 4"/>
          <p:cNvSpPr/>
          <p:nvPr/>
        </p:nvSpPr>
        <p:spPr>
          <a:xfrm flipV="1">
            <a:off x="1545840" y="415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0" name="Line 5"/>
          <p:cNvSpPr/>
          <p:nvPr/>
        </p:nvSpPr>
        <p:spPr>
          <a:xfrm flipV="1">
            <a:off x="3525840" y="46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Line 6"/>
          <p:cNvSpPr/>
          <p:nvPr/>
        </p:nvSpPr>
        <p:spPr>
          <a:xfrm flipV="1">
            <a:off x="1509840" y="188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2" name="Line 7"/>
          <p:cNvSpPr/>
          <p:nvPr/>
        </p:nvSpPr>
        <p:spPr>
          <a:xfrm flipV="1">
            <a:off x="3561840" y="91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3" name="CustomShape 8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4" name="CustomShape 9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&gt;40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45" name="Line 10"/>
          <p:cNvSpPr/>
          <p:nvPr/>
        </p:nvSpPr>
        <p:spPr>
          <a:xfrm flipV="1">
            <a:off x="5577840" y="228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6" name="CustomShape 11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" descr=""/>
          <p:cNvPicPr/>
          <p:nvPr/>
        </p:nvPicPr>
        <p:blipFill>
          <a:blip r:embed="rId1"/>
          <a:stretch/>
        </p:blipFill>
        <p:spPr>
          <a:xfrm>
            <a:off x="925200" y="259236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348" name="" descr=""/>
          <p:cNvPicPr/>
          <p:nvPr/>
        </p:nvPicPr>
        <p:blipFill>
          <a:blip r:embed="rId2"/>
          <a:stretch/>
        </p:blipFill>
        <p:spPr>
          <a:xfrm>
            <a:off x="925200" y="13212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349" name="CustomShape 1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50" name="CustomShape 2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51" name="Line 3"/>
          <p:cNvSpPr/>
          <p:nvPr/>
        </p:nvSpPr>
        <p:spPr>
          <a:xfrm flipV="1">
            <a:off x="1545840" y="397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2" name="Line 4"/>
          <p:cNvSpPr/>
          <p:nvPr/>
        </p:nvSpPr>
        <p:spPr>
          <a:xfrm flipV="1">
            <a:off x="3525840" y="458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3" name="Line 5"/>
          <p:cNvSpPr/>
          <p:nvPr/>
        </p:nvSpPr>
        <p:spPr>
          <a:xfrm flipV="1">
            <a:off x="1545840" y="1957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4" name="Line 6"/>
          <p:cNvSpPr/>
          <p:nvPr/>
        </p:nvSpPr>
        <p:spPr>
          <a:xfrm flipV="1">
            <a:off x="3561840" y="10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5" name="CustomShape 7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6" name="CustomShape 8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&gt;30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57" name="Line 9"/>
          <p:cNvSpPr/>
          <p:nvPr/>
        </p:nvSpPr>
        <p:spPr>
          <a:xfrm flipV="1">
            <a:off x="5577840" y="224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8" name="CustomShape 10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" descr=""/>
          <p:cNvPicPr/>
          <p:nvPr/>
        </p:nvPicPr>
        <p:blipFill>
          <a:blip r:embed="rId1"/>
          <a:stretch/>
        </p:blipFill>
        <p:spPr>
          <a:xfrm>
            <a:off x="925200" y="259344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360" name="" descr=""/>
          <p:cNvPicPr/>
          <p:nvPr/>
        </p:nvPicPr>
        <p:blipFill>
          <a:blip r:embed="rId2"/>
          <a:stretch/>
        </p:blipFill>
        <p:spPr>
          <a:xfrm>
            <a:off x="925200" y="11196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361" name="CustomShape 1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62" name="CustomShape 2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63" name="Line 3"/>
          <p:cNvSpPr/>
          <p:nvPr/>
        </p:nvSpPr>
        <p:spPr>
          <a:xfrm flipV="1">
            <a:off x="1545840" y="37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4" name="Line 4"/>
          <p:cNvSpPr/>
          <p:nvPr/>
        </p:nvSpPr>
        <p:spPr>
          <a:xfrm flipV="1">
            <a:off x="3525840" y="451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5" name="Line 5"/>
          <p:cNvSpPr/>
          <p:nvPr/>
        </p:nvSpPr>
        <p:spPr>
          <a:xfrm flipV="1">
            <a:off x="1509840" y="1957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6" name="Line 6"/>
          <p:cNvSpPr/>
          <p:nvPr/>
        </p:nvSpPr>
        <p:spPr>
          <a:xfrm flipV="1">
            <a:off x="3561840" y="102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7" name="CustomShape 7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8" name="CustomShape 8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&gt;20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69" name="Line 9"/>
          <p:cNvSpPr/>
          <p:nvPr/>
        </p:nvSpPr>
        <p:spPr>
          <a:xfrm flipV="1">
            <a:off x="5577840" y="235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0" name="Line 10"/>
          <p:cNvSpPr/>
          <p:nvPr/>
        </p:nvSpPr>
        <p:spPr>
          <a:xfrm flipV="1">
            <a:off x="5577840" y="354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1" name="Line 11"/>
          <p:cNvSpPr/>
          <p:nvPr/>
        </p:nvSpPr>
        <p:spPr>
          <a:xfrm flipV="1">
            <a:off x="7557840" y="228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2" name="Line 12"/>
          <p:cNvSpPr/>
          <p:nvPr/>
        </p:nvSpPr>
        <p:spPr>
          <a:xfrm flipV="1">
            <a:off x="7593840" y="3217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3" name="CustomShape 13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" descr=""/>
          <p:cNvPicPr/>
          <p:nvPr/>
        </p:nvPicPr>
        <p:blipFill>
          <a:blip r:embed="rId1"/>
          <a:stretch/>
        </p:blipFill>
        <p:spPr>
          <a:xfrm>
            <a:off x="925200" y="257040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375" name="" descr=""/>
          <p:cNvPicPr/>
          <p:nvPr/>
        </p:nvPicPr>
        <p:blipFill>
          <a:blip r:embed="rId2"/>
          <a:stretch/>
        </p:blipFill>
        <p:spPr>
          <a:xfrm>
            <a:off x="925200" y="10800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376" name="CustomShape 1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77" name="CustomShape 2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78" name="Line 3"/>
          <p:cNvSpPr/>
          <p:nvPr/>
        </p:nvSpPr>
        <p:spPr>
          <a:xfrm flipV="1">
            <a:off x="1581840" y="37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9" name="Line 4"/>
          <p:cNvSpPr/>
          <p:nvPr/>
        </p:nvSpPr>
        <p:spPr>
          <a:xfrm flipV="1">
            <a:off x="3597840" y="415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0" name="Line 5"/>
          <p:cNvSpPr/>
          <p:nvPr/>
        </p:nvSpPr>
        <p:spPr>
          <a:xfrm flipV="1">
            <a:off x="1509840" y="1489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1" name="Line 6"/>
          <p:cNvSpPr/>
          <p:nvPr/>
        </p:nvSpPr>
        <p:spPr>
          <a:xfrm flipV="1">
            <a:off x="3561840" y="1309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2" name="CustomShape 7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3" name="CustomShape 8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&gt;10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84" name="Line 9"/>
          <p:cNvSpPr/>
          <p:nvPr/>
        </p:nvSpPr>
        <p:spPr>
          <a:xfrm flipV="1">
            <a:off x="5577840" y="217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5" name="Line 10"/>
          <p:cNvSpPr/>
          <p:nvPr/>
        </p:nvSpPr>
        <p:spPr>
          <a:xfrm flipV="1">
            <a:off x="5613840" y="4117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6" name="Line 11"/>
          <p:cNvSpPr/>
          <p:nvPr/>
        </p:nvSpPr>
        <p:spPr>
          <a:xfrm flipV="1">
            <a:off x="7629840" y="37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7" name="Line 12"/>
          <p:cNvSpPr/>
          <p:nvPr/>
        </p:nvSpPr>
        <p:spPr>
          <a:xfrm flipV="1">
            <a:off x="7629840" y="224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8" name="CustomShape 13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90" name="" descr=""/>
          <p:cNvPicPr/>
          <p:nvPr/>
        </p:nvPicPr>
        <p:blipFill>
          <a:blip r:embed="rId1"/>
          <a:stretch/>
        </p:blipFill>
        <p:spPr>
          <a:xfrm>
            <a:off x="925200" y="252432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391" name="" descr=""/>
          <p:cNvPicPr/>
          <p:nvPr/>
        </p:nvPicPr>
        <p:blipFill>
          <a:blip r:embed="rId2"/>
          <a:stretch/>
        </p:blipFill>
        <p:spPr>
          <a:xfrm>
            <a:off x="925200" y="12240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392" name="CustomShape 2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93" name="CustomShape 3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94" name="Line 4"/>
          <p:cNvSpPr/>
          <p:nvPr/>
        </p:nvSpPr>
        <p:spPr>
          <a:xfrm flipV="1">
            <a:off x="1545840" y="415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5" name="Line 5"/>
          <p:cNvSpPr/>
          <p:nvPr/>
        </p:nvSpPr>
        <p:spPr>
          <a:xfrm flipV="1">
            <a:off x="3525840" y="46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6" name="Line 6"/>
          <p:cNvSpPr/>
          <p:nvPr/>
        </p:nvSpPr>
        <p:spPr>
          <a:xfrm flipV="1">
            <a:off x="1509840" y="188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7" name="Line 7"/>
          <p:cNvSpPr/>
          <p:nvPr/>
        </p:nvSpPr>
        <p:spPr>
          <a:xfrm flipV="1">
            <a:off x="3561840" y="91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8" name="CustomShape 8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9" name="CustomShape 9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&gt;40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00" name="Line 10"/>
          <p:cNvSpPr/>
          <p:nvPr/>
        </p:nvSpPr>
        <p:spPr>
          <a:xfrm flipV="1">
            <a:off x="5577840" y="228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1" name="CustomShape 11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" descr=""/>
          <p:cNvPicPr/>
          <p:nvPr/>
        </p:nvPicPr>
        <p:blipFill>
          <a:blip r:embed="rId1"/>
          <a:stretch/>
        </p:blipFill>
        <p:spPr>
          <a:xfrm>
            <a:off x="925200" y="256716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403" name="" descr=""/>
          <p:cNvPicPr/>
          <p:nvPr/>
        </p:nvPicPr>
        <p:blipFill>
          <a:blip r:embed="rId2"/>
          <a:stretch/>
        </p:blipFill>
        <p:spPr>
          <a:xfrm>
            <a:off x="925200" y="16380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404" name="CustomShape 1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05" name="CustomShape 2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06" name="Line 3"/>
          <p:cNvSpPr/>
          <p:nvPr/>
        </p:nvSpPr>
        <p:spPr>
          <a:xfrm flipV="1">
            <a:off x="1545840" y="3649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7" name="Line 4"/>
          <p:cNvSpPr/>
          <p:nvPr/>
        </p:nvSpPr>
        <p:spPr>
          <a:xfrm flipV="1">
            <a:off x="3525840" y="458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8" name="Line 5"/>
          <p:cNvSpPr/>
          <p:nvPr/>
        </p:nvSpPr>
        <p:spPr>
          <a:xfrm flipV="1">
            <a:off x="1617840" y="174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9" name="Line 6"/>
          <p:cNvSpPr/>
          <p:nvPr/>
        </p:nvSpPr>
        <p:spPr>
          <a:xfrm flipV="1">
            <a:off x="3561840" y="10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0" name="CustomShape 7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1" name="CustomShape 8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&gt;40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R=0.3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12" name="Line 9"/>
          <p:cNvSpPr/>
          <p:nvPr/>
        </p:nvSpPr>
        <p:spPr>
          <a:xfrm flipV="1">
            <a:off x="5613840" y="235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3" name="Line 10"/>
          <p:cNvSpPr/>
          <p:nvPr/>
        </p:nvSpPr>
        <p:spPr>
          <a:xfrm flipV="1">
            <a:off x="5613840" y="37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4" name="Line 11"/>
          <p:cNvSpPr/>
          <p:nvPr/>
        </p:nvSpPr>
        <p:spPr>
          <a:xfrm flipV="1">
            <a:off x="7593840" y="2389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5" name="CustomShape 1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" descr=""/>
          <p:cNvPicPr/>
          <p:nvPr/>
        </p:nvPicPr>
        <p:blipFill>
          <a:blip r:embed="rId1"/>
          <a:stretch/>
        </p:blipFill>
        <p:spPr>
          <a:xfrm>
            <a:off x="925200" y="253044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417" name="" descr=""/>
          <p:cNvPicPr/>
          <p:nvPr/>
        </p:nvPicPr>
        <p:blipFill>
          <a:blip r:embed="rId2"/>
          <a:stretch/>
        </p:blipFill>
        <p:spPr>
          <a:xfrm>
            <a:off x="925200" y="-1044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418" name="CustomShape 1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19" name="CustomShape 2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20" name="Line 3"/>
          <p:cNvSpPr/>
          <p:nvPr/>
        </p:nvSpPr>
        <p:spPr>
          <a:xfrm flipV="1">
            <a:off x="1473840" y="336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1" name="Line 4"/>
          <p:cNvSpPr/>
          <p:nvPr/>
        </p:nvSpPr>
        <p:spPr>
          <a:xfrm flipV="1">
            <a:off x="3525840" y="422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2" name="Line 5"/>
          <p:cNvSpPr/>
          <p:nvPr/>
        </p:nvSpPr>
        <p:spPr>
          <a:xfrm flipV="1">
            <a:off x="1509840" y="1489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3" name="Line 6"/>
          <p:cNvSpPr/>
          <p:nvPr/>
        </p:nvSpPr>
        <p:spPr>
          <a:xfrm flipV="1">
            <a:off x="3561840" y="98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4" name="CustomShape 7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5" name="CustomShape 8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&gt;40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R=0.4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26" name="Line 9"/>
          <p:cNvSpPr/>
          <p:nvPr/>
        </p:nvSpPr>
        <p:spPr>
          <a:xfrm flipV="1">
            <a:off x="5577840" y="224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7" name="Line 10"/>
          <p:cNvSpPr/>
          <p:nvPr/>
        </p:nvSpPr>
        <p:spPr>
          <a:xfrm flipV="1">
            <a:off x="5577840" y="354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8" name="Line 11"/>
          <p:cNvSpPr/>
          <p:nvPr/>
        </p:nvSpPr>
        <p:spPr>
          <a:xfrm flipV="1">
            <a:off x="7593840" y="2209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9" name="CustomShape 12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" descr=""/>
          <p:cNvPicPr/>
          <p:nvPr/>
        </p:nvPicPr>
        <p:blipFill>
          <a:blip r:embed="rId1"/>
          <a:stretch/>
        </p:blipFill>
        <p:spPr>
          <a:xfrm>
            <a:off x="925200" y="256320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431" name="" descr=""/>
          <p:cNvPicPr/>
          <p:nvPr/>
        </p:nvPicPr>
        <p:blipFill>
          <a:blip r:embed="rId2"/>
          <a:stretch/>
        </p:blipFill>
        <p:spPr>
          <a:xfrm>
            <a:off x="925200" y="2736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432" name="CustomShape 1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33" name="CustomShape 2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34" name="Line 3"/>
          <p:cNvSpPr/>
          <p:nvPr/>
        </p:nvSpPr>
        <p:spPr>
          <a:xfrm flipV="1">
            <a:off x="1509840" y="3289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5" name="Line 4"/>
          <p:cNvSpPr/>
          <p:nvPr/>
        </p:nvSpPr>
        <p:spPr>
          <a:xfrm flipV="1">
            <a:off x="3525840" y="3937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6" name="Line 5"/>
          <p:cNvSpPr/>
          <p:nvPr/>
        </p:nvSpPr>
        <p:spPr>
          <a:xfrm flipV="1">
            <a:off x="1509840" y="206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7" name="Line 6"/>
          <p:cNvSpPr/>
          <p:nvPr/>
        </p:nvSpPr>
        <p:spPr>
          <a:xfrm flipV="1">
            <a:off x="3561840" y="116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8" name="CustomShape 7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9" name="CustomShape 8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&gt;40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R=0.5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40" name="Line 9"/>
          <p:cNvSpPr/>
          <p:nvPr/>
        </p:nvSpPr>
        <p:spPr>
          <a:xfrm flipV="1">
            <a:off x="5577840" y="206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1" name="Line 10"/>
          <p:cNvSpPr/>
          <p:nvPr/>
        </p:nvSpPr>
        <p:spPr>
          <a:xfrm flipV="1">
            <a:off x="5577840" y="37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2" name="Line 11"/>
          <p:cNvSpPr/>
          <p:nvPr/>
        </p:nvSpPr>
        <p:spPr>
          <a:xfrm flipV="1">
            <a:off x="7629840" y="318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3" name="Line 12"/>
          <p:cNvSpPr/>
          <p:nvPr/>
        </p:nvSpPr>
        <p:spPr>
          <a:xfrm flipV="1">
            <a:off x="7629840" y="228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4" name="CustomShape 13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0" y="82080"/>
            <a:ext cx="7772040" cy="68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700" spc="-1" strike="noStrike">
                <a:latin typeface="Arial"/>
              </a:rPr>
              <a:t>Area-based background subtraction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254" name="Group 2"/>
          <p:cNvGrpSpPr/>
          <p:nvPr/>
        </p:nvGrpSpPr>
        <p:grpSpPr>
          <a:xfrm>
            <a:off x="4610880" y="1280160"/>
            <a:ext cx="5120280" cy="3475080"/>
            <a:chOff x="4610880" y="1280160"/>
            <a:chExt cx="5120280" cy="3475080"/>
          </a:xfrm>
        </p:grpSpPr>
        <p:pic>
          <p:nvPicPr>
            <p:cNvPr id="255" name="" descr=""/>
            <p:cNvPicPr/>
            <p:nvPr/>
          </p:nvPicPr>
          <p:blipFill>
            <a:blip r:embed="rId1"/>
            <a:stretch/>
          </p:blipFill>
          <p:spPr>
            <a:xfrm>
              <a:off x="4961520" y="1280160"/>
              <a:ext cx="4769640" cy="334404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256" name="Formula 3"/>
                <p:cNvSpPr txBox="1"/>
                <p:nvPr/>
              </p:nvSpPr>
              <p:spPr>
                <a:xfrm rot="20555400">
                  <a:off x="5169240" y="3858480"/>
                  <a:ext cx="287640" cy="3607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257" name="Formula 4"/>
                <p:cNvSpPr txBox="1"/>
                <p:nvPr/>
              </p:nvSpPr>
              <p:spPr>
                <a:xfrm>
                  <a:off x="7659000" y="4469400"/>
                  <a:ext cx="315720" cy="285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258" name="CustomShape 5"/>
            <p:cNvSpPr/>
            <p:nvPr/>
          </p:nvSpPr>
          <p:spPr>
            <a:xfrm rot="16200000">
              <a:off x="3754800" y="2410560"/>
              <a:ext cx="205776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259" name="CustomShape 6"/>
            <p:cNvSpPr/>
            <p:nvPr/>
          </p:nvSpPr>
          <p:spPr>
            <a:xfrm>
              <a:off x="5205600" y="2624040"/>
              <a:ext cx="1710360" cy="373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00" spc="-1" strike="noStrike">
                  <a:latin typeface="Arial"/>
                </a:rPr>
                <a:t>Cacciari &amp; Salam</a:t>
              </a:r>
              <a:br/>
              <a:r>
                <a:rPr b="0" lang="en-US" sz="1000" spc="-1" strike="noStrike" u="sng">
                  <a:solidFill>
                    <a:srgbClr val="0000ff"/>
                  </a:solidFill>
                  <a:uFillTx/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260" name="CustomShape 7"/>
            <p:cNvSpPr/>
            <p:nvPr/>
          </p:nvSpPr>
          <p:spPr>
            <a:xfrm>
              <a:off x="8451360" y="1482480"/>
              <a:ext cx="1279800" cy="431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r">
                <a:lnSpc>
                  <a:spcPct val="100000"/>
                </a:lnSpc>
              </a:pPr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261" name="Group 8"/>
          <p:cNvGrpSpPr/>
          <p:nvPr/>
        </p:nvGrpSpPr>
        <p:grpSpPr>
          <a:xfrm>
            <a:off x="817200" y="828720"/>
            <a:ext cx="3017160" cy="4424760"/>
            <a:chOff x="817200" y="828720"/>
            <a:chExt cx="3017160" cy="4424760"/>
          </a:xfrm>
        </p:grpSpPr>
        <p:grpSp>
          <p:nvGrpSpPr>
            <p:cNvPr id="262" name="Group 9"/>
            <p:cNvGrpSpPr/>
            <p:nvPr/>
          </p:nvGrpSpPr>
          <p:grpSpPr>
            <a:xfrm>
              <a:off x="817200" y="1471680"/>
              <a:ext cx="3017160" cy="2138760"/>
              <a:chOff x="817200" y="1471680"/>
              <a:chExt cx="3017160" cy="2138760"/>
            </a:xfrm>
          </p:grpSpPr>
          <p:sp>
            <p:nvSpPr>
              <p:cNvPr id="263" name="CustomShape 10"/>
              <p:cNvSpPr/>
              <p:nvPr/>
            </p:nvSpPr>
            <p:spPr>
              <a:xfrm>
                <a:off x="817200" y="1506960"/>
                <a:ext cx="2925720" cy="2103480"/>
              </a:xfrm>
              <a:custGeom>
                <a:avLst/>
                <a:gdLst/>
                <a:ahLst/>
                <a:rect l="l" t="t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4" name="CustomShape 11"/>
              <p:cNvSpPr/>
              <p:nvPr/>
            </p:nvSpPr>
            <p:spPr>
              <a:xfrm>
                <a:off x="908640" y="2068200"/>
                <a:ext cx="2925720" cy="1542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marL="216000" indent="-215640">
                  <a:lnSpc>
                    <a:spcPct val="10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5640">
                  <a:lnSpc>
                    <a:spcPct val="10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 jet</a:t>
                </a:r>
                <a:endParaRPr b="0" lang="en-US" sz="16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265" name="Formula 12"/>
                  <p:cNvSpPr txBox="1"/>
                  <p:nvPr/>
                </p:nvSpPr>
                <p:spPr>
                  <a:xfrm>
                    <a:off x="1514520" y="2298240"/>
                    <a:ext cx="2023560" cy="2829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r>
                          <m:t xml:space="preserve">Δ</m:t>
                        </m:r>
                        <m:sSubSup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266" name="Formula 13"/>
                  <p:cNvSpPr txBox="1"/>
                  <p:nvPr/>
                </p:nvSpPr>
                <p:spPr>
                  <a:xfrm>
                    <a:off x="1000080" y="1781280"/>
                    <a:ext cx="2603520" cy="2656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267" name="Formula 14"/>
                  <p:cNvSpPr txBox="1"/>
                  <p:nvPr/>
                </p:nvSpPr>
                <p:spPr>
                  <a:xfrm>
                    <a:off x="1503000" y="2581560"/>
                    <a:ext cx="776880" cy="2548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</m:sSub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268" name="CustomShape 15"/>
              <p:cNvSpPr/>
              <p:nvPr/>
            </p:nvSpPr>
            <p:spPr>
              <a:xfrm>
                <a:off x="1457280" y="1471680"/>
                <a:ext cx="179748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269" name="CustomShape 16"/>
            <p:cNvSpPr/>
            <p:nvPr/>
          </p:nvSpPr>
          <p:spPr>
            <a:xfrm>
              <a:off x="2136240" y="119736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70" name="Group 17"/>
            <p:cNvGrpSpPr/>
            <p:nvPr/>
          </p:nvGrpSpPr>
          <p:grpSpPr>
            <a:xfrm>
              <a:off x="1310400" y="828720"/>
              <a:ext cx="2022120" cy="365400"/>
              <a:chOff x="1310400" y="828720"/>
              <a:chExt cx="2022120" cy="365400"/>
            </a:xfrm>
          </p:grpSpPr>
          <p:sp>
            <p:nvSpPr>
              <p:cNvPr id="271" name="CustomShape 18"/>
              <p:cNvSpPr/>
              <p:nvPr/>
            </p:nvSpPr>
            <p:spPr>
              <a:xfrm>
                <a:off x="1310400" y="828720"/>
                <a:ext cx="2011320" cy="365400"/>
              </a:xfrm>
              <a:custGeom>
                <a:avLst/>
                <a:gdLst/>
                <a:ahLst/>
                <a:rect l="l" t="t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2" name="CustomShape 19"/>
              <p:cNvSpPr/>
              <p:nvPr/>
            </p:nvSpPr>
            <p:spPr>
              <a:xfrm>
                <a:off x="1321200" y="828720"/>
                <a:ext cx="20113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273" name="Group 20"/>
            <p:cNvGrpSpPr/>
            <p:nvPr/>
          </p:nvGrpSpPr>
          <p:grpSpPr>
            <a:xfrm>
              <a:off x="1305360" y="3889080"/>
              <a:ext cx="2022120" cy="365400"/>
              <a:chOff x="1305360" y="3889080"/>
              <a:chExt cx="2022120" cy="365400"/>
            </a:xfrm>
          </p:grpSpPr>
          <p:sp>
            <p:nvSpPr>
              <p:cNvPr id="274" name="CustomShape 21"/>
              <p:cNvSpPr/>
              <p:nvPr/>
            </p:nvSpPr>
            <p:spPr>
              <a:xfrm>
                <a:off x="1305360" y="3889080"/>
                <a:ext cx="2011320" cy="365400"/>
              </a:xfrm>
              <a:custGeom>
                <a:avLst/>
                <a:gdLst/>
                <a:ahLst/>
                <a:rect l="l" t="t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5" name="CustomShape 22"/>
              <p:cNvSpPr/>
              <p:nvPr/>
            </p:nvSpPr>
            <p:spPr>
              <a:xfrm>
                <a:off x="1316160" y="3889080"/>
                <a:ext cx="20113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276" name="CustomShape 23"/>
            <p:cNvSpPr/>
            <p:nvPr/>
          </p:nvSpPr>
          <p:spPr>
            <a:xfrm>
              <a:off x="2136600" y="360972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CustomShape 24"/>
            <p:cNvSpPr/>
            <p:nvPr/>
          </p:nvSpPr>
          <p:spPr>
            <a:xfrm>
              <a:off x="2136960" y="425808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78" name="Group 25"/>
            <p:cNvGrpSpPr/>
            <p:nvPr/>
          </p:nvGrpSpPr>
          <p:grpSpPr>
            <a:xfrm>
              <a:off x="1299960" y="4537440"/>
              <a:ext cx="2022120" cy="716040"/>
              <a:chOff x="1299960" y="4537440"/>
              <a:chExt cx="2022120" cy="716040"/>
            </a:xfrm>
          </p:grpSpPr>
          <p:sp>
            <p:nvSpPr>
              <p:cNvPr id="279" name="CustomShape 26"/>
              <p:cNvSpPr/>
              <p:nvPr/>
            </p:nvSpPr>
            <p:spPr>
              <a:xfrm>
                <a:off x="1299960" y="4537440"/>
                <a:ext cx="2011320" cy="716040"/>
              </a:xfrm>
              <a:custGeom>
                <a:avLst/>
                <a:gdLst/>
                <a:ahLst/>
                <a:rect l="l" t="t" r="r" b="b"/>
                <a:pathLst>
                  <a:path w="5590" h="1992">
                    <a:moveTo>
                      <a:pt x="331" y="0"/>
                    </a:moveTo>
                    <a:lnTo>
                      <a:pt x="332" y="0"/>
                    </a:lnTo>
                    <a:cubicBezTo>
                      <a:pt x="274" y="0"/>
                      <a:pt x="216" y="15"/>
                      <a:pt x="166" y="44"/>
                    </a:cubicBezTo>
                    <a:cubicBezTo>
                      <a:pt x="115" y="74"/>
                      <a:pt x="74" y="115"/>
                      <a:pt x="44" y="166"/>
                    </a:cubicBezTo>
                    <a:cubicBezTo>
                      <a:pt x="15" y="216"/>
                      <a:pt x="0" y="274"/>
                      <a:pt x="0" y="332"/>
                    </a:cubicBezTo>
                    <a:lnTo>
                      <a:pt x="0" y="1659"/>
                    </a:lnTo>
                    <a:lnTo>
                      <a:pt x="0" y="1659"/>
                    </a:lnTo>
                    <a:cubicBezTo>
                      <a:pt x="0" y="1717"/>
                      <a:pt x="15" y="1775"/>
                      <a:pt x="44" y="1825"/>
                    </a:cubicBezTo>
                    <a:cubicBezTo>
                      <a:pt x="74" y="1876"/>
                      <a:pt x="115" y="1917"/>
                      <a:pt x="166" y="1947"/>
                    </a:cubicBezTo>
                    <a:cubicBezTo>
                      <a:pt x="216" y="1976"/>
                      <a:pt x="274" y="1991"/>
                      <a:pt x="332" y="1991"/>
                    </a:cubicBezTo>
                    <a:lnTo>
                      <a:pt x="5257" y="1991"/>
                    </a:lnTo>
                    <a:lnTo>
                      <a:pt x="5257" y="1991"/>
                    </a:lnTo>
                    <a:cubicBezTo>
                      <a:pt x="5315" y="1991"/>
                      <a:pt x="5373" y="1976"/>
                      <a:pt x="5423" y="1947"/>
                    </a:cubicBezTo>
                    <a:cubicBezTo>
                      <a:pt x="5474" y="1917"/>
                      <a:pt x="5515" y="1876"/>
                      <a:pt x="5545" y="1825"/>
                    </a:cubicBezTo>
                    <a:cubicBezTo>
                      <a:pt x="5574" y="1775"/>
                      <a:pt x="5589" y="1717"/>
                      <a:pt x="5589" y="1659"/>
                    </a:cubicBezTo>
                    <a:lnTo>
                      <a:pt x="5589" y="331"/>
                    </a:lnTo>
                    <a:lnTo>
                      <a:pt x="5589" y="332"/>
                    </a:lnTo>
                    <a:lnTo>
                      <a:pt x="5589" y="332"/>
                    </a:lnTo>
                    <a:cubicBezTo>
                      <a:pt x="5589" y="274"/>
                      <a:pt x="5574" y="216"/>
                      <a:pt x="5545" y="166"/>
                    </a:cubicBezTo>
                    <a:cubicBezTo>
                      <a:pt x="5515" y="115"/>
                      <a:pt x="5474" y="74"/>
                      <a:pt x="5423" y="44"/>
                    </a:cubicBezTo>
                    <a:cubicBezTo>
                      <a:pt x="5373" y="15"/>
                      <a:pt x="5315" y="0"/>
                      <a:pt x="5257" y="0"/>
                    </a:cubicBezTo>
                    <a:lnTo>
                      <a:pt x="331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0" name="CustomShape 27"/>
              <p:cNvSpPr/>
              <p:nvPr/>
            </p:nvSpPr>
            <p:spPr>
              <a:xfrm>
                <a:off x="1310760" y="4537440"/>
                <a:ext cx="201132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Median </a:t>
                </a:r>
                <a:r>
                  <a:rPr b="0" lang="en-US" sz="1800" spc="-1" strike="noStrike">
                    <a:latin typeface="Arial"/>
                    <a:ea typeface="Arial"/>
                  </a:rPr>
                  <a:t>ρ=p</a:t>
                </a:r>
                <a:r>
                  <a:rPr b="0" lang="en-US" sz="1800" spc="-1" strike="noStrike" baseline="-33000">
                    <a:latin typeface="Arial"/>
                    <a:ea typeface="Arial"/>
                  </a:rPr>
                  <a:t>T</a:t>
                </a:r>
                <a:r>
                  <a:rPr b="0" lang="en-US" sz="1800" spc="-1" strike="noStrike">
                    <a:latin typeface="Arial"/>
                    <a:ea typeface="Arial"/>
                  </a:rPr>
                  <a:t>/A</a:t>
                </a:r>
                <a:endParaRPr b="0" lang="en-US" sz="18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281" name="Formula 28"/>
                  <p:cNvSpPr txBox="1"/>
                  <p:nvPr/>
                </p:nvSpPr>
                <p:spPr>
                  <a:xfrm>
                    <a:off x="1371600" y="4865760"/>
                    <a:ext cx="1841760" cy="2829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reco</m:t>
                            </m:r>
                          </m:sup>
                        </m:sSubSup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ρ</m:t>
                            </m:r>
                          </m:e>
                          <m:sub>
                            <m:r>
                              <m:t xml:space="preserve">median</m:t>
                            </m:r>
                          </m:sub>
                        </m:sSub>
                        <m:sSup>
                          <m:e>
                            <m:r>
                              <m:t xml:space="preserve">A</m:t>
                            </m:r>
                          </m:e>
                          <m:sup>
                            <m:r>
                              <m:t xml:space="preserve">jet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</p:grpSp>
      <p:sp>
        <p:nvSpPr>
          <p:cNvPr id="282" name="CustomShape 29"/>
          <p:cNvSpPr/>
          <p:nvPr/>
        </p:nvSpPr>
        <p:spPr>
          <a:xfrm>
            <a:off x="3483000" y="688320"/>
            <a:ext cx="3283200" cy="26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latin typeface="Arial"/>
              </a:rPr>
              <a:t>Cacciari &amp; Salam, </a:t>
            </a:r>
            <a:r>
              <a:rPr b="0" lang="en-US" sz="1200" spc="-1" strike="noStrike" u="sng">
                <a:solidFill>
                  <a:srgbClr val="0000ff"/>
                </a:solidFill>
                <a:uFillTx/>
                <a:latin typeface="Arial"/>
                <a:hlinkClick r:id="rId3"/>
              </a:rPr>
              <a:t>PLB659:119–126,2008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" descr=""/>
          <p:cNvPicPr/>
          <p:nvPr/>
        </p:nvPicPr>
        <p:blipFill>
          <a:blip r:embed="rId1"/>
          <a:stretch/>
        </p:blipFill>
        <p:spPr>
          <a:xfrm>
            <a:off x="925200" y="2540520"/>
            <a:ext cx="8229240" cy="2742840"/>
          </a:xfrm>
          <a:prstGeom prst="rect">
            <a:avLst/>
          </a:prstGeom>
          <a:ln>
            <a:noFill/>
          </a:ln>
        </p:spPr>
      </p:pic>
      <p:pic>
        <p:nvPicPr>
          <p:cNvPr id="1446" name="" descr=""/>
          <p:cNvPicPr/>
          <p:nvPr/>
        </p:nvPicPr>
        <p:blipFill>
          <a:blip r:embed="rId2"/>
          <a:stretch/>
        </p:blipFill>
        <p:spPr>
          <a:xfrm>
            <a:off x="925200" y="91080"/>
            <a:ext cx="8229240" cy="2742840"/>
          </a:xfrm>
          <a:prstGeom prst="rect">
            <a:avLst/>
          </a:prstGeom>
          <a:ln>
            <a:noFill/>
          </a:ln>
        </p:spPr>
      </p:pic>
      <p:sp>
        <p:nvSpPr>
          <p:cNvPr id="1447" name="CustomShape 1"/>
          <p:cNvSpPr/>
          <p:nvPr/>
        </p:nvSpPr>
        <p:spPr>
          <a:xfrm rot="16200000">
            <a:off x="210960" y="1205280"/>
            <a:ext cx="113976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Real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48" name="CustomShape 2"/>
          <p:cNvSpPr/>
          <p:nvPr/>
        </p:nvSpPr>
        <p:spPr>
          <a:xfrm rot="16200000">
            <a:off x="-297000" y="3690720"/>
            <a:ext cx="2007720" cy="43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Combinatorial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49" name="Line 3"/>
          <p:cNvSpPr/>
          <p:nvPr/>
        </p:nvSpPr>
        <p:spPr>
          <a:xfrm flipV="1">
            <a:off x="1545840" y="415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0" name="Line 4"/>
          <p:cNvSpPr/>
          <p:nvPr/>
        </p:nvSpPr>
        <p:spPr>
          <a:xfrm flipV="1">
            <a:off x="3525840" y="469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1" name="Line 5"/>
          <p:cNvSpPr/>
          <p:nvPr/>
        </p:nvSpPr>
        <p:spPr>
          <a:xfrm flipV="1">
            <a:off x="1509840" y="1885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2" name="Line 6"/>
          <p:cNvSpPr/>
          <p:nvPr/>
        </p:nvSpPr>
        <p:spPr>
          <a:xfrm flipV="1">
            <a:off x="3561840" y="913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3" name="CustomShape 7"/>
          <p:cNvSpPr/>
          <p:nvPr/>
        </p:nvSpPr>
        <p:spPr>
          <a:xfrm>
            <a:off x="3591360" y="-148320"/>
            <a:ext cx="2927520" cy="506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4" name="CustomShape 8"/>
          <p:cNvSpPr/>
          <p:nvPr/>
        </p:nvSpPr>
        <p:spPr>
          <a:xfrm>
            <a:off x="3478320" y="5040"/>
            <a:ext cx="312300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33000">
                <a:solidFill>
                  <a:srgbClr val="ff0000"/>
                </a:solidFill>
                <a:latin typeface="Arial"/>
              </a:rPr>
              <a:t>Thard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&gt;40 GeV/</a:t>
            </a:r>
            <a:r>
              <a:rPr b="1" i="1" lang="en-US" sz="20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, R=0.6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55" name="Line 9"/>
          <p:cNvSpPr/>
          <p:nvPr/>
        </p:nvSpPr>
        <p:spPr>
          <a:xfrm flipV="1">
            <a:off x="5577840" y="2281320"/>
            <a:ext cx="1436400" cy="792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6" name="CustomShape 10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CustomShape 1"/>
          <p:cNvSpPr/>
          <p:nvPr/>
        </p:nvSpPr>
        <p:spPr>
          <a:xfrm>
            <a:off x="548640" y="181764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Backup: silhouette scores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decreasing p</a:t>
            </a:r>
            <a:r>
              <a:rPr b="0" lang="en-US" sz="3300" spc="-1" strike="noStrike" baseline="-33000">
                <a:latin typeface="Arial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59" name="CustomShape 2"/>
          <p:cNvSpPr/>
          <p:nvPr/>
        </p:nvSpPr>
        <p:spPr>
          <a:xfrm>
            <a:off x="441720" y="453636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Real jets look more like combinatorial jets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460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461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462" name="" descr=""/>
          <p:cNvPicPr/>
          <p:nvPr/>
        </p:nvPicPr>
        <p:blipFill>
          <a:blip r:embed="rId3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463" name="" descr=""/>
          <p:cNvPicPr/>
          <p:nvPr/>
        </p:nvPicPr>
        <p:blipFill>
          <a:blip r:embed="rId4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1464" name="CustomShape 3"/>
          <p:cNvSpPr/>
          <p:nvPr/>
        </p:nvSpPr>
        <p:spPr>
          <a:xfrm>
            <a:off x="7102080" y="453672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Combinatorial jets look more like 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5" name="CustomShape 4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Silhouette values – increasing R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67" name="CustomShape 2"/>
          <p:cNvSpPr/>
          <p:nvPr/>
        </p:nvSpPr>
        <p:spPr>
          <a:xfrm>
            <a:off x="441720" y="453636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Real jets look more like 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8" name="CustomShape 3"/>
          <p:cNvSpPr/>
          <p:nvPr/>
        </p:nvSpPr>
        <p:spPr>
          <a:xfrm>
            <a:off x="7102080" y="453672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Combinatorial jets look more like real jets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469" name="" descr=""/>
          <p:cNvPicPr/>
          <p:nvPr/>
        </p:nvPicPr>
        <p:blipFill>
          <a:blip r:embed="rId1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470" name="" descr=""/>
          <p:cNvPicPr/>
          <p:nvPr/>
        </p:nvPicPr>
        <p:blipFill>
          <a:blip r:embed="rId2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471" name="" descr=""/>
          <p:cNvPicPr/>
          <p:nvPr/>
        </p:nvPicPr>
        <p:blipFill>
          <a:blip r:embed="rId3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472" name="" descr=""/>
          <p:cNvPicPr/>
          <p:nvPr/>
        </p:nvPicPr>
        <p:blipFill>
          <a:blip r:embed="rId4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pic>
        <p:nvPicPr>
          <p:cNvPr id="1473" name="" descr=""/>
          <p:cNvPicPr/>
          <p:nvPr/>
        </p:nvPicPr>
        <p:blipFill>
          <a:blip r:embed="rId5"/>
          <a:stretch/>
        </p:blipFill>
        <p:spPr>
          <a:xfrm>
            <a:off x="360" y="1155240"/>
            <a:ext cx="10079280" cy="3359160"/>
          </a:xfrm>
          <a:prstGeom prst="rect">
            <a:avLst/>
          </a:prstGeom>
          <a:ln>
            <a:noFill/>
          </a:ln>
        </p:spPr>
      </p:pic>
      <p:sp>
        <p:nvSpPr>
          <p:cNvPr id="1474" name="CustomShape 4"/>
          <p:cNvSpPr/>
          <p:nvPr/>
        </p:nvSpPr>
        <p:spPr>
          <a:xfrm>
            <a:off x="3682080" y="4536720"/>
            <a:ext cx="2888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latin typeface="Arial"/>
              </a:rPr>
              <a:t>Tail in distribution of real jets gets smaller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5" name="CustomShape 5"/>
          <p:cNvSpPr/>
          <p:nvPr/>
        </p:nvSpPr>
        <p:spPr>
          <a:xfrm>
            <a:off x="7171560" y="15480"/>
            <a:ext cx="295884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Log z scale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CustomShape 1"/>
          <p:cNvSpPr/>
          <p:nvPr/>
        </p:nvSpPr>
        <p:spPr>
          <a:xfrm>
            <a:off x="548640" y="181764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Backup: jet definition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" name="" descr=""/>
          <p:cNvPicPr/>
          <p:nvPr/>
        </p:nvPicPr>
        <p:blipFill>
          <a:blip r:embed="rId1"/>
          <a:stretch/>
        </p:blipFill>
        <p:spPr>
          <a:xfrm>
            <a:off x="91440" y="237960"/>
            <a:ext cx="6263640" cy="3848040"/>
          </a:xfrm>
          <a:prstGeom prst="rect">
            <a:avLst/>
          </a:prstGeom>
          <a:ln>
            <a:noFill/>
          </a:ln>
        </p:spPr>
      </p:pic>
      <p:sp>
        <p:nvSpPr>
          <p:cNvPr id="1478" name="CustomShape 1"/>
          <p:cNvSpPr/>
          <p:nvPr/>
        </p:nvSpPr>
        <p:spPr>
          <a:xfrm>
            <a:off x="503640" y="13320"/>
            <a:ext cx="907092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Jets in principle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479" name="CustomShape 2"/>
          <p:cNvSpPr/>
          <p:nvPr/>
        </p:nvSpPr>
        <p:spPr>
          <a:xfrm>
            <a:off x="5458680" y="1019880"/>
            <a:ext cx="4327920" cy="438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Jet measures </a:t>
            </a:r>
            <a:r>
              <a:rPr b="1" lang="en-US" sz="2400" spc="-1" strike="noStrike">
                <a:latin typeface="Arial"/>
              </a:rPr>
              <a:t>partons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Hadronic degrees of freedom are integrated out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Algorithms are infrared and colinear safe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480" name="Group 3"/>
          <p:cNvGrpSpPr/>
          <p:nvPr/>
        </p:nvGrpSpPr>
        <p:grpSpPr>
          <a:xfrm>
            <a:off x="6284520" y="3481200"/>
            <a:ext cx="3163320" cy="1870200"/>
            <a:chOff x="6284520" y="3481200"/>
            <a:chExt cx="3163320" cy="1870200"/>
          </a:xfrm>
        </p:grpSpPr>
        <p:pic>
          <p:nvPicPr>
            <p:cNvPr id="1481" name="Picture 7" descr=""/>
            <p:cNvPicPr/>
            <p:nvPr/>
          </p:nvPicPr>
          <p:blipFill>
            <a:blip r:embed="rId2"/>
            <a:srcRect l="5122" t="19076" r="10243" b="14307"/>
            <a:stretch/>
          </p:blipFill>
          <p:spPr>
            <a:xfrm>
              <a:off x="6284520" y="3481200"/>
              <a:ext cx="3153600" cy="106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82" name="CustomShape 4"/>
            <p:cNvSpPr/>
            <p:nvPr/>
          </p:nvSpPr>
          <p:spPr>
            <a:xfrm>
              <a:off x="7695000" y="4434840"/>
              <a:ext cx="1752840" cy="916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BAD</a:t>
              </a: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: 2 jets are merged in one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483" name="CustomShape 5"/>
            <p:cNvSpPr/>
            <p:nvPr/>
          </p:nvSpPr>
          <p:spPr>
            <a:xfrm>
              <a:off x="6622920" y="4525920"/>
              <a:ext cx="983880" cy="367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OK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484" name="Group 6"/>
          <p:cNvGrpSpPr/>
          <p:nvPr/>
        </p:nvGrpSpPr>
        <p:grpSpPr>
          <a:xfrm>
            <a:off x="2521440" y="4028760"/>
            <a:ext cx="3099600" cy="1179720"/>
            <a:chOff x="2521440" y="4028760"/>
            <a:chExt cx="3099600" cy="1179720"/>
          </a:xfrm>
        </p:grpSpPr>
        <p:pic>
          <p:nvPicPr>
            <p:cNvPr id="1485" name="Picture 12" descr=""/>
            <p:cNvPicPr/>
            <p:nvPr/>
          </p:nvPicPr>
          <p:blipFill>
            <a:blip r:embed="rId3"/>
            <a:stretch/>
          </p:blipFill>
          <p:spPr>
            <a:xfrm>
              <a:off x="2521440" y="4028760"/>
              <a:ext cx="3099600" cy="11797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86" name="Picture 10_0" descr=""/>
          <p:cNvPicPr/>
          <p:nvPr/>
        </p:nvPicPr>
        <p:blipFill>
          <a:blip r:embed="rId4"/>
          <a:stretch/>
        </p:blipFill>
        <p:spPr>
          <a:xfrm>
            <a:off x="471240" y="4163040"/>
            <a:ext cx="1827360" cy="116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CustomShape 1"/>
          <p:cNvSpPr/>
          <p:nvPr/>
        </p:nvSpPr>
        <p:spPr>
          <a:xfrm>
            <a:off x="0" y="82080"/>
            <a:ext cx="7772040" cy="68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700" spc="-1" strike="noStrike">
                <a:latin typeface="Arial"/>
              </a:rPr>
              <a:t>k</a:t>
            </a:r>
            <a:r>
              <a:rPr b="0" lang="en-US" sz="3700" spc="-1" strike="noStrike" baseline="-33000">
                <a:latin typeface="Arial"/>
              </a:rPr>
              <a:t>T</a:t>
            </a:r>
            <a:r>
              <a:rPr b="0" lang="en-US" sz="3700" spc="-1" strike="noStrike">
                <a:latin typeface="Arial"/>
              </a:rPr>
              <a:t>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1488" name="Group 2"/>
          <p:cNvGrpSpPr/>
          <p:nvPr/>
        </p:nvGrpSpPr>
        <p:grpSpPr>
          <a:xfrm>
            <a:off x="817200" y="828720"/>
            <a:ext cx="3017160" cy="3425760"/>
            <a:chOff x="817200" y="828720"/>
            <a:chExt cx="3017160" cy="3425760"/>
          </a:xfrm>
        </p:grpSpPr>
        <p:grpSp>
          <p:nvGrpSpPr>
            <p:cNvPr id="1489" name="Group 3"/>
            <p:cNvGrpSpPr/>
            <p:nvPr/>
          </p:nvGrpSpPr>
          <p:grpSpPr>
            <a:xfrm>
              <a:off x="817200" y="1471680"/>
              <a:ext cx="3017160" cy="2138760"/>
              <a:chOff x="817200" y="1471680"/>
              <a:chExt cx="3017160" cy="2138760"/>
            </a:xfrm>
          </p:grpSpPr>
          <p:sp>
            <p:nvSpPr>
              <p:cNvPr id="1490" name="CustomShape 4"/>
              <p:cNvSpPr/>
              <p:nvPr/>
            </p:nvSpPr>
            <p:spPr>
              <a:xfrm>
                <a:off x="817200" y="1506960"/>
                <a:ext cx="2925720" cy="2103480"/>
              </a:xfrm>
              <a:custGeom>
                <a:avLst/>
                <a:gdLst/>
                <a:ahLst/>
                <a:rect l="l" t="t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91" name="CustomShape 5"/>
              <p:cNvSpPr/>
              <p:nvPr/>
            </p:nvSpPr>
            <p:spPr>
              <a:xfrm>
                <a:off x="908640" y="2068200"/>
                <a:ext cx="2925720" cy="1542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marL="216000" indent="-215640">
                  <a:lnSpc>
                    <a:spcPct val="10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5640">
                  <a:lnSpc>
                    <a:spcPct val="10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 jet</a:t>
                </a:r>
                <a:endParaRPr b="0" lang="en-US" sz="16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492" name="Formula 6"/>
                  <p:cNvSpPr txBox="1"/>
                  <p:nvPr/>
                </p:nvSpPr>
                <p:spPr>
                  <a:xfrm>
                    <a:off x="1478520" y="2154240"/>
                    <a:ext cx="2063880" cy="567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493" name="Formula 7"/>
                  <p:cNvSpPr txBox="1"/>
                  <p:nvPr/>
                </p:nvSpPr>
                <p:spPr>
                  <a:xfrm>
                    <a:off x="1000080" y="1781280"/>
                    <a:ext cx="2603520" cy="2656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494" name="Formula 8"/>
                  <p:cNvSpPr txBox="1"/>
                  <p:nvPr/>
                </p:nvSpPr>
                <p:spPr>
                  <a:xfrm>
                    <a:off x="1503000" y="2581560"/>
                    <a:ext cx="776880" cy="2829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1495" name="CustomShape 9"/>
              <p:cNvSpPr/>
              <p:nvPr/>
            </p:nvSpPr>
            <p:spPr>
              <a:xfrm>
                <a:off x="1457280" y="1471680"/>
                <a:ext cx="179748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496" name="CustomShape 10"/>
            <p:cNvSpPr/>
            <p:nvPr/>
          </p:nvSpPr>
          <p:spPr>
            <a:xfrm>
              <a:off x="2136240" y="119736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497" name="Group 11"/>
            <p:cNvGrpSpPr/>
            <p:nvPr/>
          </p:nvGrpSpPr>
          <p:grpSpPr>
            <a:xfrm>
              <a:off x="1310400" y="828720"/>
              <a:ext cx="2022120" cy="365400"/>
              <a:chOff x="1310400" y="828720"/>
              <a:chExt cx="2022120" cy="365400"/>
            </a:xfrm>
          </p:grpSpPr>
          <p:sp>
            <p:nvSpPr>
              <p:cNvPr id="1498" name="CustomShape 12"/>
              <p:cNvSpPr/>
              <p:nvPr/>
            </p:nvSpPr>
            <p:spPr>
              <a:xfrm>
                <a:off x="1310400" y="828720"/>
                <a:ext cx="2011320" cy="365400"/>
              </a:xfrm>
              <a:custGeom>
                <a:avLst/>
                <a:gdLst/>
                <a:ahLst/>
                <a:rect l="l" t="t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99" name="CustomShape 13"/>
              <p:cNvSpPr/>
              <p:nvPr/>
            </p:nvSpPr>
            <p:spPr>
              <a:xfrm>
                <a:off x="1321200" y="828720"/>
                <a:ext cx="20113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500" name="Group 14"/>
            <p:cNvGrpSpPr/>
            <p:nvPr/>
          </p:nvGrpSpPr>
          <p:grpSpPr>
            <a:xfrm>
              <a:off x="1305360" y="3889080"/>
              <a:ext cx="2022120" cy="365400"/>
              <a:chOff x="1305360" y="3889080"/>
              <a:chExt cx="2022120" cy="365400"/>
            </a:xfrm>
          </p:grpSpPr>
          <p:sp>
            <p:nvSpPr>
              <p:cNvPr id="1501" name="CustomShape 15"/>
              <p:cNvSpPr/>
              <p:nvPr/>
            </p:nvSpPr>
            <p:spPr>
              <a:xfrm>
                <a:off x="1305360" y="3889080"/>
                <a:ext cx="2011320" cy="365400"/>
              </a:xfrm>
              <a:custGeom>
                <a:avLst/>
                <a:gdLst/>
                <a:ahLst/>
                <a:rect l="l" t="t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02" name="CustomShape 16"/>
              <p:cNvSpPr/>
              <p:nvPr/>
            </p:nvSpPr>
            <p:spPr>
              <a:xfrm>
                <a:off x="1316160" y="3889080"/>
                <a:ext cx="20113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503" name="CustomShape 17"/>
            <p:cNvSpPr/>
            <p:nvPr/>
          </p:nvSpPr>
          <p:spPr>
            <a:xfrm>
              <a:off x="2136600" y="360972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504" name="" descr=""/>
          <p:cNvPicPr/>
          <p:nvPr/>
        </p:nvPicPr>
        <p:blipFill>
          <a:blip r:embed="rId1"/>
          <a:stretch/>
        </p:blipFill>
        <p:spPr>
          <a:xfrm>
            <a:off x="4710240" y="1139760"/>
            <a:ext cx="4618800" cy="3828240"/>
          </a:xfrm>
          <a:prstGeom prst="rect">
            <a:avLst/>
          </a:prstGeom>
          <a:ln>
            <a:noFill/>
          </a:ln>
        </p:spPr>
      </p:pic>
      <p:sp>
        <p:nvSpPr>
          <p:cNvPr id="1505" name="CustomShape 18"/>
          <p:cNvSpPr/>
          <p:nvPr/>
        </p:nvSpPr>
        <p:spPr>
          <a:xfrm>
            <a:off x="2197080" y="2303280"/>
            <a:ext cx="889560" cy="30384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CustomShape 1"/>
          <p:cNvSpPr/>
          <p:nvPr/>
        </p:nvSpPr>
        <p:spPr>
          <a:xfrm>
            <a:off x="0" y="82080"/>
            <a:ext cx="7772040" cy="68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700" spc="-1" strike="noStrike">
                <a:latin typeface="Arial"/>
              </a:rPr>
              <a:t>anti-k</a:t>
            </a:r>
            <a:r>
              <a:rPr b="0" lang="en-US" sz="3700" spc="-1" strike="noStrike" baseline="-33000">
                <a:latin typeface="Arial"/>
              </a:rPr>
              <a:t>T</a:t>
            </a:r>
            <a:r>
              <a:rPr b="0" lang="en-US" sz="3700" spc="-1" strike="noStrike">
                <a:latin typeface="Arial"/>
              </a:rPr>
              <a:t>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1507" name="Group 2"/>
          <p:cNvGrpSpPr/>
          <p:nvPr/>
        </p:nvGrpSpPr>
        <p:grpSpPr>
          <a:xfrm>
            <a:off x="817200" y="828720"/>
            <a:ext cx="3017160" cy="3425760"/>
            <a:chOff x="817200" y="828720"/>
            <a:chExt cx="3017160" cy="3425760"/>
          </a:xfrm>
        </p:grpSpPr>
        <p:grpSp>
          <p:nvGrpSpPr>
            <p:cNvPr id="1508" name="Group 3"/>
            <p:cNvGrpSpPr/>
            <p:nvPr/>
          </p:nvGrpSpPr>
          <p:grpSpPr>
            <a:xfrm>
              <a:off x="817200" y="1471680"/>
              <a:ext cx="3017160" cy="2138760"/>
              <a:chOff x="817200" y="1471680"/>
              <a:chExt cx="3017160" cy="2138760"/>
            </a:xfrm>
          </p:grpSpPr>
          <p:sp>
            <p:nvSpPr>
              <p:cNvPr id="1509" name="CustomShape 4"/>
              <p:cNvSpPr/>
              <p:nvPr/>
            </p:nvSpPr>
            <p:spPr>
              <a:xfrm>
                <a:off x="817200" y="1506960"/>
                <a:ext cx="2925720" cy="2103480"/>
              </a:xfrm>
              <a:custGeom>
                <a:avLst/>
                <a:gdLst/>
                <a:ahLst/>
                <a:rect l="l" t="t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10" name="CustomShape 5"/>
              <p:cNvSpPr/>
              <p:nvPr/>
            </p:nvSpPr>
            <p:spPr>
              <a:xfrm>
                <a:off x="908640" y="2068200"/>
                <a:ext cx="2925720" cy="1542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marL="216000" indent="-215640">
                  <a:lnSpc>
                    <a:spcPct val="10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5640">
                  <a:lnSpc>
                    <a:spcPct val="10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 jet</a:t>
                </a:r>
                <a:endParaRPr b="0" lang="en-US" sz="16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511" name="Formula 6"/>
                  <p:cNvSpPr txBox="1"/>
                  <p:nvPr/>
                </p:nvSpPr>
                <p:spPr>
                  <a:xfrm>
                    <a:off x="1478520" y="2154240"/>
                    <a:ext cx="2063880" cy="567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−</m:t>
                                </m:r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−</m:t>
                                </m:r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512" name="Formula 7"/>
                  <p:cNvSpPr txBox="1"/>
                  <p:nvPr/>
                </p:nvSpPr>
                <p:spPr>
                  <a:xfrm>
                    <a:off x="1000080" y="1781280"/>
                    <a:ext cx="2603520" cy="2656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513" name="Formula 8"/>
                  <p:cNvSpPr txBox="1"/>
                  <p:nvPr/>
                </p:nvSpPr>
                <p:spPr>
                  <a:xfrm>
                    <a:off x="1503000" y="2581560"/>
                    <a:ext cx="776880" cy="2829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  <m:sup>
                            <m:r>
                              <m:t xml:space="preserve">−</m:t>
                            </m:r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1514" name="CustomShape 9"/>
              <p:cNvSpPr/>
              <p:nvPr/>
            </p:nvSpPr>
            <p:spPr>
              <a:xfrm>
                <a:off x="1457280" y="1471680"/>
                <a:ext cx="179748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515" name="CustomShape 10"/>
            <p:cNvSpPr/>
            <p:nvPr/>
          </p:nvSpPr>
          <p:spPr>
            <a:xfrm>
              <a:off x="2136240" y="119736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516" name="Group 11"/>
            <p:cNvGrpSpPr/>
            <p:nvPr/>
          </p:nvGrpSpPr>
          <p:grpSpPr>
            <a:xfrm>
              <a:off x="1310400" y="828720"/>
              <a:ext cx="2022120" cy="365400"/>
              <a:chOff x="1310400" y="828720"/>
              <a:chExt cx="2022120" cy="365400"/>
            </a:xfrm>
          </p:grpSpPr>
          <p:sp>
            <p:nvSpPr>
              <p:cNvPr id="1517" name="CustomShape 12"/>
              <p:cNvSpPr/>
              <p:nvPr/>
            </p:nvSpPr>
            <p:spPr>
              <a:xfrm>
                <a:off x="1310400" y="828720"/>
                <a:ext cx="2011320" cy="365400"/>
              </a:xfrm>
              <a:custGeom>
                <a:avLst/>
                <a:gdLst/>
                <a:ahLst/>
                <a:rect l="l" t="t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18" name="CustomShape 13"/>
              <p:cNvSpPr/>
              <p:nvPr/>
            </p:nvSpPr>
            <p:spPr>
              <a:xfrm>
                <a:off x="1321200" y="828720"/>
                <a:ext cx="20113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519" name="Group 14"/>
            <p:cNvGrpSpPr/>
            <p:nvPr/>
          </p:nvGrpSpPr>
          <p:grpSpPr>
            <a:xfrm>
              <a:off x="1305360" y="3889080"/>
              <a:ext cx="2022120" cy="365400"/>
              <a:chOff x="1305360" y="3889080"/>
              <a:chExt cx="2022120" cy="365400"/>
            </a:xfrm>
          </p:grpSpPr>
          <p:sp>
            <p:nvSpPr>
              <p:cNvPr id="1520" name="CustomShape 15"/>
              <p:cNvSpPr/>
              <p:nvPr/>
            </p:nvSpPr>
            <p:spPr>
              <a:xfrm>
                <a:off x="1305360" y="3889080"/>
                <a:ext cx="2011320" cy="365400"/>
              </a:xfrm>
              <a:custGeom>
                <a:avLst/>
                <a:gdLst/>
                <a:ahLst/>
                <a:rect l="l" t="t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21" name="CustomShape 16"/>
              <p:cNvSpPr/>
              <p:nvPr/>
            </p:nvSpPr>
            <p:spPr>
              <a:xfrm>
                <a:off x="1316160" y="3889080"/>
                <a:ext cx="20113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522" name="CustomShape 17"/>
            <p:cNvSpPr/>
            <p:nvPr/>
          </p:nvSpPr>
          <p:spPr>
            <a:xfrm>
              <a:off x="2136600" y="360972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523" name="" descr=""/>
          <p:cNvPicPr/>
          <p:nvPr/>
        </p:nvPicPr>
        <p:blipFill>
          <a:blip r:embed="rId1"/>
          <a:stretch/>
        </p:blipFill>
        <p:spPr>
          <a:xfrm>
            <a:off x="4904640" y="1247760"/>
            <a:ext cx="4628520" cy="3780720"/>
          </a:xfrm>
          <a:prstGeom prst="rect">
            <a:avLst/>
          </a:prstGeom>
          <a:ln>
            <a:noFill/>
          </a:ln>
        </p:spPr>
      </p:pic>
      <p:sp>
        <p:nvSpPr>
          <p:cNvPr id="1524" name="CustomShape 18"/>
          <p:cNvSpPr/>
          <p:nvPr/>
        </p:nvSpPr>
        <p:spPr>
          <a:xfrm>
            <a:off x="2197080" y="2303280"/>
            <a:ext cx="889560" cy="30384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CustomShape 1"/>
          <p:cNvSpPr/>
          <p:nvPr/>
        </p:nvSpPr>
        <p:spPr>
          <a:xfrm>
            <a:off x="0" y="-97920"/>
            <a:ext cx="9134280" cy="104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700" spc="-1" strike="noStrike">
                <a:latin typeface="Arial"/>
              </a:rPr>
              <a:t>Cambridge/Aachen jet finding algorithm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1526" name="Group 2"/>
          <p:cNvGrpSpPr/>
          <p:nvPr/>
        </p:nvGrpSpPr>
        <p:grpSpPr>
          <a:xfrm>
            <a:off x="817200" y="828720"/>
            <a:ext cx="3017160" cy="3425760"/>
            <a:chOff x="817200" y="828720"/>
            <a:chExt cx="3017160" cy="3425760"/>
          </a:xfrm>
        </p:grpSpPr>
        <p:grpSp>
          <p:nvGrpSpPr>
            <p:cNvPr id="1527" name="Group 3"/>
            <p:cNvGrpSpPr/>
            <p:nvPr/>
          </p:nvGrpSpPr>
          <p:grpSpPr>
            <a:xfrm>
              <a:off x="817200" y="1471680"/>
              <a:ext cx="3017160" cy="2138760"/>
              <a:chOff x="817200" y="1471680"/>
              <a:chExt cx="3017160" cy="2138760"/>
            </a:xfrm>
          </p:grpSpPr>
          <p:sp>
            <p:nvSpPr>
              <p:cNvPr id="1528" name="CustomShape 4"/>
              <p:cNvSpPr/>
              <p:nvPr/>
            </p:nvSpPr>
            <p:spPr>
              <a:xfrm>
                <a:off x="817200" y="1506960"/>
                <a:ext cx="2925720" cy="2103480"/>
              </a:xfrm>
              <a:custGeom>
                <a:avLst/>
                <a:gdLst/>
                <a:ahLst/>
                <a:rect l="l" t="t" r="r" b="b"/>
                <a:pathLst>
                  <a:path w="8130" h="5846">
                    <a:moveTo>
                      <a:pt x="974" y="0"/>
                    </a:moveTo>
                    <a:lnTo>
                      <a:pt x="974" y="0"/>
                    </a:lnTo>
                    <a:cubicBezTo>
                      <a:pt x="803" y="0"/>
                      <a:pt x="635" y="45"/>
                      <a:pt x="487" y="131"/>
                    </a:cubicBezTo>
                    <a:cubicBezTo>
                      <a:pt x="339" y="216"/>
                      <a:pt x="216" y="339"/>
                      <a:pt x="131" y="487"/>
                    </a:cubicBezTo>
                    <a:cubicBezTo>
                      <a:pt x="45" y="635"/>
                      <a:pt x="0" y="803"/>
                      <a:pt x="0" y="974"/>
                    </a:cubicBezTo>
                    <a:lnTo>
                      <a:pt x="0" y="4870"/>
                    </a:lnTo>
                    <a:lnTo>
                      <a:pt x="0" y="4871"/>
                    </a:lnTo>
                    <a:cubicBezTo>
                      <a:pt x="0" y="5042"/>
                      <a:pt x="45" y="5210"/>
                      <a:pt x="131" y="5358"/>
                    </a:cubicBezTo>
                    <a:cubicBezTo>
                      <a:pt x="216" y="5506"/>
                      <a:pt x="339" y="5629"/>
                      <a:pt x="487" y="5714"/>
                    </a:cubicBezTo>
                    <a:cubicBezTo>
                      <a:pt x="635" y="5800"/>
                      <a:pt x="803" y="5845"/>
                      <a:pt x="974" y="5845"/>
                    </a:cubicBezTo>
                    <a:lnTo>
                      <a:pt x="7154" y="5845"/>
                    </a:lnTo>
                    <a:lnTo>
                      <a:pt x="7155" y="5845"/>
                    </a:lnTo>
                    <a:cubicBezTo>
                      <a:pt x="7326" y="5845"/>
                      <a:pt x="7494" y="5800"/>
                      <a:pt x="7642" y="5714"/>
                    </a:cubicBezTo>
                    <a:cubicBezTo>
                      <a:pt x="7790" y="5629"/>
                      <a:pt x="7913" y="5506"/>
                      <a:pt x="7998" y="5358"/>
                    </a:cubicBezTo>
                    <a:cubicBezTo>
                      <a:pt x="8084" y="5210"/>
                      <a:pt x="8129" y="5042"/>
                      <a:pt x="8129" y="4871"/>
                    </a:cubicBezTo>
                    <a:lnTo>
                      <a:pt x="8129" y="974"/>
                    </a:lnTo>
                    <a:lnTo>
                      <a:pt x="8129" y="974"/>
                    </a:lnTo>
                    <a:lnTo>
                      <a:pt x="8129" y="974"/>
                    </a:lnTo>
                    <a:cubicBezTo>
                      <a:pt x="8129" y="803"/>
                      <a:pt x="8084" y="635"/>
                      <a:pt x="7998" y="487"/>
                    </a:cubicBezTo>
                    <a:cubicBezTo>
                      <a:pt x="7913" y="339"/>
                      <a:pt x="7790" y="216"/>
                      <a:pt x="7642" y="131"/>
                    </a:cubicBezTo>
                    <a:cubicBezTo>
                      <a:pt x="7494" y="45"/>
                      <a:pt x="7326" y="0"/>
                      <a:pt x="7155" y="0"/>
                    </a:cubicBezTo>
                    <a:lnTo>
                      <a:pt x="974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29" name="CustomShape 5"/>
              <p:cNvSpPr/>
              <p:nvPr/>
            </p:nvSpPr>
            <p:spPr>
              <a:xfrm>
                <a:off x="908640" y="2068200"/>
                <a:ext cx="2925720" cy="1542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marL="216000" indent="-215640">
                  <a:lnSpc>
                    <a:spcPct val="10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5640">
                  <a:lnSpc>
                    <a:spcPct val="10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 jet</a:t>
                </a:r>
                <a:endParaRPr b="0" lang="en-US" sz="16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1530" name="Formula 6"/>
                  <p:cNvSpPr txBox="1"/>
                  <p:nvPr/>
                </p:nvSpPr>
                <p:spPr>
                  <a:xfrm>
                    <a:off x="2029680" y="2251080"/>
                    <a:ext cx="842760" cy="567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f>
                          <m:num>
                            <m:r>
                              <m:t xml:space="preserve">Δ</m:t>
                            </m:r>
                            <m:sSubSup>
                              <m:e>
                                <m:r>
                                  <m:t xml:space="preserve">R</m:t>
                                </m:r>
                              </m:e>
                              <m:sub>
                                <m:r>
                                  <m:t xml:space="preserve">ij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num>
                          <m:den>
                            <m:sSup>
                              <m:e>
                                <m:r>
                                  <m:t xml:space="preserve">R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den>
                        </m:f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531" name="Formula 7"/>
                  <p:cNvSpPr txBox="1"/>
                  <p:nvPr/>
                </p:nvSpPr>
                <p:spPr>
                  <a:xfrm>
                    <a:off x="1000080" y="1781280"/>
                    <a:ext cx="2603520" cy="2656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532" name="Formula 8"/>
                  <p:cNvSpPr txBox="1"/>
                  <p:nvPr/>
                </p:nvSpPr>
                <p:spPr>
                  <a:xfrm>
                    <a:off x="1050120" y="2401920"/>
                    <a:ext cx="573840" cy="2548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1</m:t>
                        </m:r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1533" name="CustomShape 9"/>
              <p:cNvSpPr/>
              <p:nvPr/>
            </p:nvSpPr>
            <p:spPr>
              <a:xfrm>
                <a:off x="1457280" y="1471680"/>
                <a:ext cx="1797480" cy="400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534" name="CustomShape 10"/>
              <p:cNvSpPr/>
              <p:nvPr/>
            </p:nvSpPr>
            <p:spPr>
              <a:xfrm>
                <a:off x="2419560" y="2264400"/>
                <a:ext cx="500040" cy="569160"/>
              </a:xfrm>
              <a:prstGeom prst="rect">
                <a:avLst/>
              </a:prstGeom>
              <a:noFill/>
              <a:ln w="1908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535" name="CustomShape 11"/>
            <p:cNvSpPr/>
            <p:nvPr/>
          </p:nvSpPr>
          <p:spPr>
            <a:xfrm>
              <a:off x="2136240" y="119736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536" name="Group 12"/>
            <p:cNvGrpSpPr/>
            <p:nvPr/>
          </p:nvGrpSpPr>
          <p:grpSpPr>
            <a:xfrm>
              <a:off x="1310400" y="828720"/>
              <a:ext cx="2022120" cy="365400"/>
              <a:chOff x="1310400" y="828720"/>
              <a:chExt cx="2022120" cy="365400"/>
            </a:xfrm>
          </p:grpSpPr>
          <p:sp>
            <p:nvSpPr>
              <p:cNvPr id="1537" name="CustomShape 13"/>
              <p:cNvSpPr/>
              <p:nvPr/>
            </p:nvSpPr>
            <p:spPr>
              <a:xfrm>
                <a:off x="1310400" y="828720"/>
                <a:ext cx="2011320" cy="365400"/>
              </a:xfrm>
              <a:custGeom>
                <a:avLst/>
                <a:gdLst/>
                <a:ahLst/>
                <a:rect l="l" t="t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38" name="CustomShape 14"/>
              <p:cNvSpPr/>
              <p:nvPr/>
            </p:nvSpPr>
            <p:spPr>
              <a:xfrm>
                <a:off x="1321200" y="828720"/>
                <a:ext cx="20113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539" name="Group 15"/>
            <p:cNvGrpSpPr/>
            <p:nvPr/>
          </p:nvGrpSpPr>
          <p:grpSpPr>
            <a:xfrm>
              <a:off x="1305360" y="3889080"/>
              <a:ext cx="2022120" cy="365400"/>
              <a:chOff x="1305360" y="3889080"/>
              <a:chExt cx="2022120" cy="365400"/>
            </a:xfrm>
          </p:grpSpPr>
          <p:sp>
            <p:nvSpPr>
              <p:cNvPr id="1540" name="CustomShape 16"/>
              <p:cNvSpPr/>
              <p:nvPr/>
            </p:nvSpPr>
            <p:spPr>
              <a:xfrm>
                <a:off x="1305360" y="3889080"/>
                <a:ext cx="2011320" cy="365400"/>
              </a:xfrm>
              <a:custGeom>
                <a:avLst/>
                <a:gdLst/>
                <a:ahLst/>
                <a:rect l="l" t="t" r="r" b="b"/>
                <a:pathLst>
                  <a:path w="5590" h="1018">
                    <a:moveTo>
                      <a:pt x="169" y="0"/>
                    </a:moveTo>
                    <a:lnTo>
                      <a:pt x="170" y="0"/>
                    </a:lnTo>
                    <a:cubicBezTo>
                      <a:pt x="140" y="0"/>
                      <a:pt x="111" y="8"/>
                      <a:pt x="85" y="23"/>
                    </a:cubicBezTo>
                    <a:cubicBezTo>
                      <a:pt x="59" y="38"/>
                      <a:pt x="38" y="59"/>
                      <a:pt x="23" y="85"/>
                    </a:cubicBezTo>
                    <a:cubicBezTo>
                      <a:pt x="8" y="111"/>
                      <a:pt x="0" y="140"/>
                      <a:pt x="0" y="170"/>
                    </a:cubicBezTo>
                    <a:lnTo>
                      <a:pt x="0" y="847"/>
                    </a:lnTo>
                    <a:lnTo>
                      <a:pt x="0" y="848"/>
                    </a:lnTo>
                    <a:cubicBezTo>
                      <a:pt x="0" y="877"/>
                      <a:pt x="8" y="906"/>
                      <a:pt x="23" y="932"/>
                    </a:cubicBezTo>
                    <a:cubicBezTo>
                      <a:pt x="38" y="958"/>
                      <a:pt x="59" y="979"/>
                      <a:pt x="85" y="994"/>
                    </a:cubicBezTo>
                    <a:cubicBezTo>
                      <a:pt x="111" y="1009"/>
                      <a:pt x="140" y="1017"/>
                      <a:pt x="170" y="1017"/>
                    </a:cubicBezTo>
                    <a:lnTo>
                      <a:pt x="5419" y="1017"/>
                    </a:lnTo>
                    <a:lnTo>
                      <a:pt x="5420" y="1017"/>
                    </a:lnTo>
                    <a:cubicBezTo>
                      <a:pt x="5449" y="1017"/>
                      <a:pt x="5478" y="1009"/>
                      <a:pt x="5504" y="994"/>
                    </a:cubicBezTo>
                    <a:cubicBezTo>
                      <a:pt x="5530" y="979"/>
                      <a:pt x="5551" y="958"/>
                      <a:pt x="5566" y="932"/>
                    </a:cubicBezTo>
                    <a:cubicBezTo>
                      <a:pt x="5581" y="906"/>
                      <a:pt x="5589" y="877"/>
                      <a:pt x="5589" y="848"/>
                    </a:cubicBezTo>
                    <a:lnTo>
                      <a:pt x="5589" y="169"/>
                    </a:lnTo>
                    <a:lnTo>
                      <a:pt x="5589" y="170"/>
                    </a:lnTo>
                    <a:lnTo>
                      <a:pt x="5589" y="170"/>
                    </a:lnTo>
                    <a:cubicBezTo>
                      <a:pt x="5589" y="140"/>
                      <a:pt x="5581" y="111"/>
                      <a:pt x="5566" y="85"/>
                    </a:cubicBezTo>
                    <a:cubicBezTo>
                      <a:pt x="5551" y="59"/>
                      <a:pt x="5530" y="38"/>
                      <a:pt x="5504" y="23"/>
                    </a:cubicBezTo>
                    <a:cubicBezTo>
                      <a:pt x="5478" y="8"/>
                      <a:pt x="5449" y="0"/>
                      <a:pt x="5420" y="0"/>
                    </a:cubicBezTo>
                    <a:lnTo>
                      <a:pt x="169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41" name="CustomShape 17"/>
              <p:cNvSpPr/>
              <p:nvPr/>
            </p:nvSpPr>
            <p:spPr>
              <a:xfrm>
                <a:off x="1316160" y="3889080"/>
                <a:ext cx="2011320" cy="345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542" name="CustomShape 18"/>
            <p:cNvSpPr/>
            <p:nvPr/>
          </p:nvSpPr>
          <p:spPr>
            <a:xfrm>
              <a:off x="2136600" y="3609720"/>
              <a:ext cx="368280" cy="271080"/>
            </a:xfrm>
            <a:custGeom>
              <a:avLst/>
              <a:gdLst/>
              <a:ahLst/>
              <a:rect l="l" t="t" r="r" b="b"/>
              <a:pathLst>
                <a:path w="1026" h="756">
                  <a:moveTo>
                    <a:pt x="256" y="0"/>
                  </a:moveTo>
                  <a:lnTo>
                    <a:pt x="256" y="566"/>
                  </a:lnTo>
                  <a:lnTo>
                    <a:pt x="0" y="566"/>
                  </a:lnTo>
                  <a:lnTo>
                    <a:pt x="512" y="755"/>
                  </a:lnTo>
                  <a:lnTo>
                    <a:pt x="1025" y="566"/>
                  </a:lnTo>
                  <a:lnTo>
                    <a:pt x="768" y="566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543" name="" descr=""/>
          <p:cNvPicPr/>
          <p:nvPr/>
        </p:nvPicPr>
        <p:blipFill>
          <a:blip r:embed="rId1"/>
          <a:stretch/>
        </p:blipFill>
        <p:spPr>
          <a:xfrm>
            <a:off x="4750920" y="1020960"/>
            <a:ext cx="4628520" cy="3828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CustomShape 1"/>
          <p:cNvSpPr/>
          <p:nvPr/>
        </p:nvSpPr>
        <p:spPr>
          <a:xfrm>
            <a:off x="548640" y="181764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Backup: misc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Background density </a:t>
            </a:r>
            <a:r>
              <a:rPr b="0" lang="en-US" sz="3300" spc="-1" strike="noStrike">
                <a:latin typeface="Arial"/>
                <a:ea typeface="Arial"/>
              </a:rPr>
              <a:t>ρ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5029200" y="1280160"/>
            <a:ext cx="4590000" cy="36572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`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2"/>
          <a:stretch/>
        </p:blipFill>
        <p:spPr>
          <a:xfrm>
            <a:off x="257760" y="1352520"/>
            <a:ext cx="4443480" cy="3657240"/>
          </a:xfrm>
          <a:prstGeom prst="rect">
            <a:avLst/>
          </a:prstGeom>
          <a:ln>
            <a:noFill/>
          </a:ln>
        </p:spPr>
      </p:pic>
      <p:sp>
        <p:nvSpPr>
          <p:cNvPr id="286" name="CustomShape 3"/>
          <p:cNvSpPr/>
          <p:nvPr/>
        </p:nvSpPr>
        <p:spPr>
          <a:xfrm>
            <a:off x="1679040" y="1807920"/>
            <a:ext cx="146268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287" name="CustomShape 4"/>
          <p:cNvSpPr/>
          <p:nvPr/>
        </p:nvSpPr>
        <p:spPr>
          <a:xfrm>
            <a:off x="7089840" y="4127400"/>
            <a:ext cx="2377080" cy="5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arXiv:2005.02320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CustomShape 1"/>
          <p:cNvSpPr/>
          <p:nvPr/>
        </p:nvSpPr>
        <p:spPr>
          <a:xfrm>
            <a:off x="1097280" y="286560"/>
            <a:ext cx="4360320" cy="8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4800" spc="-49" strike="noStrike">
                <a:solidFill>
                  <a:srgbClr val="404040"/>
                </a:solidFill>
                <a:latin typeface="Calibri Light"/>
              </a:rPr>
              <a:t>Unfolding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546" name="CustomShape 2"/>
          <p:cNvSpPr/>
          <p:nvPr/>
        </p:nvSpPr>
        <p:spPr>
          <a:xfrm>
            <a:off x="4295160" y="1222920"/>
            <a:ext cx="5715360" cy="402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>
            <a:normAutofit/>
          </a:bodyPr>
          <a:p>
            <a:pPr marL="91440" indent="-90720">
              <a:lnSpc>
                <a:spcPct val="200000"/>
              </a:lnSpc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  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: the “true” histogram</a:t>
            </a:r>
            <a:endParaRPr b="0" lang="en-US" sz="2000" spc="-1" strike="noStrike">
              <a:latin typeface="Arial"/>
            </a:endParaRPr>
          </a:p>
          <a:p>
            <a:pPr marL="91440" indent="-90720">
              <a:lnSpc>
                <a:spcPct val="200000"/>
              </a:lnSpc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    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: the actual data we measure</a:t>
            </a:r>
            <a:endParaRPr b="0" lang="en-US" sz="2000" spc="-1" strike="noStrike">
              <a:latin typeface="Arial"/>
            </a:endParaRPr>
          </a:p>
          <a:p>
            <a:pPr marL="91440" indent="-90720">
              <a:lnSpc>
                <a:spcPct val="200000"/>
              </a:lnSpc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  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: background</a:t>
            </a:r>
            <a:endParaRPr b="0" lang="en-US" sz="2000" spc="-1" strike="noStrike">
              <a:latin typeface="Arial"/>
            </a:endParaRPr>
          </a:p>
          <a:p>
            <a:pPr marL="91440" indent="-90720">
              <a:lnSpc>
                <a:spcPct val="200000"/>
              </a:lnSpc>
              <a:buClr>
                <a:srgbClr val="e48312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404040"/>
                </a:solidFill>
                <a:latin typeface="Calibri"/>
              </a:rPr>
              <a:t>R : the response matrix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2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547" name="CustomShape 3"/>
          <p:cNvSpPr/>
          <p:nvPr/>
        </p:nvSpPr>
        <p:spPr>
          <a:xfrm>
            <a:off x="2457360" y="1737360"/>
            <a:ext cx="1807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2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2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548" name="CustomShape 4"/>
          <p:cNvSpPr/>
          <p:nvPr/>
        </p:nvSpPr>
        <p:spPr>
          <a:xfrm>
            <a:off x="1097280" y="1737360"/>
            <a:ext cx="2901240" cy="338328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549" name="Formula 5"/>
              <p:cNvSpPr txBox="1"/>
              <p:nvPr/>
            </p:nvSpPr>
            <p:spPr>
              <a:xfrm>
                <a:off x="4354920" y="1601280"/>
                <a:ext cx="226080" cy="2667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⃗"/>
                      </m:accPr>
                      <m:e>
                        <m:r>
                          <m:t xml:space="preserve">μ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550" name="Formula 6"/>
              <p:cNvSpPr txBox="1"/>
              <p:nvPr/>
            </p:nvSpPr>
            <p:spPr>
              <a:xfrm>
                <a:off x="4355280" y="2213280"/>
                <a:ext cx="220320" cy="2210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⃗"/>
                      </m:accPr>
                      <m:e>
                        <m:r>
                          <m:t xml:space="preserve">ν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551" name="Formula 7"/>
              <p:cNvSpPr txBox="1"/>
              <p:nvPr/>
            </p:nvSpPr>
            <p:spPr>
              <a:xfrm>
                <a:off x="4355640" y="2789640"/>
                <a:ext cx="214560" cy="3279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⃗"/>
                      </m:accPr>
                      <m:e>
                        <m:r>
                          <m:t xml:space="preserve">β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p:sp>
        <p:nvSpPr>
          <p:cNvPr id="1552" name="CustomShape 8"/>
          <p:cNvSpPr/>
          <p:nvPr/>
        </p:nvSpPr>
        <p:spPr>
          <a:xfrm>
            <a:off x="5427360" y="4122360"/>
            <a:ext cx="42368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May correct for “missing” jets!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3" name="Line 9"/>
          <p:cNvSpPr/>
          <p:nvPr/>
        </p:nvSpPr>
        <p:spPr>
          <a:xfrm flipH="1" flipV="1">
            <a:off x="4622760" y="3752640"/>
            <a:ext cx="845640" cy="5256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CustomShape 1"/>
          <p:cNvSpPr/>
          <p:nvPr/>
        </p:nvSpPr>
        <p:spPr>
          <a:xfrm>
            <a:off x="4684320" y="225720"/>
            <a:ext cx="489096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Mixed events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555" name="" descr=""/>
          <p:cNvPicPr/>
          <p:nvPr/>
        </p:nvPicPr>
        <p:blipFill>
          <a:blip r:embed="rId1"/>
          <a:stretch/>
        </p:blipFill>
        <p:spPr>
          <a:xfrm>
            <a:off x="320040" y="41400"/>
            <a:ext cx="4215600" cy="5259240"/>
          </a:xfrm>
          <a:prstGeom prst="rect">
            <a:avLst/>
          </a:prstGeom>
          <a:ln>
            <a:noFill/>
          </a:ln>
        </p:spPr>
      </p:pic>
      <p:sp>
        <p:nvSpPr>
          <p:cNvPr id="1556" name="CustomShape 2"/>
          <p:cNvSpPr/>
          <p:nvPr/>
        </p:nvSpPr>
        <p:spPr>
          <a:xfrm>
            <a:off x="1586160" y="2767680"/>
            <a:ext cx="2246760" cy="37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000" spc="-1" strike="noStrike">
                <a:latin typeface="Arial"/>
              </a:rPr>
              <a:t>STAR</a:t>
            </a:r>
            <a:br/>
            <a:r>
              <a:rPr b="1" lang="en-US" sz="1000" spc="-1" strike="noStrike">
                <a:latin typeface="Arial"/>
              </a:rPr>
              <a:t>Phys. Rev. C 96 (2017) 24905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557" name="CustomShape 3"/>
          <p:cNvSpPr/>
          <p:nvPr/>
        </p:nvSpPr>
        <p:spPr>
          <a:xfrm>
            <a:off x="5306400" y="1069560"/>
            <a:ext cx="4327920" cy="413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7000"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Gets background up to a normalization factor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Good agreement with the data… but 20% discrepancies still within uncertainties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In measurement with background suppressed (h-jet correlations)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Did not see such agreement at the LHC for jet spectra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59" name="CustomShape 2"/>
          <p:cNvSpPr/>
          <p:nvPr/>
        </p:nvSpPr>
        <p:spPr>
          <a:xfrm>
            <a:off x="504000" y="1326600"/>
            <a:ext cx="8869680" cy="328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0000"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Experimental techniques can bias measurement in subtle ways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Background subtraction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Kinematic cuts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Choice of jet finder, R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Centrality determination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Technique for finding reaction plane</a:t>
            </a:r>
            <a:endParaRPr b="0" lang="en-US" sz="21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Larger influence at low momentum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Safest to do the same analysis on data and model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But unfolding is necessary in a full Monte Carlo model!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CustomShape 1"/>
          <p:cNvSpPr/>
          <p:nvPr/>
        </p:nvSpPr>
        <p:spPr>
          <a:xfrm>
            <a:off x="548640" y="1817640"/>
            <a:ext cx="9071280" cy="127980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" rIns="9000" tIns="9000" bIns="9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Experimental techniques for background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CustomShape 1"/>
          <p:cNvSpPr/>
          <p:nvPr/>
        </p:nvSpPr>
        <p:spPr>
          <a:xfrm>
            <a:off x="734040" y="3622680"/>
            <a:ext cx="3333240" cy="834840"/>
          </a:xfrm>
          <a:prstGeom prst="rect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2" name="CustomShape 2"/>
          <p:cNvSpPr/>
          <p:nvPr/>
        </p:nvSpPr>
        <p:spPr>
          <a:xfrm>
            <a:off x="2134800" y="172080"/>
            <a:ext cx="5948280" cy="7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Focus on smaller angles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63" name="CustomShape 3"/>
          <p:cNvSpPr/>
          <p:nvPr/>
        </p:nvSpPr>
        <p:spPr>
          <a:xfrm>
            <a:off x="46800" y="968040"/>
            <a:ext cx="5301000" cy="251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Pros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Background is smaller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Background fluctuations smaller</a:t>
            </a:r>
            <a:endParaRPr b="0" lang="en-US" sz="21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Cons: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Modifications expected at higher R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Biases sample towards quarks</a:t>
            </a:r>
            <a:endParaRPr b="0" lang="en-US" sz="2100" spc="-1" strike="noStrike">
              <a:latin typeface="Arial"/>
            </a:endParaRPr>
          </a:p>
        </p:txBody>
      </p:sp>
      <p:grpSp>
        <p:nvGrpSpPr>
          <p:cNvPr id="1564" name="Group 4"/>
          <p:cNvGrpSpPr/>
          <p:nvPr/>
        </p:nvGrpSpPr>
        <p:grpSpPr>
          <a:xfrm>
            <a:off x="5658840" y="1197000"/>
            <a:ext cx="3942720" cy="3574440"/>
            <a:chOff x="5658840" y="1197000"/>
            <a:chExt cx="3942720" cy="3574440"/>
          </a:xfrm>
        </p:grpSpPr>
        <p:pic>
          <p:nvPicPr>
            <p:cNvPr id="1565" name="" descr=""/>
            <p:cNvPicPr/>
            <p:nvPr/>
          </p:nvPicPr>
          <p:blipFill>
            <a:blip r:embed="rId1"/>
            <a:stretch/>
          </p:blipFill>
          <p:spPr>
            <a:xfrm>
              <a:off x="5658840" y="1197000"/>
              <a:ext cx="3942720" cy="3574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66" name="CustomShape 5"/>
            <p:cNvSpPr/>
            <p:nvPr/>
          </p:nvSpPr>
          <p:spPr>
            <a:xfrm>
              <a:off x="6809760" y="1684800"/>
              <a:ext cx="1629000" cy="287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000" spc="-1" strike="noStrike">
                  <a:latin typeface="Arial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567" name="CustomShape 6"/>
          <p:cNvSpPr/>
          <p:nvPr/>
        </p:nvSpPr>
        <p:spPr>
          <a:xfrm>
            <a:off x="858960" y="3747600"/>
            <a:ext cx="315360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1800" spc="-1" strike="noStrike">
                <a:latin typeface="Arial"/>
              </a:rPr>
              <a:t>Aside: “quark” and “gluon” jet only defined at leading order.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CustomShape 1"/>
          <p:cNvSpPr/>
          <p:nvPr/>
        </p:nvSpPr>
        <p:spPr>
          <a:xfrm>
            <a:off x="504000" y="301320"/>
            <a:ext cx="9071280" cy="77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Focus on high p</a:t>
            </a:r>
            <a:r>
              <a:rPr b="0" lang="en-US" sz="3300" spc="-1" strike="noStrike" baseline="-14000000">
                <a:latin typeface="Arial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69" name="CustomShape 2"/>
          <p:cNvSpPr/>
          <p:nvPr/>
        </p:nvSpPr>
        <p:spPr>
          <a:xfrm>
            <a:off x="46800" y="1007280"/>
            <a:ext cx="5160240" cy="348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Pros: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Reduces combinatorial background</a:t>
            </a:r>
            <a:endParaRPr b="0" lang="en-US" sz="21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Cons: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Cuts signal where we expect modifications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Could bias towards partons which have not interacted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Biases sample towards quark jets</a:t>
            </a:r>
            <a:endParaRPr b="0" lang="en-US" sz="2100" spc="-1" strike="noStrike">
              <a:latin typeface="Arial"/>
            </a:endParaRPr>
          </a:p>
        </p:txBody>
      </p:sp>
      <p:pic>
        <p:nvPicPr>
          <p:cNvPr id="1570" name="" descr=""/>
          <p:cNvPicPr/>
          <p:nvPr/>
        </p:nvPicPr>
        <p:blipFill>
          <a:blip r:embed="rId1"/>
          <a:stretch/>
        </p:blipFill>
        <p:spPr>
          <a:xfrm>
            <a:off x="2971080" y="6047280"/>
            <a:ext cx="731160" cy="712800"/>
          </a:xfrm>
          <a:prstGeom prst="rect">
            <a:avLst/>
          </a:prstGeom>
          <a:ln>
            <a:noFill/>
          </a:ln>
        </p:spPr>
      </p:pic>
      <p:grpSp>
        <p:nvGrpSpPr>
          <p:cNvPr id="1571" name="Group 3"/>
          <p:cNvGrpSpPr/>
          <p:nvPr/>
        </p:nvGrpSpPr>
        <p:grpSpPr>
          <a:xfrm>
            <a:off x="2026800" y="5971320"/>
            <a:ext cx="914040" cy="914040"/>
            <a:chOff x="2026800" y="5971320"/>
            <a:chExt cx="914040" cy="914040"/>
          </a:xfrm>
        </p:grpSpPr>
        <p:pic>
          <p:nvPicPr>
            <p:cNvPr id="1572" name="" descr=""/>
            <p:cNvPicPr/>
            <p:nvPr/>
          </p:nvPicPr>
          <p:blipFill>
            <a:blip r:embed="rId2"/>
            <a:stretch/>
          </p:blipFill>
          <p:spPr>
            <a:xfrm>
              <a:off x="2026800" y="5971320"/>
              <a:ext cx="914040" cy="9140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73" name="Group 4"/>
            <p:cNvGrpSpPr/>
            <p:nvPr/>
          </p:nvGrpSpPr>
          <p:grpSpPr>
            <a:xfrm>
              <a:off x="2074320" y="6120360"/>
              <a:ext cx="675360" cy="645840"/>
              <a:chOff x="2074320" y="6120360"/>
              <a:chExt cx="675360" cy="645840"/>
            </a:xfrm>
          </p:grpSpPr>
          <p:sp>
            <p:nvSpPr>
              <p:cNvPr id="1574" name="Line 5"/>
              <p:cNvSpPr/>
              <p:nvPr/>
            </p:nvSpPr>
            <p:spPr>
              <a:xfrm flipV="1">
                <a:off x="2074320" y="6120360"/>
                <a:ext cx="630720" cy="643680"/>
              </a:xfrm>
              <a:prstGeom prst="line">
                <a:avLst/>
              </a:prstGeom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75" name="Line 6"/>
              <p:cNvSpPr/>
              <p:nvPr/>
            </p:nvSpPr>
            <p:spPr>
              <a:xfrm>
                <a:off x="2118960" y="6122520"/>
                <a:ext cx="630720" cy="643680"/>
              </a:xfrm>
              <a:prstGeom prst="line">
                <a:avLst/>
              </a:prstGeom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576" name="Group 7"/>
          <p:cNvGrpSpPr/>
          <p:nvPr/>
        </p:nvGrpSpPr>
        <p:grpSpPr>
          <a:xfrm>
            <a:off x="5526360" y="1499040"/>
            <a:ext cx="4188240" cy="2982240"/>
            <a:chOff x="5526360" y="1499040"/>
            <a:chExt cx="4188240" cy="2982240"/>
          </a:xfrm>
        </p:grpSpPr>
        <p:grpSp>
          <p:nvGrpSpPr>
            <p:cNvPr id="1577" name="Group 8"/>
            <p:cNvGrpSpPr/>
            <p:nvPr/>
          </p:nvGrpSpPr>
          <p:grpSpPr>
            <a:xfrm>
              <a:off x="5526360" y="1738440"/>
              <a:ext cx="3995640" cy="2742840"/>
              <a:chOff x="5526360" y="1738440"/>
              <a:chExt cx="3995640" cy="2742840"/>
            </a:xfrm>
          </p:grpSpPr>
          <p:pic>
            <p:nvPicPr>
              <p:cNvPr id="1578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5526360" y="1738440"/>
                <a:ext cx="3995640" cy="27428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79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7879680" y="3565080"/>
                <a:ext cx="456840" cy="594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80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5926320" y="3448440"/>
                <a:ext cx="731160" cy="712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81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6695280" y="3407400"/>
                <a:ext cx="914040" cy="91404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582" name="CustomShape 9"/>
            <p:cNvSpPr/>
            <p:nvPr/>
          </p:nvSpPr>
          <p:spPr>
            <a:xfrm>
              <a:off x="5854680" y="1499040"/>
              <a:ext cx="3859920" cy="399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PoS High-pTphysics09:023,2009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1583" name="Group 10"/>
          <p:cNvGrpSpPr/>
          <p:nvPr/>
        </p:nvGrpSpPr>
        <p:grpSpPr>
          <a:xfrm>
            <a:off x="1247760" y="4284000"/>
            <a:ext cx="3128760" cy="678960"/>
            <a:chOff x="1247760" y="4284000"/>
            <a:chExt cx="3128760" cy="678960"/>
          </a:xfrm>
        </p:grpSpPr>
        <p:sp>
          <p:nvSpPr>
            <p:cNvPr id="1584" name="CustomShape 11"/>
            <p:cNvSpPr/>
            <p:nvPr/>
          </p:nvSpPr>
          <p:spPr>
            <a:xfrm>
              <a:off x="1247760" y="4284000"/>
              <a:ext cx="3128760" cy="678960"/>
            </a:xfrm>
            <a:prstGeom prst="rect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5" name="CustomShape 12"/>
            <p:cNvSpPr/>
            <p:nvPr/>
          </p:nvSpPr>
          <p:spPr>
            <a:xfrm>
              <a:off x="1270800" y="4311720"/>
              <a:ext cx="3093120" cy="601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latin typeface="Arial"/>
                </a:rPr>
                <a:t>“</a:t>
              </a:r>
              <a:r>
                <a:rPr b="0" lang="en-US" sz="1800" spc="-1" strike="noStrike">
                  <a:latin typeface="Arial"/>
                </a:rPr>
                <a:t>Quark” and “gluon” jets only defined at leading order!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CustomShape 1"/>
          <p:cNvSpPr/>
          <p:nvPr/>
        </p:nvSpPr>
        <p:spPr>
          <a:xfrm>
            <a:off x="756000" y="90360"/>
            <a:ext cx="5999760" cy="67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3300" spc="-1" strike="noStrike">
                <a:solidFill>
                  <a:srgbClr val="000000"/>
                </a:solidFill>
                <a:latin typeface="Times New Roman"/>
              </a:rPr>
              <a:t>Area-based subtraction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87" name="CustomShape 2"/>
          <p:cNvSpPr/>
          <p:nvPr/>
        </p:nvSpPr>
        <p:spPr>
          <a:xfrm>
            <a:off x="0" y="-1440000"/>
            <a:ext cx="360" cy="19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588" name="Picture 7_1" descr=""/>
          <p:cNvPicPr/>
          <p:nvPr/>
        </p:nvPicPr>
        <p:blipFill>
          <a:blip r:embed="rId1"/>
          <a:srcRect l="6827" t="2197" r="3969" b="0"/>
          <a:stretch/>
        </p:blipFill>
        <p:spPr>
          <a:xfrm>
            <a:off x="5939640" y="36720"/>
            <a:ext cx="3325320" cy="5497200"/>
          </a:xfrm>
          <a:prstGeom prst="rect">
            <a:avLst/>
          </a:prstGeom>
          <a:ln>
            <a:noFill/>
          </a:ln>
        </p:spPr>
      </p:pic>
      <p:sp>
        <p:nvSpPr>
          <p:cNvPr id="1589" name="CustomShape 3"/>
          <p:cNvSpPr/>
          <p:nvPr/>
        </p:nvSpPr>
        <p:spPr>
          <a:xfrm>
            <a:off x="2350440" y="4134240"/>
            <a:ext cx="272412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Combinatorial jets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590" name="CustomShape 4"/>
          <p:cNvSpPr/>
          <p:nvPr/>
        </p:nvSpPr>
        <p:spPr>
          <a:xfrm flipV="1">
            <a:off x="4926600" y="1419840"/>
            <a:ext cx="1854360" cy="277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91" name="CustomShape 5"/>
          <p:cNvSpPr/>
          <p:nvPr/>
        </p:nvSpPr>
        <p:spPr>
          <a:xfrm>
            <a:off x="93600" y="1100880"/>
            <a:ext cx="4637160" cy="307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16000" indent="-216000">
              <a:lnSpc>
                <a:spcPct val="100000"/>
              </a:lnSpc>
              <a:spcBef>
                <a:spcPts val="2001"/>
              </a:spcBef>
              <a:spcAft>
                <a:spcPts val="1417"/>
              </a:spcAft>
              <a:buSzPct val="100000"/>
              <a:buBlip>
                <a:blip r:embed="rId2"/>
              </a:buBlip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ALICE/STAR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3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Require leading track p</a:t>
            </a:r>
            <a:r>
              <a:rPr b="0" lang="en-US" sz="2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 &gt; 5 GeV/c</a:t>
            </a:r>
            <a:endParaRPr b="0" lang="en-US" sz="22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50"/>
              </a:spcAft>
              <a:buSzPct val="100000"/>
              <a:buBlip>
                <a:blip r:embed="rId4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Suppresses combinatorial “jets”</a:t>
            </a:r>
            <a:endParaRPr b="0" lang="en-US" sz="2200" spc="-1" strike="noStrike"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50"/>
              </a:spcAft>
              <a:buSzPct val="100000"/>
              <a:buBlip>
                <a:blip r:embed="rId5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Biases fragmentation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6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No threshold on constituents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1057"/>
              </a:spcAft>
              <a:buSzPct val="100000"/>
              <a:buBlip>
                <a:blip r:embed="rId7"/>
              </a:buBlip>
            </a:pP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Limited to small R – unstable unfolding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592" name="" descr=""/>
          <p:cNvPicPr/>
          <p:nvPr/>
        </p:nvPicPr>
        <p:blipFill>
          <a:blip r:embed="rId8"/>
          <a:stretch/>
        </p:blipFill>
        <p:spPr>
          <a:xfrm>
            <a:off x="8638560" y="3227400"/>
            <a:ext cx="438120" cy="550080"/>
          </a:xfrm>
          <a:prstGeom prst="rect">
            <a:avLst/>
          </a:prstGeom>
          <a:ln>
            <a:noFill/>
          </a:ln>
        </p:spPr>
      </p:pic>
      <p:pic>
        <p:nvPicPr>
          <p:cNvPr id="1593" name="" descr=""/>
          <p:cNvPicPr/>
          <p:nvPr/>
        </p:nvPicPr>
        <p:blipFill>
          <a:blip r:embed="rId9"/>
          <a:stretch/>
        </p:blipFill>
        <p:spPr>
          <a:xfrm>
            <a:off x="6451200" y="3011400"/>
            <a:ext cx="700920" cy="659880"/>
          </a:xfrm>
          <a:prstGeom prst="rect">
            <a:avLst/>
          </a:prstGeom>
          <a:ln>
            <a:noFill/>
          </a:ln>
        </p:spPr>
      </p:pic>
      <p:pic>
        <p:nvPicPr>
          <p:cNvPr id="1594" name="" descr=""/>
          <p:cNvPicPr/>
          <p:nvPr/>
        </p:nvPicPr>
        <p:blipFill>
          <a:blip r:embed="rId10"/>
          <a:stretch/>
        </p:blipFill>
        <p:spPr>
          <a:xfrm>
            <a:off x="7013160" y="2987640"/>
            <a:ext cx="876240" cy="84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CustomShape 1"/>
          <p:cNvSpPr/>
          <p:nvPr/>
        </p:nvSpPr>
        <p:spPr>
          <a:xfrm>
            <a:off x="504000" y="-75960"/>
            <a:ext cx="9071280" cy="81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Jet R</a:t>
            </a:r>
            <a:r>
              <a:rPr b="0" lang="en-US" sz="3300" spc="-1" strike="noStrike" baseline="-14000000">
                <a:latin typeface="Arial"/>
              </a:rPr>
              <a:t>AA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596" name="" descr=""/>
          <p:cNvPicPr/>
          <p:nvPr/>
        </p:nvPicPr>
        <p:blipFill>
          <a:blip r:embed="rId1"/>
          <a:stretch/>
        </p:blipFill>
        <p:spPr>
          <a:xfrm>
            <a:off x="2517120" y="651600"/>
            <a:ext cx="5733000" cy="4114440"/>
          </a:xfrm>
          <a:prstGeom prst="rect">
            <a:avLst/>
          </a:prstGeom>
          <a:ln>
            <a:noFill/>
          </a:ln>
        </p:spPr>
      </p:pic>
      <p:sp>
        <p:nvSpPr>
          <p:cNvPr id="1597" name="CustomShape 2"/>
          <p:cNvSpPr/>
          <p:nvPr/>
        </p:nvSpPr>
        <p:spPr>
          <a:xfrm>
            <a:off x="3865320" y="2233800"/>
            <a:ext cx="1204200" cy="23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CustomShape 1"/>
          <p:cNvSpPr/>
          <p:nvPr/>
        </p:nvSpPr>
        <p:spPr>
          <a:xfrm>
            <a:off x="504000" y="-75960"/>
            <a:ext cx="9071280" cy="81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Jet R</a:t>
            </a:r>
            <a:r>
              <a:rPr b="0" lang="en-US" sz="3300" spc="-1" strike="noStrike" baseline="-14000000">
                <a:latin typeface="Arial"/>
              </a:rPr>
              <a:t>AA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599" name="" descr=""/>
          <p:cNvPicPr/>
          <p:nvPr/>
        </p:nvPicPr>
        <p:blipFill>
          <a:blip r:embed="rId1"/>
          <a:stretch/>
        </p:blipFill>
        <p:spPr>
          <a:xfrm>
            <a:off x="2517120" y="651600"/>
            <a:ext cx="5733000" cy="4114440"/>
          </a:xfrm>
          <a:prstGeom prst="rect">
            <a:avLst/>
          </a:prstGeom>
          <a:ln>
            <a:noFill/>
          </a:ln>
        </p:spPr>
      </p:pic>
      <p:sp>
        <p:nvSpPr>
          <p:cNvPr id="1600" name="CustomShape 2"/>
          <p:cNvSpPr/>
          <p:nvPr/>
        </p:nvSpPr>
        <p:spPr>
          <a:xfrm>
            <a:off x="3865320" y="2233800"/>
            <a:ext cx="1204200" cy="23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  <p:grpSp>
        <p:nvGrpSpPr>
          <p:cNvPr id="1601" name="Group 3"/>
          <p:cNvGrpSpPr/>
          <p:nvPr/>
        </p:nvGrpSpPr>
        <p:grpSpPr>
          <a:xfrm>
            <a:off x="1726560" y="4791960"/>
            <a:ext cx="7191000" cy="549360"/>
            <a:chOff x="1726560" y="4791960"/>
            <a:chExt cx="7191000" cy="549360"/>
          </a:xfrm>
        </p:grpSpPr>
        <p:sp>
          <p:nvSpPr>
            <p:cNvPr id="1602" name="CustomShape 4"/>
            <p:cNvSpPr/>
            <p:nvPr/>
          </p:nvSpPr>
          <p:spPr>
            <a:xfrm>
              <a:off x="1726560" y="4791960"/>
              <a:ext cx="7191000" cy="549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Tension between ATLAS &amp; ALICE/CMS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CustomShape 1"/>
          <p:cNvSpPr/>
          <p:nvPr/>
        </p:nvSpPr>
        <p:spPr>
          <a:xfrm>
            <a:off x="504000" y="225720"/>
            <a:ext cx="9071280" cy="94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Mini-summary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604" name="CustomShape 2"/>
          <p:cNvSpPr/>
          <p:nvPr/>
        </p:nvSpPr>
        <p:spPr>
          <a:xfrm>
            <a:off x="504000" y="1326600"/>
            <a:ext cx="8869680" cy="328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Most studies do one or more of the following:</a:t>
            </a:r>
            <a:endParaRPr b="0" lang="en-US" sz="24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</a:rPr>
              <a:t>Explicitly apply a (non-purturbative) bias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i="1" lang="en-US" sz="2100" spc="-1" strike="noStrike">
                <a:latin typeface="Arial"/>
                <a:ea typeface="Droid Sans Fallback"/>
              </a:rPr>
              <a:t>Implicitly</a:t>
            </a:r>
            <a:r>
              <a:rPr b="0" lang="en-US" sz="2100" spc="-1" strike="noStrike">
                <a:latin typeface="Arial"/>
                <a:ea typeface="Droid Sans Fallback"/>
              </a:rPr>
              <a:t> apply a (non-purturbative) bias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  <a:ea typeface="Droid Sans Fallback"/>
              </a:rPr>
              <a:t>Focus on small R</a:t>
            </a:r>
            <a:endParaRPr b="0" lang="en-US" sz="21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100" spc="-1" strike="noStrike">
                <a:latin typeface="Arial"/>
                <a:ea typeface="Droid Sans Fallback"/>
              </a:rPr>
              <a:t>Focus on high pT</a:t>
            </a:r>
            <a:endParaRPr b="0" lang="en-US" sz="21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May also → survivor bias</a:t>
            </a:r>
            <a:endParaRPr b="0" lang="en-US" sz="2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Background subtraction should be part of definition of algorithm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731520" y="1280160"/>
            <a:ext cx="8686440" cy="3382920"/>
          </a:xfrm>
          <a:prstGeom prst="rect">
            <a:avLst/>
          </a:prstGeom>
          <a:solidFill>
            <a:srgbClr val="ffffff"/>
          </a:solidFill>
          <a:ln w="38160">
            <a:solidFill>
              <a:srgbClr val="5859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2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90" name="Formula 3"/>
              <p:cNvSpPr txBox="1"/>
              <p:nvPr/>
            </p:nvSpPr>
            <p:spPr>
              <a:xfrm rot="16200000">
                <a:off x="190440" y="2718720"/>
                <a:ext cx="358200" cy="481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ϕ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291" name="Formula 4"/>
              <p:cNvSpPr txBox="1"/>
              <p:nvPr/>
            </p:nvSpPr>
            <p:spPr>
              <a:xfrm>
                <a:off x="4706640" y="4793400"/>
                <a:ext cx="396720" cy="3812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η</m:t>
                    </m:r>
                  </m:oMath>
                </a14:m>
              </a:p>
            </p:txBody>
          </p:sp>
        </mc:Choice>
        <mc:Fallback/>
      </mc:AlternateContent>
      <p:sp>
        <p:nvSpPr>
          <p:cNvPr id="292" name="CustomShape 5"/>
          <p:cNvSpPr/>
          <p:nvPr/>
        </p:nvSpPr>
        <p:spPr>
          <a:xfrm>
            <a:off x="2377440" y="2651760"/>
            <a:ext cx="914040" cy="91404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6"/>
          <p:cNvSpPr/>
          <p:nvPr/>
        </p:nvSpPr>
        <p:spPr>
          <a:xfrm>
            <a:off x="4897800" y="1572120"/>
            <a:ext cx="914040" cy="91404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7"/>
          <p:cNvSpPr/>
          <p:nvPr/>
        </p:nvSpPr>
        <p:spPr>
          <a:xfrm>
            <a:off x="6337800" y="3120120"/>
            <a:ext cx="914040" cy="91404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8"/>
          <p:cNvSpPr/>
          <p:nvPr/>
        </p:nvSpPr>
        <p:spPr>
          <a:xfrm>
            <a:off x="3890160" y="3108960"/>
            <a:ext cx="1462680" cy="1462680"/>
          </a:xfrm>
          <a:prstGeom prst="rect">
            <a:avLst/>
          </a:prstGeom>
          <a:solidFill>
            <a:srgbClr val="58595b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9"/>
          <p:cNvSpPr/>
          <p:nvPr/>
        </p:nvSpPr>
        <p:spPr>
          <a:xfrm>
            <a:off x="4177800" y="3372120"/>
            <a:ext cx="914040" cy="914040"/>
          </a:xfrm>
          <a:prstGeom prst="ellipse">
            <a:avLst/>
          </a:prstGeom>
          <a:solidFill>
            <a:srgbClr val="ed1c24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10"/>
          <p:cNvSpPr/>
          <p:nvPr/>
        </p:nvSpPr>
        <p:spPr>
          <a:xfrm>
            <a:off x="7130160" y="1308960"/>
            <a:ext cx="1462680" cy="1462680"/>
          </a:xfrm>
          <a:prstGeom prst="rect">
            <a:avLst/>
          </a:prstGeom>
          <a:solidFill>
            <a:srgbClr val="58595b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11"/>
          <p:cNvSpPr/>
          <p:nvPr/>
        </p:nvSpPr>
        <p:spPr>
          <a:xfrm>
            <a:off x="7418160" y="1536480"/>
            <a:ext cx="914040" cy="914040"/>
          </a:xfrm>
          <a:prstGeom prst="ellipse">
            <a:avLst/>
          </a:prstGeom>
          <a:solidFill>
            <a:srgbClr val="ed1c24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12"/>
          <p:cNvSpPr/>
          <p:nvPr/>
        </p:nvSpPr>
        <p:spPr>
          <a:xfrm>
            <a:off x="2194560" y="3931920"/>
            <a:ext cx="11883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ed1c24"/>
                </a:solidFill>
                <a:latin typeface="Arial"/>
              </a:rPr>
              <a:t>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0" name="CustomShape 13"/>
          <p:cNvSpPr/>
          <p:nvPr/>
        </p:nvSpPr>
        <p:spPr>
          <a:xfrm>
            <a:off x="1532160" y="2945520"/>
            <a:ext cx="914040" cy="36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66b3"/>
                </a:solidFill>
                <a:latin typeface="Arial"/>
              </a:rPr>
              <a:t>R=0.4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1" name="CustomShape 14"/>
          <p:cNvSpPr/>
          <p:nvPr/>
        </p:nvSpPr>
        <p:spPr>
          <a:xfrm>
            <a:off x="4059360" y="4261680"/>
            <a:ext cx="12798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2" name="CustomShape 15"/>
          <p:cNvSpPr/>
          <p:nvPr/>
        </p:nvSpPr>
        <p:spPr>
          <a:xfrm>
            <a:off x="7299360" y="2461680"/>
            <a:ext cx="12798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3" name="CustomShape 16"/>
          <p:cNvSpPr/>
          <p:nvPr/>
        </p:nvSpPr>
        <p:spPr>
          <a:xfrm>
            <a:off x="8462160" y="1320480"/>
            <a:ext cx="914040" cy="914040"/>
          </a:xfrm>
          <a:prstGeom prst="ellipse">
            <a:avLst/>
          </a:prstGeom>
          <a:solidFill>
            <a:srgbClr val="0066b3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7"/>
          <p:cNvSpPr/>
          <p:nvPr/>
        </p:nvSpPr>
        <p:spPr>
          <a:xfrm>
            <a:off x="8645040" y="1415520"/>
            <a:ext cx="772920" cy="79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latin typeface="Arial"/>
              </a:rPr>
              <a:t>X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29368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2021-07-28T14:33:22Z</dcterms:modified>
  <cp:revision>320</cp:revision>
  <dc:subject/>
  <dc:title/>
</cp:coreProperties>
</file>