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_rels/slide48.xml.rels" ContentType="application/vnd.openxmlformats-package.relationships+xml"/>
  <Override PartName="/ppt/slides/_rels/slide47.xml.rels" ContentType="application/vnd.openxmlformats-package.relationships+xml"/>
  <Override PartName="/ppt/slides/_rels/slide21.xml.rels" ContentType="application/vnd.openxmlformats-package.relationships+xml"/>
  <Override PartName="/ppt/slides/_rels/slide32.xml.rels" ContentType="application/vnd.openxmlformats-package.relationships+xml"/>
  <Override PartName="/ppt/slides/_rels/slide20.xml.rels" ContentType="application/vnd.openxmlformats-package.relationships+xml"/>
  <Override PartName="/ppt/slides/_rels/slide31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26.xml.rels" ContentType="application/vnd.openxmlformats-package.relationships+xml"/>
  <Override PartName="/ppt/slides/_rels/slide30.xml.rels" ContentType="application/vnd.openxmlformats-package.relationships+xml"/>
  <Override PartName="/ppt/slides/_rels/slide33.xml.rels" ContentType="application/vnd.openxmlformats-package.relationships+xml"/>
  <Override PartName="/ppt/slides/_rels/slide44.xml.rels" ContentType="application/vnd.openxmlformats-package.relationships+xml"/>
  <Override PartName="/ppt/slides/_rels/slide34.xml.rels" ContentType="application/vnd.openxmlformats-package.relationships+xml"/>
  <Override PartName="/ppt/slides/_rels/slide45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6.xml.rels" ContentType="application/vnd.openxmlformats-package.relationships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_rels/presentation.xml.rels" ContentType="application/vnd.openxmlformats-package.relationships+xml"/>
  <Override PartName="/ppt/media/image108.png" ContentType="image/png"/>
  <Override PartName="/ppt/media/image107.png" ContentType="image/png"/>
  <Override PartName="/ppt/media/image106.jpeg" ContentType="image/jpeg"/>
  <Override PartName="/ppt/media/image105.png" ContentType="image/png"/>
  <Override PartName="/ppt/media/image104.png" ContentType="image/png"/>
  <Override PartName="/ppt/media/image103.png" ContentType="image/png"/>
  <Override PartName="/ppt/media/image101.gif" ContentType="image/gif"/>
  <Override PartName="/ppt/media/image98.jpeg" ContentType="image/jpeg"/>
  <Override PartName="/ppt/media/image97.gif" ContentType="image/gif"/>
  <Override PartName="/ppt/media/image46.png" ContentType="image/png"/>
  <Override PartName="/ppt/media/image45.png" ContentType="image/png"/>
  <Override PartName="/ppt/media/image44.png" ContentType="image/png"/>
  <Override PartName="/ppt/media/image43.gif" ContentType="image/gif"/>
  <Override PartName="/ppt/media/image62.png" ContentType="image/png"/>
  <Override PartName="/ppt/media/image42.png" ContentType="image/png"/>
  <Override PartName="/ppt/media/image41.png" ContentType="image/png"/>
  <Override PartName="/ppt/media/image40.png" ContentType="image/png"/>
  <Override PartName="/ppt/media/image35.png" ContentType="image/png"/>
  <Override PartName="/ppt/media/image33.png" ContentType="image/png"/>
  <Override PartName="/ppt/media/image32.jpeg" ContentType="image/jpeg"/>
  <Override PartName="/ppt/media/image73.png" ContentType="image/png"/>
  <Override PartName="/ppt/media/image31.png" ContentType="image/png"/>
  <Override PartName="/ppt/media/image29.png" ContentType="image/png"/>
  <Override PartName="/ppt/media/image78.jpeg" ContentType="image/jpeg"/>
  <Override PartName="/ppt/media/image91.jpeg" ContentType="image/jpeg"/>
  <Override PartName="/ppt/media/image26.png" ContentType="image/png"/>
  <Override PartName="/ppt/media/image25.png" ContentType="image/png"/>
  <Override PartName="/ppt/media/image28.png" ContentType="image/png"/>
  <Override PartName="/ppt/media/image34.jpeg" ContentType="image/jpeg"/>
  <Override PartName="/ppt/media/image18.png" ContentType="image/png"/>
  <Override PartName="/ppt/media/image24.png" ContentType="image/png"/>
  <Override PartName="/ppt/media/image9.png" ContentType="image/png"/>
  <Override PartName="/ppt/media/image59.png" ContentType="image/png"/>
  <Override PartName="/ppt/media/image99.jpeg" ContentType="image/jpeg"/>
  <Override PartName="/ppt/media/image38.jpeg" ContentType="image/jpeg"/>
  <Override PartName="/ppt/media/image10.png" ContentType="image/png"/>
  <Override PartName="/ppt/media/image69.png" ContentType="image/png"/>
  <Override PartName="/ppt/media/image23.png" ContentType="image/png"/>
  <Override PartName="/ppt/media/image93.png" ContentType="image/png"/>
  <Override PartName="/ppt/media/image8.png" ContentType="image/png"/>
  <Override PartName="/ppt/media/image58.png" ContentType="image/png"/>
  <Override PartName="/ppt/media/image39.png" ContentType="image/png"/>
  <Override PartName="/ppt/media/image54.png" ContentType="image/png"/>
  <Override PartName="/ppt/media/image3.png" ContentType="image/png"/>
  <Override PartName="/ppt/media/image4.png" ContentType="image/png"/>
  <Override PartName="/ppt/media/image30.jpeg" ContentType="image/jpeg"/>
  <Override PartName="/ppt/media/image37.png" ContentType="image/png"/>
  <Override PartName="/ppt/media/image68.jpeg" ContentType="image/jpeg"/>
  <Override PartName="/ppt/media/image2.png" ContentType="image/png"/>
  <Override PartName="/ppt/media/image52.png" ContentType="image/png"/>
  <Override PartName="/ppt/media/image7.png" ContentType="image/png"/>
  <Override PartName="/ppt/media/image57.png" ContentType="image/png"/>
  <Override PartName="/ppt/media/image22.png" ContentType="image/png"/>
  <Override PartName="/ppt/media/image89.jpeg" ContentType="image/jpeg"/>
  <Override PartName="/ppt/media/image36.png" ContentType="image/png"/>
  <Override PartName="/ppt/media/image1.png" ContentType="image/png"/>
  <Override PartName="/ppt/media/image51.png" ContentType="image/png"/>
  <Override PartName="/ppt/media/image94.jpeg" ContentType="image/jpeg"/>
  <Override PartName="/ppt/media/image6.png" ContentType="image/png"/>
  <Override PartName="/ppt/media/image56.png" ContentType="image/png"/>
  <Override PartName="/ppt/media/image21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9.png" ContentType="image/png"/>
  <Override PartName="/ppt/media/image55.png" ContentType="image/png"/>
  <Override PartName="/ppt/media/image20.png" ContentType="image/png"/>
  <Override PartName="/ppt/media/image47.png" ContentType="image/png"/>
  <Override PartName="/ppt/media/image48.png" ContentType="image/png"/>
  <Override PartName="/ppt/media/image49.png" ContentType="image/png"/>
  <Override PartName="/ppt/media/image50.png" ContentType="image/png"/>
  <Override PartName="/ppt/media/image53.jpeg" ContentType="image/jpeg"/>
  <Override PartName="/ppt/media/image61.png" ContentType="image/png"/>
  <Override PartName="/ppt/media/image95.jpeg" ContentType="image/jpeg"/>
  <Override PartName="/ppt/media/image102.emf" ContentType="image/x-emf"/>
  <Override PartName="/ppt/media/image63.png" ContentType="image/png"/>
  <Override PartName="/ppt/media/image100.gif" ContentType="image/gif"/>
  <Override PartName="/ppt/media/image64.jpeg" ContentType="image/jpeg"/>
  <Override PartName="/ppt/media/image72.png" ContentType="image/png"/>
  <Override PartName="/ppt/media/image65.png" ContentType="image/png"/>
  <Override PartName="/ppt/media/image66.png" ContentType="image/png"/>
  <Override PartName="/ppt/media/image90.jpeg" ContentType="image/jpeg"/>
  <Override PartName="/ppt/media/image67.png" ContentType="image/png"/>
  <Override PartName="/ppt/media/image70.png" ContentType="image/png"/>
  <Override PartName="/ppt/media/image71.png" ContentType="image/png"/>
  <Override PartName="/ppt/media/image96.jpeg" ContentType="image/jpeg"/>
  <Override PartName="/ppt/media/image74.png" ContentType="image/png"/>
  <Override PartName="/ppt/media/image75.png" ContentType="image/png"/>
  <Override PartName="/ppt/media/image60.png" ContentType="image/png"/>
  <Override PartName="/ppt/media/image76.jpeg" ContentType="image/jpeg"/>
  <Override PartName="/ppt/media/image83.png" ContentType="image/png"/>
  <Override PartName="/ppt/media/image77.gif" ContentType="image/gif"/>
  <Override PartName="/ppt/media/image5.png" ContentType="image/png"/>
  <Override PartName="/ppt/media/image79.jpeg" ContentType="image/jpeg"/>
  <Override PartName="/ppt/media/image80.jpeg" ContentType="image/jpeg"/>
  <Override PartName="/ppt/media/image81.png" ContentType="image/png"/>
  <Override PartName="/ppt/media/image82.png" ContentType="image/png"/>
  <Override PartName="/ppt/media/image84.png" ContentType="image/png"/>
  <Override PartName="/ppt/media/image85.jpeg" ContentType="image/jpeg"/>
  <Override PartName="/ppt/media/image86.png" ContentType="image/png"/>
  <Override PartName="/ppt/media/image92.jpeg" ContentType="image/jpeg"/>
  <Override PartName="/ppt/media/image87.png" ContentType="image/png"/>
  <Override PartName="/ppt/media/image27.jpeg" ContentType="image/jpeg"/>
  <Override PartName="/ppt/media/image88.jpeg" ContentType="image/jpeg"/>
  <Override PartName="/ppt/slideLayouts/slideLayout129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_rels/slideLayout132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96.xml.rels" ContentType="application/vnd.openxmlformats-package.relationships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2.xml" ContentType="application/vnd.openxmlformats-officedocument.theme+xml"/>
  <Override PartName="/ppt/theme/theme10.xml" ContentType="application/vnd.openxmlformats-officedocument.theme+xml"/>
  <Override PartName="/ppt/slideMasters/_rels/slideMaster1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slideMaster11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60" Type="http://schemas.openxmlformats.org/officeDocument/2006/relationships/slide" Target="slides/slide4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1.png"/><Relationship Id="rId3" Type="http://schemas.openxmlformats.org/officeDocument/2006/relationships/image" Target="../media/image22.png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3.png"/><Relationship Id="rId3" Type="http://schemas.openxmlformats.org/officeDocument/2006/relationships/image" Target="../media/image24.png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Relationship Id="rId3" Type="http://schemas.openxmlformats.org/officeDocument/2006/relationships/image" Target="../media/image7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9.png"/><Relationship Id="rId3" Type="http://schemas.openxmlformats.org/officeDocument/2006/relationships/image" Target="../media/image20.png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2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6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0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6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7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8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1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72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373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8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5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99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0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0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1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14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15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16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3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2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3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4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3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38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1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2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4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5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49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50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5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53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454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455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80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20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21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65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166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8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2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3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5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8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09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210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2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2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3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7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1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4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7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8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9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2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53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254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61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6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1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2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5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6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0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6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7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8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92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293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05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6" name="PlaceHolder 4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1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9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0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3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4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7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887004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0" name="PlaceHolder 3"/>
          <p:cNvSpPr>
            <a:spLocks noGrp="1"/>
          </p:cNvSpPr>
          <p:nvPr>
            <p:ph type="body"/>
          </p:nvPr>
        </p:nvSpPr>
        <p:spPr>
          <a:xfrm>
            <a:off x="5049000" y="176904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1" name="PlaceHolder 4"/>
          <p:cNvSpPr>
            <a:spLocks noGrp="1"/>
          </p:cNvSpPr>
          <p:nvPr>
            <p:ph type="body"/>
          </p:nvPr>
        </p:nvSpPr>
        <p:spPr>
          <a:xfrm>
            <a:off x="5049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2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328280" cy="2091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5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36" name="" descr=""/>
          <p:cNvPicPr/>
          <p:nvPr/>
        </p:nvPicPr>
        <p:blipFill>
          <a:blip r:embed="rId2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  <p:pic>
        <p:nvPicPr>
          <p:cNvPr id="337" name="" descr=""/>
          <p:cNvPicPr/>
          <p:nvPr/>
        </p:nvPicPr>
        <p:blipFill>
          <a:blip r:embed="rId3"/>
          <a:stretch/>
        </p:blipFill>
        <p:spPr>
          <a:xfrm>
            <a:off x="2190960" y="1769040"/>
            <a:ext cx="5495400" cy="43848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1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C710D17E-4BC4-481B-88D5-252B6CA7FDF7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5" name="Line 6"/>
          <p:cNvSpPr/>
          <p:nvPr/>
        </p:nvSpPr>
        <p:spPr>
          <a:xfrm>
            <a:off x="0" y="7106400"/>
            <a:ext cx="868680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TextShape 7"/>
          <p:cNvSpPr txBox="1"/>
          <p:nvPr/>
        </p:nvSpPr>
        <p:spPr>
          <a:xfrm>
            <a:off x="-55440" y="7184160"/>
            <a:ext cx="855936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300" spc="-1">
                <a:solidFill>
                  <a:srgbClr val="000000"/>
                </a:solidFill>
                <a:latin typeface="Times New Roman"/>
              </a:rPr>
              <a:t>Christine Nattrass (UTK), ISMD 2017</a:t>
            </a:r>
            <a:endParaRPr/>
          </a:p>
        </p:txBody>
      </p:sp>
      <p:sp>
        <p:nvSpPr>
          <p:cNvPr id="7" name="Line 8"/>
          <p:cNvSpPr/>
          <p:nvPr/>
        </p:nvSpPr>
        <p:spPr>
          <a:xfrm>
            <a:off x="-9360" y="7205040"/>
            <a:ext cx="8412480" cy="0"/>
          </a:xfrm>
          <a:prstGeom prst="line">
            <a:avLst/>
          </a:prstGeom>
          <a:ln w="1836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TextShape 9"/>
          <p:cNvSpPr txBox="1"/>
          <p:nvPr/>
        </p:nvSpPr>
        <p:spPr>
          <a:xfrm>
            <a:off x="6035040" y="7192440"/>
            <a:ext cx="401256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04131C2F-B994-46EF-B6A2-4BA045B223D7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375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376" name="PlaceHolder 3"/>
          <p:cNvSpPr>
            <a:spLocks noGrp="1"/>
          </p:cNvSpPr>
          <p:nvPr>
            <p:ph type="dt"/>
          </p:nvPr>
        </p:nvSpPr>
        <p:spPr>
          <a:xfrm>
            <a:off x="-14436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377" name="PlaceHolder 4"/>
          <p:cNvSpPr>
            <a:spLocks noGrp="1"/>
          </p:cNvSpPr>
          <p:nvPr>
            <p:ph type="ftr"/>
          </p:nvPr>
        </p:nvSpPr>
        <p:spPr>
          <a:xfrm>
            <a:off x="279864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378" name="PlaceHolder 5"/>
          <p:cNvSpPr>
            <a:spLocks noGrp="1"/>
          </p:cNvSpPr>
          <p:nvPr>
            <p:ph type="sldNum"/>
          </p:nvPr>
        </p:nvSpPr>
        <p:spPr>
          <a:xfrm>
            <a:off x="6578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3C1135C2-F469-4D3B-AC7C-475C5CE76FF3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379" name="TextShape 6"/>
          <p:cNvSpPr txBox="1"/>
          <p:nvPr/>
        </p:nvSpPr>
        <p:spPr>
          <a:xfrm>
            <a:off x="8850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94DAD4C7-0E01-4A5E-A0A3-E28F97464764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380" name="TextShape 7"/>
          <p:cNvSpPr txBox="1"/>
          <p:nvPr/>
        </p:nvSpPr>
        <p:spPr>
          <a:xfrm>
            <a:off x="-19800" y="722700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 spc="-1">
                <a:solidFill>
                  <a:srgbClr val="000000"/>
                </a:solidFill>
                <a:latin typeface="Times New Roman"/>
              </a:rPr>
              <a:t>Christine Nattrass (UTK), Hot Quarks, September2016</a:t>
            </a:r>
            <a:endParaRPr/>
          </a:p>
        </p:txBody>
      </p:sp>
      <p:sp>
        <p:nvSpPr>
          <p:cNvPr id="381" name="Line 8"/>
          <p:cNvSpPr/>
          <p:nvPr/>
        </p:nvSpPr>
        <p:spPr>
          <a:xfrm>
            <a:off x="26640" y="7176240"/>
            <a:ext cx="8689680" cy="0"/>
          </a:xfrm>
          <a:prstGeom prst="line">
            <a:avLst/>
          </a:prstGeom>
          <a:ln w="1836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2" name="Line 9"/>
          <p:cNvSpPr/>
          <p:nvPr/>
        </p:nvSpPr>
        <p:spPr>
          <a:xfrm>
            <a:off x="17280" y="723888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419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420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21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8AF7BA99-C077-417E-A549-3EDFBA02BA3F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3640" y="30096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292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42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548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5676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8804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1968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46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47" name="PlaceHolder 5"/>
          <p:cNvSpPr>
            <a:spLocks noGrp="1"/>
          </p:cNvSpPr>
          <p:nvPr>
            <p:ph type="sldNum"/>
          </p:nvPr>
        </p:nvSpPr>
        <p:spPr>
          <a:xfrm>
            <a:off x="7226640" y="688680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18D166B3-82A9-4680-999E-31CC19847DBC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6" descr=""/>
          <p:cNvPicPr/>
          <p:nvPr/>
        </p:nvPicPr>
        <p:blipFill>
          <a:blip r:embed="rId2"/>
          <a:stretch/>
        </p:blipFill>
        <p:spPr>
          <a:xfrm>
            <a:off x="9404280" y="83880"/>
            <a:ext cx="596160" cy="806040"/>
          </a:xfrm>
          <a:prstGeom prst="rect">
            <a:avLst/>
          </a:prstGeom>
          <a:ln>
            <a:noFill/>
          </a:ln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2760"/>
            <a:ext cx="9071640" cy="1259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 spc="-1" strike="noStrike">
                <a:solidFill>
                  <a:srgbClr val="0033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formatClick to edit Master title style</a:t>
            </a:r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4000"/>
            <a:ext cx="9071640" cy="4988880"/>
          </a:xfrm>
          <a:prstGeom prst="rect">
            <a:avLst/>
          </a:prstGeom>
        </p:spPr>
        <p:txBody>
          <a:bodyPr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LevelClick to edit Master text styles</a:t>
            </a:r>
            <a:endParaRPr/>
          </a:p>
          <a:p>
            <a:pPr lvl="7" marL="345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level</a:t>
            </a:r>
            <a:endParaRPr/>
          </a:p>
          <a:p>
            <a:pPr lvl="8" marL="3888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level</a:t>
            </a:r>
            <a:endParaRPr/>
          </a:p>
          <a:p>
            <a:pPr lvl="9" marL="432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level</a:t>
            </a:r>
            <a:endParaRPr/>
          </a:p>
          <a:p>
            <a:pPr lvl="9" marL="432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level</a:t>
            </a:r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dt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9/15/17</a:t>
            </a:r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ftr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endParaRPr/>
          </a:p>
        </p:txBody>
      </p:sp>
      <p:sp>
        <p:nvSpPr>
          <p:cNvPr id="87" name="PlaceHolder 5"/>
          <p:cNvSpPr>
            <a:spLocks noGrp="1"/>
          </p:cNvSpPr>
          <p:nvPr>
            <p:ph type="sldNum"/>
          </p:nvPr>
        </p:nvSpPr>
        <p:spPr>
          <a:xfrm>
            <a:off x="0" y="0"/>
            <a:ext cx="360" cy="36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fld id="{CC46F5AD-60FD-4B43-B892-FD0DBF346315}" type="slidenum">
              <a:rPr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-35280" y="48600"/>
            <a:ext cx="9071640" cy="8416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503280" y="1768320"/>
            <a:ext cx="90716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800" spc="-1">
                <a:latin typeface="Times New Roman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400" spc="-1">
                <a:latin typeface="Times New Roman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Times New Roman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124" name="PlaceHolder 3"/>
          <p:cNvSpPr>
            <a:spLocks noGrp="1"/>
          </p:cNvSpPr>
          <p:nvPr>
            <p:ph type="dt"/>
          </p:nvPr>
        </p:nvSpPr>
        <p:spPr>
          <a:xfrm>
            <a:off x="50328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125" name="PlaceHolder 4"/>
          <p:cNvSpPr>
            <a:spLocks noGrp="1"/>
          </p:cNvSpPr>
          <p:nvPr>
            <p:ph type="ftr"/>
          </p:nvPr>
        </p:nvSpPr>
        <p:spPr>
          <a:xfrm>
            <a:off x="3446640" y="688644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126" name="PlaceHolder 5"/>
          <p:cNvSpPr>
            <a:spLocks noGrp="1"/>
          </p:cNvSpPr>
          <p:nvPr>
            <p:ph type="sldNum"/>
          </p:nvPr>
        </p:nvSpPr>
        <p:spPr>
          <a:xfrm>
            <a:off x="7226640" y="688644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9A2CD6C7-D2F2-40F7-9534-9B3A045E2F66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127" name="TextShape 6"/>
          <p:cNvSpPr txBox="1"/>
          <p:nvPr/>
        </p:nvSpPr>
        <p:spPr>
          <a:xfrm>
            <a:off x="7658640" y="7282800"/>
            <a:ext cx="2373840" cy="428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r"/>
            <a:fld id="{1923EA50-54BE-442B-B4F0-B181B3DB69D0}" type="slidenum">
              <a:rPr b="1" i="1" lang="en-US" sz="18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128" name="TextShape 7"/>
          <p:cNvSpPr txBox="1"/>
          <p:nvPr/>
        </p:nvSpPr>
        <p:spPr>
          <a:xfrm>
            <a:off x="0" y="7247160"/>
            <a:ext cx="6860160" cy="34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1800" spc="-1">
                <a:latin typeface="Times New Roman"/>
              </a:rPr>
              <a:t>Christine Nattrass (UTK), SCUWP, January 16, 2011</a:t>
            </a:r>
            <a:endParaRPr/>
          </a:p>
        </p:txBody>
      </p:sp>
      <p:sp>
        <p:nvSpPr>
          <p:cNvPr id="129" name="CustomShape 8"/>
          <p:cNvSpPr/>
          <p:nvPr/>
        </p:nvSpPr>
        <p:spPr>
          <a:xfrm>
            <a:off x="360" y="7127280"/>
            <a:ext cx="548820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Line 9"/>
          <p:cNvSpPr/>
          <p:nvPr/>
        </p:nvSpPr>
        <p:spPr>
          <a:xfrm>
            <a:off x="360" y="7186680"/>
            <a:ext cx="5488200" cy="0"/>
          </a:xfrm>
          <a:prstGeom prst="line">
            <a:avLst/>
          </a:prstGeom>
          <a:ln w="45720">
            <a:solidFill>
              <a:srgbClr val="33cc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CustomShape 10"/>
          <p:cNvSpPr/>
          <p:nvPr/>
        </p:nvSpPr>
        <p:spPr>
          <a:xfrm>
            <a:off x="720" y="757080"/>
            <a:ext cx="9604440" cy="137160"/>
          </a:xfrm>
          <a:prstGeom prst="rect">
            <a:avLst/>
          </a:prstGeom>
          <a:solidFill>
            <a:srgbClr val="000000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Line 11"/>
          <p:cNvSpPr/>
          <p:nvPr/>
        </p:nvSpPr>
        <p:spPr>
          <a:xfrm>
            <a:off x="720" y="816480"/>
            <a:ext cx="9604440" cy="0"/>
          </a:xfrm>
          <a:prstGeom prst="line">
            <a:avLst/>
          </a:prstGeom>
          <a:ln w="45720">
            <a:solidFill>
              <a:srgbClr val="99cc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Times New Roman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Times New Roman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169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170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171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A4D22D58-C975-4686-8226-6872E9080ADE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172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23753B28-DE70-4545-B3F0-88352580514D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  <p:pic>
        <p:nvPicPr>
          <p:cNvPr id="173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  <p:sp>
        <p:nvSpPr>
          <p:cNvPr id="174" name="TextShape 7"/>
          <p:cNvSpPr txBox="1"/>
          <p:nvPr/>
        </p:nvSpPr>
        <p:spPr>
          <a:xfrm>
            <a:off x="805320" y="722232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 spc="-1">
                <a:solidFill>
                  <a:srgbClr val="000000"/>
                </a:solidFill>
                <a:latin typeface="Times New Roman"/>
              </a:rPr>
              <a:t>Christine Nattrass, SESAPS 2016</a:t>
            </a:r>
            <a:endParaRPr/>
          </a:p>
        </p:txBody>
      </p:sp>
      <p:sp>
        <p:nvSpPr>
          <p:cNvPr id="175" name="Line 8"/>
          <p:cNvSpPr/>
          <p:nvPr/>
        </p:nvSpPr>
        <p:spPr>
          <a:xfrm>
            <a:off x="671760" y="71715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6" name="Line 9"/>
          <p:cNvSpPr/>
          <p:nvPr/>
        </p:nvSpPr>
        <p:spPr>
          <a:xfrm>
            <a:off x="662400" y="723420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Times New Roman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Times New Roman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Times New Roman"/>
              </a:rPr>
              <a:t>Seventh Outline Level</a:t>
            </a:r>
            <a:endParaRPr/>
          </a:p>
        </p:txBody>
      </p:sp>
      <p:sp>
        <p:nvSpPr>
          <p:cNvPr id="213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214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215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ECC537BA-7CD7-476E-A069-B98B7D8A9292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216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D56C68C5-C14C-4272-9430-4A81D5B42304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  <p:pic>
        <p:nvPicPr>
          <p:cNvPr id="217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  <p:sp>
        <p:nvSpPr>
          <p:cNvPr id="218" name="TextShape 7"/>
          <p:cNvSpPr txBox="1"/>
          <p:nvPr/>
        </p:nvSpPr>
        <p:spPr>
          <a:xfrm>
            <a:off x="805320" y="722232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 spc="-1">
                <a:solidFill>
                  <a:srgbClr val="000000"/>
                </a:solidFill>
                <a:latin typeface="Times New Roman"/>
              </a:rPr>
              <a:t>Christine Nattrass, US LHC Annual Meeting 2016</a:t>
            </a:r>
            <a:endParaRPr/>
          </a:p>
        </p:txBody>
      </p:sp>
      <p:sp>
        <p:nvSpPr>
          <p:cNvPr id="219" name="Line 8"/>
          <p:cNvSpPr/>
          <p:nvPr/>
        </p:nvSpPr>
        <p:spPr>
          <a:xfrm>
            <a:off x="671760" y="717156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Line 9"/>
          <p:cNvSpPr/>
          <p:nvPr/>
        </p:nvSpPr>
        <p:spPr>
          <a:xfrm>
            <a:off x="662400" y="723420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257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258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259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5E8F0067-A027-4770-A863-D022B7339BE7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128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 spc="-1">
                <a:latin typeface="Times New Roman"/>
              </a:rPr>
              <a:t>Click to edit the title text format</a:t>
            </a:r>
            <a:endParaRPr/>
          </a:p>
        </p:txBody>
      </p:sp>
      <p:sp>
        <p:nvSpPr>
          <p:cNvPr id="295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8870040" cy="43848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296" name="PlaceHolder 3"/>
          <p:cNvSpPr>
            <a:spLocks noGrp="1"/>
          </p:cNvSpPr>
          <p:nvPr>
            <p:ph type="dt"/>
          </p:nvPr>
        </p:nvSpPr>
        <p:spPr>
          <a:xfrm>
            <a:off x="50364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r>
              <a:rPr lang="en-US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297" name="PlaceHolder 4"/>
          <p:cNvSpPr>
            <a:spLocks noGrp="1"/>
          </p:cNvSpPr>
          <p:nvPr>
            <p:ph type="ftr"/>
          </p:nvPr>
        </p:nvSpPr>
        <p:spPr>
          <a:xfrm>
            <a:off x="3447000" y="688680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US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298" name="PlaceHolder 5"/>
          <p:cNvSpPr>
            <a:spLocks noGrp="1"/>
          </p:cNvSpPr>
          <p:nvPr>
            <p:ph type="sldNum"/>
          </p:nvPr>
        </p:nvSpPr>
        <p:spPr>
          <a:xfrm>
            <a:off x="7227000" y="6886800"/>
            <a:ext cx="234792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104F8ED2-264C-4484-8BFA-4118B33BBF0D}" type="slidenum">
              <a:rPr lang="en-US" sz="14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299" name="TextShape 6"/>
          <p:cNvSpPr txBox="1"/>
          <p:nvPr/>
        </p:nvSpPr>
        <p:spPr>
          <a:xfrm>
            <a:off x="8886600" y="7235280"/>
            <a:ext cx="121428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fld id="{965D0B35-B00D-4889-8A68-32849F01F5A3}" type="slidenum">
              <a:rPr b="1" lang="en-US" sz="1800" spc="-1">
                <a:latin typeface="Times New Roman"/>
              </a:rPr>
              <a:t>&lt;number&gt;</a:t>
            </a:fld>
            <a:endParaRPr/>
          </a:p>
        </p:txBody>
      </p:sp>
      <p:sp>
        <p:nvSpPr>
          <p:cNvPr id="300" name="TextShape 7"/>
          <p:cNvSpPr txBox="1"/>
          <p:nvPr/>
        </p:nvSpPr>
        <p:spPr>
          <a:xfrm>
            <a:off x="808200" y="7227000"/>
            <a:ext cx="8562240" cy="37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i="1" lang="en-US" sz="2000" spc="-1">
                <a:solidFill>
                  <a:srgbClr val="000000"/>
                </a:solidFill>
                <a:latin typeface="Times New Roman"/>
              </a:rPr>
              <a:t>Christine Nattrass, Epiphany 2016</a:t>
            </a:r>
            <a:endParaRPr/>
          </a:p>
        </p:txBody>
      </p:sp>
      <p:sp>
        <p:nvSpPr>
          <p:cNvPr id="301" name="Line 8"/>
          <p:cNvSpPr/>
          <p:nvPr/>
        </p:nvSpPr>
        <p:spPr>
          <a:xfrm>
            <a:off x="674640" y="7176240"/>
            <a:ext cx="8689680" cy="0"/>
          </a:xfrm>
          <a:prstGeom prst="line">
            <a:avLst/>
          </a:prstGeom>
          <a:ln w="18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Line 9"/>
          <p:cNvSpPr/>
          <p:nvPr/>
        </p:nvSpPr>
        <p:spPr>
          <a:xfrm>
            <a:off x="665280" y="7238880"/>
            <a:ext cx="8415360" cy="0"/>
          </a:xfrm>
          <a:prstGeom prst="line">
            <a:avLst/>
          </a:prstGeom>
          <a:ln w="18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03" name="" descr=""/>
          <p:cNvPicPr/>
          <p:nvPr/>
        </p:nvPicPr>
        <p:blipFill>
          <a:blip r:embed="rId2"/>
          <a:stretch/>
        </p:blipFill>
        <p:spPr>
          <a:xfrm>
            <a:off x="72000" y="6708960"/>
            <a:ext cx="603720" cy="822600"/>
          </a:xfrm>
          <a:prstGeom prst="rect">
            <a:avLst/>
          </a:prstGeom>
          <a:ln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7056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39" name="PlaceHolder 2"/>
          <p:cNvSpPr>
            <a:spLocks noGrp="1"/>
          </p:cNvSpPr>
          <p:nvPr>
            <p:ph type="body"/>
          </p:nvPr>
        </p:nvSpPr>
        <p:spPr>
          <a:xfrm>
            <a:off x="503640" y="1768680"/>
            <a:ext cx="907128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Click to edit the outline text format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Second Outline Level</a:t>
            </a:r>
            <a:endParaRPr/>
          </a:p>
          <a:p>
            <a:pPr lvl="2" marL="1296000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>
                <a:latin typeface="Arial"/>
              </a:rPr>
              <a:t>Third Outline Level</a:t>
            </a:r>
            <a:endParaRPr/>
          </a:p>
          <a:p>
            <a:pPr lvl="3" marL="1728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000" spc="-1">
                <a:latin typeface="Arial"/>
              </a:rPr>
              <a:t>Fourth Outline Level</a:t>
            </a:r>
            <a:endParaRPr/>
          </a:p>
          <a:p>
            <a:pPr lvl="4" marL="2160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Fifth Outline Level</a:t>
            </a:r>
            <a:endParaRPr/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Sixth Outline Level</a:t>
            </a:r>
            <a:endParaRPr/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>
                <a:latin typeface="Arial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0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hyperlink" Target="https://arxiv.org/abs/1705.01974" TargetMode="External"/><Relationship Id="rId4" Type="http://schemas.openxmlformats.org/officeDocument/2006/relationships/hyperlink" Target="https://arxiv.org/abs/1705.01974" TargetMode="External"/><Relationship Id="rId5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hyperlink" Target="https://arxiv.org/abs/1705.01974" TargetMode="External"/><Relationship Id="rId4" Type="http://schemas.openxmlformats.org/officeDocument/2006/relationships/hyperlink" Target="https://arxiv.org/abs/1705.01974" TargetMode="External"/><Relationship Id="rId5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pn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image" Target="../media/image65.png"/><Relationship Id="rId3" Type="http://schemas.openxmlformats.org/officeDocument/2006/relationships/hyperlink" Target="http://arxiv.org/abs/1609.03878" TargetMode="External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jpeg"/><Relationship Id="rId3" Type="http://schemas.openxmlformats.org/officeDocument/2006/relationships/image" Target="../media/image77.gif"/><Relationship Id="rId4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9.jpeg"/><Relationship Id="rId2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png"/><Relationship Id="rId3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1.png"/><Relationship Id="rId2" Type="http://schemas.openxmlformats.org/officeDocument/2006/relationships/image" Target="../media/image82.png"/><Relationship Id="rId3" Type="http://schemas.openxmlformats.org/officeDocument/2006/relationships/slideLayout" Target="../slideLayouts/slideLayout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85.jpeg"/><Relationship Id="rId4" Type="http://schemas.openxmlformats.org/officeDocument/2006/relationships/slideLayout" Target="../slideLayouts/slideLayout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hyperlink" Target="http://arxiv.org/abs/0802.1189" TargetMode="External"/><Relationship Id="rId3" Type="http://schemas.openxmlformats.org/officeDocument/2006/relationships/slideLayout" Target="../slideLayouts/slideLayout4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87.png"/><Relationship Id="rId2" Type="http://schemas.openxmlformats.org/officeDocument/2006/relationships/hyperlink" Target="http://arxiv.org/abs/0802.1189" TargetMode="External"/><Relationship Id="rId3" Type="http://schemas.openxmlformats.org/officeDocument/2006/relationships/slideLayout" Target="../slideLayouts/slideLayout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88.jpeg"/><Relationship Id="rId2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89.jpeg"/><Relationship Id="rId2" Type="http://schemas.openxmlformats.org/officeDocument/2006/relationships/slideLayout" Target="../slideLayouts/slideLayout1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slideLayout" Target="../slideLayouts/slideLayout1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91.jpeg"/><Relationship Id="rId2" Type="http://schemas.openxmlformats.org/officeDocument/2006/relationships/slideLayout" Target="../slideLayouts/slideLayout1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92.jpeg"/><Relationship Id="rId2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93.png"/><Relationship Id="rId2" Type="http://schemas.openxmlformats.org/officeDocument/2006/relationships/image" Target="../media/image94.jpeg"/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5" Type="http://schemas.openxmlformats.org/officeDocument/2006/relationships/slideLayout" Target="../slideLayouts/slideLayout5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97.gif"/><Relationship Id="rId2" Type="http://schemas.openxmlformats.org/officeDocument/2006/relationships/image" Target="../media/image98.jpeg"/><Relationship Id="rId3" Type="http://schemas.openxmlformats.org/officeDocument/2006/relationships/image" Target="../media/image99.jpeg"/><Relationship Id="rId4" Type="http://schemas.openxmlformats.org/officeDocument/2006/relationships/slideLayout" Target="../slideLayouts/slideLayout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100.gif"/><Relationship Id="rId2" Type="http://schemas.openxmlformats.org/officeDocument/2006/relationships/slideLayout" Target="../slideLayouts/slideLayout5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101.gif"/><Relationship Id="rId2" Type="http://schemas.openxmlformats.org/officeDocument/2006/relationships/slideLayout" Target="../slideLayouts/slideLayout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102.emf"/><Relationship Id="rId2" Type="http://schemas.openxmlformats.org/officeDocument/2006/relationships/image" Target="../media/image103.png"/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hyperlink" Target="https://arxiv.org/abs/1702.00804" TargetMode="External"/><Relationship Id="rId6" Type="http://schemas.openxmlformats.org/officeDocument/2006/relationships/slideLayout" Target="../slideLayouts/slideLayout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106.jpeg"/><Relationship Id="rId2" Type="http://schemas.openxmlformats.org/officeDocument/2006/relationships/slideLayout" Target="../slideLayouts/slideLayout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107.png"/><Relationship Id="rId2" Type="http://schemas.openxmlformats.org/officeDocument/2006/relationships/hyperlink" Target="http://arxiv.org/abs/1609.03878" TargetMode="External"/><Relationship Id="rId3" Type="http://schemas.openxmlformats.org/officeDocument/2006/relationships/slideLayout" Target="../slideLayouts/slideLayout5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108.png"/><Relationship Id="rId2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pn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image" Target="../media/image41.png"/><Relationship Id="rId3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3.gif"/><Relationship Id="rId2" Type="http://schemas.openxmlformats.org/officeDocument/2006/relationships/image" Target="../media/image44.png"/><Relationship Id="rId3" Type="http://schemas.openxmlformats.org/officeDocument/2006/relationships/hyperlink" Target="https://arxiv.org/abs/1705.01974" TargetMode="External"/><Relationship Id="rId4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" descr=""/>
          <p:cNvPicPr/>
          <p:nvPr/>
        </p:nvPicPr>
        <p:blipFill>
          <a:blip r:embed="rId1"/>
          <a:stretch/>
        </p:blipFill>
        <p:spPr>
          <a:xfrm>
            <a:off x="1463040" y="753840"/>
            <a:ext cx="7483680" cy="5538600"/>
          </a:xfrm>
          <a:prstGeom prst="rect">
            <a:avLst/>
          </a:prstGeom>
          <a:ln>
            <a:noFill/>
          </a:ln>
        </p:spPr>
      </p:pic>
      <p:sp>
        <p:nvSpPr>
          <p:cNvPr id="457" name="CustomShape 1"/>
          <p:cNvSpPr/>
          <p:nvPr/>
        </p:nvSpPr>
        <p:spPr>
          <a:xfrm>
            <a:off x="0" y="-720"/>
            <a:ext cx="10149840" cy="186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en-US" sz="5000" spc="-1" strike="noStrike">
                <a:uFill>
                  <a:solidFill>
                    <a:srgbClr val="ffffff"/>
                  </a:solidFill>
                </a:uFill>
                <a:latin typeface="Arial"/>
              </a:rPr>
              <a:t>Measurements of jets in heavy ion collisions</a:t>
            </a:r>
            <a:endParaRPr/>
          </a:p>
        </p:txBody>
      </p:sp>
      <p:sp>
        <p:nvSpPr>
          <p:cNvPr id="458" name="CustomShape 2"/>
          <p:cNvSpPr/>
          <p:nvPr/>
        </p:nvSpPr>
        <p:spPr>
          <a:xfrm>
            <a:off x="91440" y="5659560"/>
            <a:ext cx="9988560" cy="108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z="3500" spc="-1" strike="noStrike">
                <a:uFill>
                  <a:solidFill>
                    <a:srgbClr val="ffffff"/>
                  </a:solidFill>
                </a:uFill>
                <a:latin typeface="Times New Roman"/>
              </a:rPr>
              <a:t>Christine Nattrass</a:t>
            </a:r>
            <a:endParaRPr/>
          </a:p>
          <a:p>
            <a:pPr algn="ctr">
              <a:lnSpc>
                <a:spcPct val="100000"/>
              </a:lnSpc>
            </a:pPr>
            <a:r>
              <a:rPr lang="en-US" sz="2600" spc="-1" strike="noStrike">
                <a:uFill>
                  <a:solidFill>
                    <a:srgbClr val="ffffff"/>
                  </a:solidFill>
                </a:uFill>
                <a:latin typeface="Times New Roman"/>
              </a:rPr>
              <a:t>University of Tennessee, Knoxville</a:t>
            </a:r>
            <a:r>
              <a:rPr lang="en-US" sz="2600" spc="-1" strike="noStrike">
                <a:uFill>
                  <a:solidFill>
                    <a:srgbClr val="ffffff"/>
                  </a:solidFill>
                </a:uFill>
                <a:latin typeface="Times New Roman"/>
              </a:rPr>
              <a:t>
</a:t>
            </a:r>
            <a:r>
              <a:rPr lang="en-US" sz="2600" spc="-1" strike="noStrike">
                <a:uFill>
                  <a:solidFill>
                    <a:srgbClr val="ffffff"/>
                  </a:solidFill>
                </a:uFill>
                <a:latin typeface="Times New Roman"/>
              </a:rPr>
              <a:t>Largely based on Connors, Nattrass, Reed, &amp; Salur arxiv:1705.01974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TextShape 1"/>
          <p:cNvSpPr txBox="1"/>
          <p:nvPr/>
        </p:nvSpPr>
        <p:spPr>
          <a:xfrm>
            <a:off x="504000" y="24804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Jet R</a:t>
            </a:r>
            <a:r>
              <a:rPr lang="en-US" sz="4400" spc="-1" baseline="-101000">
                <a:latin typeface="Arial"/>
              </a:rPr>
              <a:t>AA</a:t>
            </a:r>
            <a:endParaRPr/>
          </a:p>
        </p:txBody>
      </p:sp>
      <p:sp>
        <p:nvSpPr>
          <p:cNvPr id="564" name="TextShape 2"/>
          <p:cNvSpPr txBox="1"/>
          <p:nvPr/>
        </p:nvSpPr>
        <p:spPr>
          <a:xfrm>
            <a:off x="548640" y="5577840"/>
            <a:ext cx="8870040" cy="1124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Jet R</a:t>
            </a:r>
            <a:r>
              <a:rPr lang="en-US" sz="3200" spc="-1" baseline="-101000">
                <a:latin typeface="Arial"/>
              </a:rPr>
              <a:t>AA</a:t>
            </a:r>
            <a:r>
              <a:rPr lang="en-US" sz="3200" spc="-1">
                <a:latin typeface="Arial"/>
              </a:rPr>
              <a:t> also demonstrates suppression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Similar suppression of heavy quark jets?</a:t>
            </a:r>
            <a:endParaRPr/>
          </a:p>
        </p:txBody>
      </p:sp>
      <p:pic>
        <p:nvPicPr>
          <p:cNvPr id="565" name="" descr=""/>
          <p:cNvPicPr/>
          <p:nvPr/>
        </p:nvPicPr>
        <p:blipFill>
          <a:blip r:embed="rId1"/>
          <a:stretch/>
        </p:blipFill>
        <p:spPr>
          <a:xfrm>
            <a:off x="-2880" y="975600"/>
            <a:ext cx="5733360" cy="4114800"/>
          </a:xfrm>
          <a:prstGeom prst="rect">
            <a:avLst/>
          </a:prstGeom>
          <a:ln>
            <a:noFill/>
          </a:ln>
        </p:spPr>
      </p:pic>
      <p:pic>
        <p:nvPicPr>
          <p:cNvPr id="566" name="" descr=""/>
          <p:cNvPicPr/>
          <p:nvPr/>
        </p:nvPicPr>
        <p:blipFill>
          <a:blip r:embed="rId2"/>
          <a:stretch/>
        </p:blipFill>
        <p:spPr>
          <a:xfrm>
            <a:off x="5669280" y="1157040"/>
            <a:ext cx="4279320" cy="4114800"/>
          </a:xfrm>
          <a:prstGeom prst="rect">
            <a:avLst/>
          </a:prstGeom>
          <a:ln>
            <a:noFill/>
          </a:ln>
        </p:spPr>
      </p:pic>
      <p:sp>
        <p:nvSpPr>
          <p:cNvPr id="567" name="TextShape 3"/>
          <p:cNvSpPr txBox="1"/>
          <p:nvPr/>
        </p:nvSpPr>
        <p:spPr>
          <a:xfrm>
            <a:off x="3865320" y="2233800"/>
            <a:ext cx="120456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 </a:t>
            </a:r>
            <a:r>
              <a:rPr lang="en-US" sz="1000" spc="-1">
                <a:latin typeface="Arial"/>
                <a:hlinkClick r:id="rId3"/>
              </a:rPr>
              <a:t>arXiv:1705.01974</a:t>
            </a:r>
            <a:endParaRPr/>
          </a:p>
        </p:txBody>
      </p:sp>
      <p:sp>
        <p:nvSpPr>
          <p:cNvPr id="568" name="TextShape 4"/>
          <p:cNvSpPr txBox="1"/>
          <p:nvPr/>
        </p:nvSpPr>
        <p:spPr>
          <a:xfrm>
            <a:off x="8365320" y="1405800"/>
            <a:ext cx="120456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 </a:t>
            </a:r>
            <a:r>
              <a:rPr lang="en-US" sz="1000" spc="-1">
                <a:latin typeface="Arial"/>
                <a:hlinkClick r:id="rId4"/>
              </a:rPr>
              <a:t>arXiv:1705.01974</a:t>
            </a:r>
            <a:endParaRPr/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TextShape 1"/>
          <p:cNvSpPr txBox="1"/>
          <p:nvPr/>
        </p:nvSpPr>
        <p:spPr>
          <a:xfrm>
            <a:off x="504000" y="24804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Jet R</a:t>
            </a:r>
            <a:r>
              <a:rPr lang="en-US" sz="4400" spc="-1" baseline="-101000">
                <a:latin typeface="Arial"/>
              </a:rPr>
              <a:t>AA</a:t>
            </a:r>
            <a:endParaRPr/>
          </a:p>
        </p:txBody>
      </p:sp>
      <p:sp>
        <p:nvSpPr>
          <p:cNvPr id="570" name="TextShape 2"/>
          <p:cNvSpPr txBox="1"/>
          <p:nvPr/>
        </p:nvSpPr>
        <p:spPr>
          <a:xfrm>
            <a:off x="548640" y="5577840"/>
            <a:ext cx="8870040" cy="1124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Jet R</a:t>
            </a:r>
            <a:r>
              <a:rPr lang="en-US" sz="3200" spc="-1" baseline="-101000">
                <a:latin typeface="Arial"/>
              </a:rPr>
              <a:t>AA</a:t>
            </a:r>
            <a:r>
              <a:rPr lang="en-US" sz="3200" spc="-1">
                <a:latin typeface="Arial"/>
              </a:rPr>
              <a:t> also demonstrates suppression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Similar suppression of heavy quark jets?</a:t>
            </a:r>
            <a:endParaRPr/>
          </a:p>
        </p:txBody>
      </p:sp>
      <p:pic>
        <p:nvPicPr>
          <p:cNvPr id="571" name="" descr=""/>
          <p:cNvPicPr/>
          <p:nvPr/>
        </p:nvPicPr>
        <p:blipFill>
          <a:blip r:embed="rId1"/>
          <a:stretch/>
        </p:blipFill>
        <p:spPr>
          <a:xfrm>
            <a:off x="-2880" y="975600"/>
            <a:ext cx="5733360" cy="4114800"/>
          </a:xfrm>
          <a:prstGeom prst="rect">
            <a:avLst/>
          </a:prstGeom>
          <a:ln>
            <a:noFill/>
          </a:ln>
        </p:spPr>
      </p:pic>
      <p:pic>
        <p:nvPicPr>
          <p:cNvPr id="572" name="" descr=""/>
          <p:cNvPicPr/>
          <p:nvPr/>
        </p:nvPicPr>
        <p:blipFill>
          <a:blip r:embed="rId2"/>
          <a:stretch/>
        </p:blipFill>
        <p:spPr>
          <a:xfrm>
            <a:off x="5669280" y="1157040"/>
            <a:ext cx="4279320" cy="4114800"/>
          </a:xfrm>
          <a:prstGeom prst="rect">
            <a:avLst/>
          </a:prstGeom>
          <a:ln>
            <a:noFill/>
          </a:ln>
        </p:spPr>
      </p:pic>
      <p:sp>
        <p:nvSpPr>
          <p:cNvPr id="573" name="TextShape 3"/>
          <p:cNvSpPr txBox="1"/>
          <p:nvPr/>
        </p:nvSpPr>
        <p:spPr>
          <a:xfrm>
            <a:off x="3865320" y="2233800"/>
            <a:ext cx="120456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 </a:t>
            </a:r>
            <a:r>
              <a:rPr lang="en-US" sz="1000" spc="-1">
                <a:latin typeface="Arial"/>
                <a:hlinkClick r:id="rId3"/>
              </a:rPr>
              <a:t>arXiv:1705.01974</a:t>
            </a:r>
            <a:endParaRPr/>
          </a:p>
        </p:txBody>
      </p:sp>
      <p:sp>
        <p:nvSpPr>
          <p:cNvPr id="574" name="TextShape 4"/>
          <p:cNvSpPr txBox="1"/>
          <p:nvPr/>
        </p:nvSpPr>
        <p:spPr>
          <a:xfrm>
            <a:off x="8365320" y="1405800"/>
            <a:ext cx="1204560" cy="23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 </a:t>
            </a:r>
            <a:r>
              <a:rPr lang="en-US" sz="1000" spc="-1">
                <a:latin typeface="Arial"/>
                <a:hlinkClick r:id="rId4"/>
              </a:rPr>
              <a:t>arXiv:1705.01974</a:t>
            </a:r>
            <a:endParaRPr/>
          </a:p>
        </p:txBody>
      </p:sp>
      <p:sp>
        <p:nvSpPr>
          <p:cNvPr id="575" name="Line 5"/>
          <p:cNvSpPr/>
          <p:nvPr/>
        </p:nvSpPr>
        <p:spPr>
          <a:xfrm flipH="1" flipV="1">
            <a:off x="1165680" y="4253760"/>
            <a:ext cx="578520" cy="901440"/>
          </a:xfrm>
          <a:prstGeom prst="line">
            <a:avLst/>
          </a:prstGeom>
          <a:ln w="7308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76" name="TextShape 6"/>
          <p:cNvSpPr txBox="1"/>
          <p:nvPr/>
        </p:nvSpPr>
        <p:spPr>
          <a:xfrm>
            <a:off x="1726560" y="5007960"/>
            <a:ext cx="7191360" cy="54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000" spc="-1">
                <a:solidFill>
                  <a:srgbClr val="ff0000"/>
                </a:solidFill>
                <a:latin typeface="Arial"/>
              </a:rPr>
              <a:t>Tension between ATLAS &amp; ALICE/CMS</a:t>
            </a:r>
            <a:endParaRPr/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>
                <p:childTnLst>
                  <p:par>
                    <p:cTn id="39" fill="freeze">
                      <p:stCondLst>
                        <p:cond delay="indefinite"/>
                      </p:stCondLst>
                      <p:childTnLst>
                        <p:par>
                          <p:cTn id="40" fill="freeze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" descr=""/>
          <p:cNvPicPr/>
          <p:nvPr/>
        </p:nvPicPr>
        <p:blipFill>
          <a:blip r:embed="rId1"/>
          <a:stretch/>
        </p:blipFill>
        <p:spPr>
          <a:xfrm>
            <a:off x="7156080" y="3862440"/>
            <a:ext cx="2552040" cy="2273760"/>
          </a:xfrm>
          <a:prstGeom prst="rect">
            <a:avLst/>
          </a:prstGeom>
          <a:ln>
            <a:noFill/>
          </a:ln>
        </p:spPr>
      </p:pic>
      <p:sp>
        <p:nvSpPr>
          <p:cNvPr id="578" name="TextShape 1"/>
          <p:cNvSpPr txBox="1"/>
          <p:nvPr/>
        </p:nvSpPr>
        <p:spPr>
          <a:xfrm>
            <a:off x="6610680" y="6064200"/>
            <a:ext cx="3673800" cy="1764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700" spc="-1">
                <a:solidFill>
                  <a:srgbClr val="ff0000"/>
                </a:solidFill>
                <a:latin typeface="Arial"/>
              </a:rPr>
              <a:t>Dijet asymmetry</a:t>
            </a:r>
            <a:endParaRPr/>
          </a:p>
          <a:p>
            <a:pPr algn="ctr"/>
            <a:r>
              <a:rPr lang="en-US" sz="1200" spc="-1">
                <a:solidFill>
                  <a:srgbClr val="000000"/>
                </a:solidFill>
                <a:latin typeface="Arial"/>
              </a:rPr>
              <a:t>[Phys.Rev.C84:024906,2011,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Phys. Lett. B 712 (2012) 176,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Phys.Rev.Lett.105:252303,2010, 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Phys. Rev. Lett. 119, 062301 (2017)]</a:t>
            </a:r>
            <a:endParaRPr/>
          </a:p>
        </p:txBody>
      </p:sp>
      <p:pic>
        <p:nvPicPr>
          <p:cNvPr id="579" name="" descr=""/>
          <p:cNvPicPr/>
          <p:nvPr/>
        </p:nvPicPr>
        <p:blipFill>
          <a:blip r:embed="rId2"/>
          <a:stretch/>
        </p:blipFill>
        <p:spPr>
          <a:xfrm>
            <a:off x="121320" y="141840"/>
            <a:ext cx="3569040" cy="2239200"/>
          </a:xfrm>
          <a:prstGeom prst="rect">
            <a:avLst/>
          </a:prstGeom>
          <a:ln>
            <a:noFill/>
          </a:ln>
        </p:spPr>
      </p:pic>
      <p:sp>
        <p:nvSpPr>
          <p:cNvPr id="580" name="TextShape 2"/>
          <p:cNvSpPr txBox="1"/>
          <p:nvPr/>
        </p:nvSpPr>
        <p:spPr>
          <a:xfrm>
            <a:off x="72360" y="2254320"/>
            <a:ext cx="4023360" cy="662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 spc="-1">
                <a:solidFill>
                  <a:srgbClr val="ff0000"/>
                </a:solidFill>
                <a:latin typeface="Arial"/>
              </a:rPr>
              <a:t>Di-hadron correlations</a:t>
            </a:r>
            <a:endParaRPr/>
          </a:p>
          <a:p>
            <a:pPr algn="ctr"/>
            <a:r>
              <a:rPr lang="en-US" sz="1500" spc="-1">
                <a:solidFill>
                  <a:srgbClr val="000000"/>
                </a:solidFill>
                <a:latin typeface="Arial"/>
              </a:rPr>
              <a:t>[Too many to list]</a:t>
            </a:r>
            <a:endParaRPr/>
          </a:p>
        </p:txBody>
      </p:sp>
      <p:sp>
        <p:nvSpPr>
          <p:cNvPr id="581" name="TextShape 3"/>
          <p:cNvSpPr txBox="1"/>
          <p:nvPr/>
        </p:nvSpPr>
        <p:spPr>
          <a:xfrm>
            <a:off x="2173320" y="590400"/>
            <a:ext cx="1562760" cy="52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 spc="-1">
                <a:solidFill>
                  <a:srgbClr val="ff0000"/>
                </a:solidFill>
                <a:latin typeface="Arial"/>
              </a:rPr>
              <a:t>suppression</a:t>
            </a:r>
            <a:endParaRPr/>
          </a:p>
        </p:txBody>
      </p:sp>
      <p:sp>
        <p:nvSpPr>
          <p:cNvPr id="582" name="Line 4"/>
          <p:cNvSpPr/>
          <p:nvPr/>
        </p:nvSpPr>
        <p:spPr>
          <a:xfrm flipH="1">
            <a:off x="2901960" y="1023480"/>
            <a:ext cx="9360" cy="581040"/>
          </a:xfrm>
          <a:prstGeom prst="line">
            <a:avLst/>
          </a:prstGeom>
          <a:ln w="36720">
            <a:solidFill>
              <a:srgbClr val="ff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83" name="" descr=""/>
          <p:cNvPicPr/>
          <p:nvPr/>
        </p:nvPicPr>
        <p:blipFill>
          <a:blip r:embed="rId3"/>
          <a:stretch/>
        </p:blipFill>
        <p:spPr>
          <a:xfrm>
            <a:off x="5980680" y="79560"/>
            <a:ext cx="3614400" cy="2662560"/>
          </a:xfrm>
          <a:prstGeom prst="rect">
            <a:avLst/>
          </a:prstGeom>
          <a:ln>
            <a:noFill/>
          </a:ln>
        </p:spPr>
      </p:pic>
      <p:sp>
        <p:nvSpPr>
          <p:cNvPr id="584" name="TextShape 5"/>
          <p:cNvSpPr txBox="1"/>
          <p:nvPr/>
        </p:nvSpPr>
        <p:spPr>
          <a:xfrm>
            <a:off x="6088680" y="2418120"/>
            <a:ext cx="3928320" cy="1208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solidFill>
                  <a:srgbClr val="ff0000"/>
                </a:solidFill>
                <a:latin typeface="Times New Roman"/>
                <a:ea typeface="Times New Roman"/>
              </a:rPr>
              <a:t>γ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-hadron correlations</a:t>
            </a:r>
            <a:endParaRPr/>
          </a:p>
          <a:p>
            <a:pPr algn="r"/>
            <a:r>
              <a:rPr lang="en-US" sz="1200" spc="-1">
                <a:solidFill>
                  <a:srgbClr val="000000"/>
                </a:solidFill>
                <a:latin typeface="Arial"/>
              </a:rPr>
              <a:t>[Phys.Rev.C80:024908,2009,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Phys.Rev.D82:072001,2010,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Phys.Rev.C82:034909,2010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200" spc="-1">
                <a:solidFill>
                  <a:srgbClr val="000000"/>
                </a:solidFill>
                <a:latin typeface="Arial"/>
              </a:rPr>
              <a:t>Physics Letters B 760 (2016)]</a:t>
            </a:r>
            <a:endParaRPr/>
          </a:p>
        </p:txBody>
      </p:sp>
      <p:sp>
        <p:nvSpPr>
          <p:cNvPr id="585" name="CustomShape 6"/>
          <p:cNvSpPr/>
          <p:nvPr/>
        </p:nvSpPr>
        <p:spPr>
          <a:xfrm>
            <a:off x="9559440" y="909720"/>
            <a:ext cx="109440" cy="971640"/>
          </a:xfrm>
          <a:custGeom>
            <a:avLst/>
            <a:gdLst/>
            <a:ahLst/>
            <a:rect l="0" t="0" r="r" b="b"/>
            <a:pathLst>
              <a:path w="306" h="2701">
                <a:moveTo>
                  <a:pt x="0" y="0"/>
                </a:moveTo>
                <a:cubicBezTo>
                  <a:pt x="76" y="0"/>
                  <a:pt x="152" y="112"/>
                  <a:pt x="152" y="225"/>
                </a:cubicBezTo>
                <a:lnTo>
                  <a:pt x="152" y="1125"/>
                </a:lnTo>
                <a:cubicBezTo>
                  <a:pt x="152" y="1237"/>
                  <a:pt x="228" y="1350"/>
                  <a:pt x="305" y="1350"/>
                </a:cubicBezTo>
                <a:cubicBezTo>
                  <a:pt x="228" y="1350"/>
                  <a:pt x="152" y="1462"/>
                  <a:pt x="152" y="1575"/>
                </a:cubicBezTo>
                <a:lnTo>
                  <a:pt x="152" y="2475"/>
                </a:lnTo>
                <a:cubicBezTo>
                  <a:pt x="152" y="2587"/>
                  <a:pt x="76" y="2700"/>
                  <a:pt x="0" y="2700"/>
                </a:cubicBezTo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86" name="TextShape 7"/>
          <p:cNvSpPr txBox="1"/>
          <p:nvPr/>
        </p:nvSpPr>
        <p:spPr>
          <a:xfrm rot="5400000">
            <a:off x="8979120" y="1139760"/>
            <a:ext cx="1562760" cy="52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 spc="-1">
                <a:solidFill>
                  <a:srgbClr val="ff0000"/>
                </a:solidFill>
                <a:latin typeface="Arial"/>
              </a:rPr>
              <a:t>suppression</a:t>
            </a:r>
            <a:endParaRPr/>
          </a:p>
        </p:txBody>
      </p:sp>
      <p:pic>
        <p:nvPicPr>
          <p:cNvPr id="587" name="" descr=""/>
          <p:cNvPicPr/>
          <p:nvPr/>
        </p:nvPicPr>
        <p:blipFill>
          <a:blip r:embed="rId4"/>
          <a:stretch/>
        </p:blipFill>
        <p:spPr>
          <a:xfrm>
            <a:off x="8640" y="3533760"/>
            <a:ext cx="3772080" cy="2893680"/>
          </a:xfrm>
          <a:prstGeom prst="rect">
            <a:avLst/>
          </a:prstGeom>
          <a:ln>
            <a:noFill/>
          </a:ln>
        </p:spPr>
      </p:pic>
      <p:sp>
        <p:nvSpPr>
          <p:cNvPr id="588" name="TextShape 8"/>
          <p:cNvSpPr txBox="1"/>
          <p:nvPr/>
        </p:nvSpPr>
        <p:spPr>
          <a:xfrm>
            <a:off x="238680" y="6253200"/>
            <a:ext cx="3491640" cy="876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2500" spc="-1">
                <a:solidFill>
                  <a:srgbClr val="ff0000"/>
                </a:solidFill>
                <a:latin typeface="Arial"/>
              </a:rPr>
              <a:t>Hadron-jet correlations</a:t>
            </a:r>
            <a:endParaRPr/>
          </a:p>
          <a:p>
            <a:pPr algn="ctr"/>
            <a:r>
              <a:rPr lang="en-US" sz="1500" spc="-1">
                <a:solidFill>
                  <a:srgbClr val="000000"/>
                </a:solidFill>
                <a:latin typeface="Arial"/>
              </a:rPr>
              <a:t>[JHEP 09 (2015) 170,</a:t>
            </a:r>
            <a:r>
              <a:rPr lang="en-US" sz="1500" spc="-1">
                <a:solidFill>
                  <a:srgbClr val="000000"/>
                </a:solidFill>
                <a:latin typeface="Arial"/>
              </a:rPr>
              <a:t>
</a:t>
            </a:r>
            <a:r>
              <a:rPr lang="en-US" sz="1500" spc="-1">
                <a:solidFill>
                  <a:srgbClr val="000000"/>
                </a:solidFill>
                <a:latin typeface="Arial"/>
              </a:rPr>
              <a:t>Phys. Rev. C 96, 024905 (2017)]</a:t>
            </a:r>
            <a:endParaRPr/>
          </a:p>
        </p:txBody>
      </p:sp>
      <p:sp>
        <p:nvSpPr>
          <p:cNvPr id="589" name="CustomShape 9"/>
          <p:cNvSpPr/>
          <p:nvPr/>
        </p:nvSpPr>
        <p:spPr>
          <a:xfrm>
            <a:off x="3444840" y="4795560"/>
            <a:ext cx="109440" cy="472680"/>
          </a:xfrm>
          <a:custGeom>
            <a:avLst/>
            <a:gdLst/>
            <a:ahLst/>
            <a:rect l="0" t="0" r="r" b="b"/>
            <a:pathLst>
              <a:path w="306" h="1315">
                <a:moveTo>
                  <a:pt x="0" y="0"/>
                </a:moveTo>
                <a:cubicBezTo>
                  <a:pt x="76" y="0"/>
                  <a:pt x="152" y="54"/>
                  <a:pt x="152" y="109"/>
                </a:cubicBezTo>
                <a:lnTo>
                  <a:pt x="152" y="547"/>
                </a:lnTo>
                <a:cubicBezTo>
                  <a:pt x="152" y="602"/>
                  <a:pt x="228" y="657"/>
                  <a:pt x="305" y="657"/>
                </a:cubicBezTo>
                <a:cubicBezTo>
                  <a:pt x="228" y="657"/>
                  <a:pt x="152" y="711"/>
                  <a:pt x="152" y="766"/>
                </a:cubicBezTo>
                <a:lnTo>
                  <a:pt x="152" y="1204"/>
                </a:lnTo>
                <a:cubicBezTo>
                  <a:pt x="152" y="1259"/>
                  <a:pt x="76" y="1314"/>
                  <a:pt x="0" y="1314"/>
                </a:cubicBezTo>
              </a:path>
            </a:pathLst>
          </a:custGeom>
          <a:noFill/>
          <a:ln w="381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0" name="TextShape 10"/>
          <p:cNvSpPr txBox="1"/>
          <p:nvPr/>
        </p:nvSpPr>
        <p:spPr>
          <a:xfrm rot="5400000">
            <a:off x="2864520" y="5025600"/>
            <a:ext cx="1562760" cy="520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000" spc="-1">
                <a:solidFill>
                  <a:srgbClr val="ff0000"/>
                </a:solidFill>
                <a:latin typeface="Arial"/>
              </a:rPr>
              <a:t>suppression</a:t>
            </a:r>
            <a:endParaRPr/>
          </a:p>
        </p:txBody>
      </p:sp>
      <p:sp>
        <p:nvSpPr>
          <p:cNvPr id="591" name="TextShape 11"/>
          <p:cNvSpPr txBox="1"/>
          <p:nvPr/>
        </p:nvSpPr>
        <p:spPr>
          <a:xfrm>
            <a:off x="3486240" y="4277880"/>
            <a:ext cx="3734640" cy="1161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solidFill>
                  <a:srgbClr val="ff0000"/>
                </a:solidFill>
                <a:latin typeface="Times New Roman"/>
                <a:ea typeface="Times New Roman"/>
              </a:rPr>
              <a:t>γ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-jet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
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correlations</a:t>
            </a:r>
            <a:endParaRPr/>
          </a:p>
          <a:p>
            <a:pPr algn="ctr"/>
            <a:r>
              <a:rPr lang="en-US" sz="1500" spc="-1">
                <a:solidFill>
                  <a:srgbClr val="000000"/>
                </a:solidFill>
                <a:latin typeface="Arial"/>
              </a:rPr>
              <a:t>[Phys. Lett. B 718 (2013) 773]</a:t>
            </a:r>
            <a:endParaRPr/>
          </a:p>
        </p:txBody>
      </p:sp>
      <p:sp>
        <p:nvSpPr>
          <p:cNvPr id="592" name="TextShape 12"/>
          <p:cNvSpPr txBox="1"/>
          <p:nvPr/>
        </p:nvSpPr>
        <p:spPr>
          <a:xfrm>
            <a:off x="3476520" y="5627160"/>
            <a:ext cx="3734640" cy="1409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solidFill>
                  <a:srgbClr val="ff0000"/>
                </a:solidFill>
                <a:latin typeface="Arial"/>
              </a:rPr>
              <a:t>High-p</a:t>
            </a:r>
            <a:r>
              <a:rPr lang="en-US" sz="3000" spc="-1" baseline="-101000">
                <a:solidFill>
                  <a:srgbClr val="ff0000"/>
                </a:solidFill>
                <a:latin typeface="Arial"/>
              </a:rPr>
              <a:t>T</a:t>
            </a:r>
            <a:endParaRPr/>
          </a:p>
          <a:p>
            <a:pPr algn="ctr"/>
            <a:r>
              <a:rPr lang="en-US" sz="3000" spc="-1">
                <a:solidFill>
                  <a:srgbClr val="ff0000"/>
                </a:solidFill>
                <a:latin typeface="Arial"/>
              </a:rPr>
              <a:t>hadron v</a:t>
            </a:r>
            <a:r>
              <a:rPr lang="en-US" sz="3000" spc="-1" baseline="-101000">
                <a:solidFill>
                  <a:srgbClr val="ff0000"/>
                </a:solidFill>
                <a:latin typeface="Arial"/>
              </a:rPr>
              <a:t>2</a:t>
            </a:r>
            <a:endParaRPr/>
          </a:p>
          <a:p>
            <a:pPr algn="ctr"/>
            <a:r>
              <a:rPr lang="en-US" sz="1500" spc="-1">
                <a:solidFill>
                  <a:srgbClr val="000000"/>
                </a:solidFill>
                <a:latin typeface="Arial"/>
              </a:rPr>
              <a:t>[too many to list]</a:t>
            </a:r>
            <a:endParaRPr/>
          </a:p>
        </p:txBody>
      </p:sp>
      <p:sp>
        <p:nvSpPr>
          <p:cNvPr id="593" name="TextShape 13"/>
          <p:cNvSpPr txBox="1"/>
          <p:nvPr/>
        </p:nvSpPr>
        <p:spPr>
          <a:xfrm>
            <a:off x="3578040" y="910080"/>
            <a:ext cx="2755440" cy="1502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solidFill>
                  <a:srgbClr val="ff0000"/>
                </a:solidFill>
                <a:latin typeface="Arial"/>
              </a:rPr>
              <a:t>Jet v</a:t>
            </a:r>
            <a:r>
              <a:rPr lang="en-US" sz="3000" spc="-1" baseline="-101000">
                <a:solidFill>
                  <a:srgbClr val="ff0000"/>
                </a:solidFill>
                <a:latin typeface="Arial"/>
              </a:rPr>
              <a:t>2</a:t>
            </a:r>
            <a:endParaRPr/>
          </a:p>
          <a:p>
            <a:pPr algn="ctr"/>
            <a:r>
              <a:rPr lang="en-US" sz="1200" spc="-1">
                <a:solidFill>
                  <a:srgbClr val="000000"/>
                </a:solidFill>
                <a:latin typeface="Arial"/>
              </a:rPr>
              <a:t>[Phys.Lett. B 753 (2016) 511-525,</a:t>
            </a:r>
            <a:endParaRPr/>
          </a:p>
          <a:p>
            <a:pPr algn="ctr"/>
            <a:r>
              <a:rPr lang="en-US" sz="1200" spc="-1">
                <a:solidFill>
                  <a:srgbClr val="000000"/>
                </a:solidFill>
                <a:latin typeface="Arial"/>
              </a:rPr>
              <a:t>Phys. Rev. Lett.111 152301 (2013)]</a:t>
            </a:r>
            <a:endParaRPr/>
          </a:p>
        </p:txBody>
      </p:sp>
      <p:sp>
        <p:nvSpPr>
          <p:cNvPr id="594" name="TextShape 14"/>
          <p:cNvSpPr txBox="1"/>
          <p:nvPr/>
        </p:nvSpPr>
        <p:spPr>
          <a:xfrm>
            <a:off x="3941640" y="2867760"/>
            <a:ext cx="4461840" cy="642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solidFill>
                  <a:srgbClr val="ff0000"/>
                </a:solidFill>
                <a:latin typeface="Arial"/>
              </a:rPr>
              <a:t>Au+Au </a:t>
            </a:r>
            <a:r>
              <a:rPr lang="en-US" sz="3000" spc="-1">
                <a:solidFill>
                  <a:srgbClr val="ff0000"/>
                </a:solidFill>
                <a:latin typeface="Arial"/>
                <a:ea typeface="Arial"/>
              </a:rPr>
              <a:t>√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s</a:t>
            </a:r>
            <a:r>
              <a:rPr lang="en-US" sz="3000" spc="-1" baseline="-101000">
                <a:solidFill>
                  <a:srgbClr val="ff0000"/>
                </a:solidFill>
                <a:latin typeface="Arial"/>
              </a:rPr>
              <a:t>NN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=200 GeV</a:t>
            </a:r>
            <a:endParaRPr/>
          </a:p>
        </p:txBody>
      </p:sp>
      <p:sp>
        <p:nvSpPr>
          <p:cNvPr id="595" name="TextShape 15"/>
          <p:cNvSpPr txBox="1"/>
          <p:nvPr/>
        </p:nvSpPr>
        <p:spPr>
          <a:xfrm>
            <a:off x="3941640" y="3336120"/>
            <a:ext cx="4461840" cy="642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solidFill>
                  <a:srgbClr val="ff0000"/>
                </a:solidFill>
                <a:latin typeface="Arial"/>
              </a:rPr>
              <a:t>Pb+Pb </a:t>
            </a:r>
            <a:r>
              <a:rPr lang="en-US" sz="3000" spc="-1">
                <a:solidFill>
                  <a:srgbClr val="ff0000"/>
                </a:solidFill>
                <a:latin typeface="Arial"/>
                <a:ea typeface="Arial"/>
              </a:rPr>
              <a:t>√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s</a:t>
            </a:r>
            <a:r>
              <a:rPr lang="en-US" sz="3000" spc="-1" baseline="-101000">
                <a:solidFill>
                  <a:srgbClr val="ff0000"/>
                </a:solidFill>
                <a:latin typeface="Arial"/>
              </a:rPr>
              <a:t>NN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=2.76 TeV</a:t>
            </a:r>
            <a:endParaRPr/>
          </a:p>
        </p:txBody>
      </p:sp>
      <p:sp>
        <p:nvSpPr>
          <p:cNvPr id="596" name="TextShape 16"/>
          <p:cNvSpPr txBox="1"/>
          <p:nvPr/>
        </p:nvSpPr>
        <p:spPr>
          <a:xfrm>
            <a:off x="2782080" y="3795480"/>
            <a:ext cx="4461840" cy="574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solidFill>
                  <a:srgbClr val="000000"/>
                </a:solidFill>
                <a:latin typeface="Arial"/>
              </a:rPr>
              <a:t>              </a:t>
            </a:r>
            <a:r>
              <a:rPr lang="en-US" sz="1500" spc="-1">
                <a:solidFill>
                  <a:srgbClr val="000000"/>
                </a:solidFill>
                <a:latin typeface="Arial"/>
              </a:rPr>
              <a:t>[Phys. Rev. C 90, 014909 (2014)]</a:t>
            </a:r>
            <a:endParaRPr/>
          </a:p>
        </p:txBody>
      </p:sp>
      <p:sp>
        <p:nvSpPr>
          <p:cNvPr id="597" name="TextShape 17"/>
          <p:cNvSpPr txBox="1"/>
          <p:nvPr/>
        </p:nvSpPr>
        <p:spPr>
          <a:xfrm>
            <a:off x="3941640" y="3336480"/>
            <a:ext cx="4461840" cy="642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3000" spc="-1">
                <a:solidFill>
                  <a:srgbClr val="ff0000"/>
                </a:solidFill>
                <a:latin typeface="Arial"/>
              </a:rPr>
              <a:t>Pb+Pb </a:t>
            </a:r>
            <a:r>
              <a:rPr lang="en-US" sz="3000" spc="-1">
                <a:solidFill>
                  <a:srgbClr val="ff0000"/>
                </a:solidFill>
                <a:latin typeface="Arial"/>
                <a:ea typeface="Arial"/>
              </a:rPr>
              <a:t>√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s</a:t>
            </a:r>
            <a:r>
              <a:rPr lang="en-US" sz="3000" spc="-1" baseline="-101000">
                <a:solidFill>
                  <a:srgbClr val="ff0000"/>
                </a:solidFill>
                <a:latin typeface="Arial"/>
              </a:rPr>
              <a:t>NN</a:t>
            </a:r>
            <a:r>
              <a:rPr lang="en-US" sz="3000" spc="-1">
                <a:solidFill>
                  <a:srgbClr val="ff0000"/>
                </a:solidFill>
                <a:latin typeface="Arial"/>
              </a:rPr>
              <a:t>=2.76 TeV</a:t>
            </a:r>
            <a:endParaRPr/>
          </a:p>
        </p:txBody>
      </p:sp>
    </p:spTree>
  </p:cSld>
  <p:timing>
    <p:tnLst>
      <p:par>
        <p:cTn id="43" dur="indefinite" restart="never" nodeType="tmRoot">
          <p:childTnLst>
            <p:seq>
              <p:cTn id="44" nodeType="mainSeq">
                <p:childTnLst>
                  <p:par>
                    <p:cTn id="45" fill="freeze">
                      <p:stCondLst>
                        <p:cond delay="indefinite"/>
                      </p:stCondLst>
                      <p:childTnLst>
                        <p:par>
                          <p:cTn id="46" fill="freeze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freeze">
                      <p:stCondLst>
                        <p:cond delay="indefinite"/>
                      </p:stCondLst>
                      <p:childTnLst>
                        <p:par>
                          <p:cTn id="50" fill="freeze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freeze">
                      <p:stCondLst>
                        <p:cond delay="indefinite"/>
                      </p:stCondLst>
                      <p:childTnLst>
                        <p:par>
                          <p:cTn id="54" fill="freeze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freeze">
                      <p:stCondLst>
                        <p:cond delay="indefinite"/>
                      </p:stCondLst>
                      <p:childTnLst>
                        <p:par>
                          <p:cTn id="58" fill="freeze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st="7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>
                                            <p:txEl>
                                              <p:pRg st="41" end="7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freeze">
                      <p:stCondLst>
                        <p:cond delay="indefinite"/>
                      </p:stCondLst>
                      <p:childTnLst>
                        <p:par>
                          <p:cTn id="66" fill="freeze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>
                                            <p:txEl>
                                              <p:pRg st="0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>
                                            <p:txEl>
                                              <p:pRg st="19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freeze">
                      <p:stCondLst>
                        <p:cond delay="indefinite"/>
                      </p:stCondLst>
                      <p:childTnLst>
                        <p:par>
                          <p:cTn id="72" fill="freeze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0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18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freeze">
                      <p:stCondLst>
                        <p:cond delay="indefinite"/>
                      </p:stCondLst>
                      <p:childTnLst>
                        <p:par>
                          <p:cTn id="80" fill="freeze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" descr=""/>
          <p:cNvPicPr/>
          <p:nvPr/>
        </p:nvPicPr>
        <p:blipFill>
          <a:blip r:embed="rId1"/>
          <a:stretch/>
        </p:blipFill>
        <p:spPr>
          <a:xfrm>
            <a:off x="-3666240" y="-19800"/>
            <a:ext cx="14840640" cy="7772400"/>
          </a:xfrm>
          <a:prstGeom prst="rect">
            <a:avLst/>
          </a:prstGeom>
          <a:ln>
            <a:solidFill>
              <a:srgbClr val="5c8526"/>
            </a:solidFill>
          </a:ln>
        </p:spPr>
      </p:pic>
      <p:sp>
        <p:nvSpPr>
          <p:cNvPr id="599" name="TextShape 1"/>
          <p:cNvSpPr txBox="1"/>
          <p:nvPr/>
        </p:nvSpPr>
        <p:spPr>
          <a:xfrm>
            <a:off x="3143160" y="3084120"/>
            <a:ext cx="537480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500" spc="-1">
                <a:solidFill>
                  <a:srgbClr val="ff0000"/>
                </a:solidFill>
                <a:latin typeface="Arial"/>
              </a:rPr>
              <a:t>Fragmentation</a:t>
            </a:r>
            <a:endParaRPr/>
          </a:p>
        </p:txBody>
      </p:sp>
      <p:sp>
        <p:nvSpPr>
          <p:cNvPr id="600" name="CustomShape 2"/>
          <p:cNvSpPr/>
          <p:nvPr/>
        </p:nvSpPr>
        <p:spPr>
          <a:xfrm>
            <a:off x="3984120" y="1463040"/>
            <a:ext cx="3519360" cy="1442160"/>
          </a:xfrm>
          <a:custGeom>
            <a:avLst/>
            <a:gdLst/>
            <a:ahLst/>
            <a:rect l="0" t="0" r="r" b="b"/>
            <a:pathLst>
              <a:path w="9778" h="4008">
                <a:moveTo>
                  <a:pt x="4888" y="0"/>
                </a:moveTo>
                <a:lnTo>
                  <a:pt x="9777" y="4007"/>
                </a:lnTo>
                <a:lnTo>
                  <a:pt x="0" y="4007"/>
                </a:lnTo>
                <a:lnTo>
                  <a:pt x="4888" y="0"/>
                </a:lnTo>
              </a:path>
            </a:pathLst>
          </a:cu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01" name="" descr=""/>
          <p:cNvPicPr/>
          <p:nvPr/>
        </p:nvPicPr>
        <p:blipFill>
          <a:blip r:embed="rId2"/>
          <a:stretch/>
        </p:blipFill>
        <p:spPr>
          <a:xfrm>
            <a:off x="970560" y="3564000"/>
            <a:ext cx="1188720" cy="1600200"/>
          </a:xfrm>
          <a:prstGeom prst="rect">
            <a:avLst/>
          </a:prstGeom>
          <a:ln>
            <a:noFill/>
          </a:ln>
        </p:spPr>
      </p:pic>
      <p:sp>
        <p:nvSpPr>
          <p:cNvPr id="602" name="CustomShape 3"/>
          <p:cNvSpPr/>
          <p:nvPr/>
        </p:nvSpPr>
        <p:spPr>
          <a:xfrm>
            <a:off x="374040" y="385668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03" name="CustomShape 4"/>
          <p:cNvSpPr/>
          <p:nvPr/>
        </p:nvSpPr>
        <p:spPr>
          <a:xfrm>
            <a:off x="2581920" y="401112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04" name="CustomShape 5"/>
          <p:cNvSpPr/>
          <p:nvPr/>
        </p:nvSpPr>
        <p:spPr>
          <a:xfrm>
            <a:off x="2209680" y="21380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05" name="CustomShape 6"/>
          <p:cNvSpPr/>
          <p:nvPr/>
        </p:nvSpPr>
        <p:spPr>
          <a:xfrm>
            <a:off x="1414080" y="47916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06" name="Line 7"/>
          <p:cNvSpPr/>
          <p:nvPr/>
        </p:nvSpPr>
        <p:spPr>
          <a:xfrm>
            <a:off x="531000" y="3979440"/>
            <a:ext cx="9144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07" name="Line 8"/>
          <p:cNvSpPr/>
          <p:nvPr/>
        </p:nvSpPr>
        <p:spPr>
          <a:xfrm flipV="1">
            <a:off x="1487880" y="2378880"/>
            <a:ext cx="762120" cy="16002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08" name="Line 9"/>
          <p:cNvSpPr/>
          <p:nvPr/>
        </p:nvSpPr>
        <p:spPr>
          <a:xfrm flipH="1">
            <a:off x="1716120" y="4131720"/>
            <a:ext cx="8229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09" name="Freeform 10"/>
          <p:cNvSpPr/>
          <p:nvPr/>
        </p:nvSpPr>
        <p:spPr>
          <a:xfrm>
            <a:off x="1262880" y="4129560"/>
            <a:ext cx="585000" cy="733680"/>
          </a:xfrm>
          <a:custGeom>
            <a:avLst/>
            <a:gdLst/>
            <a:ahLst/>
            <a:rect l="0" t="0" r="r" b="b"/>
            <a:pathLst>
              <a:path w="1625" h="2038">
                <a:moveTo>
                  <a:pt x="1279" y="7"/>
                </a:moveTo>
                <a:cubicBezTo>
                  <a:pt x="727" y="0"/>
                  <a:pt x="1328" y="530"/>
                  <a:pt x="998" y="650"/>
                </a:cubicBezTo>
                <a:cubicBezTo>
                  <a:pt x="175" y="948"/>
                  <a:pt x="1624" y="1034"/>
                  <a:pt x="765" y="1266"/>
                </a:cubicBezTo>
                <a:cubicBezTo>
                  <a:pt x="0" y="1476"/>
                  <a:pt x="1016" y="1362"/>
                  <a:pt x="1023" y="1625"/>
                </a:cubicBezTo>
                <a:lnTo>
                  <a:pt x="741" y="1779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610" name="CustomShape 11"/>
          <p:cNvSpPr/>
          <p:nvPr/>
        </p:nvSpPr>
        <p:spPr>
          <a:xfrm>
            <a:off x="1259280" y="3750840"/>
            <a:ext cx="68580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11" name="Line 12"/>
          <p:cNvSpPr/>
          <p:nvPr/>
        </p:nvSpPr>
        <p:spPr>
          <a:xfrm>
            <a:off x="664200" y="397836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2" name="Line 13"/>
          <p:cNvSpPr/>
          <p:nvPr/>
        </p:nvSpPr>
        <p:spPr>
          <a:xfrm flipH="1">
            <a:off x="2039400" y="411660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3" name="Line 14"/>
          <p:cNvSpPr/>
          <p:nvPr/>
        </p:nvSpPr>
        <p:spPr>
          <a:xfrm flipH="1">
            <a:off x="1143720" y="4929840"/>
            <a:ext cx="342360" cy="101916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4" name="Line 15"/>
          <p:cNvSpPr/>
          <p:nvPr/>
        </p:nvSpPr>
        <p:spPr>
          <a:xfrm flipH="1">
            <a:off x="1288800" y="4843080"/>
            <a:ext cx="252000" cy="158184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5" name="Line 16"/>
          <p:cNvSpPr/>
          <p:nvPr/>
        </p:nvSpPr>
        <p:spPr>
          <a:xfrm>
            <a:off x="1525680" y="4870800"/>
            <a:ext cx="192600" cy="168480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6" name="Line 17"/>
          <p:cNvSpPr/>
          <p:nvPr/>
        </p:nvSpPr>
        <p:spPr>
          <a:xfrm>
            <a:off x="1525680" y="4870800"/>
            <a:ext cx="267120" cy="101304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7" name="Line 18"/>
          <p:cNvSpPr/>
          <p:nvPr/>
        </p:nvSpPr>
        <p:spPr>
          <a:xfrm flipH="1">
            <a:off x="1419480" y="4930920"/>
            <a:ext cx="107280" cy="201672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8" name="Line 19"/>
          <p:cNvSpPr/>
          <p:nvPr/>
        </p:nvSpPr>
        <p:spPr>
          <a:xfrm flipH="1">
            <a:off x="1176480" y="4849200"/>
            <a:ext cx="308880" cy="150084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19" name="Line 20"/>
          <p:cNvSpPr/>
          <p:nvPr/>
        </p:nvSpPr>
        <p:spPr>
          <a:xfrm>
            <a:off x="1453680" y="4845600"/>
            <a:ext cx="115200" cy="94428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0" name="Line 21"/>
          <p:cNvSpPr/>
          <p:nvPr/>
        </p:nvSpPr>
        <p:spPr>
          <a:xfrm>
            <a:off x="1513080" y="4811040"/>
            <a:ext cx="502560" cy="86400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1" name="Line 22"/>
          <p:cNvSpPr/>
          <p:nvPr/>
        </p:nvSpPr>
        <p:spPr>
          <a:xfrm flipH="1">
            <a:off x="1180080" y="4811040"/>
            <a:ext cx="333000" cy="62676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2" name="Line 23"/>
          <p:cNvSpPr/>
          <p:nvPr/>
        </p:nvSpPr>
        <p:spPr>
          <a:xfrm flipV="1">
            <a:off x="2233080" y="1008720"/>
            <a:ext cx="642960" cy="124632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3" name="Line 24"/>
          <p:cNvSpPr/>
          <p:nvPr/>
        </p:nvSpPr>
        <p:spPr>
          <a:xfrm flipV="1">
            <a:off x="2334240" y="1680840"/>
            <a:ext cx="467280" cy="57276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4" name="Line 25"/>
          <p:cNvSpPr/>
          <p:nvPr/>
        </p:nvSpPr>
        <p:spPr>
          <a:xfrm flipV="1">
            <a:off x="2307240" y="1400760"/>
            <a:ext cx="568800" cy="86436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5" name="Line 26"/>
          <p:cNvSpPr/>
          <p:nvPr/>
        </p:nvSpPr>
        <p:spPr>
          <a:xfrm flipH="1" flipV="1">
            <a:off x="2222640" y="1680840"/>
            <a:ext cx="42840" cy="59400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6" name="Line 27"/>
          <p:cNvSpPr/>
          <p:nvPr/>
        </p:nvSpPr>
        <p:spPr>
          <a:xfrm flipV="1">
            <a:off x="2297520" y="1230120"/>
            <a:ext cx="189360" cy="100944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TextShape 1"/>
          <p:cNvSpPr txBox="1"/>
          <p:nvPr/>
        </p:nvSpPr>
        <p:spPr>
          <a:xfrm>
            <a:off x="0" y="-34920"/>
            <a:ext cx="10069560" cy="1256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Fragmentations from </a:t>
            </a:r>
            <a:r>
              <a:rPr lang="en-US" sz="4400" spc="-1">
                <a:latin typeface="Times New Roman"/>
                <a:ea typeface="Times New Roman"/>
              </a:rPr>
              <a:t>γ</a:t>
            </a:r>
            <a:r>
              <a:rPr lang="en-US" sz="4400" spc="-1">
                <a:latin typeface="Arial"/>
                <a:ea typeface="Times New Roman"/>
              </a:rPr>
              <a:t>-hadron correlations</a:t>
            </a:r>
            <a:endParaRPr/>
          </a:p>
        </p:txBody>
      </p:sp>
      <p:sp>
        <p:nvSpPr>
          <p:cNvPr id="628" name="TextShape 2"/>
          <p:cNvSpPr txBox="1"/>
          <p:nvPr/>
        </p:nvSpPr>
        <p:spPr>
          <a:xfrm>
            <a:off x="2303640" y="5929920"/>
            <a:ext cx="6095880" cy="1122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Enhancement at low z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Slight suppression at high z</a:t>
            </a:r>
            <a:endParaRPr/>
          </a:p>
        </p:txBody>
      </p:sp>
      <p:pic>
        <p:nvPicPr>
          <p:cNvPr id="629" name="" descr=""/>
          <p:cNvPicPr/>
          <p:nvPr/>
        </p:nvPicPr>
        <p:blipFill>
          <a:blip r:embed="rId1"/>
          <a:stretch/>
        </p:blipFill>
        <p:spPr>
          <a:xfrm>
            <a:off x="3014280" y="1780560"/>
            <a:ext cx="5449680" cy="4114800"/>
          </a:xfrm>
          <a:prstGeom prst="rect">
            <a:avLst/>
          </a:prstGeom>
          <a:ln>
            <a:noFill/>
          </a:ln>
        </p:spPr>
      </p:pic>
      <p:sp>
        <p:nvSpPr>
          <p:cNvPr id="630" name="TextShape 3"/>
          <p:cNvSpPr txBox="1"/>
          <p:nvPr/>
        </p:nvSpPr>
        <p:spPr>
          <a:xfrm>
            <a:off x="5443920" y="1159560"/>
            <a:ext cx="1512720" cy="66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latin typeface="Arial"/>
              </a:rPr>
              <a:t>z=</a:t>
            </a:r>
            <a:r>
              <a:rPr b="1" lang="en-US" sz="2000" spc="-1">
                <a:solidFill>
                  <a:srgbClr val="ff0000"/>
                </a:solidFill>
                <a:latin typeface="Arial"/>
              </a:rPr>
              <a:t>p</a:t>
            </a:r>
            <a:r>
              <a:rPr b="1" lang="en-US" sz="2000" spc="-1" baseline="-101000">
                <a:solidFill>
                  <a:srgbClr val="ff0000"/>
                </a:solidFill>
                <a:latin typeface="Arial"/>
              </a:rPr>
              <a:t>T</a:t>
            </a:r>
            <a:r>
              <a:rPr b="1" lang="en-US" sz="2000" spc="-1">
                <a:latin typeface="Arial"/>
              </a:rPr>
              <a:t>/</a:t>
            </a:r>
            <a:r>
              <a:rPr b="1" lang="en-US" sz="2000" spc="-1">
                <a:solidFill>
                  <a:srgbClr val="0000ff"/>
                </a:solidFill>
                <a:latin typeface="Arial"/>
              </a:rPr>
              <a:t>E</a:t>
            </a:r>
            <a:r>
              <a:rPr b="1" lang="en-US" sz="2000" spc="-1" baseline="-101000">
                <a:solidFill>
                  <a:srgbClr val="0000ff"/>
                </a:solidFill>
                <a:latin typeface="Arial"/>
                <a:ea typeface="Arial"/>
              </a:rPr>
              <a:t>γ</a:t>
            </a:r>
            <a:endParaRPr/>
          </a:p>
        </p:txBody>
      </p:sp>
      <p:sp>
        <p:nvSpPr>
          <p:cNvPr id="631" name="TextShape 4"/>
          <p:cNvSpPr txBox="1"/>
          <p:nvPr/>
        </p:nvSpPr>
        <p:spPr>
          <a:xfrm>
            <a:off x="8035920" y="1519920"/>
            <a:ext cx="877680" cy="30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500" spc="-1">
                <a:latin typeface="Arial"/>
              </a:rPr>
              <a:t>0.08</a:t>
            </a:r>
            <a:endParaRPr/>
          </a:p>
        </p:txBody>
      </p:sp>
      <p:sp>
        <p:nvSpPr>
          <p:cNvPr id="632" name="TextShape 5"/>
          <p:cNvSpPr txBox="1"/>
          <p:nvPr/>
        </p:nvSpPr>
        <p:spPr>
          <a:xfrm>
            <a:off x="7279920" y="1519920"/>
            <a:ext cx="877680" cy="30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500" spc="-1">
                <a:latin typeface="Arial"/>
              </a:rPr>
              <a:t>0.14</a:t>
            </a:r>
            <a:endParaRPr/>
          </a:p>
        </p:txBody>
      </p:sp>
      <p:sp>
        <p:nvSpPr>
          <p:cNvPr id="633" name="TextShape 6"/>
          <p:cNvSpPr txBox="1"/>
          <p:nvPr/>
        </p:nvSpPr>
        <p:spPr>
          <a:xfrm>
            <a:off x="6343920" y="1519920"/>
            <a:ext cx="877680" cy="30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500" spc="-1">
                <a:latin typeface="Arial"/>
              </a:rPr>
              <a:t>0.22</a:t>
            </a:r>
            <a:endParaRPr/>
          </a:p>
        </p:txBody>
      </p:sp>
      <p:sp>
        <p:nvSpPr>
          <p:cNvPr id="634" name="TextShape 7"/>
          <p:cNvSpPr txBox="1"/>
          <p:nvPr/>
        </p:nvSpPr>
        <p:spPr>
          <a:xfrm>
            <a:off x="5407920" y="1519920"/>
            <a:ext cx="877680" cy="30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500" spc="-1">
                <a:latin typeface="Arial"/>
              </a:rPr>
              <a:t>0.37</a:t>
            </a:r>
            <a:endParaRPr/>
          </a:p>
        </p:txBody>
      </p:sp>
      <p:sp>
        <p:nvSpPr>
          <p:cNvPr id="635" name="TextShape 8"/>
          <p:cNvSpPr txBox="1"/>
          <p:nvPr/>
        </p:nvSpPr>
        <p:spPr>
          <a:xfrm>
            <a:off x="4435920" y="1519920"/>
            <a:ext cx="877680" cy="30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500" spc="-1">
                <a:latin typeface="Arial"/>
              </a:rPr>
              <a:t>0.61</a:t>
            </a:r>
            <a:endParaRPr/>
          </a:p>
        </p:txBody>
      </p:sp>
      <p:sp>
        <p:nvSpPr>
          <p:cNvPr id="636" name="TextShape 9"/>
          <p:cNvSpPr txBox="1"/>
          <p:nvPr/>
        </p:nvSpPr>
        <p:spPr>
          <a:xfrm>
            <a:off x="3463920" y="1519920"/>
            <a:ext cx="877680" cy="305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500" spc="-1">
                <a:latin typeface="Arial"/>
              </a:rPr>
              <a:t>1.00</a:t>
            </a:r>
            <a:endParaRPr/>
          </a:p>
        </p:txBody>
      </p:sp>
      <p:pic>
        <p:nvPicPr>
          <p:cNvPr id="637" name="" descr=""/>
          <p:cNvPicPr/>
          <p:nvPr/>
        </p:nvPicPr>
        <p:blipFill>
          <a:blip r:embed="rId2"/>
          <a:stretch/>
        </p:blipFill>
        <p:spPr>
          <a:xfrm>
            <a:off x="-2246400" y="2712960"/>
            <a:ext cx="1188720" cy="1600200"/>
          </a:xfrm>
          <a:prstGeom prst="rect">
            <a:avLst/>
          </a:prstGeom>
          <a:ln>
            <a:noFill/>
          </a:ln>
        </p:spPr>
      </p:pic>
      <p:sp>
        <p:nvSpPr>
          <p:cNvPr id="638" name="CustomShape 10"/>
          <p:cNvSpPr/>
          <p:nvPr/>
        </p:nvSpPr>
        <p:spPr>
          <a:xfrm>
            <a:off x="-2842920" y="300564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39" name="CustomShape 11"/>
          <p:cNvSpPr/>
          <p:nvPr/>
        </p:nvSpPr>
        <p:spPr>
          <a:xfrm>
            <a:off x="-635040" y="316008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40" name="CustomShape 12"/>
          <p:cNvSpPr/>
          <p:nvPr/>
        </p:nvSpPr>
        <p:spPr>
          <a:xfrm>
            <a:off x="-1007280" y="12870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41" name="CustomShape 13"/>
          <p:cNvSpPr/>
          <p:nvPr/>
        </p:nvSpPr>
        <p:spPr>
          <a:xfrm>
            <a:off x="-1802880" y="39405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42" name="Line 14"/>
          <p:cNvSpPr/>
          <p:nvPr/>
        </p:nvSpPr>
        <p:spPr>
          <a:xfrm>
            <a:off x="-2685960" y="3128400"/>
            <a:ext cx="9144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43" name="Line 15"/>
          <p:cNvSpPr/>
          <p:nvPr/>
        </p:nvSpPr>
        <p:spPr>
          <a:xfrm flipV="1">
            <a:off x="-1729080" y="1527840"/>
            <a:ext cx="762120" cy="16002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44" name="Line 16"/>
          <p:cNvSpPr/>
          <p:nvPr/>
        </p:nvSpPr>
        <p:spPr>
          <a:xfrm flipH="1">
            <a:off x="-1500840" y="3280680"/>
            <a:ext cx="8229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45" name="Freeform 17"/>
          <p:cNvSpPr/>
          <p:nvPr/>
        </p:nvSpPr>
        <p:spPr>
          <a:xfrm>
            <a:off x="-1954080" y="3278520"/>
            <a:ext cx="585000" cy="733680"/>
          </a:xfrm>
          <a:custGeom>
            <a:avLst/>
            <a:gdLst/>
            <a:ahLst/>
            <a:rect l="0" t="0" r="r" b="b"/>
            <a:pathLst>
              <a:path w="1625" h="2038">
                <a:moveTo>
                  <a:pt x="1279" y="7"/>
                </a:moveTo>
                <a:cubicBezTo>
                  <a:pt x="727" y="0"/>
                  <a:pt x="1328" y="530"/>
                  <a:pt x="998" y="650"/>
                </a:cubicBezTo>
                <a:cubicBezTo>
                  <a:pt x="175" y="948"/>
                  <a:pt x="1624" y="1034"/>
                  <a:pt x="765" y="1266"/>
                </a:cubicBezTo>
                <a:cubicBezTo>
                  <a:pt x="0" y="1476"/>
                  <a:pt x="1016" y="1362"/>
                  <a:pt x="1023" y="1625"/>
                </a:cubicBezTo>
                <a:lnTo>
                  <a:pt x="741" y="1779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646" name="CustomShape 18"/>
          <p:cNvSpPr/>
          <p:nvPr/>
        </p:nvSpPr>
        <p:spPr>
          <a:xfrm>
            <a:off x="-1957680" y="2899800"/>
            <a:ext cx="68580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47" name="Line 19"/>
          <p:cNvSpPr/>
          <p:nvPr/>
        </p:nvSpPr>
        <p:spPr>
          <a:xfrm>
            <a:off x="-2552760" y="312732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48" name="Line 20"/>
          <p:cNvSpPr/>
          <p:nvPr/>
        </p:nvSpPr>
        <p:spPr>
          <a:xfrm flipH="1">
            <a:off x="-1177560" y="326556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49" name="Line 21"/>
          <p:cNvSpPr/>
          <p:nvPr/>
        </p:nvSpPr>
        <p:spPr>
          <a:xfrm flipV="1">
            <a:off x="1578960" y="2122560"/>
            <a:ext cx="185760" cy="1697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50" name="Line 22"/>
          <p:cNvSpPr/>
          <p:nvPr/>
        </p:nvSpPr>
        <p:spPr>
          <a:xfrm flipH="1" flipV="1">
            <a:off x="1428480" y="2215800"/>
            <a:ext cx="165600" cy="1584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51" name="Line 23"/>
          <p:cNvSpPr/>
          <p:nvPr/>
        </p:nvSpPr>
        <p:spPr>
          <a:xfrm flipV="1">
            <a:off x="1582560" y="2327760"/>
            <a:ext cx="480960" cy="1472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52" name="Line 24"/>
          <p:cNvSpPr/>
          <p:nvPr/>
        </p:nvSpPr>
        <p:spPr>
          <a:xfrm flipH="1" flipV="1">
            <a:off x="1260720" y="2626560"/>
            <a:ext cx="297360" cy="11937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53" name="Line 25"/>
          <p:cNvSpPr/>
          <p:nvPr/>
        </p:nvSpPr>
        <p:spPr>
          <a:xfrm flipV="1">
            <a:off x="1576440" y="2757600"/>
            <a:ext cx="1800" cy="1078200"/>
          </a:xfrm>
          <a:prstGeom prst="line">
            <a:avLst/>
          </a:prstGeom>
          <a:ln w="572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54" name="Line 26"/>
          <p:cNvSpPr/>
          <p:nvPr/>
        </p:nvSpPr>
        <p:spPr>
          <a:xfrm flipV="1">
            <a:off x="1595520" y="3037680"/>
            <a:ext cx="150480" cy="7995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55" name="Line 27"/>
          <p:cNvSpPr/>
          <p:nvPr/>
        </p:nvSpPr>
        <p:spPr>
          <a:xfrm flipH="1" flipV="1">
            <a:off x="1428480" y="3018960"/>
            <a:ext cx="127800" cy="8150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656" name="" descr=""/>
          <p:cNvPicPr/>
          <p:nvPr/>
        </p:nvPicPr>
        <p:blipFill>
          <a:blip r:embed="rId3"/>
          <a:stretch/>
        </p:blipFill>
        <p:spPr>
          <a:xfrm rot="16200000">
            <a:off x="894600" y="4357440"/>
            <a:ext cx="1376280" cy="269640"/>
          </a:xfrm>
          <a:prstGeom prst="rect">
            <a:avLst/>
          </a:prstGeom>
          <a:ln>
            <a:noFill/>
          </a:ln>
        </p:spPr>
      </p:pic>
      <p:sp>
        <p:nvSpPr>
          <p:cNvPr id="657" name="Line 28"/>
          <p:cNvSpPr/>
          <p:nvPr/>
        </p:nvSpPr>
        <p:spPr>
          <a:xfrm flipV="1">
            <a:off x="1592280" y="3261600"/>
            <a:ext cx="434160" cy="536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58" name="Line 29"/>
          <p:cNvSpPr/>
          <p:nvPr/>
        </p:nvSpPr>
        <p:spPr>
          <a:xfrm flipH="1" flipV="1">
            <a:off x="1073880" y="3336480"/>
            <a:ext cx="481320" cy="4096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59" name="Line 30"/>
          <p:cNvSpPr/>
          <p:nvPr/>
        </p:nvSpPr>
        <p:spPr>
          <a:xfrm flipH="1" flipV="1">
            <a:off x="1111320" y="3075120"/>
            <a:ext cx="443880" cy="6710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85" dur="indefinite" restart="never" nodeType="tmRoot">
          <p:childTnLst>
            <p:seq>
              <p:cTn id="8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TextShape 1"/>
          <p:cNvSpPr txBox="1"/>
          <p:nvPr/>
        </p:nvSpPr>
        <p:spPr>
          <a:xfrm>
            <a:off x="216000" y="-248040"/>
            <a:ext cx="10080000" cy="1217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lang="en-US" sz="4200" spc="-1">
                <a:latin typeface="Arial"/>
              </a:rPr>
              <a:t>Jet-hadron correlations vs reaction plane</a:t>
            </a:r>
            <a:endParaRPr/>
          </a:p>
        </p:txBody>
      </p:sp>
      <p:sp>
        <p:nvSpPr>
          <p:cNvPr id="661" name="TextShape 2"/>
          <p:cNvSpPr txBox="1"/>
          <p:nvPr/>
        </p:nvSpPr>
        <p:spPr>
          <a:xfrm>
            <a:off x="-90720" y="5715000"/>
            <a:ext cx="10227240" cy="151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No modification of constituents relative to reaction plane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  <a:ea typeface="Arial"/>
              </a:rPr>
              <a:t>→</a:t>
            </a:r>
            <a:r>
              <a:rPr lang="en-US" sz="3200" spc="-1">
                <a:latin typeface="Arial"/>
                <a:ea typeface="Arial"/>
              </a:rPr>
              <a:t> </a:t>
            </a:r>
            <a:r>
              <a:rPr lang="en-US" sz="3200" spc="-1">
                <a:latin typeface="Arial"/>
                <a:ea typeface="Arial"/>
              </a:rPr>
              <a:t>Jet-by-jet fluctuations more important than path length </a:t>
            </a:r>
            <a:r>
              <a:rPr lang="en-US" sz="2000" spc="-1">
                <a:latin typeface="Times New Roman"/>
                <a:ea typeface="Arial"/>
              </a:rPr>
              <a:t>[PLB 735  </a:t>
            </a:r>
            <a:r>
              <a:rPr lang="en-US" sz="2000" spc="-1">
                <a:latin typeface="Times New Roman"/>
                <a:ea typeface="Arial"/>
              </a:rPr>
              <a:t>157(2014)</a:t>
            </a:r>
            <a:r>
              <a:rPr lang="en-US" sz="2000" spc="-1">
                <a:latin typeface="Times New Roman"/>
                <a:ea typeface="Arial"/>
              </a:rPr>
              <a:t>]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  <a:ea typeface="Arial"/>
              </a:rPr>
              <a:t>Also needed to explain high p</a:t>
            </a:r>
            <a:r>
              <a:rPr lang="en-US" sz="2800" spc="-1" baseline="-101000">
                <a:latin typeface="Arial"/>
                <a:ea typeface="Arial"/>
              </a:rPr>
              <a:t>T</a:t>
            </a:r>
            <a:r>
              <a:rPr lang="en-US" sz="2800" spc="-1">
                <a:latin typeface="Arial"/>
                <a:ea typeface="Arial"/>
              </a:rPr>
              <a:t> v</a:t>
            </a:r>
            <a:r>
              <a:rPr lang="en-US" sz="2800" spc="-1" baseline="-101000">
                <a:latin typeface="Arial"/>
                <a:ea typeface="Arial"/>
              </a:rPr>
              <a:t>2</a:t>
            </a:r>
            <a:r>
              <a:rPr lang="en-US" sz="2800" spc="-1">
                <a:latin typeface="Arial"/>
                <a:ea typeface="Arial"/>
              </a:rPr>
              <a:t> [PRL</a:t>
            </a:r>
            <a:r>
              <a:rPr lang="en-US" sz="2800" spc="-1">
                <a:solidFill>
                  <a:srgbClr val="000000"/>
                </a:solidFill>
                <a:latin typeface="Arial"/>
                <a:ea typeface="Arial"/>
              </a:rPr>
              <a:t> 116 252301 (2016)]</a:t>
            </a:r>
            <a:endParaRPr/>
          </a:p>
        </p:txBody>
      </p:sp>
      <p:pic>
        <p:nvPicPr>
          <p:cNvPr id="662" name="" descr=""/>
          <p:cNvPicPr/>
          <p:nvPr/>
        </p:nvPicPr>
        <p:blipFill>
          <a:blip r:embed="rId1"/>
          <a:stretch/>
        </p:blipFill>
        <p:spPr>
          <a:xfrm>
            <a:off x="3102840" y="722160"/>
            <a:ext cx="6759720" cy="2111400"/>
          </a:xfrm>
          <a:prstGeom prst="rect">
            <a:avLst/>
          </a:prstGeom>
          <a:ln>
            <a:noFill/>
          </a:ln>
        </p:spPr>
      </p:pic>
      <p:sp>
        <p:nvSpPr>
          <p:cNvPr id="663" name="CustomShape 3"/>
          <p:cNvSpPr/>
          <p:nvPr/>
        </p:nvSpPr>
        <p:spPr>
          <a:xfrm>
            <a:off x="346320" y="839880"/>
            <a:ext cx="2286000" cy="1736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Full jets</a:t>
            </a:r>
            <a:endParaRPr/>
          </a:p>
          <a:p>
            <a:pPr/>
            <a:r>
              <a:rPr lang="en-US" sz="1800" spc="-1">
                <a:solidFill>
                  <a:srgbClr val="00ae00"/>
                </a:solidFill>
                <a:latin typeface="Arial"/>
              </a:rPr>
              <a:t>1) signal+bkgd</a:t>
            </a:r>
            <a:endParaRPr/>
          </a:p>
          <a:p>
            <a:pPr/>
            <a:r>
              <a:rPr lang="en-US" sz="1800" spc="-1">
                <a:solidFill>
                  <a:srgbClr val="000000"/>
                </a:solidFill>
                <a:latin typeface="Arial"/>
              </a:rPr>
              <a:t>2) bkgd dominated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3) bkgd RPF fit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  <a:p>
            <a:pPr/>
            <a:r>
              <a:rPr lang="en-US" sz="1800" spc="-1">
                <a:solidFill>
                  <a:srgbClr val="0000ff"/>
                </a:solidFill>
                <a:latin typeface="Arial"/>
              </a:rPr>
              <a:t> </a:t>
            </a:r>
            <a:endParaRPr/>
          </a:p>
        </p:txBody>
      </p:sp>
      <p:pic>
        <p:nvPicPr>
          <p:cNvPr id="664" name="" descr=""/>
          <p:cNvPicPr/>
          <p:nvPr/>
        </p:nvPicPr>
        <p:blipFill>
          <a:blip r:embed="rId2"/>
          <a:stretch/>
        </p:blipFill>
        <p:spPr>
          <a:xfrm>
            <a:off x="91440" y="2833560"/>
            <a:ext cx="2759400" cy="2072160"/>
          </a:xfrm>
          <a:prstGeom prst="rect">
            <a:avLst/>
          </a:prstGeom>
          <a:ln>
            <a:noFill/>
          </a:ln>
        </p:spPr>
      </p:pic>
      <p:sp>
        <p:nvSpPr>
          <p:cNvPr id="665" name="Line 4"/>
          <p:cNvSpPr/>
          <p:nvPr/>
        </p:nvSpPr>
        <p:spPr>
          <a:xfrm flipH="1" flipV="1">
            <a:off x="914400" y="2711880"/>
            <a:ext cx="493200" cy="109692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66" name="TextShape 5"/>
          <p:cNvSpPr txBox="1"/>
          <p:nvPr/>
        </p:nvSpPr>
        <p:spPr>
          <a:xfrm>
            <a:off x="224640" y="2254680"/>
            <a:ext cx="1280520" cy="442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ff0000"/>
                </a:solidFill>
                <a:latin typeface="Times New Roman"/>
              </a:rPr>
              <a:t>Trigger</a:t>
            </a:r>
            <a:endParaRPr/>
          </a:p>
        </p:txBody>
      </p:sp>
      <p:sp>
        <p:nvSpPr>
          <p:cNvPr id="667" name="Line 6"/>
          <p:cNvSpPr/>
          <p:nvPr/>
        </p:nvSpPr>
        <p:spPr>
          <a:xfrm flipH="1">
            <a:off x="1371960" y="3809520"/>
            <a:ext cx="14760" cy="821880"/>
          </a:xfrm>
          <a:prstGeom prst="line">
            <a:avLst/>
          </a:prstGeom>
          <a:ln w="367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68" name="TextShape 7"/>
          <p:cNvSpPr txBox="1"/>
          <p:nvPr/>
        </p:nvSpPr>
        <p:spPr>
          <a:xfrm>
            <a:off x="584640" y="4774320"/>
            <a:ext cx="1702080" cy="794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000000"/>
                </a:solidFill>
                <a:latin typeface="Times New Roman"/>
              </a:rPr>
              <a:t>Associated</a:t>
            </a:r>
            <a:endParaRPr/>
          </a:p>
        </p:txBody>
      </p:sp>
      <p:pic>
        <p:nvPicPr>
          <p:cNvPr id="669" name="" descr=""/>
          <p:cNvPicPr/>
          <p:nvPr/>
        </p:nvPicPr>
        <p:blipFill>
          <a:blip r:embed="rId3"/>
          <a:stretch/>
        </p:blipFill>
        <p:spPr>
          <a:xfrm>
            <a:off x="2644920" y="2902680"/>
            <a:ext cx="3657600" cy="2633400"/>
          </a:xfrm>
          <a:prstGeom prst="rect">
            <a:avLst/>
          </a:prstGeom>
          <a:ln>
            <a:noFill/>
          </a:ln>
        </p:spPr>
      </p:pic>
      <p:pic>
        <p:nvPicPr>
          <p:cNvPr id="670" name="" descr=""/>
          <p:cNvPicPr/>
          <p:nvPr/>
        </p:nvPicPr>
        <p:blipFill>
          <a:blip r:embed="rId4"/>
          <a:stretch/>
        </p:blipFill>
        <p:spPr>
          <a:xfrm>
            <a:off x="6378480" y="2872440"/>
            <a:ext cx="3657600" cy="2633400"/>
          </a:xfrm>
          <a:prstGeom prst="rect">
            <a:avLst/>
          </a:prstGeom>
          <a:ln>
            <a:noFill/>
          </a:ln>
        </p:spPr>
      </p:pic>
      <p:pic>
        <p:nvPicPr>
          <p:cNvPr id="671" name="" descr=""/>
          <p:cNvPicPr/>
          <p:nvPr/>
        </p:nvPicPr>
        <p:blipFill>
          <a:blip r:embed="rId5"/>
          <a:stretch/>
        </p:blipFill>
        <p:spPr>
          <a:xfrm>
            <a:off x="9489960" y="3159720"/>
            <a:ext cx="457200" cy="868680"/>
          </a:xfrm>
          <a:prstGeom prst="rect">
            <a:avLst/>
          </a:prstGeom>
          <a:ln>
            <a:noFill/>
          </a:ln>
        </p:spPr>
      </p:pic>
      <p:pic>
        <p:nvPicPr>
          <p:cNvPr id="672" name="" descr=""/>
          <p:cNvPicPr/>
          <p:nvPr/>
        </p:nvPicPr>
        <p:blipFill>
          <a:blip r:embed="rId6"/>
          <a:stretch/>
        </p:blipFill>
        <p:spPr>
          <a:xfrm>
            <a:off x="5727240" y="3257640"/>
            <a:ext cx="457200" cy="585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7" dur="indefinite" restart="never" nodeType="tmRoot">
          <p:childTnLst>
            <p:seq>
              <p:cTn id="88" nodeType="mainSeq">
                <p:childTnLst>
                  <p:par>
                    <p:cTn id="89" fill="freeze">
                      <p:stCondLst>
                        <p:cond delay="indefinite"/>
                      </p:stCondLst>
                      <p:childTnLst>
                        <p:par>
                          <p:cTn id="90" fill="freeze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st="59" end="1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freeze">
                      <p:stCondLst>
                        <p:cond delay="indefinite"/>
                      </p:stCondLst>
                      <p:childTnLst>
                        <p:par>
                          <p:cTn id="94" fill="freeze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">
                                            <p:txEl>
                                              <p:pRg st="138" end="1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TextShape 1"/>
          <p:cNvSpPr txBox="1"/>
          <p:nvPr/>
        </p:nvSpPr>
        <p:spPr>
          <a:xfrm>
            <a:off x="504000" y="236880"/>
            <a:ext cx="650340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Modified fragmentation</a:t>
            </a:r>
            <a:endParaRPr/>
          </a:p>
        </p:txBody>
      </p:sp>
      <p:pic>
        <p:nvPicPr>
          <p:cNvPr id="674" name="" descr=""/>
          <p:cNvPicPr/>
          <p:nvPr/>
        </p:nvPicPr>
        <p:blipFill>
          <a:blip r:embed="rId1"/>
          <a:stretch/>
        </p:blipFill>
        <p:spPr>
          <a:xfrm>
            <a:off x="94320" y="1355760"/>
            <a:ext cx="4332240" cy="2758320"/>
          </a:xfrm>
          <a:prstGeom prst="rect">
            <a:avLst/>
          </a:prstGeom>
          <a:ln>
            <a:noFill/>
          </a:ln>
        </p:spPr>
      </p:pic>
      <p:sp>
        <p:nvSpPr>
          <p:cNvPr id="675" name="CustomShape 2"/>
          <p:cNvSpPr/>
          <p:nvPr/>
        </p:nvSpPr>
        <p:spPr>
          <a:xfrm>
            <a:off x="4513680" y="1855080"/>
            <a:ext cx="914400" cy="29808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0000ff"/>
            </a:solidFill>
          </a:ln>
        </p:spPr>
        <p:style>
          <a:lnRef idx="0"/>
          <a:fillRef idx="0"/>
          <a:effectRef idx="0"/>
          <a:fontRef idx="minor"/>
        </p:style>
      </p:sp>
      <p:cxnSp>
        <p:nvCxnSpPr>
          <p:cNvPr id="676" name="Line 3"/>
          <p:cNvCxnSpPr>
            <a:stCxn id="675" idx="2"/>
          </p:cNvCxnSpPr>
          <p:nvPr/>
        </p:nvCxnSpPr>
        <p:spPr>
          <a:xfrm>
            <a:off x="4513680" y="2004120"/>
            <a:ext cx="447120" cy="100188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cxnSp>
        <p:nvCxnSpPr>
          <p:cNvPr id="677" name="Line 4"/>
          <p:cNvCxnSpPr>
            <a:stCxn id="675" idx="6"/>
            <a:endCxn id="676" idx="2"/>
          </p:cNvCxnSpPr>
          <p:nvPr/>
        </p:nvCxnSpPr>
        <p:spPr>
          <a:xfrm flipH="1">
            <a:off x="4960440" y="2004120"/>
            <a:ext cx="468000" cy="100188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sp>
        <p:nvSpPr>
          <p:cNvPr id="678" name="Line 5"/>
          <p:cNvSpPr/>
          <p:nvPr/>
        </p:nvSpPr>
        <p:spPr>
          <a:xfrm flipV="1">
            <a:off x="4960440" y="1942560"/>
            <a:ext cx="116280" cy="10630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79" name="Line 6"/>
          <p:cNvSpPr/>
          <p:nvPr/>
        </p:nvSpPr>
        <p:spPr>
          <a:xfrm flipH="1" flipV="1">
            <a:off x="4866480" y="2000880"/>
            <a:ext cx="103320" cy="9921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0" name="Line 7"/>
          <p:cNvSpPr/>
          <p:nvPr/>
        </p:nvSpPr>
        <p:spPr>
          <a:xfrm flipV="1">
            <a:off x="4962600" y="2071080"/>
            <a:ext cx="300600" cy="9219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1" name="Line 8"/>
          <p:cNvSpPr/>
          <p:nvPr/>
        </p:nvSpPr>
        <p:spPr>
          <a:xfrm flipH="1" flipV="1">
            <a:off x="4761360" y="2258280"/>
            <a:ext cx="186120" cy="74772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2" name="Line 9"/>
          <p:cNvSpPr/>
          <p:nvPr/>
        </p:nvSpPr>
        <p:spPr>
          <a:xfrm flipV="1">
            <a:off x="4959000" y="2340360"/>
            <a:ext cx="1080" cy="675000"/>
          </a:xfrm>
          <a:prstGeom prst="line">
            <a:avLst/>
          </a:prstGeom>
          <a:ln w="572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3" name="Line 10"/>
          <p:cNvSpPr/>
          <p:nvPr/>
        </p:nvSpPr>
        <p:spPr>
          <a:xfrm flipV="1">
            <a:off x="4970880" y="2515680"/>
            <a:ext cx="93960" cy="5007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4" name="Line 11"/>
          <p:cNvSpPr/>
          <p:nvPr/>
        </p:nvSpPr>
        <p:spPr>
          <a:xfrm flipH="1" flipV="1">
            <a:off x="4866480" y="2503800"/>
            <a:ext cx="79920" cy="5104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5" name="Line 12"/>
          <p:cNvSpPr/>
          <p:nvPr/>
        </p:nvSpPr>
        <p:spPr>
          <a:xfrm flipV="1">
            <a:off x="4968720" y="2656080"/>
            <a:ext cx="271440" cy="3358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6" name="Line 13"/>
          <p:cNvSpPr/>
          <p:nvPr/>
        </p:nvSpPr>
        <p:spPr>
          <a:xfrm flipH="1" flipV="1">
            <a:off x="4644720" y="2702880"/>
            <a:ext cx="300960" cy="2566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7" name="Line 14"/>
          <p:cNvSpPr/>
          <p:nvPr/>
        </p:nvSpPr>
        <p:spPr>
          <a:xfrm flipH="1" flipV="1">
            <a:off x="4668120" y="2539080"/>
            <a:ext cx="277560" cy="4204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88" name="TextShape 15"/>
          <p:cNvSpPr txBox="1"/>
          <p:nvPr/>
        </p:nvSpPr>
        <p:spPr>
          <a:xfrm>
            <a:off x="2068560" y="4143960"/>
            <a:ext cx="1025280" cy="460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latin typeface="Arial"/>
              </a:rPr>
              <a:t>z=</a:t>
            </a:r>
            <a:r>
              <a:rPr b="1" lang="en-US" sz="2000" spc="-1">
                <a:solidFill>
                  <a:srgbClr val="ff0000"/>
                </a:solidFill>
                <a:latin typeface="Arial"/>
              </a:rPr>
              <a:t>p</a:t>
            </a:r>
            <a:r>
              <a:rPr b="1" lang="en-US" sz="2000" spc="-1" baseline="-101000">
                <a:solidFill>
                  <a:srgbClr val="ff0000"/>
                </a:solidFill>
                <a:latin typeface="Arial"/>
              </a:rPr>
              <a:t>T</a:t>
            </a:r>
            <a:r>
              <a:rPr b="1" lang="en-US" sz="2000" spc="-1">
                <a:latin typeface="Arial"/>
              </a:rPr>
              <a:t>/</a:t>
            </a:r>
            <a:r>
              <a:rPr b="1" lang="en-US" sz="2000" spc="-1">
                <a:solidFill>
                  <a:srgbClr val="0000ff"/>
                </a:solidFill>
                <a:latin typeface="Arial"/>
              </a:rPr>
              <a:t>E</a:t>
            </a:r>
            <a:r>
              <a:rPr b="1" lang="en-US" sz="2000" spc="-1" baseline="-101000">
                <a:solidFill>
                  <a:srgbClr val="0000ff"/>
                </a:solidFill>
                <a:latin typeface="Arial"/>
                <a:ea typeface="Arial"/>
              </a:rPr>
              <a:t>γ</a:t>
            </a:r>
            <a:endParaRPr/>
          </a:p>
        </p:txBody>
      </p:sp>
      <p:sp>
        <p:nvSpPr>
          <p:cNvPr id="689" name="TextShape 16"/>
          <p:cNvSpPr txBox="1"/>
          <p:nvPr/>
        </p:nvSpPr>
        <p:spPr>
          <a:xfrm>
            <a:off x="118800" y="940320"/>
            <a:ext cx="426924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latin typeface="Arial"/>
              </a:rPr>
              <a:t>Fragmentation functions with jets</a:t>
            </a:r>
            <a:endParaRPr/>
          </a:p>
        </p:txBody>
      </p:sp>
      <p:pic>
        <p:nvPicPr>
          <p:cNvPr id="690" name="" descr=""/>
          <p:cNvPicPr/>
          <p:nvPr/>
        </p:nvPicPr>
        <p:blipFill>
          <a:blip r:embed="rId2"/>
          <a:stretch/>
        </p:blipFill>
        <p:spPr>
          <a:xfrm>
            <a:off x="4970880" y="3661560"/>
            <a:ext cx="4955040" cy="3200400"/>
          </a:xfrm>
          <a:prstGeom prst="rect">
            <a:avLst/>
          </a:prstGeom>
          <a:ln>
            <a:noFill/>
          </a:ln>
        </p:spPr>
      </p:pic>
      <p:sp>
        <p:nvSpPr>
          <p:cNvPr id="691" name="TextShape 17"/>
          <p:cNvSpPr txBox="1"/>
          <p:nvPr/>
        </p:nvSpPr>
        <p:spPr>
          <a:xfrm>
            <a:off x="7948080" y="5519160"/>
            <a:ext cx="1918800" cy="950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1500" spc="-1">
                <a:latin typeface="Arial"/>
              </a:rPr>
              <a:t>Kolja Kauder, RHIC/AGS </a:t>
            </a:r>
            <a:r>
              <a:rPr b="1" lang="en-US" sz="1500" spc="-1">
                <a:latin typeface="Arial"/>
              </a:rPr>
              <a:t>
</a:t>
            </a:r>
            <a:r>
              <a:rPr b="1" lang="en-US" sz="1500" spc="-1">
                <a:latin typeface="Arial"/>
              </a:rPr>
              <a:t>User's Meeting 2016</a:t>
            </a:r>
            <a:endParaRPr/>
          </a:p>
        </p:txBody>
      </p:sp>
      <p:sp>
        <p:nvSpPr>
          <p:cNvPr id="692" name="TextShape 18"/>
          <p:cNvSpPr txBox="1"/>
          <p:nvPr/>
        </p:nvSpPr>
        <p:spPr>
          <a:xfrm>
            <a:off x="7171560" y="3016440"/>
            <a:ext cx="2454120" cy="1140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1500" spc="-1">
                <a:latin typeface="Arial"/>
                <a:hlinkClick r:id="rId3"/>
              </a:rPr>
              <a:t>arXiv:1609.03878</a:t>
            </a:r>
            <a:r>
              <a:rPr lang="en-US" sz="1500" spc="-1">
                <a:latin typeface="Arial"/>
              </a:rPr>
              <a:t> </a:t>
            </a:r>
            <a:endParaRPr/>
          </a:p>
          <a:p>
            <a:endParaRPr/>
          </a:p>
        </p:txBody>
      </p:sp>
      <p:sp>
        <p:nvSpPr>
          <p:cNvPr id="693" name="CustomShape 19"/>
          <p:cNvSpPr/>
          <p:nvPr/>
        </p:nvSpPr>
        <p:spPr>
          <a:xfrm>
            <a:off x="5060880" y="4615560"/>
            <a:ext cx="1221480" cy="1063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94" name="TextShape 20"/>
          <p:cNvSpPr txBox="1"/>
          <p:nvPr/>
        </p:nvSpPr>
        <p:spPr>
          <a:xfrm>
            <a:off x="6589800" y="5371920"/>
            <a:ext cx="2086560" cy="831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100" spc="-1">
                <a:latin typeface="Arial"/>
              </a:rPr>
              <a:t>Sys. Uncertainties:</a:t>
            </a:r>
            <a:endParaRPr/>
          </a:p>
          <a:p>
            <a:r>
              <a:rPr lang="en-US" sz="1100" spc="-1">
                <a:latin typeface="Arial"/>
              </a:rPr>
              <a:t>Tracking:6%</a:t>
            </a:r>
            <a:endParaRPr/>
          </a:p>
          <a:p>
            <a:r>
              <a:rPr lang="en-US" sz="1100" spc="-1">
                <a:latin typeface="Arial"/>
              </a:rPr>
              <a:t>Tower energy scale: 2%</a:t>
            </a:r>
            <a:endParaRPr/>
          </a:p>
        </p:txBody>
      </p:sp>
      <p:sp>
        <p:nvSpPr>
          <p:cNvPr id="695" name="Freeform 21"/>
          <p:cNvSpPr/>
          <p:nvPr/>
        </p:nvSpPr>
        <p:spPr>
          <a:xfrm>
            <a:off x="4950720" y="5168160"/>
            <a:ext cx="933840" cy="1420560"/>
          </a:xfrm>
          <a:custGeom>
            <a:avLst/>
            <a:gdLst/>
            <a:ahLst/>
            <a:rect l="0" t="0" r="r" b="b"/>
            <a:pathLst>
              <a:path w="2594" h="3946">
                <a:moveTo>
                  <a:pt x="0" y="2613"/>
                </a:moveTo>
                <a:cubicBezTo>
                  <a:pt x="1386" y="3945"/>
                  <a:pt x="2593" y="2587"/>
                  <a:pt x="2593" y="2587"/>
                </a:cubicBezTo>
                <a:lnTo>
                  <a:pt x="1206" y="0"/>
                </a:lnTo>
                <a:lnTo>
                  <a:pt x="0" y="2613"/>
                </a:lnTo>
              </a:path>
            </a:pathLst>
          </a:custGeom>
          <a:solidFill>
            <a:srgbClr val="2323dc">
              <a:alpha val="50000"/>
            </a:srgbClr>
          </a:solidFill>
          <a:ln>
            <a:solidFill>
              <a:srgbClr val="808080"/>
            </a:solidFill>
          </a:ln>
        </p:spPr>
      </p:sp>
      <p:sp>
        <p:nvSpPr>
          <p:cNvPr id="696" name="Line 22"/>
          <p:cNvSpPr/>
          <p:nvPr/>
        </p:nvSpPr>
        <p:spPr>
          <a:xfrm>
            <a:off x="5389920" y="5182920"/>
            <a:ext cx="100800" cy="92016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7" name="Line 23"/>
          <p:cNvSpPr/>
          <p:nvPr/>
        </p:nvSpPr>
        <p:spPr>
          <a:xfrm flipH="1">
            <a:off x="5308200" y="5194080"/>
            <a:ext cx="90000" cy="85860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8" name="Line 24"/>
          <p:cNvSpPr/>
          <p:nvPr/>
        </p:nvSpPr>
        <p:spPr>
          <a:xfrm>
            <a:off x="5391720" y="5193720"/>
            <a:ext cx="261360" cy="79812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9" name="Line 25"/>
          <p:cNvSpPr/>
          <p:nvPr/>
        </p:nvSpPr>
        <p:spPr>
          <a:xfrm flipH="1">
            <a:off x="5216760" y="5182920"/>
            <a:ext cx="161640" cy="64692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0" name="Line 26"/>
          <p:cNvSpPr/>
          <p:nvPr/>
        </p:nvSpPr>
        <p:spPr>
          <a:xfrm>
            <a:off x="5388480" y="5174280"/>
            <a:ext cx="1080" cy="58464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1" name="Line 27"/>
          <p:cNvSpPr/>
          <p:nvPr/>
        </p:nvSpPr>
        <p:spPr>
          <a:xfrm>
            <a:off x="5398920" y="5173560"/>
            <a:ext cx="81720" cy="43344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2" name="Line 28"/>
          <p:cNvSpPr/>
          <p:nvPr/>
        </p:nvSpPr>
        <p:spPr>
          <a:xfrm flipH="1">
            <a:off x="5308200" y="5175360"/>
            <a:ext cx="69120" cy="44172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3" name="Line 29"/>
          <p:cNvSpPr/>
          <p:nvPr/>
        </p:nvSpPr>
        <p:spPr>
          <a:xfrm>
            <a:off x="5397120" y="5194800"/>
            <a:ext cx="235800" cy="29088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4" name="Line 30"/>
          <p:cNvSpPr/>
          <p:nvPr/>
        </p:nvSpPr>
        <p:spPr>
          <a:xfrm flipH="1">
            <a:off x="5115240" y="5222880"/>
            <a:ext cx="261720" cy="22212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5" name="Line 31"/>
          <p:cNvSpPr/>
          <p:nvPr/>
        </p:nvSpPr>
        <p:spPr>
          <a:xfrm flipH="1">
            <a:off x="5135760" y="5222880"/>
            <a:ext cx="241200" cy="36396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6" name="Freeform 32"/>
          <p:cNvSpPr/>
          <p:nvPr/>
        </p:nvSpPr>
        <p:spPr>
          <a:xfrm>
            <a:off x="4950720" y="3771720"/>
            <a:ext cx="933840" cy="1420200"/>
          </a:xfrm>
          <a:custGeom>
            <a:avLst/>
            <a:gdLst/>
            <a:ahLst/>
            <a:rect l="0" t="0" r="r" b="b"/>
            <a:pathLst>
              <a:path w="2594" h="3945">
                <a:moveTo>
                  <a:pt x="0" y="1331"/>
                </a:moveTo>
                <a:cubicBezTo>
                  <a:pt x="1386" y="0"/>
                  <a:pt x="2593" y="1357"/>
                  <a:pt x="2593" y="1357"/>
                </a:cubicBezTo>
                <a:lnTo>
                  <a:pt x="1206" y="3944"/>
                </a:lnTo>
                <a:lnTo>
                  <a:pt x="0" y="1331"/>
                </a:lnTo>
              </a:path>
            </a:pathLst>
          </a:custGeom>
          <a:solidFill>
            <a:srgbClr val="008000">
              <a:alpha val="50000"/>
            </a:srgbClr>
          </a:solidFill>
          <a:ln>
            <a:solidFill>
              <a:srgbClr val="808080"/>
            </a:solidFill>
          </a:ln>
        </p:spPr>
      </p:sp>
      <p:sp>
        <p:nvSpPr>
          <p:cNvPr id="707" name="Line 33"/>
          <p:cNvSpPr/>
          <p:nvPr/>
        </p:nvSpPr>
        <p:spPr>
          <a:xfrm flipH="1" flipV="1">
            <a:off x="5376240" y="4284000"/>
            <a:ext cx="13680" cy="89280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8" name="Line 34"/>
          <p:cNvSpPr/>
          <p:nvPr/>
        </p:nvSpPr>
        <p:spPr>
          <a:xfrm flipH="1" flipV="1">
            <a:off x="5264280" y="4764960"/>
            <a:ext cx="133920" cy="40104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9" name="Line 35"/>
          <p:cNvSpPr/>
          <p:nvPr/>
        </p:nvSpPr>
        <p:spPr>
          <a:xfrm flipV="1">
            <a:off x="5391720" y="4524480"/>
            <a:ext cx="278280" cy="64188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0" name="Line 36"/>
          <p:cNvSpPr/>
          <p:nvPr/>
        </p:nvSpPr>
        <p:spPr>
          <a:xfrm flipH="1" flipV="1">
            <a:off x="5087880" y="4377960"/>
            <a:ext cx="290520" cy="79920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1" name="Line 37"/>
          <p:cNvSpPr/>
          <p:nvPr/>
        </p:nvSpPr>
        <p:spPr>
          <a:xfrm flipH="1" flipV="1">
            <a:off x="5387760" y="4735800"/>
            <a:ext cx="720" cy="44964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2" name="Line 38"/>
          <p:cNvSpPr/>
          <p:nvPr/>
        </p:nvSpPr>
        <p:spPr>
          <a:xfrm flipV="1">
            <a:off x="5398920" y="4553640"/>
            <a:ext cx="124200" cy="63252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3" name="Line 39"/>
          <p:cNvSpPr/>
          <p:nvPr/>
        </p:nvSpPr>
        <p:spPr>
          <a:xfrm flipH="1" flipV="1">
            <a:off x="5305680" y="4565520"/>
            <a:ext cx="71640" cy="61884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4" name="Line 40"/>
          <p:cNvSpPr/>
          <p:nvPr/>
        </p:nvSpPr>
        <p:spPr>
          <a:xfrm flipV="1">
            <a:off x="5397120" y="4689000"/>
            <a:ext cx="384840" cy="47592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5" name="Line 41"/>
          <p:cNvSpPr/>
          <p:nvPr/>
        </p:nvSpPr>
        <p:spPr>
          <a:xfrm flipV="1">
            <a:off x="5376960" y="4993920"/>
            <a:ext cx="258120" cy="14292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6" name="Line 42"/>
          <p:cNvSpPr/>
          <p:nvPr/>
        </p:nvSpPr>
        <p:spPr>
          <a:xfrm flipH="1" flipV="1">
            <a:off x="5152680" y="4899960"/>
            <a:ext cx="224280" cy="23688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7" name="TextShape 43"/>
          <p:cNvSpPr txBox="1"/>
          <p:nvPr/>
        </p:nvSpPr>
        <p:spPr>
          <a:xfrm>
            <a:off x="4691880" y="3447360"/>
            <a:ext cx="1371600" cy="1739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000" spc="-1">
                <a:solidFill>
                  <a:srgbClr val="008000"/>
                </a:solidFill>
                <a:latin typeface="Arial"/>
              </a:rPr>
              <a:t>Leading jet</a:t>
            </a:r>
            <a:endParaRPr/>
          </a:p>
        </p:txBody>
      </p:sp>
      <p:sp>
        <p:nvSpPr>
          <p:cNvPr id="718" name="TextShape 44"/>
          <p:cNvSpPr txBox="1"/>
          <p:nvPr/>
        </p:nvSpPr>
        <p:spPr>
          <a:xfrm>
            <a:off x="4547880" y="6305760"/>
            <a:ext cx="1686240" cy="2274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000" spc="-1">
                <a:solidFill>
                  <a:srgbClr val="0000ff"/>
                </a:solidFill>
                <a:latin typeface="Arial"/>
              </a:rPr>
              <a:t>Subleading jet</a:t>
            </a:r>
            <a:endParaRPr/>
          </a:p>
        </p:txBody>
      </p:sp>
      <p:pic>
        <p:nvPicPr>
          <p:cNvPr id="719" name="" descr=""/>
          <p:cNvPicPr/>
          <p:nvPr/>
        </p:nvPicPr>
        <p:blipFill>
          <a:blip r:embed="rId4"/>
          <a:srcRect l="75137" t="0" r="0" b="-371"/>
          <a:stretch/>
        </p:blipFill>
        <p:spPr>
          <a:xfrm>
            <a:off x="8235360" y="559080"/>
            <a:ext cx="1276560" cy="2743200"/>
          </a:xfrm>
          <a:prstGeom prst="rect">
            <a:avLst/>
          </a:prstGeom>
          <a:ln>
            <a:noFill/>
          </a:ln>
        </p:spPr>
      </p:pic>
      <p:pic>
        <p:nvPicPr>
          <p:cNvPr id="720" name="" descr=""/>
          <p:cNvPicPr/>
          <p:nvPr/>
        </p:nvPicPr>
        <p:blipFill>
          <a:blip r:embed="rId5"/>
          <a:srcRect l="0" t="0" r="94718" b="0"/>
          <a:stretch/>
        </p:blipFill>
        <p:spPr>
          <a:xfrm>
            <a:off x="7948440" y="561960"/>
            <a:ext cx="270720" cy="2733120"/>
          </a:xfrm>
          <a:prstGeom prst="rect">
            <a:avLst/>
          </a:prstGeom>
          <a:ln>
            <a:noFill/>
          </a:ln>
        </p:spPr>
      </p:pic>
      <p:sp>
        <p:nvSpPr>
          <p:cNvPr id="721" name="TextShape 45"/>
          <p:cNvSpPr txBox="1"/>
          <p:nvPr/>
        </p:nvSpPr>
        <p:spPr>
          <a:xfrm>
            <a:off x="5519160" y="3100680"/>
            <a:ext cx="426924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000" spc="-1">
                <a:solidFill>
                  <a:srgbClr val="ff0000"/>
                </a:solidFill>
                <a:latin typeface="Arial"/>
              </a:rPr>
              <a:t>Di-jet asymmetry</a:t>
            </a:r>
            <a:endParaRPr/>
          </a:p>
        </p:txBody>
      </p:sp>
      <p:sp>
        <p:nvSpPr>
          <p:cNvPr id="722" name="TextShape 46"/>
          <p:cNvSpPr txBox="1"/>
          <p:nvPr/>
        </p:nvSpPr>
        <p:spPr>
          <a:xfrm>
            <a:off x="119160" y="940680"/>
            <a:ext cx="426924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solidFill>
                  <a:srgbClr val="ff0000"/>
                </a:solidFill>
                <a:latin typeface="Arial"/>
              </a:rPr>
              <a:t>Fragmentation functions with jets</a:t>
            </a:r>
            <a:endParaRPr/>
          </a:p>
        </p:txBody>
      </p:sp>
      <p:sp>
        <p:nvSpPr>
          <p:cNvPr id="723" name="TextShape 47"/>
          <p:cNvSpPr txBox="1"/>
          <p:nvPr/>
        </p:nvSpPr>
        <p:spPr>
          <a:xfrm>
            <a:off x="6814800" y="135360"/>
            <a:ext cx="4269240" cy="376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solidFill>
                  <a:srgbClr val="ff0000"/>
                </a:solidFill>
                <a:latin typeface="Arial"/>
              </a:rPr>
              <a:t>Jet-hadron correlations</a:t>
            </a:r>
            <a:endParaRPr/>
          </a:p>
        </p:txBody>
      </p:sp>
      <p:sp>
        <p:nvSpPr>
          <p:cNvPr id="724" name="CustomShape 48"/>
          <p:cNvSpPr/>
          <p:nvPr/>
        </p:nvSpPr>
        <p:spPr>
          <a:xfrm>
            <a:off x="7174440" y="1070640"/>
            <a:ext cx="567000" cy="2347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0000ff"/>
            </a:solidFill>
          </a:ln>
        </p:spPr>
        <p:style>
          <a:lnRef idx="0"/>
          <a:fillRef idx="0"/>
          <a:effectRef idx="0"/>
          <a:fontRef idx="minor"/>
        </p:style>
      </p:sp>
      <p:cxnSp>
        <p:nvCxnSpPr>
          <p:cNvPr id="725" name="Line 49"/>
          <p:cNvCxnSpPr>
            <a:stCxn id="724" idx="2"/>
          </p:cNvCxnSpPr>
          <p:nvPr/>
        </p:nvCxnSpPr>
        <p:spPr>
          <a:xfrm>
            <a:off x="7174440" y="1188000"/>
            <a:ext cx="277200" cy="78876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cxnSp>
        <p:nvCxnSpPr>
          <p:cNvPr id="726" name="Line 50"/>
          <p:cNvCxnSpPr>
            <a:stCxn id="724" idx="6"/>
            <a:endCxn id="725" idx="2"/>
          </p:cNvCxnSpPr>
          <p:nvPr/>
        </p:nvCxnSpPr>
        <p:spPr>
          <a:xfrm flipH="1">
            <a:off x="7451280" y="1188000"/>
            <a:ext cx="290520" cy="78876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sp>
        <p:nvSpPr>
          <p:cNvPr id="727" name="Line 51"/>
          <p:cNvSpPr/>
          <p:nvPr/>
        </p:nvSpPr>
        <p:spPr>
          <a:xfrm flipV="1">
            <a:off x="7451280" y="1139400"/>
            <a:ext cx="72000" cy="837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8" name="Line 52"/>
          <p:cNvSpPr/>
          <p:nvPr/>
        </p:nvSpPr>
        <p:spPr>
          <a:xfrm flipH="1" flipV="1">
            <a:off x="7392960" y="1185480"/>
            <a:ext cx="64440" cy="7812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9" name="Line 53"/>
          <p:cNvSpPr/>
          <p:nvPr/>
        </p:nvSpPr>
        <p:spPr>
          <a:xfrm flipV="1">
            <a:off x="7452720" y="1240560"/>
            <a:ext cx="186480" cy="72612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0" name="Line 54"/>
          <p:cNvSpPr/>
          <p:nvPr/>
        </p:nvSpPr>
        <p:spPr>
          <a:xfrm flipH="1" flipV="1">
            <a:off x="7328160" y="1388160"/>
            <a:ext cx="115200" cy="588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1" name="Line 55"/>
          <p:cNvSpPr/>
          <p:nvPr/>
        </p:nvSpPr>
        <p:spPr>
          <a:xfrm flipV="1">
            <a:off x="7450560" y="1379520"/>
            <a:ext cx="111600" cy="604800"/>
          </a:xfrm>
          <a:prstGeom prst="line">
            <a:avLst/>
          </a:prstGeom>
          <a:ln w="572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2" name="Line 56"/>
          <p:cNvSpPr/>
          <p:nvPr/>
        </p:nvSpPr>
        <p:spPr>
          <a:xfrm flipV="1">
            <a:off x="7457760" y="1590840"/>
            <a:ext cx="58320" cy="3942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3" name="Line 57"/>
          <p:cNvSpPr/>
          <p:nvPr/>
        </p:nvSpPr>
        <p:spPr>
          <a:xfrm flipH="1" flipV="1">
            <a:off x="7392960" y="1581480"/>
            <a:ext cx="49680" cy="40212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4" name="Line 58"/>
          <p:cNvSpPr/>
          <p:nvPr/>
        </p:nvSpPr>
        <p:spPr>
          <a:xfrm flipV="1">
            <a:off x="7456680" y="1701360"/>
            <a:ext cx="168120" cy="2642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5" name="Line 59"/>
          <p:cNvSpPr/>
          <p:nvPr/>
        </p:nvSpPr>
        <p:spPr>
          <a:xfrm flipH="1" flipV="1">
            <a:off x="7255800" y="1738080"/>
            <a:ext cx="186480" cy="2019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6" name="Line 60"/>
          <p:cNvSpPr/>
          <p:nvPr/>
        </p:nvSpPr>
        <p:spPr>
          <a:xfrm flipH="1" flipV="1">
            <a:off x="7270200" y="1609200"/>
            <a:ext cx="172080" cy="3308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37" name="TextShape 61"/>
          <p:cNvSpPr txBox="1"/>
          <p:nvPr/>
        </p:nvSpPr>
        <p:spPr>
          <a:xfrm>
            <a:off x="101880" y="4616280"/>
            <a:ext cx="4864680" cy="2919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800" spc="-1">
                <a:solidFill>
                  <a:srgbClr val="ff0000"/>
                </a:solidFill>
                <a:latin typeface="Times New Roman"/>
              </a:rPr>
              <a:t>Di-hadron correlations</a:t>
            </a:r>
            <a:r>
              <a:rPr lang="en-US" sz="2800" spc="-1">
                <a:latin typeface="Times New Roman"/>
              </a:rPr>
              <a:t>
</a:t>
            </a:r>
            <a:r>
              <a:rPr lang="en-US" sz="1500" spc="-1">
                <a:latin typeface="Times New Roman"/>
              </a:rPr>
              <a:t>[Lots of papers]</a:t>
            </a:r>
            <a:r>
              <a:rPr lang="en-US" sz="1500" spc="-1">
                <a:latin typeface="Times New Roman"/>
              </a:rPr>
              <a:t>
</a:t>
            </a:r>
            <a:r>
              <a:rPr b="1" lang="en-US" sz="2800" spc="-1">
                <a:solidFill>
                  <a:srgbClr val="ff0000"/>
                </a:solidFill>
                <a:latin typeface="Times New Roman"/>
              </a:rPr>
              <a:t>
</a:t>
            </a:r>
            <a:r>
              <a:rPr b="1" lang="en-US" sz="2800" spc="-1">
                <a:solidFill>
                  <a:srgbClr val="ff0000"/>
                </a:solidFill>
                <a:latin typeface="Times New Roman"/>
              </a:rPr>
              <a:t>Jet shapes</a:t>
            </a:r>
            <a:endParaRPr/>
          </a:p>
          <a:p>
            <a:pPr algn="ctr"/>
            <a:r>
              <a:rPr lang="en-US" sz="1500" spc="-1">
                <a:latin typeface="Times New Roman"/>
              </a:rPr>
              <a:t>[arXiv:1708.09429, </a:t>
            </a:r>
            <a:r>
              <a:rPr lang="en-US" sz="1500" spc="-1">
                <a:latin typeface="Times New Roman"/>
              </a:rPr>
              <a:t>
</a:t>
            </a:r>
            <a:r>
              <a:rPr lang="en-US" sz="1500" spc="-1">
                <a:latin typeface="Times New Roman"/>
              </a:rPr>
              <a:t>arXiv:1512.07882,</a:t>
            </a:r>
            <a:r>
              <a:rPr lang="en-US" sz="1500" spc="-1">
                <a:latin typeface="Times New Roman"/>
              </a:rPr>
              <a:t>
</a:t>
            </a:r>
            <a:r>
              <a:rPr lang="en-US" sz="1500" spc="-1">
                <a:latin typeface="Times New Roman"/>
              </a:rPr>
              <a:t>arXiv:1704.03046</a:t>
            </a:r>
            <a:r>
              <a:rPr lang="en-US" sz="1500" spc="-1">
                <a:latin typeface="Times New Roman"/>
                <a:ea typeface="Arial"/>
              </a:rPr>
              <a:t>]</a:t>
            </a:r>
            <a:endParaRPr/>
          </a:p>
          <a:p>
            <a:pPr algn="ctr"/>
            <a:endParaRPr/>
          </a:p>
        </p:txBody>
      </p:sp>
    </p:spTree>
  </p:cSld>
  <p:timing>
    <p:tnLst>
      <p:par>
        <p:cTn id="97" dur="indefinite" restart="never" nodeType="tmRoot">
          <p:childTnLst>
            <p:seq>
              <p:cTn id="9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" descr=""/>
          <p:cNvPicPr/>
          <p:nvPr/>
        </p:nvPicPr>
        <p:blipFill>
          <a:blip r:embed="rId1"/>
          <a:stretch/>
        </p:blipFill>
        <p:spPr>
          <a:xfrm>
            <a:off x="-4754880" y="0"/>
            <a:ext cx="14840640" cy="7772400"/>
          </a:xfrm>
          <a:prstGeom prst="rect">
            <a:avLst/>
          </a:prstGeom>
          <a:ln>
            <a:noFill/>
          </a:ln>
        </p:spPr>
      </p:pic>
      <p:sp>
        <p:nvSpPr>
          <p:cNvPr id="739" name="CustomShape 1"/>
          <p:cNvSpPr/>
          <p:nvPr/>
        </p:nvSpPr>
        <p:spPr>
          <a:xfrm>
            <a:off x="3984120" y="1463040"/>
            <a:ext cx="3519360" cy="1442160"/>
          </a:xfrm>
          <a:custGeom>
            <a:avLst/>
            <a:gdLst/>
            <a:ahLst/>
            <a:rect l="0" t="0" r="r" b="b"/>
            <a:pathLst>
              <a:path w="9778" h="4008">
                <a:moveTo>
                  <a:pt x="4888" y="0"/>
                </a:moveTo>
                <a:lnTo>
                  <a:pt x="9777" y="4007"/>
                </a:lnTo>
                <a:lnTo>
                  <a:pt x="0" y="4007"/>
                </a:lnTo>
                <a:lnTo>
                  <a:pt x="4888" y="0"/>
                </a:lnTo>
              </a:path>
            </a:pathLst>
          </a:cu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40" name="TextShape 2"/>
          <p:cNvSpPr txBox="1"/>
          <p:nvPr/>
        </p:nvSpPr>
        <p:spPr>
          <a:xfrm>
            <a:off x="3790440" y="1776240"/>
            <a:ext cx="3862800" cy="1086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500" spc="-1">
                <a:solidFill>
                  <a:srgbClr val="ff0000"/>
                </a:solidFill>
                <a:latin typeface="Arial"/>
              </a:rPr>
              <a:t>Jet</a:t>
            </a:r>
            <a:endParaRPr/>
          </a:p>
          <a:p>
            <a:pPr algn="ctr"/>
            <a:r>
              <a:rPr b="1" lang="en-US" sz="3500" spc="-1">
                <a:solidFill>
                  <a:srgbClr val="ff0000"/>
                </a:solidFill>
                <a:latin typeface="Arial"/>
              </a:rPr>
              <a:t>structure</a:t>
            </a:r>
            <a:endParaRPr/>
          </a:p>
        </p:txBody>
      </p:sp>
      <p:pic>
        <p:nvPicPr>
          <p:cNvPr id="741" name="" descr=""/>
          <p:cNvPicPr/>
          <p:nvPr/>
        </p:nvPicPr>
        <p:blipFill>
          <a:blip r:embed="rId2"/>
          <a:stretch/>
        </p:blipFill>
        <p:spPr>
          <a:xfrm>
            <a:off x="970560" y="3564000"/>
            <a:ext cx="1188720" cy="1600200"/>
          </a:xfrm>
          <a:prstGeom prst="rect">
            <a:avLst/>
          </a:prstGeom>
          <a:ln>
            <a:noFill/>
          </a:ln>
        </p:spPr>
      </p:pic>
      <p:sp>
        <p:nvSpPr>
          <p:cNvPr id="742" name="CustomShape 3"/>
          <p:cNvSpPr/>
          <p:nvPr/>
        </p:nvSpPr>
        <p:spPr>
          <a:xfrm>
            <a:off x="374040" y="385668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43" name="CustomShape 4"/>
          <p:cNvSpPr/>
          <p:nvPr/>
        </p:nvSpPr>
        <p:spPr>
          <a:xfrm>
            <a:off x="2581920" y="401112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44" name="CustomShape 5"/>
          <p:cNvSpPr/>
          <p:nvPr/>
        </p:nvSpPr>
        <p:spPr>
          <a:xfrm>
            <a:off x="2209680" y="21380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45" name="CustomShape 6"/>
          <p:cNvSpPr/>
          <p:nvPr/>
        </p:nvSpPr>
        <p:spPr>
          <a:xfrm>
            <a:off x="1414080" y="47916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46" name="Line 7"/>
          <p:cNvSpPr/>
          <p:nvPr/>
        </p:nvSpPr>
        <p:spPr>
          <a:xfrm>
            <a:off x="531000" y="3979440"/>
            <a:ext cx="9144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47" name="Line 8"/>
          <p:cNvSpPr/>
          <p:nvPr/>
        </p:nvSpPr>
        <p:spPr>
          <a:xfrm flipV="1">
            <a:off x="1487880" y="2378880"/>
            <a:ext cx="762120" cy="16002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48" name="Line 9"/>
          <p:cNvSpPr/>
          <p:nvPr/>
        </p:nvSpPr>
        <p:spPr>
          <a:xfrm flipH="1">
            <a:off x="1716120" y="4131720"/>
            <a:ext cx="8229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49" name="Freeform 10"/>
          <p:cNvSpPr/>
          <p:nvPr/>
        </p:nvSpPr>
        <p:spPr>
          <a:xfrm>
            <a:off x="1262880" y="4129560"/>
            <a:ext cx="585000" cy="733680"/>
          </a:xfrm>
          <a:custGeom>
            <a:avLst/>
            <a:gdLst/>
            <a:ahLst/>
            <a:rect l="0" t="0" r="r" b="b"/>
            <a:pathLst>
              <a:path w="1625" h="2038">
                <a:moveTo>
                  <a:pt x="1279" y="7"/>
                </a:moveTo>
                <a:cubicBezTo>
                  <a:pt x="727" y="0"/>
                  <a:pt x="1328" y="530"/>
                  <a:pt x="998" y="650"/>
                </a:cubicBezTo>
                <a:cubicBezTo>
                  <a:pt x="175" y="948"/>
                  <a:pt x="1624" y="1034"/>
                  <a:pt x="765" y="1266"/>
                </a:cubicBezTo>
                <a:cubicBezTo>
                  <a:pt x="0" y="1476"/>
                  <a:pt x="1016" y="1362"/>
                  <a:pt x="1023" y="1625"/>
                </a:cubicBezTo>
                <a:lnTo>
                  <a:pt x="741" y="1779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750" name="CustomShape 11"/>
          <p:cNvSpPr/>
          <p:nvPr/>
        </p:nvSpPr>
        <p:spPr>
          <a:xfrm>
            <a:off x="1259280" y="3750840"/>
            <a:ext cx="68580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51" name="Line 12"/>
          <p:cNvSpPr/>
          <p:nvPr/>
        </p:nvSpPr>
        <p:spPr>
          <a:xfrm>
            <a:off x="664200" y="397836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52" name="Line 13"/>
          <p:cNvSpPr/>
          <p:nvPr/>
        </p:nvSpPr>
        <p:spPr>
          <a:xfrm flipH="1">
            <a:off x="2039400" y="411660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753" name="" descr=""/>
          <p:cNvPicPr/>
          <p:nvPr/>
        </p:nvPicPr>
        <p:blipFill>
          <a:blip r:embed="rId3"/>
          <a:stretch/>
        </p:blipFill>
        <p:spPr>
          <a:xfrm rot="7920000">
            <a:off x="-77400" y="5088600"/>
            <a:ext cx="2626200" cy="2516040"/>
          </a:xfrm>
          <a:prstGeom prst="rect">
            <a:avLst/>
          </a:prstGeom>
          <a:ln>
            <a:noFill/>
          </a:ln>
        </p:spPr>
      </p:pic>
      <p:pic>
        <p:nvPicPr>
          <p:cNvPr id="754" name="" descr=""/>
          <p:cNvPicPr/>
          <p:nvPr/>
        </p:nvPicPr>
        <p:blipFill>
          <a:blip r:embed="rId4"/>
          <a:stretch/>
        </p:blipFill>
        <p:spPr>
          <a:xfrm rot="1980000">
            <a:off x="2225160" y="64440"/>
            <a:ext cx="1344960" cy="2392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9" dur="indefinite" restart="never" nodeType="tmRoot">
          <p:childTnLst>
            <p:seq>
              <p:cTn id="10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TextShape 1"/>
          <p:cNvSpPr txBox="1"/>
          <p:nvPr/>
        </p:nvSpPr>
        <p:spPr>
          <a:xfrm>
            <a:off x="503640" y="85320"/>
            <a:ext cx="2609280" cy="8866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Girth g</a:t>
            </a:r>
            <a:endParaRPr/>
          </a:p>
        </p:txBody>
      </p:sp>
      <p:pic>
        <p:nvPicPr>
          <p:cNvPr id="756" name="" descr=""/>
          <p:cNvPicPr/>
          <p:nvPr/>
        </p:nvPicPr>
        <p:blipFill>
          <a:blip r:embed="rId1"/>
          <a:stretch/>
        </p:blipFill>
        <p:spPr>
          <a:xfrm>
            <a:off x="6840" y="931320"/>
            <a:ext cx="3291840" cy="2569320"/>
          </a:xfrm>
          <a:prstGeom prst="rect">
            <a:avLst/>
          </a:prstGeom>
          <a:ln>
            <a:noFill/>
          </a:ln>
        </p:spPr>
      </p:pic>
      <p:pic>
        <p:nvPicPr>
          <p:cNvPr id="757" name="" descr=""/>
          <p:cNvPicPr/>
          <p:nvPr/>
        </p:nvPicPr>
        <p:blipFill>
          <a:blip r:embed="rId2"/>
          <a:stretch/>
        </p:blipFill>
        <p:spPr>
          <a:xfrm>
            <a:off x="3320640" y="1067400"/>
            <a:ext cx="3291840" cy="2560320"/>
          </a:xfrm>
          <a:prstGeom prst="rect">
            <a:avLst/>
          </a:prstGeom>
          <a:ln>
            <a:noFill/>
          </a:ln>
        </p:spPr>
      </p:pic>
      <p:pic>
        <p:nvPicPr>
          <p:cNvPr id="758" name="" descr=""/>
          <p:cNvPicPr/>
          <p:nvPr/>
        </p:nvPicPr>
        <p:blipFill>
          <a:blip r:embed="rId3"/>
          <a:stretch/>
        </p:blipFill>
        <p:spPr>
          <a:xfrm>
            <a:off x="6796800" y="1063440"/>
            <a:ext cx="3291840" cy="2523600"/>
          </a:xfrm>
          <a:prstGeom prst="rect">
            <a:avLst/>
          </a:prstGeom>
          <a:ln>
            <a:noFill/>
          </a:ln>
        </p:spPr>
      </p:pic>
      <p:sp>
        <p:nvSpPr>
          <p:cNvPr id="759" name="TextShape 2"/>
          <p:cNvSpPr txBox="1"/>
          <p:nvPr/>
        </p:nvSpPr>
        <p:spPr>
          <a:xfrm>
            <a:off x="7399080" y="193680"/>
            <a:ext cx="2175840" cy="795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LeSub</a:t>
            </a:r>
            <a:endParaRPr/>
          </a:p>
        </p:txBody>
      </p:sp>
      <p:sp>
        <p:nvSpPr>
          <p:cNvPr id="760" name="TextShape 3"/>
          <p:cNvSpPr txBox="1"/>
          <p:nvPr/>
        </p:nvSpPr>
        <p:spPr>
          <a:xfrm>
            <a:off x="3304080" y="-24480"/>
            <a:ext cx="3350880" cy="1304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000" spc="-1">
                <a:latin typeface="Arial"/>
              </a:rPr>
              <a:t>Dispersion p</a:t>
            </a:r>
            <a:r>
              <a:rPr lang="en-US" sz="4000" spc="-1" baseline="-101000">
                <a:latin typeface="Arial"/>
              </a:rPr>
              <a:t>T</a:t>
            </a:r>
            <a:r>
              <a:rPr lang="en-US" sz="4000" spc="-1">
                <a:latin typeface="Arial"/>
              </a:rPr>
              <a:t>D</a:t>
            </a:r>
            <a:endParaRPr/>
          </a:p>
        </p:txBody>
      </p:sp>
      <p:sp>
        <p:nvSpPr>
          <p:cNvPr id="761" name="CustomShape 4"/>
          <p:cNvSpPr/>
          <p:nvPr/>
        </p:nvSpPr>
        <p:spPr>
          <a:xfrm rot="5400000">
            <a:off x="2986920" y="1640520"/>
            <a:ext cx="820440" cy="6359400"/>
          </a:xfrm>
          <a:custGeom>
            <a:avLst/>
            <a:gdLst/>
            <a:ahLst/>
            <a:rect l="0" t="0" r="r" b="b"/>
            <a:pathLst>
              <a:path w="17667" h="2281">
                <a:moveTo>
                  <a:pt x="17666" y="0"/>
                </a:moveTo>
                <a:cubicBezTo>
                  <a:pt x="17666" y="570"/>
                  <a:pt x="16930" y="1140"/>
                  <a:pt x="16194" y="1140"/>
                </a:cubicBezTo>
                <a:lnTo>
                  <a:pt x="10113" y="1140"/>
                </a:lnTo>
                <a:cubicBezTo>
                  <a:pt x="9377" y="1140"/>
                  <a:pt x="8641" y="1710"/>
                  <a:pt x="8641" y="2280"/>
                </a:cubicBezTo>
                <a:cubicBezTo>
                  <a:pt x="8641" y="1710"/>
                  <a:pt x="7905" y="1140"/>
                  <a:pt x="7169" y="1140"/>
                </a:cubicBezTo>
                <a:lnTo>
                  <a:pt x="1473" y="1140"/>
                </a:lnTo>
                <a:cubicBezTo>
                  <a:pt x="737" y="1140"/>
                  <a:pt x="0" y="570"/>
                  <a:pt x="0" y="0"/>
                </a:cubicBezTo>
              </a:path>
            </a:pathLst>
          </a:custGeom>
          <a:noFill/>
          <a:ln w="38160">
            <a:solidFill>
              <a:srgbClr val="f77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2" name="TextShape 5"/>
          <p:cNvSpPr txBox="1"/>
          <p:nvPr/>
        </p:nvSpPr>
        <p:spPr>
          <a:xfrm>
            <a:off x="7097400" y="5438160"/>
            <a:ext cx="2666160" cy="1095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b="1" lang="en-US" sz="3200" spc="-1">
                <a:solidFill>
                  <a:srgbClr val="008000"/>
                </a:solidFill>
                <a:latin typeface="Arial"/>
              </a:rPr>
              <a:t>Agrees with PYTHIA</a:t>
            </a:r>
            <a:endParaRPr/>
          </a:p>
        </p:txBody>
      </p:sp>
      <p:sp>
        <p:nvSpPr>
          <p:cNvPr id="763" name="TextShape 6"/>
          <p:cNvSpPr txBox="1"/>
          <p:nvPr/>
        </p:nvSpPr>
        <p:spPr>
          <a:xfrm>
            <a:off x="153360" y="5452560"/>
            <a:ext cx="6548400" cy="959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b="1" lang="en-US" sz="3200" spc="-1">
                <a:solidFill>
                  <a:srgbClr val="f77f00"/>
                </a:solidFill>
                <a:latin typeface="Arial"/>
              </a:rPr>
              <a:t>Jets are slightly more collimated than in pp</a:t>
            </a:r>
            <a:endParaRPr/>
          </a:p>
        </p:txBody>
      </p:sp>
      <p:sp>
        <p:nvSpPr>
          <p:cNvPr id="764" name="CustomShape 7"/>
          <p:cNvSpPr/>
          <p:nvPr/>
        </p:nvSpPr>
        <p:spPr>
          <a:xfrm rot="5400000">
            <a:off x="7949880" y="3113640"/>
            <a:ext cx="820440" cy="3316680"/>
          </a:xfrm>
          <a:custGeom>
            <a:avLst/>
            <a:gdLst/>
            <a:ahLst/>
            <a:rect l="0" t="0" r="r" b="b"/>
            <a:pathLst>
              <a:path w="9215" h="2281">
                <a:moveTo>
                  <a:pt x="9214" y="0"/>
                </a:moveTo>
                <a:cubicBezTo>
                  <a:pt x="9214" y="570"/>
                  <a:pt x="8831" y="1140"/>
                  <a:pt x="8447" y="1140"/>
                </a:cubicBezTo>
                <a:lnTo>
                  <a:pt x="5275" y="1140"/>
                </a:lnTo>
                <a:cubicBezTo>
                  <a:pt x="4891" y="1140"/>
                  <a:pt x="4507" y="1710"/>
                  <a:pt x="4507" y="2280"/>
                </a:cubicBezTo>
                <a:cubicBezTo>
                  <a:pt x="4507" y="1710"/>
                  <a:pt x="4123" y="1140"/>
                  <a:pt x="3739" y="1140"/>
                </a:cubicBezTo>
                <a:lnTo>
                  <a:pt x="768" y="1140"/>
                </a:lnTo>
                <a:cubicBezTo>
                  <a:pt x="384" y="1140"/>
                  <a:pt x="0" y="570"/>
                  <a:pt x="0" y="0"/>
                </a:cubicBezTo>
              </a:path>
            </a:pathLst>
          </a:custGeom>
          <a:noFill/>
          <a:ln w="3816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65" name="TextShape 8"/>
          <p:cNvSpPr txBox="1"/>
          <p:nvPr/>
        </p:nvSpPr>
        <p:spPr>
          <a:xfrm>
            <a:off x="1281960" y="6513120"/>
            <a:ext cx="7880040" cy="546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b="1" lang="en-US" sz="3200" spc="-1">
                <a:solidFill>
                  <a:srgbClr val="000080"/>
                </a:solidFill>
                <a:latin typeface="Arial"/>
              </a:rPr>
              <a:t>See also jet grooming (</a:t>
            </a:r>
            <a:r>
              <a:rPr b="1" i="1" lang="en-US" sz="3200" spc="-1">
                <a:solidFill>
                  <a:srgbClr val="000080"/>
                </a:solidFill>
                <a:latin typeface="Arial"/>
              </a:rPr>
              <a:t>Yen-jie Lee</a:t>
            </a:r>
            <a:r>
              <a:rPr b="1" lang="en-US" sz="3200" spc="-1">
                <a:solidFill>
                  <a:srgbClr val="000080"/>
                </a:solidFill>
                <a:latin typeface="Arial"/>
              </a:rPr>
              <a:t>)</a:t>
            </a:r>
            <a:endParaRPr/>
          </a:p>
        </p:txBody>
      </p:sp>
    </p:spTree>
  </p:cSld>
  <p:timing>
    <p:tnLst>
      <p:par>
        <p:cTn id="101" dur="indefinite" restart="never" nodeType="tmRoot">
          <p:childTnLst>
            <p:seq>
              <p:cTn id="10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6" name="" descr=""/>
          <p:cNvPicPr/>
          <p:nvPr/>
        </p:nvPicPr>
        <p:blipFill>
          <a:blip r:embed="rId1"/>
          <a:stretch/>
        </p:blipFill>
        <p:spPr>
          <a:xfrm rot="405000">
            <a:off x="7216560" y="2239560"/>
            <a:ext cx="1359000" cy="1504800"/>
          </a:xfrm>
          <a:prstGeom prst="rect">
            <a:avLst/>
          </a:prstGeom>
          <a:ln>
            <a:noFill/>
          </a:ln>
        </p:spPr>
      </p:pic>
      <p:pic>
        <p:nvPicPr>
          <p:cNvPr id="767" name="" descr=""/>
          <p:cNvPicPr/>
          <p:nvPr/>
        </p:nvPicPr>
        <p:blipFill>
          <a:blip r:embed="rId2"/>
          <a:stretch/>
        </p:blipFill>
        <p:spPr>
          <a:xfrm>
            <a:off x="1005120" y="1412640"/>
            <a:ext cx="3326760" cy="4316400"/>
          </a:xfrm>
          <a:prstGeom prst="rect">
            <a:avLst/>
          </a:prstGeom>
          <a:ln>
            <a:noFill/>
          </a:ln>
        </p:spPr>
      </p:pic>
      <p:pic>
        <p:nvPicPr>
          <p:cNvPr id="768" name="" descr=""/>
          <p:cNvPicPr/>
          <p:nvPr/>
        </p:nvPicPr>
        <p:blipFill>
          <a:blip r:embed="rId3"/>
          <a:stretch/>
        </p:blipFill>
        <p:spPr>
          <a:xfrm>
            <a:off x="1970280" y="954360"/>
            <a:ext cx="7484760" cy="5646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03" dur="indefinite" restart="never" nodeType="tmRoot">
          <p:childTnLst>
            <p:seq>
              <p:cTn id="10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" descr=""/>
          <p:cNvPicPr/>
          <p:nvPr/>
        </p:nvPicPr>
        <p:blipFill>
          <a:blip r:embed="rId1"/>
          <a:stretch/>
        </p:blipFill>
        <p:spPr>
          <a:xfrm>
            <a:off x="5466240" y="1626480"/>
            <a:ext cx="4495320" cy="1761840"/>
          </a:xfrm>
          <a:prstGeom prst="rect">
            <a:avLst/>
          </a:prstGeom>
          <a:ln>
            <a:noFill/>
          </a:ln>
        </p:spPr>
      </p:pic>
      <p:sp>
        <p:nvSpPr>
          <p:cNvPr id="460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Overview</a:t>
            </a:r>
            <a:endParaRPr/>
          </a:p>
        </p:txBody>
      </p:sp>
      <p:sp>
        <p:nvSpPr>
          <p:cNvPr id="461" name="TextShape 2"/>
          <p:cNvSpPr txBox="1"/>
          <p:nvPr/>
        </p:nvSpPr>
        <p:spPr>
          <a:xfrm>
            <a:off x="324000" y="1769040"/>
            <a:ext cx="571536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Jet quenching in a nutshell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Partons lose energy in the medium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This lost energy makes jets broader and softer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i="1" lang="en-US" sz="2800" spc="-1">
                <a:latin typeface="Arial"/>
              </a:rPr>
              <a:t>See also talks from</a:t>
            </a:r>
            <a:r>
              <a:rPr i="1" lang="en-US" sz="2800" spc="-1">
                <a:latin typeface="Arial"/>
              </a:rPr>
              <a:t>
</a:t>
            </a:r>
            <a:r>
              <a:rPr i="1" lang="en-US" sz="2800" spc="-1">
                <a:latin typeface="Arial"/>
              </a:rPr>
              <a:t>Abhijit Majumder</a:t>
            </a:r>
            <a:r>
              <a:rPr i="1" lang="en-US" sz="2800" spc="-1">
                <a:latin typeface="Arial"/>
              </a:rPr>
              <a:t>
</a:t>
            </a:r>
            <a:r>
              <a:rPr i="1" lang="en-US" sz="2800" spc="-1">
                <a:latin typeface="Arial"/>
              </a:rPr>
              <a:t>Yen-jie Lee</a:t>
            </a:r>
            <a:r>
              <a:rPr i="1" lang="en-US" sz="2800" spc="-1">
                <a:latin typeface="Arial"/>
              </a:rPr>
              <a:t>
</a:t>
            </a:r>
            <a:r>
              <a:rPr i="1" lang="en-US" sz="2800" spc="-1">
                <a:latin typeface="Arial"/>
              </a:rPr>
              <a:t>Justin Frantz</a:t>
            </a:r>
            <a:r>
              <a:rPr i="1" lang="en-US" sz="2800" spc="-1">
                <a:latin typeface="Arial"/>
              </a:rPr>
              <a:t>
</a:t>
            </a:r>
            <a:r>
              <a:rPr i="1" lang="en-US" sz="2800" spc="-1">
                <a:latin typeface="Arial"/>
              </a:rPr>
              <a:t>Laura Havener</a:t>
            </a:r>
            <a:r>
              <a:rPr i="1" lang="en-US" sz="2800" spc="-1">
                <a:latin typeface="Arial"/>
              </a:rPr>
              <a:t>
</a:t>
            </a:r>
            <a:r>
              <a:rPr i="1" lang="en-US" sz="2800" spc="-1">
                <a:latin typeface="Arial"/>
              </a:rPr>
              <a:t>Cesar Luis da Silva</a:t>
            </a:r>
            <a:r>
              <a:rPr i="1" lang="en-US" sz="2800" spc="-1">
                <a:latin typeface="Arial"/>
              </a:rPr>
              <a:t>
</a:t>
            </a:r>
            <a:r>
              <a:rPr i="1" lang="en-US" sz="2800" spc="-1">
                <a:latin typeface="Arial"/>
              </a:rPr>
              <a:t>...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Towards quantitative understanding</a:t>
            </a:r>
            <a:endParaRPr/>
          </a:p>
        </p:txBody>
      </p:sp>
      <p:pic>
        <p:nvPicPr>
          <p:cNvPr id="462" name="" descr=""/>
          <p:cNvPicPr/>
          <p:nvPr/>
        </p:nvPicPr>
        <p:blipFill>
          <a:blip r:embed="rId2"/>
          <a:stretch/>
        </p:blipFill>
        <p:spPr>
          <a:xfrm>
            <a:off x="5358240" y="3388320"/>
            <a:ext cx="4238280" cy="3381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>
                <p:childTnLst>
                  <p:par>
                    <p:cTn id="5" fill="freeze">
                      <p:stCondLst>
                        <p:cond delay="indefinite"/>
                      </p:stCondLst>
                      <p:childTnLst>
                        <p:par>
                          <p:cTn id="6" fill="freeze">
                            <p:stCondLst>
                              <p:cond delay="0"/>
                            </p:stCondLst>
                            <p:childTnLst>
                              <p:par>
                                <p:cTn id="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st="0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freeze">
                      <p:stCondLst>
                        <p:cond delay="indefinite"/>
                      </p:stCondLst>
                      <p:childTnLst>
                        <p:par>
                          <p:cTn id="12" fill="freeze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st="28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freeze">
                      <p:stCondLst>
                        <p:cond delay="indefinite"/>
                      </p:stCondLst>
                      <p:childTnLst>
                        <p:par>
                          <p:cTn id="16" fill="freeze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>
                                            <p:txEl>
                                              <p:pRg st="62" end="10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TextShape 1"/>
          <p:cNvSpPr txBox="1"/>
          <p:nvPr/>
        </p:nvSpPr>
        <p:spPr>
          <a:xfrm>
            <a:off x="504000" y="21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I do not care about jets.</a:t>
            </a:r>
            <a:endParaRPr/>
          </a:p>
        </p:txBody>
      </p:sp>
      <p:sp>
        <p:nvSpPr>
          <p:cNvPr id="770" name="TextShape 2"/>
          <p:cNvSpPr txBox="1"/>
          <p:nvPr/>
        </p:nvSpPr>
        <p:spPr>
          <a:xfrm>
            <a:off x="37440" y="6744600"/>
            <a:ext cx="75081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Paraphrased from Sevil Salur</a:t>
            </a:r>
            <a:endParaRPr/>
          </a:p>
        </p:txBody>
      </p:sp>
    </p:spTree>
  </p:cSld>
  <p:timing>
    <p:tnLst>
      <p:par>
        <p:cTn id="105" dur="indefinite" restart="never" nodeType="tmRoot">
          <p:childTnLst>
            <p:seq>
              <p:cTn id="10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TextShape 1"/>
          <p:cNvSpPr txBox="1"/>
          <p:nvPr/>
        </p:nvSpPr>
        <p:spPr>
          <a:xfrm>
            <a:off x="504000" y="21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I want to learn about the QGP.</a:t>
            </a:r>
            <a:endParaRPr/>
          </a:p>
        </p:txBody>
      </p:sp>
      <p:sp>
        <p:nvSpPr>
          <p:cNvPr id="772" name="TextShape 2"/>
          <p:cNvSpPr txBox="1"/>
          <p:nvPr/>
        </p:nvSpPr>
        <p:spPr>
          <a:xfrm>
            <a:off x="37440" y="6744600"/>
            <a:ext cx="7508160" cy="3463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Paraphrased from Sevil Salur</a:t>
            </a:r>
            <a:endParaRPr/>
          </a:p>
        </p:txBody>
      </p:sp>
    </p:spTree>
  </p:cSld>
  <p:timing>
    <p:tnLst>
      <p:par>
        <p:cTn id="107" dur="indefinite" restart="never" nodeType="tmRoot">
          <p:childTnLst>
            <p:seq>
              <p:cTn id="10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TextShape 1"/>
          <p:cNvSpPr txBox="1"/>
          <p:nvPr/>
        </p:nvSpPr>
        <p:spPr>
          <a:xfrm>
            <a:off x="504000" y="13320"/>
            <a:ext cx="9071640" cy="1041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It is 2017.  What have we learned?</a:t>
            </a:r>
            <a:endParaRPr/>
          </a:p>
        </p:txBody>
      </p:sp>
    </p:spTree>
  </p:cSld>
  <p:timing>
    <p:tnLst>
      <p:par>
        <p:cTn id="109" dur="indefinite" restart="never" nodeType="tmRoot">
          <p:childTnLst>
            <p:seq>
              <p:cTn id="1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TextShape 1"/>
          <p:cNvSpPr txBox="1"/>
          <p:nvPr/>
        </p:nvSpPr>
        <p:spPr>
          <a:xfrm>
            <a:off x="504000" y="13320"/>
            <a:ext cx="9071640" cy="1041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It is 2017.  What have we learned?</a:t>
            </a:r>
            <a:endParaRPr/>
          </a:p>
        </p:txBody>
      </p:sp>
      <p:sp>
        <p:nvSpPr>
          <p:cNvPr id="775" name="TextShape 2"/>
          <p:cNvSpPr txBox="1"/>
          <p:nvPr/>
        </p:nvSpPr>
        <p:spPr>
          <a:xfrm>
            <a:off x="143640" y="966600"/>
            <a:ext cx="6470280" cy="6099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Qualitative confirmation of our model for partonic energy loss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Reasonable constraints on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Using mostly hadron</a:t>
            </a:r>
            <a:r>
              <a:rPr lang="en-US" sz="2800" spc="-1">
                <a:latin typeface="Arial"/>
                <a:ea typeface="Arial"/>
              </a:rPr>
              <a:t> </a:t>
            </a:r>
            <a:r>
              <a:rPr lang="en-US" sz="2800" spc="-1">
                <a:latin typeface="Arial"/>
              </a:rPr>
              <a:t>spectra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We have not gotten many quantitative constraints out of other observables.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We don't </a:t>
            </a:r>
            <a:r>
              <a:rPr i="1" lang="en-US" sz="3200" spc="-1">
                <a:latin typeface="Arial"/>
              </a:rPr>
              <a:t>truly</a:t>
            </a:r>
            <a:r>
              <a:rPr lang="en-US" sz="3200" spc="-1">
                <a:latin typeface="Arial"/>
              </a:rPr>
              <a:t> know if they are actually sensitive to the physics we want to measure.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Theoretical calculations sensitive to things we might not have under control</a:t>
            </a:r>
            <a:endParaRPr/>
          </a:p>
        </p:txBody>
      </p:sp>
      <p:sp>
        <p:nvSpPr>
          <p:cNvPr id="776" name="CustomShape 3"/>
          <p:cNvSpPr/>
          <p:nvPr/>
        </p:nvSpPr>
        <p:spPr>
          <a:xfrm>
            <a:off x="101880" y="1904760"/>
            <a:ext cx="6344280" cy="5123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11" dur="indefinite" restart="never" nodeType="tmRoot">
          <p:childTnLst>
            <p:seq>
              <p:cTn id="112" nodeType="mainSeq">
                <p:childTnLst>
                  <p:par>
                    <p:cTn id="113" fill="freeze">
                      <p:stCondLst>
                        <p:cond delay="indefinite"/>
                      </p:stCondLst>
                      <p:childTnLst>
                        <p:par>
                          <p:cTn id="114" fill="freeze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st="0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freeze">
                      <p:stCondLst>
                        <p:cond delay="indefinite"/>
                      </p:stCondLst>
                      <p:childTnLst>
                        <p:par>
                          <p:cTn id="118" fill="freeze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st="63" end="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freeze">
                      <p:stCondLst>
                        <p:cond delay="indefinite"/>
                      </p:stCondLst>
                      <p:childTnLst>
                        <p:par>
                          <p:cTn id="124" fill="freeze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st="89" end="1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freeze">
                      <p:stCondLst>
                        <p:cond delay="indefinite"/>
                      </p:stCondLst>
                      <p:childTnLst>
                        <p:par>
                          <p:cTn id="128" fill="freeze">
                            <p:stCondLst>
                              <p:cond delay="0"/>
                            </p:stCondLst>
                            <p:childTnLst>
                              <p:par>
                                <p:cTn id="12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st="117" end="1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freeze">
                      <p:stCondLst>
                        <p:cond delay="indefinite"/>
                      </p:stCondLst>
                      <p:childTnLst>
                        <p:par>
                          <p:cTn id="132" fill="freeze">
                            <p:stCondLst>
                              <p:cond delay="0"/>
                            </p:stCondLst>
                            <p:childTnLst>
                              <p:par>
                                <p:cTn id="1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st="192" end="2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freeze">
                      <p:stCondLst>
                        <p:cond delay="indefinite"/>
                      </p:stCondLst>
                      <p:childTnLst>
                        <p:par>
                          <p:cTn id="136" fill="freeze">
                            <p:stCondLst>
                              <p:cond delay="0"/>
                            </p:stCondLst>
                            <p:childTnLst>
                              <p:par>
                                <p:cTn id="1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>
                                            <p:txEl>
                                              <p:pRg st="278" end="3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TextShape 1"/>
          <p:cNvSpPr txBox="1"/>
          <p:nvPr/>
        </p:nvSpPr>
        <p:spPr>
          <a:xfrm>
            <a:off x="504000" y="13320"/>
            <a:ext cx="9071640" cy="1041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It is 2017.  What have we learned?</a:t>
            </a:r>
            <a:endParaRPr/>
          </a:p>
        </p:txBody>
      </p:sp>
      <p:sp>
        <p:nvSpPr>
          <p:cNvPr id="778" name="TextShape 2"/>
          <p:cNvSpPr txBox="1"/>
          <p:nvPr/>
        </p:nvSpPr>
        <p:spPr>
          <a:xfrm>
            <a:off x="143640" y="966600"/>
            <a:ext cx="6470280" cy="6099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Qualitative confirmation of our model for partonic energy loss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Reasonable constraints on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Using mostly hadron</a:t>
            </a:r>
            <a:r>
              <a:rPr lang="en-US" sz="2800" spc="-1">
                <a:latin typeface="Arial"/>
                <a:ea typeface="Arial"/>
              </a:rPr>
              <a:t> </a:t>
            </a:r>
            <a:r>
              <a:rPr lang="en-US" sz="2800" spc="-1">
                <a:latin typeface="Arial"/>
              </a:rPr>
              <a:t>spectra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We have not gotten many quantitative constraints out of other observables.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We don't </a:t>
            </a:r>
            <a:r>
              <a:rPr i="1" lang="en-US" sz="3200" spc="-1">
                <a:latin typeface="Arial"/>
              </a:rPr>
              <a:t>truly</a:t>
            </a:r>
            <a:r>
              <a:rPr lang="en-US" sz="3200" spc="-1">
                <a:latin typeface="Arial"/>
              </a:rPr>
              <a:t> know if they are actually sensitive to the physics we want to measure.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Theoretical calculations sensitive to things we might not have under control</a:t>
            </a:r>
            <a:endParaRPr/>
          </a:p>
        </p:txBody>
      </p:sp>
      <p:sp>
        <p:nvSpPr>
          <p:cNvPr id="779" name="CustomShape 3"/>
          <p:cNvSpPr/>
          <p:nvPr/>
        </p:nvSpPr>
        <p:spPr>
          <a:xfrm>
            <a:off x="101880" y="2908440"/>
            <a:ext cx="6344280" cy="40820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39" dur="indefinite" restart="never" nodeType="tmRoot">
          <p:childTnLst>
            <p:seq>
              <p:cTn id="140" nodeType="mainSeq">
                <p:childTnLst>
                  <p:par>
                    <p:cTn id="141" fill="freeze">
                      <p:stCondLst>
                        <p:cond delay="indefinite"/>
                      </p:stCondLst>
                      <p:childTnLst>
                        <p:par>
                          <p:cTn id="142" fill="freeze">
                            <p:stCondLst>
                              <p:cond delay="0"/>
                            </p:stCondLst>
                            <p:childTnLst>
                              <p:par>
                                <p:cTn id="1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>
                                            <p:txEl>
                                              <p:pRg st="0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freeze">
                      <p:stCondLst>
                        <p:cond delay="indefinite"/>
                      </p:stCondLst>
                      <p:childTnLst>
                        <p:par>
                          <p:cTn id="146" fill="freeze">
                            <p:stCondLst>
                              <p:cond delay="0"/>
                            </p:stCondLst>
                            <p:childTnLst>
                              <p:par>
                                <p:cTn id="1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>
                                            <p:txEl>
                                              <p:pRg st="63" end="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freeze">
                      <p:stCondLst>
                        <p:cond delay="indefinite"/>
                      </p:stCondLst>
                      <p:childTnLst>
                        <p:par>
                          <p:cTn id="152" fill="freeze">
                            <p:stCondLst>
                              <p:cond delay="0"/>
                            </p:stCondLst>
                            <p:childTnLst>
                              <p:par>
                                <p:cTn id="1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>
                                            <p:txEl>
                                              <p:pRg st="89" end="1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freeze">
                      <p:stCondLst>
                        <p:cond delay="indefinite"/>
                      </p:stCondLst>
                      <p:childTnLst>
                        <p:par>
                          <p:cTn id="156" fill="freeze">
                            <p:stCondLst>
                              <p:cond delay="0"/>
                            </p:stCondLst>
                            <p:childTnLst>
                              <p:par>
                                <p:cTn id="15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>
                                            <p:txEl>
                                              <p:pRg st="117" end="1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freeze">
                      <p:stCondLst>
                        <p:cond delay="indefinite"/>
                      </p:stCondLst>
                      <p:childTnLst>
                        <p:par>
                          <p:cTn id="160" fill="freeze">
                            <p:stCondLst>
                              <p:cond delay="0"/>
                            </p:stCondLst>
                            <p:childTnLst>
                              <p:par>
                                <p:cTn id="1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>
                                            <p:txEl>
                                              <p:pRg st="192" end="2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freeze">
                      <p:stCondLst>
                        <p:cond delay="indefinite"/>
                      </p:stCondLst>
                      <p:childTnLst>
                        <p:par>
                          <p:cTn id="164" fill="freeze">
                            <p:stCondLst>
                              <p:cond delay="0"/>
                            </p:stCondLst>
                            <p:childTnLst>
                              <p:par>
                                <p:cTn id="1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">
                                            <p:txEl>
                                              <p:pRg st="278" end="3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TextShape 1"/>
          <p:cNvSpPr txBox="1"/>
          <p:nvPr/>
        </p:nvSpPr>
        <p:spPr>
          <a:xfrm>
            <a:off x="504000" y="13320"/>
            <a:ext cx="9071640" cy="1041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It is 2017.  What have we learned?</a:t>
            </a:r>
            <a:endParaRPr/>
          </a:p>
        </p:txBody>
      </p:sp>
      <p:sp>
        <p:nvSpPr>
          <p:cNvPr id="781" name="TextShape 2"/>
          <p:cNvSpPr txBox="1"/>
          <p:nvPr/>
        </p:nvSpPr>
        <p:spPr>
          <a:xfrm>
            <a:off x="143640" y="966600"/>
            <a:ext cx="6470280" cy="6099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Qualitative confirmation of our model for partonic energy loss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Reasonable constraints on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Using mostly hadron</a:t>
            </a:r>
            <a:r>
              <a:rPr lang="en-US" sz="2800" spc="-1">
                <a:latin typeface="Arial"/>
                <a:ea typeface="Arial"/>
              </a:rPr>
              <a:t> </a:t>
            </a:r>
            <a:r>
              <a:rPr lang="en-US" sz="2800" spc="-1">
                <a:latin typeface="Arial"/>
              </a:rPr>
              <a:t>spectra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We have not gotten many quantitative constraints out of other observables.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We don't </a:t>
            </a:r>
            <a:r>
              <a:rPr i="1" lang="en-US" sz="3200" spc="-1">
                <a:latin typeface="Arial"/>
              </a:rPr>
              <a:t>truly</a:t>
            </a:r>
            <a:r>
              <a:rPr lang="en-US" sz="3200" spc="-1">
                <a:latin typeface="Arial"/>
              </a:rPr>
              <a:t> know if they are actually sensitive to the physics we want to measure.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Theoretical calculations sensitive to things we might not have under control</a:t>
            </a:r>
            <a:endParaRPr/>
          </a:p>
        </p:txBody>
      </p:sp>
      <p:pic>
        <p:nvPicPr>
          <p:cNvPr id="782" name="" descr=""/>
          <p:cNvPicPr/>
          <p:nvPr/>
        </p:nvPicPr>
        <p:blipFill>
          <a:blip r:embed="rId1"/>
          <a:stretch/>
        </p:blipFill>
        <p:spPr>
          <a:xfrm>
            <a:off x="6514200" y="2041920"/>
            <a:ext cx="3436920" cy="3436920"/>
          </a:xfrm>
          <a:prstGeom prst="rect">
            <a:avLst/>
          </a:prstGeom>
          <a:ln>
            <a:noFill/>
          </a:ln>
        </p:spPr>
      </p:pic>
      <p:sp>
        <p:nvSpPr>
          <p:cNvPr id="783" name="CustomShape 3"/>
          <p:cNvSpPr/>
          <p:nvPr/>
        </p:nvSpPr>
        <p:spPr>
          <a:xfrm>
            <a:off x="101880" y="4333320"/>
            <a:ext cx="6344280" cy="273816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67" dur="indefinite" restart="never" nodeType="tmRoot">
          <p:childTnLst>
            <p:seq>
              <p:cTn id="168" nodeType="mainSeq">
                <p:childTnLst>
                  <p:par>
                    <p:cTn id="169" fill="freeze">
                      <p:stCondLst>
                        <p:cond delay="indefinite"/>
                      </p:stCondLst>
                      <p:childTnLst>
                        <p:par>
                          <p:cTn id="170" fill="freeze">
                            <p:stCondLst>
                              <p:cond delay="0"/>
                            </p:stCondLst>
                            <p:childTnLst>
                              <p:par>
                                <p:cTn id="1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st="0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freeze">
                      <p:stCondLst>
                        <p:cond delay="indefinite"/>
                      </p:stCondLst>
                      <p:childTnLst>
                        <p:par>
                          <p:cTn id="174" fill="freeze">
                            <p:stCondLst>
                              <p:cond delay="0"/>
                            </p:stCondLst>
                            <p:childTnLst>
                              <p:par>
                                <p:cTn id="1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st="63" end="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freeze">
                      <p:stCondLst>
                        <p:cond delay="indefinite"/>
                      </p:stCondLst>
                      <p:childTnLst>
                        <p:par>
                          <p:cTn id="180" fill="freeze">
                            <p:stCondLst>
                              <p:cond delay="0"/>
                            </p:stCondLst>
                            <p:childTnLst>
                              <p:par>
                                <p:cTn id="1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st="89" end="1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freeze">
                      <p:stCondLst>
                        <p:cond delay="indefinite"/>
                      </p:stCondLst>
                      <p:childTnLst>
                        <p:par>
                          <p:cTn id="184" fill="freeze">
                            <p:stCondLst>
                              <p:cond delay="0"/>
                            </p:stCondLst>
                            <p:childTnLst>
                              <p:par>
                                <p:cTn id="1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st="117" end="1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freeze">
                      <p:stCondLst>
                        <p:cond delay="indefinite"/>
                      </p:stCondLst>
                      <p:childTnLst>
                        <p:par>
                          <p:cTn id="190" fill="freeze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st="192" end="2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freeze">
                      <p:stCondLst>
                        <p:cond delay="indefinite"/>
                      </p:stCondLst>
                      <p:childTnLst>
                        <p:par>
                          <p:cTn id="194" fill="freeze">
                            <p:stCondLst>
                              <p:cond delay="0"/>
                            </p:stCondLst>
                            <p:childTnLst>
                              <p:par>
                                <p:cTn id="1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>
                                            <p:txEl>
                                              <p:pRg st="278" end="3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TextShape 1"/>
          <p:cNvSpPr txBox="1"/>
          <p:nvPr/>
        </p:nvSpPr>
        <p:spPr>
          <a:xfrm>
            <a:off x="504000" y="13320"/>
            <a:ext cx="9071640" cy="1041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It is 2017.  What have we learned?</a:t>
            </a:r>
            <a:endParaRPr/>
          </a:p>
        </p:txBody>
      </p:sp>
      <p:sp>
        <p:nvSpPr>
          <p:cNvPr id="785" name="TextShape 2"/>
          <p:cNvSpPr txBox="1"/>
          <p:nvPr/>
        </p:nvSpPr>
        <p:spPr>
          <a:xfrm>
            <a:off x="143640" y="966600"/>
            <a:ext cx="6470280" cy="6099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Qualitative confirmation of our model for partonic energy loss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Reasonable constraints on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Using mostly hadron</a:t>
            </a:r>
            <a:r>
              <a:rPr lang="en-US" sz="2800" spc="-1">
                <a:latin typeface="Arial"/>
                <a:ea typeface="Arial"/>
              </a:rPr>
              <a:t> </a:t>
            </a:r>
            <a:r>
              <a:rPr lang="en-US" sz="2800" spc="-1">
                <a:latin typeface="Arial"/>
              </a:rPr>
              <a:t>spectra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We have not gotten many quantitative constraints out of other observables.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We don't </a:t>
            </a:r>
            <a:r>
              <a:rPr i="1" lang="en-US" sz="3200" spc="-1">
                <a:latin typeface="Arial"/>
              </a:rPr>
              <a:t>truly</a:t>
            </a:r>
            <a:r>
              <a:rPr lang="en-US" sz="3200" spc="-1">
                <a:latin typeface="Arial"/>
              </a:rPr>
              <a:t> know if they are actually sensitive to the physics we want to measure.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Theoretical calculations sensitive to things we might not have under control</a:t>
            </a:r>
            <a:endParaRPr/>
          </a:p>
        </p:txBody>
      </p:sp>
      <p:pic>
        <p:nvPicPr>
          <p:cNvPr id="786" name="" descr=""/>
          <p:cNvPicPr/>
          <p:nvPr/>
        </p:nvPicPr>
        <p:blipFill>
          <a:blip r:embed="rId1"/>
          <a:stretch/>
        </p:blipFill>
        <p:spPr>
          <a:xfrm>
            <a:off x="6514200" y="2041920"/>
            <a:ext cx="3436920" cy="3436920"/>
          </a:xfrm>
          <a:prstGeom prst="rect">
            <a:avLst/>
          </a:prstGeom>
          <a:ln>
            <a:noFill/>
          </a:ln>
        </p:spPr>
      </p:pic>
      <p:sp>
        <p:nvSpPr>
          <p:cNvPr id="787" name="CustomShape 3"/>
          <p:cNvSpPr/>
          <p:nvPr/>
        </p:nvSpPr>
        <p:spPr>
          <a:xfrm>
            <a:off x="101880" y="5871960"/>
            <a:ext cx="6344280" cy="11566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97" dur="indefinite" restart="never" nodeType="tmRoot">
          <p:childTnLst>
            <p:seq>
              <p:cTn id="198" nodeType="mainSeq">
                <p:childTnLst>
                  <p:par>
                    <p:cTn id="199" fill="freeze">
                      <p:stCondLst>
                        <p:cond delay="indefinite"/>
                      </p:stCondLst>
                      <p:childTnLst>
                        <p:par>
                          <p:cTn id="200" fill="freeze">
                            <p:stCondLst>
                              <p:cond delay="0"/>
                            </p:stCondLst>
                            <p:childTnLst>
                              <p:par>
                                <p:cTn id="2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0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freeze">
                      <p:stCondLst>
                        <p:cond delay="indefinite"/>
                      </p:stCondLst>
                      <p:childTnLst>
                        <p:par>
                          <p:cTn id="204" fill="freeze">
                            <p:stCondLst>
                              <p:cond delay="0"/>
                            </p:stCondLst>
                            <p:childTnLst>
                              <p:par>
                                <p:cTn id="2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63" end="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freeze">
                      <p:stCondLst>
                        <p:cond delay="indefinite"/>
                      </p:stCondLst>
                      <p:childTnLst>
                        <p:par>
                          <p:cTn id="210" fill="freeze">
                            <p:stCondLst>
                              <p:cond delay="0"/>
                            </p:stCondLst>
                            <p:childTnLst>
                              <p:par>
                                <p:cTn id="2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89" end="1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freeze">
                      <p:stCondLst>
                        <p:cond delay="indefinite"/>
                      </p:stCondLst>
                      <p:childTnLst>
                        <p:par>
                          <p:cTn id="214" fill="freeze">
                            <p:stCondLst>
                              <p:cond delay="0"/>
                            </p:stCondLst>
                            <p:childTnLst>
                              <p:par>
                                <p:cTn id="2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117" end="1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freeze">
                      <p:stCondLst>
                        <p:cond delay="indefinite"/>
                      </p:stCondLst>
                      <p:childTnLst>
                        <p:par>
                          <p:cTn id="220" fill="freeze">
                            <p:stCondLst>
                              <p:cond delay="0"/>
                            </p:stCondLst>
                            <p:childTnLst>
                              <p:par>
                                <p:cTn id="2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192" end="2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freeze">
                      <p:stCondLst>
                        <p:cond delay="indefinite"/>
                      </p:stCondLst>
                      <p:childTnLst>
                        <p:par>
                          <p:cTn id="224" fill="freeze">
                            <p:stCondLst>
                              <p:cond delay="0"/>
                            </p:stCondLst>
                            <p:childTnLst>
                              <p:par>
                                <p:cTn id="2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">
                                            <p:txEl>
                                              <p:pRg st="278" end="3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TextShape 1"/>
          <p:cNvSpPr txBox="1"/>
          <p:nvPr/>
        </p:nvSpPr>
        <p:spPr>
          <a:xfrm>
            <a:off x="504000" y="13320"/>
            <a:ext cx="9071640" cy="1041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It is 2017.  What have we learned?</a:t>
            </a:r>
            <a:endParaRPr/>
          </a:p>
        </p:txBody>
      </p:sp>
      <p:sp>
        <p:nvSpPr>
          <p:cNvPr id="789" name="TextShape 2"/>
          <p:cNvSpPr txBox="1"/>
          <p:nvPr/>
        </p:nvSpPr>
        <p:spPr>
          <a:xfrm>
            <a:off x="143640" y="966600"/>
            <a:ext cx="6470280" cy="6099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Qualitative confirmation of our model for partonic energy loss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Reasonable constraints on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Using mostly hadron</a:t>
            </a:r>
            <a:r>
              <a:rPr lang="en-US" sz="2800" spc="-1">
                <a:latin typeface="Arial"/>
                <a:ea typeface="Arial"/>
              </a:rPr>
              <a:t> </a:t>
            </a:r>
            <a:r>
              <a:rPr lang="en-US" sz="2800" spc="-1">
                <a:latin typeface="Arial"/>
              </a:rPr>
              <a:t>spectra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We have not gotten many quantitative constraints out of other observables.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We don't </a:t>
            </a:r>
            <a:r>
              <a:rPr i="1" lang="en-US" sz="3200" spc="-1">
                <a:latin typeface="Arial"/>
              </a:rPr>
              <a:t>truly</a:t>
            </a:r>
            <a:r>
              <a:rPr lang="en-US" sz="3200" spc="-1">
                <a:latin typeface="Arial"/>
              </a:rPr>
              <a:t> know if they are actually sensitive to the physics we want to measure.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Theoretical calculations sensitive to things we might not have under control.</a:t>
            </a:r>
            <a:endParaRPr/>
          </a:p>
        </p:txBody>
      </p:sp>
      <p:pic>
        <p:nvPicPr>
          <p:cNvPr id="790" name="" descr=""/>
          <p:cNvPicPr/>
          <p:nvPr/>
        </p:nvPicPr>
        <p:blipFill>
          <a:blip r:embed="rId1"/>
          <a:stretch/>
        </p:blipFill>
        <p:spPr>
          <a:xfrm>
            <a:off x="6514200" y="2041920"/>
            <a:ext cx="3436920" cy="3436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27" dur="indefinite" restart="never" nodeType="tmRoot">
          <p:childTnLst>
            <p:seq>
              <p:cTn id="228" nodeType="mainSeq">
                <p:childTnLst>
                  <p:par>
                    <p:cTn id="229" fill="freeze">
                      <p:stCondLst>
                        <p:cond delay="indefinite"/>
                      </p:stCondLst>
                      <p:childTnLst>
                        <p:par>
                          <p:cTn id="230" fill="freeze">
                            <p:stCondLst>
                              <p:cond delay="0"/>
                            </p:stCondLst>
                            <p:childTnLst>
                              <p:par>
                                <p:cTn id="2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0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freeze">
                      <p:stCondLst>
                        <p:cond delay="indefinite"/>
                      </p:stCondLst>
                      <p:childTnLst>
                        <p:par>
                          <p:cTn id="234" fill="freeze">
                            <p:stCondLst>
                              <p:cond delay="0"/>
                            </p:stCondLst>
                            <p:childTnLst>
                              <p:par>
                                <p:cTn id="2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63" end="8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freeze">
                      <p:stCondLst>
                        <p:cond delay="indefinite"/>
                      </p:stCondLst>
                      <p:childTnLst>
                        <p:par>
                          <p:cTn id="240" fill="freeze">
                            <p:stCondLst>
                              <p:cond delay="0"/>
                            </p:stCondLst>
                            <p:childTnLst>
                              <p:par>
                                <p:cTn id="2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89" end="1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freeze">
                      <p:stCondLst>
                        <p:cond delay="indefinite"/>
                      </p:stCondLst>
                      <p:childTnLst>
                        <p:par>
                          <p:cTn id="244" fill="freeze">
                            <p:stCondLst>
                              <p:cond delay="0"/>
                            </p:stCondLst>
                            <p:childTnLst>
                              <p:par>
                                <p:cTn id="2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17" end="1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freeze">
                      <p:stCondLst>
                        <p:cond delay="indefinite"/>
                      </p:stCondLst>
                      <p:childTnLst>
                        <p:par>
                          <p:cTn id="250" fill="freeze">
                            <p:stCondLst>
                              <p:cond delay="0"/>
                            </p:stCondLst>
                            <p:childTnLst>
                              <p:par>
                                <p:cTn id="2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192" end="2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freeze">
                      <p:stCondLst>
                        <p:cond delay="indefinite"/>
                      </p:stCondLst>
                      <p:childTnLst>
                        <p:par>
                          <p:cTn id="254" fill="freeze">
                            <p:stCondLst>
                              <p:cond delay="0"/>
                            </p:stCondLst>
                            <p:childTnLst>
                              <p:par>
                                <p:cTn id="2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>
                                            <p:txEl>
                                              <p:pRg st="278" end="3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TextShape 1"/>
          <p:cNvSpPr txBox="1"/>
          <p:nvPr/>
        </p:nvSpPr>
        <p:spPr>
          <a:xfrm>
            <a:off x="457200" y="1210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What is a jet?</a:t>
            </a:r>
            <a:endParaRPr/>
          </a:p>
        </p:txBody>
      </p:sp>
    </p:spTree>
  </p:cSld>
  <p:timing>
    <p:tnLst>
      <p:par>
        <p:cTn id="257" dur="indefinite" restart="never" nodeType="tmRoot">
          <p:childTnLst>
            <p:seq>
              <p:cTn id="2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TextShape 1"/>
          <p:cNvSpPr txBox="1"/>
          <p:nvPr/>
        </p:nvSpPr>
        <p:spPr>
          <a:xfrm>
            <a:off x="457200" y="1210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What is a jet?</a:t>
            </a:r>
            <a:endParaRPr/>
          </a:p>
        </p:txBody>
      </p:sp>
      <p:sp>
        <p:nvSpPr>
          <p:cNvPr id="793" name="TextShape 2"/>
          <p:cNvSpPr txBox="1"/>
          <p:nvPr/>
        </p:nvSpPr>
        <p:spPr>
          <a:xfrm>
            <a:off x="457560" y="3010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A measurement of a jet is a measurement of a parton.</a:t>
            </a:r>
            <a:endParaRPr/>
          </a:p>
        </p:txBody>
      </p:sp>
    </p:spTree>
  </p:cSld>
  <p:timing>
    <p:tnLst>
      <p:par>
        <p:cTn id="259" dur="indefinite" restart="never" nodeType="tmRoot">
          <p:childTnLst>
            <p:seq>
              <p:cTn id="2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" descr=""/>
          <p:cNvPicPr/>
          <p:nvPr/>
        </p:nvPicPr>
        <p:blipFill>
          <a:blip r:embed="rId1"/>
          <a:stretch/>
        </p:blipFill>
        <p:spPr>
          <a:xfrm>
            <a:off x="-4760640" y="0"/>
            <a:ext cx="14840640" cy="7772400"/>
          </a:xfrm>
          <a:prstGeom prst="rect">
            <a:avLst/>
          </a:prstGeom>
          <a:ln>
            <a:noFill/>
          </a:ln>
        </p:spPr>
      </p:pic>
      <p:sp>
        <p:nvSpPr>
          <p:cNvPr id="464" name="TextShape 1"/>
          <p:cNvSpPr txBox="1"/>
          <p:nvPr/>
        </p:nvSpPr>
        <p:spPr>
          <a:xfrm>
            <a:off x="3157560" y="4109040"/>
            <a:ext cx="537444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500" spc="-1">
                <a:solidFill>
                  <a:srgbClr val="ff0000"/>
                </a:solidFill>
                <a:latin typeface="Arial"/>
              </a:rPr>
              <a:t>Energy loss</a:t>
            </a:r>
            <a:endParaRPr/>
          </a:p>
        </p:txBody>
      </p:sp>
      <p:pic>
        <p:nvPicPr>
          <p:cNvPr id="465" name="" descr=""/>
          <p:cNvPicPr/>
          <p:nvPr/>
        </p:nvPicPr>
        <p:blipFill>
          <a:blip r:embed="rId2"/>
          <a:stretch/>
        </p:blipFill>
        <p:spPr>
          <a:xfrm>
            <a:off x="682560" y="3564000"/>
            <a:ext cx="1188720" cy="1600200"/>
          </a:xfrm>
          <a:prstGeom prst="rect">
            <a:avLst/>
          </a:prstGeom>
          <a:ln>
            <a:noFill/>
          </a:ln>
        </p:spPr>
      </p:pic>
      <p:sp>
        <p:nvSpPr>
          <p:cNvPr id="466" name="CustomShape 2"/>
          <p:cNvSpPr/>
          <p:nvPr/>
        </p:nvSpPr>
        <p:spPr>
          <a:xfrm>
            <a:off x="86040" y="385668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7" name="CustomShape 3"/>
          <p:cNvSpPr/>
          <p:nvPr/>
        </p:nvSpPr>
        <p:spPr>
          <a:xfrm>
            <a:off x="2293920" y="401112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8" name="CustomShape 4"/>
          <p:cNvSpPr/>
          <p:nvPr/>
        </p:nvSpPr>
        <p:spPr>
          <a:xfrm>
            <a:off x="1921680" y="213804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69" name="CustomShape 5"/>
          <p:cNvSpPr/>
          <p:nvPr/>
        </p:nvSpPr>
        <p:spPr>
          <a:xfrm>
            <a:off x="1126080" y="47916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0" name="Line 6"/>
          <p:cNvSpPr/>
          <p:nvPr/>
        </p:nvSpPr>
        <p:spPr>
          <a:xfrm>
            <a:off x="243000" y="3979440"/>
            <a:ext cx="9144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1" name="Line 7"/>
          <p:cNvSpPr/>
          <p:nvPr/>
        </p:nvSpPr>
        <p:spPr>
          <a:xfrm flipV="1">
            <a:off x="1199880" y="2378880"/>
            <a:ext cx="762120" cy="16002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72" name="Line 8"/>
          <p:cNvSpPr/>
          <p:nvPr/>
        </p:nvSpPr>
        <p:spPr>
          <a:xfrm flipH="1">
            <a:off x="1428120" y="4131720"/>
            <a:ext cx="8229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3" name="Freeform 9"/>
          <p:cNvSpPr/>
          <p:nvPr/>
        </p:nvSpPr>
        <p:spPr>
          <a:xfrm>
            <a:off x="974880" y="4129560"/>
            <a:ext cx="585000" cy="733680"/>
          </a:xfrm>
          <a:custGeom>
            <a:avLst/>
            <a:gdLst/>
            <a:ahLst/>
            <a:rect l="0" t="0" r="r" b="b"/>
            <a:pathLst>
              <a:path w="1625" h="2038">
                <a:moveTo>
                  <a:pt x="1279" y="7"/>
                </a:moveTo>
                <a:cubicBezTo>
                  <a:pt x="727" y="0"/>
                  <a:pt x="1328" y="530"/>
                  <a:pt x="998" y="650"/>
                </a:cubicBezTo>
                <a:cubicBezTo>
                  <a:pt x="175" y="948"/>
                  <a:pt x="1624" y="1034"/>
                  <a:pt x="765" y="1266"/>
                </a:cubicBezTo>
                <a:cubicBezTo>
                  <a:pt x="0" y="1476"/>
                  <a:pt x="1016" y="1362"/>
                  <a:pt x="1023" y="1625"/>
                </a:cubicBezTo>
                <a:lnTo>
                  <a:pt x="741" y="1779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474" name="CustomShape 10"/>
          <p:cNvSpPr/>
          <p:nvPr/>
        </p:nvSpPr>
        <p:spPr>
          <a:xfrm>
            <a:off x="971280" y="3750840"/>
            <a:ext cx="68580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75" name="Line 11"/>
          <p:cNvSpPr/>
          <p:nvPr/>
        </p:nvSpPr>
        <p:spPr>
          <a:xfrm>
            <a:off x="376200" y="397836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76" name="Line 12"/>
          <p:cNvSpPr/>
          <p:nvPr/>
        </p:nvSpPr>
        <p:spPr>
          <a:xfrm flipH="1">
            <a:off x="1751400" y="411660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TextShape 1"/>
          <p:cNvSpPr txBox="1"/>
          <p:nvPr/>
        </p:nvSpPr>
        <p:spPr>
          <a:xfrm>
            <a:off x="504000" y="301320"/>
            <a:ext cx="9071640" cy="97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What is a jet?</a:t>
            </a:r>
            <a:endParaRPr/>
          </a:p>
        </p:txBody>
      </p:sp>
      <p:pic>
        <p:nvPicPr>
          <p:cNvPr id="795" name="" descr=""/>
          <p:cNvPicPr/>
          <p:nvPr/>
        </p:nvPicPr>
        <p:blipFill>
          <a:blip r:embed="rId1"/>
          <a:stretch/>
        </p:blipFill>
        <p:spPr>
          <a:xfrm>
            <a:off x="5486400" y="1664280"/>
            <a:ext cx="3749040" cy="3825000"/>
          </a:xfrm>
          <a:prstGeom prst="rect">
            <a:avLst/>
          </a:prstGeom>
          <a:ln>
            <a:noFill/>
          </a:ln>
        </p:spPr>
      </p:pic>
      <p:pic>
        <p:nvPicPr>
          <p:cNvPr id="796" name="" descr=""/>
          <p:cNvPicPr/>
          <p:nvPr/>
        </p:nvPicPr>
        <p:blipFill>
          <a:blip r:embed="rId2"/>
          <a:stretch/>
        </p:blipFill>
        <p:spPr>
          <a:xfrm>
            <a:off x="914400" y="1616760"/>
            <a:ext cx="3695400" cy="3695400"/>
          </a:xfrm>
          <a:prstGeom prst="rect">
            <a:avLst/>
          </a:prstGeom>
          <a:ln>
            <a:noFill/>
          </a:ln>
        </p:spPr>
      </p:pic>
      <p:sp>
        <p:nvSpPr>
          <p:cNvPr id="797" name="CustomShape 2"/>
          <p:cNvSpPr/>
          <p:nvPr/>
        </p:nvSpPr>
        <p:spPr>
          <a:xfrm>
            <a:off x="2122200" y="1066320"/>
            <a:ext cx="1918440" cy="55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p+p </a:t>
            </a:r>
            <a:r>
              <a:rPr b="1" lang="en-US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  <a:ea typeface="DejaVu Sans"/>
              </a:rPr>
              <a:t></a:t>
            </a:r>
            <a:r>
              <a:rPr b="1" lang="en-US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dijet</a:t>
            </a:r>
            <a:endParaRPr/>
          </a:p>
        </p:txBody>
      </p:sp>
      <p:sp>
        <p:nvSpPr>
          <p:cNvPr id="798" name="CustomShape 3"/>
          <p:cNvSpPr/>
          <p:nvPr/>
        </p:nvSpPr>
        <p:spPr>
          <a:xfrm>
            <a:off x="2647440" y="3320280"/>
            <a:ext cx="228240" cy="228240"/>
          </a:xfrm>
          <a:prstGeom prst="ellipse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99" name="CustomShape 4"/>
          <p:cNvSpPr/>
          <p:nvPr/>
        </p:nvSpPr>
        <p:spPr>
          <a:xfrm>
            <a:off x="2876040" y="2863080"/>
            <a:ext cx="1142640" cy="80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z="2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Beam pipe</a:t>
            </a:r>
            <a:endParaRPr/>
          </a:p>
        </p:txBody>
      </p:sp>
    </p:spTree>
  </p:cSld>
  <p:timing>
    <p:tnLst>
      <p:par>
        <p:cTn id="261" dur="indefinite" restart="never" nodeType="tmRoot">
          <p:childTnLst>
            <p:seq>
              <p:cTn id="2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TextShape 1"/>
          <p:cNvSpPr txBox="1"/>
          <p:nvPr/>
        </p:nvSpPr>
        <p:spPr>
          <a:xfrm>
            <a:off x="504000" y="301320"/>
            <a:ext cx="9071640" cy="9788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What is a jet?</a:t>
            </a:r>
            <a:endParaRPr/>
          </a:p>
        </p:txBody>
      </p:sp>
      <p:pic>
        <p:nvPicPr>
          <p:cNvPr id="801" name="" descr=""/>
          <p:cNvPicPr/>
          <p:nvPr/>
        </p:nvPicPr>
        <p:blipFill>
          <a:blip r:embed="rId1"/>
          <a:stretch/>
        </p:blipFill>
        <p:spPr>
          <a:xfrm>
            <a:off x="5486400" y="1664280"/>
            <a:ext cx="3749040" cy="3825000"/>
          </a:xfrm>
          <a:prstGeom prst="rect">
            <a:avLst/>
          </a:prstGeom>
          <a:ln>
            <a:noFill/>
          </a:ln>
        </p:spPr>
      </p:pic>
      <p:pic>
        <p:nvPicPr>
          <p:cNvPr id="802" name="" descr=""/>
          <p:cNvPicPr/>
          <p:nvPr/>
        </p:nvPicPr>
        <p:blipFill>
          <a:blip r:embed="rId2"/>
          <a:stretch/>
        </p:blipFill>
        <p:spPr>
          <a:xfrm>
            <a:off x="914400" y="1616760"/>
            <a:ext cx="3695400" cy="3695400"/>
          </a:xfrm>
          <a:prstGeom prst="rect">
            <a:avLst/>
          </a:prstGeom>
          <a:ln>
            <a:noFill/>
          </a:ln>
        </p:spPr>
      </p:pic>
      <p:sp>
        <p:nvSpPr>
          <p:cNvPr id="803" name="CustomShape 2"/>
          <p:cNvSpPr/>
          <p:nvPr/>
        </p:nvSpPr>
        <p:spPr>
          <a:xfrm>
            <a:off x="2122200" y="1066320"/>
            <a:ext cx="1918440" cy="5508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p+p </a:t>
            </a:r>
            <a:r>
              <a:rPr b="1" lang="en-US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  <a:ea typeface="DejaVu Sans"/>
              </a:rPr>
              <a:t></a:t>
            </a:r>
            <a:r>
              <a:rPr b="1" lang="en-US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dijet</a:t>
            </a:r>
            <a:endParaRPr/>
          </a:p>
        </p:txBody>
      </p:sp>
      <p:sp>
        <p:nvSpPr>
          <p:cNvPr id="804" name="CustomShape 3"/>
          <p:cNvSpPr/>
          <p:nvPr/>
        </p:nvSpPr>
        <p:spPr>
          <a:xfrm>
            <a:off x="2647440" y="3320280"/>
            <a:ext cx="228240" cy="228240"/>
          </a:xfrm>
          <a:prstGeom prst="ellipse">
            <a:avLst/>
          </a:prstGeom>
          <a:solidFill>
            <a:srgbClr val="ffffff"/>
          </a:solidFill>
          <a:ln>
            <a:solidFill>
              <a:srgbClr val="80808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05" name="CustomShape 4"/>
          <p:cNvSpPr/>
          <p:nvPr/>
        </p:nvSpPr>
        <p:spPr>
          <a:xfrm>
            <a:off x="2876040" y="2863080"/>
            <a:ext cx="1142640" cy="80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en-US" sz="2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Beam pipe</a:t>
            </a:r>
            <a:endParaRPr/>
          </a:p>
        </p:txBody>
      </p:sp>
      <p:pic>
        <p:nvPicPr>
          <p:cNvPr id="806" name="" descr=""/>
          <p:cNvPicPr/>
          <p:nvPr/>
        </p:nvPicPr>
        <p:blipFill>
          <a:blip r:embed="rId3"/>
          <a:stretch/>
        </p:blipFill>
        <p:spPr>
          <a:xfrm>
            <a:off x="7588080" y="5282640"/>
            <a:ext cx="1668960" cy="2010600"/>
          </a:xfrm>
          <a:prstGeom prst="rect">
            <a:avLst/>
          </a:prstGeom>
          <a:ln>
            <a:noFill/>
          </a:ln>
        </p:spPr>
      </p:pic>
      <p:sp>
        <p:nvSpPr>
          <p:cNvPr id="807" name="TextShape 5"/>
          <p:cNvSpPr txBox="1"/>
          <p:nvPr/>
        </p:nvSpPr>
        <p:spPr>
          <a:xfrm>
            <a:off x="0" y="5405040"/>
            <a:ext cx="8045280" cy="1976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lang="en-US" sz="3000" spc="-1">
                <a:latin typeface="Times New Roman"/>
              </a:rPr>
              <a:t>“</a:t>
            </a:r>
            <a:r>
              <a:rPr lang="en-US" sz="3000" spc="-1">
                <a:latin typeface="Times New Roman"/>
              </a:rPr>
              <a:t>I know it when I see it”</a:t>
            </a:r>
            <a:endParaRPr/>
          </a:p>
          <a:p>
            <a:pPr algn="ctr"/>
            <a:r>
              <a:rPr lang="en-US" sz="3000" spc="-1">
                <a:latin typeface="Times New Roman"/>
              </a:rPr>
              <a:t>US Supreme Court Justice Potter Stewart, Jacobellis v. Ohio</a:t>
            </a:r>
            <a:endParaRPr/>
          </a:p>
          <a:p>
            <a:pPr algn="ctr"/>
            <a:endParaRPr/>
          </a:p>
        </p:txBody>
      </p:sp>
    </p:spTree>
  </p:cSld>
  <p:timing>
    <p:tnLst>
      <p:par>
        <p:cTn id="263" dur="indefinite" restart="never" nodeType="tmRoot">
          <p:childTnLst>
            <p:seq>
              <p:cTn id="2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" descr=""/>
          <p:cNvPicPr/>
          <p:nvPr/>
        </p:nvPicPr>
        <p:blipFill>
          <a:blip r:embed="rId1"/>
          <a:stretch/>
        </p:blipFill>
        <p:spPr>
          <a:xfrm>
            <a:off x="182880" y="1650960"/>
            <a:ext cx="5954400" cy="3656520"/>
          </a:xfrm>
          <a:prstGeom prst="rect">
            <a:avLst/>
          </a:prstGeom>
          <a:ln>
            <a:noFill/>
          </a:ln>
        </p:spPr>
      </p:pic>
      <p:sp>
        <p:nvSpPr>
          <p:cNvPr id="809" name="TextShape 1"/>
          <p:cNvSpPr txBox="1"/>
          <p:nvPr/>
        </p:nvSpPr>
        <p:spPr>
          <a:xfrm>
            <a:off x="1429560" y="49320"/>
            <a:ext cx="4544280" cy="978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Jet finding</a:t>
            </a:r>
            <a:endParaRPr/>
          </a:p>
        </p:txBody>
      </p:sp>
      <p:sp>
        <p:nvSpPr>
          <p:cNvPr id="810" name="TextShape 2"/>
          <p:cNvSpPr txBox="1"/>
          <p:nvPr/>
        </p:nvSpPr>
        <p:spPr>
          <a:xfrm>
            <a:off x="4573440" y="1027800"/>
            <a:ext cx="5305320" cy="6104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Jet finder: groups final state particles into jet candidates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Anti-k</a:t>
            </a:r>
            <a:r>
              <a:rPr lang="en-US" sz="2800" spc="-1" baseline="-101000">
                <a:latin typeface="Arial"/>
              </a:rPr>
              <a:t>T</a:t>
            </a:r>
            <a:r>
              <a:rPr lang="en-US" sz="2800" spc="-1">
                <a:latin typeface="Arial"/>
              </a:rPr>
              <a:t> algorithm</a:t>
            </a:r>
            <a:r>
              <a:rPr lang="en-US" sz="2800" spc="-1">
                <a:latin typeface="Arial"/>
              </a:rPr>
              <a:t>
</a:t>
            </a:r>
            <a:r>
              <a:rPr lang="en-US" sz="2000" spc="-1">
                <a:latin typeface="Arial"/>
                <a:hlinkClick r:id="rId2"/>
              </a:rPr>
              <a:t>JHEP 0804 (2008) 063 [arXiv:0802.1189]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Depends on hadronization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Ideally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Infrared safe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Colinear safe</a:t>
            </a:r>
            <a:endParaRPr/>
          </a:p>
        </p:txBody>
      </p:sp>
      <p:sp>
        <p:nvSpPr>
          <p:cNvPr id="811" name="TextShape 3"/>
          <p:cNvSpPr txBox="1"/>
          <p:nvPr/>
        </p:nvSpPr>
        <p:spPr>
          <a:xfrm>
            <a:off x="4771440" y="-87120"/>
            <a:ext cx="4299120" cy="1252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in pp collisions</a:t>
            </a:r>
            <a:endParaRPr/>
          </a:p>
        </p:txBody>
      </p:sp>
      <p:sp>
        <p:nvSpPr>
          <p:cNvPr id="812" name="TextShape 4"/>
          <p:cNvSpPr txBox="1"/>
          <p:nvPr/>
        </p:nvSpPr>
        <p:spPr>
          <a:xfrm>
            <a:off x="84960" y="6015240"/>
            <a:ext cx="9995040" cy="2230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ff0000"/>
                </a:solidFill>
                <a:latin typeface="Arial"/>
              </a:rPr>
              <a:t>Snowmass Accord:</a:t>
            </a:r>
            <a:r>
              <a:rPr lang="en-US" sz="2500" spc="-1">
                <a:solidFill>
                  <a:srgbClr val="ff0000"/>
                </a:solidFill>
                <a:latin typeface="Arial"/>
              </a:rPr>
              <a:t> </a:t>
            </a:r>
            <a:r>
              <a:rPr lang="en-US" sz="2500" spc="-1">
                <a:latin typeface="Arial"/>
              </a:rPr>
              <a:t> Theoretical calculations and experimental measurements should use the same jet finding algorithm.  Otherwise they will not be comparable.</a:t>
            </a:r>
            <a:endParaRPr/>
          </a:p>
        </p:txBody>
      </p:sp>
    </p:spTree>
  </p:cSld>
  <p:timing>
    <p:tnLst>
      <p:par>
        <p:cTn id="265" dur="indefinite" restart="never" nodeType="tmRoot">
          <p:childTnLst>
            <p:seq>
              <p:cTn id="2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TextShape 1"/>
          <p:cNvSpPr txBox="1"/>
          <p:nvPr/>
        </p:nvSpPr>
        <p:spPr>
          <a:xfrm>
            <a:off x="457200" y="3046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A jet is what a jet finder finds.</a:t>
            </a:r>
            <a:endParaRPr/>
          </a:p>
        </p:txBody>
      </p:sp>
    </p:spTree>
  </p:cSld>
  <p:timing>
    <p:tnLst>
      <p:par>
        <p:cTn id="267" dur="indefinite" restart="never" nodeType="tmRoot">
          <p:childTnLst>
            <p:seq>
              <p:cTn id="2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" name="" descr=""/>
          <p:cNvPicPr/>
          <p:nvPr/>
        </p:nvPicPr>
        <p:blipFill>
          <a:blip r:embed="rId1"/>
          <a:stretch/>
        </p:blipFill>
        <p:spPr>
          <a:xfrm>
            <a:off x="182880" y="2010960"/>
            <a:ext cx="5954400" cy="3656520"/>
          </a:xfrm>
          <a:prstGeom prst="rect">
            <a:avLst/>
          </a:prstGeom>
          <a:ln>
            <a:noFill/>
          </a:ln>
        </p:spPr>
      </p:pic>
      <p:sp>
        <p:nvSpPr>
          <p:cNvPr id="815" name="TextShape 1"/>
          <p:cNvSpPr txBox="1"/>
          <p:nvPr/>
        </p:nvSpPr>
        <p:spPr>
          <a:xfrm>
            <a:off x="1429560" y="49320"/>
            <a:ext cx="4544280" cy="978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Jet finding</a:t>
            </a:r>
            <a:endParaRPr/>
          </a:p>
        </p:txBody>
      </p:sp>
      <p:sp>
        <p:nvSpPr>
          <p:cNvPr id="816" name="TextShape 2"/>
          <p:cNvSpPr txBox="1"/>
          <p:nvPr/>
        </p:nvSpPr>
        <p:spPr>
          <a:xfrm>
            <a:off x="4573440" y="1645200"/>
            <a:ext cx="5305320" cy="5338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Times New Roman"/>
              </a:rPr>
              <a:t>Jet finder: groups final state particles into jet candidates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Times New Roman"/>
              </a:rPr>
              <a:t>Anti-k</a:t>
            </a:r>
            <a:r>
              <a:rPr lang="en-US" sz="2800" spc="-1" baseline="-101000">
                <a:latin typeface="Times New Roman"/>
              </a:rPr>
              <a:t>T</a:t>
            </a:r>
            <a:r>
              <a:rPr lang="en-US" sz="2800" spc="-1">
                <a:latin typeface="Times New Roman"/>
              </a:rPr>
              <a:t> algorithm</a:t>
            </a:r>
            <a:r>
              <a:rPr lang="en-US" sz="2800" spc="-1">
                <a:latin typeface="Times New Roman"/>
              </a:rPr>
              <a:t>
</a:t>
            </a:r>
            <a:r>
              <a:rPr lang="en-US" sz="2000" spc="-1">
                <a:latin typeface="Times New Roman"/>
                <a:hlinkClick r:id="rId2"/>
              </a:rPr>
              <a:t>JHEP 0804 (2008) 063 [arXiv:0802.1189]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solidFill>
                  <a:srgbClr val="ff0000"/>
                </a:solidFill>
                <a:latin typeface="Times New Roman"/>
              </a:rPr>
              <a:t>Combinatorial jet candidates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solidFill>
                  <a:srgbClr val="ff0000"/>
                </a:solidFill>
                <a:latin typeface="Times New Roman"/>
              </a:rPr>
              <a:t>Energy smearing from background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solidFill>
                  <a:srgbClr val="ff0000"/>
                </a:solidFill>
                <a:latin typeface="Times New Roman"/>
              </a:rPr>
              <a:t>Sensitive to methods to suppress combinatorial jets and correct energy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solidFill>
                  <a:srgbClr val="ff0000"/>
                </a:solidFill>
                <a:latin typeface="Times New Roman"/>
              </a:rPr>
              <a:t>Focus on narrow/high energy jets</a:t>
            </a:r>
            <a:endParaRPr/>
          </a:p>
        </p:txBody>
      </p:sp>
      <p:sp>
        <p:nvSpPr>
          <p:cNvPr id="817" name="TextShape 3"/>
          <p:cNvSpPr txBox="1"/>
          <p:nvPr/>
        </p:nvSpPr>
        <p:spPr>
          <a:xfrm>
            <a:off x="4699440" y="-87120"/>
            <a:ext cx="4299120" cy="1252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solidFill>
                  <a:srgbClr val="ff0000"/>
                </a:solidFill>
                <a:latin typeface="Times New Roman"/>
              </a:rPr>
              <a:t>in AA collisions</a:t>
            </a:r>
            <a:endParaRPr/>
          </a:p>
        </p:txBody>
      </p:sp>
    </p:spTree>
  </p:cSld>
  <p:timing>
    <p:tnLst>
      <p:par>
        <p:cTn id="269" dur="indefinite" restart="never" nodeType="tmRoot">
          <p:childTnLst>
            <p:seq>
              <p:cTn id="2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" descr=""/>
          <p:cNvPicPr/>
          <p:nvPr/>
        </p:nvPicPr>
        <p:blipFill>
          <a:blip r:embed="rId1"/>
          <a:stretch/>
        </p:blipFill>
        <p:spPr>
          <a:xfrm>
            <a:off x="2880" y="7560"/>
            <a:ext cx="11667600" cy="7772400"/>
          </a:xfrm>
          <a:prstGeom prst="rect">
            <a:avLst/>
          </a:prstGeom>
          <a:ln>
            <a:noFill/>
          </a:ln>
        </p:spPr>
      </p:pic>
      <p:sp>
        <p:nvSpPr>
          <p:cNvPr id="819" name="TextShape 1"/>
          <p:cNvSpPr txBox="1"/>
          <p:nvPr/>
        </p:nvSpPr>
        <p:spPr>
          <a:xfrm>
            <a:off x="1794240" y="7273080"/>
            <a:ext cx="672012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http://walkthewilderness.net/animals-of-india-72-asiatic-elephant/</a:t>
            </a:r>
            <a:endParaRPr/>
          </a:p>
        </p:txBody>
      </p:sp>
    </p:spTree>
  </p:cSld>
  <p:timing>
    <p:tnLst>
      <p:par>
        <p:cTn id="271" dur="indefinite" restart="never" nodeType="tmRoot">
          <p:childTnLst>
            <p:seq>
              <p:cTn id="2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" descr=""/>
          <p:cNvPicPr/>
          <p:nvPr/>
        </p:nvPicPr>
        <p:blipFill>
          <a:blip r:embed="rId1"/>
          <a:stretch/>
        </p:blipFill>
        <p:spPr>
          <a:xfrm>
            <a:off x="-1541160" y="-84960"/>
            <a:ext cx="11667600" cy="7772400"/>
          </a:xfrm>
          <a:prstGeom prst="rect">
            <a:avLst/>
          </a:prstGeom>
          <a:ln>
            <a:noFill/>
          </a:ln>
        </p:spPr>
      </p:pic>
      <p:sp>
        <p:nvSpPr>
          <p:cNvPr id="821" name="TextShape 1"/>
          <p:cNvSpPr txBox="1"/>
          <p:nvPr/>
        </p:nvSpPr>
        <p:spPr>
          <a:xfrm>
            <a:off x="1794240" y="7273080"/>
            <a:ext cx="672012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http://walkthewilderness.net/animals-of-india-72-asiatic-elephant/</a:t>
            </a:r>
            <a:endParaRPr/>
          </a:p>
        </p:txBody>
      </p:sp>
    </p:spTree>
  </p:cSld>
  <p:timing>
    <p:tnLst>
      <p:par>
        <p:cTn id="273" dur="indefinite" restart="never" nodeType="tmRoot">
          <p:childTnLst>
            <p:seq>
              <p:cTn id="2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2" name="" descr=""/>
          <p:cNvPicPr/>
          <p:nvPr/>
        </p:nvPicPr>
        <p:blipFill>
          <a:blip r:embed="rId1"/>
          <a:stretch/>
        </p:blipFill>
        <p:spPr>
          <a:xfrm>
            <a:off x="-10080" y="8280"/>
            <a:ext cx="11667600" cy="7772400"/>
          </a:xfrm>
          <a:prstGeom prst="rect">
            <a:avLst/>
          </a:prstGeom>
          <a:ln>
            <a:noFill/>
          </a:ln>
        </p:spPr>
      </p:pic>
      <p:sp>
        <p:nvSpPr>
          <p:cNvPr id="823" name="TextShape 1"/>
          <p:cNvSpPr txBox="1"/>
          <p:nvPr/>
        </p:nvSpPr>
        <p:spPr>
          <a:xfrm>
            <a:off x="1793880" y="7272720"/>
            <a:ext cx="672012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http://walkthewilderness.net/animals-of-india-72-asiatic-elephant/</a:t>
            </a:r>
            <a:endParaRPr/>
          </a:p>
        </p:txBody>
      </p:sp>
      <p:sp>
        <p:nvSpPr>
          <p:cNvPr id="824" name="TextShape 2"/>
          <p:cNvSpPr txBox="1"/>
          <p:nvPr/>
        </p:nvSpPr>
        <p:spPr>
          <a:xfrm>
            <a:off x="834480" y="493200"/>
            <a:ext cx="8997480" cy="136116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90000" rIns="90000" tIns="45000" bIns="45000"/>
          <a:p>
            <a:pPr algn="ctr"/>
            <a:r>
              <a:rPr lang="en-US" sz="4500" spc="-1">
                <a:solidFill>
                  <a:srgbClr val="ff0000"/>
                </a:solidFill>
                <a:latin typeface="Times New Roman"/>
              </a:rPr>
              <a:t>What you see depends on what you're looking for</a:t>
            </a:r>
            <a:endParaRPr/>
          </a:p>
        </p:txBody>
      </p:sp>
    </p:spTree>
  </p:cSld>
  <p:timing>
    <p:tnLst>
      <p:par>
        <p:cTn id="275" dur="indefinite" restart="never" nodeType="tmRoot">
          <p:childTnLst>
            <p:seq>
              <p:cTn id="27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" name="" descr=""/>
          <p:cNvPicPr/>
          <p:nvPr/>
        </p:nvPicPr>
        <p:blipFill>
          <a:blip r:embed="rId1"/>
          <a:stretch/>
        </p:blipFill>
        <p:spPr>
          <a:xfrm>
            <a:off x="-10080" y="8280"/>
            <a:ext cx="11667600" cy="7772400"/>
          </a:xfrm>
          <a:prstGeom prst="rect">
            <a:avLst/>
          </a:prstGeom>
          <a:ln>
            <a:noFill/>
          </a:ln>
        </p:spPr>
      </p:pic>
      <p:sp>
        <p:nvSpPr>
          <p:cNvPr id="826" name="TextShape 1"/>
          <p:cNvSpPr txBox="1"/>
          <p:nvPr/>
        </p:nvSpPr>
        <p:spPr>
          <a:xfrm>
            <a:off x="1793880" y="7272720"/>
            <a:ext cx="6720120" cy="346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latin typeface="Arial"/>
              </a:rPr>
              <a:t>http://walkthewilderness.net/animals-of-india-72-asiatic-elephant/</a:t>
            </a:r>
            <a:endParaRPr/>
          </a:p>
        </p:txBody>
      </p:sp>
      <p:sp>
        <p:nvSpPr>
          <p:cNvPr id="827" name="TextShape 2"/>
          <p:cNvSpPr txBox="1"/>
          <p:nvPr/>
        </p:nvSpPr>
        <p:spPr>
          <a:xfrm>
            <a:off x="1017000" y="374400"/>
            <a:ext cx="7994160" cy="112248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 anchor="ctr"/>
          <a:p>
            <a:pPr algn="ctr"/>
            <a:r>
              <a:rPr lang="en-US" sz="7000" spc="-1">
                <a:solidFill>
                  <a:srgbClr val="000000"/>
                </a:solidFill>
                <a:latin typeface="Arial"/>
              </a:rPr>
              <a:t>Bias &amp; background</a:t>
            </a:r>
            <a:endParaRPr/>
          </a:p>
        </p:txBody>
      </p:sp>
      <p:sp>
        <p:nvSpPr>
          <p:cNvPr id="828" name="TextShape 3"/>
          <p:cNvSpPr txBox="1"/>
          <p:nvPr/>
        </p:nvSpPr>
        <p:spPr>
          <a:xfrm>
            <a:off x="504360" y="1972800"/>
            <a:ext cx="8870040" cy="494964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solidFill>
                  <a:srgbClr val="0000ff"/>
                </a:solidFill>
                <a:latin typeface="Times New Roman"/>
              </a:rPr>
              <a:t>Experimental background subtraction methods:</a:t>
            </a: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 complex, make assumptions, apply biases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solidFill>
                  <a:srgbClr val="0000ff"/>
                </a:solidFill>
                <a:latin typeface="Times New Roman"/>
              </a:rPr>
              <a:t>Survivor bias:</a:t>
            </a: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 Modified jets probably look more like the medium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solidFill>
                  <a:srgbClr val="0000ff"/>
                </a:solidFill>
                <a:latin typeface="Times New Roman"/>
              </a:rPr>
              <a:t>Quark/Gluon bias: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Quark jets are narrower, have fewer tracks, fragment harder [Z Phys C 68, 179-201 (1995), Z Phys C 70, 179-196 (1996), ]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Gluon jets reconstructed with k</a:t>
            </a:r>
            <a:r>
              <a:rPr b="1" lang="en-US" sz="3200" spc="-1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 algorithm have more particles than jets reconstructed with anti-k</a:t>
            </a:r>
            <a:r>
              <a:rPr b="1" lang="en-US" sz="3200" spc="-1" baseline="-101000">
                <a:solidFill>
                  <a:srgbClr val="000000"/>
                </a:solidFill>
                <a:latin typeface="Times New Roman"/>
              </a:rPr>
              <a:t>T</a:t>
            </a: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 algorithm [Phys. Rev. D 45, 1448 (1992)]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Gluon jets fragment into more baryons [EPJC 8, 241-254, 1998]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solidFill>
                  <a:srgbClr val="0000ff"/>
                </a:solidFill>
                <a:latin typeface="Times New Roman"/>
              </a:rPr>
              <a:t>Fragmentation bias:</a:t>
            </a:r>
            <a:r>
              <a:rPr b="1" lang="en-US" sz="3200" spc="-1">
                <a:solidFill>
                  <a:srgbClr val="000000"/>
                </a:solidFill>
                <a:latin typeface="Times New Roman"/>
              </a:rPr>
              <a:t>  Experimental measurements explicitly select jets with hard fragments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latin typeface="Times New Roman"/>
              </a:rPr>
              <a:t> </a:t>
            </a:r>
            <a:endParaRPr/>
          </a:p>
        </p:txBody>
      </p:sp>
    </p:spTree>
  </p:cSld>
  <p:timing>
    <p:tnLst>
      <p:par>
        <p:cTn id="277" dur="indefinite" restart="never" nodeType="tmRoot">
          <p:childTnLst>
            <p:seq>
              <p:cTn id="27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" descr=""/>
          <p:cNvPicPr/>
          <p:nvPr/>
        </p:nvPicPr>
        <p:blipFill>
          <a:blip r:embed="rId1"/>
          <a:stretch/>
        </p:blipFill>
        <p:spPr>
          <a:xfrm>
            <a:off x="1418760" y="159480"/>
            <a:ext cx="7445520" cy="6253920"/>
          </a:xfrm>
          <a:prstGeom prst="rect">
            <a:avLst/>
          </a:prstGeom>
          <a:ln>
            <a:noFill/>
          </a:ln>
        </p:spPr>
      </p:pic>
      <p:sp>
        <p:nvSpPr>
          <p:cNvPr id="830" name="TextShape 1"/>
          <p:cNvSpPr txBox="1"/>
          <p:nvPr/>
        </p:nvSpPr>
        <p:spPr>
          <a:xfrm>
            <a:off x="95400" y="6446160"/>
            <a:ext cx="10019880" cy="682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800" spc="-1">
                <a:solidFill>
                  <a:srgbClr val="000000"/>
                </a:solidFill>
                <a:latin typeface="Arial"/>
              </a:rPr>
              <a:t>Wiki: “A </a:t>
            </a:r>
            <a:r>
              <a:rPr b="1" lang="en-US" sz="1800" spc="-1">
                <a:solidFill>
                  <a:srgbClr val="000000"/>
                </a:solidFill>
                <a:latin typeface="Arial"/>
              </a:rPr>
              <a:t>white elephant</a:t>
            </a:r>
            <a:r>
              <a:rPr lang="en-US" sz="1800" spc="-1">
                <a:solidFill>
                  <a:srgbClr val="000000"/>
                </a:solidFill>
                <a:latin typeface="Arial"/>
              </a:rPr>
              <a:t> is a possession which its owner cannot dispose of and whose cost, particularly that of maintenance, is out of proportion to its usefulness.</a:t>
            </a:r>
            <a:endParaRPr/>
          </a:p>
        </p:txBody>
      </p:sp>
    </p:spTree>
  </p:cSld>
  <p:timing>
    <p:tnLst>
      <p:par>
        <p:cTn id="279" dur="indefinite" restart="never" nodeType="tmRoot">
          <p:childTnLst>
            <p:seq>
              <p:cTn id="2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" descr=""/>
          <p:cNvPicPr/>
          <p:nvPr/>
        </p:nvPicPr>
        <p:blipFill>
          <a:blip r:embed="rId1"/>
          <a:stretch/>
        </p:blipFill>
        <p:spPr>
          <a:xfrm>
            <a:off x="-4754880" y="0"/>
            <a:ext cx="14840640" cy="7772400"/>
          </a:xfrm>
          <a:prstGeom prst="rect">
            <a:avLst/>
          </a:prstGeom>
          <a:ln>
            <a:noFill/>
          </a:ln>
        </p:spPr>
      </p:pic>
      <p:sp>
        <p:nvSpPr>
          <p:cNvPr id="478" name="TextShape 1"/>
          <p:cNvSpPr txBox="1"/>
          <p:nvPr/>
        </p:nvSpPr>
        <p:spPr>
          <a:xfrm>
            <a:off x="3157560" y="4109040"/>
            <a:ext cx="537444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500" spc="-1">
                <a:solidFill>
                  <a:srgbClr val="ff0000"/>
                </a:solidFill>
                <a:latin typeface="Arial"/>
              </a:rPr>
              <a:t>Energy loss</a:t>
            </a:r>
            <a:endParaRPr/>
          </a:p>
        </p:txBody>
      </p:sp>
      <p:sp>
        <p:nvSpPr>
          <p:cNvPr id="479" name="TextShape 2"/>
          <p:cNvSpPr txBox="1"/>
          <p:nvPr/>
        </p:nvSpPr>
        <p:spPr>
          <a:xfrm>
            <a:off x="3143160" y="3084480"/>
            <a:ext cx="537480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500" spc="-1">
                <a:solidFill>
                  <a:srgbClr val="ff0000"/>
                </a:solidFill>
                <a:latin typeface="Arial"/>
              </a:rPr>
              <a:t>Fragmentation</a:t>
            </a:r>
            <a:endParaRPr/>
          </a:p>
        </p:txBody>
      </p:sp>
      <p:pic>
        <p:nvPicPr>
          <p:cNvPr id="480" name="" descr=""/>
          <p:cNvPicPr/>
          <p:nvPr/>
        </p:nvPicPr>
        <p:blipFill>
          <a:blip r:embed="rId2"/>
          <a:stretch/>
        </p:blipFill>
        <p:spPr>
          <a:xfrm>
            <a:off x="703440" y="3582360"/>
            <a:ext cx="1188720" cy="1600200"/>
          </a:xfrm>
          <a:prstGeom prst="rect">
            <a:avLst/>
          </a:prstGeom>
          <a:ln>
            <a:noFill/>
          </a:ln>
        </p:spPr>
      </p:pic>
      <p:sp>
        <p:nvSpPr>
          <p:cNvPr id="481" name="CustomShape 3"/>
          <p:cNvSpPr/>
          <p:nvPr/>
        </p:nvSpPr>
        <p:spPr>
          <a:xfrm>
            <a:off x="106920" y="387504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2" name="CustomShape 4"/>
          <p:cNvSpPr/>
          <p:nvPr/>
        </p:nvSpPr>
        <p:spPr>
          <a:xfrm>
            <a:off x="2314800" y="402948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3" name="CustomShape 5"/>
          <p:cNvSpPr/>
          <p:nvPr/>
        </p:nvSpPr>
        <p:spPr>
          <a:xfrm>
            <a:off x="1942560" y="21564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4" name="CustomShape 6"/>
          <p:cNvSpPr/>
          <p:nvPr/>
        </p:nvSpPr>
        <p:spPr>
          <a:xfrm>
            <a:off x="1146960" y="48099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5" name="Line 7"/>
          <p:cNvSpPr/>
          <p:nvPr/>
        </p:nvSpPr>
        <p:spPr>
          <a:xfrm>
            <a:off x="263880" y="3997800"/>
            <a:ext cx="9144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6" name="Line 8"/>
          <p:cNvSpPr/>
          <p:nvPr/>
        </p:nvSpPr>
        <p:spPr>
          <a:xfrm flipV="1">
            <a:off x="1220760" y="2397240"/>
            <a:ext cx="762120" cy="16002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7" name="Line 9"/>
          <p:cNvSpPr/>
          <p:nvPr/>
        </p:nvSpPr>
        <p:spPr>
          <a:xfrm flipH="1">
            <a:off x="1449000" y="4150080"/>
            <a:ext cx="8229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8" name="Freeform 10"/>
          <p:cNvSpPr/>
          <p:nvPr/>
        </p:nvSpPr>
        <p:spPr>
          <a:xfrm>
            <a:off x="995760" y="4147920"/>
            <a:ext cx="585000" cy="733680"/>
          </a:xfrm>
          <a:custGeom>
            <a:avLst/>
            <a:gdLst/>
            <a:ahLst/>
            <a:rect l="0" t="0" r="r" b="b"/>
            <a:pathLst>
              <a:path w="1625" h="2038">
                <a:moveTo>
                  <a:pt x="1279" y="7"/>
                </a:moveTo>
                <a:cubicBezTo>
                  <a:pt x="727" y="0"/>
                  <a:pt x="1328" y="530"/>
                  <a:pt x="998" y="650"/>
                </a:cubicBezTo>
                <a:cubicBezTo>
                  <a:pt x="175" y="948"/>
                  <a:pt x="1624" y="1034"/>
                  <a:pt x="765" y="1266"/>
                </a:cubicBezTo>
                <a:cubicBezTo>
                  <a:pt x="0" y="1476"/>
                  <a:pt x="1016" y="1362"/>
                  <a:pt x="1023" y="1625"/>
                </a:cubicBezTo>
                <a:lnTo>
                  <a:pt x="741" y="1779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489" name="CustomShape 11"/>
          <p:cNvSpPr/>
          <p:nvPr/>
        </p:nvSpPr>
        <p:spPr>
          <a:xfrm>
            <a:off x="992160" y="3769200"/>
            <a:ext cx="68580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90" name="Line 12"/>
          <p:cNvSpPr/>
          <p:nvPr/>
        </p:nvSpPr>
        <p:spPr>
          <a:xfrm>
            <a:off x="397080" y="399672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1" name="Line 13"/>
          <p:cNvSpPr/>
          <p:nvPr/>
        </p:nvSpPr>
        <p:spPr>
          <a:xfrm flipH="1">
            <a:off x="1772280" y="413496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2" name="Line 14"/>
          <p:cNvSpPr/>
          <p:nvPr/>
        </p:nvSpPr>
        <p:spPr>
          <a:xfrm flipH="1">
            <a:off x="876600" y="4948200"/>
            <a:ext cx="342360" cy="101916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3" name="Line 15"/>
          <p:cNvSpPr/>
          <p:nvPr/>
        </p:nvSpPr>
        <p:spPr>
          <a:xfrm flipH="1">
            <a:off x="1021680" y="4861440"/>
            <a:ext cx="252000" cy="158184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4" name="Line 16"/>
          <p:cNvSpPr/>
          <p:nvPr/>
        </p:nvSpPr>
        <p:spPr>
          <a:xfrm>
            <a:off x="1258560" y="4889160"/>
            <a:ext cx="192600" cy="168480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5" name="Line 17"/>
          <p:cNvSpPr/>
          <p:nvPr/>
        </p:nvSpPr>
        <p:spPr>
          <a:xfrm>
            <a:off x="1258560" y="4889160"/>
            <a:ext cx="267120" cy="101304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6" name="Line 18"/>
          <p:cNvSpPr/>
          <p:nvPr/>
        </p:nvSpPr>
        <p:spPr>
          <a:xfrm flipH="1">
            <a:off x="1152360" y="4949280"/>
            <a:ext cx="107280" cy="201672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7" name="Line 19"/>
          <p:cNvSpPr/>
          <p:nvPr/>
        </p:nvSpPr>
        <p:spPr>
          <a:xfrm flipH="1">
            <a:off x="909360" y="4867560"/>
            <a:ext cx="308880" cy="150084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8" name="Line 20"/>
          <p:cNvSpPr/>
          <p:nvPr/>
        </p:nvSpPr>
        <p:spPr>
          <a:xfrm>
            <a:off x="1186560" y="4863960"/>
            <a:ext cx="115200" cy="94428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9" name="Line 21"/>
          <p:cNvSpPr/>
          <p:nvPr/>
        </p:nvSpPr>
        <p:spPr>
          <a:xfrm>
            <a:off x="1209960" y="4865400"/>
            <a:ext cx="502560" cy="86400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0" name="Line 22"/>
          <p:cNvSpPr/>
          <p:nvPr/>
        </p:nvSpPr>
        <p:spPr>
          <a:xfrm flipH="1">
            <a:off x="876960" y="4865400"/>
            <a:ext cx="333000" cy="62676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Line 23"/>
          <p:cNvSpPr/>
          <p:nvPr/>
        </p:nvSpPr>
        <p:spPr>
          <a:xfrm flipV="1">
            <a:off x="1965960" y="1027080"/>
            <a:ext cx="642960" cy="124632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2" name="Line 24"/>
          <p:cNvSpPr/>
          <p:nvPr/>
        </p:nvSpPr>
        <p:spPr>
          <a:xfrm flipV="1">
            <a:off x="2067120" y="1699200"/>
            <a:ext cx="467280" cy="57276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3" name="Line 25"/>
          <p:cNvSpPr/>
          <p:nvPr/>
        </p:nvSpPr>
        <p:spPr>
          <a:xfrm flipV="1">
            <a:off x="2040120" y="1419120"/>
            <a:ext cx="568800" cy="86436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4" name="Line 26"/>
          <p:cNvSpPr/>
          <p:nvPr/>
        </p:nvSpPr>
        <p:spPr>
          <a:xfrm flipH="1" flipV="1">
            <a:off x="1955520" y="1699200"/>
            <a:ext cx="42840" cy="59400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5" name="Line 27"/>
          <p:cNvSpPr/>
          <p:nvPr/>
        </p:nvSpPr>
        <p:spPr>
          <a:xfrm flipV="1">
            <a:off x="2030400" y="1248480"/>
            <a:ext cx="189360" cy="1009440"/>
          </a:xfrm>
          <a:prstGeom prst="line">
            <a:avLst/>
          </a:prstGeom>
          <a:ln w="3816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" descr=""/>
          <p:cNvPicPr/>
          <p:nvPr/>
        </p:nvPicPr>
        <p:blipFill>
          <a:blip r:embed="rId1"/>
          <a:stretch/>
        </p:blipFill>
        <p:spPr>
          <a:xfrm>
            <a:off x="-1849680" y="1074960"/>
            <a:ext cx="8019720" cy="5667120"/>
          </a:xfrm>
          <a:prstGeom prst="rect">
            <a:avLst/>
          </a:prstGeom>
          <a:ln>
            <a:noFill/>
          </a:ln>
        </p:spPr>
      </p:pic>
      <p:sp>
        <p:nvSpPr>
          <p:cNvPr id="832" name="TextShape 1"/>
          <p:cNvSpPr txBox="1"/>
          <p:nvPr/>
        </p:nvSpPr>
        <p:spPr>
          <a:xfrm>
            <a:off x="464040" y="119880"/>
            <a:ext cx="96512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What you see depends on where you look</a:t>
            </a:r>
            <a:endParaRPr/>
          </a:p>
        </p:txBody>
      </p:sp>
      <p:sp>
        <p:nvSpPr>
          <p:cNvPr id="833" name="TextShape 2"/>
          <p:cNvSpPr txBox="1"/>
          <p:nvPr/>
        </p:nvSpPr>
        <p:spPr>
          <a:xfrm>
            <a:off x="3428640" y="2789640"/>
            <a:ext cx="2062440" cy="814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000" spc="-1">
                <a:latin typeface="Arial"/>
              </a:rPr>
              <a:t>Phys. Rev. C 90, 024908 (2014)</a:t>
            </a:r>
            <a:r>
              <a:rPr lang="en-US" sz="1000" spc="-1">
                <a:latin typeface="Arial"/>
              </a:rPr>
              <a:t>
</a:t>
            </a:r>
            <a:r>
              <a:rPr lang="en-US" sz="1000" spc="-1">
                <a:latin typeface="Arial"/>
              </a:rPr>
              <a:t>JHEP10(2012)087</a:t>
            </a:r>
            <a:endParaRPr/>
          </a:p>
          <a:p>
            <a:endParaRPr/>
          </a:p>
        </p:txBody>
      </p:sp>
      <p:sp>
        <p:nvSpPr>
          <p:cNvPr id="834" name="TextShape 3"/>
          <p:cNvSpPr txBox="1"/>
          <p:nvPr/>
        </p:nvSpPr>
        <p:spPr>
          <a:xfrm>
            <a:off x="2829960" y="6406920"/>
            <a:ext cx="1632960" cy="55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latin typeface="Arial"/>
              </a:rPr>
              <a:t>z = p</a:t>
            </a:r>
            <a:r>
              <a:rPr b="1" lang="en-US" sz="2500" spc="-1" baseline="-101000">
                <a:latin typeface="Arial"/>
              </a:rPr>
              <a:t>T</a:t>
            </a:r>
            <a:r>
              <a:rPr b="1" lang="en-US" sz="2500" spc="-1">
                <a:latin typeface="Arial"/>
              </a:rPr>
              <a:t>/E</a:t>
            </a:r>
            <a:r>
              <a:rPr b="1" lang="en-US" sz="2500" spc="-1" baseline="-101000">
                <a:latin typeface="Arial"/>
              </a:rPr>
              <a:t>jet</a:t>
            </a:r>
            <a:endParaRPr/>
          </a:p>
        </p:txBody>
      </p:sp>
      <p:sp>
        <p:nvSpPr>
          <p:cNvPr id="835" name="Line 4"/>
          <p:cNvSpPr/>
          <p:nvPr/>
        </p:nvSpPr>
        <p:spPr>
          <a:xfrm flipH="1" flipV="1">
            <a:off x="5850720" y="8501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36" name="TextShape 5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837" name="TextShape 6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838" name="Line 7"/>
          <p:cNvSpPr/>
          <p:nvPr/>
        </p:nvSpPr>
        <p:spPr>
          <a:xfrm flipV="1">
            <a:off x="3446640" y="8432280"/>
            <a:ext cx="923760" cy="78012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39" name="Line 8"/>
          <p:cNvSpPr/>
          <p:nvPr/>
        </p:nvSpPr>
        <p:spPr>
          <a:xfrm flipH="1" flipV="1">
            <a:off x="5850720" y="8501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40" name="TextShape 9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841" name="TextShape 10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842" name="Line 11"/>
          <p:cNvSpPr/>
          <p:nvPr/>
        </p:nvSpPr>
        <p:spPr>
          <a:xfrm flipH="1" flipV="1">
            <a:off x="5850720" y="8501760"/>
            <a:ext cx="1179360" cy="589680"/>
          </a:xfrm>
          <a:prstGeom prst="line">
            <a:avLst/>
          </a:prstGeom>
          <a:ln w="36720">
            <a:solidFill>
              <a:srgbClr val="00008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43" name="TextShape 12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844" name="TextShape 13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845" name="TextShape 14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846" name="TextShape 15"/>
          <p:cNvSpPr txBox="1"/>
          <p:nvPr/>
        </p:nvSpPr>
        <p:spPr>
          <a:xfrm>
            <a:off x="2520000" y="918972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High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847" name="TextShape 16"/>
          <p:cNvSpPr txBox="1"/>
          <p:nvPr/>
        </p:nvSpPr>
        <p:spPr>
          <a:xfrm>
            <a:off x="7030080" y="9091440"/>
            <a:ext cx="1874520" cy="421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1800" spc="-1">
                <a:solidFill>
                  <a:srgbClr val="000080"/>
                </a:solidFill>
                <a:latin typeface="Arial"/>
              </a:rPr>
              <a:t>Low p</a:t>
            </a:r>
            <a:r>
              <a:rPr b="1" lang="en-US" sz="1800" spc="-1" baseline="-101000">
                <a:solidFill>
                  <a:srgbClr val="000080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848" name="Line 17"/>
          <p:cNvSpPr/>
          <p:nvPr/>
        </p:nvSpPr>
        <p:spPr>
          <a:xfrm flipV="1">
            <a:off x="1405440" y="5868000"/>
            <a:ext cx="346320" cy="687600"/>
          </a:xfrm>
          <a:prstGeom prst="line">
            <a:avLst/>
          </a:prstGeom>
          <a:ln w="3816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49" name="TextShape 18"/>
          <p:cNvSpPr txBox="1"/>
          <p:nvPr/>
        </p:nvSpPr>
        <p:spPr>
          <a:xfrm>
            <a:off x="345960" y="6667560"/>
            <a:ext cx="2670840" cy="55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0000ff"/>
                </a:solidFill>
                <a:latin typeface="Arial"/>
              </a:rPr>
              <a:t>High p</a:t>
            </a:r>
            <a:r>
              <a:rPr b="1" lang="en-US" sz="2500" spc="-1" baseline="-101000">
                <a:solidFill>
                  <a:srgbClr val="0000ff"/>
                </a:solidFill>
                <a:latin typeface="Arial"/>
              </a:rPr>
              <a:t>T</a:t>
            </a:r>
            <a:endParaRPr/>
          </a:p>
        </p:txBody>
      </p:sp>
      <p:sp>
        <p:nvSpPr>
          <p:cNvPr id="850" name="Line 19"/>
          <p:cNvSpPr/>
          <p:nvPr/>
        </p:nvSpPr>
        <p:spPr>
          <a:xfrm flipH="1" flipV="1">
            <a:off x="5428080" y="5958000"/>
            <a:ext cx="324360" cy="578880"/>
          </a:xfrm>
          <a:prstGeom prst="line">
            <a:avLst/>
          </a:prstGeom>
          <a:ln w="3816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51" name="TextShape 20"/>
          <p:cNvSpPr txBox="1"/>
          <p:nvPr/>
        </p:nvSpPr>
        <p:spPr>
          <a:xfrm>
            <a:off x="5315040" y="6552720"/>
            <a:ext cx="2670840" cy="551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500" spc="-1">
                <a:solidFill>
                  <a:srgbClr val="0000ff"/>
                </a:solidFill>
                <a:latin typeface="Arial"/>
              </a:rPr>
              <a:t>Low p</a:t>
            </a:r>
            <a:r>
              <a:rPr b="1" lang="en-US" sz="2500" spc="-1" baseline="-101000">
                <a:solidFill>
                  <a:srgbClr val="0000ff"/>
                </a:solidFill>
                <a:latin typeface="Arial"/>
              </a:rPr>
              <a:t>T</a:t>
            </a:r>
            <a:endParaRPr/>
          </a:p>
        </p:txBody>
      </p:sp>
      <p:pic>
        <p:nvPicPr>
          <p:cNvPr id="852" name="" descr=""/>
          <p:cNvPicPr/>
          <p:nvPr/>
        </p:nvPicPr>
        <p:blipFill>
          <a:blip r:embed="rId2"/>
          <a:stretch/>
        </p:blipFill>
        <p:spPr>
          <a:xfrm>
            <a:off x="6733080" y="5069160"/>
            <a:ext cx="2961720" cy="1972800"/>
          </a:xfrm>
          <a:prstGeom prst="rect">
            <a:avLst/>
          </a:prstGeom>
          <a:ln w="36720">
            <a:solidFill>
              <a:srgbClr val="ff0000"/>
            </a:solidFill>
            <a:round/>
          </a:ln>
        </p:spPr>
      </p:pic>
      <p:sp>
        <p:nvSpPr>
          <p:cNvPr id="853" name="Line 21"/>
          <p:cNvSpPr/>
          <p:nvPr/>
        </p:nvSpPr>
        <p:spPr>
          <a:xfrm flipH="1" flipV="1">
            <a:off x="5203800" y="4850280"/>
            <a:ext cx="1519560" cy="1032840"/>
          </a:xfrm>
          <a:prstGeom prst="line">
            <a:avLst/>
          </a:prstGeom>
          <a:ln w="7308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854" name="" descr=""/>
          <p:cNvPicPr/>
          <p:nvPr/>
        </p:nvPicPr>
        <p:blipFill>
          <a:blip r:embed="rId3"/>
          <a:stretch/>
        </p:blipFill>
        <p:spPr>
          <a:xfrm>
            <a:off x="6742440" y="2985480"/>
            <a:ext cx="2962800" cy="1974960"/>
          </a:xfrm>
          <a:prstGeom prst="rect">
            <a:avLst/>
          </a:prstGeom>
          <a:ln w="36720">
            <a:solidFill>
              <a:srgbClr val="008000"/>
            </a:solidFill>
            <a:round/>
          </a:ln>
        </p:spPr>
      </p:pic>
      <p:sp>
        <p:nvSpPr>
          <p:cNvPr id="855" name="Line 22"/>
          <p:cNvSpPr/>
          <p:nvPr/>
        </p:nvSpPr>
        <p:spPr>
          <a:xfrm flipH="1" flipV="1">
            <a:off x="5752440" y="3623400"/>
            <a:ext cx="949680" cy="213840"/>
          </a:xfrm>
          <a:prstGeom prst="line">
            <a:avLst/>
          </a:prstGeom>
          <a:ln w="7308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856" name="" descr=""/>
          <p:cNvPicPr/>
          <p:nvPr/>
        </p:nvPicPr>
        <p:blipFill>
          <a:blip r:embed="rId4"/>
          <a:stretch/>
        </p:blipFill>
        <p:spPr>
          <a:xfrm>
            <a:off x="6761160" y="892440"/>
            <a:ext cx="2962800" cy="1974960"/>
          </a:xfrm>
          <a:prstGeom prst="rect">
            <a:avLst/>
          </a:prstGeom>
          <a:ln w="36720">
            <a:solidFill>
              <a:srgbClr val="9966cc"/>
            </a:solidFill>
            <a:round/>
          </a:ln>
        </p:spPr>
      </p:pic>
      <p:sp>
        <p:nvSpPr>
          <p:cNvPr id="857" name="TextShape 23"/>
          <p:cNvSpPr txBox="1"/>
          <p:nvPr/>
        </p:nvSpPr>
        <p:spPr>
          <a:xfrm>
            <a:off x="7877520" y="1403640"/>
            <a:ext cx="1400760" cy="942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6000" spc="-1">
                <a:solidFill>
                  <a:srgbClr val="9966cc"/>
                </a:solidFill>
                <a:latin typeface="Arial"/>
              </a:rPr>
              <a:t>?</a:t>
            </a:r>
            <a:endParaRPr/>
          </a:p>
        </p:txBody>
      </p:sp>
    </p:spTree>
  </p:cSld>
  <p:timing>
    <p:tnLst>
      <p:par>
        <p:cTn id="281" dur="indefinite" restart="never" nodeType="tmRoot">
          <p:childTnLst>
            <p:seq>
              <p:cTn id="2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8" name="" descr=""/>
          <p:cNvPicPr/>
          <p:nvPr/>
        </p:nvPicPr>
        <p:blipFill>
          <a:blip r:embed="rId1"/>
          <a:stretch/>
        </p:blipFill>
        <p:spPr>
          <a:xfrm>
            <a:off x="4656600" y="1742040"/>
            <a:ext cx="3657600" cy="3520440"/>
          </a:xfrm>
          <a:prstGeom prst="rect">
            <a:avLst/>
          </a:prstGeom>
          <a:ln>
            <a:noFill/>
          </a:ln>
        </p:spPr>
      </p:pic>
      <p:sp>
        <p:nvSpPr>
          <p:cNvPr id="859" name="TextShape 1"/>
          <p:cNvSpPr txBox="1"/>
          <p:nvPr/>
        </p:nvSpPr>
        <p:spPr>
          <a:xfrm>
            <a:off x="516960" y="73440"/>
            <a:ext cx="907128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ATLAS</a:t>
            </a:r>
            <a:endParaRPr/>
          </a:p>
        </p:txBody>
      </p:sp>
      <p:sp>
        <p:nvSpPr>
          <p:cNvPr id="860" name="TextShape 2"/>
          <p:cNvSpPr txBox="1"/>
          <p:nvPr/>
        </p:nvSpPr>
        <p:spPr>
          <a:xfrm>
            <a:off x="71640" y="1207440"/>
            <a:ext cx="4962960" cy="537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1" lang="en-US" sz="3200" spc="-1">
                <a:latin typeface="Arial"/>
              </a:rPr>
              <a:t>Background subtraction method: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Iterative procedure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1" lang="en-US" sz="2800" spc="-1">
                <a:latin typeface="Arial"/>
              </a:rPr>
              <a:t>Calorimeter jets:</a:t>
            </a:r>
            <a:r>
              <a:rPr lang="en-US" sz="2800" spc="-1">
                <a:latin typeface="Arial"/>
              </a:rPr>
              <a:t> Reconstruct jets with R=0.2.  v</a:t>
            </a:r>
            <a:r>
              <a:rPr lang="en-US" sz="2800" spc="-1" baseline="-101000">
                <a:latin typeface="Arial"/>
              </a:rPr>
              <a:t>2</a:t>
            </a:r>
            <a:r>
              <a:rPr lang="en-US" sz="2800" spc="-1">
                <a:latin typeface="Arial"/>
              </a:rPr>
              <a:t> modulated &lt;Bkgd&gt; estimated by energy in calorimeters excluding jets with at least one tower with </a:t>
            </a:r>
            <a:r>
              <a:rPr lang="en-US" sz="2800" spc="-1">
                <a:latin typeface="Arial"/>
              </a:rPr>
              <a:t>
</a:t>
            </a:r>
            <a:r>
              <a:rPr lang="en-US" sz="2800" spc="-1">
                <a:latin typeface="Arial"/>
              </a:rPr>
              <a:t>E</a:t>
            </a:r>
            <a:r>
              <a:rPr lang="en-US" sz="2800" spc="-1" baseline="-101000">
                <a:latin typeface="Arial"/>
              </a:rPr>
              <a:t>tower </a:t>
            </a:r>
            <a:r>
              <a:rPr lang="en-US" sz="2800" spc="-1">
                <a:latin typeface="Arial"/>
              </a:rPr>
              <a:t>&gt; &lt;E</a:t>
            </a:r>
            <a:r>
              <a:rPr lang="en-US" sz="2800" spc="-1" baseline="-101000">
                <a:latin typeface="Arial"/>
              </a:rPr>
              <a:t>tower</a:t>
            </a:r>
            <a:r>
              <a:rPr lang="en-US" sz="2800" spc="-1">
                <a:latin typeface="Arial"/>
              </a:rPr>
              <a:t>&gt;</a:t>
            </a:r>
            <a:r>
              <a:rPr lang="en-US" sz="2800" spc="-1">
                <a:latin typeface="Arial"/>
              </a:rPr>
              <a:t>
</a:t>
            </a:r>
            <a:r>
              <a:rPr b="1" lang="en-US" sz="2800" spc="-1">
                <a:latin typeface="Arial"/>
              </a:rPr>
              <a:t>Track jets:</a:t>
            </a:r>
            <a:r>
              <a:rPr lang="en-US" sz="2800" spc="-1">
                <a:latin typeface="Arial"/>
              </a:rPr>
              <a:t> Use tracks with p</a:t>
            </a:r>
            <a:r>
              <a:rPr lang="en-US" sz="2800" spc="-1" baseline="-101000">
                <a:latin typeface="Arial"/>
              </a:rPr>
              <a:t>T</a:t>
            </a:r>
            <a:r>
              <a:rPr lang="en-US" sz="2800" spc="-1">
                <a:latin typeface="Arial"/>
              </a:rPr>
              <a:t>&gt;4 GeV/c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Calorimeter jets from above with E&gt;25 GeV and track jets with p</a:t>
            </a:r>
            <a:r>
              <a:rPr lang="en-US" sz="2800" spc="-1" baseline="-101000">
                <a:latin typeface="Arial"/>
              </a:rPr>
              <a:t>T</a:t>
            </a:r>
            <a:r>
              <a:rPr lang="en-US" sz="2800" spc="-1">
                <a:latin typeface="Arial"/>
              </a:rPr>
              <a:t>&gt;10 GeV/c used to estimate background again.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Calorimeter tracks matching one track with p</a:t>
            </a:r>
            <a:r>
              <a:rPr lang="en-US" sz="3200" spc="-1" baseline="-101000">
                <a:latin typeface="Arial"/>
              </a:rPr>
              <a:t>T</a:t>
            </a:r>
            <a:r>
              <a:rPr lang="en-US" sz="3200" spc="-1">
                <a:latin typeface="Arial"/>
              </a:rPr>
              <a:t>&gt;7 GeV/c or containing a high energy cluster E &gt;7 GeV are used for analysis down to E</a:t>
            </a:r>
            <a:r>
              <a:rPr lang="en-US" sz="3200" spc="-1" baseline="-101000">
                <a:latin typeface="Arial"/>
              </a:rPr>
              <a:t>jet</a:t>
            </a:r>
            <a:r>
              <a:rPr lang="en-US" sz="3200" spc="-1">
                <a:latin typeface="Arial"/>
              </a:rPr>
              <a:t> = 20 GeV</a:t>
            </a:r>
            <a:endParaRPr/>
          </a:p>
        </p:txBody>
      </p:sp>
      <p:sp>
        <p:nvSpPr>
          <p:cNvPr id="861" name="TextShape 3"/>
          <p:cNvSpPr txBox="1"/>
          <p:nvPr/>
        </p:nvSpPr>
        <p:spPr>
          <a:xfrm>
            <a:off x="133200" y="6319080"/>
            <a:ext cx="4481640" cy="1243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2000" spc="-1">
                <a:latin typeface="Times New Roman"/>
              </a:rPr>
              <a:t>Phys. Lett. B 719 (2013) 220-241</a:t>
            </a:r>
            <a:endParaRPr/>
          </a:p>
          <a:p>
            <a:endParaRPr/>
          </a:p>
        </p:txBody>
      </p:sp>
      <p:sp>
        <p:nvSpPr>
          <p:cNvPr id="862" name="TextShape 4"/>
          <p:cNvSpPr txBox="1"/>
          <p:nvPr/>
        </p:nvSpPr>
        <p:spPr>
          <a:xfrm>
            <a:off x="8217720" y="1933200"/>
            <a:ext cx="1817280" cy="111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solidFill>
                  <a:srgbClr val="ff0000"/>
                </a:solidFill>
                <a:latin typeface="Arial"/>
              </a:rPr>
              <a:t>Constituent biases don't matter that much up here</a:t>
            </a:r>
            <a:endParaRPr/>
          </a:p>
        </p:txBody>
      </p:sp>
      <p:sp>
        <p:nvSpPr>
          <p:cNvPr id="863" name="TextShape 5"/>
          <p:cNvSpPr txBox="1"/>
          <p:nvPr/>
        </p:nvSpPr>
        <p:spPr>
          <a:xfrm>
            <a:off x="4656600" y="5936760"/>
            <a:ext cx="2834640" cy="862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1800" spc="-1">
                <a:solidFill>
                  <a:srgbClr val="008000"/>
                </a:solidFill>
                <a:latin typeface="Arial"/>
              </a:rPr>
              <a:t>But they do matter down here!</a:t>
            </a:r>
            <a:endParaRPr/>
          </a:p>
        </p:txBody>
      </p:sp>
      <p:pic>
        <p:nvPicPr>
          <p:cNvPr id="864" name="" descr=""/>
          <p:cNvPicPr/>
          <p:nvPr/>
        </p:nvPicPr>
        <p:blipFill>
          <a:blip r:embed="rId2"/>
          <a:stretch/>
        </p:blipFill>
        <p:spPr>
          <a:xfrm>
            <a:off x="7313760" y="53280"/>
            <a:ext cx="2601720" cy="1733400"/>
          </a:xfrm>
          <a:prstGeom prst="rect">
            <a:avLst/>
          </a:prstGeom>
          <a:ln w="36720">
            <a:solidFill>
              <a:srgbClr val="ff0000"/>
            </a:solidFill>
            <a:round/>
          </a:ln>
        </p:spPr>
      </p:pic>
      <p:sp>
        <p:nvSpPr>
          <p:cNvPr id="865" name="Line 6"/>
          <p:cNvSpPr/>
          <p:nvPr/>
        </p:nvSpPr>
        <p:spPr>
          <a:xfrm flipH="1">
            <a:off x="7377120" y="1811880"/>
            <a:ext cx="747000" cy="1848960"/>
          </a:xfrm>
          <a:prstGeom prst="line">
            <a:avLst/>
          </a:prstGeom>
          <a:ln w="7308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866" name="" descr=""/>
          <p:cNvPicPr/>
          <p:nvPr/>
        </p:nvPicPr>
        <p:blipFill>
          <a:blip r:embed="rId3"/>
          <a:stretch/>
        </p:blipFill>
        <p:spPr>
          <a:xfrm>
            <a:off x="7323480" y="5272560"/>
            <a:ext cx="2626200" cy="1750320"/>
          </a:xfrm>
          <a:prstGeom prst="rect">
            <a:avLst/>
          </a:prstGeom>
          <a:ln w="36720">
            <a:solidFill>
              <a:srgbClr val="008000"/>
            </a:solidFill>
            <a:round/>
          </a:ln>
        </p:spPr>
      </p:pic>
      <p:sp>
        <p:nvSpPr>
          <p:cNvPr id="867" name="Line 7"/>
          <p:cNvSpPr/>
          <p:nvPr/>
        </p:nvSpPr>
        <p:spPr>
          <a:xfrm flipH="1" flipV="1">
            <a:off x="5864400" y="4482360"/>
            <a:ext cx="1456920" cy="1456920"/>
          </a:xfrm>
          <a:prstGeom prst="line">
            <a:avLst/>
          </a:prstGeom>
          <a:ln w="7308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83" dur="indefinite" restart="never" nodeType="tmRoot">
          <p:childTnLst>
            <p:seq>
              <p:cTn id="284" nodeType="mainSeq">
                <p:childTnLst>
                  <p:par>
                    <p:cTn id="285" fill="freeze">
                      <p:stCondLst>
                        <p:cond delay="0"/>
                      </p:stCondLst>
                      <p:childTnLst>
                        <p:par>
                          <p:cTn id="286" fill="freeze">
                            <p:stCondLst>
                              <p:cond delay="0"/>
                            </p:stCondLst>
                            <p:childTnLst>
                              <p:par>
                                <p:cTn id="2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" name="" descr=""/>
          <p:cNvPicPr/>
          <p:nvPr/>
        </p:nvPicPr>
        <p:blipFill>
          <a:blip r:embed="rId1"/>
          <a:stretch/>
        </p:blipFill>
        <p:spPr>
          <a:xfrm>
            <a:off x="1272240" y="1115280"/>
            <a:ext cx="7911360" cy="5812200"/>
          </a:xfrm>
          <a:prstGeom prst="rect">
            <a:avLst/>
          </a:prstGeom>
          <a:ln>
            <a:noFill/>
          </a:ln>
        </p:spPr>
      </p:pic>
      <p:sp>
        <p:nvSpPr>
          <p:cNvPr id="869" name="TextShape 1"/>
          <p:cNvSpPr txBox="1"/>
          <p:nvPr/>
        </p:nvSpPr>
        <p:spPr>
          <a:xfrm>
            <a:off x="648000" y="157320"/>
            <a:ext cx="9071640" cy="7362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Blind men and the elephant</a:t>
            </a:r>
            <a:endParaRPr/>
          </a:p>
        </p:txBody>
      </p:sp>
    </p:spTree>
  </p:cSld>
  <p:timing>
    <p:tnLst>
      <p:par>
        <p:cTn id="291" dur="indefinite" restart="never" nodeType="tmRoot">
          <p:childTnLst>
            <p:seq>
              <p:cTn id="2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" name="" descr=""/>
          <p:cNvPicPr/>
          <p:nvPr/>
        </p:nvPicPr>
        <p:blipFill>
          <a:blip r:embed="rId1"/>
          <a:stretch/>
        </p:blipFill>
        <p:spPr>
          <a:xfrm>
            <a:off x="4286160" y="2971800"/>
            <a:ext cx="5423760" cy="3984120"/>
          </a:xfrm>
          <a:prstGeom prst="rect">
            <a:avLst/>
          </a:prstGeom>
          <a:ln>
            <a:noFill/>
          </a:ln>
        </p:spPr>
      </p:pic>
      <p:sp>
        <p:nvSpPr>
          <p:cNvPr id="871" name="TextShape 1"/>
          <p:cNvSpPr txBox="1"/>
          <p:nvPr/>
        </p:nvSpPr>
        <p:spPr>
          <a:xfrm>
            <a:off x="0" y="56880"/>
            <a:ext cx="10001520" cy="1388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3800" spc="-1">
                <a:latin typeface="Arial"/>
              </a:rPr>
              <a:t>Lessons from the Blind men and the elephant</a:t>
            </a:r>
            <a:r>
              <a:rPr lang="en-US" sz="4400" spc="-1">
                <a:latin typeface="Arial"/>
              </a:rPr>
              <a:t>
</a:t>
            </a:r>
            <a:r>
              <a:rPr lang="en-US" sz="3000" spc="-1">
                <a:latin typeface="Arial"/>
              </a:rPr>
              <a:t>Balaji Viswanathan</a:t>
            </a:r>
            <a:r>
              <a:rPr lang="en-US" sz="3000" spc="-1">
                <a:latin typeface="Arial"/>
              </a:rPr>
              <a:t>
</a:t>
            </a:r>
            <a:r>
              <a:rPr lang="en-US" sz="1500" spc="-1">
                <a:latin typeface="Arial"/>
              </a:rPr>
              <a:t>https://balajiviswanathan.quora.com/Lessons-from-the-Blind-men-and-the-elephant</a:t>
            </a:r>
            <a:endParaRPr/>
          </a:p>
        </p:txBody>
      </p:sp>
      <p:sp>
        <p:nvSpPr>
          <p:cNvPr id="872" name="TextShape 2"/>
          <p:cNvSpPr txBox="1"/>
          <p:nvPr/>
        </p:nvSpPr>
        <p:spPr>
          <a:xfrm>
            <a:off x="504000" y="1769040"/>
            <a:ext cx="8870040" cy="4384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Ignore </a:t>
            </a:r>
            <a:r>
              <a:rPr lang="en-US" sz="3200" spc="-1" strike="noStrike">
                <a:latin typeface="Arial"/>
              </a:rPr>
              <a:t>judgment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Be careful in </a:t>
            </a:r>
            <a:r>
              <a:rPr lang="en-US" sz="3200" spc="-1" strike="noStrike">
                <a:latin typeface="Arial"/>
              </a:rPr>
              <a:t>giving/receiving advice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Improve your sampling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Collaborate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 strike="noStrike">
                <a:latin typeface="Arial"/>
              </a:rPr>
              <a:t>World is </a:t>
            </a:r>
            <a:r>
              <a:rPr lang="en-US" sz="3200" spc="-1">
                <a:latin typeface="Arial"/>
              </a:rPr>
              <a:t>complex</a:t>
            </a:r>
            <a:endParaRPr/>
          </a:p>
        </p:txBody>
      </p:sp>
    </p:spTree>
  </p:cSld>
  <p:timing>
    <p:tnLst>
      <p:par>
        <p:cTn id="293" dur="indefinite" restart="never" nodeType="tmRoot">
          <p:childTnLst>
            <p:seq>
              <p:cTn id="2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TextShape 1"/>
          <p:cNvSpPr txBox="1"/>
          <p:nvPr/>
        </p:nvSpPr>
        <p:spPr>
          <a:xfrm>
            <a:off x="503640" y="262440"/>
            <a:ext cx="907128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Lessons from measurements of jets</a:t>
            </a:r>
            <a:endParaRPr/>
          </a:p>
        </p:txBody>
      </p:sp>
      <p:sp>
        <p:nvSpPr>
          <p:cNvPr id="874" name="TextShape 2"/>
          <p:cNvSpPr txBox="1"/>
          <p:nvPr/>
        </p:nvSpPr>
        <p:spPr>
          <a:xfrm>
            <a:off x="215640" y="1192680"/>
            <a:ext cx="9667800" cy="5153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latin typeface="Arial"/>
              </a:rPr>
              <a:t>Understand bias</a:t>
            </a:r>
            <a:r>
              <a:rPr lang="en-US" sz="3200" spc="-1">
                <a:latin typeface="Arial"/>
              </a:rPr>
              <a:t> – it's a tool, not a dirty word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What you see depends on what you look for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Listen to the data – not what you want to hear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latin typeface="Arial"/>
              </a:rPr>
              <a:t>Make quantitative comparisons to theory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We should look for new observables...  but we should make sure they're sensitive and that we know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Need realistic models where we can apply experimental methods to models – Jetscape is coming!</a:t>
            </a:r>
            <a:r>
              <a:rPr lang="en-US" sz="2800" spc="-1">
                <a:latin typeface="Arial"/>
              </a:rPr>
              <a:t>
</a:t>
            </a:r>
            <a:r>
              <a:rPr lang="en-US" sz="2800" spc="-1">
                <a:latin typeface="Arial"/>
              </a:rPr>
              <a:t>
</a:t>
            </a:r>
            <a:r>
              <a:rPr lang="en-US" sz="2800" spc="-1">
                <a:latin typeface="Arial"/>
              </a:rPr>
              <a:t> 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latin typeface="Arial"/>
              </a:rPr>
              <a:t>Make more differential measurements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en-US" sz="3200" spc="-1">
                <a:solidFill>
                  <a:srgbClr val="000000"/>
                </a:solidFill>
                <a:latin typeface="Arial"/>
              </a:rPr>
              <a:t>We need an accord on how to treat background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Experimental cuts matter and are unavoidable</a:t>
            </a:r>
            <a:endParaRPr/>
          </a:p>
        </p:txBody>
      </p:sp>
      <p:sp>
        <p:nvSpPr>
          <p:cNvPr id="875" name="TextShape 3"/>
          <p:cNvSpPr txBox="1"/>
          <p:nvPr/>
        </p:nvSpPr>
        <p:spPr>
          <a:xfrm>
            <a:off x="5483520" y="4622400"/>
            <a:ext cx="3801600" cy="44244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90000" rIns="90000" tIns="45000" bIns="45000"/>
          <a:p>
            <a:r>
              <a:rPr lang="en-US" sz="2500" spc="-1">
                <a:solidFill>
                  <a:srgbClr val="000000"/>
                </a:solidFill>
                <a:latin typeface="Times New Roman"/>
              </a:rPr>
              <a:t>Abhijit Majumder, Tuesday</a:t>
            </a:r>
            <a:endParaRPr/>
          </a:p>
        </p:txBody>
      </p:sp>
      <p:sp>
        <p:nvSpPr>
          <p:cNvPr id="876" name="TextShape 4"/>
          <p:cNvSpPr txBox="1"/>
          <p:nvPr/>
        </p:nvSpPr>
        <p:spPr>
          <a:xfrm>
            <a:off x="5592960" y="4131000"/>
            <a:ext cx="3580560" cy="44244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lIns="90000" rIns="90000" tIns="45000" bIns="45000"/>
          <a:p>
            <a:r>
              <a:rPr lang="en-US" sz="2500" spc="-1">
                <a:solidFill>
                  <a:srgbClr val="000000"/>
                </a:solidFill>
                <a:latin typeface="Times New Roman"/>
              </a:rPr>
              <a:t>Scott Moreland, Thursday</a:t>
            </a:r>
            <a:endParaRPr/>
          </a:p>
        </p:txBody>
      </p:sp>
    </p:spTree>
  </p:cSld>
  <p:timing>
    <p:tnLst>
      <p:par>
        <p:cTn id="295" dur="indefinite" restart="never" nodeType="tmRoot">
          <p:childTnLst>
            <p:seq>
              <p:cTn id="296" nodeType="mainSeq">
                <p:childTnLst>
                  <p:par>
                    <p:cTn id="297" fill="freeze">
                      <p:stCondLst>
                        <p:cond delay="indefinite"/>
                      </p:stCondLst>
                      <p:childTnLst>
                        <p:par>
                          <p:cTn id="298" fill="freeze">
                            <p:stCondLst>
                              <p:cond delay="0"/>
                            </p:stCondLst>
                            <p:childTnLst>
                              <p:par>
                                <p:cTn id="2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0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freeze">
                      <p:stCondLst>
                        <p:cond delay="indefinite"/>
                      </p:stCondLst>
                      <p:childTnLst>
                        <p:par>
                          <p:cTn id="302" fill="freeze">
                            <p:stCondLst>
                              <p:cond delay="0"/>
                            </p:stCondLst>
                            <p:childTnLst>
                              <p:par>
                                <p:cTn id="3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48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freeze">
                      <p:stCondLst>
                        <p:cond delay="indefinite"/>
                      </p:stCondLst>
                      <p:childTnLst>
                        <p:par>
                          <p:cTn id="306" fill="freeze">
                            <p:stCondLst>
                              <p:cond delay="0"/>
                            </p:stCondLst>
                            <p:childTnLst>
                              <p:par>
                                <p:cTn id="3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90" end="1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freeze">
                      <p:stCondLst>
                        <p:cond delay="indefinite"/>
                      </p:stCondLst>
                      <p:childTnLst>
                        <p:par>
                          <p:cTn id="310" fill="freeze">
                            <p:stCondLst>
                              <p:cond delay="0"/>
                            </p:stCondLst>
                            <p:childTnLst>
                              <p:par>
                                <p:cTn id="3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137" end="17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freeze">
                      <p:stCondLst>
                        <p:cond delay="indefinite"/>
                      </p:stCondLst>
                      <p:childTnLst>
                        <p:par>
                          <p:cTn id="314" fill="freeze">
                            <p:stCondLst>
                              <p:cond delay="0"/>
                            </p:stCondLst>
                            <p:childTnLst>
                              <p:par>
                                <p:cTn id="3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177" end="27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freeze">
                      <p:stCondLst>
                        <p:cond delay="indefinite"/>
                      </p:stCondLst>
                      <p:childTnLst>
                        <p:par>
                          <p:cTn id="318" fill="freeze">
                            <p:stCondLst>
                              <p:cond delay="0"/>
                            </p:stCondLst>
                            <p:childTnLst>
                              <p:par>
                                <p:cTn id="3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275" end="37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freeze">
                      <p:stCondLst>
                        <p:cond delay="indefinite"/>
                      </p:stCondLst>
                      <p:childTnLst>
                        <p:par>
                          <p:cTn id="322" fill="freeze">
                            <p:stCondLst>
                              <p:cond delay="0"/>
                            </p:stCondLst>
                            <p:childTnLst>
                              <p:par>
                                <p:cTn id="3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371" end="40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freeze">
                      <p:stCondLst>
                        <p:cond delay="indefinite"/>
                      </p:stCondLst>
                      <p:childTnLst>
                        <p:par>
                          <p:cTn id="326" fill="freeze">
                            <p:stCondLst>
                              <p:cond delay="0"/>
                            </p:stCondLst>
                            <p:childTnLst>
                              <p:par>
                                <p:cTn id="3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407" end="4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freeze">
                      <p:stCondLst>
                        <p:cond delay="indefinite"/>
                      </p:stCondLst>
                      <p:childTnLst>
                        <p:par>
                          <p:cTn id="330" fill="freeze">
                            <p:stCondLst>
                              <p:cond delay="0"/>
                            </p:stCondLst>
                            <p:childTnLst>
                              <p:par>
                                <p:cTn id="3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>
                                            <p:txEl>
                                              <p:pRg st="452" end="49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7" name="" descr=""/>
          <p:cNvPicPr/>
          <p:nvPr/>
        </p:nvPicPr>
        <p:blipFill>
          <a:blip r:embed="rId1"/>
          <a:stretch/>
        </p:blipFill>
        <p:spPr>
          <a:xfrm>
            <a:off x="74160" y="828360"/>
            <a:ext cx="9969840" cy="3106440"/>
          </a:xfrm>
          <a:prstGeom prst="rect">
            <a:avLst/>
          </a:prstGeom>
          <a:ln>
            <a:noFill/>
          </a:ln>
        </p:spPr>
      </p:pic>
      <p:sp>
        <p:nvSpPr>
          <p:cNvPr id="878" name="TextShape 1"/>
          <p:cNvSpPr txBox="1"/>
          <p:nvPr/>
        </p:nvSpPr>
        <p:spPr>
          <a:xfrm>
            <a:off x="503640" y="114480"/>
            <a:ext cx="907128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Jet mass</a:t>
            </a:r>
            <a:endParaRPr/>
          </a:p>
        </p:txBody>
      </p:sp>
      <p:pic>
        <p:nvPicPr>
          <p:cNvPr id="879" name="" descr=""/>
          <p:cNvPicPr/>
          <p:nvPr/>
        </p:nvPicPr>
        <p:blipFill>
          <a:blip r:embed="rId2"/>
          <a:stretch/>
        </p:blipFill>
        <p:spPr>
          <a:xfrm>
            <a:off x="1737720" y="4082760"/>
            <a:ext cx="2381760" cy="646920"/>
          </a:xfrm>
          <a:prstGeom prst="rect">
            <a:avLst/>
          </a:prstGeom>
          <a:ln>
            <a:noFill/>
          </a:ln>
        </p:spPr>
      </p:pic>
      <p:pic>
        <p:nvPicPr>
          <p:cNvPr id="880" name="" descr=""/>
          <p:cNvPicPr/>
          <p:nvPr/>
        </p:nvPicPr>
        <p:blipFill>
          <a:blip r:embed="rId3"/>
          <a:stretch/>
        </p:blipFill>
        <p:spPr>
          <a:xfrm>
            <a:off x="7135200" y="4034160"/>
            <a:ext cx="2016000" cy="800640"/>
          </a:xfrm>
          <a:prstGeom prst="rect">
            <a:avLst/>
          </a:prstGeom>
          <a:ln>
            <a:noFill/>
          </a:ln>
        </p:spPr>
      </p:pic>
      <p:pic>
        <p:nvPicPr>
          <p:cNvPr id="881" name="" descr=""/>
          <p:cNvPicPr/>
          <p:nvPr/>
        </p:nvPicPr>
        <p:blipFill>
          <a:blip r:embed="rId4"/>
          <a:stretch/>
        </p:blipFill>
        <p:spPr>
          <a:xfrm>
            <a:off x="4945680" y="4016880"/>
            <a:ext cx="1973880" cy="847800"/>
          </a:xfrm>
          <a:prstGeom prst="rect">
            <a:avLst/>
          </a:prstGeom>
          <a:ln>
            <a:noFill/>
          </a:ln>
        </p:spPr>
      </p:pic>
      <p:sp>
        <p:nvSpPr>
          <p:cNvPr id="882" name="TextShape 2"/>
          <p:cNvSpPr txBox="1"/>
          <p:nvPr/>
        </p:nvSpPr>
        <p:spPr>
          <a:xfrm>
            <a:off x="503640" y="5301720"/>
            <a:ext cx="9576360" cy="16819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spc="-1">
                <a:latin typeface="Times New Roman"/>
              </a:rPr>
              <a:t>Quenching models (</a:t>
            </a:r>
            <a:r>
              <a:rPr lang="en-US" sz="2600" spc="-1">
                <a:solidFill>
                  <a:srgbClr val="ff420e"/>
                </a:solidFill>
                <a:latin typeface="Times New Roman"/>
              </a:rPr>
              <a:t>JEWEL</a:t>
            </a:r>
            <a:r>
              <a:rPr lang="en-US" sz="2600" spc="-1">
                <a:latin typeface="Times New Roman"/>
              </a:rPr>
              <a:t>, </a:t>
            </a:r>
            <a:r>
              <a:rPr lang="en-US" sz="2600" spc="-1">
                <a:solidFill>
                  <a:srgbClr val="800000"/>
                </a:solidFill>
                <a:latin typeface="Times New Roman"/>
              </a:rPr>
              <a:t>Q-PYTHIA</a:t>
            </a:r>
            <a:r>
              <a:rPr lang="en-US" sz="2600" spc="-1">
                <a:latin typeface="Times New Roman"/>
              </a:rPr>
              <a:t>) show a larger mass than pp-like </a:t>
            </a:r>
            <a:r>
              <a:rPr lang="en-US" sz="2600" spc="-1">
                <a:solidFill>
                  <a:srgbClr val="2300dc"/>
                </a:solidFill>
                <a:latin typeface="Times New Roman"/>
              </a:rPr>
              <a:t>PYTHIA</a:t>
            </a:r>
            <a:r>
              <a:rPr lang="en-US" sz="2600" spc="-1">
                <a:latin typeface="Times New Roman"/>
              </a:rPr>
              <a:t> jets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600" spc="-1">
                <a:latin typeface="Times New Roman"/>
              </a:rPr>
              <a:t>Pb-Pb measurement can discriminate among these predictions</a:t>
            </a:r>
            <a:endParaRPr/>
          </a:p>
        </p:txBody>
      </p:sp>
      <p:sp>
        <p:nvSpPr>
          <p:cNvPr id="883" name="TextShape 3"/>
          <p:cNvSpPr txBox="1"/>
          <p:nvPr/>
        </p:nvSpPr>
        <p:spPr>
          <a:xfrm>
            <a:off x="4204440" y="936360"/>
            <a:ext cx="2286720" cy="1160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1800" spc="-1">
                <a:latin typeface="Arial"/>
                <a:hlinkClick r:id="rId5"/>
              </a:rPr>
              <a:t>arXiv:1702.00804</a:t>
            </a:r>
            <a:endParaRPr/>
          </a:p>
          <a:p>
            <a:endParaRPr/>
          </a:p>
        </p:txBody>
      </p:sp>
    </p:spTree>
  </p:cSld>
  <p:timing>
    <p:tnLst>
      <p:par>
        <p:cTn id="333" dur="indefinite" restart="never" nodeType="tmRoot">
          <p:childTnLst>
            <p:seq>
              <p:cTn id="3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TextShape 1"/>
          <p:cNvSpPr txBox="1"/>
          <p:nvPr/>
        </p:nvSpPr>
        <p:spPr>
          <a:xfrm>
            <a:off x="503640" y="49320"/>
            <a:ext cx="9070560" cy="787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Modified fragmentation</a:t>
            </a:r>
            <a:endParaRPr/>
          </a:p>
        </p:txBody>
      </p:sp>
      <p:sp>
        <p:nvSpPr>
          <p:cNvPr id="885" name="TextShape 2"/>
          <p:cNvSpPr txBox="1"/>
          <p:nvPr/>
        </p:nvSpPr>
        <p:spPr>
          <a:xfrm>
            <a:off x="1689840" y="5761080"/>
            <a:ext cx="6973920" cy="948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Enhancement at low z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No modification/enhancement at high z?</a:t>
            </a:r>
            <a:endParaRPr/>
          </a:p>
        </p:txBody>
      </p:sp>
      <p:pic>
        <p:nvPicPr>
          <p:cNvPr id="886" name="" descr=""/>
          <p:cNvPicPr/>
          <p:nvPr/>
        </p:nvPicPr>
        <p:blipFill>
          <a:blip r:embed="rId1"/>
          <a:stretch/>
        </p:blipFill>
        <p:spPr>
          <a:xfrm>
            <a:off x="2196000" y="993240"/>
            <a:ext cx="7169040" cy="4572000"/>
          </a:xfrm>
          <a:prstGeom prst="rect">
            <a:avLst/>
          </a:prstGeom>
          <a:ln>
            <a:noFill/>
          </a:ln>
        </p:spPr>
      </p:pic>
      <p:sp>
        <p:nvSpPr>
          <p:cNvPr id="887" name="CustomShape 3"/>
          <p:cNvSpPr/>
          <p:nvPr/>
        </p:nvSpPr>
        <p:spPr>
          <a:xfrm>
            <a:off x="371160" y="2287080"/>
            <a:ext cx="1462680" cy="4759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0000ff"/>
            </a:solidFill>
          </a:ln>
        </p:spPr>
        <p:style>
          <a:lnRef idx="0"/>
          <a:fillRef idx="0"/>
          <a:effectRef idx="0"/>
          <a:fontRef idx="minor"/>
        </p:style>
      </p:sp>
      <p:cxnSp>
        <p:nvCxnSpPr>
          <p:cNvPr id="888" name="Line 4"/>
          <p:cNvCxnSpPr>
            <a:stCxn id="887" idx="2"/>
          </p:cNvCxnSpPr>
          <p:nvPr/>
        </p:nvCxnSpPr>
        <p:spPr>
          <a:xfrm>
            <a:off x="371160" y="2525040"/>
            <a:ext cx="714960" cy="159948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cxnSp>
        <p:nvCxnSpPr>
          <p:cNvPr id="889" name="Line 5"/>
          <p:cNvCxnSpPr>
            <a:stCxn id="887" idx="6"/>
            <a:endCxn id="888" idx="2"/>
          </p:cNvCxnSpPr>
          <p:nvPr/>
        </p:nvCxnSpPr>
        <p:spPr>
          <a:xfrm flipH="1">
            <a:off x="1085760" y="2525040"/>
            <a:ext cx="748440" cy="159948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sp>
        <p:nvSpPr>
          <p:cNvPr id="890" name="Line 6"/>
          <p:cNvSpPr/>
          <p:nvPr/>
        </p:nvSpPr>
        <p:spPr>
          <a:xfrm flipV="1">
            <a:off x="1085760" y="2426760"/>
            <a:ext cx="185760" cy="1697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1" name="Line 7"/>
          <p:cNvSpPr/>
          <p:nvPr/>
        </p:nvSpPr>
        <p:spPr>
          <a:xfrm flipH="1" flipV="1">
            <a:off x="935280" y="2520000"/>
            <a:ext cx="165600" cy="1584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2" name="Line 8"/>
          <p:cNvSpPr/>
          <p:nvPr/>
        </p:nvSpPr>
        <p:spPr>
          <a:xfrm flipV="1">
            <a:off x="1089360" y="2631960"/>
            <a:ext cx="480960" cy="1472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3" name="Line 9"/>
          <p:cNvSpPr/>
          <p:nvPr/>
        </p:nvSpPr>
        <p:spPr>
          <a:xfrm flipH="1" flipV="1">
            <a:off x="767520" y="2930760"/>
            <a:ext cx="297360" cy="11937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4" name="Line 10"/>
          <p:cNvSpPr/>
          <p:nvPr/>
        </p:nvSpPr>
        <p:spPr>
          <a:xfrm flipV="1">
            <a:off x="1083240" y="3061800"/>
            <a:ext cx="1800" cy="1078200"/>
          </a:xfrm>
          <a:prstGeom prst="line">
            <a:avLst/>
          </a:prstGeom>
          <a:ln w="572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5" name="Line 11"/>
          <p:cNvSpPr/>
          <p:nvPr/>
        </p:nvSpPr>
        <p:spPr>
          <a:xfrm flipV="1">
            <a:off x="1102320" y="3341880"/>
            <a:ext cx="150480" cy="7995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6" name="Line 12"/>
          <p:cNvSpPr/>
          <p:nvPr/>
        </p:nvSpPr>
        <p:spPr>
          <a:xfrm flipH="1" flipV="1">
            <a:off x="935280" y="3323160"/>
            <a:ext cx="127800" cy="8150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7" name="Line 13"/>
          <p:cNvSpPr/>
          <p:nvPr/>
        </p:nvSpPr>
        <p:spPr>
          <a:xfrm flipV="1">
            <a:off x="1099080" y="3565800"/>
            <a:ext cx="434160" cy="536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8" name="Line 14"/>
          <p:cNvSpPr/>
          <p:nvPr/>
        </p:nvSpPr>
        <p:spPr>
          <a:xfrm flipH="1" flipV="1">
            <a:off x="580680" y="3640680"/>
            <a:ext cx="481320" cy="4096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899" name="Line 15"/>
          <p:cNvSpPr/>
          <p:nvPr/>
        </p:nvSpPr>
        <p:spPr>
          <a:xfrm flipH="1" flipV="1">
            <a:off x="618120" y="3379320"/>
            <a:ext cx="443880" cy="6710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00" name="TextShape 16"/>
          <p:cNvSpPr txBox="1"/>
          <p:nvPr/>
        </p:nvSpPr>
        <p:spPr>
          <a:xfrm>
            <a:off x="5469120" y="5432760"/>
            <a:ext cx="1025280" cy="460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000" spc="-1">
                <a:latin typeface="Arial"/>
              </a:rPr>
              <a:t>z=</a:t>
            </a:r>
            <a:r>
              <a:rPr b="1" lang="en-US" sz="2000" spc="-1">
                <a:solidFill>
                  <a:srgbClr val="ff0000"/>
                </a:solidFill>
                <a:latin typeface="Arial"/>
              </a:rPr>
              <a:t>p</a:t>
            </a:r>
            <a:r>
              <a:rPr b="1" lang="en-US" sz="2000" spc="-1" baseline="-101000">
                <a:solidFill>
                  <a:srgbClr val="ff0000"/>
                </a:solidFill>
                <a:latin typeface="Arial"/>
              </a:rPr>
              <a:t>T</a:t>
            </a:r>
            <a:r>
              <a:rPr b="1" lang="en-US" sz="2000" spc="-1">
                <a:latin typeface="Arial"/>
              </a:rPr>
              <a:t>/</a:t>
            </a:r>
            <a:r>
              <a:rPr b="1" lang="en-US" sz="2000" spc="-1">
                <a:solidFill>
                  <a:srgbClr val="0000ff"/>
                </a:solidFill>
                <a:latin typeface="Arial"/>
              </a:rPr>
              <a:t>E</a:t>
            </a:r>
            <a:r>
              <a:rPr b="1" lang="en-US" sz="2000" spc="-1" baseline="-101000">
                <a:solidFill>
                  <a:srgbClr val="0000ff"/>
                </a:solidFill>
                <a:latin typeface="Arial"/>
                <a:ea typeface="Arial"/>
              </a:rPr>
              <a:t>γ</a:t>
            </a:r>
            <a:endParaRPr/>
          </a:p>
        </p:txBody>
      </p:sp>
    </p:spTree>
  </p:cSld>
  <p:timing>
    <p:tnLst>
      <p:par>
        <p:cTn id="335" dur="indefinite" restart="never" nodeType="tmRoot">
          <p:childTnLst>
            <p:seq>
              <p:cTn id="3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TextShape 1"/>
          <p:cNvSpPr txBox="1"/>
          <p:nvPr/>
        </p:nvSpPr>
        <p:spPr>
          <a:xfrm>
            <a:off x="504000" y="-94680"/>
            <a:ext cx="9071640" cy="889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Di-jet asymmetry</a:t>
            </a:r>
            <a:endParaRPr/>
          </a:p>
        </p:txBody>
      </p:sp>
      <p:sp>
        <p:nvSpPr>
          <p:cNvPr id="902" name="TextShape 2"/>
          <p:cNvSpPr txBox="1"/>
          <p:nvPr/>
        </p:nvSpPr>
        <p:spPr>
          <a:xfrm>
            <a:off x="901800" y="6368760"/>
            <a:ext cx="8449920" cy="743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2200" spc="-1">
                <a:solidFill>
                  <a:srgbClr val="941100"/>
                </a:solidFill>
                <a:latin typeface="ABCDEE+Gill Sans MT,Bold"/>
                <a:ea typeface="ABCDEE+Gill Sans MT,Bold"/>
              </a:rPr>
              <a:t>Au+Au di-jets more imbalanced than p+p for p</a:t>
            </a:r>
            <a:r>
              <a:rPr lang="en-US" sz="1450" spc="-1">
                <a:solidFill>
                  <a:srgbClr val="941100"/>
                </a:solidFill>
                <a:latin typeface="ABCDEE+Gill Sans MT,Bold"/>
                <a:ea typeface="ABCDEE+Gill Sans MT,Bold"/>
              </a:rPr>
              <a:t>Tcut</a:t>
            </a:r>
            <a:r>
              <a:rPr lang="en-US" sz="2200" spc="-1">
                <a:solidFill>
                  <a:srgbClr val="941100"/>
                </a:solidFill>
                <a:latin typeface="ABCDEE+Gill Sans MT,Bold"/>
                <a:ea typeface="ABCDEE+Gill Sans MT,Bold"/>
              </a:rPr>
              <a:t>&gt;2 GeV/c</a:t>
            </a:r>
            <a:endParaRPr/>
          </a:p>
          <a:p>
            <a:r>
              <a:rPr lang="en-US" sz="220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Au+Au A</a:t>
            </a:r>
            <a:r>
              <a:rPr lang="en-US" sz="145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J </a:t>
            </a:r>
            <a:r>
              <a:rPr lang="en-US" sz="220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~ p+p A</a:t>
            </a:r>
            <a:r>
              <a:rPr lang="en-US" sz="145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J </a:t>
            </a:r>
            <a:r>
              <a:rPr lang="en-US" sz="2200" spc="-1">
                <a:solidFill>
                  <a:srgbClr val="000000"/>
                </a:solidFill>
                <a:latin typeface="ABCDEE+Gill Sans MT,Bold"/>
                <a:ea typeface="ABCDEE+Gill Sans MT,Bold"/>
              </a:rPr>
              <a:t>for matched di-jets (R=0.4)</a:t>
            </a:r>
            <a:endParaRPr/>
          </a:p>
        </p:txBody>
      </p:sp>
      <p:pic>
        <p:nvPicPr>
          <p:cNvPr id="903" name="" descr=""/>
          <p:cNvPicPr/>
          <p:nvPr/>
        </p:nvPicPr>
        <p:blipFill>
          <a:blip r:embed="rId1"/>
          <a:stretch/>
        </p:blipFill>
        <p:spPr>
          <a:xfrm>
            <a:off x="1275840" y="744480"/>
            <a:ext cx="8417880" cy="5429520"/>
          </a:xfrm>
          <a:prstGeom prst="rect">
            <a:avLst/>
          </a:prstGeom>
          <a:ln>
            <a:noFill/>
          </a:ln>
        </p:spPr>
      </p:pic>
      <p:sp>
        <p:nvSpPr>
          <p:cNvPr id="904" name="TextShape 3"/>
          <p:cNvSpPr txBox="1"/>
          <p:nvPr/>
        </p:nvSpPr>
        <p:spPr>
          <a:xfrm>
            <a:off x="6333480" y="3895920"/>
            <a:ext cx="3259800" cy="664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1500" spc="-1">
                <a:latin typeface="Arial"/>
              </a:rPr>
              <a:t>Kolja Kauder, RHIC/AGS </a:t>
            </a:r>
            <a:r>
              <a:rPr b="1" lang="en-US" sz="1500" spc="-1">
                <a:latin typeface="Arial"/>
              </a:rPr>
              <a:t>
</a:t>
            </a:r>
            <a:r>
              <a:rPr b="1" lang="en-US" sz="1500" spc="-1">
                <a:latin typeface="Arial"/>
              </a:rPr>
              <a:t>User's Meeting 2016</a:t>
            </a:r>
            <a:endParaRPr/>
          </a:p>
        </p:txBody>
      </p:sp>
      <p:sp>
        <p:nvSpPr>
          <p:cNvPr id="905" name="TextShape 4"/>
          <p:cNvSpPr txBox="1"/>
          <p:nvPr/>
        </p:nvSpPr>
        <p:spPr>
          <a:xfrm>
            <a:off x="7676640" y="3972960"/>
            <a:ext cx="2127600" cy="1377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1500" spc="-1">
                <a:latin typeface="Arial"/>
                <a:hlinkClick r:id="rId2"/>
              </a:rPr>
              <a:t>arXiv:1609.03878</a:t>
            </a:r>
            <a:r>
              <a:rPr lang="en-US" sz="1500" spc="-1">
                <a:latin typeface="Arial"/>
              </a:rPr>
              <a:t> </a:t>
            </a:r>
            <a:endParaRPr/>
          </a:p>
          <a:p>
            <a:endParaRPr/>
          </a:p>
        </p:txBody>
      </p:sp>
      <p:sp>
        <p:nvSpPr>
          <p:cNvPr id="906" name="CustomShape 5"/>
          <p:cNvSpPr/>
          <p:nvPr/>
        </p:nvSpPr>
        <p:spPr>
          <a:xfrm>
            <a:off x="1428840" y="2363400"/>
            <a:ext cx="2075040" cy="1802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7" name="TextShape 6"/>
          <p:cNvSpPr txBox="1"/>
          <p:nvPr/>
        </p:nvSpPr>
        <p:spPr>
          <a:xfrm>
            <a:off x="4025880" y="3829680"/>
            <a:ext cx="2704320" cy="785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500" spc="-1">
                <a:latin typeface="Arial"/>
              </a:rPr>
              <a:t>Sys. Uncertainties:</a:t>
            </a:r>
            <a:endParaRPr/>
          </a:p>
          <a:p>
            <a:r>
              <a:rPr lang="en-US" sz="1500" spc="-1">
                <a:latin typeface="Arial"/>
              </a:rPr>
              <a:t>Tracking:6%</a:t>
            </a:r>
            <a:endParaRPr/>
          </a:p>
          <a:p>
            <a:r>
              <a:rPr lang="en-US" sz="1500" spc="-1">
                <a:latin typeface="Arial"/>
              </a:rPr>
              <a:t>Tower energy scale: 2%</a:t>
            </a:r>
            <a:endParaRPr/>
          </a:p>
        </p:txBody>
      </p:sp>
      <p:sp>
        <p:nvSpPr>
          <p:cNvPr id="908" name="Freeform 7"/>
          <p:cNvSpPr/>
          <p:nvPr/>
        </p:nvSpPr>
        <p:spPr>
          <a:xfrm>
            <a:off x="870480" y="2494080"/>
            <a:ext cx="1718280" cy="2619720"/>
          </a:xfrm>
          <a:custGeom>
            <a:avLst/>
            <a:gdLst/>
            <a:ahLst/>
            <a:rect l="0" t="0" r="r" b="b"/>
            <a:pathLst>
              <a:path w="4773" h="7277">
                <a:moveTo>
                  <a:pt x="0" y="4820"/>
                </a:moveTo>
                <a:cubicBezTo>
                  <a:pt x="2551" y="7276"/>
                  <a:pt x="4772" y="4772"/>
                  <a:pt x="4772" y="4772"/>
                </a:cubicBezTo>
                <a:lnTo>
                  <a:pt x="2220" y="0"/>
                </a:lnTo>
                <a:lnTo>
                  <a:pt x="0" y="4820"/>
                </a:lnTo>
              </a:path>
            </a:pathLst>
          </a:custGeom>
          <a:solidFill>
            <a:srgbClr val="2323dc">
              <a:alpha val="50000"/>
            </a:srgbClr>
          </a:solidFill>
          <a:ln>
            <a:solidFill>
              <a:srgbClr val="808080"/>
            </a:solidFill>
          </a:ln>
        </p:spPr>
      </p:sp>
      <p:sp>
        <p:nvSpPr>
          <p:cNvPr id="909" name="Line 8"/>
          <p:cNvSpPr/>
          <p:nvPr/>
        </p:nvSpPr>
        <p:spPr>
          <a:xfrm>
            <a:off x="1678680" y="2521080"/>
            <a:ext cx="185760" cy="169740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10" name="Line 9"/>
          <p:cNvSpPr/>
          <p:nvPr/>
        </p:nvSpPr>
        <p:spPr>
          <a:xfrm flipH="1">
            <a:off x="1528200" y="2541240"/>
            <a:ext cx="165600" cy="158400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11" name="Line 10"/>
          <p:cNvSpPr/>
          <p:nvPr/>
        </p:nvSpPr>
        <p:spPr>
          <a:xfrm>
            <a:off x="1682280" y="2540880"/>
            <a:ext cx="480960" cy="147240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12" name="Line 11"/>
          <p:cNvSpPr/>
          <p:nvPr/>
        </p:nvSpPr>
        <p:spPr>
          <a:xfrm flipH="1">
            <a:off x="1360440" y="2520720"/>
            <a:ext cx="297360" cy="1193760"/>
          </a:xfrm>
          <a:prstGeom prst="line">
            <a:avLst/>
          </a:prstGeom>
          <a:ln w="3816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13" name="Line 12"/>
          <p:cNvSpPr/>
          <p:nvPr/>
        </p:nvSpPr>
        <p:spPr>
          <a:xfrm>
            <a:off x="1676160" y="2505240"/>
            <a:ext cx="1800" cy="107820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14" name="Line 13"/>
          <p:cNvSpPr/>
          <p:nvPr/>
        </p:nvSpPr>
        <p:spPr>
          <a:xfrm>
            <a:off x="1695240" y="2503800"/>
            <a:ext cx="150480" cy="79956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15" name="Line 14"/>
          <p:cNvSpPr/>
          <p:nvPr/>
        </p:nvSpPr>
        <p:spPr>
          <a:xfrm flipH="1">
            <a:off x="1528200" y="2507040"/>
            <a:ext cx="127800" cy="815040"/>
          </a:xfrm>
          <a:prstGeom prst="line">
            <a:avLst/>
          </a:prstGeom>
          <a:ln w="381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16" name="Line 15"/>
          <p:cNvSpPr/>
          <p:nvPr/>
        </p:nvSpPr>
        <p:spPr>
          <a:xfrm>
            <a:off x="1692000" y="2543040"/>
            <a:ext cx="434160" cy="53640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17" name="Line 16"/>
          <p:cNvSpPr/>
          <p:nvPr/>
        </p:nvSpPr>
        <p:spPr>
          <a:xfrm flipH="1">
            <a:off x="1173600" y="2594880"/>
            <a:ext cx="481320" cy="40968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18" name="Line 17"/>
          <p:cNvSpPr/>
          <p:nvPr/>
        </p:nvSpPr>
        <p:spPr>
          <a:xfrm flipH="1">
            <a:off x="1211040" y="2594880"/>
            <a:ext cx="443880" cy="67104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19" name="Freeform 18"/>
          <p:cNvSpPr/>
          <p:nvPr/>
        </p:nvSpPr>
        <p:spPr>
          <a:xfrm>
            <a:off x="870480" y="-82440"/>
            <a:ext cx="1718280" cy="2619720"/>
          </a:xfrm>
          <a:custGeom>
            <a:avLst/>
            <a:gdLst/>
            <a:ahLst/>
            <a:rect l="0" t="0" r="r" b="b"/>
            <a:pathLst>
              <a:path w="4773" h="7277">
                <a:moveTo>
                  <a:pt x="0" y="2456"/>
                </a:moveTo>
                <a:cubicBezTo>
                  <a:pt x="2551" y="0"/>
                  <a:pt x="4772" y="2504"/>
                  <a:pt x="4772" y="2504"/>
                </a:cubicBezTo>
                <a:lnTo>
                  <a:pt x="2220" y="7276"/>
                </a:lnTo>
                <a:lnTo>
                  <a:pt x="0" y="2456"/>
                </a:lnTo>
              </a:path>
            </a:pathLst>
          </a:custGeom>
          <a:solidFill>
            <a:srgbClr val="008000">
              <a:alpha val="50000"/>
            </a:srgbClr>
          </a:solidFill>
          <a:ln>
            <a:solidFill>
              <a:srgbClr val="808080"/>
            </a:solidFill>
          </a:ln>
        </p:spPr>
      </p:sp>
      <p:sp>
        <p:nvSpPr>
          <p:cNvPr id="920" name="Line 19"/>
          <p:cNvSpPr/>
          <p:nvPr/>
        </p:nvSpPr>
        <p:spPr>
          <a:xfrm flipH="1" flipV="1">
            <a:off x="1653480" y="862560"/>
            <a:ext cx="25200" cy="164736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21" name="Line 20"/>
          <p:cNvSpPr/>
          <p:nvPr/>
        </p:nvSpPr>
        <p:spPr>
          <a:xfrm flipH="1" flipV="1">
            <a:off x="1447920" y="1749960"/>
            <a:ext cx="245880" cy="73980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22" name="Line 21"/>
          <p:cNvSpPr/>
          <p:nvPr/>
        </p:nvSpPr>
        <p:spPr>
          <a:xfrm flipV="1">
            <a:off x="1682280" y="1306440"/>
            <a:ext cx="512280" cy="118368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23" name="Line 22"/>
          <p:cNvSpPr/>
          <p:nvPr/>
        </p:nvSpPr>
        <p:spPr>
          <a:xfrm flipH="1" flipV="1">
            <a:off x="1123200" y="1035720"/>
            <a:ext cx="534600" cy="147456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24" name="Line 23"/>
          <p:cNvSpPr/>
          <p:nvPr/>
        </p:nvSpPr>
        <p:spPr>
          <a:xfrm flipH="1" flipV="1">
            <a:off x="1675080" y="1695960"/>
            <a:ext cx="1080" cy="82980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25" name="Line 24"/>
          <p:cNvSpPr/>
          <p:nvPr/>
        </p:nvSpPr>
        <p:spPr>
          <a:xfrm flipV="1">
            <a:off x="1695240" y="1360440"/>
            <a:ext cx="228960" cy="116676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26" name="Line 25"/>
          <p:cNvSpPr/>
          <p:nvPr/>
        </p:nvSpPr>
        <p:spPr>
          <a:xfrm flipH="1" flipV="1">
            <a:off x="1523520" y="1382040"/>
            <a:ext cx="132480" cy="1141920"/>
          </a:xfrm>
          <a:prstGeom prst="line">
            <a:avLst/>
          </a:prstGeom>
          <a:ln w="1260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27" name="Line 26"/>
          <p:cNvSpPr/>
          <p:nvPr/>
        </p:nvSpPr>
        <p:spPr>
          <a:xfrm flipV="1">
            <a:off x="1692000" y="1609560"/>
            <a:ext cx="708480" cy="87840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28" name="Line 27"/>
          <p:cNvSpPr/>
          <p:nvPr/>
        </p:nvSpPr>
        <p:spPr>
          <a:xfrm flipV="1">
            <a:off x="1654920" y="2172240"/>
            <a:ext cx="474840" cy="26388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29" name="Line 28"/>
          <p:cNvSpPr/>
          <p:nvPr/>
        </p:nvSpPr>
        <p:spPr>
          <a:xfrm flipH="1" flipV="1">
            <a:off x="1242000" y="1999080"/>
            <a:ext cx="412920" cy="437040"/>
          </a:xfrm>
          <a:prstGeom prst="line">
            <a:avLst/>
          </a:prstGeom>
          <a:ln>
            <a:solidFill>
              <a:srgbClr val="999999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30" name="TextShape 29"/>
          <p:cNvSpPr txBox="1"/>
          <p:nvPr/>
        </p:nvSpPr>
        <p:spPr>
          <a:xfrm>
            <a:off x="394200" y="-16560"/>
            <a:ext cx="252432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008000"/>
                </a:solidFill>
                <a:latin typeface="Arial"/>
              </a:rPr>
              <a:t>Leading jet</a:t>
            </a:r>
            <a:endParaRPr/>
          </a:p>
        </p:txBody>
      </p:sp>
      <p:sp>
        <p:nvSpPr>
          <p:cNvPr id="931" name="TextShape 30"/>
          <p:cNvSpPr txBox="1"/>
          <p:nvPr/>
        </p:nvSpPr>
        <p:spPr>
          <a:xfrm>
            <a:off x="394200" y="4591800"/>
            <a:ext cx="252432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2500" spc="-1">
                <a:solidFill>
                  <a:srgbClr val="0000ff"/>
                </a:solidFill>
                <a:latin typeface="Arial"/>
              </a:rPr>
              <a:t>Subleading jet</a:t>
            </a:r>
            <a:endParaRPr/>
          </a:p>
        </p:txBody>
      </p:sp>
    </p:spTree>
  </p:cSld>
  <p:timing>
    <p:tnLst>
      <p:par>
        <p:cTn id="337" dur="indefinite" restart="never" nodeType="tmRoot">
          <p:childTnLst>
            <p:seq>
              <p:cTn id="3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TextShape 1"/>
          <p:cNvSpPr txBox="1"/>
          <p:nvPr/>
        </p:nvSpPr>
        <p:spPr>
          <a:xfrm>
            <a:off x="503640" y="-22680"/>
            <a:ext cx="9070560" cy="770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Jet-hadron correlations</a:t>
            </a:r>
            <a:endParaRPr/>
          </a:p>
        </p:txBody>
      </p:sp>
      <p:sp>
        <p:nvSpPr>
          <p:cNvPr id="933" name="TextShape 2"/>
          <p:cNvSpPr txBox="1"/>
          <p:nvPr/>
        </p:nvSpPr>
        <p:spPr>
          <a:xfrm>
            <a:off x="477360" y="4892760"/>
            <a:ext cx="9071280" cy="2143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Jets are broader, constituents are softer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Also seen in: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Di-hadron correlations [Lots of papers]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Jet shapes </a:t>
            </a:r>
            <a:r>
              <a:rPr lang="en-US" sz="2800" spc="-1">
                <a:latin typeface="Arial"/>
              </a:rPr>
              <a:t>	</a:t>
            </a:r>
            <a:r>
              <a:rPr lang="en-US" sz="2800" spc="-1">
                <a:latin typeface="Arial"/>
              </a:rPr>
              <a:t>[arXiv:1708.09429, </a:t>
            </a:r>
            <a:r>
              <a:rPr lang="en-US" sz="2800" spc="-1">
                <a:latin typeface="Arial"/>
              </a:rPr>
              <a:t>	</a:t>
            </a:r>
            <a:r>
              <a:rPr lang="en-US" sz="2800" spc="-1">
                <a:latin typeface="Arial"/>
              </a:rPr>
              <a:t>arXiv:1512.07882,</a:t>
            </a:r>
            <a:r>
              <a:rPr lang="en-US" sz="2800" spc="-1">
                <a:latin typeface="Arial"/>
              </a:rPr>
              <a:t>	</a:t>
            </a:r>
            <a:r>
              <a:rPr lang="en-US" sz="2800" spc="-1">
                <a:latin typeface="Arial"/>
              </a:rPr>
              <a:t>arXiv:1704.03046</a:t>
            </a:r>
            <a:r>
              <a:rPr lang="en-US" sz="2800" spc="-1">
                <a:latin typeface="Arial"/>
                <a:ea typeface="Arial"/>
              </a:rPr>
              <a:t>]</a:t>
            </a:r>
            <a:endParaRPr/>
          </a:p>
          <a:p>
            <a:pPr lvl="1" marL="864000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US" sz="2800" spc="-1">
                <a:latin typeface="Arial"/>
              </a:rPr>
              <a:t>Dijet asymmetry with soft constituents</a:t>
            </a:r>
            <a:r>
              <a:rPr lang="en-US" sz="2800" spc="-1">
                <a:latin typeface="Arial"/>
                <a:ea typeface="Arial"/>
              </a:rPr>
              <a:t> [PRL119 (2017) 62301]</a:t>
            </a:r>
            <a:endParaRPr/>
          </a:p>
        </p:txBody>
      </p:sp>
      <p:pic>
        <p:nvPicPr>
          <p:cNvPr id="934" name="" descr=""/>
          <p:cNvPicPr/>
          <p:nvPr/>
        </p:nvPicPr>
        <p:blipFill>
          <a:blip r:embed="rId1"/>
          <a:stretch/>
        </p:blipFill>
        <p:spPr>
          <a:xfrm>
            <a:off x="2094840" y="714240"/>
            <a:ext cx="8009280" cy="4253760"/>
          </a:xfrm>
          <a:prstGeom prst="rect">
            <a:avLst/>
          </a:prstGeom>
          <a:ln>
            <a:noFill/>
          </a:ln>
        </p:spPr>
      </p:pic>
      <p:sp>
        <p:nvSpPr>
          <p:cNvPr id="935" name="CustomShape 3"/>
          <p:cNvSpPr/>
          <p:nvPr/>
        </p:nvSpPr>
        <p:spPr>
          <a:xfrm>
            <a:off x="213480" y="1660320"/>
            <a:ext cx="1462680" cy="475920"/>
          </a:xfrm>
          <a:prstGeom prst="ellipse">
            <a:avLst/>
          </a:prstGeom>
          <a:solidFill>
            <a:srgbClr val="0000ff">
              <a:alpha val="50000"/>
            </a:srgbClr>
          </a:solidFill>
          <a:ln>
            <a:solidFill>
              <a:srgbClr val="0000ff"/>
            </a:solidFill>
          </a:ln>
        </p:spPr>
        <p:style>
          <a:lnRef idx="0"/>
          <a:fillRef idx="0"/>
          <a:effectRef idx="0"/>
          <a:fontRef idx="minor"/>
        </p:style>
      </p:sp>
      <p:cxnSp>
        <p:nvCxnSpPr>
          <p:cNvPr id="936" name="Line 4"/>
          <p:cNvCxnSpPr>
            <a:stCxn id="935" idx="2"/>
          </p:cNvCxnSpPr>
          <p:nvPr/>
        </p:nvCxnSpPr>
        <p:spPr>
          <a:xfrm>
            <a:off x="213480" y="1898280"/>
            <a:ext cx="714960" cy="159948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cxnSp>
        <p:nvCxnSpPr>
          <p:cNvPr id="937" name="Line 5"/>
          <p:cNvCxnSpPr>
            <a:stCxn id="935" idx="6"/>
            <a:endCxn id="936" idx="2"/>
          </p:cNvCxnSpPr>
          <p:nvPr/>
        </p:nvCxnSpPr>
        <p:spPr>
          <a:xfrm flipH="1">
            <a:off x="928080" y="1898280"/>
            <a:ext cx="748440" cy="1599480"/>
          </a:xfrm>
          <a:prstGeom prst="straightConnector1">
            <a:avLst/>
          </a:prstGeom>
          <a:ln>
            <a:solidFill>
              <a:srgbClr val="000000"/>
            </a:solidFill>
          </a:ln>
        </p:spPr>
      </p:cxnSp>
      <p:sp>
        <p:nvSpPr>
          <p:cNvPr id="938" name="Line 6"/>
          <p:cNvSpPr/>
          <p:nvPr/>
        </p:nvSpPr>
        <p:spPr>
          <a:xfrm flipV="1">
            <a:off x="928080" y="1800000"/>
            <a:ext cx="185760" cy="1697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39" name="Line 7"/>
          <p:cNvSpPr/>
          <p:nvPr/>
        </p:nvSpPr>
        <p:spPr>
          <a:xfrm flipH="1" flipV="1">
            <a:off x="777600" y="1893240"/>
            <a:ext cx="165600" cy="15840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40" name="Line 8"/>
          <p:cNvSpPr/>
          <p:nvPr/>
        </p:nvSpPr>
        <p:spPr>
          <a:xfrm flipV="1">
            <a:off x="931680" y="2005200"/>
            <a:ext cx="480960" cy="1472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41" name="Line 9"/>
          <p:cNvSpPr/>
          <p:nvPr/>
        </p:nvSpPr>
        <p:spPr>
          <a:xfrm flipH="1" flipV="1">
            <a:off x="609840" y="2304000"/>
            <a:ext cx="297360" cy="11937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42" name="Line 10"/>
          <p:cNvSpPr/>
          <p:nvPr/>
        </p:nvSpPr>
        <p:spPr>
          <a:xfrm flipV="1">
            <a:off x="925560" y="2286360"/>
            <a:ext cx="288360" cy="1226880"/>
          </a:xfrm>
          <a:prstGeom prst="line">
            <a:avLst/>
          </a:prstGeom>
          <a:ln w="5724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43" name="Line 11"/>
          <p:cNvSpPr/>
          <p:nvPr/>
        </p:nvSpPr>
        <p:spPr>
          <a:xfrm flipV="1">
            <a:off x="944640" y="2715120"/>
            <a:ext cx="150480" cy="7995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44" name="Line 12"/>
          <p:cNvSpPr/>
          <p:nvPr/>
        </p:nvSpPr>
        <p:spPr>
          <a:xfrm flipH="1" flipV="1">
            <a:off x="777600" y="2696400"/>
            <a:ext cx="127800" cy="8150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45" name="Line 13"/>
          <p:cNvSpPr/>
          <p:nvPr/>
        </p:nvSpPr>
        <p:spPr>
          <a:xfrm flipV="1">
            <a:off x="941400" y="2939040"/>
            <a:ext cx="434160" cy="5364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46" name="Line 14"/>
          <p:cNvSpPr/>
          <p:nvPr/>
        </p:nvSpPr>
        <p:spPr>
          <a:xfrm flipH="1" flipV="1">
            <a:off x="423000" y="3013920"/>
            <a:ext cx="481320" cy="40968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47" name="Line 15"/>
          <p:cNvSpPr/>
          <p:nvPr/>
        </p:nvSpPr>
        <p:spPr>
          <a:xfrm flipH="1" flipV="1">
            <a:off x="460440" y="2752560"/>
            <a:ext cx="443880" cy="6710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339" dur="indefinite" restart="never" nodeType="tmRoot">
          <p:childTnLst>
            <p:seq>
              <p:cTn id="340" nodeType="mainSeq">
                <p:childTnLst>
                  <p:par>
                    <p:cTn id="341" fill="freeze">
                      <p:stCondLst>
                        <p:cond delay="indefinite"/>
                      </p:stCondLst>
                      <p:childTnLst>
                        <p:par>
                          <p:cTn id="342" fill="freeze">
                            <p:stCondLst>
                              <p:cond delay="0"/>
                            </p:stCondLst>
                            <p:childTnLst>
                              <p:par>
                                <p:cTn id="3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>
                                            <p:txEl>
                                              <p:pRg st="42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>
                                            <p:txEl>
                                              <p:pRg st="56" end="9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>
                                            <p:txEl>
                                              <p:pRg st="96" end="1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>
                                            <p:txEl>
                                              <p:pRg st="164" end="2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6" name="" descr=""/>
          <p:cNvPicPr/>
          <p:nvPr/>
        </p:nvPicPr>
        <p:blipFill>
          <a:blip r:embed="rId1"/>
          <a:stretch/>
        </p:blipFill>
        <p:spPr>
          <a:xfrm>
            <a:off x="-4754880" y="0"/>
            <a:ext cx="14840640" cy="7772400"/>
          </a:xfrm>
          <a:prstGeom prst="rect">
            <a:avLst/>
          </a:prstGeom>
          <a:ln>
            <a:noFill/>
          </a:ln>
        </p:spPr>
      </p:pic>
      <p:sp>
        <p:nvSpPr>
          <p:cNvPr id="507" name="TextShape 1"/>
          <p:cNvSpPr txBox="1"/>
          <p:nvPr/>
        </p:nvSpPr>
        <p:spPr>
          <a:xfrm>
            <a:off x="3157560" y="4108680"/>
            <a:ext cx="537444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500" spc="-1">
                <a:solidFill>
                  <a:srgbClr val="ff0000"/>
                </a:solidFill>
                <a:latin typeface="Arial"/>
              </a:rPr>
              <a:t>Energy loss</a:t>
            </a:r>
            <a:endParaRPr/>
          </a:p>
        </p:txBody>
      </p:sp>
      <p:sp>
        <p:nvSpPr>
          <p:cNvPr id="508" name="TextShape 2"/>
          <p:cNvSpPr txBox="1"/>
          <p:nvPr/>
        </p:nvSpPr>
        <p:spPr>
          <a:xfrm>
            <a:off x="3143160" y="3084120"/>
            <a:ext cx="537480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500" spc="-1">
                <a:solidFill>
                  <a:srgbClr val="ff0000"/>
                </a:solidFill>
                <a:latin typeface="Arial"/>
              </a:rPr>
              <a:t>Fragmentation</a:t>
            </a:r>
            <a:endParaRPr/>
          </a:p>
        </p:txBody>
      </p:sp>
      <p:sp>
        <p:nvSpPr>
          <p:cNvPr id="509" name="CustomShape 3"/>
          <p:cNvSpPr/>
          <p:nvPr/>
        </p:nvSpPr>
        <p:spPr>
          <a:xfrm>
            <a:off x="3984120" y="1463040"/>
            <a:ext cx="3519360" cy="1442160"/>
          </a:xfrm>
          <a:custGeom>
            <a:avLst/>
            <a:gdLst/>
            <a:ahLst/>
            <a:rect l="0" t="0" r="r" b="b"/>
            <a:pathLst>
              <a:path w="9778" h="4008">
                <a:moveTo>
                  <a:pt x="4888" y="0"/>
                </a:moveTo>
                <a:lnTo>
                  <a:pt x="9777" y="4007"/>
                </a:lnTo>
                <a:lnTo>
                  <a:pt x="0" y="4007"/>
                </a:lnTo>
                <a:lnTo>
                  <a:pt x="4888" y="0"/>
                </a:lnTo>
              </a:path>
            </a:pathLst>
          </a:cu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10" name="TextShape 4"/>
          <p:cNvSpPr txBox="1"/>
          <p:nvPr/>
        </p:nvSpPr>
        <p:spPr>
          <a:xfrm>
            <a:off x="3790440" y="1776240"/>
            <a:ext cx="3862800" cy="1086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500" spc="-1">
                <a:solidFill>
                  <a:srgbClr val="ff0000"/>
                </a:solidFill>
                <a:latin typeface="Arial"/>
              </a:rPr>
              <a:t>Jet</a:t>
            </a:r>
            <a:endParaRPr/>
          </a:p>
          <a:p>
            <a:pPr algn="ctr"/>
            <a:r>
              <a:rPr b="1" lang="en-US" sz="3500" spc="-1">
                <a:solidFill>
                  <a:srgbClr val="ff0000"/>
                </a:solidFill>
                <a:latin typeface="Arial"/>
              </a:rPr>
              <a:t>structure</a:t>
            </a:r>
            <a:endParaRPr/>
          </a:p>
        </p:txBody>
      </p:sp>
      <p:pic>
        <p:nvPicPr>
          <p:cNvPr id="511" name="" descr=""/>
          <p:cNvPicPr/>
          <p:nvPr/>
        </p:nvPicPr>
        <p:blipFill>
          <a:blip r:embed="rId2"/>
          <a:stretch/>
        </p:blipFill>
        <p:spPr>
          <a:xfrm>
            <a:off x="682920" y="3564360"/>
            <a:ext cx="1188720" cy="1600200"/>
          </a:xfrm>
          <a:prstGeom prst="rect">
            <a:avLst/>
          </a:prstGeom>
          <a:ln>
            <a:noFill/>
          </a:ln>
        </p:spPr>
      </p:pic>
      <p:sp>
        <p:nvSpPr>
          <p:cNvPr id="512" name="CustomShape 5"/>
          <p:cNvSpPr/>
          <p:nvPr/>
        </p:nvSpPr>
        <p:spPr>
          <a:xfrm>
            <a:off x="86400" y="385704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CustomShape 6"/>
          <p:cNvSpPr/>
          <p:nvPr/>
        </p:nvSpPr>
        <p:spPr>
          <a:xfrm>
            <a:off x="2294280" y="401148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4" name="CustomShape 7"/>
          <p:cNvSpPr/>
          <p:nvPr/>
        </p:nvSpPr>
        <p:spPr>
          <a:xfrm>
            <a:off x="1922040" y="21384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5" name="CustomShape 8"/>
          <p:cNvSpPr/>
          <p:nvPr/>
        </p:nvSpPr>
        <p:spPr>
          <a:xfrm>
            <a:off x="1126440" y="47919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6" name="Line 9"/>
          <p:cNvSpPr/>
          <p:nvPr/>
        </p:nvSpPr>
        <p:spPr>
          <a:xfrm>
            <a:off x="243360" y="3979800"/>
            <a:ext cx="9144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7" name="Line 10"/>
          <p:cNvSpPr/>
          <p:nvPr/>
        </p:nvSpPr>
        <p:spPr>
          <a:xfrm flipV="1">
            <a:off x="1200240" y="2379240"/>
            <a:ext cx="762120" cy="16002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8" name="Line 11"/>
          <p:cNvSpPr/>
          <p:nvPr/>
        </p:nvSpPr>
        <p:spPr>
          <a:xfrm flipH="1">
            <a:off x="1428480" y="4132080"/>
            <a:ext cx="8229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9" name="Freeform 12"/>
          <p:cNvSpPr/>
          <p:nvPr/>
        </p:nvSpPr>
        <p:spPr>
          <a:xfrm>
            <a:off x="975240" y="4129920"/>
            <a:ext cx="585000" cy="733680"/>
          </a:xfrm>
          <a:custGeom>
            <a:avLst/>
            <a:gdLst/>
            <a:ahLst/>
            <a:rect l="0" t="0" r="r" b="b"/>
            <a:pathLst>
              <a:path w="1625" h="2038">
                <a:moveTo>
                  <a:pt x="1279" y="7"/>
                </a:moveTo>
                <a:cubicBezTo>
                  <a:pt x="727" y="0"/>
                  <a:pt x="1328" y="530"/>
                  <a:pt x="998" y="650"/>
                </a:cubicBezTo>
                <a:cubicBezTo>
                  <a:pt x="175" y="948"/>
                  <a:pt x="1624" y="1034"/>
                  <a:pt x="765" y="1266"/>
                </a:cubicBezTo>
                <a:cubicBezTo>
                  <a:pt x="0" y="1476"/>
                  <a:pt x="1016" y="1362"/>
                  <a:pt x="1023" y="1625"/>
                </a:cubicBezTo>
                <a:lnTo>
                  <a:pt x="741" y="1779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520" name="CustomShape 13"/>
          <p:cNvSpPr/>
          <p:nvPr/>
        </p:nvSpPr>
        <p:spPr>
          <a:xfrm>
            <a:off x="971640" y="3751200"/>
            <a:ext cx="68580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21" name="Line 14"/>
          <p:cNvSpPr/>
          <p:nvPr/>
        </p:nvSpPr>
        <p:spPr>
          <a:xfrm>
            <a:off x="376560" y="397872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2" name="Line 15"/>
          <p:cNvSpPr/>
          <p:nvPr/>
        </p:nvSpPr>
        <p:spPr>
          <a:xfrm flipH="1">
            <a:off x="1751760" y="411696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523" name="" descr=""/>
          <p:cNvPicPr/>
          <p:nvPr/>
        </p:nvPicPr>
        <p:blipFill>
          <a:blip r:embed="rId3"/>
          <a:stretch/>
        </p:blipFill>
        <p:spPr>
          <a:xfrm rot="7920000">
            <a:off x="-365040" y="5088960"/>
            <a:ext cx="2626200" cy="2516040"/>
          </a:xfrm>
          <a:prstGeom prst="rect">
            <a:avLst/>
          </a:prstGeom>
          <a:ln>
            <a:noFill/>
          </a:ln>
        </p:spPr>
      </p:pic>
      <p:pic>
        <p:nvPicPr>
          <p:cNvPr id="524" name="" descr=""/>
          <p:cNvPicPr/>
          <p:nvPr/>
        </p:nvPicPr>
        <p:blipFill>
          <a:blip r:embed="rId4"/>
          <a:stretch/>
        </p:blipFill>
        <p:spPr>
          <a:xfrm rot="1980000">
            <a:off x="1937520" y="64800"/>
            <a:ext cx="1344960" cy="2392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" descr=""/>
          <p:cNvPicPr/>
          <p:nvPr/>
        </p:nvPicPr>
        <p:blipFill>
          <a:blip r:embed="rId1"/>
          <a:stretch/>
        </p:blipFill>
        <p:spPr>
          <a:xfrm>
            <a:off x="-4754880" y="0"/>
            <a:ext cx="14840640" cy="7772400"/>
          </a:xfrm>
          <a:prstGeom prst="rect">
            <a:avLst/>
          </a:prstGeom>
          <a:ln>
            <a:noFill/>
          </a:ln>
        </p:spPr>
      </p:pic>
      <p:sp>
        <p:nvSpPr>
          <p:cNvPr id="526" name="TextShape 1"/>
          <p:cNvSpPr txBox="1"/>
          <p:nvPr/>
        </p:nvSpPr>
        <p:spPr>
          <a:xfrm>
            <a:off x="3157560" y="4108680"/>
            <a:ext cx="537444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en-US" sz="3500" spc="-1">
                <a:solidFill>
                  <a:srgbClr val="ff0000"/>
                </a:solidFill>
                <a:latin typeface="Arial"/>
              </a:rPr>
              <a:t>Energy loss</a:t>
            </a:r>
            <a:endParaRPr/>
          </a:p>
        </p:txBody>
      </p:sp>
      <p:sp>
        <p:nvSpPr>
          <p:cNvPr id="527" name="CustomShape 2"/>
          <p:cNvSpPr/>
          <p:nvPr/>
        </p:nvSpPr>
        <p:spPr>
          <a:xfrm>
            <a:off x="3984120" y="1463040"/>
            <a:ext cx="3519360" cy="1442160"/>
          </a:xfrm>
          <a:custGeom>
            <a:avLst/>
            <a:gdLst/>
            <a:ahLst/>
            <a:rect l="0" t="0" r="r" b="b"/>
            <a:pathLst>
              <a:path w="9778" h="4008">
                <a:moveTo>
                  <a:pt x="4888" y="0"/>
                </a:moveTo>
                <a:lnTo>
                  <a:pt x="9777" y="4007"/>
                </a:lnTo>
                <a:lnTo>
                  <a:pt x="0" y="4007"/>
                </a:lnTo>
                <a:lnTo>
                  <a:pt x="4888" y="0"/>
                </a:lnTo>
              </a:path>
            </a:pathLst>
          </a:custGeom>
          <a:noFill/>
          <a:ln w="3816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28" name="" descr=""/>
          <p:cNvPicPr/>
          <p:nvPr/>
        </p:nvPicPr>
        <p:blipFill>
          <a:blip r:embed="rId2"/>
          <a:stretch/>
        </p:blipFill>
        <p:spPr>
          <a:xfrm>
            <a:off x="626760" y="3569760"/>
            <a:ext cx="1188720" cy="1600200"/>
          </a:xfrm>
          <a:prstGeom prst="rect">
            <a:avLst/>
          </a:prstGeom>
          <a:ln>
            <a:noFill/>
          </a:ln>
        </p:spPr>
      </p:pic>
      <p:sp>
        <p:nvSpPr>
          <p:cNvPr id="529" name="CustomShape 3"/>
          <p:cNvSpPr/>
          <p:nvPr/>
        </p:nvSpPr>
        <p:spPr>
          <a:xfrm>
            <a:off x="30240" y="386244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0" name="CustomShape 4"/>
          <p:cNvSpPr/>
          <p:nvPr/>
        </p:nvSpPr>
        <p:spPr>
          <a:xfrm>
            <a:off x="2238120" y="4016880"/>
            <a:ext cx="914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1" name="CustomShape 5"/>
          <p:cNvSpPr/>
          <p:nvPr/>
        </p:nvSpPr>
        <p:spPr>
          <a:xfrm>
            <a:off x="1865880" y="214380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2" name="CustomShape 6"/>
          <p:cNvSpPr/>
          <p:nvPr/>
        </p:nvSpPr>
        <p:spPr>
          <a:xfrm>
            <a:off x="1070280" y="4797360"/>
            <a:ext cx="210240" cy="210240"/>
          </a:xfrm>
          <a:prstGeom prst="ellipse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3" name="Line 7"/>
          <p:cNvSpPr/>
          <p:nvPr/>
        </p:nvSpPr>
        <p:spPr>
          <a:xfrm>
            <a:off x="187200" y="3985200"/>
            <a:ext cx="91440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4" name="Line 8"/>
          <p:cNvSpPr/>
          <p:nvPr/>
        </p:nvSpPr>
        <p:spPr>
          <a:xfrm flipV="1">
            <a:off x="1144080" y="2384640"/>
            <a:ext cx="762120" cy="1600200"/>
          </a:xfrm>
          <a:prstGeom prst="line">
            <a:avLst/>
          </a:prstGeom>
          <a:ln w="38160">
            <a:solidFill>
              <a:srgbClr val="00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Line 9"/>
          <p:cNvSpPr/>
          <p:nvPr/>
        </p:nvSpPr>
        <p:spPr>
          <a:xfrm flipH="1">
            <a:off x="1372320" y="4137480"/>
            <a:ext cx="822960" cy="0"/>
          </a:xfrm>
          <a:prstGeom prst="line">
            <a:avLst/>
          </a:prstGeom>
          <a:ln w="381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6" name="Freeform 10"/>
          <p:cNvSpPr/>
          <p:nvPr/>
        </p:nvSpPr>
        <p:spPr>
          <a:xfrm>
            <a:off x="919080" y="4135320"/>
            <a:ext cx="585000" cy="733680"/>
          </a:xfrm>
          <a:custGeom>
            <a:avLst/>
            <a:gdLst/>
            <a:ahLst/>
            <a:rect l="0" t="0" r="r" b="b"/>
            <a:pathLst>
              <a:path w="1625" h="2038">
                <a:moveTo>
                  <a:pt x="1279" y="7"/>
                </a:moveTo>
                <a:cubicBezTo>
                  <a:pt x="727" y="0"/>
                  <a:pt x="1328" y="530"/>
                  <a:pt x="998" y="650"/>
                </a:cubicBezTo>
                <a:cubicBezTo>
                  <a:pt x="175" y="948"/>
                  <a:pt x="1624" y="1034"/>
                  <a:pt x="765" y="1266"/>
                </a:cubicBezTo>
                <a:cubicBezTo>
                  <a:pt x="0" y="1476"/>
                  <a:pt x="1016" y="1362"/>
                  <a:pt x="1023" y="1625"/>
                </a:cubicBezTo>
                <a:lnTo>
                  <a:pt x="741" y="1779"/>
                </a:lnTo>
                <a:lnTo>
                  <a:pt x="844" y="2037"/>
                </a:lnTo>
                <a:lnTo>
                  <a:pt x="844" y="2012"/>
                </a:lnTo>
              </a:path>
            </a:pathLst>
          </a:custGeom>
          <a:ln w="36720">
            <a:solidFill>
              <a:srgbClr val="000000"/>
            </a:solidFill>
            <a:round/>
          </a:ln>
        </p:spPr>
      </p:sp>
      <p:sp>
        <p:nvSpPr>
          <p:cNvPr id="537" name="CustomShape 11"/>
          <p:cNvSpPr/>
          <p:nvPr/>
        </p:nvSpPr>
        <p:spPr>
          <a:xfrm>
            <a:off x="915480" y="3756600"/>
            <a:ext cx="685800" cy="533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5fd55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8" name="Line 12"/>
          <p:cNvSpPr/>
          <p:nvPr/>
        </p:nvSpPr>
        <p:spPr>
          <a:xfrm>
            <a:off x="320400" y="398412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9" name="Line 13"/>
          <p:cNvSpPr/>
          <p:nvPr/>
        </p:nvSpPr>
        <p:spPr>
          <a:xfrm flipH="1">
            <a:off x="1695600" y="4122360"/>
            <a:ext cx="40824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TextShape 1"/>
          <p:cNvSpPr txBox="1"/>
          <p:nvPr/>
        </p:nvSpPr>
        <p:spPr>
          <a:xfrm>
            <a:off x="503640" y="114480"/>
            <a:ext cx="9071640" cy="62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Nuclear modification factor</a:t>
            </a:r>
            <a:endParaRPr/>
          </a:p>
        </p:txBody>
      </p:sp>
      <p:sp>
        <p:nvSpPr>
          <p:cNvPr id="541" name="TextShape 2"/>
          <p:cNvSpPr txBox="1"/>
          <p:nvPr/>
        </p:nvSpPr>
        <p:spPr>
          <a:xfrm>
            <a:off x="779040" y="986040"/>
            <a:ext cx="8686800" cy="4316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Arial"/>
              </a:rPr>
              <a:t>Measure spectra of probe (jets) and compare to those in p+p collisions or peripheral A+A collis</a:t>
            </a:r>
            <a:r>
              <a:rPr lang="en-US" sz="3000" spc="-1">
                <a:latin typeface="Arial"/>
              </a:rPr>
              <a:t>ions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Arial"/>
              </a:rPr>
              <a:t>If high-p</a:t>
            </a:r>
            <a:r>
              <a:rPr lang="en-US" sz="3000" spc="-1" baseline="-101000">
                <a:latin typeface="Arial"/>
              </a:rPr>
              <a:t>T</a:t>
            </a:r>
            <a:r>
              <a:rPr lang="en-US" sz="3000" spc="-1">
                <a:latin typeface="Arial"/>
              </a:rPr>
              <a:t> probes (jets) are suppressed, this is evidence of jet quenc</a:t>
            </a:r>
            <a:r>
              <a:rPr lang="en-US" sz="3000" spc="-1">
                <a:latin typeface="Arial"/>
              </a:rPr>
              <a:t>hing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000" spc="-1">
                <a:latin typeface="Arial"/>
              </a:rPr>
              <a:t> </a:t>
            </a:r>
            <a:endParaRPr/>
          </a:p>
        </p:txBody>
      </p:sp>
      <p:pic>
        <p:nvPicPr>
          <p:cNvPr id="542" name="" descr=""/>
          <p:cNvPicPr/>
          <p:nvPr/>
        </p:nvPicPr>
        <p:blipFill>
          <a:blip r:embed="rId1"/>
          <a:stretch/>
        </p:blipFill>
        <p:spPr>
          <a:xfrm>
            <a:off x="2768760" y="3537720"/>
            <a:ext cx="5377680" cy="3537000"/>
          </a:xfrm>
          <a:prstGeom prst="rect">
            <a:avLst/>
          </a:prstGeom>
          <a:ln>
            <a:noFill/>
          </a:ln>
        </p:spPr>
      </p:pic>
      <p:pic>
        <p:nvPicPr>
          <p:cNvPr id="543" name="" descr=""/>
          <p:cNvPicPr/>
          <p:nvPr/>
        </p:nvPicPr>
        <p:blipFill>
          <a:blip r:embed="rId2"/>
          <a:stretch/>
        </p:blipFill>
        <p:spPr>
          <a:xfrm>
            <a:off x="457200" y="4754160"/>
            <a:ext cx="2286000" cy="548640"/>
          </a:xfrm>
          <a:prstGeom prst="rect">
            <a:avLst/>
          </a:prstGeom>
          <a:ln>
            <a:noFill/>
          </a:ln>
        </p:spPr>
      </p:pic>
      <p:sp>
        <p:nvSpPr>
          <p:cNvPr id="544" name="TextShape 3"/>
          <p:cNvSpPr txBox="1"/>
          <p:nvPr/>
        </p:nvSpPr>
        <p:spPr>
          <a:xfrm>
            <a:off x="8096040" y="3686400"/>
            <a:ext cx="223992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Enhancement</a:t>
            </a:r>
            <a:endParaRPr/>
          </a:p>
        </p:txBody>
      </p:sp>
      <p:sp>
        <p:nvSpPr>
          <p:cNvPr id="545" name="TextShape 4"/>
          <p:cNvSpPr txBox="1"/>
          <p:nvPr/>
        </p:nvSpPr>
        <p:spPr>
          <a:xfrm>
            <a:off x="8268120" y="4763880"/>
            <a:ext cx="1965600" cy="430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2400" spc="-1">
                <a:solidFill>
                  <a:srgbClr val="ff0000"/>
                </a:solidFill>
                <a:latin typeface="Times New Roman"/>
              </a:rPr>
              <a:t>Suppression</a:t>
            </a:r>
            <a:endParaRPr/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extShape 1"/>
          <p:cNvSpPr txBox="1"/>
          <p:nvPr/>
        </p:nvSpPr>
        <p:spPr>
          <a:xfrm>
            <a:off x="503640" y="49320"/>
            <a:ext cx="9071280" cy="795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Nuclear modification factor</a:t>
            </a:r>
            <a:endParaRPr/>
          </a:p>
        </p:txBody>
      </p:sp>
      <p:sp>
        <p:nvSpPr>
          <p:cNvPr id="547" name="TextShape 2"/>
          <p:cNvSpPr txBox="1"/>
          <p:nvPr/>
        </p:nvSpPr>
        <p:spPr>
          <a:xfrm>
            <a:off x="683640" y="5140080"/>
            <a:ext cx="8870040" cy="1985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Charged hadrons (colored probes) suppressed in Pb—Pb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Charged hadrons not suppressed in p—Pb at midrapidity</a:t>
            </a:r>
            <a:endParaRPr/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3200" spc="-1">
                <a:latin typeface="Arial"/>
              </a:rPr>
              <a:t>Electroweak probes not suppressed in Pb—Pb</a:t>
            </a:r>
            <a:endParaRPr/>
          </a:p>
        </p:txBody>
      </p:sp>
      <p:pic>
        <p:nvPicPr>
          <p:cNvPr id="548" name="" descr=""/>
          <p:cNvPicPr/>
          <p:nvPr/>
        </p:nvPicPr>
        <p:blipFill>
          <a:blip r:embed="rId1"/>
          <a:stretch/>
        </p:blipFill>
        <p:spPr>
          <a:xfrm>
            <a:off x="2563200" y="954720"/>
            <a:ext cx="4694760" cy="4206240"/>
          </a:xfrm>
          <a:prstGeom prst="rect">
            <a:avLst/>
          </a:prstGeom>
          <a:ln>
            <a:noFill/>
          </a:ln>
        </p:spPr>
      </p:pic>
      <p:sp>
        <p:nvSpPr>
          <p:cNvPr id="549" name="TextShape 3"/>
          <p:cNvSpPr txBox="1"/>
          <p:nvPr/>
        </p:nvSpPr>
        <p:spPr>
          <a:xfrm>
            <a:off x="12323520" y="1731960"/>
            <a:ext cx="1969920" cy="2768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US" sz="12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YUQSZ+CMSS12"/>
                <a:ea typeface="OYUQSZ+CMSS12"/>
              </a:rPr>
              <a:t>LHCb-PAPER-2017-015</a:t>
            </a:r>
            <a:endParaRPr/>
          </a:p>
        </p:txBody>
      </p:sp>
      <p:sp>
        <p:nvSpPr>
          <p:cNvPr id="550" name="Line 4"/>
          <p:cNvSpPr/>
          <p:nvPr/>
        </p:nvSpPr>
        <p:spPr>
          <a:xfrm flipV="1">
            <a:off x="2110320" y="2764080"/>
            <a:ext cx="821880" cy="18720"/>
          </a:xfrm>
          <a:prstGeom prst="line">
            <a:avLst/>
          </a:prstGeom>
          <a:ln w="36720">
            <a:solidFill>
              <a:srgbClr val="00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51" name="TextShape 5"/>
          <p:cNvSpPr txBox="1"/>
          <p:nvPr/>
        </p:nvSpPr>
        <p:spPr>
          <a:xfrm>
            <a:off x="336240" y="2484360"/>
            <a:ext cx="176112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0000ff"/>
                </a:solidFill>
                <a:latin typeface="Arial"/>
              </a:rPr>
              <a:t>Control</a:t>
            </a:r>
            <a:endParaRPr/>
          </a:p>
        </p:txBody>
      </p:sp>
      <p:sp>
        <p:nvSpPr>
          <p:cNvPr id="552" name="Line 6"/>
          <p:cNvSpPr/>
          <p:nvPr/>
        </p:nvSpPr>
        <p:spPr>
          <a:xfrm flipH="1">
            <a:off x="7196040" y="2708640"/>
            <a:ext cx="893880" cy="18360"/>
          </a:xfrm>
          <a:prstGeom prst="line">
            <a:avLst/>
          </a:prstGeom>
          <a:ln w="36720">
            <a:solidFill>
              <a:srgbClr val="008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53" name="TextShape 7"/>
          <p:cNvSpPr txBox="1"/>
          <p:nvPr/>
        </p:nvSpPr>
        <p:spPr>
          <a:xfrm>
            <a:off x="8198640" y="2423520"/>
            <a:ext cx="176112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en-US" sz="3500" spc="-1" strike="noStrike">
                <a:solidFill>
                  <a:srgbClr val="008000"/>
                </a:solidFill>
                <a:latin typeface="Arial"/>
              </a:rPr>
              <a:t>Control</a:t>
            </a:r>
            <a:endParaRPr/>
          </a:p>
        </p:txBody>
      </p:sp>
      <p:sp>
        <p:nvSpPr>
          <p:cNvPr id="554" name="Line 8"/>
          <p:cNvSpPr/>
          <p:nvPr/>
        </p:nvSpPr>
        <p:spPr>
          <a:xfrm flipV="1">
            <a:off x="1870560" y="4015800"/>
            <a:ext cx="821880" cy="1872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55" name="TextShape 9"/>
          <p:cNvSpPr txBox="1"/>
          <p:nvPr/>
        </p:nvSpPr>
        <p:spPr>
          <a:xfrm>
            <a:off x="276480" y="3736080"/>
            <a:ext cx="1441080" cy="5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r"/>
            <a:r>
              <a:rPr b="1" lang="en-US" sz="3500" spc="-1" strike="noStrike">
                <a:solidFill>
                  <a:srgbClr val="ff0000"/>
                </a:solidFill>
                <a:latin typeface="Arial"/>
              </a:rPr>
              <a:t>Probe</a:t>
            </a:r>
            <a:endParaRPr/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TextShape 1"/>
          <p:cNvSpPr txBox="1"/>
          <p:nvPr/>
        </p:nvSpPr>
        <p:spPr>
          <a:xfrm>
            <a:off x="504000" y="112320"/>
            <a:ext cx="907164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lang="en-US" sz="4400" spc="-1">
                <a:latin typeface="Arial"/>
              </a:rPr>
              <a:t>Nuclear modification factor R</a:t>
            </a:r>
            <a:r>
              <a:rPr lang="en-US" sz="4400" spc="-1" baseline="-101000">
                <a:latin typeface="Arial"/>
              </a:rPr>
              <a:t>AA</a:t>
            </a:r>
            <a:endParaRPr/>
          </a:p>
        </p:txBody>
      </p:sp>
      <p:sp>
        <p:nvSpPr>
          <p:cNvPr id="557" name="TextShape 2"/>
          <p:cNvSpPr txBox="1"/>
          <p:nvPr/>
        </p:nvSpPr>
        <p:spPr>
          <a:xfrm>
            <a:off x="2560320" y="82872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RHIC</a:t>
            </a:r>
            <a:endParaRPr/>
          </a:p>
        </p:txBody>
      </p:sp>
      <p:sp>
        <p:nvSpPr>
          <p:cNvPr id="558" name="TextShape 3"/>
          <p:cNvSpPr txBox="1"/>
          <p:nvPr/>
        </p:nvSpPr>
        <p:spPr>
          <a:xfrm>
            <a:off x="7315200" y="720000"/>
            <a:ext cx="1828800" cy="658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i="1" lang="en-US" sz="4000" spc="-1">
                <a:solidFill>
                  <a:srgbClr val="ff0000"/>
                </a:solidFill>
                <a:latin typeface="Arial"/>
              </a:rPr>
              <a:t>LHC</a:t>
            </a:r>
            <a:endParaRPr/>
          </a:p>
        </p:txBody>
      </p:sp>
      <p:sp>
        <p:nvSpPr>
          <p:cNvPr id="559" name="TextShape 4"/>
          <p:cNvSpPr txBox="1"/>
          <p:nvPr/>
        </p:nvSpPr>
        <p:spPr>
          <a:xfrm>
            <a:off x="274320" y="5337360"/>
            <a:ext cx="9966960" cy="151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500" spc="-1">
                <a:latin typeface="Arial"/>
              </a:rPr>
              <a:t>Electromagnetic probes</a:t>
            </a:r>
            <a:r>
              <a:rPr lang="en-US" sz="2500" spc="-1">
                <a:latin typeface="Arial"/>
              </a:rPr>
              <a:t> – consistent with no modification – medium is transparent to them</a:t>
            </a:r>
            <a:endParaRPr/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i="1" lang="en-US" sz="2500" spc="-1">
                <a:latin typeface="Arial"/>
              </a:rPr>
              <a:t>Strong probes</a:t>
            </a:r>
            <a:r>
              <a:rPr lang="en-US" sz="2500" spc="-1">
                <a:latin typeface="Arial"/>
              </a:rPr>
              <a:t> – significant suppression – medium is opaque to them - even heavy quarks!</a:t>
            </a:r>
            <a:endParaRPr/>
          </a:p>
        </p:txBody>
      </p:sp>
      <p:pic>
        <p:nvPicPr>
          <p:cNvPr id="560" name="" descr=""/>
          <p:cNvPicPr/>
          <p:nvPr/>
        </p:nvPicPr>
        <p:blipFill>
          <a:blip r:embed="rId1"/>
          <a:stretch/>
        </p:blipFill>
        <p:spPr>
          <a:xfrm>
            <a:off x="34560" y="1534680"/>
            <a:ext cx="5029200" cy="3630240"/>
          </a:xfrm>
          <a:prstGeom prst="rect">
            <a:avLst/>
          </a:prstGeom>
          <a:ln>
            <a:noFill/>
          </a:ln>
        </p:spPr>
      </p:pic>
      <p:pic>
        <p:nvPicPr>
          <p:cNvPr id="561" name="" descr=""/>
          <p:cNvPicPr/>
          <p:nvPr/>
        </p:nvPicPr>
        <p:blipFill>
          <a:blip r:embed="rId2"/>
          <a:stretch/>
        </p:blipFill>
        <p:spPr>
          <a:xfrm>
            <a:off x="5029200" y="1689840"/>
            <a:ext cx="5029200" cy="3630240"/>
          </a:xfrm>
          <a:prstGeom prst="rect">
            <a:avLst/>
          </a:prstGeom>
          <a:ln>
            <a:noFill/>
          </a:ln>
        </p:spPr>
      </p:pic>
      <p:sp>
        <p:nvSpPr>
          <p:cNvPr id="562" name="TextShape 5"/>
          <p:cNvSpPr txBox="1"/>
          <p:nvPr/>
        </p:nvSpPr>
        <p:spPr>
          <a:xfrm>
            <a:off x="7814160" y="2158560"/>
            <a:ext cx="1683360" cy="82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endParaRPr/>
          </a:p>
          <a:p>
            <a:r>
              <a:rPr lang="en-US" sz="1000" spc="-1">
                <a:latin typeface="Arial"/>
                <a:hlinkClick r:id="rId3"/>
              </a:rPr>
              <a:t>arXiv:1705.01974</a:t>
            </a:r>
            <a:r>
              <a:rPr lang="en-US" sz="1000" spc="-1">
                <a:latin typeface="Arial"/>
              </a:rPr>
              <a:t> [nucl-ex]</a:t>
            </a:r>
            <a:endParaRPr/>
          </a:p>
          <a:p>
            <a:endParaRPr/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21836</TotalTime>
  <Application>LibreOffice/5.0.3.2$Linux_X86_64 LibreOffice_project/00m0$Build-2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2013-11-17T16:43:05Z</dcterms:created>
  <dc:creator>Christine Nattrass</dc:creator>
  <dc:language>en-US</dc:language>
  <cp:lastModifiedBy>Christine Nattrass</cp:lastModifiedBy>
  <dcterms:modified xsi:type="dcterms:W3CDTF">2017-09-15T10:09:26Z</dcterms:modified>
  <cp:revision>225</cp:revision>
</cp:coreProperties>
</file>