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slideMasters/_rels/slideMaster2.xml.rels" ContentType="application/vnd.openxmlformats-package.relationships+xml"/>
  <Override PartName="/ppt/slideMasters/_rels/slideMaster1.xml.rels" ContentType="application/vnd.openxmlformats-package.relationship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3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_rels/notesSlide88.xml.rels" ContentType="application/vnd.openxmlformats-package.relationships+xml"/>
  <Override PartName="/ppt/notesSlides/_rels/notesSlide32.xml.rels" ContentType="application/vnd.openxmlformats-package.relationships+xml"/>
  <Override PartName="/ppt/notesSlides/_rels/notesSlide65.xml.rels" ContentType="application/vnd.openxmlformats-package.relationships+xml"/>
  <Override PartName="/ppt/notesSlides/_rels/notesSlide29.xml.rels" ContentType="application/vnd.openxmlformats-package.relationships+xml"/>
  <Override PartName="/ppt/notesSlides/_rels/notesSlide10.xml.rels" ContentType="application/vnd.openxmlformats-package.relationships+xml"/>
  <Override PartName="/ppt/notesSlides/_rels/notesSlide3.xml.rels" ContentType="application/vnd.openxmlformats-package.relationships+xml"/>
  <Override PartName="/ppt/notesSlides/_rels/notesSlide9.xml.rels" ContentType="application/vnd.openxmlformats-package.relationships+xml"/>
  <Override PartName="/ppt/notesSlides/_rels/notesSlide6.xml.rels" ContentType="application/vnd.openxmlformats-package.relationships+xml"/>
  <Override PartName="/ppt/notesSlides/notesSlide29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88.xml" ContentType="application/vnd.openxmlformats-officedocument.presentationml.notesSlide+xml"/>
  <Override PartName="/ppt/_rels/presentation.xml.rels" ContentType="application/vnd.openxmlformats-package.relationships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_rels/slideLayout22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20.xml.rels" ContentType="application/vnd.openxmlformats-package.relationships+xml"/>
  <Override PartName="/ppt/slideLayouts/slideLayout6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22.xml" ContentType="application/vnd.openxmlformats-officedocument.presentationml.slideLayout+xml"/>
  <Override PartName="/ppt/media/image127.png" ContentType="image/png"/>
  <Override PartName="/ppt/media/image195.png" ContentType="image/png"/>
  <Override PartName="/ppt/media/image126.png" ContentType="image/png"/>
  <Override PartName="/ppt/media/image194.png" ContentType="image/png"/>
  <Override PartName="/ppt/media/image125.png" ContentType="image/png"/>
  <Override PartName="/ppt/media/image193.png" ContentType="image/png"/>
  <Override PartName="/ppt/media/image124.png" ContentType="image/png"/>
  <Override PartName="/ppt/media/image192.png" ContentType="image/png"/>
  <Override PartName="/ppt/media/image123.png" ContentType="image/png"/>
  <Override PartName="/ppt/media/image191.png" ContentType="image/png"/>
  <Override PartName="/ppt/media/image122.png" ContentType="image/png"/>
  <Override PartName="/ppt/media/image190.png" ContentType="image/png"/>
  <Override PartName="/ppt/media/image121.png" ContentType="image/png"/>
  <Override PartName="/ppt/media/image116.png" ContentType="image/png"/>
  <Override PartName="/ppt/media/image184.png" ContentType="image/png"/>
  <Override PartName="/ppt/media/image115.png" ContentType="image/png"/>
  <Override PartName="/ppt/media/image183.png" ContentType="image/png"/>
  <Override PartName="/ppt/media/image114.png" ContentType="image/png"/>
  <Override PartName="/ppt/media/image182.png" ContentType="image/png"/>
  <Override PartName="/ppt/media/image113.png" ContentType="image/png"/>
  <Override PartName="/ppt/media/image181.png" ContentType="image/png"/>
  <Override PartName="/ppt/media/image112.png" ContentType="image/png"/>
  <Override PartName="/ppt/media/image180.png" ContentType="image/png"/>
  <Override PartName="/ppt/media/image111.png" ContentType="image/png"/>
  <Override PartName="/ppt/media/image109.png" ContentType="image/png"/>
  <Override PartName="/ppt/media/image35.jpeg" ContentType="image/jpeg"/>
  <Override PartName="/ppt/media/image177.png" ContentType="image/png"/>
  <Override PartName="/ppt/media/image106.png" ContentType="image/png"/>
  <Override PartName="/ppt/media/image174.png" ContentType="image/png"/>
  <Override PartName="/ppt/media/image105.png" ContentType="image/png"/>
  <Override PartName="/ppt/media/image173.png" ContentType="image/png"/>
  <Override PartName="/ppt/media/image104.png" ContentType="image/png"/>
  <Override PartName="/ppt/media/image172.png" ContentType="image/png"/>
  <Override PartName="/ppt/media/image103.png" ContentType="image/png"/>
  <Override PartName="/ppt/media/image117.gif" ContentType="image/gif"/>
  <Override PartName="/ppt/media/image171.png" ContentType="image/png"/>
  <Override PartName="/ppt/media/image102.png" ContentType="image/png"/>
  <Override PartName="/ppt/media/image170.png" ContentType="image/png"/>
  <Override PartName="/ppt/media/image101.png" ContentType="image/png"/>
  <Override PartName="/ppt/media/image99.png" ContentType="image/png"/>
  <Override PartName="/ppt/media/image98.png" ContentType="image/png"/>
  <Override PartName="/ppt/media/image97.png" ContentType="image/png"/>
  <Override PartName="/ppt/media/image29.png" ContentType="image/png"/>
  <Override PartName="/ppt/media/image96.png" ContentType="image/png"/>
  <Override PartName="/ppt/media/image28.png" ContentType="image/png"/>
  <Override PartName="/ppt/media/image55.jpeg" ContentType="image/jpeg"/>
  <Override PartName="/ppt/media/image95.png" ContentType="image/png"/>
  <Override PartName="/ppt/media/image27.png" ContentType="image/png"/>
  <Override PartName="/ppt/media/image87.gif" ContentType="image/gif"/>
  <Override PartName="/ppt/media/image73.png" ContentType="image/png"/>
  <Override PartName="/ppt/media/image89.png" ContentType="image/png"/>
  <Override PartName="/ppt/media/image86.gif" ContentType="image/gif"/>
  <Override PartName="/ppt/media/image72.png" ContentType="image/png"/>
  <Override PartName="/ppt/media/image88.png" ContentType="image/png"/>
  <Override PartName="/ppt/media/image85.gif" ContentType="image/gif"/>
  <Override PartName="/ppt/media/image71.png" ContentType="image/png"/>
  <Override PartName="/ppt/media/image79.png" ContentType="image/png"/>
  <Override PartName="/ppt/media/image78.png" ContentType="image/png"/>
  <Override PartName="/ppt/media/image77.png" ContentType="image/png"/>
  <Override PartName="/ppt/media/image76.png" ContentType="image/png"/>
  <Override PartName="/ppt/media/image75.png" ContentType="image/png"/>
  <Override PartName="/ppt/media/image74.png" ContentType="image/png"/>
  <Override PartName="/ppt/media/image70.png" ContentType="image/png"/>
  <Override PartName="/ppt/media/image120.png" ContentType="image/png"/>
  <Override PartName="/ppt/media/image69.png" ContentType="image/png"/>
  <Override PartName="/ppt/media/image68.png" ContentType="image/png"/>
  <Override PartName="/ppt/media/image65.png" ContentType="image/png"/>
  <Override PartName="/ppt/media/image67.png" ContentType="image/png"/>
  <Override PartName="/ppt/media/image64.gif" ContentType="image/gif"/>
  <Override PartName="/ppt/media/image50.png" ContentType="image/png"/>
  <Override PartName="/ppt/media/image66.png" ContentType="image/png"/>
  <Override PartName="/ppt/media/image63.gif" ContentType="image/gif"/>
  <Override PartName="/ppt/media/image179.png" ContentType="image/png"/>
  <Override PartName="/ppt/media/image62.png" ContentType="image/png"/>
  <Override PartName="/ppt/media/image61.png" ContentType="image/png"/>
  <Override PartName="/ppt/media/image60.png" ContentType="image/png"/>
  <Override PartName="/ppt/media/image94.png" ContentType="image/png"/>
  <Override PartName="/ppt/media/image26.png" ContentType="image/png"/>
  <Override PartName="/ppt/media/image91.png" ContentType="image/png"/>
  <Override PartName="/ppt/media/image23.png" ContentType="image/png"/>
  <Override PartName="/ppt/media/image24.png" ContentType="image/png"/>
  <Override PartName="/ppt/media/image92.png" ContentType="image/png"/>
  <Override PartName="/ppt/media/image119.png" ContentType="image/png"/>
  <Override PartName="/ppt/media/image36.jpeg" ContentType="image/jpeg"/>
  <Override PartName="/ppt/media/image187.png" ContentType="image/png"/>
  <Override PartName="/ppt/media/image22.png" ContentType="image/png"/>
  <Override PartName="/ppt/media/image90.png" ContentType="image/png"/>
  <Override PartName="/ppt/media/image110.png" ContentType="image/png"/>
  <Override PartName="/ppt/media/image59.png" ContentType="image/png"/>
  <Override PartName="/ppt/media/image118.png" ContentType="image/png"/>
  <Override PartName="/ppt/media/image186.png" ContentType="image/png"/>
  <Override PartName="/ppt/media/image21.png" ContentType="image/png"/>
  <Override PartName="/ppt/media/image58.png" ContentType="image/png"/>
  <Override PartName="/ppt/media/image57.png" ContentType="image/png"/>
  <Override PartName="/ppt/media/image83.png" ContentType="image/png"/>
  <Override PartName="/ppt/media/image15.png" ContentType="image/png"/>
  <Override PartName="/ppt/media/image18.png" ContentType="image/png"/>
  <Override PartName="/ppt/media/image6.jpeg" ContentType="image/jpeg"/>
  <Override PartName="/ppt/media/image93.png" ContentType="image/png"/>
  <Override PartName="/ppt/media/image25.png" ContentType="image/png"/>
  <Override PartName="/ppt/media/image244.jpeg" ContentType="image/jpeg"/>
  <Override PartName="/ppt/media/image38.jpeg" ContentType="image/jpeg"/>
  <Override PartName="/ppt/media/image82.png" ContentType="image/png"/>
  <Override PartName="/ppt/media/image14.png" ContentType="image/png"/>
  <Override PartName="/ppt/media/image17.png" ContentType="image/png"/>
  <Override PartName="/ppt/media/image5.png" ContentType="image/png"/>
  <Override PartName="/ppt/media/image157.png" ContentType="image/png"/>
  <Override PartName="/ppt/media/image2.png" ContentType="image/png"/>
  <Override PartName="/ppt/media/image154.png" ContentType="image/png"/>
  <Override PartName="/ppt/media/image32.png" ContentType="image/png"/>
  <Override PartName="/ppt/media/image81.png" ContentType="image/png"/>
  <Override PartName="/ppt/media/image13.png" ContentType="image/png"/>
  <Override PartName="/ppt/media/image1.gif" ContentType="image/gif"/>
  <Override PartName="/ppt/media/image16.png" ContentType="image/png"/>
  <Override PartName="/ppt/media/image84.png" ContentType="image/png"/>
  <Override PartName="/ppt/media/image4.png" ContentType="image/png"/>
  <Override PartName="/ppt/media/image156.png" ContentType="image/png"/>
  <Override PartName="/ppt/media/image107.png" ContentType="image/png"/>
  <Override PartName="/ppt/media/image10.png" ContentType="image/png"/>
  <Override PartName="/ppt/media/image47.png" ContentType="image/png"/>
  <Override PartName="/ppt/media/image8.png" ContentType="image/png"/>
  <Override PartName="/ppt/media/image165.png" ContentType="image/png"/>
  <Override PartName="/ppt/media/image162.gif" ContentType="image/gif"/>
  <Override PartName="/ppt/media/image168.png" ContentType="image/png"/>
  <Override PartName="/ppt/media/image175.gif" ContentType="image/gif"/>
  <Override PartName="/ppt/media/image178.png" ContentType="image/png"/>
  <Override PartName="/ppt/media/image213.jpeg" ContentType="image/jpeg"/>
  <Override PartName="/ppt/media/image198.png" ContentType="image/png"/>
  <Override PartName="/ppt/media/image203.png" ContentType="image/png"/>
  <Override PartName="/ppt/media/image188.png" ContentType="image/png"/>
  <Override PartName="/ppt/media/image204.png" ContentType="image/png"/>
  <Override PartName="/ppt/media/image48.png" ContentType="image/png"/>
  <Override PartName="/ppt/media/image189.png" ContentType="image/png"/>
  <Override PartName="/ppt/media/image205.png" ContentType="image/png"/>
  <Override PartName="/ppt/media/image49.png" ContentType="image/png"/>
  <Override PartName="/ppt/media/image100.png" ContentType="image/png"/>
  <Override PartName="/ppt/media/image163.gif" ContentType="image/gif"/>
  <Override PartName="/ppt/media/image166.png" ContentType="image/png"/>
  <Override PartName="/ppt/media/image207.png" ContentType="image/png"/>
  <Override PartName="/ppt/media/image209.png" ContentType="image/png"/>
  <Override PartName="/ppt/media/image215.jpeg" ContentType="image/jpeg"/>
  <Override PartName="/ppt/media/image43.png" ContentType="image/png"/>
  <Override PartName="/ppt/media/image206.png" ContentType="image/png"/>
  <Override PartName="/ppt/media/image211.jpeg" ContentType="image/jpeg"/>
  <Override PartName="/ppt/media/image210.png" ContentType="image/png"/>
  <Override PartName="/ppt/media/image54.png" ContentType="image/png"/>
  <Override PartName="/ppt/media/image212.jpeg" ContentType="image/jpeg"/>
  <Override PartName="/ppt/media/image247.png" ContentType="image/png"/>
  <Override PartName="/ppt/media/image142.png" ContentType="image/png"/>
  <Override PartName="/ppt/media/image214.jpeg" ContentType="image/jpeg"/>
  <Override PartName="/ppt/media/image33.png" ContentType="image/png"/>
  <Override PartName="/ppt/media/image30.gif" ContentType="image/gif"/>
  <Override PartName="/ppt/media/image164.png" ContentType="image/png"/>
  <Override PartName="/ppt/media/image161.gif" ContentType="image/gif"/>
  <Override PartName="/ppt/media/image53.png" ContentType="image/png"/>
  <Override PartName="/ppt/media/image235.png" ContentType="image/png"/>
  <Override PartName="/ppt/media/image130.png" ContentType="image/png"/>
  <Override PartName="/ppt/media/image185.png" ContentType="image/png"/>
  <Override PartName="/ppt/media/image201.png" ContentType="image/png"/>
  <Override PartName="/ppt/media/image45.png" ContentType="image/png"/>
  <Override PartName="/ppt/media/image238.png" ContentType="image/png"/>
  <Override PartName="/ppt/media/image133.png" ContentType="image/png"/>
  <Override PartName="/ppt/media/image240.png" ContentType="image/png"/>
  <Override PartName="/ppt/media/image7.png" ContentType="image/png"/>
  <Override PartName="/ppt/media/image19.png" ContentType="image/png"/>
  <Override PartName="/ppt/media/image220.png" ContentType="image/png"/>
  <Override PartName="/ppt/media/image241.png" ContentType="image/png"/>
  <Override PartName="/ppt/media/image202.png" ContentType="image/png"/>
  <Override PartName="/ppt/media/image46.png" ContentType="image/png"/>
  <Override PartName="/ppt/media/image148.gif" ContentType="image/gif"/>
  <Override PartName="/ppt/media/image134.png" ContentType="image/png"/>
  <Override PartName="/ppt/media/image242.png" ContentType="image/png"/>
  <Override PartName="/ppt/media/image243.png" ContentType="image/png"/>
  <Override PartName="/ppt/media/image233.png" ContentType="image/png"/>
  <Override PartName="/ppt/media/image199.jpeg" ContentType="image/jpeg"/>
  <Override PartName="/ppt/media/image217.jpeg" ContentType="image/jpeg"/>
  <Override PartName="/ppt/media/image229.png" ContentType="image/png"/>
  <Override PartName="/ppt/media/image245.png" ContentType="image/png"/>
  <Override PartName="/ppt/media/image234.png" ContentType="image/png"/>
  <Override PartName="/ppt/media/image246.png" ContentType="image/png"/>
  <Override PartName="/ppt/media/image141.png" ContentType="image/png"/>
  <Override PartName="/ppt/media/image237.jpeg" ContentType="image/jpeg"/>
  <Override PartName="/ppt/media/image236.png" ContentType="image/png"/>
  <Override PartName="/ppt/media/image248.png" ContentType="image/png"/>
  <Override PartName="/ppt/media/image143.png" ContentType="image/png"/>
  <Override PartName="/ppt/media/image232.png" ContentType="image/png"/>
  <Override PartName="/ppt/media/image231.png" ContentType="image/png"/>
  <Override PartName="/ppt/media/image230.png" ContentType="image/png"/>
  <Override PartName="/ppt/media/image228.png" ContentType="image/png"/>
  <Override PartName="/ppt/media/image169.png" ContentType="image/png"/>
  <Override PartName="/ppt/media/image226.jpeg" ContentType="image/jpeg"/>
  <Override PartName="/ppt/media/image225.png" ContentType="image/png"/>
  <Override PartName="/ppt/media/image224.png" ContentType="image/png"/>
  <Override PartName="/ppt/media/image223.png" ContentType="image/png"/>
  <Override PartName="/ppt/media/image222.png" ContentType="image/png"/>
  <Override PartName="/ppt/media/image221.png" ContentType="image/png"/>
  <Override PartName="/ppt/media/image216.jpeg" ContentType="image/jpeg"/>
  <Override PartName="/ppt/media/image219.png" ContentType="image/png"/>
  <Override PartName="/ppt/media/image200.png" ContentType="image/png"/>
  <Override PartName="/ppt/media/image44.png" ContentType="image/png"/>
  <Override PartName="/ppt/media/image239.png" ContentType="image/png"/>
  <Override PartName="/ppt/media/image218.jpeg" ContentType="image/jpeg"/>
  <Override PartName="/ppt/media/image160.gif" ContentType="image/gif"/>
  <Override PartName="/ppt/media/image159.wmf" ContentType="image/x-wmf"/>
  <Override PartName="/ppt/media/image158.wmf" ContentType="image/x-wmf"/>
  <Override PartName="/ppt/media/image39.png" ContentType="image/png"/>
  <Override PartName="/ppt/media/image155.png" ContentType="image/png"/>
  <Override PartName="/ppt/media/image153.png" ContentType="image/png"/>
  <Override PartName="/ppt/media/image150.gif" ContentType="image/gif"/>
  <Override PartName="/ppt/media/image152.png" ContentType="image/png"/>
  <Override PartName="/ppt/media/image151.png" ContentType="image/png"/>
  <Override PartName="/ppt/media/image147.png" ContentType="image/png"/>
  <Override PartName="/ppt/media/image144.png" ContentType="image/png"/>
  <Override PartName="/ppt/media/image208.jpeg" ContentType="image/jpeg"/>
  <Override PartName="/ppt/media/image139.png" ContentType="image/png"/>
  <Override PartName="/ppt/media/image42.png" ContentType="image/png"/>
  <Override PartName="/ppt/media/image138.png" ContentType="image/png"/>
  <Override PartName="/ppt/media/image41.png" ContentType="image/png"/>
  <Override PartName="/ppt/media/image3.jpeg" ContentType="image/jpeg"/>
  <Override PartName="/ppt/media/image137.png" ContentType="image/png"/>
  <Override PartName="/ppt/media/image136.png" ContentType="image/png"/>
  <Override PartName="/ppt/media/image149.gif" ContentType="image/gif"/>
  <Override PartName="/ppt/media/image135.png" ContentType="image/png"/>
  <Override PartName="/ppt/media/image52.png" ContentType="image/png"/>
  <Override PartName="/ppt/media/image146.gif" ContentType="image/gif"/>
  <Override PartName="/ppt/media/image132.png" ContentType="image/png"/>
  <Override PartName="/ppt/media/image51.png" ContentType="image/png"/>
  <Override PartName="/ppt/media/image131.png" ContentType="image/png"/>
  <Override PartName="/ppt/media/image145.gif" ContentType="image/gif"/>
  <Override PartName="/ppt/media/image140.jpeg" ContentType="image/jpeg"/>
  <Override PartName="/ppt/media/image56.png" ContentType="image/png"/>
  <Override PartName="/ppt/media/image227.png" ContentType="image/png"/>
  <Override PartName="/ppt/media/image40.jpeg" ContentType="image/jpeg"/>
  <Override PartName="/ppt/media/image9.png" ContentType="image/png"/>
  <Override PartName="/ppt/media/image31.png" ContentType="image/png"/>
  <Override PartName="/ppt/media/image196.png" ContentType="image/png"/>
  <Override PartName="/ppt/media/image128.png" ContentType="image/png"/>
  <Override PartName="/ppt/media/image12.gif" ContentType="image/gif"/>
  <Override PartName="/ppt/media/image80.png" ContentType="image/png"/>
  <Override PartName="/ppt/media/image197.png" ContentType="image/png"/>
  <Override PartName="/ppt/media/image129.png" ContentType="image/png"/>
  <Override PartName="/ppt/media/image37.jpeg" ContentType="image/jpeg"/>
  <Override PartName="/ppt/media/image20.png" ContentType="image/png"/>
  <Override PartName="/ppt/media/image11.png" ContentType="image/png"/>
  <Override PartName="/ppt/media/image108.png" ContentType="image/png"/>
  <Override PartName="/ppt/media/image176.png" ContentType="image/png"/>
  <Override PartName="/ppt/media/image34.jpeg" ContentType="image/jpeg"/>
  <Override PartName="/ppt/media/image167.png" ContentType="image/png"/>
  <Override PartName="/ppt/notesMasters/_rels/notesMaster1.xml.rels" ContentType="application/vnd.openxmlformats-package.relationships+xml"/>
  <Override PartName="/ppt/notesMasters/notesMaster1.xml" ContentType="application/vnd.openxmlformats-officedocument.presentationml.notesMaster+xml"/>
  <Override PartName="/ppt/slides/slide56.xml" ContentType="application/vnd.openxmlformats-officedocument.presentationml.slide+xml"/>
  <Override PartName="/ppt/slides/slide55.xml" ContentType="application/vnd.openxmlformats-officedocument.presentationml.slide+xml"/>
  <Override PartName="/ppt/slides/slide54.xml" ContentType="application/vnd.openxmlformats-officedocument.presentationml.slide+xml"/>
  <Override PartName="/ppt/slides/slide53.xml" ContentType="application/vnd.openxmlformats-officedocument.presentationml.slide+xml"/>
  <Override PartName="/ppt/slides/slide52.xml" ContentType="application/vnd.openxmlformats-officedocument.presentationml.slide+xml"/>
  <Override PartName="/ppt/slides/slide51.xml" ContentType="application/vnd.openxmlformats-officedocument.presentationml.slide+xml"/>
  <Override PartName="/ppt/slides/slide50.xml" ContentType="application/vnd.openxmlformats-officedocument.presentationml.slide+xml"/>
  <Override PartName="/ppt/slides/slide46.xml" ContentType="application/vnd.openxmlformats-officedocument.presentationml.slide+xml"/>
  <Override PartName="/ppt/slides/slide45.xml" ContentType="application/vnd.openxmlformats-officedocument.presentationml.slide+xml"/>
  <Override PartName="/ppt/slides/slide39.xml" ContentType="application/vnd.openxmlformats-officedocument.presentationml.slide+xml"/>
  <Override PartName="/ppt/slides/slide38.xml" ContentType="application/vnd.openxmlformats-officedocument.presentationml.slide+xml"/>
  <Override PartName="/ppt/slides/slide37.xml" ContentType="application/vnd.openxmlformats-officedocument.presentationml.slide+xml"/>
  <Override PartName="/ppt/slides/slide36.xml" ContentType="application/vnd.openxmlformats-officedocument.presentationml.slide+xml"/>
  <Override PartName="/ppt/slides/slide35.xml" ContentType="application/vnd.openxmlformats-officedocument.presentationml.slide+xml"/>
  <Override PartName="/ppt/slides/slide34.xml" ContentType="application/vnd.openxmlformats-officedocument.presentationml.slide+xml"/>
  <Override PartName="/ppt/slides/slide33.xml" ContentType="application/vnd.openxmlformats-officedocument.presentationml.slide+xml"/>
  <Override PartName="/ppt/slides/slide32.xml" ContentType="application/vnd.openxmlformats-officedocument.presentationml.slide+xml"/>
  <Override PartName="/ppt/slides/slide31.xml" ContentType="application/vnd.openxmlformats-officedocument.presentationml.slide+xml"/>
  <Override PartName="/ppt/slides/slide30.xml" ContentType="application/vnd.openxmlformats-officedocument.presentationml.slide+xml"/>
  <Override PartName="/ppt/slides/_rels/slide41.xml.rels" ContentType="application/vnd.openxmlformats-package.relationships+xml"/>
  <Override PartName="/ppt/slides/_rels/slide6.xml.rels" ContentType="application/vnd.openxmlformats-package.relationships+xml"/>
  <Override PartName="/ppt/slides/_rels/slide18.xml.rels" ContentType="application/vnd.openxmlformats-package.relationships+xml"/>
  <Override PartName="/ppt/slides/_rels/slide22.xml.rels" ContentType="application/vnd.openxmlformats-package.relationships+xml"/>
  <Override PartName="/ppt/slides/_rels/slide7.xml.rels" ContentType="application/vnd.openxmlformats-package.relationships+xml"/>
  <Override PartName="/ppt/slides/_rels/slide42.xml.rels" ContentType="application/vnd.openxmlformats-package.relationships+xml"/>
  <Override PartName="/ppt/slides/_rels/slide1.xml.rels" ContentType="application/vnd.openxmlformats-package.relationships+xml"/>
  <Override PartName="/ppt/slides/_rels/slide85.xml.rels" ContentType="application/vnd.openxmlformats-package.relationships+xml"/>
  <Override PartName="/ppt/slides/_rels/slide32.xml.rels" ContentType="application/vnd.openxmlformats-package.relationships+xml"/>
  <Override PartName="/ppt/slides/_rels/slide57.xml.rels" ContentType="application/vnd.openxmlformats-package.relationships+xml"/>
  <Override PartName="/ppt/slides/_rels/slide61.xml.rels" ContentType="application/vnd.openxmlformats-package.relationships+xml"/>
  <Override PartName="/ppt/slides/_rels/slide20.xml.rels" ContentType="application/vnd.openxmlformats-package.relationships+xml"/>
  <Override PartName="/ppt/slides/_rels/slide16.xml.rels" ContentType="application/vnd.openxmlformats-package.relationships+xml"/>
  <Override PartName="/ppt/slides/_rels/slide19.xml.rels" ContentType="application/vnd.openxmlformats-package.relationships+xml"/>
  <Override PartName="/ppt/slides/_rels/slide23.xml.rels" ContentType="application/vnd.openxmlformats-package.relationships+xml"/>
  <Override PartName="/ppt/slides/_rels/slide24.xml.rels" ContentType="application/vnd.openxmlformats-package.relationships+xml"/>
  <Override PartName="/ppt/slides/_rels/slide25.xml.rels" ContentType="application/vnd.openxmlformats-package.relationships+xml"/>
  <Override PartName="/ppt/slides/_rels/slide17.xml.rels" ContentType="application/vnd.openxmlformats-package.relationships+xml"/>
  <Override PartName="/ppt/slides/_rels/slide21.xml.rels" ContentType="application/vnd.openxmlformats-package.relationships+xml"/>
  <Override PartName="/ppt/slides/_rels/slide26.xml.rels" ContentType="application/vnd.openxmlformats-package.relationships+xml"/>
  <Override PartName="/ppt/slides/_rels/slide84.xml.rels" ContentType="application/vnd.openxmlformats-package.relationships+xml"/>
  <Override PartName="/ppt/slides/_rels/slide31.xml.rels" ContentType="application/vnd.openxmlformats-package.relationships+xml"/>
  <Override PartName="/ppt/slides/_rels/slide91.xml.rels" ContentType="application/vnd.openxmlformats-package.relationships+xml"/>
  <Override PartName="/ppt/slides/_rels/slide2.xml.rels" ContentType="application/vnd.openxmlformats-package.relationships+xml"/>
  <Override PartName="/ppt/slides/_rels/slide86.xml.rels" ContentType="application/vnd.openxmlformats-package.relationships+xml"/>
  <Override PartName="/ppt/slides/_rels/slide27.xml.rels" ContentType="application/vnd.openxmlformats-package.relationships+xml"/>
  <Override PartName="/ppt/slides/_rels/slide28.xml.rels" ContentType="application/vnd.openxmlformats-package.relationships+xml"/>
  <Override PartName="/ppt/slides/_rels/slide14.xml.rels" ContentType="application/vnd.openxmlformats-package.relationships+xml"/>
  <Override PartName="/ppt/slides/_rels/slide89.xml.rels" ContentType="application/vnd.openxmlformats-package.relationships+xml"/>
  <Override PartName="/ppt/slides/_rels/slide29.xml.rels" ContentType="application/vnd.openxmlformats-package.relationships+xml"/>
  <Override PartName="/ppt/slides/_rels/slide33.xml.rels" ContentType="application/vnd.openxmlformats-package.relationships+xml"/>
  <Override PartName="/ppt/slides/_rels/slide93.xml.rels" ContentType="application/vnd.openxmlformats-package.relationships+xml"/>
  <Override PartName="/ppt/slides/_rels/slide71.xml.rels" ContentType="application/vnd.openxmlformats-package.relationships+xml"/>
  <Override PartName="/ppt/slides/_rels/slide67.xml.rels" ContentType="application/vnd.openxmlformats-package.relationships+xml"/>
  <Override PartName="/ppt/slides/_rels/slide77.xml.rels" ContentType="application/vnd.openxmlformats-package.relationships+xml"/>
  <Override PartName="/ppt/slides/_rels/slide94.xml.rels" ContentType="application/vnd.openxmlformats-package.relationships+xml"/>
  <Override PartName="/ppt/slides/_rels/slide87.xml.rels" ContentType="application/vnd.openxmlformats-package.relationships+xml"/>
  <Override PartName="/ppt/slides/_rels/slide3.xml.rels" ContentType="application/vnd.openxmlformats-package.relationships+xml"/>
  <Override PartName="/ppt/slides/_rels/slide63.xml.rels" ContentType="application/vnd.openxmlformats-package.relationships+xml"/>
  <Override PartName="/ppt/slides/_rels/slide47.xml.rels" ContentType="application/vnd.openxmlformats-package.relationships+xml"/>
  <Override PartName="/ppt/slides/_rels/slide70.xml.rels" ContentType="application/vnd.openxmlformats-package.relationships+xml"/>
  <Override PartName="/ppt/slides/_rels/slide54.xml.rels" ContentType="application/vnd.openxmlformats-package.relationships+xml"/>
  <Override PartName="/ppt/slides/_rels/slide4.xml.rels" ContentType="application/vnd.openxmlformats-package.relationships+xml"/>
  <Override PartName="/ppt/slides/_rels/slide15.xml.rels" ContentType="application/vnd.openxmlformats-package.relationships+xml"/>
  <Override PartName="/ppt/slides/_rels/slide39.xml.rels" ContentType="application/vnd.openxmlformats-package.relationships+xml"/>
  <Override PartName="/ppt/slides/_rels/slide80.xml.rels" ContentType="application/vnd.openxmlformats-package.relationships+xml"/>
  <Override PartName="/ppt/slides/_rels/slide69.xml.rels" ContentType="application/vnd.openxmlformats-package.relationships+xml"/>
  <Override PartName="/ppt/slides/_rels/slide73.xml.rels" ContentType="application/vnd.openxmlformats-package.relationships+xml"/>
  <Override PartName="/ppt/slides/_rels/slide88.xml.rels" ContentType="application/vnd.openxmlformats-package.relationships+xml"/>
  <Override PartName="/ppt/slides/_rels/slide95.xml.rels" ContentType="application/vnd.openxmlformats-package.relationships+xml"/>
  <Override PartName="/ppt/slides/_rels/slide11.xml.rels" ContentType="application/vnd.openxmlformats-package.relationships+xml"/>
  <Override PartName="/ppt/slides/_rels/slide64.xml.rels" ContentType="application/vnd.openxmlformats-package.relationships+xml"/>
  <Override PartName="/ppt/slides/_rels/slide48.xml.rels" ContentType="application/vnd.openxmlformats-package.relationships+xml"/>
  <Override PartName="/ppt/slides/_rels/slide55.xml.rels" ContentType="application/vnd.openxmlformats-package.relationships+xml"/>
  <Override PartName="/ppt/slides/_rels/slide40.xml.rels" ContentType="application/vnd.openxmlformats-package.relationships+xml"/>
  <Override PartName="/ppt/slides/_rels/slide5.xml.rels" ContentType="application/vnd.openxmlformats-package.relationships+xml"/>
  <Override PartName="/ppt/slides/_rels/slide81.xml.rels" ContentType="application/vnd.openxmlformats-package.relationships+xml"/>
  <Override PartName="/ppt/slides/_rels/slide65.xml.rels" ContentType="application/vnd.openxmlformats-package.relationships+xml"/>
  <Override PartName="/ppt/slides/_rels/slide74.xml.rels" ContentType="application/vnd.openxmlformats-package.relationships+xml"/>
  <Override PartName="/ppt/slides/_rels/slide58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35.xml.rels" ContentType="application/vnd.openxmlformats-package.relationships+xml"/>
  <Override PartName="/ppt/slides/_rels/slide51.xml.rels" ContentType="application/vnd.openxmlformats-package.relationships+xml"/>
  <Override PartName="/ppt/slides/_rels/slide53.xml.rels" ContentType="application/vnd.openxmlformats-package.relationships+xml"/>
  <Override PartName="/ppt/slides/_rels/slide62.xml.rels" ContentType="application/vnd.openxmlformats-package.relationships+xml"/>
  <Override PartName="/ppt/slides/_rels/slide46.xml.rels" ContentType="application/vnd.openxmlformats-package.relationships+xml"/>
  <Override PartName="/ppt/slides/_rels/slide72.xml.rels" ContentType="application/vnd.openxmlformats-package.relationships+xml"/>
  <Override PartName="/ppt/slides/_rels/slide68.xml.rels" ContentType="application/vnd.openxmlformats-package.relationships+xml"/>
  <Override PartName="/ppt/slides/_rels/slide49.xml.rels" ContentType="application/vnd.openxmlformats-package.relationships+xml"/>
  <Override PartName="/ppt/slides/_rels/slide34.xml.rels" ContentType="application/vnd.openxmlformats-package.relationships+xml"/>
  <Override PartName="/ppt/slides/_rels/slide50.xml.rels" ContentType="application/vnd.openxmlformats-package.relationships+xml"/>
  <Override PartName="/ppt/slides/_rels/slide52.xml.rels" ContentType="application/vnd.openxmlformats-package.relationships+xml"/>
  <Override PartName="/ppt/slides/_rels/slide76.xml.rels" ContentType="application/vnd.openxmlformats-package.relationships+xml"/>
  <Override PartName="/ppt/slides/_rels/slide38.xml.rels" ContentType="application/vnd.openxmlformats-package.relationships+xml"/>
  <Override PartName="/ppt/slides/_rels/slide37.xml.rels" ContentType="application/vnd.openxmlformats-package.relationships+xml"/>
  <Override PartName="/ppt/slides/_rels/slide36.xml.rels" ContentType="application/vnd.openxmlformats-package.relationships+xml"/>
  <Override PartName="/ppt/slides/_rels/slide66.xml.rels" ContentType="application/vnd.openxmlformats-package.relationships+xml"/>
  <Override PartName="/ppt/slides/_rels/slide56.xml.rels" ContentType="application/vnd.openxmlformats-package.relationships+xml"/>
  <Override PartName="/ppt/slides/_rels/slide60.xml.rels" ContentType="application/vnd.openxmlformats-package.relationships+xml"/>
  <Override PartName="/ppt/slides/_rels/slide75.xml.rels" ContentType="application/vnd.openxmlformats-package.relationships+xml"/>
  <Override PartName="/ppt/slides/_rels/slide82.xml.rels" ContentType="application/vnd.openxmlformats-package.relationships+xml"/>
  <Override PartName="/ppt/slides/_rels/slide59.xml.rels" ContentType="application/vnd.openxmlformats-package.relationships+xml"/>
  <Override PartName="/ppt/slides/_rels/slide10.xml.rels" ContentType="application/vnd.openxmlformats-package.relationships+xml"/>
  <Override PartName="/ppt/slides/_rels/slide45.xml.rels" ContentType="application/vnd.openxmlformats-package.relationships+xml"/>
  <Override PartName="/ppt/slides/_rels/slide98.xml.rels" ContentType="application/vnd.openxmlformats-package.relationships+xml"/>
  <Override PartName="/ppt/slides/_rels/slide90.xml.rels" ContentType="application/vnd.openxmlformats-package.relationships+xml"/>
  <Override PartName="/ppt/slides/_rels/slide79.xml.rels" ContentType="application/vnd.openxmlformats-package.relationships+xml"/>
  <Override PartName="/ppt/slides/_rels/slide30.xml.rels" ContentType="application/vnd.openxmlformats-package.relationships+xml"/>
  <Override PartName="/ppt/slides/_rels/slide83.xml.rels" ContentType="application/vnd.openxmlformats-package.relationships+xml"/>
  <Override PartName="/ppt/slides/_rels/slide92.xml.rels" ContentType="application/vnd.openxmlformats-package.relationships+xml"/>
  <Override PartName="/ppt/slides/_rels/slide44.xml.rels" ContentType="application/vnd.openxmlformats-package.relationships+xml"/>
  <Override PartName="/ppt/slides/_rels/slide9.xml.rels" ContentType="application/vnd.openxmlformats-package.relationships+xml"/>
  <Override PartName="/ppt/slides/_rels/slide97.xml.rels" ContentType="application/vnd.openxmlformats-package.relationships+xml"/>
  <Override PartName="/ppt/slides/_rels/slide43.xml.rels" ContentType="application/vnd.openxmlformats-package.relationships+xml"/>
  <Override PartName="/ppt/slides/_rels/slide8.xml.rels" ContentType="application/vnd.openxmlformats-package.relationships+xml"/>
  <Override PartName="/ppt/slides/_rels/slide96.xml.rels" ContentType="application/vnd.openxmlformats-package.relationships+xml"/>
  <Override PartName="/ppt/slides/_rels/slide78.xml.rels" ContentType="application/vnd.openxmlformats-package.relationships+xml"/>
  <Override PartName="/ppt/slides/slide13.xml" ContentType="application/vnd.openxmlformats-officedocument.presentationml.slide+xml"/>
  <Override PartName="/ppt/slides/slide6.xml" ContentType="application/vnd.openxmlformats-officedocument.presentationml.slide+xml"/>
  <Override PartName="/ppt/slides/slide49.xml" ContentType="application/vnd.openxmlformats-officedocument.presentationml.slide+xml"/>
  <Override PartName="/ppt/slides/slide12.xml" ContentType="application/vnd.openxmlformats-officedocument.presentationml.slide+xml"/>
  <Override PartName="/ppt/slides/slide5.xml" ContentType="application/vnd.openxmlformats-officedocument.presentationml.slide+xml"/>
  <Override PartName="/ppt/slides/slide44.xml" ContentType="application/vnd.openxmlformats-officedocument.presentationml.slide+xml"/>
  <Override PartName="/ppt/slides/slide9.xml" ContentType="application/vnd.openxmlformats-officedocument.presentationml.slide+xml"/>
  <Override PartName="/ppt/slides/slide16.xml" ContentType="application/vnd.openxmlformats-officedocument.presentationml.slide+xml"/>
  <Override PartName="/ppt/slides/slide81.xml" ContentType="application/vnd.openxmlformats-officedocument.presentationml.slide+xml"/>
  <Override PartName="/ppt/slides/slide48.xml" ContentType="application/vnd.openxmlformats-officedocument.presentationml.slide+xml"/>
  <Override PartName="/ppt/slides/slide11.xml" ContentType="application/vnd.openxmlformats-officedocument.presentationml.slide+xml"/>
  <Override PartName="/ppt/slides/slide4.xml" ContentType="application/vnd.openxmlformats-officedocument.presentationml.slide+xml"/>
  <Override PartName="/ppt/slides/slide43.xml" ContentType="application/vnd.openxmlformats-officedocument.presentationml.slide+xml"/>
  <Override PartName="/ppt/slides/slide8.xml" ContentType="application/vnd.openxmlformats-officedocument.presentationml.slide+xml"/>
  <Override PartName="/ppt/slides/slide15.xml" ContentType="application/vnd.openxmlformats-officedocument.presentationml.slide+xml"/>
  <Override PartName="/ppt/slides/slide80.xml" ContentType="application/vnd.openxmlformats-officedocument.presentationml.slide+xml"/>
  <Override PartName="/ppt/slides/slide47.xml" ContentType="application/vnd.openxmlformats-officedocument.presentationml.slide+xml"/>
  <Override PartName="/ppt/slides/slide10.xml" ContentType="application/vnd.openxmlformats-officedocument.presentationml.slide+xml"/>
  <Override PartName="/ppt/slides/slide3.xml" ContentType="application/vnd.openxmlformats-officedocument.presentationml.slide+xml"/>
  <Override PartName="/ppt/slides/slide42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70.xml" ContentType="application/vnd.openxmlformats-officedocument.presentationml.slide+xml"/>
  <Override PartName="/ppt/slides/slide69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1.xml" ContentType="application/vnd.openxmlformats-officedocument.presentationml.slide+xml"/>
  <Override PartName="/ppt/slides/slide74.xml" ContentType="application/vnd.openxmlformats-officedocument.presentationml.slide+xml"/>
  <Override PartName="/ppt/slides/slide2.xml" ContentType="application/vnd.openxmlformats-officedocument.presentationml.slide+xml"/>
  <Override PartName="/ppt/slides/slide75.xml" ContentType="application/vnd.openxmlformats-officedocument.presentationml.slide+xml"/>
  <Override PartName="/ppt/slides/slide63.xml" ContentType="application/vnd.openxmlformats-officedocument.presentationml.slide+xml"/>
  <Override PartName="/ppt/slides/slide98.xml" ContentType="application/vnd.openxmlformats-officedocument.presentationml.slide+xml"/>
  <Override PartName="/ppt/slides/slide61.xml" ContentType="application/vnd.openxmlformats-officedocument.presentationml.slide+xml"/>
  <Override PartName="/ppt/slides/slide86.xml" ContentType="application/vnd.openxmlformats-officedocument.presentationml.slide+xml"/>
  <Override PartName="/ppt/slides/slide62.xml" ContentType="application/vnd.openxmlformats-officedocument.presentationml.slide+xml"/>
  <Override PartName="/ppt/slides/slide97.xml" ContentType="application/vnd.openxmlformats-officedocument.presentationml.slide+xml"/>
  <Override PartName="/ppt/slides/slide60.xml" ContentType="application/vnd.openxmlformats-officedocument.presentationml.slide+xml"/>
  <Override PartName="/ppt/slides/slide85.xml" ContentType="application/vnd.openxmlformats-officedocument.presentationml.slide+xml"/>
  <Override PartName="/ppt/slides/slide96.xml" ContentType="application/vnd.openxmlformats-officedocument.presentationml.slide+xml"/>
  <Override PartName="/ppt/slides/slide95.xml" ContentType="application/vnd.openxmlformats-officedocument.presentationml.slide+xml"/>
  <Override PartName="/ppt/slides/slide89.xml" ContentType="application/vnd.openxmlformats-officedocument.presentationml.slide+xml"/>
  <Override PartName="/ppt/slides/slide77.xml" ContentType="application/vnd.openxmlformats-officedocument.presentationml.slide+xml"/>
  <Override PartName="/ppt/slides/slide40.xml" ContentType="application/vnd.openxmlformats-officedocument.presentationml.slide+xml"/>
  <Override PartName="/ppt/slides/slide88.xml" ContentType="application/vnd.openxmlformats-officedocument.presentationml.slide+xml"/>
  <Override PartName="/ppt/slides/slide76.xml" ContentType="application/vnd.openxmlformats-officedocument.presentationml.slide+xml"/>
  <Override PartName="/ppt/slides/slide87.xml" ContentType="application/vnd.openxmlformats-officedocument.presentationml.slide+xml"/>
  <Override PartName="/ppt/slides/slide79.xml" ContentType="application/vnd.openxmlformats-officedocument.presentationml.slide+xml"/>
  <Override PartName="/ppt/slides/slide78.xml" ContentType="application/vnd.openxmlformats-officedocument.presentationml.slide+xml"/>
  <Override PartName="/ppt/slides/slide41.xml" ContentType="application/vnd.openxmlformats-officedocument.presentationml.slide+xml"/>
  <Override PartName="/ppt/slides/slide29.xml" ContentType="application/vnd.openxmlformats-officedocument.presentationml.slide+xml"/>
  <Override PartName="/ppt/slides/slide94.xml" ContentType="application/vnd.openxmlformats-officedocument.presentationml.slide+xml"/>
  <Override PartName="/ppt/slides/slide28.xml" ContentType="application/vnd.openxmlformats-officedocument.presentationml.slide+xml"/>
  <Override PartName="/ppt/slides/slide93.xml" ContentType="application/vnd.openxmlformats-officedocument.presentationml.slide+xml"/>
  <Override PartName="/ppt/slides/slide7.xml" ContentType="application/vnd.openxmlformats-officedocument.presentationml.slide+xml"/>
  <Override PartName="/ppt/slides/slide14.xml" ContentType="application/vnd.openxmlformats-officedocument.presentationml.slide+xml"/>
  <Override PartName="/ppt/slides/slide92.xml" ContentType="application/vnd.openxmlformats-officedocument.presentationml.slide+xml"/>
  <Override PartName="/ppt/slides/slide27.xml" ContentType="application/vnd.openxmlformats-officedocument.presentationml.slide+xml"/>
  <Override PartName="/ppt/slides/slide91.xml" ContentType="application/vnd.openxmlformats-officedocument.presentationml.slide+xml"/>
  <Override PartName="/ppt/slides/slide26.xml" ContentType="application/vnd.openxmlformats-officedocument.presentationml.slide+xml"/>
  <Override PartName="/ppt/slides/slide90.xml" ContentType="application/vnd.openxmlformats-officedocument.presentationml.slide+xml"/>
  <Override PartName="/ppt/slides/slide25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59.xml" ContentType="application/vnd.openxmlformats-officedocument.presentationml.slide+xml"/>
  <Override PartName="/ppt/slides/slide21.xml" ContentType="application/vnd.openxmlformats-officedocument.presentationml.slide+xml"/>
  <Override PartName="/ppt/slides/slide58.xml" ContentType="application/vnd.openxmlformats-officedocument.presentationml.slide+xml"/>
  <Override PartName="/ppt/slides/slide19.xml" ContentType="application/vnd.openxmlformats-officedocument.presentationml.slide+xml"/>
  <Override PartName="/ppt/slides/slide84.xml" ContentType="application/vnd.openxmlformats-officedocument.presentationml.slide+xml"/>
  <Override PartName="/ppt/slides/slide20.xml" ContentType="application/vnd.openxmlformats-officedocument.presentationml.slide+xml"/>
  <Override PartName="/ppt/slides/slide57.xml" ContentType="application/vnd.openxmlformats-officedocument.presentationml.slide+xml"/>
  <Override PartName="/ppt/slides/slide18.xml" ContentType="application/vnd.openxmlformats-officedocument.presentationml.slide+xml"/>
  <Override PartName="/ppt/slides/slide83.xml" ContentType="application/vnd.openxmlformats-officedocument.presentationml.slide+xml"/>
  <Override PartName="/ppt/slides/slide17.xml" ContentType="application/vnd.openxmlformats-officedocument.presentationml.slide+xml"/>
  <Override PartName="/ppt/slides/slide82.xml" ContentType="application/vnd.openxmlformats-officedocument.presentationml.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04" r:id="rId53"/>
    <p:sldId id="305" r:id="rId54"/>
    <p:sldId id="306" r:id="rId55"/>
    <p:sldId id="307" r:id="rId56"/>
    <p:sldId id="308" r:id="rId57"/>
    <p:sldId id="309" r:id="rId58"/>
    <p:sldId id="310" r:id="rId59"/>
    <p:sldId id="311" r:id="rId60"/>
    <p:sldId id="312" r:id="rId61"/>
    <p:sldId id="313" r:id="rId62"/>
    <p:sldId id="314" r:id="rId63"/>
    <p:sldId id="315" r:id="rId64"/>
    <p:sldId id="316" r:id="rId65"/>
    <p:sldId id="317" r:id="rId66"/>
    <p:sldId id="318" r:id="rId67"/>
    <p:sldId id="319" r:id="rId68"/>
    <p:sldId id="320" r:id="rId69"/>
    <p:sldId id="321" r:id="rId70"/>
    <p:sldId id="322" r:id="rId71"/>
    <p:sldId id="323" r:id="rId72"/>
    <p:sldId id="324" r:id="rId73"/>
    <p:sldId id="325" r:id="rId74"/>
    <p:sldId id="326" r:id="rId75"/>
    <p:sldId id="327" r:id="rId76"/>
    <p:sldId id="328" r:id="rId77"/>
    <p:sldId id="329" r:id="rId78"/>
    <p:sldId id="330" r:id="rId79"/>
    <p:sldId id="331" r:id="rId80"/>
    <p:sldId id="332" r:id="rId81"/>
    <p:sldId id="333" r:id="rId82"/>
    <p:sldId id="334" r:id="rId83"/>
    <p:sldId id="335" r:id="rId84"/>
    <p:sldId id="336" r:id="rId85"/>
    <p:sldId id="337" r:id="rId86"/>
    <p:sldId id="338" r:id="rId87"/>
    <p:sldId id="339" r:id="rId88"/>
    <p:sldId id="340" r:id="rId89"/>
    <p:sldId id="341" r:id="rId90"/>
    <p:sldId id="342" r:id="rId91"/>
    <p:sldId id="343" r:id="rId92"/>
    <p:sldId id="344" r:id="rId93"/>
    <p:sldId id="345" r:id="rId94"/>
    <p:sldId id="346" r:id="rId95"/>
    <p:sldId id="347" r:id="rId96"/>
    <p:sldId id="348" r:id="rId97"/>
    <p:sldId id="349" r:id="rId98"/>
    <p:sldId id="350" r:id="rId99"/>
    <p:sldId id="351" r:id="rId100"/>
    <p:sldId id="352" r:id="rId101"/>
    <p:sldId id="353" r:id="rId102"/>
  </p:sldIdLst>
  <p:sldSz cx="10080625" cy="7559675"/>
  <p:notesSz cx="7772400" cy="100584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33" Type="http://schemas.openxmlformats.org/officeDocument/2006/relationships/slide" Target="slides/slide29.xml"/><Relationship Id="rId34" Type="http://schemas.openxmlformats.org/officeDocument/2006/relationships/slide" Target="slides/slide30.xml"/><Relationship Id="rId35" Type="http://schemas.openxmlformats.org/officeDocument/2006/relationships/slide" Target="slides/slide31.xml"/><Relationship Id="rId36" Type="http://schemas.openxmlformats.org/officeDocument/2006/relationships/slide" Target="slides/slide32.xml"/><Relationship Id="rId37" Type="http://schemas.openxmlformats.org/officeDocument/2006/relationships/slide" Target="slides/slide33.xml"/><Relationship Id="rId38" Type="http://schemas.openxmlformats.org/officeDocument/2006/relationships/slide" Target="slides/slide34.xml"/><Relationship Id="rId39" Type="http://schemas.openxmlformats.org/officeDocument/2006/relationships/slide" Target="slides/slide35.xml"/><Relationship Id="rId40" Type="http://schemas.openxmlformats.org/officeDocument/2006/relationships/slide" Target="slides/slide36.xml"/><Relationship Id="rId41" Type="http://schemas.openxmlformats.org/officeDocument/2006/relationships/slide" Target="slides/slide37.xml"/><Relationship Id="rId42" Type="http://schemas.openxmlformats.org/officeDocument/2006/relationships/slide" Target="slides/slide38.xml"/><Relationship Id="rId43" Type="http://schemas.openxmlformats.org/officeDocument/2006/relationships/slide" Target="slides/slide39.xml"/><Relationship Id="rId44" Type="http://schemas.openxmlformats.org/officeDocument/2006/relationships/slide" Target="slides/slide40.xml"/><Relationship Id="rId45" Type="http://schemas.openxmlformats.org/officeDocument/2006/relationships/slide" Target="slides/slide41.xml"/><Relationship Id="rId46" Type="http://schemas.openxmlformats.org/officeDocument/2006/relationships/slide" Target="slides/slide42.xml"/><Relationship Id="rId47" Type="http://schemas.openxmlformats.org/officeDocument/2006/relationships/slide" Target="slides/slide43.xml"/><Relationship Id="rId48" Type="http://schemas.openxmlformats.org/officeDocument/2006/relationships/slide" Target="slides/slide44.xml"/><Relationship Id="rId49" Type="http://schemas.openxmlformats.org/officeDocument/2006/relationships/slide" Target="slides/slide45.xml"/><Relationship Id="rId50" Type="http://schemas.openxmlformats.org/officeDocument/2006/relationships/slide" Target="slides/slide46.xml"/><Relationship Id="rId51" Type="http://schemas.openxmlformats.org/officeDocument/2006/relationships/slide" Target="slides/slide47.xml"/><Relationship Id="rId52" Type="http://schemas.openxmlformats.org/officeDocument/2006/relationships/slide" Target="slides/slide48.xml"/><Relationship Id="rId53" Type="http://schemas.openxmlformats.org/officeDocument/2006/relationships/slide" Target="slides/slide49.xml"/><Relationship Id="rId54" Type="http://schemas.openxmlformats.org/officeDocument/2006/relationships/slide" Target="slides/slide50.xml"/><Relationship Id="rId55" Type="http://schemas.openxmlformats.org/officeDocument/2006/relationships/slide" Target="slides/slide51.xml"/><Relationship Id="rId56" Type="http://schemas.openxmlformats.org/officeDocument/2006/relationships/slide" Target="slides/slide52.xml"/><Relationship Id="rId57" Type="http://schemas.openxmlformats.org/officeDocument/2006/relationships/slide" Target="slides/slide53.xml"/><Relationship Id="rId58" Type="http://schemas.openxmlformats.org/officeDocument/2006/relationships/slide" Target="slides/slide54.xml"/><Relationship Id="rId59" Type="http://schemas.openxmlformats.org/officeDocument/2006/relationships/slide" Target="slides/slide55.xml"/><Relationship Id="rId60" Type="http://schemas.openxmlformats.org/officeDocument/2006/relationships/slide" Target="slides/slide56.xml"/><Relationship Id="rId61" Type="http://schemas.openxmlformats.org/officeDocument/2006/relationships/slide" Target="slides/slide57.xml"/><Relationship Id="rId62" Type="http://schemas.openxmlformats.org/officeDocument/2006/relationships/slide" Target="slides/slide58.xml"/><Relationship Id="rId63" Type="http://schemas.openxmlformats.org/officeDocument/2006/relationships/slide" Target="slides/slide59.xml"/><Relationship Id="rId64" Type="http://schemas.openxmlformats.org/officeDocument/2006/relationships/slide" Target="slides/slide60.xml"/><Relationship Id="rId65" Type="http://schemas.openxmlformats.org/officeDocument/2006/relationships/slide" Target="slides/slide61.xml"/><Relationship Id="rId66" Type="http://schemas.openxmlformats.org/officeDocument/2006/relationships/slide" Target="slides/slide62.xml"/><Relationship Id="rId67" Type="http://schemas.openxmlformats.org/officeDocument/2006/relationships/slide" Target="slides/slide63.xml"/><Relationship Id="rId68" Type="http://schemas.openxmlformats.org/officeDocument/2006/relationships/slide" Target="slides/slide64.xml"/><Relationship Id="rId69" Type="http://schemas.openxmlformats.org/officeDocument/2006/relationships/slide" Target="slides/slide65.xml"/><Relationship Id="rId70" Type="http://schemas.openxmlformats.org/officeDocument/2006/relationships/slide" Target="slides/slide66.xml"/><Relationship Id="rId71" Type="http://schemas.openxmlformats.org/officeDocument/2006/relationships/slide" Target="slides/slide67.xml"/><Relationship Id="rId72" Type="http://schemas.openxmlformats.org/officeDocument/2006/relationships/slide" Target="slides/slide68.xml"/><Relationship Id="rId73" Type="http://schemas.openxmlformats.org/officeDocument/2006/relationships/slide" Target="slides/slide69.xml"/><Relationship Id="rId74" Type="http://schemas.openxmlformats.org/officeDocument/2006/relationships/slide" Target="slides/slide70.xml"/><Relationship Id="rId75" Type="http://schemas.openxmlformats.org/officeDocument/2006/relationships/slide" Target="slides/slide71.xml"/><Relationship Id="rId76" Type="http://schemas.openxmlformats.org/officeDocument/2006/relationships/slide" Target="slides/slide72.xml"/><Relationship Id="rId77" Type="http://schemas.openxmlformats.org/officeDocument/2006/relationships/slide" Target="slides/slide73.xml"/><Relationship Id="rId78" Type="http://schemas.openxmlformats.org/officeDocument/2006/relationships/slide" Target="slides/slide74.xml"/><Relationship Id="rId79" Type="http://schemas.openxmlformats.org/officeDocument/2006/relationships/slide" Target="slides/slide75.xml"/><Relationship Id="rId80" Type="http://schemas.openxmlformats.org/officeDocument/2006/relationships/slide" Target="slides/slide76.xml"/><Relationship Id="rId81" Type="http://schemas.openxmlformats.org/officeDocument/2006/relationships/slide" Target="slides/slide77.xml"/><Relationship Id="rId82" Type="http://schemas.openxmlformats.org/officeDocument/2006/relationships/slide" Target="slides/slide78.xml"/><Relationship Id="rId83" Type="http://schemas.openxmlformats.org/officeDocument/2006/relationships/slide" Target="slides/slide79.xml"/><Relationship Id="rId84" Type="http://schemas.openxmlformats.org/officeDocument/2006/relationships/slide" Target="slides/slide80.xml"/><Relationship Id="rId85" Type="http://schemas.openxmlformats.org/officeDocument/2006/relationships/slide" Target="slides/slide81.xml"/><Relationship Id="rId86" Type="http://schemas.openxmlformats.org/officeDocument/2006/relationships/slide" Target="slides/slide82.xml"/><Relationship Id="rId87" Type="http://schemas.openxmlformats.org/officeDocument/2006/relationships/slide" Target="slides/slide83.xml"/><Relationship Id="rId88" Type="http://schemas.openxmlformats.org/officeDocument/2006/relationships/slide" Target="slides/slide84.xml"/><Relationship Id="rId89" Type="http://schemas.openxmlformats.org/officeDocument/2006/relationships/slide" Target="slides/slide85.xml"/><Relationship Id="rId90" Type="http://schemas.openxmlformats.org/officeDocument/2006/relationships/slide" Target="slides/slide86.xml"/><Relationship Id="rId91" Type="http://schemas.openxmlformats.org/officeDocument/2006/relationships/slide" Target="slides/slide87.xml"/><Relationship Id="rId92" Type="http://schemas.openxmlformats.org/officeDocument/2006/relationships/slide" Target="slides/slide88.xml"/><Relationship Id="rId93" Type="http://schemas.openxmlformats.org/officeDocument/2006/relationships/slide" Target="slides/slide89.xml"/><Relationship Id="rId94" Type="http://schemas.openxmlformats.org/officeDocument/2006/relationships/slide" Target="slides/slide90.xml"/><Relationship Id="rId95" Type="http://schemas.openxmlformats.org/officeDocument/2006/relationships/slide" Target="slides/slide91.xml"/><Relationship Id="rId96" Type="http://schemas.openxmlformats.org/officeDocument/2006/relationships/slide" Target="slides/slide92.xml"/><Relationship Id="rId97" Type="http://schemas.openxmlformats.org/officeDocument/2006/relationships/slide" Target="slides/slide93.xml"/><Relationship Id="rId98" Type="http://schemas.openxmlformats.org/officeDocument/2006/relationships/slide" Target="slides/slide94.xml"/><Relationship Id="rId99" Type="http://schemas.openxmlformats.org/officeDocument/2006/relationships/slide" Target="slides/slide95.xml"/><Relationship Id="rId100" Type="http://schemas.openxmlformats.org/officeDocument/2006/relationships/slide" Target="slides/slide96.xml"/><Relationship Id="rId101" Type="http://schemas.openxmlformats.org/officeDocument/2006/relationships/slide" Target="slides/slide97.xml"/><Relationship Id="rId102" Type="http://schemas.openxmlformats.org/officeDocument/2006/relationships/slide" Target="slides/slide98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3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sldImg"/>
          </p:nvPr>
        </p:nvSpPr>
        <p:spPr>
          <a:xfrm>
            <a:off x="1371600" y="764280"/>
            <a:ext cx="5028480" cy="37713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en-US" sz="4400" spc="-1" strike="noStrike">
                <a:highlight>
                  <a:srgbClr val="ffffff"/>
                </a:highlight>
                <a:latin typeface="Times New Roman"/>
              </a:rPr>
              <a:t>Click to move the slide</a:t>
            </a:r>
            <a:endParaRPr b="0" lang="en-US" sz="4400" spc="-1" strike="noStrike">
              <a:highlight>
                <a:srgbClr val="ffffff"/>
              </a:highlight>
              <a:latin typeface="Times New Roman"/>
            </a:endParaRPr>
          </a:p>
        </p:txBody>
      </p:sp>
      <p:sp>
        <p:nvSpPr>
          <p:cNvPr id="87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en-US" sz="2000" spc="-1" strike="noStrike">
                <a:highlight>
                  <a:srgbClr val="ffffff"/>
                </a:highlight>
                <a:latin typeface="Arial"/>
              </a:rPr>
              <a:t>Click to edit the notes format</a:t>
            </a:r>
            <a:endParaRPr b="0" lang="en-US" sz="2000" spc="-1" strike="noStrike">
              <a:highlight>
                <a:srgbClr val="ffffff"/>
              </a:highlight>
              <a:latin typeface="Arial"/>
            </a:endParaRPr>
          </a:p>
        </p:txBody>
      </p:sp>
      <p:sp>
        <p:nvSpPr>
          <p:cNvPr id="88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372840" cy="5025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en-US" sz="1400" spc="-1" strike="noStrike">
                <a:latin typeface="Times New Roman"/>
              </a:rPr>
              <a:t>&lt;header&gt;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89" name="PlaceHolder 4"/>
          <p:cNvSpPr>
            <a:spLocks noGrp="1"/>
          </p:cNvSpPr>
          <p:nvPr>
            <p:ph type="dt"/>
          </p:nvPr>
        </p:nvSpPr>
        <p:spPr>
          <a:xfrm>
            <a:off x="4399200" y="0"/>
            <a:ext cx="3372840" cy="5025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/>
            <a:r>
              <a:rPr b="0" lang="en-US" sz="1400" spc="-1" strike="noStrike">
                <a:latin typeface="Times New Roman"/>
              </a:rPr>
              <a:t>&lt;date/time&gt;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90" name="PlaceHolder 5"/>
          <p:cNvSpPr>
            <a:spLocks noGrp="1"/>
          </p:cNvSpPr>
          <p:nvPr>
            <p:ph type="ftr"/>
          </p:nvPr>
        </p:nvSpPr>
        <p:spPr>
          <a:xfrm>
            <a:off x="0" y="9555480"/>
            <a:ext cx="3372840" cy="50256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r>
              <a:rPr b="0" lang="en-US" sz="1400" spc="-1" strike="noStrike">
                <a:latin typeface="Times New Roman"/>
              </a:rPr>
              <a:t>&lt;footer&gt;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91" name="PlaceHolder 6"/>
          <p:cNvSpPr>
            <a:spLocks noGrp="1"/>
          </p:cNvSpPr>
          <p:nvPr>
            <p:ph type="sldNum"/>
          </p:nvPr>
        </p:nvSpPr>
        <p:spPr>
          <a:xfrm>
            <a:off x="4399200" y="9555480"/>
            <a:ext cx="3372840" cy="50256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pPr algn="r"/>
            <a:fld id="{9A9C0ADC-5266-4176-839D-7B0DDAA433A9}" type="slidenum">
              <a:rPr b="0" lang="en-US" sz="1400" spc="-1" strike="noStrike">
                <a:latin typeface="Times New Roman"/>
              </a:rPr>
              <a:t>&lt;number&gt;</a:t>
            </a:fld>
            <a:endParaRPr b="0" lang="en-US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0.xml.rels><?xml version="1.0" encoding="UTF-8"?>
<Relationships xmlns="http://schemas.openxmlformats.org/package/2006/relationships"><Relationship Id="rId1" Type="http://schemas.openxmlformats.org/officeDocument/2006/relationships/slide" Target="../slides/slide10.xml"/><Relationship Id="rId2" Type="http://schemas.openxmlformats.org/officeDocument/2006/relationships/notesMaster" Target="../notesMasters/notesMaster1.xml"/>
</Relationships>
</file>

<file path=ppt/notesSlides/_rels/notesSlide29.xml.rels><?xml version="1.0" encoding="UTF-8"?>
<Relationships xmlns="http://schemas.openxmlformats.org/package/2006/relationships"><Relationship Id="rId1" Type="http://schemas.openxmlformats.org/officeDocument/2006/relationships/slide" Target="../slides/slide29.xml"/><Relationship Id="rId2" Type="http://schemas.openxmlformats.org/officeDocument/2006/relationships/notesMaster" Target="../notesMasters/notesMaster1.xml"/>
</Relationships>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3.xml"/><Relationship Id="rId2" Type="http://schemas.openxmlformats.org/officeDocument/2006/relationships/notesMaster" Target="../notesMasters/notesMaster1.xml"/>
</Relationships>
</file>

<file path=ppt/notesSlides/_rels/notesSlide32.xml.rels><?xml version="1.0" encoding="UTF-8"?>
<Relationships xmlns="http://schemas.openxmlformats.org/package/2006/relationships"><Relationship Id="rId1" Type="http://schemas.openxmlformats.org/officeDocument/2006/relationships/slide" Target="../slides/slide32.xml"/><Relationship Id="rId2" Type="http://schemas.openxmlformats.org/officeDocument/2006/relationships/notesMaster" Target="../notesMasters/notesMaster1.xml"/>
</Relationships>
</file>

<file path=ppt/notesSlides/_rels/notesSlide6.xml.rels><?xml version="1.0" encoding="UTF-8"?>
<Relationships xmlns="http://schemas.openxmlformats.org/package/2006/relationships"><Relationship Id="rId1" Type="http://schemas.openxmlformats.org/officeDocument/2006/relationships/slide" Target="../slides/slide6.xml"/><Relationship Id="rId2" Type="http://schemas.openxmlformats.org/officeDocument/2006/relationships/notesMaster" Target="../notesMasters/notesMaster1.xml"/>
</Relationships>
</file>

<file path=ppt/notesSlides/_rels/notesSlide65.xml.rels><?xml version="1.0" encoding="UTF-8"?>
<Relationships xmlns="http://schemas.openxmlformats.org/package/2006/relationships"><Relationship Id="rId1" Type="http://schemas.openxmlformats.org/officeDocument/2006/relationships/slide" Target="../slides/slide65.xml"/><Relationship Id="rId2" Type="http://schemas.openxmlformats.org/officeDocument/2006/relationships/notesMaster" Target="../notesMasters/notesMaster1.xml"/>
</Relationships>
</file>

<file path=ppt/notesSlides/_rels/notesSlide88.xml.rels><?xml version="1.0" encoding="UTF-8"?>
<Relationships xmlns="http://schemas.openxmlformats.org/package/2006/relationships"><Relationship Id="rId1" Type="http://schemas.openxmlformats.org/officeDocument/2006/relationships/slide" Target="../slides/slide88.xml"/><Relationship Id="rId2" Type="http://schemas.openxmlformats.org/officeDocument/2006/relationships/notesMaster" Target="../notesMasters/notesMaster1.xml"/>
</Relationships>
</file>

<file path=ppt/notesSlides/_rels/notesSlide9.xml.rels><?xml version="1.0" encoding="UTF-8"?>
<Relationships xmlns="http://schemas.openxmlformats.org/package/2006/relationships"><Relationship Id="rId1" Type="http://schemas.openxmlformats.org/officeDocument/2006/relationships/slide" Target="../slides/slide9.xml"/><Relationship Id="rId2" Type="http://schemas.openxmlformats.org/officeDocument/2006/relationships/notesMaster" Target="../notesMasters/notesMaster1.xml"/>
</Relationship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8" name="PlaceHolder 1"/>
          <p:cNvSpPr>
            <a:spLocks noGrp="1"/>
          </p:cNvSpPr>
          <p:nvPr>
            <p:ph type="sldImg"/>
          </p:nvPr>
        </p:nvSpPr>
        <p:spPr>
          <a:xfrm>
            <a:off x="1371600" y="764280"/>
            <a:ext cx="5028480" cy="3771360"/>
          </a:xfrm>
          <a:prstGeom prst="rect">
            <a:avLst/>
          </a:prstGeom>
        </p:spPr>
      </p:sp>
      <p:sp>
        <p:nvSpPr>
          <p:cNvPr id="1369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en-US" sz="1220" spc="-1" strike="noStrike">
                <a:highlight>
                  <a:srgbClr val="ffffff"/>
                </a:highlight>
                <a:latin typeface="Arial"/>
              </a:rPr>
              <a:t>By comparison ATLAS is 25 meters in diameter and 44 meters long – not quite twice as large</a:t>
            </a:r>
            <a:endParaRPr b="0" lang="en-US" sz="1220" spc="-1" strike="noStrike">
              <a:highlight>
                <a:srgbClr val="ffffff"/>
              </a:highlight>
              <a:latin typeface="Arial"/>
            </a:endParaRPr>
          </a:p>
        </p:txBody>
      </p:sp>
    </p:spTree>
  </p:cSld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0" name="PlaceHolder 1"/>
          <p:cNvSpPr>
            <a:spLocks noGrp="1"/>
          </p:cNvSpPr>
          <p:nvPr>
            <p:ph type="sldImg"/>
          </p:nvPr>
        </p:nvSpPr>
        <p:spPr>
          <a:xfrm>
            <a:off x="1371600" y="764280"/>
            <a:ext cx="5028480" cy="3771360"/>
          </a:xfrm>
          <a:prstGeom prst="rect">
            <a:avLst/>
          </a:prstGeom>
        </p:spPr>
      </p:sp>
      <p:sp>
        <p:nvSpPr>
          <p:cNvPr id="1371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en-US" sz="2000" spc="-1" strike="noStrike">
                <a:highlight>
                  <a:srgbClr val="ffffff"/>
                </a:highlight>
                <a:latin typeface="Arial"/>
              </a:rPr>
              <a:t>So at this point you're probably wondering how on earth we measure the viscosity of this thing that exists for only a few fermi/c – for less than 10^-24 seconds</a:t>
            </a:r>
            <a:endParaRPr b="0" lang="en-US" sz="2000" spc="-1" strike="noStrike">
              <a:highlight>
                <a:srgbClr val="ffffff"/>
              </a:highlight>
              <a:latin typeface="Arial"/>
            </a:endParaRPr>
          </a:p>
          <a:p>
            <a:r>
              <a:rPr b="0" lang="en-US" sz="2000" spc="-1" strike="noStrike">
                <a:highlight>
                  <a:srgbClr val="ffffff"/>
                </a:highlight>
                <a:latin typeface="Arial"/>
              </a:rPr>
              <a:t>When the nuclei collide, they create a droplet of QGP.  This droplet of QGP is not symmetric – this shows the incoming nuclei - and there are huge pressure gradients in it. This shows a calculation of the equipotential lines in the QGP.</a:t>
            </a:r>
            <a:endParaRPr b="0" lang="en-US" sz="2000" spc="-1" strike="noStrike">
              <a:highlight>
                <a:srgbClr val="ffffff"/>
              </a:highlight>
              <a:latin typeface="Arial"/>
            </a:endParaRPr>
          </a:p>
          <a:p>
            <a:r>
              <a:rPr b="0" lang="en-US" sz="2000" spc="-1" strike="noStrike">
                <a:highlight>
                  <a:srgbClr val="ffffff"/>
                </a:highlight>
                <a:latin typeface="Arial"/>
              </a:rPr>
              <a:t>These pressure gradients  push particles out – meaning that particles in this direction are going faster than particles in this direction</a:t>
            </a:r>
            <a:endParaRPr b="0" lang="en-US" sz="2000" spc="-1" strike="noStrike">
              <a:highlight>
                <a:srgbClr val="ffffff"/>
              </a:highlight>
              <a:latin typeface="Arial"/>
            </a:endParaRPr>
          </a:p>
          <a:p>
            <a:r>
              <a:rPr b="0" lang="en-US" sz="2000" spc="-1" strike="noStrike">
                <a:highlight>
                  <a:srgbClr val="ffffff"/>
                </a:highlight>
                <a:latin typeface="Arial"/>
              </a:rPr>
              <a:t>What we do is measure the Fourier coefficients of the distribution of particles</a:t>
            </a:r>
            <a:endParaRPr b="0" lang="en-US" sz="2000" spc="-1" strike="noStrike">
              <a:highlight>
                <a:srgbClr val="ffffff"/>
              </a:highlight>
              <a:latin typeface="Arial"/>
            </a:endParaRPr>
          </a:p>
        </p:txBody>
      </p:sp>
    </p:spTree>
  </p:cSld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2" name="CustomShape 1"/>
          <p:cNvSpPr/>
          <p:nvPr/>
        </p:nvSpPr>
        <p:spPr>
          <a:xfrm>
            <a:off x="1371600" y="763560"/>
            <a:ext cx="5029200" cy="37720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363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en-US" sz="1200" spc="-1" strike="noStrike">
                <a:highlight>
                  <a:srgbClr val="ffffff"/>
                </a:highlight>
                <a:latin typeface="Arial"/>
              </a:rPr>
              <a:t>But wait – how can we have a liquid of quarks and gluons?  Doesn't asymptotic freedom tell us that we can't have free quarks and gluons?  How, then, can we have a liquid of quarks and gluons?</a:t>
            </a:r>
            <a:endParaRPr b="0" lang="en-US" sz="1200" spc="-1" strike="noStrike">
              <a:highlight>
                <a:srgbClr val="ffffff"/>
              </a:highlight>
              <a:latin typeface="Arial"/>
            </a:endParaRPr>
          </a:p>
        </p:txBody>
      </p:sp>
    </p:spTree>
  </p:cSld>
</p:notes>
</file>

<file path=ppt/notesSlides/notesSlide3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" name="PlaceHolder 1"/>
          <p:cNvSpPr>
            <a:spLocks noGrp="1"/>
          </p:cNvSpPr>
          <p:nvPr>
            <p:ph type="sldImg"/>
          </p:nvPr>
        </p:nvSpPr>
        <p:spPr>
          <a:xfrm>
            <a:off x="1371600" y="764280"/>
            <a:ext cx="5028480" cy="3771360"/>
          </a:xfrm>
          <a:prstGeom prst="rect">
            <a:avLst/>
          </a:prstGeom>
        </p:spPr>
      </p:sp>
      <p:sp>
        <p:nvSpPr>
          <p:cNvPr id="1373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en-US" sz="2000" spc="-1" strike="noStrike">
                <a:highlight>
                  <a:srgbClr val="ffffff"/>
                </a:highlight>
                <a:latin typeface="Arial"/>
              </a:rPr>
              <a:t>Now I don't want to get into the details of this plot but </a:t>
            </a:r>
            <a:endParaRPr b="0" lang="en-US" sz="2000" spc="-1" strike="noStrike">
              <a:highlight>
                <a:srgbClr val="ffffff"/>
              </a:highlight>
              <a:latin typeface="Arial"/>
            </a:endParaRPr>
          </a:p>
        </p:txBody>
      </p:sp>
    </p:spTree>
  </p:cSld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4" name="PlaceHolder 1"/>
          <p:cNvSpPr>
            <a:spLocks noGrp="1"/>
          </p:cNvSpPr>
          <p:nvPr>
            <p:ph type="sldImg"/>
          </p:nvPr>
        </p:nvSpPr>
        <p:spPr>
          <a:xfrm>
            <a:off x="1371600" y="764280"/>
            <a:ext cx="5028480" cy="3771360"/>
          </a:xfrm>
          <a:prstGeom prst="rect">
            <a:avLst/>
          </a:prstGeom>
        </p:spPr>
      </p:sp>
      <p:sp>
        <p:nvSpPr>
          <p:cNvPr id="1365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en-US" sz="2000" spc="-1" strike="noStrike">
                <a:highlight>
                  <a:srgbClr val="ffffff"/>
                </a:highlight>
                <a:latin typeface="Arial"/>
              </a:rPr>
              <a:t>Mention that RHIC planning began 1983</a:t>
            </a:r>
            <a:endParaRPr b="0" lang="en-US" sz="2000" spc="-1" strike="noStrike">
              <a:highlight>
                <a:srgbClr val="ffffff"/>
              </a:highlight>
              <a:latin typeface="Arial"/>
            </a:endParaRPr>
          </a:p>
        </p:txBody>
      </p:sp>
    </p:spTree>
  </p:cSld>
</p:notes>
</file>

<file path=ppt/notesSlides/notesSlide6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4" name="PlaceHolder 1"/>
          <p:cNvSpPr>
            <a:spLocks noGrp="1"/>
          </p:cNvSpPr>
          <p:nvPr>
            <p:ph type="sldImg"/>
          </p:nvPr>
        </p:nvSpPr>
        <p:spPr>
          <a:xfrm>
            <a:off x="1371600" y="764280"/>
            <a:ext cx="5028480" cy="3771360"/>
          </a:xfrm>
          <a:prstGeom prst="rect">
            <a:avLst/>
          </a:prstGeom>
        </p:spPr>
      </p:sp>
      <p:sp>
        <p:nvSpPr>
          <p:cNvPr id="1375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lIns="90000" rIns="90000" tIns="45000" bIns="45000">
            <a:noAutofit/>
          </a:bodyPr>
          <a:p>
            <a:endParaRPr b="0" lang="en-US" sz="2000" spc="-1" strike="noStrike">
              <a:highlight>
                <a:srgbClr val="ffffff"/>
              </a:highlight>
              <a:latin typeface="Arial"/>
            </a:endParaRPr>
          </a:p>
        </p:txBody>
      </p:sp>
      <p:sp>
        <p:nvSpPr>
          <p:cNvPr id="1376" name="TextShape 3"/>
          <p:cNvSpPr txBox="1"/>
          <p:nvPr/>
        </p:nvSpPr>
        <p:spPr>
          <a:xfrm>
            <a:off x="360" y="360"/>
            <a:ext cx="360" cy="3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fld id="{F1EF3498-3B5C-4F19-89B7-9FA10DBA40FD}" type="slidenum">
              <a:rPr b="0" lang="en-US" sz="1800" spc="-1" strike="noStrike">
                <a:solidFill>
                  <a:srgbClr val="000000"/>
                </a:solidFill>
                <a:latin typeface="+mn-lt"/>
                <a:ea typeface="+mn-ea"/>
              </a:rPr>
              <a:t>&lt;number&gt;</a:t>
            </a:fld>
            <a:endParaRPr b="0" lang="en-US" sz="1800" spc="-1" strike="noStrike">
              <a:latin typeface="Times New Roman"/>
            </a:endParaRPr>
          </a:p>
        </p:txBody>
      </p:sp>
    </p:spTree>
  </p:cSld>
</p:notes>
</file>

<file path=ppt/notesSlides/notesSlide8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7" name="CustomShape 1"/>
          <p:cNvSpPr/>
          <p:nvPr/>
        </p:nvSpPr>
        <p:spPr>
          <a:xfrm>
            <a:off x="1371600" y="763560"/>
            <a:ext cx="5029200" cy="37720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378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en-US" sz="1200" spc="-1" strike="noStrike">
                <a:highlight>
                  <a:srgbClr val="ffffff"/>
                </a:highlight>
                <a:latin typeface="Arial"/>
              </a:rPr>
              <a:t>But wait – how can we have a liquid of quarks and gluons?  Doesn't asymptotic freedom tell us that we can't have free quarks and gluons?  How, then, can we have a liquid of quarks and gluons?</a:t>
            </a:r>
            <a:endParaRPr b="0" lang="en-US" sz="1200" spc="-1" strike="noStrike">
              <a:highlight>
                <a:srgbClr val="ffffff"/>
              </a:highlight>
              <a:latin typeface="Arial"/>
            </a:endParaRPr>
          </a:p>
        </p:txBody>
      </p:sp>
    </p:spTree>
  </p:cSld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6" name="PlaceHolder 1"/>
          <p:cNvSpPr>
            <a:spLocks noGrp="1"/>
          </p:cNvSpPr>
          <p:nvPr>
            <p:ph type="sldImg"/>
          </p:nvPr>
        </p:nvSpPr>
        <p:spPr>
          <a:xfrm>
            <a:off x="1371600" y="764280"/>
            <a:ext cx="5028480" cy="3771360"/>
          </a:xfrm>
          <a:prstGeom prst="rect">
            <a:avLst/>
          </a:prstGeom>
        </p:spPr>
      </p:sp>
      <p:sp>
        <p:nvSpPr>
          <p:cNvPr id="1367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en-US" sz="2000" spc="-1" strike="noStrike">
                <a:highlight>
                  <a:srgbClr val="ffffff"/>
                </a:highlight>
                <a:latin typeface="Arial"/>
              </a:rPr>
              <a:t>Mention that RHIC planning began 1983</a:t>
            </a:r>
            <a:endParaRPr b="0" lang="en-US" sz="2000" spc="-1" strike="noStrike">
              <a:highlight>
                <a:srgbClr val="ffffff"/>
              </a:highlight>
              <a:latin typeface="Arial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highlight>
                <a:srgbClr val="ffffff"/>
              </a:highlight>
              <a:latin typeface="Times New Roman"/>
            </a:endParaRPr>
          </a:p>
        </p:txBody>
      </p:sp>
      <p:sp>
        <p:nvSpPr>
          <p:cNvPr id="31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highlight>
                <a:srgbClr val="ffffff"/>
              </a:highlight>
              <a:latin typeface="Times New Roman"/>
            </a:endParaRPr>
          </a:p>
        </p:txBody>
      </p:sp>
      <p:sp>
        <p:nvSpPr>
          <p:cNvPr id="32" name="PlaceHolder 3"/>
          <p:cNvSpPr>
            <a:spLocks noGrp="1"/>
          </p:cNvSpPr>
          <p:nvPr>
            <p:ph type="body"/>
          </p:nvPr>
        </p:nvSpPr>
        <p:spPr>
          <a:xfrm>
            <a:off x="504000" y="4059360"/>
            <a:ext cx="907164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highlight>
                <a:srgbClr val="ffffff"/>
              </a:highlight>
              <a:latin typeface="Times New Roman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highlight>
                <a:srgbClr val="ffffff"/>
              </a:highlight>
              <a:latin typeface="Times New Roman"/>
            </a:endParaRPr>
          </a:p>
        </p:txBody>
      </p:sp>
      <p:sp>
        <p:nvSpPr>
          <p:cNvPr id="34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highlight>
                <a:srgbClr val="ffffff"/>
              </a:highlight>
              <a:latin typeface="Times New Roman"/>
            </a:endParaRPr>
          </a:p>
        </p:txBody>
      </p:sp>
      <p:sp>
        <p:nvSpPr>
          <p:cNvPr id="35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highlight>
                <a:srgbClr val="ffffff"/>
              </a:highlight>
              <a:latin typeface="Times New Roman"/>
            </a:endParaRPr>
          </a:p>
        </p:txBody>
      </p:sp>
      <p:sp>
        <p:nvSpPr>
          <p:cNvPr id="36" name="PlaceHolder 4"/>
          <p:cNvSpPr>
            <a:spLocks noGrp="1"/>
          </p:cNvSpPr>
          <p:nvPr>
            <p:ph type="body"/>
          </p:nvPr>
        </p:nvSpPr>
        <p:spPr>
          <a:xfrm>
            <a:off x="504000" y="4059360"/>
            <a:ext cx="442692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highlight>
                <a:srgbClr val="ffffff"/>
              </a:highlight>
              <a:latin typeface="Times New Roman"/>
            </a:endParaRPr>
          </a:p>
        </p:txBody>
      </p:sp>
      <p:sp>
        <p:nvSpPr>
          <p:cNvPr id="37" name="PlaceHolder 5"/>
          <p:cNvSpPr>
            <a:spLocks noGrp="1"/>
          </p:cNvSpPr>
          <p:nvPr>
            <p:ph type="body"/>
          </p:nvPr>
        </p:nvSpPr>
        <p:spPr>
          <a:xfrm>
            <a:off x="5152680" y="4059360"/>
            <a:ext cx="442692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highlight>
                <a:srgbClr val="ffffff"/>
              </a:highlight>
              <a:latin typeface="Times New Roman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highlight>
                <a:srgbClr val="ffffff"/>
              </a:highlight>
              <a:latin typeface="Times New Roman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29206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highlight>
                <a:srgbClr val="ffffff"/>
              </a:highlight>
              <a:latin typeface="Times New Roman"/>
            </a:endParaRPr>
          </a:p>
        </p:txBody>
      </p:sp>
      <p:sp>
        <p:nvSpPr>
          <p:cNvPr id="40" name="PlaceHolder 3"/>
          <p:cNvSpPr>
            <a:spLocks noGrp="1"/>
          </p:cNvSpPr>
          <p:nvPr>
            <p:ph type="body"/>
          </p:nvPr>
        </p:nvSpPr>
        <p:spPr>
          <a:xfrm>
            <a:off x="3571200" y="1769040"/>
            <a:ext cx="29206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highlight>
                <a:srgbClr val="ffffff"/>
              </a:highlight>
              <a:latin typeface="Times New Roman"/>
            </a:endParaRPr>
          </a:p>
        </p:txBody>
      </p:sp>
      <p:sp>
        <p:nvSpPr>
          <p:cNvPr id="41" name="PlaceHolder 4"/>
          <p:cNvSpPr>
            <a:spLocks noGrp="1"/>
          </p:cNvSpPr>
          <p:nvPr>
            <p:ph type="body"/>
          </p:nvPr>
        </p:nvSpPr>
        <p:spPr>
          <a:xfrm>
            <a:off x="6638040" y="1769040"/>
            <a:ext cx="29206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highlight>
                <a:srgbClr val="ffffff"/>
              </a:highlight>
              <a:latin typeface="Times New Roman"/>
            </a:endParaRPr>
          </a:p>
        </p:txBody>
      </p:sp>
      <p:sp>
        <p:nvSpPr>
          <p:cNvPr id="42" name="PlaceHolder 5"/>
          <p:cNvSpPr>
            <a:spLocks noGrp="1"/>
          </p:cNvSpPr>
          <p:nvPr>
            <p:ph type="body"/>
          </p:nvPr>
        </p:nvSpPr>
        <p:spPr>
          <a:xfrm>
            <a:off x="504000" y="4059360"/>
            <a:ext cx="29206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highlight>
                <a:srgbClr val="ffffff"/>
              </a:highlight>
              <a:latin typeface="Times New Roman"/>
            </a:endParaRPr>
          </a:p>
        </p:txBody>
      </p:sp>
      <p:sp>
        <p:nvSpPr>
          <p:cNvPr id="43" name="PlaceHolder 6"/>
          <p:cNvSpPr>
            <a:spLocks noGrp="1"/>
          </p:cNvSpPr>
          <p:nvPr>
            <p:ph type="body"/>
          </p:nvPr>
        </p:nvSpPr>
        <p:spPr>
          <a:xfrm>
            <a:off x="3571200" y="4059360"/>
            <a:ext cx="29206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highlight>
                <a:srgbClr val="ffffff"/>
              </a:highlight>
              <a:latin typeface="Times New Roman"/>
            </a:endParaRPr>
          </a:p>
        </p:txBody>
      </p:sp>
      <p:sp>
        <p:nvSpPr>
          <p:cNvPr id="44" name="PlaceHolder 7"/>
          <p:cNvSpPr>
            <a:spLocks noGrp="1"/>
          </p:cNvSpPr>
          <p:nvPr>
            <p:ph type="body"/>
          </p:nvPr>
        </p:nvSpPr>
        <p:spPr>
          <a:xfrm>
            <a:off x="6638040" y="4059360"/>
            <a:ext cx="29206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highlight>
                <a:srgbClr val="ffffff"/>
              </a:highlight>
              <a:latin typeface="Times New Roman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highlight>
                <a:srgbClr val="ffffff"/>
              </a:highlight>
              <a:latin typeface="Times New Roman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subTitle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highlight>
                <a:srgbClr val="ffffff"/>
              </a:highlight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highlight>
                <a:srgbClr val="ffffff"/>
              </a:highlight>
              <a:latin typeface="Times New Roman"/>
            </a:endParaRPr>
          </a:p>
        </p:txBody>
      </p:sp>
      <p:sp>
        <p:nvSpPr>
          <p:cNvPr id="53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highlight>
                <a:srgbClr val="ffffff"/>
              </a:highlight>
              <a:latin typeface="Times New Roman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highlight>
                <a:srgbClr val="ffffff"/>
              </a:highlight>
              <a:latin typeface="Times New Roman"/>
            </a:endParaRPr>
          </a:p>
        </p:txBody>
      </p:sp>
      <p:sp>
        <p:nvSpPr>
          <p:cNvPr id="55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4384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highlight>
                <a:srgbClr val="ffffff"/>
              </a:highlight>
              <a:latin typeface="Times New Roman"/>
            </a:endParaRPr>
          </a:p>
        </p:txBody>
      </p:sp>
      <p:sp>
        <p:nvSpPr>
          <p:cNvPr id="56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4384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highlight>
                <a:srgbClr val="ffffff"/>
              </a:highlight>
              <a:latin typeface="Times New Roman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highlight>
                <a:srgbClr val="ffffff"/>
              </a:highlight>
              <a:latin typeface="Times New Roman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1640" cy="585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highlight>
                <a:srgbClr val="ffffff"/>
              </a:highlight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highlight>
                <a:srgbClr val="ffffff"/>
              </a:highlight>
              <a:latin typeface="Times New Roman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highlight>
                <a:srgbClr val="ffffff"/>
              </a:highlight>
              <a:latin typeface="Times New Roman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4384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highlight>
                <a:srgbClr val="ffffff"/>
              </a:highlight>
              <a:latin typeface="Times New Roman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504000" y="4059360"/>
            <a:ext cx="442692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highlight>
                <a:srgbClr val="ffffff"/>
              </a:highlight>
              <a:latin typeface="Times New Roman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highlight>
                <a:srgbClr val="ffffff"/>
              </a:highlight>
              <a:latin typeface="Times New Roman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subTitle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highlight>
                <a:srgbClr val="ffffff"/>
              </a:highlight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highlight>
                <a:srgbClr val="ffffff"/>
              </a:highlight>
              <a:latin typeface="Times New Roman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4384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highlight>
                <a:srgbClr val="ffffff"/>
              </a:highlight>
              <a:latin typeface="Times New Roman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highlight>
                <a:srgbClr val="ffffff"/>
              </a:highlight>
              <a:latin typeface="Times New Roman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 type="body"/>
          </p:nvPr>
        </p:nvSpPr>
        <p:spPr>
          <a:xfrm>
            <a:off x="5152680" y="4059360"/>
            <a:ext cx="442692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highlight>
                <a:srgbClr val="ffffff"/>
              </a:highlight>
              <a:latin typeface="Times New Roman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highlight>
                <a:srgbClr val="ffffff"/>
              </a:highlight>
              <a:latin typeface="Times New Roman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highlight>
                <a:srgbClr val="ffffff"/>
              </a:highlight>
              <a:latin typeface="Times New Roman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highlight>
                <a:srgbClr val="ffffff"/>
              </a:highlight>
              <a:latin typeface="Times New Roman"/>
            </a:endParaRPr>
          </a:p>
        </p:txBody>
      </p:sp>
      <p:sp>
        <p:nvSpPr>
          <p:cNvPr id="70" name="PlaceHolder 4"/>
          <p:cNvSpPr>
            <a:spLocks noGrp="1"/>
          </p:cNvSpPr>
          <p:nvPr>
            <p:ph type="body"/>
          </p:nvPr>
        </p:nvSpPr>
        <p:spPr>
          <a:xfrm>
            <a:off x="504000" y="4059360"/>
            <a:ext cx="907164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highlight>
                <a:srgbClr val="ffffff"/>
              </a:highlight>
              <a:latin typeface="Times New Roman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highlight>
                <a:srgbClr val="ffffff"/>
              </a:highlight>
              <a:latin typeface="Times New Roman"/>
            </a:endParaRPr>
          </a:p>
        </p:txBody>
      </p:sp>
      <p:sp>
        <p:nvSpPr>
          <p:cNvPr id="72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highlight>
                <a:srgbClr val="ffffff"/>
              </a:highlight>
              <a:latin typeface="Times New Roman"/>
            </a:endParaRPr>
          </a:p>
        </p:txBody>
      </p:sp>
      <p:sp>
        <p:nvSpPr>
          <p:cNvPr id="73" name="PlaceHolder 3"/>
          <p:cNvSpPr>
            <a:spLocks noGrp="1"/>
          </p:cNvSpPr>
          <p:nvPr>
            <p:ph type="body"/>
          </p:nvPr>
        </p:nvSpPr>
        <p:spPr>
          <a:xfrm>
            <a:off x="504000" y="4059360"/>
            <a:ext cx="907164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highlight>
                <a:srgbClr val="ffffff"/>
              </a:highlight>
              <a:latin typeface="Times New Roman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highlight>
                <a:srgbClr val="ffffff"/>
              </a:highlight>
              <a:latin typeface="Times New Roman"/>
            </a:endParaRPr>
          </a:p>
        </p:txBody>
      </p:sp>
      <p:sp>
        <p:nvSpPr>
          <p:cNvPr id="75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highlight>
                <a:srgbClr val="ffffff"/>
              </a:highlight>
              <a:latin typeface="Times New Roman"/>
            </a:endParaRPr>
          </a:p>
        </p:txBody>
      </p:sp>
      <p:sp>
        <p:nvSpPr>
          <p:cNvPr id="76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highlight>
                <a:srgbClr val="ffffff"/>
              </a:highlight>
              <a:latin typeface="Times New Roman"/>
            </a:endParaRPr>
          </a:p>
        </p:txBody>
      </p:sp>
      <p:sp>
        <p:nvSpPr>
          <p:cNvPr id="77" name="PlaceHolder 4"/>
          <p:cNvSpPr>
            <a:spLocks noGrp="1"/>
          </p:cNvSpPr>
          <p:nvPr>
            <p:ph type="body"/>
          </p:nvPr>
        </p:nvSpPr>
        <p:spPr>
          <a:xfrm>
            <a:off x="504000" y="4059360"/>
            <a:ext cx="442692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highlight>
                <a:srgbClr val="ffffff"/>
              </a:highlight>
              <a:latin typeface="Times New Roman"/>
            </a:endParaRPr>
          </a:p>
        </p:txBody>
      </p:sp>
      <p:sp>
        <p:nvSpPr>
          <p:cNvPr id="78" name="PlaceHolder 5"/>
          <p:cNvSpPr>
            <a:spLocks noGrp="1"/>
          </p:cNvSpPr>
          <p:nvPr>
            <p:ph type="body"/>
          </p:nvPr>
        </p:nvSpPr>
        <p:spPr>
          <a:xfrm>
            <a:off x="5152680" y="4059360"/>
            <a:ext cx="442692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highlight>
                <a:srgbClr val="ffffff"/>
              </a:highlight>
              <a:latin typeface="Times New Roman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highlight>
                <a:srgbClr val="ffffff"/>
              </a:highlight>
              <a:latin typeface="Times New Roman"/>
            </a:endParaRPr>
          </a:p>
        </p:txBody>
      </p:sp>
      <p:sp>
        <p:nvSpPr>
          <p:cNvPr id="80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29206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highlight>
                <a:srgbClr val="ffffff"/>
              </a:highlight>
              <a:latin typeface="Times New Roman"/>
            </a:endParaRPr>
          </a:p>
        </p:txBody>
      </p:sp>
      <p:sp>
        <p:nvSpPr>
          <p:cNvPr id="81" name="PlaceHolder 3"/>
          <p:cNvSpPr>
            <a:spLocks noGrp="1"/>
          </p:cNvSpPr>
          <p:nvPr>
            <p:ph type="body"/>
          </p:nvPr>
        </p:nvSpPr>
        <p:spPr>
          <a:xfrm>
            <a:off x="3571200" y="1769040"/>
            <a:ext cx="29206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highlight>
                <a:srgbClr val="ffffff"/>
              </a:highlight>
              <a:latin typeface="Times New Roman"/>
            </a:endParaRPr>
          </a:p>
        </p:txBody>
      </p:sp>
      <p:sp>
        <p:nvSpPr>
          <p:cNvPr id="82" name="PlaceHolder 4"/>
          <p:cNvSpPr>
            <a:spLocks noGrp="1"/>
          </p:cNvSpPr>
          <p:nvPr>
            <p:ph type="body"/>
          </p:nvPr>
        </p:nvSpPr>
        <p:spPr>
          <a:xfrm>
            <a:off x="6638040" y="1769040"/>
            <a:ext cx="29206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highlight>
                <a:srgbClr val="ffffff"/>
              </a:highlight>
              <a:latin typeface="Times New Roman"/>
            </a:endParaRPr>
          </a:p>
        </p:txBody>
      </p:sp>
      <p:sp>
        <p:nvSpPr>
          <p:cNvPr id="83" name="PlaceHolder 5"/>
          <p:cNvSpPr>
            <a:spLocks noGrp="1"/>
          </p:cNvSpPr>
          <p:nvPr>
            <p:ph type="body"/>
          </p:nvPr>
        </p:nvSpPr>
        <p:spPr>
          <a:xfrm>
            <a:off x="504000" y="4059360"/>
            <a:ext cx="29206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highlight>
                <a:srgbClr val="ffffff"/>
              </a:highlight>
              <a:latin typeface="Times New Roman"/>
            </a:endParaRPr>
          </a:p>
        </p:txBody>
      </p:sp>
      <p:sp>
        <p:nvSpPr>
          <p:cNvPr id="84" name="PlaceHolder 6"/>
          <p:cNvSpPr>
            <a:spLocks noGrp="1"/>
          </p:cNvSpPr>
          <p:nvPr>
            <p:ph type="body"/>
          </p:nvPr>
        </p:nvSpPr>
        <p:spPr>
          <a:xfrm>
            <a:off x="3571200" y="4059360"/>
            <a:ext cx="29206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highlight>
                <a:srgbClr val="ffffff"/>
              </a:highlight>
              <a:latin typeface="Times New Roman"/>
            </a:endParaRPr>
          </a:p>
        </p:txBody>
      </p:sp>
      <p:sp>
        <p:nvSpPr>
          <p:cNvPr id="85" name="PlaceHolder 7"/>
          <p:cNvSpPr>
            <a:spLocks noGrp="1"/>
          </p:cNvSpPr>
          <p:nvPr>
            <p:ph type="body"/>
          </p:nvPr>
        </p:nvSpPr>
        <p:spPr>
          <a:xfrm>
            <a:off x="6638040" y="4059360"/>
            <a:ext cx="29206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highlight>
                <a:srgbClr val="ffffff"/>
              </a:highlight>
              <a:latin typeface="Times New Roman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highlight>
                <a:srgbClr val="ffffff"/>
              </a:highlight>
              <a:latin typeface="Times New Roman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highlight>
                <a:srgbClr val="ffffff"/>
              </a:highlight>
              <a:latin typeface="Times New Roman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highlight>
                <a:srgbClr val="ffffff"/>
              </a:highlight>
              <a:latin typeface="Times New Roman"/>
            </a:endParaRPr>
          </a:p>
        </p:txBody>
      </p:sp>
      <p:sp>
        <p:nvSpPr>
          <p:cNvPr id="14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4384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highlight>
                <a:srgbClr val="ffffff"/>
              </a:highlight>
              <a:latin typeface="Times New Roman"/>
            </a:endParaRPr>
          </a:p>
        </p:txBody>
      </p:sp>
      <p:sp>
        <p:nvSpPr>
          <p:cNvPr id="15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4384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highlight>
                <a:srgbClr val="ffffff"/>
              </a:highlight>
              <a:latin typeface="Times New Roman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highlight>
                <a:srgbClr val="ffffff"/>
              </a:highlight>
              <a:latin typeface="Times New Roman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1640" cy="585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highlight>
                <a:srgbClr val="ffffff"/>
              </a:highlight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highlight>
                <a:srgbClr val="ffffff"/>
              </a:highlight>
              <a:latin typeface="Times New Roman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highlight>
                <a:srgbClr val="ffffff"/>
              </a:highlight>
              <a:latin typeface="Times New Roman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4384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highlight>
                <a:srgbClr val="ffffff"/>
              </a:highlight>
              <a:latin typeface="Times New Roman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504000" y="4059360"/>
            <a:ext cx="442692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highlight>
                <a:srgbClr val="ffffff"/>
              </a:highlight>
              <a:latin typeface="Times New Roman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highlight>
                <a:srgbClr val="ffffff"/>
              </a:highlight>
              <a:latin typeface="Times New Roman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4384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highlight>
                <a:srgbClr val="ffffff"/>
              </a:highlight>
              <a:latin typeface="Times New Roman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highlight>
                <a:srgbClr val="ffffff"/>
              </a:highlight>
              <a:latin typeface="Times New Roman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5152680" y="4059360"/>
            <a:ext cx="442692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highlight>
                <a:srgbClr val="ffffff"/>
              </a:highlight>
              <a:latin typeface="Times New Roman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highlight>
                <a:srgbClr val="ffffff"/>
              </a:highlight>
              <a:latin typeface="Times New Roman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highlight>
                <a:srgbClr val="ffffff"/>
              </a:highlight>
              <a:latin typeface="Times New Roman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highlight>
                <a:srgbClr val="ffffff"/>
              </a:highlight>
              <a:latin typeface="Times New Roman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504000" y="4059360"/>
            <a:ext cx="907164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highlight>
                <a:srgbClr val="ffffff"/>
              </a:highlight>
              <a:latin typeface="Times New Roman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en-US" sz="4400" spc="-1" strike="noStrike">
                <a:highlight>
                  <a:srgbClr val="ffffff"/>
                </a:highlight>
                <a:latin typeface="Times New Roman"/>
              </a:rPr>
              <a:t>Click </a:t>
            </a:r>
            <a:r>
              <a:rPr b="0" lang="en-US" sz="4400" spc="-1" strike="noStrike">
                <a:highlight>
                  <a:srgbClr val="ffffff"/>
                </a:highlight>
                <a:latin typeface="Times New Roman"/>
              </a:rPr>
              <a:t>to edit </a:t>
            </a:r>
            <a:r>
              <a:rPr b="0" lang="en-US" sz="4400" spc="-1" strike="noStrike">
                <a:highlight>
                  <a:srgbClr val="ffffff"/>
                </a:highlight>
                <a:latin typeface="Times New Roman"/>
              </a:rPr>
              <a:t>the </a:t>
            </a:r>
            <a:r>
              <a:rPr b="0" lang="en-US" sz="4400" spc="-1" strike="noStrike">
                <a:highlight>
                  <a:srgbClr val="ffffff"/>
                </a:highlight>
                <a:latin typeface="Times New Roman"/>
              </a:rPr>
              <a:t>title </a:t>
            </a:r>
            <a:r>
              <a:rPr b="0" lang="en-US" sz="4400" spc="-1" strike="noStrike">
                <a:highlight>
                  <a:srgbClr val="ffffff"/>
                </a:highlight>
                <a:latin typeface="Times New Roman"/>
              </a:rPr>
              <a:t>text </a:t>
            </a:r>
            <a:r>
              <a:rPr b="0" lang="en-US" sz="4400" spc="-1" strike="noStrike">
                <a:highlight>
                  <a:srgbClr val="ffffff"/>
                </a:highlight>
                <a:latin typeface="Times New Roman"/>
              </a:rPr>
              <a:t>forma</a:t>
            </a:r>
            <a:r>
              <a:rPr b="0" lang="en-US" sz="4400" spc="-1" strike="noStrike">
                <a:highlight>
                  <a:srgbClr val="ffffff"/>
                </a:highlight>
                <a:latin typeface="Times New Roman"/>
              </a:rPr>
              <a:t>t</a:t>
            </a:r>
            <a:endParaRPr b="0" lang="en-US" sz="4400" spc="-1" strike="noStrike">
              <a:highlight>
                <a:srgbClr val="ffffff"/>
              </a:highlight>
              <a:latin typeface="Times New Roman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highlight>
                  <a:srgbClr val="ffffff"/>
                </a:highlight>
                <a:latin typeface="Times New Roman"/>
              </a:rPr>
              <a:t>Click to edit the outline text format</a:t>
            </a:r>
            <a:endParaRPr b="0" lang="en-US" sz="3200" spc="-1" strike="noStrike">
              <a:highlight>
                <a:srgbClr val="ffffff"/>
              </a:highlight>
              <a:latin typeface="Times New Roman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highlight>
                  <a:srgbClr val="ffffff"/>
                </a:highlight>
                <a:latin typeface="Times New Roman"/>
              </a:rPr>
              <a:t>Second Outline Level</a:t>
            </a:r>
            <a:endParaRPr b="0" lang="en-US" sz="2800" spc="-1" strike="noStrike">
              <a:highlight>
                <a:srgbClr val="ffffff"/>
              </a:highlight>
              <a:latin typeface="Times New Roman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highlight>
                  <a:srgbClr val="ffffff"/>
                </a:highlight>
                <a:latin typeface="Times New Roman"/>
              </a:rPr>
              <a:t>Third Outline Level</a:t>
            </a:r>
            <a:endParaRPr b="0" lang="en-US" sz="2400" spc="-1" strike="noStrike">
              <a:highlight>
                <a:srgbClr val="ffffff"/>
              </a:highlight>
              <a:latin typeface="Times New Roman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highlight>
                  <a:srgbClr val="ffffff"/>
                </a:highlight>
                <a:latin typeface="Times New Roman"/>
              </a:rPr>
              <a:t>Fourth Outline Level</a:t>
            </a:r>
            <a:endParaRPr b="0" lang="en-US" sz="2000" spc="-1" strike="noStrike">
              <a:highlight>
                <a:srgbClr val="ffffff"/>
              </a:highlight>
              <a:latin typeface="Times New Roman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highlight>
                  <a:srgbClr val="ffffff"/>
                </a:highlight>
                <a:latin typeface="Times New Roman"/>
              </a:rPr>
              <a:t>Fifth Outline Level</a:t>
            </a:r>
            <a:endParaRPr b="0" lang="en-US" sz="2000" spc="-1" strike="noStrike">
              <a:highlight>
                <a:srgbClr val="ffffff"/>
              </a:highlight>
              <a:latin typeface="Times New Roman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highlight>
                  <a:srgbClr val="ffffff"/>
                </a:highlight>
                <a:latin typeface="Times New Roman"/>
              </a:rPr>
              <a:t>Sixth Outline Level</a:t>
            </a:r>
            <a:endParaRPr b="0" lang="en-US" sz="2000" spc="-1" strike="noStrike">
              <a:highlight>
                <a:srgbClr val="ffffff"/>
              </a:highlight>
              <a:latin typeface="Times New Roman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highlight>
                  <a:srgbClr val="ffffff"/>
                </a:highlight>
                <a:latin typeface="Times New Roman"/>
              </a:rPr>
              <a:t>Seventh Outline Level</a:t>
            </a:r>
            <a:endParaRPr b="0" lang="en-US" sz="2000" spc="-1" strike="noStrike">
              <a:highlight>
                <a:srgbClr val="ffffff"/>
              </a:highlight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504000" y="6887160"/>
            <a:ext cx="2348280" cy="521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en-US" sz="1400" spc="-1" strike="noStrike">
                <a:latin typeface="Times New Roman"/>
              </a:rPr>
              <a:t>&lt;date/time&gt;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583440" y="8690040"/>
            <a:ext cx="3195000" cy="521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ctr"/>
            <a:r>
              <a:rPr b="0" lang="en-US" sz="1400" spc="-1" strike="noStrike">
                <a:latin typeface="Times New Roman"/>
              </a:rPr>
              <a:t>&lt;footer&gt;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7227360" y="6887160"/>
            <a:ext cx="2348280" cy="521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/>
            <a:fld id="{74B0D6D8-AD1E-4158-BCA9-703BF16D1C4C}" type="slidenum">
              <a:rPr b="0" lang="en-US" sz="1400" spc="-1" strike="noStrike">
                <a:latin typeface="Times New Roman"/>
              </a:rPr>
              <a:t>&lt;number&gt;</a:t>
            </a:fld>
            <a:endParaRPr b="0" lang="en-US" sz="1400" spc="-1" strike="noStrike">
              <a:latin typeface="Times New Roman"/>
            </a:endParaRPr>
          </a:p>
        </p:txBody>
      </p:sp>
      <p:sp>
        <p:nvSpPr>
          <p:cNvPr id="5" name="TextShape 6"/>
          <p:cNvSpPr txBox="1"/>
          <p:nvPr/>
        </p:nvSpPr>
        <p:spPr>
          <a:xfrm>
            <a:off x="8883720" y="7237440"/>
            <a:ext cx="1213920" cy="4266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pPr algn="r"/>
            <a:fld id="{304C1E25-740E-4294-8BAC-36E466452828}" type="slidenum">
              <a:rPr b="1" lang="en-US" sz="1800" spc="-1" strike="noStrike">
                <a:latin typeface="Times New Roman"/>
              </a:rPr>
              <a:t>&lt;number&gt;</a:t>
            </a:fld>
            <a:endParaRPr b="0" lang="en-US" sz="1800" spc="-1" strike="noStrike">
              <a:latin typeface="Arial"/>
            </a:endParaRPr>
          </a:p>
        </p:txBody>
      </p:sp>
      <p:sp>
        <p:nvSpPr>
          <p:cNvPr id="6" name="TextShape 7"/>
          <p:cNvSpPr txBox="1"/>
          <p:nvPr/>
        </p:nvSpPr>
        <p:spPr>
          <a:xfrm>
            <a:off x="15840" y="7265160"/>
            <a:ext cx="8559360" cy="3740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i="1" lang="en-US" sz="2000" spc="-1" strike="noStrike">
                <a:latin typeface="Times New Roman"/>
              </a:rPr>
              <a:t>Chris</a:t>
            </a:r>
            <a:r>
              <a:rPr b="0" i="1" lang="en-US" sz="2000" spc="-1" strike="noStrike">
                <a:latin typeface="Times New Roman"/>
              </a:rPr>
              <a:t>tine </a:t>
            </a:r>
            <a:r>
              <a:rPr b="0" i="1" lang="en-US" sz="2000" spc="-1" strike="noStrike">
                <a:latin typeface="Times New Roman"/>
              </a:rPr>
              <a:t>Nattr</a:t>
            </a:r>
            <a:r>
              <a:rPr b="0" i="1" lang="en-US" sz="2000" spc="-1" strike="noStrike">
                <a:latin typeface="Times New Roman"/>
              </a:rPr>
              <a:t>ass, </a:t>
            </a:r>
            <a:r>
              <a:rPr b="0" i="1" lang="en-US" sz="2000" spc="-1" strike="noStrike">
                <a:latin typeface="Times New Roman"/>
              </a:rPr>
              <a:t>Unive</a:t>
            </a:r>
            <a:r>
              <a:rPr b="0" i="1" lang="en-US" sz="2000" spc="-1" strike="noStrike">
                <a:latin typeface="Times New Roman"/>
              </a:rPr>
              <a:t>rsity </a:t>
            </a:r>
            <a:r>
              <a:rPr b="0" i="1" lang="en-US" sz="2000" spc="-1" strike="noStrike">
                <a:latin typeface="Times New Roman"/>
              </a:rPr>
              <a:t>of </a:t>
            </a:r>
            <a:r>
              <a:rPr b="0" i="1" lang="en-US" sz="2000" spc="-1" strike="noStrike">
                <a:latin typeface="Times New Roman"/>
              </a:rPr>
              <a:t>Tenne</a:t>
            </a:r>
            <a:r>
              <a:rPr b="0" i="1" lang="en-US" sz="2000" spc="-1" strike="noStrike">
                <a:latin typeface="Times New Roman"/>
              </a:rPr>
              <a:t>ssee, </a:t>
            </a:r>
            <a:r>
              <a:rPr b="0" i="1" lang="en-US" sz="2000" spc="-1" strike="noStrike">
                <a:latin typeface="Times New Roman"/>
              </a:rPr>
              <a:t>Knox</a:t>
            </a:r>
            <a:r>
              <a:rPr b="0" i="1" lang="en-US" sz="2000" spc="-1" strike="noStrike">
                <a:latin typeface="Times New Roman"/>
              </a:rPr>
              <a:t>ville, </a:t>
            </a:r>
            <a:r>
              <a:rPr b="0" i="1" lang="en-US" sz="2000" spc="-1" strike="noStrike">
                <a:latin typeface="Times New Roman"/>
              </a:rPr>
              <a:t>Intro </a:t>
            </a:r>
            <a:r>
              <a:rPr b="0" i="1" lang="en-US" sz="2000" spc="-1" strike="noStrike">
                <a:latin typeface="Times New Roman"/>
              </a:rPr>
              <a:t>to </a:t>
            </a:r>
            <a:r>
              <a:rPr b="0" i="1" lang="en-US" sz="2000" spc="-1" strike="noStrike">
                <a:latin typeface="Times New Roman"/>
              </a:rPr>
              <a:t>Heavy </a:t>
            </a:r>
            <a:r>
              <a:rPr b="0" i="1" lang="en-US" sz="2000" spc="-1" strike="noStrike">
                <a:latin typeface="Times New Roman"/>
              </a:rPr>
              <a:t>Ion </a:t>
            </a:r>
            <a:r>
              <a:rPr b="0" i="1" lang="en-US" sz="2000" spc="-1" strike="noStrike">
                <a:latin typeface="Times New Roman"/>
              </a:rPr>
              <a:t>Physi</a:t>
            </a:r>
            <a:r>
              <a:rPr b="0" i="1" lang="en-US" sz="2000" spc="-1" strike="noStrike">
                <a:latin typeface="Times New Roman"/>
              </a:rPr>
              <a:t>cs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7" name="Line 8"/>
          <p:cNvSpPr/>
          <p:nvPr/>
        </p:nvSpPr>
        <p:spPr>
          <a:xfrm>
            <a:off x="-45720" y="7214400"/>
            <a:ext cx="8686800" cy="0"/>
          </a:xfrm>
          <a:prstGeom prst="line">
            <a:avLst/>
          </a:prstGeom>
          <a:ln w="54720">
            <a:solidFill>
              <a:srgbClr val="f77f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" name="Line 9"/>
          <p:cNvSpPr/>
          <p:nvPr/>
        </p:nvSpPr>
        <p:spPr>
          <a:xfrm>
            <a:off x="-55080" y="7277040"/>
            <a:ext cx="8412480" cy="0"/>
          </a:xfrm>
          <a:prstGeom prst="line">
            <a:avLst/>
          </a:prstGeom>
          <a:ln w="54720">
            <a:solidFill>
              <a:srgbClr val="4c4c4c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en-US" sz="4400" spc="-1" strike="noStrike">
                <a:highlight>
                  <a:srgbClr val="ffffff"/>
                </a:highlight>
                <a:latin typeface="Arial"/>
              </a:rPr>
              <a:t>Cli</a:t>
            </a:r>
            <a:r>
              <a:rPr b="0" lang="en-US" sz="4400" spc="-1" strike="noStrike">
                <a:highlight>
                  <a:srgbClr val="ffffff"/>
                </a:highlight>
                <a:latin typeface="Arial"/>
              </a:rPr>
              <a:t>ck </a:t>
            </a:r>
            <a:r>
              <a:rPr b="0" lang="en-US" sz="4400" spc="-1" strike="noStrike">
                <a:highlight>
                  <a:srgbClr val="ffffff"/>
                </a:highlight>
                <a:latin typeface="Arial"/>
              </a:rPr>
              <a:t>to </a:t>
            </a:r>
            <a:r>
              <a:rPr b="0" lang="en-US" sz="4400" spc="-1" strike="noStrike">
                <a:highlight>
                  <a:srgbClr val="ffffff"/>
                </a:highlight>
                <a:latin typeface="Arial"/>
              </a:rPr>
              <a:t>ed</a:t>
            </a:r>
            <a:r>
              <a:rPr b="0" lang="en-US" sz="4400" spc="-1" strike="noStrike">
                <a:highlight>
                  <a:srgbClr val="ffffff"/>
                </a:highlight>
                <a:latin typeface="Arial"/>
              </a:rPr>
              <a:t>it </a:t>
            </a:r>
            <a:r>
              <a:rPr b="0" lang="en-US" sz="4400" spc="-1" strike="noStrike">
                <a:highlight>
                  <a:srgbClr val="ffffff"/>
                </a:highlight>
                <a:latin typeface="Arial"/>
              </a:rPr>
              <a:t>th</a:t>
            </a:r>
            <a:r>
              <a:rPr b="0" lang="en-US" sz="4400" spc="-1" strike="noStrike">
                <a:highlight>
                  <a:srgbClr val="ffffff"/>
                </a:highlight>
                <a:latin typeface="Arial"/>
              </a:rPr>
              <a:t>e </a:t>
            </a:r>
            <a:r>
              <a:rPr b="0" lang="en-US" sz="4400" spc="-1" strike="noStrike">
                <a:highlight>
                  <a:srgbClr val="ffffff"/>
                </a:highlight>
                <a:latin typeface="Arial"/>
              </a:rPr>
              <a:t>titl</a:t>
            </a:r>
            <a:r>
              <a:rPr b="0" lang="en-US" sz="4400" spc="-1" strike="noStrike">
                <a:highlight>
                  <a:srgbClr val="ffffff"/>
                </a:highlight>
                <a:latin typeface="Arial"/>
              </a:rPr>
              <a:t>e </a:t>
            </a:r>
            <a:r>
              <a:rPr b="0" lang="en-US" sz="4400" spc="-1" strike="noStrike">
                <a:highlight>
                  <a:srgbClr val="ffffff"/>
                </a:highlight>
                <a:latin typeface="Arial"/>
              </a:rPr>
              <a:t>te</a:t>
            </a:r>
            <a:r>
              <a:rPr b="0" lang="en-US" sz="4400" spc="-1" strike="noStrike">
                <a:highlight>
                  <a:srgbClr val="ffffff"/>
                </a:highlight>
                <a:latin typeface="Arial"/>
              </a:rPr>
              <a:t>xt </a:t>
            </a:r>
            <a:r>
              <a:rPr b="0" lang="en-US" sz="4400" spc="-1" strike="noStrike">
                <a:highlight>
                  <a:srgbClr val="ffffff"/>
                </a:highlight>
                <a:latin typeface="Arial"/>
              </a:rPr>
              <a:t>for</a:t>
            </a:r>
            <a:r>
              <a:rPr b="0" lang="en-US" sz="4400" spc="-1" strike="noStrike">
                <a:highlight>
                  <a:srgbClr val="ffffff"/>
                </a:highlight>
                <a:latin typeface="Arial"/>
              </a:rPr>
              <a:t>m</a:t>
            </a:r>
            <a:r>
              <a:rPr b="0" lang="en-US" sz="4400" spc="-1" strike="noStrike">
                <a:highlight>
                  <a:srgbClr val="ffffff"/>
                </a:highlight>
                <a:latin typeface="Arial"/>
              </a:rPr>
              <a:t>at</a:t>
            </a:r>
            <a:endParaRPr b="0" lang="en-US" sz="4400" spc="-1" strike="noStrike">
              <a:highlight>
                <a:srgbClr val="ffffff"/>
              </a:highlight>
              <a:latin typeface="Arial"/>
            </a:endParaRPr>
          </a:p>
        </p:txBody>
      </p:sp>
      <p:sp>
        <p:nvSpPr>
          <p:cNvPr id="46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highlight>
                  <a:srgbClr val="ffffff"/>
                </a:highlight>
                <a:latin typeface="Arial"/>
              </a:rPr>
              <a:t>Click to edit the outline text format</a:t>
            </a:r>
            <a:endParaRPr b="0" lang="en-US" sz="3200" spc="-1" strike="noStrike">
              <a:highlight>
                <a:srgbClr val="ffffff"/>
              </a:highlight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highlight>
                  <a:srgbClr val="ffffff"/>
                </a:highlight>
                <a:latin typeface="Arial"/>
              </a:rPr>
              <a:t>Second Outline Level</a:t>
            </a:r>
            <a:endParaRPr b="0" lang="en-US" sz="2800" spc="-1" strike="noStrike">
              <a:highlight>
                <a:srgbClr val="ffffff"/>
              </a:highlight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highlight>
                  <a:srgbClr val="ffffff"/>
                </a:highlight>
                <a:latin typeface="Arial"/>
              </a:rPr>
              <a:t>Third Outline Level</a:t>
            </a:r>
            <a:endParaRPr b="0" lang="en-US" sz="2400" spc="-1" strike="noStrike">
              <a:highlight>
                <a:srgbClr val="ffffff"/>
              </a:highlight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highlight>
                  <a:srgbClr val="ffffff"/>
                </a:highlight>
                <a:latin typeface="Arial"/>
              </a:rPr>
              <a:t>Fourth Outline Level</a:t>
            </a:r>
            <a:endParaRPr b="0" lang="en-US" sz="2000" spc="-1" strike="noStrike">
              <a:highlight>
                <a:srgbClr val="ffffff"/>
              </a:highlight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highlight>
                  <a:srgbClr val="ffffff"/>
                </a:highlight>
                <a:latin typeface="Arial"/>
              </a:rPr>
              <a:t>Fifth Outline Level</a:t>
            </a:r>
            <a:endParaRPr b="0" lang="en-US" sz="2000" spc="-1" strike="noStrike">
              <a:highlight>
                <a:srgbClr val="ffffff"/>
              </a:highlight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highlight>
                  <a:srgbClr val="ffffff"/>
                </a:highlight>
                <a:latin typeface="Arial"/>
              </a:rPr>
              <a:t>Sixth Outline Level</a:t>
            </a:r>
            <a:endParaRPr b="0" lang="en-US" sz="2000" spc="-1" strike="noStrike">
              <a:highlight>
                <a:srgbClr val="ffffff"/>
              </a:highlight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highlight>
                  <a:srgbClr val="ffffff"/>
                </a:highlight>
                <a:latin typeface="Arial"/>
              </a:rPr>
              <a:t>Seventh Outline Level</a:t>
            </a:r>
            <a:endParaRPr b="0" lang="en-US" sz="2000" spc="-1" strike="noStrike">
              <a:highlight>
                <a:srgbClr val="ffffff"/>
              </a:highlight>
              <a:latin typeface="Arial"/>
            </a:endParaRPr>
          </a:p>
        </p:txBody>
      </p:sp>
      <p:sp>
        <p:nvSpPr>
          <p:cNvPr id="47" name="PlaceHolder 3"/>
          <p:cNvSpPr>
            <a:spLocks noGrp="1"/>
          </p:cNvSpPr>
          <p:nvPr>
            <p:ph type="dt"/>
          </p:nvPr>
        </p:nvSpPr>
        <p:spPr>
          <a:xfrm>
            <a:off x="504000" y="6887160"/>
            <a:ext cx="2348280" cy="521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en-US" sz="1400" spc="-1" strike="noStrike">
                <a:latin typeface="Times New Roman"/>
              </a:rPr>
              <a:t>&lt;date/time&gt;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48" name="PlaceHolder 4"/>
          <p:cNvSpPr>
            <a:spLocks noGrp="1"/>
          </p:cNvSpPr>
          <p:nvPr>
            <p:ph type="ftr"/>
          </p:nvPr>
        </p:nvSpPr>
        <p:spPr>
          <a:xfrm>
            <a:off x="3447360" y="6887160"/>
            <a:ext cx="3195000" cy="521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ctr"/>
            <a:r>
              <a:rPr b="0" lang="en-US" sz="1400" spc="-1" strike="noStrike">
                <a:latin typeface="Times New Roman"/>
              </a:rPr>
              <a:t>&lt;footer&gt;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49" name="PlaceHolder 5"/>
          <p:cNvSpPr>
            <a:spLocks noGrp="1"/>
          </p:cNvSpPr>
          <p:nvPr>
            <p:ph type="sldNum"/>
          </p:nvPr>
        </p:nvSpPr>
        <p:spPr>
          <a:xfrm>
            <a:off x="7227360" y="6887160"/>
            <a:ext cx="2348280" cy="521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/>
            <a:fld id="{7230D210-7386-498D-AD4D-1FA4C1576724}" type="slidenum">
              <a:rPr b="0" lang="en-US" sz="1400" spc="-1" strike="noStrike">
                <a:latin typeface="Times New Roman"/>
              </a:rPr>
              <a:t>&lt;number&gt;</a:t>
            </a:fld>
            <a:endParaRPr b="0" lang="en-US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gif"/><Relationship Id="rId2" Type="http://schemas.openxmlformats.org/officeDocument/2006/relationships/slideLayout" Target="../slideLayouts/slideLayout2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34.jpeg"/><Relationship Id="rId2" Type="http://schemas.openxmlformats.org/officeDocument/2006/relationships/image" Target="../media/image35.jpeg"/><Relationship Id="rId3" Type="http://schemas.openxmlformats.org/officeDocument/2006/relationships/image" Target="../media/image36.jpeg"/><Relationship Id="rId4" Type="http://schemas.openxmlformats.org/officeDocument/2006/relationships/image" Target="../media/image37.jpeg"/><Relationship Id="rId5" Type="http://schemas.openxmlformats.org/officeDocument/2006/relationships/image" Target="../media/image38.jpeg"/><Relationship Id="rId6" Type="http://schemas.openxmlformats.org/officeDocument/2006/relationships/slideLayout" Target="../slideLayouts/slideLayout1.xml"/><Relationship Id="rId7" Type="http://schemas.openxmlformats.org/officeDocument/2006/relationships/notesSlide" Target="../notesSlides/notesSlide10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39.png"/><Relationship Id="rId2" Type="http://schemas.openxmlformats.org/officeDocument/2006/relationships/slideLayout" Target="../slideLayouts/slideLayout5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40.jpeg"/><Relationship Id="rId2" Type="http://schemas.openxmlformats.org/officeDocument/2006/relationships/slideLayout" Target="../slideLayouts/slideLayout5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41.png"/><Relationship Id="rId2" Type="http://schemas.openxmlformats.org/officeDocument/2006/relationships/slideLayout" Target="../slideLayouts/slideLayout4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42.png"/><Relationship Id="rId2" Type="http://schemas.openxmlformats.org/officeDocument/2006/relationships/image" Target="../media/image43.png"/><Relationship Id="rId3" Type="http://schemas.openxmlformats.org/officeDocument/2006/relationships/slideLayout" Target="../slideLayouts/slideLayout5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44.png"/><Relationship Id="rId2" Type="http://schemas.openxmlformats.org/officeDocument/2006/relationships/image" Target="../media/image45.png"/><Relationship Id="rId3" Type="http://schemas.openxmlformats.org/officeDocument/2006/relationships/slideLayout" Target="../slideLayouts/slideLayout5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image" Target="../media/image3.jpe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jpeg"/><Relationship Id="rId6" Type="http://schemas.openxmlformats.org/officeDocument/2006/relationships/slideLayout" Target="../slideLayouts/slideLayout13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46.png"/><Relationship Id="rId2" Type="http://schemas.openxmlformats.org/officeDocument/2006/relationships/slideLayout" Target="../slideLayouts/slideLayout3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47.png"/><Relationship Id="rId2" Type="http://schemas.openxmlformats.org/officeDocument/2006/relationships/image" Target="../media/image48.png"/><Relationship Id="rId3" Type="http://schemas.openxmlformats.org/officeDocument/2006/relationships/slideLayout" Target="../slideLayouts/slideLayout5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49.png"/><Relationship Id="rId2" Type="http://schemas.openxmlformats.org/officeDocument/2006/relationships/image" Target="../media/image50.png"/><Relationship Id="rId3" Type="http://schemas.openxmlformats.org/officeDocument/2006/relationships/slideLayout" Target="../slideLayouts/slideLayout5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51.png"/><Relationship Id="rId2" Type="http://schemas.openxmlformats.org/officeDocument/2006/relationships/image" Target="../media/image52.png"/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5" Type="http://schemas.openxmlformats.org/officeDocument/2006/relationships/image" Target="../media/image55.jpeg"/><Relationship Id="rId6" Type="http://schemas.openxmlformats.org/officeDocument/2006/relationships/slideLayout" Target="../slideLayouts/slideLayout1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56.png"/><Relationship Id="rId2" Type="http://schemas.openxmlformats.org/officeDocument/2006/relationships/image" Target="../media/image57.png"/><Relationship Id="rId3" Type="http://schemas.openxmlformats.org/officeDocument/2006/relationships/image" Target="../media/image58.png"/><Relationship Id="rId4" Type="http://schemas.openxmlformats.org/officeDocument/2006/relationships/image" Target="../media/image59.png"/><Relationship Id="rId5" Type="http://schemas.openxmlformats.org/officeDocument/2006/relationships/image" Target="../media/image60.png"/><Relationship Id="rId6" Type="http://schemas.openxmlformats.org/officeDocument/2006/relationships/slideLayout" Target="../slideLayouts/slideLayout1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image" Target="../media/image61.png"/><Relationship Id="rId2" Type="http://schemas.openxmlformats.org/officeDocument/2006/relationships/image" Target="../media/image62.png"/><Relationship Id="rId3" Type="http://schemas.openxmlformats.org/officeDocument/2006/relationships/slideLayout" Target="../slideLayouts/slideLayout4.xml"/><Relationship Id="rId4" Type="http://schemas.openxmlformats.org/officeDocument/2006/relationships/notesSlide" Target="../notesSlides/notesSlide29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hyperlink" Target="https://arxiv.org/abs/1701.07065" TargetMode="External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slideLayout" Target="../slideLayouts/slideLayout5.xml"/><Relationship Id="rId6" Type="http://schemas.openxmlformats.org/officeDocument/2006/relationships/notesSlide" Target="../notesSlides/notesSlide3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image" Target="../media/image63.gif"/><Relationship Id="rId2" Type="http://schemas.openxmlformats.org/officeDocument/2006/relationships/image" Target="../media/image64.gif"/><Relationship Id="rId3" Type="http://schemas.openxmlformats.org/officeDocument/2006/relationships/slideLayout" Target="../slideLayouts/slideLayout3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image" Target="../media/image65.png"/><Relationship Id="rId2" Type="http://schemas.openxmlformats.org/officeDocument/2006/relationships/image" Target="../media/image66.png"/><Relationship Id="rId3" Type="http://schemas.openxmlformats.org/officeDocument/2006/relationships/image" Target="../media/image67.png"/><Relationship Id="rId4" Type="http://schemas.openxmlformats.org/officeDocument/2006/relationships/image" Target="../media/image68.png"/><Relationship Id="rId5" Type="http://schemas.openxmlformats.org/officeDocument/2006/relationships/image" Target="../media/image69.png"/><Relationship Id="rId6" Type="http://schemas.openxmlformats.org/officeDocument/2006/relationships/image" Target="../media/image70.png"/><Relationship Id="rId7" Type="http://schemas.openxmlformats.org/officeDocument/2006/relationships/image" Target="../media/image71.png"/><Relationship Id="rId8" Type="http://schemas.openxmlformats.org/officeDocument/2006/relationships/image" Target="../media/image72.png"/><Relationship Id="rId9" Type="http://schemas.openxmlformats.org/officeDocument/2006/relationships/image" Target="../media/image73.png"/><Relationship Id="rId10" Type="http://schemas.openxmlformats.org/officeDocument/2006/relationships/image" Target="../media/image74.png"/><Relationship Id="rId11" Type="http://schemas.openxmlformats.org/officeDocument/2006/relationships/image" Target="../media/image75.png"/><Relationship Id="rId12" Type="http://schemas.openxmlformats.org/officeDocument/2006/relationships/image" Target="../media/image76.png"/><Relationship Id="rId13" Type="http://schemas.openxmlformats.org/officeDocument/2006/relationships/image" Target="../media/image77.png"/><Relationship Id="rId14" Type="http://schemas.openxmlformats.org/officeDocument/2006/relationships/image" Target="../media/image78.png"/><Relationship Id="rId15" Type="http://schemas.openxmlformats.org/officeDocument/2006/relationships/image" Target="../media/image79.png"/><Relationship Id="rId16" Type="http://schemas.openxmlformats.org/officeDocument/2006/relationships/image" Target="../media/image80.png"/><Relationship Id="rId17" Type="http://schemas.openxmlformats.org/officeDocument/2006/relationships/image" Target="../media/image81.png"/><Relationship Id="rId18" Type="http://schemas.openxmlformats.org/officeDocument/2006/relationships/image" Target="../media/image82.png"/><Relationship Id="rId19" Type="http://schemas.openxmlformats.org/officeDocument/2006/relationships/image" Target="../media/image83.png"/><Relationship Id="rId20" Type="http://schemas.openxmlformats.org/officeDocument/2006/relationships/image" Target="../media/image84.png"/><Relationship Id="rId21" Type="http://schemas.openxmlformats.org/officeDocument/2006/relationships/slideLayout" Target="../slideLayouts/slideLayout5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image" Target="../media/image85.gif"/><Relationship Id="rId2" Type="http://schemas.openxmlformats.org/officeDocument/2006/relationships/slideLayout" Target="../slideLayouts/slideLayout5.xml"/><Relationship Id="rId3" Type="http://schemas.openxmlformats.org/officeDocument/2006/relationships/notesSlide" Target="../notesSlides/notesSlide32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image" Target="../media/image86.gif"/><Relationship Id="rId2" Type="http://schemas.openxmlformats.org/officeDocument/2006/relationships/image" Target="../media/image87.gif"/><Relationship Id="rId3" Type="http://schemas.openxmlformats.org/officeDocument/2006/relationships/slideLayout" Target="../slideLayouts/slideLayout3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image" Target="../media/image88.png"/><Relationship Id="rId2" Type="http://schemas.openxmlformats.org/officeDocument/2006/relationships/image" Target="../media/image89.png"/><Relationship Id="rId3" Type="http://schemas.openxmlformats.org/officeDocument/2006/relationships/slideLayout" Target="../slideLayouts/slideLayout5.xml"/>
</Relationships>
</file>

<file path=ppt/slides/_rels/slide35.xml.rels><?xml version="1.0" encoding="UTF-8"?>
<Relationships xmlns="http://schemas.openxmlformats.org/package/2006/relationships"><Relationship Id="rId1" Type="http://schemas.openxmlformats.org/officeDocument/2006/relationships/image" Target="../media/image90.png"/><Relationship Id="rId2" Type="http://schemas.openxmlformats.org/officeDocument/2006/relationships/slideLayout" Target="../slideLayouts/slideLayout3.xml"/>
</Relationships>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
</Relationships>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
</Relationships>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
</Relationships>
</file>

<file path=ppt/slides/_rels/slide39.xml.rels><?xml version="1.0" encoding="UTF-8"?>
<Relationships xmlns="http://schemas.openxmlformats.org/package/2006/relationships"><Relationship Id="rId1" Type="http://schemas.openxmlformats.org/officeDocument/2006/relationships/image" Target="../media/image91.png"/><Relationship Id="rId2" Type="http://schemas.openxmlformats.org/officeDocument/2006/relationships/image" Target="../media/image92.png"/><Relationship Id="rId3" Type="http://schemas.openxmlformats.org/officeDocument/2006/relationships/image" Target="../media/image93.png"/><Relationship Id="rId4" Type="http://schemas.openxmlformats.org/officeDocument/2006/relationships/slideLayout" Target="../slideLayouts/slideLayout5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slideLayout" Target="../slideLayouts/slideLayout5.xml"/>
</Relationships>
</file>

<file path=ppt/slides/_rels/slide40.xml.rels><?xml version="1.0" encoding="UTF-8"?>
<Relationships xmlns="http://schemas.openxmlformats.org/package/2006/relationships"><Relationship Id="rId1" Type="http://schemas.openxmlformats.org/officeDocument/2006/relationships/image" Target="../media/image94.png"/><Relationship Id="rId2" Type="http://schemas.openxmlformats.org/officeDocument/2006/relationships/image" Target="../media/image95.png"/><Relationship Id="rId3" Type="http://schemas.openxmlformats.org/officeDocument/2006/relationships/image" Target="../media/image96.png"/><Relationship Id="rId4" Type="http://schemas.openxmlformats.org/officeDocument/2006/relationships/slideLayout" Target="../slideLayouts/slideLayout5.xml"/>
</Relationships>
</file>

<file path=ppt/slides/_rels/slide41.xml.rels><?xml version="1.0" encoding="UTF-8"?>
<Relationships xmlns="http://schemas.openxmlformats.org/package/2006/relationships"><Relationship Id="rId1" Type="http://schemas.openxmlformats.org/officeDocument/2006/relationships/image" Target="../media/image97.png"/><Relationship Id="rId2" Type="http://schemas.openxmlformats.org/officeDocument/2006/relationships/image" Target="../media/image98.png"/><Relationship Id="rId3" Type="http://schemas.openxmlformats.org/officeDocument/2006/relationships/image" Target="../media/image99.png"/><Relationship Id="rId4" Type="http://schemas.openxmlformats.org/officeDocument/2006/relationships/image" Target="../media/image100.png"/><Relationship Id="rId5" Type="http://schemas.openxmlformats.org/officeDocument/2006/relationships/image" Target="../media/image101.png"/><Relationship Id="rId6" Type="http://schemas.openxmlformats.org/officeDocument/2006/relationships/slideLayout" Target="../slideLayouts/slideLayout5.xml"/>
</Relationships>
</file>

<file path=ppt/slides/_rels/slide42.xml.rels><?xml version="1.0" encoding="UTF-8"?>
<Relationships xmlns="http://schemas.openxmlformats.org/package/2006/relationships"><Relationship Id="rId1" Type="http://schemas.openxmlformats.org/officeDocument/2006/relationships/image" Target="../media/image102.png"/><Relationship Id="rId2" Type="http://schemas.openxmlformats.org/officeDocument/2006/relationships/image" Target="../media/image103.png"/><Relationship Id="rId3" Type="http://schemas.openxmlformats.org/officeDocument/2006/relationships/slideLayout" Target="../slideLayouts/slideLayout3.xml"/>
</Relationships>
</file>

<file path=ppt/slides/_rels/slide43.xml.rels><?xml version="1.0" encoding="UTF-8"?>
<Relationships xmlns="http://schemas.openxmlformats.org/package/2006/relationships"><Relationship Id="rId1" Type="http://schemas.openxmlformats.org/officeDocument/2006/relationships/image" Target="../media/image104.png"/><Relationship Id="rId2" Type="http://schemas.openxmlformats.org/officeDocument/2006/relationships/image" Target="../media/image105.png"/><Relationship Id="rId3" Type="http://schemas.openxmlformats.org/officeDocument/2006/relationships/image" Target="../media/image106.png"/><Relationship Id="rId4" Type="http://schemas.openxmlformats.org/officeDocument/2006/relationships/image" Target="../media/image107.png"/><Relationship Id="rId5" Type="http://schemas.openxmlformats.org/officeDocument/2006/relationships/image" Target="../media/image108.png"/><Relationship Id="rId6" Type="http://schemas.openxmlformats.org/officeDocument/2006/relationships/hyperlink" Target="http://prl.aps.org/abstract/PRL/v105/i25/e252303" TargetMode="External"/><Relationship Id="rId7" Type="http://schemas.openxmlformats.org/officeDocument/2006/relationships/slideLayout" Target="../slideLayouts/slideLayout3.xml"/>
</Relationships>
</file>

<file path=ppt/slides/_rels/slide44.xml.rels><?xml version="1.0" encoding="UTF-8"?>
<Relationships xmlns="http://schemas.openxmlformats.org/package/2006/relationships"><Relationship Id="rId1" Type="http://schemas.openxmlformats.org/officeDocument/2006/relationships/image" Target="../media/image109.png"/><Relationship Id="rId2" Type="http://schemas.openxmlformats.org/officeDocument/2006/relationships/image" Target="../media/image110.png"/><Relationship Id="rId3" Type="http://schemas.openxmlformats.org/officeDocument/2006/relationships/image" Target="../media/image111.png"/><Relationship Id="rId4" Type="http://schemas.openxmlformats.org/officeDocument/2006/relationships/hyperlink" Target="http://arxiv.org/abs/arXiv:1011.6182" TargetMode="External"/><Relationship Id="rId5" Type="http://schemas.openxmlformats.org/officeDocument/2006/relationships/image" Target="../media/image112.png"/><Relationship Id="rId6" Type="http://schemas.openxmlformats.org/officeDocument/2006/relationships/image" Target="../media/image113.png"/><Relationship Id="rId7" Type="http://schemas.openxmlformats.org/officeDocument/2006/relationships/slideLayout" Target="../slideLayouts/slideLayout3.xml"/>
</Relationships>
</file>

<file path=ppt/slides/_rels/slide45.xml.rels><?xml version="1.0" encoding="UTF-8"?>
<Relationships xmlns="http://schemas.openxmlformats.org/package/2006/relationships"><Relationship Id="rId1" Type="http://schemas.openxmlformats.org/officeDocument/2006/relationships/image" Target="../media/image114.png"/><Relationship Id="rId2" Type="http://schemas.openxmlformats.org/officeDocument/2006/relationships/image" Target="../media/image115.png"/><Relationship Id="rId3" Type="http://schemas.openxmlformats.org/officeDocument/2006/relationships/slideLayout" Target="../slideLayouts/slideLayout3.xml"/>
</Relationships>
</file>

<file path=ppt/slides/_rels/slide46.xml.rels><?xml version="1.0" encoding="UTF-8"?>
<Relationships xmlns="http://schemas.openxmlformats.org/package/2006/relationships"><Relationship Id="rId1" Type="http://schemas.openxmlformats.org/officeDocument/2006/relationships/image" Target="../media/image116.png"/><Relationship Id="rId2" Type="http://schemas.openxmlformats.org/officeDocument/2006/relationships/slideLayout" Target="../slideLayouts/slideLayout3.xml"/>
</Relationships>
</file>

<file path=ppt/slides/_rels/slide47.xml.rels><?xml version="1.0" encoding="UTF-8"?>
<Relationships xmlns="http://schemas.openxmlformats.org/package/2006/relationships"><Relationship Id="rId1" Type="http://schemas.openxmlformats.org/officeDocument/2006/relationships/image" Target="../media/image117.gif"/><Relationship Id="rId2" Type="http://schemas.openxmlformats.org/officeDocument/2006/relationships/image" Target="../media/image118.png"/><Relationship Id="rId3" Type="http://schemas.openxmlformats.org/officeDocument/2006/relationships/hyperlink" Target="https://arxiv.org/abs/1705.01974" TargetMode="External"/><Relationship Id="rId4" Type="http://schemas.openxmlformats.org/officeDocument/2006/relationships/slideLayout" Target="../slideLayouts/slideLayout5.xml"/>
</Relationships>
</file>

<file path=ppt/slides/_rels/slide48.xml.rels><?xml version="1.0" encoding="UTF-8"?>
<Relationships xmlns="http://schemas.openxmlformats.org/package/2006/relationships"><Relationship Id="rId1" Type="http://schemas.openxmlformats.org/officeDocument/2006/relationships/image" Target="../media/image119.png"/><Relationship Id="rId2" Type="http://schemas.openxmlformats.org/officeDocument/2006/relationships/image" Target="../media/image120.png"/><Relationship Id="rId3" Type="http://schemas.openxmlformats.org/officeDocument/2006/relationships/image" Target="../media/image121.png"/><Relationship Id="rId4" Type="http://schemas.openxmlformats.org/officeDocument/2006/relationships/image" Target="../media/image122.png"/><Relationship Id="rId5" Type="http://schemas.openxmlformats.org/officeDocument/2006/relationships/image" Target="../media/image123.png"/><Relationship Id="rId6" Type="http://schemas.openxmlformats.org/officeDocument/2006/relationships/slideLayout" Target="../slideLayouts/slideLayout5.xml"/>
</Relationships>
</file>

<file path=ppt/slides/_rels/slide49.xml.rels><?xml version="1.0" encoding="UTF-8"?>
<Relationships xmlns="http://schemas.openxmlformats.org/package/2006/relationships"><Relationship Id="rId1" Type="http://schemas.openxmlformats.org/officeDocument/2006/relationships/image" Target="../media/image124.png"/><Relationship Id="rId2" Type="http://schemas.openxmlformats.org/officeDocument/2006/relationships/image" Target="../media/image125.png"/><Relationship Id="rId3" Type="http://schemas.openxmlformats.org/officeDocument/2006/relationships/image" Target="../media/image126.png"/><Relationship Id="rId4" Type="http://schemas.openxmlformats.org/officeDocument/2006/relationships/image" Target="../media/image127.png"/><Relationship Id="rId5" Type="http://schemas.openxmlformats.org/officeDocument/2006/relationships/image" Target="../media/image128.png"/><Relationship Id="rId6" Type="http://schemas.openxmlformats.org/officeDocument/2006/relationships/slideLayout" Target="../slideLayouts/slideLayout5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image" Target="../media/image12.gif"/><Relationship Id="rId3" Type="http://schemas.openxmlformats.org/officeDocument/2006/relationships/image" Target="../media/image13.png"/><Relationship Id="rId4" Type="http://schemas.openxmlformats.org/officeDocument/2006/relationships/slideLayout" Target="../slideLayouts/slideLayout5.xml"/>
</Relationships>
</file>

<file path=ppt/slides/_rels/slide50.xml.rels><?xml version="1.0" encoding="UTF-8"?>
<Relationships xmlns="http://schemas.openxmlformats.org/package/2006/relationships"><Relationship Id="rId1" Type="http://schemas.openxmlformats.org/officeDocument/2006/relationships/image" Target="../media/image129.png"/><Relationship Id="rId2" Type="http://schemas.openxmlformats.org/officeDocument/2006/relationships/image" Target="../media/image130.png"/><Relationship Id="rId3" Type="http://schemas.openxmlformats.org/officeDocument/2006/relationships/slideLayout" Target="../slideLayouts/slideLayout5.xml"/>
</Relationships>
</file>

<file path=ppt/slides/_rels/slide5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
</Relationships>
</file>

<file path=ppt/slides/_rels/slide5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
</Relationships>
</file>

<file path=ppt/slides/_rels/slide5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
</Relationships>
</file>

<file path=ppt/slides/_rels/slide5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
</Relationships>
</file>

<file path=ppt/slides/_rels/slide55.xml.rels><?xml version="1.0" encoding="UTF-8"?>
<Relationships xmlns="http://schemas.openxmlformats.org/package/2006/relationships"><Relationship Id="rId1" Type="http://schemas.openxmlformats.org/officeDocument/2006/relationships/image" Target="../media/image131.png"/><Relationship Id="rId2" Type="http://schemas.openxmlformats.org/officeDocument/2006/relationships/image" Target="../media/image132.png"/><Relationship Id="rId3" Type="http://schemas.openxmlformats.org/officeDocument/2006/relationships/slideLayout" Target="../slideLayouts/slideLayout5.xml"/>
</Relationships>
</file>

<file path=ppt/slides/_rels/slide56.xml.rels><?xml version="1.0" encoding="UTF-8"?>
<Relationships xmlns="http://schemas.openxmlformats.org/package/2006/relationships"><Relationship Id="rId1" Type="http://schemas.openxmlformats.org/officeDocument/2006/relationships/image" Target="../media/image133.png"/><Relationship Id="rId2" Type="http://schemas.openxmlformats.org/officeDocument/2006/relationships/image" Target="../media/image134.png"/><Relationship Id="rId3" Type="http://schemas.openxmlformats.org/officeDocument/2006/relationships/image" Target="../media/image135.png"/><Relationship Id="rId4" Type="http://schemas.openxmlformats.org/officeDocument/2006/relationships/image" Target="../media/image136.png"/><Relationship Id="rId5" Type="http://schemas.openxmlformats.org/officeDocument/2006/relationships/slideLayout" Target="../slideLayouts/slideLayout4.xml"/>
</Relationships>
</file>

<file path=ppt/slides/_rels/slide57.xml.rels><?xml version="1.0" encoding="UTF-8"?>
<Relationships xmlns="http://schemas.openxmlformats.org/package/2006/relationships"><Relationship Id="rId1" Type="http://schemas.openxmlformats.org/officeDocument/2006/relationships/image" Target="../media/image137.png"/><Relationship Id="rId2" Type="http://schemas.openxmlformats.org/officeDocument/2006/relationships/hyperlink" Target="http://arxiv.org/abs/0802.1189" TargetMode="External"/><Relationship Id="rId3" Type="http://schemas.openxmlformats.org/officeDocument/2006/relationships/slideLayout" Target="../slideLayouts/slideLayout4.xml"/>
</Relationships>
</file>

<file path=ppt/slides/_rels/slide58.xml.rels><?xml version="1.0" encoding="UTF-8"?>
<Relationships xmlns="http://schemas.openxmlformats.org/package/2006/relationships"><Relationship Id="rId1" Type="http://schemas.openxmlformats.org/officeDocument/2006/relationships/image" Target="../media/image138.png"/><Relationship Id="rId2" Type="http://schemas.openxmlformats.org/officeDocument/2006/relationships/image" Target="../media/image139.png"/><Relationship Id="rId3" Type="http://schemas.openxmlformats.org/officeDocument/2006/relationships/image" Target="../media/image140.jpeg"/><Relationship Id="rId4" Type="http://schemas.openxmlformats.org/officeDocument/2006/relationships/slideLayout" Target="../slideLayouts/slideLayout5.xml"/>
</Relationships>
</file>

<file path=ppt/slides/_rels/slide5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4.png"/><Relationship Id="rId2" Type="http://schemas.openxmlformats.org/officeDocument/2006/relationships/image" Target="../media/image15.png"/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7" Type="http://schemas.openxmlformats.org/officeDocument/2006/relationships/image" Target="../media/image20.png"/><Relationship Id="rId8" Type="http://schemas.openxmlformats.org/officeDocument/2006/relationships/image" Target="../media/image21.png"/><Relationship Id="rId9" Type="http://schemas.openxmlformats.org/officeDocument/2006/relationships/image" Target="../media/image22.png"/><Relationship Id="rId10" Type="http://schemas.openxmlformats.org/officeDocument/2006/relationships/image" Target="../media/image23.png"/><Relationship Id="rId11" Type="http://schemas.openxmlformats.org/officeDocument/2006/relationships/image" Target="../media/image24.png"/><Relationship Id="rId12" Type="http://schemas.openxmlformats.org/officeDocument/2006/relationships/image" Target="../media/image25.png"/><Relationship Id="rId13" Type="http://schemas.openxmlformats.org/officeDocument/2006/relationships/image" Target="../media/image26.png"/><Relationship Id="rId14" Type="http://schemas.openxmlformats.org/officeDocument/2006/relationships/image" Target="../media/image27.png"/><Relationship Id="rId15" Type="http://schemas.openxmlformats.org/officeDocument/2006/relationships/image" Target="../media/image28.png"/><Relationship Id="rId16" Type="http://schemas.openxmlformats.org/officeDocument/2006/relationships/slideLayout" Target="../slideLayouts/slideLayout1.xml"/><Relationship Id="rId17" Type="http://schemas.openxmlformats.org/officeDocument/2006/relationships/notesSlide" Target="../notesSlides/notesSlide6.xml"/>
</Relationships>
</file>

<file path=ppt/slides/_rels/slide60.xml.rels><?xml version="1.0" encoding="UTF-8"?>
<Relationships xmlns="http://schemas.openxmlformats.org/package/2006/relationships"><Relationship Id="rId1" Type="http://schemas.openxmlformats.org/officeDocument/2006/relationships/image" Target="../media/image141.png"/><Relationship Id="rId2" Type="http://schemas.openxmlformats.org/officeDocument/2006/relationships/hyperlink" Target="http://arxiv.org/abs/0802.1189" TargetMode="External"/><Relationship Id="rId3" Type="http://schemas.openxmlformats.org/officeDocument/2006/relationships/slideLayout" Target="../slideLayouts/slideLayout4.xml"/>
</Relationships>
</file>

<file path=ppt/slides/_rels/slide61.xml.rels><?xml version="1.0" encoding="UTF-8"?>
<Relationships xmlns="http://schemas.openxmlformats.org/package/2006/relationships"><Relationship Id="rId1" Type="http://schemas.openxmlformats.org/officeDocument/2006/relationships/image" Target="../media/image142.png"/><Relationship Id="rId2" Type="http://schemas.openxmlformats.org/officeDocument/2006/relationships/slideLayout" Target="../slideLayouts/slideLayout5.xml"/>
</Relationships>
</file>

<file path=ppt/slides/_rels/slide62.xml.rels><?xml version="1.0" encoding="UTF-8"?>
<Relationships xmlns="http://schemas.openxmlformats.org/package/2006/relationships"><Relationship Id="rId1" Type="http://schemas.openxmlformats.org/officeDocument/2006/relationships/image" Target="../media/image143.png"/><Relationship Id="rId2" Type="http://schemas.openxmlformats.org/officeDocument/2006/relationships/hyperlink" Target="https://arxiv.org/abs/hep-ph/0512210" TargetMode="External"/><Relationship Id="rId3" Type="http://schemas.openxmlformats.org/officeDocument/2006/relationships/hyperlink" Target="https://arxiv.org/abs/0707.1378" TargetMode="External"/><Relationship Id="rId4" Type="http://schemas.openxmlformats.org/officeDocument/2006/relationships/slideLayout" Target="../slideLayouts/slideLayout5.xml"/>
</Relationships>
</file>

<file path=ppt/slides/_rels/slide63.xml.rels><?xml version="1.0" encoding="UTF-8"?>
<Relationships xmlns="http://schemas.openxmlformats.org/package/2006/relationships"><Relationship Id="rId1" Type="http://schemas.openxmlformats.org/officeDocument/2006/relationships/image" Target="../media/image144.png"/><Relationship Id="rId2" Type="http://schemas.openxmlformats.org/officeDocument/2006/relationships/slideLayout" Target="../slideLayouts/slideLayout3.xml"/>
</Relationships>
</file>

<file path=ppt/slides/_rels/slide64.xml.rels><?xml version="1.0" encoding="UTF-8"?>
<Relationships xmlns="http://schemas.openxmlformats.org/package/2006/relationships"><Relationship Id="rId1" Type="http://schemas.openxmlformats.org/officeDocument/2006/relationships/image" Target="../media/image145.gif"/><Relationship Id="rId2" Type="http://schemas.openxmlformats.org/officeDocument/2006/relationships/image" Target="../media/image146.gif"/><Relationship Id="rId3" Type="http://schemas.openxmlformats.org/officeDocument/2006/relationships/image" Target="../media/image147.png"/><Relationship Id="rId4" Type="http://schemas.openxmlformats.org/officeDocument/2006/relationships/image" Target="../media/image148.gif"/><Relationship Id="rId5" Type="http://schemas.openxmlformats.org/officeDocument/2006/relationships/image" Target="../media/image149.gif"/><Relationship Id="rId6" Type="http://schemas.openxmlformats.org/officeDocument/2006/relationships/image" Target="../media/image150.gif"/><Relationship Id="rId7" Type="http://schemas.openxmlformats.org/officeDocument/2006/relationships/slideLayout" Target="../slideLayouts/slideLayout3.xml"/>
</Relationships>
</file>

<file path=ppt/slides/_rels/slide65.xml.rels><?xml version="1.0" encoding="UTF-8"?>
<Relationships xmlns="http://schemas.openxmlformats.org/package/2006/relationships"><Relationship Id="rId1" Type="http://schemas.openxmlformats.org/officeDocument/2006/relationships/image" Target="../media/image151.png"/><Relationship Id="rId2" Type="http://schemas.openxmlformats.org/officeDocument/2006/relationships/image" Target="../media/image152.png"/><Relationship Id="rId3" Type="http://schemas.openxmlformats.org/officeDocument/2006/relationships/image" Target="../media/image153.png"/><Relationship Id="rId4" Type="http://schemas.openxmlformats.org/officeDocument/2006/relationships/image" Target="../media/image154.png"/><Relationship Id="rId5" Type="http://schemas.openxmlformats.org/officeDocument/2006/relationships/image" Target="../media/image155.png"/><Relationship Id="rId6" Type="http://schemas.openxmlformats.org/officeDocument/2006/relationships/image" Target="../media/image156.png"/><Relationship Id="rId7" Type="http://schemas.openxmlformats.org/officeDocument/2006/relationships/image" Target="../media/image157.png"/><Relationship Id="rId8" Type="http://schemas.openxmlformats.org/officeDocument/2006/relationships/image" Target="../media/image158.wmf"/><Relationship Id="rId9" Type="http://schemas.openxmlformats.org/officeDocument/2006/relationships/image" Target="../media/image159.wmf"/><Relationship Id="rId10" Type="http://schemas.openxmlformats.org/officeDocument/2006/relationships/image" Target="../media/image160.gif"/><Relationship Id="rId11" Type="http://schemas.openxmlformats.org/officeDocument/2006/relationships/image" Target="../media/image161.gif"/><Relationship Id="rId12" Type="http://schemas.openxmlformats.org/officeDocument/2006/relationships/image" Target="../media/image162.gif"/><Relationship Id="rId13" Type="http://schemas.openxmlformats.org/officeDocument/2006/relationships/slideLayout" Target="../slideLayouts/slideLayout1.xml"/><Relationship Id="rId14" Type="http://schemas.openxmlformats.org/officeDocument/2006/relationships/notesSlide" Target="../notesSlides/notesSlide65.xml"/>
</Relationships>
</file>

<file path=ppt/slides/_rels/slide66.xml.rels><?xml version="1.0" encoding="UTF-8"?>
<Relationships xmlns="http://schemas.openxmlformats.org/package/2006/relationships"><Relationship Id="rId1" Type="http://schemas.openxmlformats.org/officeDocument/2006/relationships/image" Target="../media/image163.gif"/><Relationship Id="rId2" Type="http://schemas.openxmlformats.org/officeDocument/2006/relationships/slideLayout" Target="../slideLayouts/slideLayout3.xml"/>
</Relationships>
</file>

<file path=ppt/slides/_rels/slide67.xml.rels><?xml version="1.0" encoding="UTF-8"?>
<Relationships xmlns="http://schemas.openxmlformats.org/package/2006/relationships"><Relationship Id="rId1" Type="http://schemas.openxmlformats.org/officeDocument/2006/relationships/image" Target="../media/image164.png"/><Relationship Id="rId2" Type="http://schemas.openxmlformats.org/officeDocument/2006/relationships/image" Target="../media/image165.png"/><Relationship Id="rId3" Type="http://schemas.openxmlformats.org/officeDocument/2006/relationships/hyperlink" Target="https://arxiv.org/abs/1705.01974" TargetMode="External"/><Relationship Id="rId4" Type="http://schemas.openxmlformats.org/officeDocument/2006/relationships/hyperlink" Target="https://arxiv.org/abs/1705.01974" TargetMode="External"/><Relationship Id="rId5" Type="http://schemas.openxmlformats.org/officeDocument/2006/relationships/slideLayout" Target="../slideLayouts/slideLayout3.xml"/>
</Relationships>
</file>

<file path=ppt/slides/_rels/slide68.xml.rels><?xml version="1.0" encoding="UTF-8"?>
<Relationships xmlns="http://schemas.openxmlformats.org/package/2006/relationships"><Relationship Id="rId1" Type="http://schemas.openxmlformats.org/officeDocument/2006/relationships/image" Target="../media/image166.png"/><Relationship Id="rId2" Type="http://schemas.openxmlformats.org/officeDocument/2006/relationships/image" Target="../media/image167.png"/><Relationship Id="rId3" Type="http://schemas.openxmlformats.org/officeDocument/2006/relationships/hyperlink" Target="https://arxiv.org/abs/1705.01974" TargetMode="External"/><Relationship Id="rId4" Type="http://schemas.openxmlformats.org/officeDocument/2006/relationships/hyperlink" Target="https://arxiv.org/abs/1705.01974" TargetMode="External"/><Relationship Id="rId5" Type="http://schemas.openxmlformats.org/officeDocument/2006/relationships/slideLayout" Target="../slideLayouts/slideLayout3.xml"/>
</Relationships>
</file>

<file path=ppt/slides/_rels/slide6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7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
</Relationships>
</file>

<file path=ppt/slides/_rels/slide71.xml.rels><?xml version="1.0" encoding="UTF-8"?>
<Relationships xmlns="http://schemas.openxmlformats.org/package/2006/relationships"><Relationship Id="rId1" Type="http://schemas.openxmlformats.org/officeDocument/2006/relationships/hyperlink" Target="https://arxiv.org/abs/1312.5003" TargetMode="External"/><Relationship Id="rId2" Type="http://schemas.openxmlformats.org/officeDocument/2006/relationships/image" Target="../media/image168.png"/><Relationship Id="rId3" Type="http://schemas.openxmlformats.org/officeDocument/2006/relationships/image" Target="../media/image169.png"/><Relationship Id="rId4" Type="http://schemas.openxmlformats.org/officeDocument/2006/relationships/image" Target="../media/image170.png"/><Relationship Id="rId5" Type="http://schemas.openxmlformats.org/officeDocument/2006/relationships/image" Target="../media/image171.png"/><Relationship Id="rId6" Type="http://schemas.openxmlformats.org/officeDocument/2006/relationships/image" Target="../media/image172.png"/><Relationship Id="rId7" Type="http://schemas.openxmlformats.org/officeDocument/2006/relationships/image" Target="../media/image173.png"/><Relationship Id="rId8" Type="http://schemas.openxmlformats.org/officeDocument/2006/relationships/image" Target="../media/image174.png"/><Relationship Id="rId9" Type="http://schemas.openxmlformats.org/officeDocument/2006/relationships/image" Target="../media/image175.gif"/><Relationship Id="rId10" Type="http://schemas.openxmlformats.org/officeDocument/2006/relationships/image" Target="../media/image176.png"/><Relationship Id="rId11" Type="http://schemas.openxmlformats.org/officeDocument/2006/relationships/image" Target="../media/image177.png"/><Relationship Id="rId12" Type="http://schemas.openxmlformats.org/officeDocument/2006/relationships/slideLayout" Target="../slideLayouts/slideLayout5.xml"/>
</Relationships>
</file>

<file path=ppt/slides/_rels/slide72.xml.rels><?xml version="1.0" encoding="UTF-8"?>
<Relationships xmlns="http://schemas.openxmlformats.org/package/2006/relationships"><Relationship Id="rId1" Type="http://schemas.openxmlformats.org/officeDocument/2006/relationships/hyperlink" Target="http://madai.us/" TargetMode="External"/><Relationship Id="rId2" Type="http://schemas.openxmlformats.org/officeDocument/2006/relationships/image" Target="../media/image178.png"/><Relationship Id="rId3" Type="http://schemas.openxmlformats.org/officeDocument/2006/relationships/image" Target="../media/image179.png"/><Relationship Id="rId4" Type="http://schemas.openxmlformats.org/officeDocument/2006/relationships/image" Target="../media/image180.png"/><Relationship Id="rId5" Type="http://schemas.openxmlformats.org/officeDocument/2006/relationships/image" Target="../media/image181.png"/><Relationship Id="rId6" Type="http://schemas.openxmlformats.org/officeDocument/2006/relationships/image" Target="../media/image182.png"/><Relationship Id="rId7" Type="http://schemas.openxmlformats.org/officeDocument/2006/relationships/hyperlink" Target="http://arxiv.org/abs/arXiv:1303.5769" TargetMode="External"/><Relationship Id="rId8" Type="http://schemas.openxmlformats.org/officeDocument/2006/relationships/slideLayout" Target="../slideLayouts/slideLayout5.xml"/>
</Relationships>
</file>

<file path=ppt/slides/_rels/slide73.xml.rels><?xml version="1.0" encoding="UTF-8"?>
<Relationships xmlns="http://schemas.openxmlformats.org/package/2006/relationships"><Relationship Id="rId1" Type="http://schemas.openxmlformats.org/officeDocument/2006/relationships/image" Target="../media/image183.png"/><Relationship Id="rId2" Type="http://schemas.openxmlformats.org/officeDocument/2006/relationships/image" Target="../media/image184.png"/><Relationship Id="rId3" Type="http://schemas.openxmlformats.org/officeDocument/2006/relationships/image" Target="../media/image185.png"/><Relationship Id="rId4" Type="http://schemas.openxmlformats.org/officeDocument/2006/relationships/image" Target="../media/image186.png"/><Relationship Id="rId5" Type="http://schemas.openxmlformats.org/officeDocument/2006/relationships/image" Target="../media/image187.png"/><Relationship Id="rId6" Type="http://schemas.openxmlformats.org/officeDocument/2006/relationships/image" Target="../media/image188.png"/><Relationship Id="rId7" Type="http://schemas.openxmlformats.org/officeDocument/2006/relationships/image" Target="../media/image189.png"/><Relationship Id="rId8" Type="http://schemas.openxmlformats.org/officeDocument/2006/relationships/slideLayout" Target="../slideLayouts/slideLayout5.xml"/>
</Relationships>
</file>

<file path=ppt/slides/_rels/slide74.xml.rels><?xml version="1.0" encoding="UTF-8"?>
<Relationships xmlns="http://schemas.openxmlformats.org/package/2006/relationships"><Relationship Id="rId1" Type="http://schemas.openxmlformats.org/officeDocument/2006/relationships/image" Target="../media/image190.png"/><Relationship Id="rId2" Type="http://schemas.openxmlformats.org/officeDocument/2006/relationships/image" Target="../media/image191.png"/><Relationship Id="rId3" Type="http://schemas.openxmlformats.org/officeDocument/2006/relationships/image" Target="../media/image192.png"/><Relationship Id="rId4" Type="http://schemas.openxmlformats.org/officeDocument/2006/relationships/image" Target="../media/image193.png"/><Relationship Id="rId5" Type="http://schemas.openxmlformats.org/officeDocument/2006/relationships/image" Target="../media/image194.png"/><Relationship Id="rId6" Type="http://schemas.openxmlformats.org/officeDocument/2006/relationships/image" Target="../media/image195.png"/><Relationship Id="rId7" Type="http://schemas.openxmlformats.org/officeDocument/2006/relationships/image" Target="../media/image196.png"/><Relationship Id="rId8" Type="http://schemas.openxmlformats.org/officeDocument/2006/relationships/image" Target="../media/image197.png"/><Relationship Id="rId9" Type="http://schemas.openxmlformats.org/officeDocument/2006/relationships/image" Target="../media/image198.png"/><Relationship Id="rId10" Type="http://schemas.openxmlformats.org/officeDocument/2006/relationships/image" Target="../media/image199.jpeg"/><Relationship Id="rId11" Type="http://schemas.openxmlformats.org/officeDocument/2006/relationships/image" Target="../media/image200.png"/><Relationship Id="rId12" Type="http://schemas.openxmlformats.org/officeDocument/2006/relationships/image" Target="../media/image201.png"/><Relationship Id="rId13" Type="http://schemas.openxmlformats.org/officeDocument/2006/relationships/image" Target="../media/image202.png"/><Relationship Id="rId14" Type="http://schemas.openxmlformats.org/officeDocument/2006/relationships/image" Target="../media/image203.png"/><Relationship Id="rId15" Type="http://schemas.openxmlformats.org/officeDocument/2006/relationships/image" Target="../media/image204.png"/><Relationship Id="rId16" Type="http://schemas.openxmlformats.org/officeDocument/2006/relationships/slideLayout" Target="../slideLayouts/slideLayout5.xml"/>
</Relationships>
</file>

<file path=ppt/slides/_rels/slide75.xml.rels><?xml version="1.0" encoding="UTF-8"?>
<Relationships xmlns="http://schemas.openxmlformats.org/package/2006/relationships"><Relationship Id="rId1" Type="http://schemas.openxmlformats.org/officeDocument/2006/relationships/image" Target="../media/image205.png"/><Relationship Id="rId2" Type="http://schemas.openxmlformats.org/officeDocument/2006/relationships/image" Target="../media/image206.png"/><Relationship Id="rId3" Type="http://schemas.openxmlformats.org/officeDocument/2006/relationships/image" Target="../media/image207.png"/><Relationship Id="rId4" Type="http://schemas.openxmlformats.org/officeDocument/2006/relationships/slideLayout" Target="../slideLayouts/slideLayout5.xml"/>
</Relationships>
</file>

<file path=ppt/slides/_rels/slide76.xml.rels><?xml version="1.0" encoding="UTF-8"?>
<Relationships xmlns="http://schemas.openxmlformats.org/package/2006/relationships"><Relationship Id="rId1" Type="http://schemas.openxmlformats.org/officeDocument/2006/relationships/image" Target="../media/image208.jpeg"/><Relationship Id="rId2" Type="http://schemas.openxmlformats.org/officeDocument/2006/relationships/slideLayout" Target="../slideLayouts/slideLayout5.xml"/>
</Relationships>
</file>

<file path=ppt/slides/_rels/slide77.xml.rels><?xml version="1.0" encoding="UTF-8"?>
<Relationships xmlns="http://schemas.openxmlformats.org/package/2006/relationships"><Relationship Id="rId1" Type="http://schemas.openxmlformats.org/officeDocument/2006/relationships/image" Target="../media/image209.png"/><Relationship Id="rId2" Type="http://schemas.openxmlformats.org/officeDocument/2006/relationships/image" Target="../media/image210.png"/><Relationship Id="rId3" Type="http://schemas.openxmlformats.org/officeDocument/2006/relationships/image" Target="../media/image211.jpeg"/><Relationship Id="rId4" Type="http://schemas.openxmlformats.org/officeDocument/2006/relationships/slideLayout" Target="../slideLayouts/slideLayout3.xml"/>
</Relationships>
</file>

<file path=ppt/slides/_rels/slide7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
</Relationships>
</file>

<file path=ppt/slides/_rels/slide79.xml.rels><?xml version="1.0" encoding="UTF-8"?>
<Relationships xmlns="http://schemas.openxmlformats.org/package/2006/relationships"><Relationship Id="rId1" Type="http://schemas.openxmlformats.org/officeDocument/2006/relationships/image" Target="../media/image212.jpeg"/><Relationship Id="rId2" Type="http://schemas.openxmlformats.org/officeDocument/2006/relationships/image" Target="../media/image213.jpeg"/><Relationship Id="rId3" Type="http://schemas.openxmlformats.org/officeDocument/2006/relationships/image" Target="../media/image214.jpeg"/><Relationship Id="rId4" Type="http://schemas.openxmlformats.org/officeDocument/2006/relationships/slideLayout" Target="../slideLayouts/slideLayout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8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
</Relationships>
</file>

<file path=ppt/slides/_rels/slide81.xml.rels><?xml version="1.0" encoding="UTF-8"?>
<Relationships xmlns="http://schemas.openxmlformats.org/package/2006/relationships"><Relationship Id="rId1" Type="http://schemas.openxmlformats.org/officeDocument/2006/relationships/image" Target="../media/image215.jpeg"/><Relationship Id="rId2" Type="http://schemas.openxmlformats.org/officeDocument/2006/relationships/image" Target="../media/image216.jpeg"/><Relationship Id="rId3" Type="http://schemas.openxmlformats.org/officeDocument/2006/relationships/image" Target="../media/image217.jpeg"/><Relationship Id="rId4" Type="http://schemas.openxmlformats.org/officeDocument/2006/relationships/image" Target="../media/image218.jpeg"/><Relationship Id="rId5" Type="http://schemas.openxmlformats.org/officeDocument/2006/relationships/slideLayout" Target="../slideLayouts/slideLayout3.xml"/>
</Relationships>
</file>

<file path=ppt/slides/_rels/slide82.xml.rels><?xml version="1.0" encoding="UTF-8"?>
<Relationships xmlns="http://schemas.openxmlformats.org/package/2006/relationships"><Relationship Id="rId1" Type="http://schemas.openxmlformats.org/officeDocument/2006/relationships/hyperlink" Target="http://blogs.uslhc.us/" TargetMode="External"/><Relationship Id="rId2" Type="http://schemas.openxmlformats.org/officeDocument/2006/relationships/hyperlink" Target="http://www.facebook.com/uslhc" TargetMode="External"/><Relationship Id="rId3" Type="http://schemas.openxmlformats.org/officeDocument/2006/relationships/hyperlink" Target="http://www.star.bnl.gov/" TargetMode="External"/><Relationship Id="rId4" Type="http://schemas.openxmlformats.org/officeDocument/2006/relationships/hyperlink" Target="http://www.phenix.bnl.gov/" TargetMode="External"/><Relationship Id="rId5" Type="http://schemas.openxmlformats.org/officeDocument/2006/relationships/hyperlink" Target="http://aliceinfo.cern.ch/" TargetMode="External"/><Relationship Id="rId6" Type="http://schemas.openxmlformats.org/officeDocument/2006/relationships/hyperlink" Target="http://atlas.ch/" TargetMode="External"/><Relationship Id="rId7" Type="http://schemas.openxmlformats.org/officeDocument/2006/relationships/hyperlink" Target="http://cms.web.cern.ch/cms/" TargetMode="External"/><Relationship Id="rId8" Type="http://schemas.openxmlformats.org/officeDocument/2006/relationships/hyperlink" Target="http://lhcb-public.web.cern.ch/lhcb-public/" TargetMode="External"/><Relationship Id="rId9" Type="http://schemas.openxmlformats.org/officeDocument/2006/relationships/hyperlink" Target="http://totem.web.cern.ch/Totem/" TargetMode="External"/><Relationship Id="rId10" Type="http://schemas.openxmlformats.org/officeDocument/2006/relationships/hyperlink" Target="http://aliceinfo.cern.ch/Public/Welcome.html" TargetMode="External"/><Relationship Id="rId11" Type="http://schemas.openxmlformats.org/officeDocument/2006/relationships/hyperlink" Target="http://www.atlas.ch/multimedia/html-nc/animation-heavy-ion-event.html" TargetMode="External"/><Relationship Id="rId12" Type="http://schemas.openxmlformats.org/officeDocument/2006/relationships/hyperlink" Target="http://www.phenix.bnl.gov/headlines.html" TargetMode="External"/><Relationship Id="rId13" Type="http://schemas.openxmlformats.org/officeDocument/2006/relationships/hyperlink" Target="http://www.scientificamerican.com/article.cfm?id=the-first-few-microsecond-2006-05&amp;page=1" TargetMode="External"/><Relationship Id="rId14" Type="http://schemas.openxmlformats.org/officeDocument/2006/relationships/slideLayout" Target="../slideLayouts/slideLayout3.xml"/>
</Relationships>
</file>

<file path=ppt/slides/_rels/slide8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
</Relationships>
</file>

<file path=ppt/slides/_rels/slide8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
</Relationships>
</file>

<file path=ppt/slides/_rels/slide85.xml.rels><?xml version="1.0" encoding="UTF-8"?>
<Relationships xmlns="http://schemas.openxmlformats.org/package/2006/relationships"><Relationship Id="rId1" Type="http://schemas.openxmlformats.org/officeDocument/2006/relationships/image" Target="../media/image219.png"/><Relationship Id="rId2" Type="http://schemas.openxmlformats.org/officeDocument/2006/relationships/slideLayout" Target="../slideLayouts/slideLayout5.xml"/>
</Relationships>
</file>

<file path=ppt/slides/_rels/slide8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
</Relationships>
</file>

<file path=ppt/slides/_rels/slide87.xml.rels><?xml version="1.0" encoding="UTF-8"?>
<Relationships xmlns="http://schemas.openxmlformats.org/package/2006/relationships"><Relationship Id="rId1" Type="http://schemas.openxmlformats.org/officeDocument/2006/relationships/image" Target="../media/image220.png"/><Relationship Id="rId2" Type="http://schemas.openxmlformats.org/officeDocument/2006/relationships/image" Target="../media/image221.png"/><Relationship Id="rId3" Type="http://schemas.openxmlformats.org/officeDocument/2006/relationships/hyperlink" Target="https://arxiv.org/abs/1701.07065" TargetMode="External"/><Relationship Id="rId4" Type="http://schemas.openxmlformats.org/officeDocument/2006/relationships/slideLayout" Target="../slideLayouts/slideLayout3.xml"/>
</Relationships>
</file>

<file path=ppt/slides/_rels/slide88.xml.rels><?xml version="1.0" encoding="UTF-8"?>
<Relationships xmlns="http://schemas.openxmlformats.org/package/2006/relationships"><Relationship Id="rId1" Type="http://schemas.openxmlformats.org/officeDocument/2006/relationships/image" Target="../media/image222.png"/><Relationship Id="rId2" Type="http://schemas.openxmlformats.org/officeDocument/2006/relationships/hyperlink" Target="https://arxiv.org/abs/1701.07065" TargetMode="External"/><Relationship Id="rId3" Type="http://schemas.openxmlformats.org/officeDocument/2006/relationships/image" Target="../media/image223.png"/><Relationship Id="rId4" Type="http://schemas.openxmlformats.org/officeDocument/2006/relationships/image" Target="../media/image224.png"/><Relationship Id="rId5" Type="http://schemas.openxmlformats.org/officeDocument/2006/relationships/slideLayout" Target="../slideLayouts/slideLayout5.xml"/><Relationship Id="rId6" Type="http://schemas.openxmlformats.org/officeDocument/2006/relationships/notesSlide" Target="../notesSlides/notesSlide88.xml"/>
</Relationships>
</file>

<file path=ppt/slides/_rels/slide89.xml.rels><?xml version="1.0" encoding="UTF-8"?>
<Relationships xmlns="http://schemas.openxmlformats.org/package/2006/relationships"><Relationship Id="rId1" Type="http://schemas.openxmlformats.org/officeDocument/2006/relationships/image" Target="../media/image225.png"/><Relationship Id="rId2" Type="http://schemas.openxmlformats.org/officeDocument/2006/relationships/hyperlink" Target="https://arxiv.org/abs/1701.07065" TargetMode="External"/><Relationship Id="rId3" Type="http://schemas.openxmlformats.org/officeDocument/2006/relationships/image" Target="../media/image226.jpeg"/><Relationship Id="rId4" Type="http://schemas.openxmlformats.org/officeDocument/2006/relationships/image" Target="../media/image227.png"/><Relationship Id="rId5" Type="http://schemas.openxmlformats.org/officeDocument/2006/relationships/image" Target="../media/image228.png"/><Relationship Id="rId6" Type="http://schemas.openxmlformats.org/officeDocument/2006/relationships/slideLayout" Target="../slideLayouts/slideLayout1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29.png"/><Relationship Id="rId2" Type="http://schemas.openxmlformats.org/officeDocument/2006/relationships/image" Target="../media/image30.gif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slideLayout" Target="../slideLayouts/slideLayout1.xml"/><Relationship Id="rId7" Type="http://schemas.openxmlformats.org/officeDocument/2006/relationships/notesSlide" Target="../notesSlides/notesSlide9.xml"/>
</Relationships>
</file>

<file path=ppt/slides/_rels/slide9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
</Relationships>
</file>

<file path=ppt/slides/_rels/slide91.xml.rels><?xml version="1.0" encoding="UTF-8"?>
<Relationships xmlns="http://schemas.openxmlformats.org/package/2006/relationships"><Relationship Id="rId1" Type="http://schemas.openxmlformats.org/officeDocument/2006/relationships/image" Target="../media/image229.png"/><Relationship Id="rId2" Type="http://schemas.openxmlformats.org/officeDocument/2006/relationships/image" Target="../media/image230.png"/><Relationship Id="rId3" Type="http://schemas.openxmlformats.org/officeDocument/2006/relationships/slideLayout" Target="../slideLayouts/slideLayout5.xml"/>
</Relationships>
</file>

<file path=ppt/slides/_rels/slide92.xml.rels><?xml version="1.0" encoding="UTF-8"?>
<Relationships xmlns="http://schemas.openxmlformats.org/package/2006/relationships"><Relationship Id="rId1" Type="http://schemas.openxmlformats.org/officeDocument/2006/relationships/image" Target="../media/image231.png"/><Relationship Id="rId2" Type="http://schemas.openxmlformats.org/officeDocument/2006/relationships/image" Target="../media/image232.png"/><Relationship Id="rId3" Type="http://schemas.openxmlformats.org/officeDocument/2006/relationships/slideLayout" Target="../slideLayouts/slideLayout5.xml"/>
</Relationships>
</file>

<file path=ppt/slides/_rels/slide93.xml.rels><?xml version="1.0" encoding="UTF-8"?>
<Relationships xmlns="http://schemas.openxmlformats.org/package/2006/relationships"><Relationship Id="rId1" Type="http://schemas.openxmlformats.org/officeDocument/2006/relationships/image" Target="../media/image233.png"/><Relationship Id="rId2" Type="http://schemas.openxmlformats.org/officeDocument/2006/relationships/image" Target="../media/image234.png"/><Relationship Id="rId3" Type="http://schemas.openxmlformats.org/officeDocument/2006/relationships/image" Target="../media/image235.png"/><Relationship Id="rId4" Type="http://schemas.openxmlformats.org/officeDocument/2006/relationships/image" Target="../media/image236.png"/><Relationship Id="rId5" Type="http://schemas.openxmlformats.org/officeDocument/2006/relationships/image" Target="../media/image237.jpeg"/><Relationship Id="rId6" Type="http://schemas.openxmlformats.org/officeDocument/2006/relationships/slideLayout" Target="../slideLayouts/slideLayout1.xml"/>
</Relationships>
</file>

<file path=ppt/slides/_rels/slide94.xml.rels><?xml version="1.0" encoding="UTF-8"?>
<Relationships xmlns="http://schemas.openxmlformats.org/package/2006/relationships"><Relationship Id="rId1" Type="http://schemas.openxmlformats.org/officeDocument/2006/relationships/image" Target="../media/image238.png"/><Relationship Id="rId2" Type="http://schemas.openxmlformats.org/officeDocument/2006/relationships/image" Target="../media/image239.png"/><Relationship Id="rId3" Type="http://schemas.openxmlformats.org/officeDocument/2006/relationships/image" Target="../media/image240.png"/><Relationship Id="rId4" Type="http://schemas.openxmlformats.org/officeDocument/2006/relationships/image" Target="../media/image241.png"/><Relationship Id="rId5" Type="http://schemas.openxmlformats.org/officeDocument/2006/relationships/image" Target="../media/image242.png"/><Relationship Id="rId6" Type="http://schemas.openxmlformats.org/officeDocument/2006/relationships/slideLayout" Target="../slideLayouts/slideLayout1.xml"/>
</Relationships>
</file>

<file path=ppt/slides/_rels/slide95.xml.rels><?xml version="1.0" encoding="UTF-8"?>
<Relationships xmlns="http://schemas.openxmlformats.org/package/2006/relationships"><Relationship Id="rId1" Type="http://schemas.openxmlformats.org/officeDocument/2006/relationships/image" Target="../media/image243.png"/><Relationship Id="rId2" Type="http://schemas.openxmlformats.org/officeDocument/2006/relationships/hyperlink" Target="https://arxiv.org/abs/1701.07065" TargetMode="External"/><Relationship Id="rId3" Type="http://schemas.openxmlformats.org/officeDocument/2006/relationships/image" Target="../media/image244.jpeg"/><Relationship Id="rId4" Type="http://schemas.openxmlformats.org/officeDocument/2006/relationships/image" Target="../media/image245.png"/><Relationship Id="rId5" Type="http://schemas.openxmlformats.org/officeDocument/2006/relationships/image" Target="../media/image246.png"/><Relationship Id="rId6" Type="http://schemas.openxmlformats.org/officeDocument/2006/relationships/slideLayout" Target="../slideLayouts/slideLayout1.xml"/>
</Relationships>
</file>

<file path=ppt/slides/_rels/slide9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
</Relationships>
</file>

<file path=ppt/slides/_rels/slide97.xml.rels><?xml version="1.0" encoding="UTF-8"?>
<Relationships xmlns="http://schemas.openxmlformats.org/package/2006/relationships"><Relationship Id="rId1" Type="http://schemas.openxmlformats.org/officeDocument/2006/relationships/image" Target="../media/image247.png"/><Relationship Id="rId2" Type="http://schemas.openxmlformats.org/officeDocument/2006/relationships/slideLayout" Target="../slideLayouts/slideLayout4.xml"/>
</Relationships>
</file>

<file path=ppt/slides/_rels/slide98.xml.rels><?xml version="1.0" encoding="UTF-8"?>
<Relationships xmlns="http://schemas.openxmlformats.org/package/2006/relationships"><Relationship Id="rId1" Type="http://schemas.openxmlformats.org/officeDocument/2006/relationships/image" Target="../media/image248.png"/><Relationship Id="rId2" Type="http://schemas.openxmlformats.org/officeDocument/2006/relationships/slideLayout" Target="../slideLayouts/slideLayout5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" descr=""/>
          <p:cNvPicPr/>
          <p:nvPr/>
        </p:nvPicPr>
        <p:blipFill>
          <a:blip r:embed="rId1"/>
          <a:stretch/>
        </p:blipFill>
        <p:spPr>
          <a:xfrm>
            <a:off x="-457200" y="-548640"/>
            <a:ext cx="10972800" cy="8769240"/>
          </a:xfrm>
          <a:prstGeom prst="rect">
            <a:avLst/>
          </a:prstGeom>
          <a:ln>
            <a:noFill/>
          </a:ln>
        </p:spPr>
      </p:pic>
      <p:sp>
        <p:nvSpPr>
          <p:cNvPr id="93" name="TextShape 1"/>
          <p:cNvSpPr txBox="1"/>
          <p:nvPr/>
        </p:nvSpPr>
        <p:spPr>
          <a:xfrm>
            <a:off x="800280" y="-31680"/>
            <a:ext cx="8461080" cy="23475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pPr algn="ctr"/>
            <a:r>
              <a:rPr b="1" i="1" lang="en-US" sz="7000" spc="-1" strike="noStrike">
                <a:solidFill>
                  <a:srgbClr val="ffffff"/>
                </a:solidFill>
                <a:latin typeface="Times New Roman"/>
              </a:rPr>
              <a:t>Melting Nuclei</a:t>
            </a:r>
            <a:endParaRPr b="0" lang="en-US" sz="7000" spc="-1" strike="noStrike">
              <a:latin typeface="Arial"/>
            </a:endParaRPr>
          </a:p>
        </p:txBody>
      </p:sp>
      <p:sp>
        <p:nvSpPr>
          <p:cNvPr id="94" name="TextShape 2"/>
          <p:cNvSpPr txBox="1"/>
          <p:nvPr/>
        </p:nvSpPr>
        <p:spPr>
          <a:xfrm>
            <a:off x="2514960" y="6276600"/>
            <a:ext cx="5030640" cy="7952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pPr algn="ctr"/>
            <a:r>
              <a:rPr b="1" i="1" lang="en-US" sz="2500" spc="-1" strike="noStrike">
                <a:solidFill>
                  <a:srgbClr val="00b8ff"/>
                </a:solidFill>
                <a:latin typeface="Times New Roman"/>
              </a:rPr>
              <a:t>Christine Nattrass</a:t>
            </a:r>
            <a:endParaRPr b="0" lang="en-US" sz="2500" spc="-1" strike="noStrike">
              <a:latin typeface="Arial"/>
            </a:endParaRPr>
          </a:p>
          <a:p>
            <a:pPr algn="ctr"/>
            <a:r>
              <a:rPr b="1" i="1" lang="en-US" sz="2500" spc="-1" strike="noStrike">
                <a:solidFill>
                  <a:srgbClr val="00b8ff"/>
                </a:solidFill>
                <a:latin typeface="Times New Roman"/>
              </a:rPr>
              <a:t>University of Tennessee at Knoxville</a:t>
            </a:r>
            <a:endParaRPr b="0" lang="en-US" sz="2500" spc="-1" strike="noStrike">
              <a:latin typeface="Arial"/>
            </a:endParaRPr>
          </a:p>
        </p:txBody>
      </p:sp>
      <p:sp>
        <p:nvSpPr>
          <p:cNvPr id="95" name="TextShape 3"/>
          <p:cNvSpPr txBox="1"/>
          <p:nvPr/>
        </p:nvSpPr>
        <p:spPr>
          <a:xfrm>
            <a:off x="-16560" y="7309440"/>
            <a:ext cx="10424160" cy="3189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en-US" sz="1600" spc="-1" strike="noStrike">
                <a:solidFill>
                  <a:srgbClr val="ffffff"/>
                </a:solidFill>
                <a:latin typeface="Arial"/>
              </a:rPr>
              <a:t>Calculations done on the Titan supercomputer by the CJet collaboration https://sites.google.com/site/cjetsite/</a:t>
            </a:r>
            <a:endParaRPr b="0" lang="en-US" sz="1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CustomShape 1"/>
          <p:cNvSpPr/>
          <p:nvPr/>
        </p:nvSpPr>
        <p:spPr>
          <a:xfrm>
            <a:off x="7223040" y="6883560"/>
            <a:ext cx="2352240" cy="5248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noAutofit/>
          </a:bodyPr>
          <a:p>
            <a:pPr algn="r">
              <a:lnSpc>
                <a:spcPct val="100000"/>
              </a:lnSpc>
            </a:pPr>
            <a:fld id="{E3055655-8BB6-4051-AFA1-BF7AA03998E4}" type="slidenum">
              <a:rPr b="0" lang="en-US" sz="1400" spc="-1" strike="noStrike">
                <a:solidFill>
                  <a:srgbClr val="000000"/>
                </a:solidFill>
                <a:latin typeface="Arial"/>
              </a:rPr>
              <a:t>&lt;number&gt;</a:t>
            </a:fld>
            <a:endParaRPr b="0" lang="en-US" sz="1400" spc="-1" strike="noStrike">
              <a:latin typeface="Arial"/>
            </a:endParaRPr>
          </a:p>
        </p:txBody>
      </p:sp>
      <p:grpSp>
        <p:nvGrpSpPr>
          <p:cNvPr id="213" name="Group 2"/>
          <p:cNvGrpSpPr/>
          <p:nvPr/>
        </p:nvGrpSpPr>
        <p:grpSpPr>
          <a:xfrm>
            <a:off x="0" y="-4680"/>
            <a:ext cx="10080000" cy="7560000"/>
            <a:chOff x="0" y="-4680"/>
            <a:chExt cx="10080000" cy="7560000"/>
          </a:xfrm>
        </p:grpSpPr>
        <p:pic>
          <p:nvPicPr>
            <p:cNvPr id="214" name="Picture 4" descr=""/>
            <p:cNvPicPr/>
            <p:nvPr/>
          </p:nvPicPr>
          <p:blipFill>
            <a:blip r:embed="rId1"/>
            <a:srcRect l="0" t="0" r="4428" b="0"/>
            <a:stretch/>
          </p:blipFill>
          <p:spPr>
            <a:xfrm>
              <a:off x="0" y="387360"/>
              <a:ext cx="10080000" cy="7167960"/>
            </a:xfrm>
            <a:prstGeom prst="rect">
              <a:avLst/>
            </a:prstGeom>
            <a:ln>
              <a:noFill/>
            </a:ln>
          </p:spPr>
        </p:pic>
        <p:sp>
          <p:nvSpPr>
            <p:cNvPr id="215" name="CustomShape 3"/>
            <p:cNvSpPr/>
            <p:nvPr/>
          </p:nvSpPr>
          <p:spPr>
            <a:xfrm>
              <a:off x="6786360" y="651600"/>
              <a:ext cx="3293640" cy="223992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grpSp>
          <p:nvGrpSpPr>
            <p:cNvPr id="216" name="Group 4"/>
            <p:cNvGrpSpPr/>
            <p:nvPr/>
          </p:nvGrpSpPr>
          <p:grpSpPr>
            <a:xfrm>
              <a:off x="6534360" y="-4680"/>
              <a:ext cx="3545640" cy="2616120"/>
              <a:chOff x="6534360" y="-4680"/>
              <a:chExt cx="3545640" cy="2616120"/>
            </a:xfrm>
          </p:grpSpPr>
          <p:pic>
            <p:nvPicPr>
              <p:cNvPr id="217" name="Picture 15" descr=""/>
              <p:cNvPicPr/>
              <p:nvPr/>
            </p:nvPicPr>
            <p:blipFill>
              <a:blip r:embed="rId2"/>
              <a:srcRect l="69835" t="6053" r="8465" b="71510"/>
              <a:stretch/>
            </p:blipFill>
            <p:spPr>
              <a:xfrm>
                <a:off x="6683400" y="224280"/>
                <a:ext cx="3396600" cy="2387160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218" name="Picture 16" descr=""/>
              <p:cNvPicPr/>
              <p:nvPr/>
            </p:nvPicPr>
            <p:blipFill>
              <a:blip r:embed="rId3"/>
              <a:srcRect l="94849" t="18722" r="0" b="70410"/>
              <a:stretch/>
            </p:blipFill>
            <p:spPr>
              <a:xfrm>
                <a:off x="9483120" y="1372320"/>
                <a:ext cx="589680" cy="845280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219" name="Picture 17" descr=""/>
              <p:cNvPicPr/>
              <p:nvPr/>
            </p:nvPicPr>
            <p:blipFill>
              <a:blip r:embed="rId4"/>
              <a:srcRect l="68113" t="0" r="13776" b="97307"/>
              <a:stretch/>
            </p:blipFill>
            <p:spPr>
              <a:xfrm>
                <a:off x="6534360" y="-4680"/>
                <a:ext cx="2600640" cy="262440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220" name="Picture 23" descr=""/>
            <p:cNvPicPr/>
            <p:nvPr/>
          </p:nvPicPr>
          <p:blipFill>
            <a:blip r:embed="rId5"/>
            <a:srcRect l="57578" t="26001" r="33317" b="68190"/>
            <a:stretch/>
          </p:blipFill>
          <p:spPr>
            <a:xfrm>
              <a:off x="6095160" y="2263320"/>
              <a:ext cx="960840" cy="41652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221" name="CustomShape 5"/>
          <p:cNvSpPr/>
          <p:nvPr/>
        </p:nvSpPr>
        <p:spPr>
          <a:xfrm>
            <a:off x="27720" y="20880"/>
            <a:ext cx="2245680" cy="9939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99"/>
          </a:solidFill>
          <a:ln w="381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2160" rIns="92160" tIns="46080" bIns="46080">
            <a:spAutoFit/>
          </a:bodyPr>
          <a:p>
            <a:r>
              <a:rPr b="1" lang="en-US" sz="1760" spc="-1" strike="noStrike">
                <a:solidFill>
                  <a:srgbClr val="000000"/>
                </a:solidFill>
                <a:latin typeface="Arial"/>
              </a:rPr>
              <a:t>Size</a:t>
            </a:r>
            <a:r>
              <a:rPr b="0" lang="en-US" sz="1760" spc="-1" strike="noStrike">
                <a:solidFill>
                  <a:srgbClr val="000000"/>
                </a:solidFill>
                <a:latin typeface="Arial"/>
              </a:rPr>
              <a:t>: </a:t>
            </a:r>
            <a:r>
              <a:rPr b="0" lang="en-US" sz="1760" spc="-1" strike="noStrike">
                <a:solidFill>
                  <a:srgbClr val="fc0128"/>
                </a:solidFill>
                <a:latin typeface="Arial"/>
              </a:rPr>
              <a:t>16 x 26</a:t>
            </a:r>
            <a:r>
              <a:rPr b="0" lang="en-US" sz="1760" spc="-1" strike="noStrike">
                <a:solidFill>
                  <a:srgbClr val="000000"/>
                </a:solidFill>
                <a:latin typeface="Arial"/>
              </a:rPr>
              <a:t> meters</a:t>
            </a:r>
            <a:endParaRPr b="0" lang="en-US" sz="1760" spc="-1" strike="noStrike">
              <a:latin typeface="Arial"/>
            </a:endParaRPr>
          </a:p>
          <a:p>
            <a:r>
              <a:rPr b="1" lang="en-US" sz="1760" spc="-1" strike="noStrike">
                <a:solidFill>
                  <a:srgbClr val="000000"/>
                </a:solidFill>
                <a:latin typeface="Arial"/>
              </a:rPr>
              <a:t>Weight</a:t>
            </a:r>
            <a:r>
              <a:rPr b="0" lang="en-US" sz="1760" spc="-1" strike="noStrike">
                <a:solidFill>
                  <a:srgbClr val="000000"/>
                </a:solidFill>
                <a:latin typeface="Arial"/>
              </a:rPr>
              <a:t>: </a:t>
            </a:r>
            <a:r>
              <a:rPr b="0" lang="en-US" sz="1760" spc="-1" strike="noStrike">
                <a:solidFill>
                  <a:srgbClr val="fc0128"/>
                </a:solidFill>
                <a:latin typeface="Arial"/>
              </a:rPr>
              <a:t>10,000</a:t>
            </a:r>
            <a:r>
              <a:rPr b="0" lang="en-US" sz="1760" spc="-1" strike="noStrike">
                <a:solidFill>
                  <a:srgbClr val="000000"/>
                </a:solidFill>
                <a:latin typeface="Arial"/>
              </a:rPr>
              <a:t> tons</a:t>
            </a:r>
            <a:endParaRPr b="0" lang="en-US" sz="1760" spc="-1" strike="noStrike">
              <a:latin typeface="Arial"/>
            </a:endParaRPr>
          </a:p>
          <a:p>
            <a:r>
              <a:rPr b="1" lang="en-US" sz="1760" spc="-1" strike="noStrike">
                <a:solidFill>
                  <a:srgbClr val="000000"/>
                </a:solidFill>
                <a:latin typeface="Arial"/>
              </a:rPr>
              <a:t>Detectors:</a:t>
            </a:r>
            <a:r>
              <a:rPr b="0" lang="en-US" sz="1760" spc="-1" strike="noStrike">
                <a:solidFill>
                  <a:srgbClr val="000000"/>
                </a:solidFill>
                <a:latin typeface="Arial"/>
              </a:rPr>
              <a:t> </a:t>
            </a:r>
            <a:r>
              <a:rPr b="0" lang="en-US" sz="1760" spc="-1" strike="noStrike">
                <a:solidFill>
                  <a:srgbClr val="ff0000"/>
                </a:solidFill>
                <a:latin typeface="Arial"/>
              </a:rPr>
              <a:t>18</a:t>
            </a:r>
            <a:endParaRPr b="0" lang="en-US" sz="1760" spc="-1" strike="noStrike">
              <a:latin typeface="Arial"/>
            </a:endParaRPr>
          </a:p>
        </p:txBody>
      </p:sp>
      <p:grpSp>
        <p:nvGrpSpPr>
          <p:cNvPr id="222" name="Group 6"/>
          <p:cNvGrpSpPr/>
          <p:nvPr/>
        </p:nvGrpSpPr>
        <p:grpSpPr>
          <a:xfrm>
            <a:off x="3271680" y="1106280"/>
            <a:ext cx="3768840" cy="3445560"/>
            <a:chOff x="3271680" y="1106280"/>
            <a:chExt cx="3768840" cy="3445560"/>
          </a:xfrm>
        </p:grpSpPr>
        <p:sp>
          <p:nvSpPr>
            <p:cNvPr id="223" name="CustomShape 7"/>
            <p:cNvSpPr/>
            <p:nvPr/>
          </p:nvSpPr>
          <p:spPr>
            <a:xfrm>
              <a:off x="5737320" y="1106280"/>
              <a:ext cx="457560" cy="228600"/>
            </a:xfrm>
            <a:custGeom>
              <a:avLst/>
              <a:gdLst/>
              <a:ahLst/>
              <a:rect l="0" t="0" r="r" b="b"/>
              <a:pathLst>
                <a:path w="1273" h="637">
                  <a:moveTo>
                    <a:pt x="106" y="0"/>
                  </a:moveTo>
                  <a:lnTo>
                    <a:pt x="106" y="0"/>
                  </a:lnTo>
                  <a:cubicBezTo>
                    <a:pt x="87" y="0"/>
                    <a:pt x="69" y="5"/>
                    <a:pt x="53" y="14"/>
                  </a:cubicBezTo>
                  <a:cubicBezTo>
                    <a:pt x="37" y="24"/>
                    <a:pt x="24" y="37"/>
                    <a:pt x="14" y="53"/>
                  </a:cubicBezTo>
                  <a:cubicBezTo>
                    <a:pt x="5" y="69"/>
                    <a:pt x="0" y="87"/>
                    <a:pt x="0" y="106"/>
                  </a:cubicBezTo>
                  <a:lnTo>
                    <a:pt x="0" y="530"/>
                  </a:lnTo>
                  <a:lnTo>
                    <a:pt x="0" y="530"/>
                  </a:lnTo>
                  <a:cubicBezTo>
                    <a:pt x="0" y="549"/>
                    <a:pt x="5" y="567"/>
                    <a:pt x="14" y="583"/>
                  </a:cubicBezTo>
                  <a:cubicBezTo>
                    <a:pt x="24" y="599"/>
                    <a:pt x="37" y="612"/>
                    <a:pt x="53" y="622"/>
                  </a:cubicBezTo>
                  <a:cubicBezTo>
                    <a:pt x="69" y="631"/>
                    <a:pt x="87" y="636"/>
                    <a:pt x="106" y="636"/>
                  </a:cubicBezTo>
                  <a:lnTo>
                    <a:pt x="1166" y="636"/>
                  </a:lnTo>
                  <a:lnTo>
                    <a:pt x="1166" y="636"/>
                  </a:lnTo>
                  <a:cubicBezTo>
                    <a:pt x="1185" y="636"/>
                    <a:pt x="1203" y="631"/>
                    <a:pt x="1219" y="622"/>
                  </a:cubicBezTo>
                  <a:cubicBezTo>
                    <a:pt x="1235" y="612"/>
                    <a:pt x="1248" y="599"/>
                    <a:pt x="1258" y="583"/>
                  </a:cubicBezTo>
                  <a:cubicBezTo>
                    <a:pt x="1267" y="567"/>
                    <a:pt x="1272" y="549"/>
                    <a:pt x="1272" y="530"/>
                  </a:cubicBezTo>
                  <a:lnTo>
                    <a:pt x="1272" y="106"/>
                  </a:lnTo>
                  <a:lnTo>
                    <a:pt x="1272" y="106"/>
                  </a:lnTo>
                  <a:lnTo>
                    <a:pt x="1272" y="106"/>
                  </a:lnTo>
                  <a:cubicBezTo>
                    <a:pt x="1272" y="87"/>
                    <a:pt x="1267" y="69"/>
                    <a:pt x="1258" y="53"/>
                  </a:cubicBezTo>
                  <a:cubicBezTo>
                    <a:pt x="1248" y="37"/>
                    <a:pt x="1235" y="24"/>
                    <a:pt x="1219" y="14"/>
                  </a:cubicBezTo>
                  <a:cubicBezTo>
                    <a:pt x="1203" y="5"/>
                    <a:pt x="1185" y="0"/>
                    <a:pt x="1166" y="0"/>
                  </a:cubicBezTo>
                  <a:lnTo>
                    <a:pt x="106" y="0"/>
                  </a:lnTo>
                </a:path>
              </a:pathLst>
            </a:custGeom>
            <a:noFill/>
            <a:ln w="54720">
              <a:solidFill>
                <a:srgbClr val="ff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24" name="CustomShape 8"/>
            <p:cNvSpPr/>
            <p:nvPr/>
          </p:nvSpPr>
          <p:spPr>
            <a:xfrm>
              <a:off x="3271680" y="4368960"/>
              <a:ext cx="457200" cy="182880"/>
            </a:xfrm>
            <a:custGeom>
              <a:avLst/>
              <a:gdLst/>
              <a:ahLst/>
              <a:rect l="0" t="0" r="r" b="b"/>
              <a:pathLst>
                <a:path w="1272" h="510">
                  <a:moveTo>
                    <a:pt x="84" y="0"/>
                  </a:moveTo>
                  <a:lnTo>
                    <a:pt x="85" y="0"/>
                  </a:lnTo>
                  <a:cubicBezTo>
                    <a:pt x="70" y="0"/>
                    <a:pt x="55" y="4"/>
                    <a:pt x="42" y="11"/>
                  </a:cubicBezTo>
                  <a:cubicBezTo>
                    <a:pt x="30" y="19"/>
                    <a:pt x="19" y="30"/>
                    <a:pt x="11" y="42"/>
                  </a:cubicBezTo>
                  <a:cubicBezTo>
                    <a:pt x="4" y="55"/>
                    <a:pt x="0" y="70"/>
                    <a:pt x="0" y="85"/>
                  </a:cubicBezTo>
                  <a:lnTo>
                    <a:pt x="0" y="424"/>
                  </a:lnTo>
                  <a:lnTo>
                    <a:pt x="0" y="424"/>
                  </a:lnTo>
                  <a:cubicBezTo>
                    <a:pt x="0" y="439"/>
                    <a:pt x="4" y="454"/>
                    <a:pt x="11" y="467"/>
                  </a:cubicBezTo>
                  <a:cubicBezTo>
                    <a:pt x="19" y="479"/>
                    <a:pt x="30" y="490"/>
                    <a:pt x="42" y="498"/>
                  </a:cubicBezTo>
                  <a:cubicBezTo>
                    <a:pt x="55" y="505"/>
                    <a:pt x="70" y="509"/>
                    <a:pt x="85" y="509"/>
                  </a:cubicBezTo>
                  <a:lnTo>
                    <a:pt x="1186" y="509"/>
                  </a:lnTo>
                  <a:lnTo>
                    <a:pt x="1186" y="509"/>
                  </a:lnTo>
                  <a:cubicBezTo>
                    <a:pt x="1201" y="509"/>
                    <a:pt x="1216" y="505"/>
                    <a:pt x="1229" y="498"/>
                  </a:cubicBezTo>
                  <a:cubicBezTo>
                    <a:pt x="1241" y="490"/>
                    <a:pt x="1252" y="479"/>
                    <a:pt x="1260" y="467"/>
                  </a:cubicBezTo>
                  <a:cubicBezTo>
                    <a:pt x="1267" y="454"/>
                    <a:pt x="1271" y="439"/>
                    <a:pt x="1271" y="424"/>
                  </a:cubicBezTo>
                  <a:lnTo>
                    <a:pt x="1271" y="84"/>
                  </a:lnTo>
                  <a:lnTo>
                    <a:pt x="1271" y="85"/>
                  </a:lnTo>
                  <a:lnTo>
                    <a:pt x="1271" y="85"/>
                  </a:lnTo>
                  <a:cubicBezTo>
                    <a:pt x="1271" y="70"/>
                    <a:pt x="1267" y="55"/>
                    <a:pt x="1260" y="42"/>
                  </a:cubicBezTo>
                  <a:cubicBezTo>
                    <a:pt x="1252" y="30"/>
                    <a:pt x="1241" y="19"/>
                    <a:pt x="1229" y="11"/>
                  </a:cubicBezTo>
                  <a:cubicBezTo>
                    <a:pt x="1216" y="4"/>
                    <a:pt x="1201" y="0"/>
                    <a:pt x="1186" y="0"/>
                  </a:cubicBezTo>
                  <a:lnTo>
                    <a:pt x="84" y="0"/>
                  </a:lnTo>
                </a:path>
              </a:pathLst>
            </a:custGeom>
            <a:noFill/>
            <a:ln w="54720">
              <a:solidFill>
                <a:srgbClr val="ff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25" name="CustomShape 9"/>
            <p:cNvSpPr/>
            <p:nvPr/>
          </p:nvSpPr>
          <p:spPr>
            <a:xfrm>
              <a:off x="6135480" y="2285280"/>
              <a:ext cx="905040" cy="411480"/>
            </a:xfrm>
            <a:custGeom>
              <a:avLst/>
              <a:gdLst/>
              <a:ahLst/>
              <a:rect l="0" t="0" r="r" b="b"/>
              <a:pathLst>
                <a:path w="2516" h="1145">
                  <a:moveTo>
                    <a:pt x="190" y="0"/>
                  </a:moveTo>
                  <a:lnTo>
                    <a:pt x="191" y="0"/>
                  </a:lnTo>
                  <a:cubicBezTo>
                    <a:pt x="157" y="0"/>
                    <a:pt x="124" y="9"/>
                    <a:pt x="95" y="26"/>
                  </a:cubicBezTo>
                  <a:cubicBezTo>
                    <a:pt x="66" y="42"/>
                    <a:pt x="42" y="66"/>
                    <a:pt x="26" y="95"/>
                  </a:cubicBezTo>
                  <a:cubicBezTo>
                    <a:pt x="9" y="124"/>
                    <a:pt x="0" y="157"/>
                    <a:pt x="0" y="191"/>
                  </a:cubicBezTo>
                  <a:lnTo>
                    <a:pt x="0" y="953"/>
                  </a:lnTo>
                  <a:lnTo>
                    <a:pt x="0" y="953"/>
                  </a:lnTo>
                  <a:cubicBezTo>
                    <a:pt x="0" y="987"/>
                    <a:pt x="9" y="1020"/>
                    <a:pt x="26" y="1049"/>
                  </a:cubicBezTo>
                  <a:cubicBezTo>
                    <a:pt x="42" y="1078"/>
                    <a:pt x="66" y="1102"/>
                    <a:pt x="95" y="1118"/>
                  </a:cubicBezTo>
                  <a:cubicBezTo>
                    <a:pt x="124" y="1135"/>
                    <a:pt x="157" y="1144"/>
                    <a:pt x="191" y="1144"/>
                  </a:cubicBezTo>
                  <a:lnTo>
                    <a:pt x="2324" y="1144"/>
                  </a:lnTo>
                  <a:lnTo>
                    <a:pt x="2324" y="1144"/>
                  </a:lnTo>
                  <a:cubicBezTo>
                    <a:pt x="2358" y="1144"/>
                    <a:pt x="2391" y="1135"/>
                    <a:pt x="2420" y="1118"/>
                  </a:cubicBezTo>
                  <a:cubicBezTo>
                    <a:pt x="2449" y="1102"/>
                    <a:pt x="2473" y="1078"/>
                    <a:pt x="2489" y="1049"/>
                  </a:cubicBezTo>
                  <a:cubicBezTo>
                    <a:pt x="2506" y="1020"/>
                    <a:pt x="2515" y="987"/>
                    <a:pt x="2515" y="953"/>
                  </a:cubicBezTo>
                  <a:lnTo>
                    <a:pt x="2514" y="190"/>
                  </a:lnTo>
                  <a:lnTo>
                    <a:pt x="2515" y="191"/>
                  </a:lnTo>
                  <a:lnTo>
                    <a:pt x="2515" y="191"/>
                  </a:lnTo>
                  <a:cubicBezTo>
                    <a:pt x="2515" y="157"/>
                    <a:pt x="2506" y="124"/>
                    <a:pt x="2489" y="95"/>
                  </a:cubicBezTo>
                  <a:cubicBezTo>
                    <a:pt x="2473" y="66"/>
                    <a:pt x="2449" y="42"/>
                    <a:pt x="2420" y="26"/>
                  </a:cubicBezTo>
                  <a:cubicBezTo>
                    <a:pt x="2391" y="9"/>
                    <a:pt x="2358" y="0"/>
                    <a:pt x="2324" y="0"/>
                  </a:cubicBezTo>
                  <a:lnTo>
                    <a:pt x="190" y="0"/>
                  </a:lnTo>
                </a:path>
              </a:pathLst>
            </a:custGeom>
            <a:noFill/>
            <a:ln w="54720">
              <a:solidFill>
                <a:srgbClr val="ff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226" name="Group 10"/>
          <p:cNvGrpSpPr/>
          <p:nvPr/>
        </p:nvGrpSpPr>
        <p:grpSpPr>
          <a:xfrm>
            <a:off x="6523200" y="-16560"/>
            <a:ext cx="2603520" cy="274320"/>
            <a:chOff x="6523200" y="-16560"/>
            <a:chExt cx="2603520" cy="274320"/>
          </a:xfrm>
        </p:grpSpPr>
        <p:sp>
          <p:nvSpPr>
            <p:cNvPr id="227" name="CustomShape 11"/>
            <p:cNvSpPr/>
            <p:nvPr/>
          </p:nvSpPr>
          <p:spPr>
            <a:xfrm>
              <a:off x="8395200" y="-16560"/>
              <a:ext cx="731520" cy="274320"/>
            </a:xfrm>
            <a:custGeom>
              <a:avLst/>
              <a:gdLst/>
              <a:ahLst/>
              <a:rect l="0" t="0" r="r" b="b"/>
              <a:pathLst>
                <a:path w="2034" h="764">
                  <a:moveTo>
                    <a:pt x="127" y="0"/>
                  </a:moveTo>
                  <a:lnTo>
                    <a:pt x="127" y="0"/>
                  </a:lnTo>
                  <a:cubicBezTo>
                    <a:pt x="105" y="0"/>
                    <a:pt x="83" y="6"/>
                    <a:pt x="64" y="17"/>
                  </a:cubicBezTo>
                  <a:cubicBezTo>
                    <a:pt x="44" y="28"/>
                    <a:pt x="28" y="44"/>
                    <a:pt x="17" y="64"/>
                  </a:cubicBezTo>
                  <a:cubicBezTo>
                    <a:pt x="6" y="83"/>
                    <a:pt x="0" y="105"/>
                    <a:pt x="0" y="127"/>
                  </a:cubicBezTo>
                  <a:lnTo>
                    <a:pt x="0" y="635"/>
                  </a:lnTo>
                  <a:lnTo>
                    <a:pt x="0" y="636"/>
                  </a:lnTo>
                  <a:cubicBezTo>
                    <a:pt x="0" y="658"/>
                    <a:pt x="6" y="680"/>
                    <a:pt x="17" y="699"/>
                  </a:cubicBezTo>
                  <a:cubicBezTo>
                    <a:pt x="28" y="719"/>
                    <a:pt x="44" y="735"/>
                    <a:pt x="64" y="746"/>
                  </a:cubicBezTo>
                  <a:cubicBezTo>
                    <a:pt x="83" y="757"/>
                    <a:pt x="105" y="763"/>
                    <a:pt x="127" y="763"/>
                  </a:cubicBezTo>
                  <a:lnTo>
                    <a:pt x="1905" y="763"/>
                  </a:lnTo>
                  <a:lnTo>
                    <a:pt x="1906" y="763"/>
                  </a:lnTo>
                  <a:cubicBezTo>
                    <a:pt x="1928" y="763"/>
                    <a:pt x="1950" y="757"/>
                    <a:pt x="1969" y="746"/>
                  </a:cubicBezTo>
                  <a:cubicBezTo>
                    <a:pt x="1989" y="735"/>
                    <a:pt x="2005" y="719"/>
                    <a:pt x="2016" y="699"/>
                  </a:cubicBezTo>
                  <a:cubicBezTo>
                    <a:pt x="2027" y="680"/>
                    <a:pt x="2033" y="658"/>
                    <a:pt x="2033" y="636"/>
                  </a:cubicBezTo>
                  <a:lnTo>
                    <a:pt x="2032" y="127"/>
                  </a:lnTo>
                  <a:lnTo>
                    <a:pt x="2033" y="127"/>
                  </a:lnTo>
                  <a:lnTo>
                    <a:pt x="2033" y="127"/>
                  </a:lnTo>
                  <a:cubicBezTo>
                    <a:pt x="2033" y="105"/>
                    <a:pt x="2027" y="83"/>
                    <a:pt x="2016" y="64"/>
                  </a:cubicBezTo>
                  <a:cubicBezTo>
                    <a:pt x="2005" y="44"/>
                    <a:pt x="1989" y="28"/>
                    <a:pt x="1969" y="17"/>
                  </a:cubicBezTo>
                  <a:cubicBezTo>
                    <a:pt x="1950" y="6"/>
                    <a:pt x="1928" y="0"/>
                    <a:pt x="1906" y="0"/>
                  </a:cubicBezTo>
                  <a:lnTo>
                    <a:pt x="127" y="0"/>
                  </a:lnTo>
                </a:path>
              </a:pathLst>
            </a:custGeom>
            <a:noFill/>
            <a:ln w="54720">
              <a:solidFill>
                <a:srgbClr val="ff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28" name="CustomShape 12"/>
            <p:cNvSpPr/>
            <p:nvPr/>
          </p:nvSpPr>
          <p:spPr>
            <a:xfrm>
              <a:off x="7495200" y="-16560"/>
              <a:ext cx="731520" cy="274320"/>
            </a:xfrm>
            <a:custGeom>
              <a:avLst/>
              <a:gdLst/>
              <a:ahLst/>
              <a:rect l="0" t="0" r="r" b="b"/>
              <a:pathLst>
                <a:path w="2034" h="764">
                  <a:moveTo>
                    <a:pt x="127" y="0"/>
                  </a:moveTo>
                  <a:lnTo>
                    <a:pt x="127" y="0"/>
                  </a:lnTo>
                  <a:cubicBezTo>
                    <a:pt x="105" y="0"/>
                    <a:pt x="83" y="6"/>
                    <a:pt x="64" y="17"/>
                  </a:cubicBezTo>
                  <a:cubicBezTo>
                    <a:pt x="44" y="28"/>
                    <a:pt x="28" y="44"/>
                    <a:pt x="17" y="64"/>
                  </a:cubicBezTo>
                  <a:cubicBezTo>
                    <a:pt x="6" y="83"/>
                    <a:pt x="0" y="105"/>
                    <a:pt x="0" y="127"/>
                  </a:cubicBezTo>
                  <a:lnTo>
                    <a:pt x="0" y="635"/>
                  </a:lnTo>
                  <a:lnTo>
                    <a:pt x="0" y="636"/>
                  </a:lnTo>
                  <a:cubicBezTo>
                    <a:pt x="0" y="658"/>
                    <a:pt x="6" y="680"/>
                    <a:pt x="17" y="699"/>
                  </a:cubicBezTo>
                  <a:cubicBezTo>
                    <a:pt x="28" y="719"/>
                    <a:pt x="44" y="735"/>
                    <a:pt x="64" y="746"/>
                  </a:cubicBezTo>
                  <a:cubicBezTo>
                    <a:pt x="83" y="757"/>
                    <a:pt x="105" y="763"/>
                    <a:pt x="127" y="763"/>
                  </a:cubicBezTo>
                  <a:lnTo>
                    <a:pt x="1905" y="763"/>
                  </a:lnTo>
                  <a:lnTo>
                    <a:pt x="1906" y="763"/>
                  </a:lnTo>
                  <a:cubicBezTo>
                    <a:pt x="1928" y="763"/>
                    <a:pt x="1950" y="757"/>
                    <a:pt x="1969" y="746"/>
                  </a:cubicBezTo>
                  <a:cubicBezTo>
                    <a:pt x="1989" y="735"/>
                    <a:pt x="2005" y="719"/>
                    <a:pt x="2016" y="699"/>
                  </a:cubicBezTo>
                  <a:cubicBezTo>
                    <a:pt x="2027" y="680"/>
                    <a:pt x="2033" y="658"/>
                    <a:pt x="2033" y="636"/>
                  </a:cubicBezTo>
                  <a:lnTo>
                    <a:pt x="2032" y="127"/>
                  </a:lnTo>
                  <a:lnTo>
                    <a:pt x="2033" y="127"/>
                  </a:lnTo>
                  <a:lnTo>
                    <a:pt x="2033" y="127"/>
                  </a:lnTo>
                  <a:cubicBezTo>
                    <a:pt x="2033" y="105"/>
                    <a:pt x="2027" y="83"/>
                    <a:pt x="2016" y="64"/>
                  </a:cubicBezTo>
                  <a:cubicBezTo>
                    <a:pt x="2005" y="44"/>
                    <a:pt x="1989" y="28"/>
                    <a:pt x="1969" y="17"/>
                  </a:cubicBezTo>
                  <a:cubicBezTo>
                    <a:pt x="1950" y="6"/>
                    <a:pt x="1928" y="0"/>
                    <a:pt x="1906" y="0"/>
                  </a:cubicBezTo>
                  <a:lnTo>
                    <a:pt x="127" y="0"/>
                  </a:lnTo>
                </a:path>
              </a:pathLst>
            </a:custGeom>
            <a:noFill/>
            <a:ln w="54720">
              <a:solidFill>
                <a:srgbClr val="ff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29" name="CustomShape 13"/>
            <p:cNvSpPr/>
            <p:nvPr/>
          </p:nvSpPr>
          <p:spPr>
            <a:xfrm>
              <a:off x="6523200" y="-16560"/>
              <a:ext cx="731520" cy="274320"/>
            </a:xfrm>
            <a:custGeom>
              <a:avLst/>
              <a:gdLst/>
              <a:ahLst/>
              <a:rect l="0" t="0" r="r" b="b"/>
              <a:pathLst>
                <a:path w="2034" h="764">
                  <a:moveTo>
                    <a:pt x="127" y="0"/>
                  </a:moveTo>
                  <a:lnTo>
                    <a:pt x="127" y="0"/>
                  </a:lnTo>
                  <a:cubicBezTo>
                    <a:pt x="105" y="0"/>
                    <a:pt x="83" y="6"/>
                    <a:pt x="64" y="17"/>
                  </a:cubicBezTo>
                  <a:cubicBezTo>
                    <a:pt x="44" y="28"/>
                    <a:pt x="28" y="44"/>
                    <a:pt x="17" y="64"/>
                  </a:cubicBezTo>
                  <a:cubicBezTo>
                    <a:pt x="6" y="83"/>
                    <a:pt x="0" y="105"/>
                    <a:pt x="0" y="127"/>
                  </a:cubicBezTo>
                  <a:lnTo>
                    <a:pt x="0" y="635"/>
                  </a:lnTo>
                  <a:lnTo>
                    <a:pt x="0" y="636"/>
                  </a:lnTo>
                  <a:cubicBezTo>
                    <a:pt x="0" y="658"/>
                    <a:pt x="6" y="680"/>
                    <a:pt x="17" y="699"/>
                  </a:cubicBezTo>
                  <a:cubicBezTo>
                    <a:pt x="28" y="719"/>
                    <a:pt x="44" y="735"/>
                    <a:pt x="64" y="746"/>
                  </a:cubicBezTo>
                  <a:cubicBezTo>
                    <a:pt x="83" y="757"/>
                    <a:pt x="105" y="763"/>
                    <a:pt x="127" y="763"/>
                  </a:cubicBezTo>
                  <a:lnTo>
                    <a:pt x="1905" y="763"/>
                  </a:lnTo>
                  <a:lnTo>
                    <a:pt x="1906" y="763"/>
                  </a:lnTo>
                  <a:cubicBezTo>
                    <a:pt x="1928" y="763"/>
                    <a:pt x="1950" y="757"/>
                    <a:pt x="1969" y="746"/>
                  </a:cubicBezTo>
                  <a:cubicBezTo>
                    <a:pt x="1989" y="735"/>
                    <a:pt x="2005" y="719"/>
                    <a:pt x="2016" y="699"/>
                  </a:cubicBezTo>
                  <a:cubicBezTo>
                    <a:pt x="2027" y="680"/>
                    <a:pt x="2033" y="658"/>
                    <a:pt x="2033" y="636"/>
                  </a:cubicBezTo>
                  <a:lnTo>
                    <a:pt x="2032" y="127"/>
                  </a:lnTo>
                  <a:lnTo>
                    <a:pt x="2033" y="127"/>
                  </a:lnTo>
                  <a:lnTo>
                    <a:pt x="2033" y="127"/>
                  </a:lnTo>
                  <a:cubicBezTo>
                    <a:pt x="2033" y="105"/>
                    <a:pt x="2027" y="83"/>
                    <a:pt x="2016" y="64"/>
                  </a:cubicBezTo>
                  <a:cubicBezTo>
                    <a:pt x="2005" y="44"/>
                    <a:pt x="1989" y="28"/>
                    <a:pt x="1969" y="17"/>
                  </a:cubicBezTo>
                  <a:cubicBezTo>
                    <a:pt x="1950" y="6"/>
                    <a:pt x="1928" y="0"/>
                    <a:pt x="1906" y="0"/>
                  </a:cubicBezTo>
                  <a:lnTo>
                    <a:pt x="127" y="0"/>
                  </a:lnTo>
                </a:path>
              </a:pathLst>
            </a:custGeom>
            <a:noFill/>
            <a:ln w="54720">
              <a:solidFill>
                <a:srgbClr val="ff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230" name="Group 14"/>
          <p:cNvGrpSpPr/>
          <p:nvPr/>
        </p:nvGrpSpPr>
        <p:grpSpPr>
          <a:xfrm>
            <a:off x="574200" y="1823760"/>
            <a:ext cx="1783440" cy="4795200"/>
            <a:chOff x="574200" y="1823760"/>
            <a:chExt cx="1783440" cy="4795200"/>
          </a:xfrm>
        </p:grpSpPr>
        <p:sp>
          <p:nvSpPr>
            <p:cNvPr id="231" name="CustomShape 15"/>
            <p:cNvSpPr/>
            <p:nvPr/>
          </p:nvSpPr>
          <p:spPr>
            <a:xfrm>
              <a:off x="1900080" y="6390360"/>
              <a:ext cx="457560" cy="228600"/>
            </a:xfrm>
            <a:custGeom>
              <a:avLst/>
              <a:gdLst/>
              <a:ahLst/>
              <a:rect l="0" t="0" r="r" b="b"/>
              <a:pathLst>
                <a:path w="1273" h="637">
                  <a:moveTo>
                    <a:pt x="106" y="0"/>
                  </a:moveTo>
                  <a:lnTo>
                    <a:pt x="106" y="0"/>
                  </a:lnTo>
                  <a:cubicBezTo>
                    <a:pt x="87" y="0"/>
                    <a:pt x="69" y="5"/>
                    <a:pt x="53" y="14"/>
                  </a:cubicBezTo>
                  <a:cubicBezTo>
                    <a:pt x="37" y="24"/>
                    <a:pt x="24" y="37"/>
                    <a:pt x="14" y="53"/>
                  </a:cubicBezTo>
                  <a:cubicBezTo>
                    <a:pt x="5" y="69"/>
                    <a:pt x="0" y="87"/>
                    <a:pt x="0" y="106"/>
                  </a:cubicBezTo>
                  <a:lnTo>
                    <a:pt x="0" y="530"/>
                  </a:lnTo>
                  <a:lnTo>
                    <a:pt x="0" y="530"/>
                  </a:lnTo>
                  <a:cubicBezTo>
                    <a:pt x="0" y="549"/>
                    <a:pt x="5" y="567"/>
                    <a:pt x="14" y="583"/>
                  </a:cubicBezTo>
                  <a:cubicBezTo>
                    <a:pt x="24" y="599"/>
                    <a:pt x="37" y="612"/>
                    <a:pt x="53" y="622"/>
                  </a:cubicBezTo>
                  <a:cubicBezTo>
                    <a:pt x="69" y="631"/>
                    <a:pt x="87" y="636"/>
                    <a:pt x="106" y="636"/>
                  </a:cubicBezTo>
                  <a:lnTo>
                    <a:pt x="1166" y="636"/>
                  </a:lnTo>
                  <a:lnTo>
                    <a:pt x="1166" y="636"/>
                  </a:lnTo>
                  <a:cubicBezTo>
                    <a:pt x="1185" y="636"/>
                    <a:pt x="1203" y="631"/>
                    <a:pt x="1219" y="622"/>
                  </a:cubicBezTo>
                  <a:cubicBezTo>
                    <a:pt x="1235" y="612"/>
                    <a:pt x="1248" y="599"/>
                    <a:pt x="1258" y="583"/>
                  </a:cubicBezTo>
                  <a:cubicBezTo>
                    <a:pt x="1267" y="567"/>
                    <a:pt x="1272" y="549"/>
                    <a:pt x="1272" y="530"/>
                  </a:cubicBezTo>
                  <a:lnTo>
                    <a:pt x="1272" y="106"/>
                  </a:lnTo>
                  <a:lnTo>
                    <a:pt x="1272" y="106"/>
                  </a:lnTo>
                  <a:lnTo>
                    <a:pt x="1272" y="106"/>
                  </a:lnTo>
                  <a:cubicBezTo>
                    <a:pt x="1272" y="87"/>
                    <a:pt x="1267" y="69"/>
                    <a:pt x="1258" y="53"/>
                  </a:cubicBezTo>
                  <a:cubicBezTo>
                    <a:pt x="1248" y="37"/>
                    <a:pt x="1235" y="24"/>
                    <a:pt x="1219" y="14"/>
                  </a:cubicBezTo>
                  <a:cubicBezTo>
                    <a:pt x="1203" y="5"/>
                    <a:pt x="1185" y="0"/>
                    <a:pt x="1166" y="0"/>
                  </a:cubicBezTo>
                  <a:lnTo>
                    <a:pt x="106" y="0"/>
                  </a:lnTo>
                </a:path>
              </a:pathLst>
            </a:custGeom>
            <a:noFill/>
            <a:ln w="54720">
              <a:solidFill>
                <a:srgbClr val="6b479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32" name="CustomShape 16"/>
            <p:cNvSpPr/>
            <p:nvPr/>
          </p:nvSpPr>
          <p:spPr>
            <a:xfrm>
              <a:off x="574200" y="2046960"/>
              <a:ext cx="640080" cy="228600"/>
            </a:xfrm>
            <a:custGeom>
              <a:avLst/>
              <a:gdLst/>
              <a:ahLst/>
              <a:rect l="0" t="0" r="r" b="b"/>
              <a:pathLst>
                <a:path w="1780" h="637">
                  <a:moveTo>
                    <a:pt x="106" y="0"/>
                  </a:moveTo>
                  <a:lnTo>
                    <a:pt x="106" y="0"/>
                  </a:lnTo>
                  <a:cubicBezTo>
                    <a:pt x="87" y="0"/>
                    <a:pt x="69" y="5"/>
                    <a:pt x="53" y="14"/>
                  </a:cubicBezTo>
                  <a:cubicBezTo>
                    <a:pt x="37" y="24"/>
                    <a:pt x="24" y="37"/>
                    <a:pt x="14" y="53"/>
                  </a:cubicBezTo>
                  <a:cubicBezTo>
                    <a:pt x="5" y="69"/>
                    <a:pt x="0" y="87"/>
                    <a:pt x="0" y="106"/>
                  </a:cubicBezTo>
                  <a:lnTo>
                    <a:pt x="0" y="530"/>
                  </a:lnTo>
                  <a:lnTo>
                    <a:pt x="0" y="530"/>
                  </a:lnTo>
                  <a:cubicBezTo>
                    <a:pt x="0" y="549"/>
                    <a:pt x="5" y="567"/>
                    <a:pt x="14" y="583"/>
                  </a:cubicBezTo>
                  <a:cubicBezTo>
                    <a:pt x="24" y="599"/>
                    <a:pt x="37" y="612"/>
                    <a:pt x="53" y="622"/>
                  </a:cubicBezTo>
                  <a:cubicBezTo>
                    <a:pt x="69" y="631"/>
                    <a:pt x="87" y="636"/>
                    <a:pt x="106" y="636"/>
                  </a:cubicBezTo>
                  <a:lnTo>
                    <a:pt x="1673" y="636"/>
                  </a:lnTo>
                  <a:lnTo>
                    <a:pt x="1673" y="636"/>
                  </a:lnTo>
                  <a:cubicBezTo>
                    <a:pt x="1692" y="636"/>
                    <a:pt x="1710" y="631"/>
                    <a:pt x="1726" y="622"/>
                  </a:cubicBezTo>
                  <a:cubicBezTo>
                    <a:pt x="1742" y="612"/>
                    <a:pt x="1755" y="599"/>
                    <a:pt x="1765" y="583"/>
                  </a:cubicBezTo>
                  <a:cubicBezTo>
                    <a:pt x="1774" y="567"/>
                    <a:pt x="1779" y="549"/>
                    <a:pt x="1779" y="530"/>
                  </a:cubicBezTo>
                  <a:lnTo>
                    <a:pt x="1779" y="106"/>
                  </a:lnTo>
                  <a:lnTo>
                    <a:pt x="1779" y="106"/>
                  </a:lnTo>
                  <a:lnTo>
                    <a:pt x="1779" y="106"/>
                  </a:lnTo>
                  <a:cubicBezTo>
                    <a:pt x="1779" y="87"/>
                    <a:pt x="1774" y="69"/>
                    <a:pt x="1765" y="53"/>
                  </a:cubicBezTo>
                  <a:cubicBezTo>
                    <a:pt x="1755" y="37"/>
                    <a:pt x="1742" y="24"/>
                    <a:pt x="1726" y="14"/>
                  </a:cubicBezTo>
                  <a:cubicBezTo>
                    <a:pt x="1710" y="5"/>
                    <a:pt x="1692" y="0"/>
                    <a:pt x="1673" y="0"/>
                  </a:cubicBezTo>
                  <a:lnTo>
                    <a:pt x="106" y="0"/>
                  </a:lnTo>
                </a:path>
              </a:pathLst>
            </a:custGeom>
            <a:noFill/>
            <a:ln w="54720">
              <a:solidFill>
                <a:srgbClr val="6b479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33" name="CustomShape 17"/>
            <p:cNvSpPr/>
            <p:nvPr/>
          </p:nvSpPr>
          <p:spPr>
            <a:xfrm>
              <a:off x="1189080" y="1823760"/>
              <a:ext cx="457200" cy="182880"/>
            </a:xfrm>
            <a:custGeom>
              <a:avLst/>
              <a:gdLst/>
              <a:ahLst/>
              <a:rect l="0" t="0" r="r" b="b"/>
              <a:pathLst>
                <a:path w="1272" h="510">
                  <a:moveTo>
                    <a:pt x="84" y="0"/>
                  </a:moveTo>
                  <a:lnTo>
                    <a:pt x="85" y="0"/>
                  </a:lnTo>
                  <a:cubicBezTo>
                    <a:pt x="70" y="0"/>
                    <a:pt x="55" y="4"/>
                    <a:pt x="42" y="11"/>
                  </a:cubicBezTo>
                  <a:cubicBezTo>
                    <a:pt x="30" y="19"/>
                    <a:pt x="19" y="30"/>
                    <a:pt x="11" y="42"/>
                  </a:cubicBezTo>
                  <a:cubicBezTo>
                    <a:pt x="4" y="55"/>
                    <a:pt x="0" y="70"/>
                    <a:pt x="0" y="85"/>
                  </a:cubicBezTo>
                  <a:lnTo>
                    <a:pt x="0" y="424"/>
                  </a:lnTo>
                  <a:lnTo>
                    <a:pt x="0" y="424"/>
                  </a:lnTo>
                  <a:cubicBezTo>
                    <a:pt x="0" y="439"/>
                    <a:pt x="4" y="454"/>
                    <a:pt x="11" y="467"/>
                  </a:cubicBezTo>
                  <a:cubicBezTo>
                    <a:pt x="19" y="479"/>
                    <a:pt x="30" y="490"/>
                    <a:pt x="42" y="498"/>
                  </a:cubicBezTo>
                  <a:cubicBezTo>
                    <a:pt x="55" y="505"/>
                    <a:pt x="70" y="509"/>
                    <a:pt x="85" y="509"/>
                  </a:cubicBezTo>
                  <a:lnTo>
                    <a:pt x="1186" y="509"/>
                  </a:lnTo>
                  <a:lnTo>
                    <a:pt x="1186" y="509"/>
                  </a:lnTo>
                  <a:cubicBezTo>
                    <a:pt x="1201" y="509"/>
                    <a:pt x="1216" y="505"/>
                    <a:pt x="1229" y="498"/>
                  </a:cubicBezTo>
                  <a:cubicBezTo>
                    <a:pt x="1241" y="490"/>
                    <a:pt x="1252" y="479"/>
                    <a:pt x="1260" y="467"/>
                  </a:cubicBezTo>
                  <a:cubicBezTo>
                    <a:pt x="1267" y="454"/>
                    <a:pt x="1271" y="439"/>
                    <a:pt x="1271" y="424"/>
                  </a:cubicBezTo>
                  <a:lnTo>
                    <a:pt x="1271" y="84"/>
                  </a:lnTo>
                  <a:lnTo>
                    <a:pt x="1271" y="85"/>
                  </a:lnTo>
                  <a:lnTo>
                    <a:pt x="1271" y="85"/>
                  </a:lnTo>
                  <a:cubicBezTo>
                    <a:pt x="1271" y="70"/>
                    <a:pt x="1267" y="55"/>
                    <a:pt x="1260" y="42"/>
                  </a:cubicBezTo>
                  <a:cubicBezTo>
                    <a:pt x="1252" y="30"/>
                    <a:pt x="1241" y="19"/>
                    <a:pt x="1229" y="11"/>
                  </a:cubicBezTo>
                  <a:cubicBezTo>
                    <a:pt x="1216" y="4"/>
                    <a:pt x="1201" y="0"/>
                    <a:pt x="1186" y="0"/>
                  </a:cubicBezTo>
                  <a:lnTo>
                    <a:pt x="84" y="0"/>
                  </a:lnTo>
                </a:path>
              </a:pathLst>
            </a:custGeom>
            <a:noFill/>
            <a:ln w="54720">
              <a:solidFill>
                <a:srgbClr val="6b479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234" name="Group 18"/>
          <p:cNvGrpSpPr/>
          <p:nvPr/>
        </p:nvGrpSpPr>
        <p:grpSpPr>
          <a:xfrm>
            <a:off x="19440" y="1499760"/>
            <a:ext cx="10077120" cy="3436920"/>
            <a:chOff x="19440" y="1499760"/>
            <a:chExt cx="10077120" cy="3436920"/>
          </a:xfrm>
        </p:grpSpPr>
        <p:sp>
          <p:nvSpPr>
            <p:cNvPr id="235" name="CustomShape 19"/>
            <p:cNvSpPr/>
            <p:nvPr/>
          </p:nvSpPr>
          <p:spPr>
            <a:xfrm>
              <a:off x="19440" y="2894760"/>
              <a:ext cx="822960" cy="365760"/>
            </a:xfrm>
            <a:custGeom>
              <a:avLst/>
              <a:gdLst/>
              <a:ahLst/>
              <a:rect l="0" t="0" r="r" b="b"/>
              <a:pathLst>
                <a:path w="2288" h="1018">
                  <a:moveTo>
                    <a:pt x="169" y="0"/>
                  </a:moveTo>
                  <a:lnTo>
                    <a:pt x="170" y="0"/>
                  </a:lnTo>
                  <a:cubicBezTo>
                    <a:pt x="140" y="0"/>
                    <a:pt x="111" y="8"/>
                    <a:pt x="85" y="23"/>
                  </a:cubicBezTo>
                  <a:cubicBezTo>
                    <a:pt x="59" y="38"/>
                    <a:pt x="38" y="59"/>
                    <a:pt x="23" y="85"/>
                  </a:cubicBezTo>
                  <a:cubicBezTo>
                    <a:pt x="8" y="111"/>
                    <a:pt x="0" y="140"/>
                    <a:pt x="0" y="170"/>
                  </a:cubicBezTo>
                  <a:lnTo>
                    <a:pt x="0" y="847"/>
                  </a:lnTo>
                  <a:lnTo>
                    <a:pt x="0" y="848"/>
                  </a:lnTo>
                  <a:cubicBezTo>
                    <a:pt x="0" y="877"/>
                    <a:pt x="8" y="906"/>
                    <a:pt x="23" y="932"/>
                  </a:cubicBezTo>
                  <a:cubicBezTo>
                    <a:pt x="38" y="958"/>
                    <a:pt x="59" y="979"/>
                    <a:pt x="85" y="994"/>
                  </a:cubicBezTo>
                  <a:cubicBezTo>
                    <a:pt x="111" y="1009"/>
                    <a:pt x="140" y="1017"/>
                    <a:pt x="170" y="1017"/>
                  </a:cubicBezTo>
                  <a:lnTo>
                    <a:pt x="2117" y="1017"/>
                  </a:lnTo>
                  <a:lnTo>
                    <a:pt x="2118" y="1017"/>
                  </a:lnTo>
                  <a:cubicBezTo>
                    <a:pt x="2147" y="1017"/>
                    <a:pt x="2176" y="1009"/>
                    <a:pt x="2202" y="994"/>
                  </a:cubicBezTo>
                  <a:cubicBezTo>
                    <a:pt x="2228" y="979"/>
                    <a:pt x="2249" y="958"/>
                    <a:pt x="2264" y="932"/>
                  </a:cubicBezTo>
                  <a:cubicBezTo>
                    <a:pt x="2279" y="906"/>
                    <a:pt x="2287" y="877"/>
                    <a:pt x="2287" y="848"/>
                  </a:cubicBezTo>
                  <a:lnTo>
                    <a:pt x="2287" y="169"/>
                  </a:lnTo>
                  <a:lnTo>
                    <a:pt x="2287" y="170"/>
                  </a:lnTo>
                  <a:lnTo>
                    <a:pt x="2287" y="170"/>
                  </a:lnTo>
                  <a:cubicBezTo>
                    <a:pt x="2287" y="140"/>
                    <a:pt x="2279" y="111"/>
                    <a:pt x="2264" y="85"/>
                  </a:cubicBezTo>
                  <a:cubicBezTo>
                    <a:pt x="2249" y="59"/>
                    <a:pt x="2228" y="38"/>
                    <a:pt x="2202" y="23"/>
                  </a:cubicBezTo>
                  <a:cubicBezTo>
                    <a:pt x="2176" y="8"/>
                    <a:pt x="2147" y="0"/>
                    <a:pt x="2118" y="0"/>
                  </a:cubicBezTo>
                  <a:lnTo>
                    <a:pt x="169" y="0"/>
                  </a:lnTo>
                </a:path>
              </a:pathLst>
            </a:custGeom>
            <a:noFill/>
            <a:ln w="54720">
              <a:solidFill>
                <a:srgbClr val="008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36" name="CustomShape 20"/>
            <p:cNvSpPr/>
            <p:nvPr/>
          </p:nvSpPr>
          <p:spPr>
            <a:xfrm>
              <a:off x="9273600" y="4571280"/>
              <a:ext cx="822960" cy="365400"/>
            </a:xfrm>
            <a:custGeom>
              <a:avLst/>
              <a:gdLst/>
              <a:ahLst/>
              <a:rect l="0" t="0" r="r" b="b"/>
              <a:pathLst>
                <a:path w="2288" h="1017">
                  <a:moveTo>
                    <a:pt x="169" y="0"/>
                  </a:moveTo>
                  <a:lnTo>
                    <a:pt x="169" y="0"/>
                  </a:lnTo>
                  <a:cubicBezTo>
                    <a:pt x="140" y="0"/>
                    <a:pt x="110" y="8"/>
                    <a:pt x="85" y="23"/>
                  </a:cubicBezTo>
                  <a:cubicBezTo>
                    <a:pt x="59" y="38"/>
                    <a:pt x="38" y="59"/>
                    <a:pt x="23" y="85"/>
                  </a:cubicBezTo>
                  <a:cubicBezTo>
                    <a:pt x="8" y="110"/>
                    <a:pt x="0" y="140"/>
                    <a:pt x="0" y="169"/>
                  </a:cubicBezTo>
                  <a:lnTo>
                    <a:pt x="0" y="846"/>
                  </a:lnTo>
                  <a:lnTo>
                    <a:pt x="0" y="847"/>
                  </a:lnTo>
                  <a:cubicBezTo>
                    <a:pt x="0" y="876"/>
                    <a:pt x="8" y="906"/>
                    <a:pt x="23" y="931"/>
                  </a:cubicBezTo>
                  <a:cubicBezTo>
                    <a:pt x="38" y="957"/>
                    <a:pt x="59" y="978"/>
                    <a:pt x="85" y="993"/>
                  </a:cubicBezTo>
                  <a:cubicBezTo>
                    <a:pt x="110" y="1008"/>
                    <a:pt x="140" y="1016"/>
                    <a:pt x="169" y="1016"/>
                  </a:cubicBezTo>
                  <a:lnTo>
                    <a:pt x="2117" y="1016"/>
                  </a:lnTo>
                  <a:lnTo>
                    <a:pt x="2118" y="1016"/>
                  </a:lnTo>
                  <a:cubicBezTo>
                    <a:pt x="2147" y="1016"/>
                    <a:pt x="2177" y="1008"/>
                    <a:pt x="2202" y="993"/>
                  </a:cubicBezTo>
                  <a:cubicBezTo>
                    <a:pt x="2228" y="978"/>
                    <a:pt x="2249" y="957"/>
                    <a:pt x="2264" y="931"/>
                  </a:cubicBezTo>
                  <a:cubicBezTo>
                    <a:pt x="2279" y="906"/>
                    <a:pt x="2287" y="876"/>
                    <a:pt x="2287" y="847"/>
                  </a:cubicBezTo>
                  <a:lnTo>
                    <a:pt x="2287" y="169"/>
                  </a:lnTo>
                  <a:lnTo>
                    <a:pt x="2287" y="169"/>
                  </a:lnTo>
                  <a:lnTo>
                    <a:pt x="2287" y="169"/>
                  </a:lnTo>
                  <a:cubicBezTo>
                    <a:pt x="2287" y="140"/>
                    <a:pt x="2279" y="110"/>
                    <a:pt x="2264" y="85"/>
                  </a:cubicBezTo>
                  <a:cubicBezTo>
                    <a:pt x="2249" y="59"/>
                    <a:pt x="2228" y="38"/>
                    <a:pt x="2202" y="23"/>
                  </a:cubicBezTo>
                  <a:cubicBezTo>
                    <a:pt x="2177" y="8"/>
                    <a:pt x="2147" y="0"/>
                    <a:pt x="2118" y="0"/>
                  </a:cubicBezTo>
                  <a:lnTo>
                    <a:pt x="169" y="0"/>
                  </a:lnTo>
                </a:path>
              </a:pathLst>
            </a:custGeom>
            <a:noFill/>
            <a:ln w="54720">
              <a:solidFill>
                <a:srgbClr val="008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37" name="CustomShape 21"/>
            <p:cNvSpPr/>
            <p:nvPr/>
          </p:nvSpPr>
          <p:spPr>
            <a:xfrm>
              <a:off x="1982160" y="1499760"/>
              <a:ext cx="548280" cy="182880"/>
            </a:xfrm>
            <a:custGeom>
              <a:avLst/>
              <a:gdLst/>
              <a:ahLst/>
              <a:rect l="0" t="0" r="r" b="b"/>
              <a:pathLst>
                <a:path w="1525" h="510">
                  <a:moveTo>
                    <a:pt x="84" y="0"/>
                  </a:moveTo>
                  <a:lnTo>
                    <a:pt x="85" y="0"/>
                  </a:lnTo>
                  <a:cubicBezTo>
                    <a:pt x="70" y="0"/>
                    <a:pt x="55" y="4"/>
                    <a:pt x="42" y="11"/>
                  </a:cubicBezTo>
                  <a:cubicBezTo>
                    <a:pt x="30" y="19"/>
                    <a:pt x="19" y="30"/>
                    <a:pt x="11" y="42"/>
                  </a:cubicBezTo>
                  <a:cubicBezTo>
                    <a:pt x="4" y="55"/>
                    <a:pt x="0" y="70"/>
                    <a:pt x="0" y="85"/>
                  </a:cubicBezTo>
                  <a:lnTo>
                    <a:pt x="0" y="424"/>
                  </a:lnTo>
                  <a:lnTo>
                    <a:pt x="0" y="424"/>
                  </a:lnTo>
                  <a:cubicBezTo>
                    <a:pt x="0" y="439"/>
                    <a:pt x="4" y="454"/>
                    <a:pt x="11" y="467"/>
                  </a:cubicBezTo>
                  <a:cubicBezTo>
                    <a:pt x="19" y="479"/>
                    <a:pt x="30" y="490"/>
                    <a:pt x="42" y="498"/>
                  </a:cubicBezTo>
                  <a:cubicBezTo>
                    <a:pt x="55" y="505"/>
                    <a:pt x="70" y="509"/>
                    <a:pt x="85" y="509"/>
                  </a:cubicBezTo>
                  <a:lnTo>
                    <a:pt x="1439" y="509"/>
                  </a:lnTo>
                  <a:lnTo>
                    <a:pt x="1439" y="509"/>
                  </a:lnTo>
                  <a:cubicBezTo>
                    <a:pt x="1454" y="509"/>
                    <a:pt x="1469" y="505"/>
                    <a:pt x="1482" y="498"/>
                  </a:cubicBezTo>
                  <a:cubicBezTo>
                    <a:pt x="1494" y="490"/>
                    <a:pt x="1505" y="479"/>
                    <a:pt x="1513" y="467"/>
                  </a:cubicBezTo>
                  <a:cubicBezTo>
                    <a:pt x="1520" y="454"/>
                    <a:pt x="1524" y="439"/>
                    <a:pt x="1524" y="424"/>
                  </a:cubicBezTo>
                  <a:lnTo>
                    <a:pt x="1524" y="84"/>
                  </a:lnTo>
                  <a:lnTo>
                    <a:pt x="1524" y="85"/>
                  </a:lnTo>
                  <a:lnTo>
                    <a:pt x="1524" y="85"/>
                  </a:lnTo>
                  <a:cubicBezTo>
                    <a:pt x="1524" y="70"/>
                    <a:pt x="1520" y="55"/>
                    <a:pt x="1513" y="42"/>
                  </a:cubicBezTo>
                  <a:cubicBezTo>
                    <a:pt x="1505" y="30"/>
                    <a:pt x="1494" y="19"/>
                    <a:pt x="1482" y="11"/>
                  </a:cubicBezTo>
                  <a:cubicBezTo>
                    <a:pt x="1469" y="4"/>
                    <a:pt x="1454" y="0"/>
                    <a:pt x="1439" y="0"/>
                  </a:cubicBezTo>
                  <a:lnTo>
                    <a:pt x="84" y="0"/>
                  </a:lnTo>
                </a:path>
              </a:pathLst>
            </a:custGeom>
            <a:noFill/>
            <a:ln w="54720">
              <a:solidFill>
                <a:srgbClr val="008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238" name="Group 22"/>
          <p:cNvGrpSpPr/>
          <p:nvPr/>
        </p:nvGrpSpPr>
        <p:grpSpPr>
          <a:xfrm>
            <a:off x="793080" y="1385280"/>
            <a:ext cx="9230760" cy="5772240"/>
            <a:chOff x="793080" y="1385280"/>
            <a:chExt cx="9230760" cy="5772240"/>
          </a:xfrm>
        </p:grpSpPr>
        <p:sp>
          <p:nvSpPr>
            <p:cNvPr id="239" name="CustomShape 23"/>
            <p:cNvSpPr/>
            <p:nvPr/>
          </p:nvSpPr>
          <p:spPr>
            <a:xfrm>
              <a:off x="793080" y="3803400"/>
              <a:ext cx="457200" cy="182880"/>
            </a:xfrm>
            <a:custGeom>
              <a:avLst/>
              <a:gdLst/>
              <a:ahLst/>
              <a:rect l="0" t="0" r="r" b="b"/>
              <a:pathLst>
                <a:path w="1272" h="510">
                  <a:moveTo>
                    <a:pt x="84" y="0"/>
                  </a:moveTo>
                  <a:lnTo>
                    <a:pt x="85" y="0"/>
                  </a:lnTo>
                  <a:cubicBezTo>
                    <a:pt x="70" y="0"/>
                    <a:pt x="55" y="4"/>
                    <a:pt x="42" y="11"/>
                  </a:cubicBezTo>
                  <a:cubicBezTo>
                    <a:pt x="30" y="19"/>
                    <a:pt x="19" y="30"/>
                    <a:pt x="11" y="42"/>
                  </a:cubicBezTo>
                  <a:cubicBezTo>
                    <a:pt x="4" y="55"/>
                    <a:pt x="0" y="70"/>
                    <a:pt x="0" y="85"/>
                  </a:cubicBezTo>
                  <a:lnTo>
                    <a:pt x="0" y="424"/>
                  </a:lnTo>
                  <a:lnTo>
                    <a:pt x="0" y="424"/>
                  </a:lnTo>
                  <a:cubicBezTo>
                    <a:pt x="0" y="439"/>
                    <a:pt x="4" y="454"/>
                    <a:pt x="11" y="467"/>
                  </a:cubicBezTo>
                  <a:cubicBezTo>
                    <a:pt x="19" y="479"/>
                    <a:pt x="30" y="490"/>
                    <a:pt x="42" y="498"/>
                  </a:cubicBezTo>
                  <a:cubicBezTo>
                    <a:pt x="55" y="505"/>
                    <a:pt x="70" y="509"/>
                    <a:pt x="85" y="509"/>
                  </a:cubicBezTo>
                  <a:lnTo>
                    <a:pt x="1186" y="509"/>
                  </a:lnTo>
                  <a:lnTo>
                    <a:pt x="1186" y="509"/>
                  </a:lnTo>
                  <a:cubicBezTo>
                    <a:pt x="1201" y="509"/>
                    <a:pt x="1216" y="505"/>
                    <a:pt x="1229" y="498"/>
                  </a:cubicBezTo>
                  <a:cubicBezTo>
                    <a:pt x="1241" y="490"/>
                    <a:pt x="1252" y="479"/>
                    <a:pt x="1260" y="467"/>
                  </a:cubicBezTo>
                  <a:cubicBezTo>
                    <a:pt x="1267" y="454"/>
                    <a:pt x="1271" y="439"/>
                    <a:pt x="1271" y="424"/>
                  </a:cubicBezTo>
                  <a:lnTo>
                    <a:pt x="1271" y="84"/>
                  </a:lnTo>
                  <a:lnTo>
                    <a:pt x="1271" y="85"/>
                  </a:lnTo>
                  <a:lnTo>
                    <a:pt x="1271" y="85"/>
                  </a:lnTo>
                  <a:cubicBezTo>
                    <a:pt x="1271" y="70"/>
                    <a:pt x="1267" y="55"/>
                    <a:pt x="1260" y="42"/>
                  </a:cubicBezTo>
                  <a:cubicBezTo>
                    <a:pt x="1252" y="30"/>
                    <a:pt x="1241" y="19"/>
                    <a:pt x="1229" y="11"/>
                  </a:cubicBezTo>
                  <a:cubicBezTo>
                    <a:pt x="1216" y="4"/>
                    <a:pt x="1201" y="0"/>
                    <a:pt x="1186" y="0"/>
                  </a:cubicBezTo>
                  <a:lnTo>
                    <a:pt x="84" y="0"/>
                  </a:lnTo>
                </a:path>
              </a:pathLst>
            </a:custGeom>
            <a:noFill/>
            <a:ln w="54720">
              <a:solidFill>
                <a:srgbClr val="0000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40" name="CustomShape 24"/>
            <p:cNvSpPr/>
            <p:nvPr/>
          </p:nvSpPr>
          <p:spPr>
            <a:xfrm>
              <a:off x="793080" y="4091760"/>
              <a:ext cx="457200" cy="182880"/>
            </a:xfrm>
            <a:custGeom>
              <a:avLst/>
              <a:gdLst/>
              <a:ahLst/>
              <a:rect l="0" t="0" r="r" b="b"/>
              <a:pathLst>
                <a:path w="1272" h="510">
                  <a:moveTo>
                    <a:pt x="84" y="0"/>
                  </a:moveTo>
                  <a:lnTo>
                    <a:pt x="85" y="0"/>
                  </a:lnTo>
                  <a:cubicBezTo>
                    <a:pt x="70" y="0"/>
                    <a:pt x="55" y="4"/>
                    <a:pt x="42" y="11"/>
                  </a:cubicBezTo>
                  <a:cubicBezTo>
                    <a:pt x="30" y="19"/>
                    <a:pt x="19" y="30"/>
                    <a:pt x="11" y="42"/>
                  </a:cubicBezTo>
                  <a:cubicBezTo>
                    <a:pt x="4" y="55"/>
                    <a:pt x="0" y="70"/>
                    <a:pt x="0" y="85"/>
                  </a:cubicBezTo>
                  <a:lnTo>
                    <a:pt x="0" y="424"/>
                  </a:lnTo>
                  <a:lnTo>
                    <a:pt x="0" y="424"/>
                  </a:lnTo>
                  <a:cubicBezTo>
                    <a:pt x="0" y="439"/>
                    <a:pt x="4" y="454"/>
                    <a:pt x="11" y="467"/>
                  </a:cubicBezTo>
                  <a:cubicBezTo>
                    <a:pt x="19" y="479"/>
                    <a:pt x="30" y="490"/>
                    <a:pt x="42" y="498"/>
                  </a:cubicBezTo>
                  <a:cubicBezTo>
                    <a:pt x="55" y="505"/>
                    <a:pt x="70" y="509"/>
                    <a:pt x="85" y="509"/>
                  </a:cubicBezTo>
                  <a:lnTo>
                    <a:pt x="1186" y="509"/>
                  </a:lnTo>
                  <a:lnTo>
                    <a:pt x="1186" y="509"/>
                  </a:lnTo>
                  <a:cubicBezTo>
                    <a:pt x="1201" y="509"/>
                    <a:pt x="1216" y="505"/>
                    <a:pt x="1229" y="498"/>
                  </a:cubicBezTo>
                  <a:cubicBezTo>
                    <a:pt x="1241" y="490"/>
                    <a:pt x="1252" y="479"/>
                    <a:pt x="1260" y="467"/>
                  </a:cubicBezTo>
                  <a:cubicBezTo>
                    <a:pt x="1267" y="454"/>
                    <a:pt x="1271" y="439"/>
                    <a:pt x="1271" y="424"/>
                  </a:cubicBezTo>
                  <a:lnTo>
                    <a:pt x="1271" y="84"/>
                  </a:lnTo>
                  <a:lnTo>
                    <a:pt x="1271" y="85"/>
                  </a:lnTo>
                  <a:lnTo>
                    <a:pt x="1271" y="85"/>
                  </a:lnTo>
                  <a:cubicBezTo>
                    <a:pt x="1271" y="70"/>
                    <a:pt x="1267" y="55"/>
                    <a:pt x="1260" y="42"/>
                  </a:cubicBezTo>
                  <a:cubicBezTo>
                    <a:pt x="1252" y="30"/>
                    <a:pt x="1241" y="19"/>
                    <a:pt x="1229" y="11"/>
                  </a:cubicBezTo>
                  <a:cubicBezTo>
                    <a:pt x="1216" y="4"/>
                    <a:pt x="1201" y="0"/>
                    <a:pt x="1186" y="0"/>
                  </a:cubicBezTo>
                  <a:lnTo>
                    <a:pt x="84" y="0"/>
                  </a:lnTo>
                </a:path>
              </a:pathLst>
            </a:custGeom>
            <a:noFill/>
            <a:ln w="54720">
              <a:solidFill>
                <a:srgbClr val="0000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41" name="CustomShape 25"/>
            <p:cNvSpPr/>
            <p:nvPr/>
          </p:nvSpPr>
          <p:spPr>
            <a:xfrm>
              <a:off x="8309880" y="4258080"/>
              <a:ext cx="822600" cy="365400"/>
            </a:xfrm>
            <a:custGeom>
              <a:avLst/>
              <a:gdLst/>
              <a:ahLst/>
              <a:rect l="0" t="0" r="r" b="b"/>
              <a:pathLst>
                <a:path w="2287" h="1017">
                  <a:moveTo>
                    <a:pt x="169" y="0"/>
                  </a:moveTo>
                  <a:lnTo>
                    <a:pt x="169" y="0"/>
                  </a:lnTo>
                  <a:cubicBezTo>
                    <a:pt x="140" y="0"/>
                    <a:pt x="110" y="8"/>
                    <a:pt x="85" y="23"/>
                  </a:cubicBezTo>
                  <a:cubicBezTo>
                    <a:pt x="59" y="38"/>
                    <a:pt x="38" y="59"/>
                    <a:pt x="23" y="85"/>
                  </a:cubicBezTo>
                  <a:cubicBezTo>
                    <a:pt x="8" y="110"/>
                    <a:pt x="0" y="140"/>
                    <a:pt x="0" y="169"/>
                  </a:cubicBezTo>
                  <a:lnTo>
                    <a:pt x="0" y="846"/>
                  </a:lnTo>
                  <a:lnTo>
                    <a:pt x="0" y="847"/>
                  </a:lnTo>
                  <a:cubicBezTo>
                    <a:pt x="0" y="876"/>
                    <a:pt x="8" y="906"/>
                    <a:pt x="23" y="931"/>
                  </a:cubicBezTo>
                  <a:cubicBezTo>
                    <a:pt x="38" y="957"/>
                    <a:pt x="59" y="978"/>
                    <a:pt x="85" y="993"/>
                  </a:cubicBezTo>
                  <a:cubicBezTo>
                    <a:pt x="110" y="1008"/>
                    <a:pt x="140" y="1016"/>
                    <a:pt x="169" y="1016"/>
                  </a:cubicBezTo>
                  <a:lnTo>
                    <a:pt x="2116" y="1016"/>
                  </a:lnTo>
                  <a:lnTo>
                    <a:pt x="2117" y="1016"/>
                  </a:lnTo>
                  <a:cubicBezTo>
                    <a:pt x="2146" y="1016"/>
                    <a:pt x="2176" y="1008"/>
                    <a:pt x="2201" y="993"/>
                  </a:cubicBezTo>
                  <a:cubicBezTo>
                    <a:pt x="2227" y="978"/>
                    <a:pt x="2248" y="957"/>
                    <a:pt x="2263" y="931"/>
                  </a:cubicBezTo>
                  <a:cubicBezTo>
                    <a:pt x="2278" y="906"/>
                    <a:pt x="2286" y="876"/>
                    <a:pt x="2286" y="847"/>
                  </a:cubicBezTo>
                  <a:lnTo>
                    <a:pt x="2286" y="169"/>
                  </a:lnTo>
                  <a:lnTo>
                    <a:pt x="2286" y="169"/>
                  </a:lnTo>
                  <a:lnTo>
                    <a:pt x="2286" y="169"/>
                  </a:lnTo>
                  <a:cubicBezTo>
                    <a:pt x="2286" y="140"/>
                    <a:pt x="2278" y="110"/>
                    <a:pt x="2263" y="85"/>
                  </a:cubicBezTo>
                  <a:cubicBezTo>
                    <a:pt x="2248" y="59"/>
                    <a:pt x="2227" y="38"/>
                    <a:pt x="2201" y="23"/>
                  </a:cubicBezTo>
                  <a:cubicBezTo>
                    <a:pt x="2176" y="8"/>
                    <a:pt x="2146" y="0"/>
                    <a:pt x="2117" y="0"/>
                  </a:cubicBezTo>
                  <a:lnTo>
                    <a:pt x="169" y="0"/>
                  </a:lnTo>
                </a:path>
              </a:pathLst>
            </a:custGeom>
            <a:noFill/>
            <a:ln w="54720">
              <a:solidFill>
                <a:srgbClr val="0000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42" name="CustomShape 26"/>
            <p:cNvSpPr/>
            <p:nvPr/>
          </p:nvSpPr>
          <p:spPr>
            <a:xfrm>
              <a:off x="5811840" y="1385280"/>
              <a:ext cx="731160" cy="365760"/>
            </a:xfrm>
            <a:custGeom>
              <a:avLst/>
              <a:gdLst/>
              <a:ahLst/>
              <a:rect l="0" t="0" r="r" b="b"/>
              <a:pathLst>
                <a:path w="2033" h="1018">
                  <a:moveTo>
                    <a:pt x="169" y="0"/>
                  </a:moveTo>
                  <a:lnTo>
                    <a:pt x="170" y="0"/>
                  </a:lnTo>
                  <a:cubicBezTo>
                    <a:pt x="140" y="0"/>
                    <a:pt x="111" y="8"/>
                    <a:pt x="85" y="23"/>
                  </a:cubicBezTo>
                  <a:cubicBezTo>
                    <a:pt x="59" y="38"/>
                    <a:pt x="38" y="59"/>
                    <a:pt x="23" y="85"/>
                  </a:cubicBezTo>
                  <a:cubicBezTo>
                    <a:pt x="8" y="111"/>
                    <a:pt x="0" y="140"/>
                    <a:pt x="0" y="170"/>
                  </a:cubicBezTo>
                  <a:lnTo>
                    <a:pt x="0" y="847"/>
                  </a:lnTo>
                  <a:lnTo>
                    <a:pt x="0" y="848"/>
                  </a:lnTo>
                  <a:cubicBezTo>
                    <a:pt x="0" y="877"/>
                    <a:pt x="8" y="906"/>
                    <a:pt x="23" y="932"/>
                  </a:cubicBezTo>
                  <a:cubicBezTo>
                    <a:pt x="38" y="958"/>
                    <a:pt x="59" y="979"/>
                    <a:pt x="85" y="994"/>
                  </a:cubicBezTo>
                  <a:cubicBezTo>
                    <a:pt x="111" y="1009"/>
                    <a:pt x="140" y="1017"/>
                    <a:pt x="170" y="1017"/>
                  </a:cubicBezTo>
                  <a:lnTo>
                    <a:pt x="1862" y="1017"/>
                  </a:lnTo>
                  <a:lnTo>
                    <a:pt x="1863" y="1017"/>
                  </a:lnTo>
                  <a:cubicBezTo>
                    <a:pt x="1892" y="1017"/>
                    <a:pt x="1921" y="1009"/>
                    <a:pt x="1947" y="994"/>
                  </a:cubicBezTo>
                  <a:cubicBezTo>
                    <a:pt x="1973" y="979"/>
                    <a:pt x="1994" y="958"/>
                    <a:pt x="2009" y="932"/>
                  </a:cubicBezTo>
                  <a:cubicBezTo>
                    <a:pt x="2024" y="906"/>
                    <a:pt x="2032" y="877"/>
                    <a:pt x="2032" y="848"/>
                  </a:cubicBezTo>
                  <a:lnTo>
                    <a:pt x="2031" y="169"/>
                  </a:lnTo>
                  <a:lnTo>
                    <a:pt x="2032" y="170"/>
                  </a:lnTo>
                  <a:lnTo>
                    <a:pt x="2032" y="170"/>
                  </a:lnTo>
                  <a:cubicBezTo>
                    <a:pt x="2032" y="140"/>
                    <a:pt x="2024" y="111"/>
                    <a:pt x="2009" y="85"/>
                  </a:cubicBezTo>
                  <a:cubicBezTo>
                    <a:pt x="1994" y="59"/>
                    <a:pt x="1973" y="38"/>
                    <a:pt x="1947" y="23"/>
                  </a:cubicBezTo>
                  <a:cubicBezTo>
                    <a:pt x="1921" y="8"/>
                    <a:pt x="1892" y="0"/>
                    <a:pt x="1863" y="0"/>
                  </a:cubicBezTo>
                  <a:lnTo>
                    <a:pt x="169" y="0"/>
                  </a:lnTo>
                </a:path>
              </a:pathLst>
            </a:custGeom>
            <a:noFill/>
            <a:ln w="54720">
              <a:solidFill>
                <a:srgbClr val="0000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43" name="CustomShape 27"/>
            <p:cNvSpPr/>
            <p:nvPr/>
          </p:nvSpPr>
          <p:spPr>
            <a:xfrm>
              <a:off x="9475560" y="1397160"/>
              <a:ext cx="548280" cy="228600"/>
            </a:xfrm>
            <a:custGeom>
              <a:avLst/>
              <a:gdLst/>
              <a:ahLst/>
              <a:rect l="0" t="0" r="r" b="b"/>
              <a:pathLst>
                <a:path w="1525" h="637">
                  <a:moveTo>
                    <a:pt x="105" y="0"/>
                  </a:moveTo>
                  <a:lnTo>
                    <a:pt x="106" y="0"/>
                  </a:lnTo>
                  <a:cubicBezTo>
                    <a:pt x="87" y="0"/>
                    <a:pt x="69" y="5"/>
                    <a:pt x="53" y="14"/>
                  </a:cubicBezTo>
                  <a:cubicBezTo>
                    <a:pt x="37" y="24"/>
                    <a:pt x="24" y="37"/>
                    <a:pt x="14" y="53"/>
                  </a:cubicBezTo>
                  <a:cubicBezTo>
                    <a:pt x="5" y="69"/>
                    <a:pt x="0" y="87"/>
                    <a:pt x="0" y="106"/>
                  </a:cubicBezTo>
                  <a:lnTo>
                    <a:pt x="0" y="530"/>
                  </a:lnTo>
                  <a:lnTo>
                    <a:pt x="0" y="530"/>
                  </a:lnTo>
                  <a:cubicBezTo>
                    <a:pt x="0" y="549"/>
                    <a:pt x="5" y="567"/>
                    <a:pt x="14" y="583"/>
                  </a:cubicBezTo>
                  <a:cubicBezTo>
                    <a:pt x="24" y="599"/>
                    <a:pt x="37" y="612"/>
                    <a:pt x="53" y="622"/>
                  </a:cubicBezTo>
                  <a:cubicBezTo>
                    <a:pt x="69" y="631"/>
                    <a:pt x="87" y="636"/>
                    <a:pt x="106" y="636"/>
                  </a:cubicBezTo>
                  <a:lnTo>
                    <a:pt x="1418" y="636"/>
                  </a:lnTo>
                  <a:lnTo>
                    <a:pt x="1418" y="636"/>
                  </a:lnTo>
                  <a:cubicBezTo>
                    <a:pt x="1437" y="636"/>
                    <a:pt x="1455" y="631"/>
                    <a:pt x="1471" y="622"/>
                  </a:cubicBezTo>
                  <a:cubicBezTo>
                    <a:pt x="1487" y="612"/>
                    <a:pt x="1500" y="599"/>
                    <a:pt x="1510" y="583"/>
                  </a:cubicBezTo>
                  <a:cubicBezTo>
                    <a:pt x="1519" y="567"/>
                    <a:pt x="1524" y="549"/>
                    <a:pt x="1524" y="530"/>
                  </a:cubicBezTo>
                  <a:lnTo>
                    <a:pt x="1524" y="106"/>
                  </a:lnTo>
                  <a:lnTo>
                    <a:pt x="1524" y="106"/>
                  </a:lnTo>
                  <a:lnTo>
                    <a:pt x="1524" y="106"/>
                  </a:lnTo>
                  <a:cubicBezTo>
                    <a:pt x="1524" y="87"/>
                    <a:pt x="1519" y="69"/>
                    <a:pt x="1510" y="53"/>
                  </a:cubicBezTo>
                  <a:cubicBezTo>
                    <a:pt x="1500" y="37"/>
                    <a:pt x="1487" y="24"/>
                    <a:pt x="1471" y="14"/>
                  </a:cubicBezTo>
                  <a:cubicBezTo>
                    <a:pt x="1455" y="5"/>
                    <a:pt x="1437" y="0"/>
                    <a:pt x="1418" y="0"/>
                  </a:cubicBezTo>
                  <a:lnTo>
                    <a:pt x="105" y="0"/>
                  </a:lnTo>
                </a:path>
              </a:pathLst>
            </a:custGeom>
            <a:noFill/>
            <a:ln w="54720">
              <a:solidFill>
                <a:srgbClr val="0000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44" name="CustomShape 28"/>
            <p:cNvSpPr/>
            <p:nvPr/>
          </p:nvSpPr>
          <p:spPr>
            <a:xfrm>
              <a:off x="9475560" y="1685160"/>
              <a:ext cx="548280" cy="274320"/>
            </a:xfrm>
            <a:custGeom>
              <a:avLst/>
              <a:gdLst/>
              <a:ahLst/>
              <a:rect l="0" t="0" r="r" b="b"/>
              <a:pathLst>
                <a:path w="1525" h="764">
                  <a:moveTo>
                    <a:pt x="127" y="0"/>
                  </a:moveTo>
                  <a:lnTo>
                    <a:pt x="127" y="0"/>
                  </a:lnTo>
                  <a:cubicBezTo>
                    <a:pt x="105" y="0"/>
                    <a:pt x="83" y="6"/>
                    <a:pt x="64" y="17"/>
                  </a:cubicBezTo>
                  <a:cubicBezTo>
                    <a:pt x="44" y="28"/>
                    <a:pt x="28" y="44"/>
                    <a:pt x="17" y="64"/>
                  </a:cubicBezTo>
                  <a:cubicBezTo>
                    <a:pt x="6" y="83"/>
                    <a:pt x="0" y="105"/>
                    <a:pt x="0" y="127"/>
                  </a:cubicBezTo>
                  <a:lnTo>
                    <a:pt x="0" y="635"/>
                  </a:lnTo>
                  <a:lnTo>
                    <a:pt x="0" y="636"/>
                  </a:lnTo>
                  <a:cubicBezTo>
                    <a:pt x="0" y="658"/>
                    <a:pt x="6" y="680"/>
                    <a:pt x="17" y="699"/>
                  </a:cubicBezTo>
                  <a:cubicBezTo>
                    <a:pt x="28" y="719"/>
                    <a:pt x="44" y="735"/>
                    <a:pt x="64" y="746"/>
                  </a:cubicBezTo>
                  <a:cubicBezTo>
                    <a:pt x="83" y="757"/>
                    <a:pt x="105" y="763"/>
                    <a:pt x="127" y="763"/>
                  </a:cubicBezTo>
                  <a:lnTo>
                    <a:pt x="1396" y="763"/>
                  </a:lnTo>
                  <a:lnTo>
                    <a:pt x="1397" y="763"/>
                  </a:lnTo>
                  <a:cubicBezTo>
                    <a:pt x="1419" y="763"/>
                    <a:pt x="1441" y="757"/>
                    <a:pt x="1460" y="746"/>
                  </a:cubicBezTo>
                  <a:cubicBezTo>
                    <a:pt x="1480" y="735"/>
                    <a:pt x="1496" y="719"/>
                    <a:pt x="1507" y="699"/>
                  </a:cubicBezTo>
                  <a:cubicBezTo>
                    <a:pt x="1518" y="680"/>
                    <a:pt x="1524" y="658"/>
                    <a:pt x="1524" y="636"/>
                  </a:cubicBezTo>
                  <a:lnTo>
                    <a:pt x="1524" y="127"/>
                  </a:lnTo>
                  <a:lnTo>
                    <a:pt x="1524" y="127"/>
                  </a:lnTo>
                  <a:lnTo>
                    <a:pt x="1524" y="127"/>
                  </a:lnTo>
                  <a:cubicBezTo>
                    <a:pt x="1524" y="105"/>
                    <a:pt x="1518" y="83"/>
                    <a:pt x="1507" y="64"/>
                  </a:cubicBezTo>
                  <a:cubicBezTo>
                    <a:pt x="1496" y="44"/>
                    <a:pt x="1480" y="28"/>
                    <a:pt x="1460" y="17"/>
                  </a:cubicBezTo>
                  <a:cubicBezTo>
                    <a:pt x="1441" y="6"/>
                    <a:pt x="1419" y="0"/>
                    <a:pt x="1397" y="0"/>
                  </a:cubicBezTo>
                  <a:lnTo>
                    <a:pt x="127" y="0"/>
                  </a:lnTo>
                </a:path>
              </a:pathLst>
            </a:custGeom>
            <a:noFill/>
            <a:ln w="54720">
              <a:solidFill>
                <a:srgbClr val="0000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45" name="CustomShape 29"/>
            <p:cNvSpPr/>
            <p:nvPr/>
          </p:nvSpPr>
          <p:spPr>
            <a:xfrm>
              <a:off x="9475560" y="1937160"/>
              <a:ext cx="548280" cy="273960"/>
            </a:xfrm>
            <a:custGeom>
              <a:avLst/>
              <a:gdLst/>
              <a:ahLst/>
              <a:rect l="0" t="0" r="r" b="b"/>
              <a:pathLst>
                <a:path w="1525" h="763">
                  <a:moveTo>
                    <a:pt x="127" y="0"/>
                  </a:moveTo>
                  <a:lnTo>
                    <a:pt x="127" y="0"/>
                  </a:lnTo>
                  <a:cubicBezTo>
                    <a:pt x="105" y="0"/>
                    <a:pt x="83" y="6"/>
                    <a:pt x="64" y="17"/>
                  </a:cubicBezTo>
                  <a:cubicBezTo>
                    <a:pt x="44" y="28"/>
                    <a:pt x="28" y="44"/>
                    <a:pt x="17" y="64"/>
                  </a:cubicBezTo>
                  <a:cubicBezTo>
                    <a:pt x="6" y="83"/>
                    <a:pt x="0" y="105"/>
                    <a:pt x="0" y="127"/>
                  </a:cubicBezTo>
                  <a:lnTo>
                    <a:pt x="0" y="635"/>
                  </a:lnTo>
                  <a:lnTo>
                    <a:pt x="0" y="635"/>
                  </a:lnTo>
                  <a:cubicBezTo>
                    <a:pt x="0" y="657"/>
                    <a:pt x="6" y="679"/>
                    <a:pt x="17" y="699"/>
                  </a:cubicBezTo>
                  <a:cubicBezTo>
                    <a:pt x="28" y="718"/>
                    <a:pt x="44" y="734"/>
                    <a:pt x="64" y="745"/>
                  </a:cubicBezTo>
                  <a:cubicBezTo>
                    <a:pt x="83" y="756"/>
                    <a:pt x="105" y="762"/>
                    <a:pt x="127" y="762"/>
                  </a:cubicBezTo>
                  <a:lnTo>
                    <a:pt x="1397" y="762"/>
                  </a:lnTo>
                  <a:lnTo>
                    <a:pt x="1397" y="762"/>
                  </a:lnTo>
                  <a:cubicBezTo>
                    <a:pt x="1419" y="762"/>
                    <a:pt x="1441" y="756"/>
                    <a:pt x="1461" y="745"/>
                  </a:cubicBezTo>
                  <a:cubicBezTo>
                    <a:pt x="1480" y="734"/>
                    <a:pt x="1496" y="718"/>
                    <a:pt x="1507" y="699"/>
                  </a:cubicBezTo>
                  <a:cubicBezTo>
                    <a:pt x="1518" y="679"/>
                    <a:pt x="1524" y="657"/>
                    <a:pt x="1524" y="635"/>
                  </a:cubicBezTo>
                  <a:lnTo>
                    <a:pt x="1524" y="127"/>
                  </a:lnTo>
                  <a:lnTo>
                    <a:pt x="1524" y="127"/>
                  </a:lnTo>
                  <a:lnTo>
                    <a:pt x="1524" y="127"/>
                  </a:lnTo>
                  <a:cubicBezTo>
                    <a:pt x="1524" y="105"/>
                    <a:pt x="1518" y="83"/>
                    <a:pt x="1507" y="64"/>
                  </a:cubicBezTo>
                  <a:cubicBezTo>
                    <a:pt x="1496" y="44"/>
                    <a:pt x="1480" y="28"/>
                    <a:pt x="1461" y="17"/>
                  </a:cubicBezTo>
                  <a:cubicBezTo>
                    <a:pt x="1441" y="6"/>
                    <a:pt x="1419" y="0"/>
                    <a:pt x="1397" y="0"/>
                  </a:cubicBezTo>
                  <a:lnTo>
                    <a:pt x="127" y="0"/>
                  </a:lnTo>
                </a:path>
              </a:pathLst>
            </a:custGeom>
            <a:noFill/>
            <a:ln w="54720">
              <a:solidFill>
                <a:srgbClr val="0000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46" name="CustomShape 30"/>
            <p:cNvSpPr/>
            <p:nvPr/>
          </p:nvSpPr>
          <p:spPr>
            <a:xfrm>
              <a:off x="3007080" y="6975000"/>
              <a:ext cx="457200" cy="182520"/>
            </a:xfrm>
            <a:custGeom>
              <a:avLst/>
              <a:gdLst/>
              <a:ahLst/>
              <a:rect l="0" t="0" r="r" b="b"/>
              <a:pathLst>
                <a:path w="1272" h="509">
                  <a:moveTo>
                    <a:pt x="84" y="0"/>
                  </a:moveTo>
                  <a:lnTo>
                    <a:pt x="85" y="0"/>
                  </a:lnTo>
                  <a:cubicBezTo>
                    <a:pt x="70" y="0"/>
                    <a:pt x="55" y="4"/>
                    <a:pt x="42" y="11"/>
                  </a:cubicBezTo>
                  <a:cubicBezTo>
                    <a:pt x="29" y="19"/>
                    <a:pt x="19" y="29"/>
                    <a:pt x="11" y="42"/>
                  </a:cubicBezTo>
                  <a:cubicBezTo>
                    <a:pt x="4" y="55"/>
                    <a:pt x="0" y="70"/>
                    <a:pt x="0" y="85"/>
                  </a:cubicBezTo>
                  <a:lnTo>
                    <a:pt x="0" y="423"/>
                  </a:lnTo>
                  <a:lnTo>
                    <a:pt x="0" y="423"/>
                  </a:lnTo>
                  <a:cubicBezTo>
                    <a:pt x="0" y="438"/>
                    <a:pt x="4" y="453"/>
                    <a:pt x="11" y="466"/>
                  </a:cubicBezTo>
                  <a:cubicBezTo>
                    <a:pt x="19" y="479"/>
                    <a:pt x="29" y="489"/>
                    <a:pt x="42" y="497"/>
                  </a:cubicBezTo>
                  <a:cubicBezTo>
                    <a:pt x="55" y="504"/>
                    <a:pt x="70" y="508"/>
                    <a:pt x="85" y="508"/>
                  </a:cubicBezTo>
                  <a:lnTo>
                    <a:pt x="1186" y="508"/>
                  </a:lnTo>
                  <a:lnTo>
                    <a:pt x="1186" y="508"/>
                  </a:lnTo>
                  <a:cubicBezTo>
                    <a:pt x="1201" y="508"/>
                    <a:pt x="1216" y="504"/>
                    <a:pt x="1229" y="497"/>
                  </a:cubicBezTo>
                  <a:cubicBezTo>
                    <a:pt x="1242" y="489"/>
                    <a:pt x="1252" y="479"/>
                    <a:pt x="1260" y="466"/>
                  </a:cubicBezTo>
                  <a:cubicBezTo>
                    <a:pt x="1267" y="453"/>
                    <a:pt x="1271" y="438"/>
                    <a:pt x="1271" y="423"/>
                  </a:cubicBezTo>
                  <a:lnTo>
                    <a:pt x="1271" y="84"/>
                  </a:lnTo>
                  <a:lnTo>
                    <a:pt x="1271" y="85"/>
                  </a:lnTo>
                  <a:lnTo>
                    <a:pt x="1271" y="85"/>
                  </a:lnTo>
                  <a:cubicBezTo>
                    <a:pt x="1271" y="70"/>
                    <a:pt x="1267" y="55"/>
                    <a:pt x="1260" y="42"/>
                  </a:cubicBezTo>
                  <a:cubicBezTo>
                    <a:pt x="1252" y="29"/>
                    <a:pt x="1242" y="19"/>
                    <a:pt x="1229" y="11"/>
                  </a:cubicBezTo>
                  <a:cubicBezTo>
                    <a:pt x="1216" y="4"/>
                    <a:pt x="1201" y="0"/>
                    <a:pt x="1186" y="0"/>
                  </a:cubicBezTo>
                  <a:lnTo>
                    <a:pt x="84" y="0"/>
                  </a:lnTo>
                </a:path>
              </a:pathLst>
            </a:custGeom>
            <a:noFill/>
            <a:ln w="54720">
              <a:solidFill>
                <a:srgbClr val="0000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247" name="TextShape 31"/>
          <p:cNvSpPr txBox="1"/>
          <p:nvPr/>
        </p:nvSpPr>
        <p:spPr>
          <a:xfrm>
            <a:off x="48240" y="4631400"/>
            <a:ext cx="9784440" cy="17967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1" lang="en-US" sz="3000" spc="-1" strike="noStrike">
                <a:solidFill>
                  <a:srgbClr val="0000ff"/>
                </a:solidFill>
                <a:latin typeface="Arial"/>
              </a:rPr>
              <a:t>Trigger detectors:</a:t>
            </a:r>
            <a:r>
              <a:rPr b="1" lang="en-US" sz="2500" spc="-1" strike="noStrike">
                <a:solidFill>
                  <a:srgbClr val="0000ff"/>
                </a:solidFill>
                <a:latin typeface="Arial"/>
              </a:rPr>
              <a:t> </a:t>
            </a:r>
            <a:r>
              <a:rPr b="1" lang="en-US" sz="2500" spc="-1" strike="noStrike">
                <a:solidFill>
                  <a:srgbClr val="000000"/>
                </a:solidFill>
                <a:latin typeface="Arial"/>
              </a:rPr>
              <a:t>When do we have a collision?</a:t>
            </a:r>
            <a:endParaRPr b="0" lang="en-US" sz="2500" spc="-1" strike="noStrike">
              <a:latin typeface="Arial"/>
            </a:endParaRPr>
          </a:p>
          <a:p>
            <a:r>
              <a:rPr b="1" lang="en-US" sz="3000" spc="-1" strike="noStrike">
                <a:solidFill>
                  <a:srgbClr val="ff0000"/>
                </a:solidFill>
                <a:latin typeface="Arial"/>
              </a:rPr>
              <a:t>Tracking detectors:</a:t>
            </a:r>
            <a:r>
              <a:rPr b="1" lang="en-US" sz="2500" spc="-1" strike="noStrike">
                <a:solidFill>
                  <a:srgbClr val="ff0000"/>
                </a:solidFill>
                <a:latin typeface="Arial"/>
              </a:rPr>
              <a:t> </a:t>
            </a:r>
            <a:r>
              <a:rPr b="1" lang="en-US" sz="2500" spc="-1" strike="noStrike">
                <a:solidFill>
                  <a:srgbClr val="000000"/>
                </a:solidFill>
                <a:latin typeface="Arial"/>
              </a:rPr>
              <a:t>Where did the particle go?</a:t>
            </a:r>
            <a:endParaRPr b="0" lang="en-US" sz="2500" spc="-1" strike="noStrike">
              <a:latin typeface="Arial"/>
            </a:endParaRPr>
          </a:p>
          <a:p>
            <a:r>
              <a:rPr b="1" lang="en-US" sz="3000" spc="-1" strike="noStrike">
                <a:solidFill>
                  <a:srgbClr val="6b4794"/>
                </a:solidFill>
                <a:latin typeface="Arial"/>
              </a:rPr>
              <a:t>Identification detectors:</a:t>
            </a:r>
            <a:r>
              <a:rPr b="1" lang="en-US" sz="2500" spc="-1" strike="noStrike">
                <a:solidFill>
                  <a:srgbClr val="6b4794"/>
                </a:solidFill>
                <a:latin typeface="Arial"/>
              </a:rPr>
              <a:t> </a:t>
            </a:r>
            <a:r>
              <a:rPr b="1" lang="en-US" sz="2500" spc="-1" strike="noStrike">
                <a:solidFill>
                  <a:srgbClr val="000000"/>
                </a:solidFill>
                <a:latin typeface="Arial"/>
              </a:rPr>
              <a:t>What kind of particle is it?</a:t>
            </a:r>
            <a:endParaRPr b="0" lang="en-US" sz="2500" spc="-1" strike="noStrike">
              <a:latin typeface="Arial"/>
            </a:endParaRPr>
          </a:p>
          <a:p>
            <a:r>
              <a:rPr b="1" lang="en-US" sz="3000" spc="-1" strike="noStrike">
                <a:solidFill>
                  <a:srgbClr val="008000"/>
                </a:solidFill>
                <a:latin typeface="Arial"/>
              </a:rPr>
              <a:t>Calorimeters:</a:t>
            </a:r>
            <a:r>
              <a:rPr b="1" lang="en-US" sz="2500" spc="-1" strike="noStrike">
                <a:solidFill>
                  <a:srgbClr val="008000"/>
                </a:solidFill>
                <a:latin typeface="Arial"/>
              </a:rPr>
              <a:t>  </a:t>
            </a:r>
            <a:r>
              <a:rPr b="1" lang="en-US" sz="2500" spc="-1" strike="noStrike">
                <a:solidFill>
                  <a:srgbClr val="000000"/>
                </a:solidFill>
                <a:latin typeface="Arial"/>
              </a:rPr>
              <a:t>How much energy does the particle have?</a:t>
            </a:r>
            <a:endParaRPr b="0" lang="en-US" sz="25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1" dur="indefinite" restart="never" nodeType="tmRoot">
          <p:childTnLst>
            <p:seq>
              <p:cTn id="12" dur="indefinite" nodeType="mainSeq">
                <p:childTnLst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TextShape 1"/>
          <p:cNvSpPr txBox="1"/>
          <p:nvPr/>
        </p:nvSpPr>
        <p:spPr>
          <a:xfrm>
            <a:off x="503280" y="64440"/>
            <a:ext cx="9071640" cy="6267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n-US" sz="4400" spc="-1" strike="noStrike">
                <a:highlight>
                  <a:srgbClr val="ffffff"/>
                </a:highlight>
                <a:latin typeface="Times New Roman"/>
              </a:rPr>
              <a:t>p+p collisions</a:t>
            </a:r>
            <a:endParaRPr b="0" lang="en-US" sz="4400" spc="-1" strike="noStrike">
              <a:highlight>
                <a:srgbClr val="ffffff"/>
              </a:highlight>
              <a:latin typeface="Times New Roman"/>
            </a:endParaRPr>
          </a:p>
        </p:txBody>
      </p:sp>
      <p:pic>
        <p:nvPicPr>
          <p:cNvPr id="249" name="" descr=""/>
          <p:cNvPicPr/>
          <p:nvPr/>
        </p:nvPicPr>
        <p:blipFill>
          <a:blip r:embed="rId1"/>
          <a:stretch/>
        </p:blipFill>
        <p:spPr>
          <a:xfrm>
            <a:off x="1355040" y="970560"/>
            <a:ext cx="7315200" cy="5486400"/>
          </a:xfrm>
          <a:prstGeom prst="rect">
            <a:avLst/>
          </a:prstGeom>
          <a:ln>
            <a:noFill/>
          </a:ln>
        </p:spPr>
      </p:pic>
      <p:sp>
        <p:nvSpPr>
          <p:cNvPr id="250" name="TextShape 2"/>
          <p:cNvSpPr txBox="1"/>
          <p:nvPr/>
        </p:nvSpPr>
        <p:spPr>
          <a:xfrm>
            <a:off x="2694240" y="6472440"/>
            <a:ext cx="4572000" cy="5140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1" lang="en-US" sz="3000" spc="-1" strike="noStrike">
                <a:latin typeface="Times New Roman"/>
              </a:rPr>
              <a:t>3D image of each collision</a:t>
            </a:r>
            <a:endParaRPr b="0" lang="en-US" sz="3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TextShape 1"/>
          <p:cNvSpPr txBox="1"/>
          <p:nvPr/>
        </p:nvSpPr>
        <p:spPr>
          <a:xfrm>
            <a:off x="528840" y="0"/>
            <a:ext cx="9071640" cy="9140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n-US" sz="4400" spc="-1" strike="noStrike">
                <a:highlight>
                  <a:srgbClr val="ffffff"/>
                </a:highlight>
                <a:latin typeface="Times New Roman"/>
              </a:rPr>
              <a:t>Pb+Pb collisions</a:t>
            </a:r>
            <a:endParaRPr b="0" lang="en-US" sz="4400" spc="-1" strike="noStrike">
              <a:highlight>
                <a:srgbClr val="ffffff"/>
              </a:highlight>
              <a:latin typeface="Times New Roman"/>
            </a:endParaRPr>
          </a:p>
        </p:txBody>
      </p:sp>
      <p:sp>
        <p:nvSpPr>
          <p:cNvPr id="252" name="TextShape 2"/>
          <p:cNvSpPr txBox="1"/>
          <p:nvPr/>
        </p:nvSpPr>
        <p:spPr>
          <a:xfrm>
            <a:off x="9591120" y="7204680"/>
            <a:ext cx="457200" cy="3463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0000" rIns="90000" tIns="45000" bIns="45000">
            <a:noAutofit/>
          </a:bodyPr>
          <a:p>
            <a:pPr algn="r"/>
            <a:r>
              <a:rPr b="1" i="1" lang="en-US" sz="1800" spc="-1" strike="noStrike">
                <a:latin typeface="Arial"/>
              </a:rPr>
              <a:t>5</a:t>
            </a:r>
            <a:endParaRPr b="0" lang="en-US" sz="1800" spc="-1" strike="noStrike">
              <a:latin typeface="Arial"/>
            </a:endParaRPr>
          </a:p>
        </p:txBody>
      </p:sp>
      <p:pic>
        <p:nvPicPr>
          <p:cNvPr id="253" name="" descr=""/>
          <p:cNvPicPr/>
          <p:nvPr/>
        </p:nvPicPr>
        <p:blipFill>
          <a:blip r:embed="rId1"/>
          <a:stretch/>
        </p:blipFill>
        <p:spPr>
          <a:xfrm>
            <a:off x="-88920" y="1529640"/>
            <a:ext cx="10244520" cy="45979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highlight>
                <a:srgbClr val="ffffff"/>
              </a:highlight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TextShape 1"/>
          <p:cNvSpPr txBox="1"/>
          <p:nvPr/>
        </p:nvSpPr>
        <p:spPr>
          <a:xfrm>
            <a:off x="1352160" y="2690640"/>
            <a:ext cx="7315200" cy="1261800"/>
          </a:xfrm>
          <a:prstGeom prst="rect">
            <a:avLst/>
          </a:prstGeom>
          <a:solidFill>
            <a:srgbClr val="c0c0c0"/>
          </a:solidFill>
          <a:ln>
            <a:noFill/>
          </a:ln>
          <a:effectLst>
            <a:outerShdw dist="129315" dir="2700000">
              <a:srgbClr val="000000"/>
            </a:outerShdw>
          </a:effectLst>
        </p:spPr>
        <p:txBody>
          <a:bodyPr lIns="0" rIns="0" tIns="0" bIns="0" anchor="ctr">
            <a:noAutofit/>
          </a:bodyPr>
          <a:p>
            <a:pPr algn="ctr"/>
            <a:r>
              <a:rPr b="0" lang="en-US" sz="4400" spc="-1" strike="noStrike">
                <a:solidFill>
                  <a:srgbClr val="000000"/>
                </a:solidFill>
                <a:highlight>
                  <a:srgbClr val="ffffff"/>
                </a:highlight>
                <a:latin typeface="Times New Roman"/>
              </a:rPr>
              <a:t>Forming the QGP</a:t>
            </a:r>
            <a:endParaRPr b="0" lang="en-US" sz="4400" spc="-1" strike="noStrike">
              <a:highlight>
                <a:srgbClr val="ffffff"/>
              </a:highlight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n-US" sz="4400" spc="-1" strike="noStrike">
                <a:highlight>
                  <a:srgbClr val="ffffff"/>
                </a:highlight>
                <a:latin typeface="Times New Roman"/>
              </a:rPr>
              <a:t>How can we estimate the energy density?</a:t>
            </a:r>
            <a:endParaRPr b="0" lang="en-US" sz="4400" spc="-1" strike="noStrike">
              <a:highlight>
                <a:srgbClr val="ffffff"/>
              </a:highlight>
              <a:latin typeface="Times New Roman"/>
            </a:endParaRPr>
          </a:p>
        </p:txBody>
      </p:sp>
      <p:pic>
        <p:nvPicPr>
          <p:cNvPr id="257" name="" descr=""/>
          <p:cNvPicPr/>
          <p:nvPr/>
        </p:nvPicPr>
        <p:blipFill>
          <a:blip r:embed="rId1"/>
          <a:stretch/>
        </p:blipFill>
        <p:spPr>
          <a:xfrm>
            <a:off x="6126480" y="1920240"/>
            <a:ext cx="2926080" cy="2743200"/>
          </a:xfrm>
          <a:prstGeom prst="rect">
            <a:avLst/>
          </a:prstGeom>
          <a:ln>
            <a:noFill/>
          </a:ln>
        </p:spPr>
      </p:pic>
      <p:sp>
        <p:nvSpPr>
          <p:cNvPr id="258" name="TextShape 2"/>
          <p:cNvSpPr txBox="1"/>
          <p:nvPr/>
        </p:nvSpPr>
        <p:spPr>
          <a:xfrm>
            <a:off x="640080" y="1737360"/>
            <a:ext cx="5852160" cy="52120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 fontScale="71000"/>
          </a:bodyPr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highlight>
                  <a:srgbClr val="ffffff"/>
                </a:highlight>
                <a:latin typeface="Times New Roman"/>
              </a:rPr>
              <a:t>Transverse energy (E</a:t>
            </a:r>
            <a:r>
              <a:rPr b="0" lang="en-US" sz="3200" spc="-1" strike="noStrike" baseline="-14000000">
                <a:highlight>
                  <a:srgbClr val="ffffff"/>
                </a:highlight>
                <a:latin typeface="Times New Roman"/>
              </a:rPr>
              <a:t>T</a:t>
            </a:r>
            <a:r>
              <a:rPr b="0" lang="en-US" sz="3200" spc="-1" strike="noStrike">
                <a:highlight>
                  <a:srgbClr val="ffffff"/>
                </a:highlight>
                <a:latin typeface="Times New Roman"/>
              </a:rPr>
              <a:t>)</a:t>
            </a:r>
            <a:endParaRPr b="0" lang="en-US" sz="3200" spc="-1" strike="noStrike">
              <a:highlight>
                <a:srgbClr val="ffffff"/>
              </a:highlight>
              <a:latin typeface="Times New Roman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highlight>
                  <a:srgbClr val="ffffff"/>
                </a:highlight>
                <a:latin typeface="Times New Roman"/>
              </a:rPr>
              <a:t>sum of particle energies in transverse direction</a:t>
            </a:r>
            <a:endParaRPr b="0" lang="en-US" sz="2800" spc="-1" strike="noStrike">
              <a:highlight>
                <a:srgbClr val="ffffff"/>
              </a:highlight>
              <a:latin typeface="Times New Roman"/>
            </a:endParaRPr>
          </a:p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highlight>
                  <a:srgbClr val="ffffff"/>
                </a:highlight>
                <a:latin typeface="Times New Roman"/>
              </a:rPr>
              <a:t>Volume V = A</a:t>
            </a:r>
            <a:r>
              <a:rPr b="0" lang="en-US" sz="3200" spc="-1" strike="noStrike" baseline="-14000000">
                <a:highlight>
                  <a:srgbClr val="ffffff"/>
                </a:highlight>
                <a:latin typeface="Times New Roman"/>
              </a:rPr>
              <a:t>T </a:t>
            </a:r>
            <a:r>
              <a:rPr b="0" lang="en-US" sz="3200" spc="-1" strike="noStrike">
                <a:highlight>
                  <a:srgbClr val="ffffff"/>
                </a:highlight>
                <a:latin typeface="Times New Roman"/>
                <a:ea typeface="Arial"/>
              </a:rPr>
              <a:t>τ</a:t>
            </a:r>
            <a:r>
              <a:rPr b="0" lang="en-US" sz="3200" spc="-1" strike="noStrike">
                <a:highlight>
                  <a:srgbClr val="ffffff"/>
                </a:highlight>
                <a:latin typeface="Times New Roman"/>
              </a:rPr>
              <a:t>c</a:t>
            </a:r>
            <a:endParaRPr b="0" lang="en-US" sz="3200" spc="-1" strike="noStrike">
              <a:highlight>
                <a:srgbClr val="ffffff"/>
              </a:highlight>
              <a:latin typeface="Times New Roman"/>
            </a:endParaRPr>
          </a:p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highlight>
                  <a:srgbClr val="ffffff"/>
                </a:highlight>
                <a:latin typeface="Times New Roman"/>
                <a:ea typeface="Arial"/>
              </a:rPr>
              <a:t>τ = formation time</a:t>
            </a:r>
            <a:endParaRPr b="0" lang="en-US" sz="3200" spc="-1" strike="noStrike">
              <a:highlight>
                <a:srgbClr val="ffffff"/>
              </a:highlight>
              <a:latin typeface="Times New Roman"/>
            </a:endParaRPr>
          </a:p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highlight>
                  <a:srgbClr val="ffffff"/>
                </a:highlight>
                <a:latin typeface="Times New Roman"/>
                <a:ea typeface="Arial"/>
              </a:rPr>
              <a:t>Energy density </a:t>
            </a:r>
            <a:r>
              <a:rPr b="0" lang="en-US" sz="3200" spc="-1" strike="noStrike">
                <a:highlight>
                  <a:srgbClr val="ffffff"/>
                </a:highlight>
                <a:latin typeface="Times New Roman"/>
                <a:ea typeface="Times New Roman"/>
              </a:rPr>
              <a:t>ε</a:t>
            </a:r>
            <a:br/>
            <a:br/>
            <a:br/>
            <a:br/>
            <a:r>
              <a:rPr b="0" lang="en-US" sz="3200" spc="-1" strike="noStrike">
                <a:highlight>
                  <a:srgbClr val="ffffff"/>
                </a:highlight>
                <a:latin typeface="Times New Roman"/>
              </a:rPr>
              <a:t> </a:t>
            </a:r>
            <a:endParaRPr b="0" lang="en-US" sz="3200" spc="-1" strike="noStrike">
              <a:highlight>
                <a:srgbClr val="ffffff"/>
              </a:highlight>
              <a:latin typeface="Times New Roman"/>
            </a:endParaRPr>
          </a:p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highlight>
                  <a:srgbClr val="ffffff"/>
                </a:highlight>
                <a:latin typeface="Times New Roman"/>
                <a:ea typeface="Times New Roman"/>
              </a:rPr>
              <a:t>QGP formation for ε &gt; 0.5 GeV/fm</a:t>
            </a:r>
            <a:r>
              <a:rPr b="0" lang="en-US" sz="3200" spc="-1" strike="noStrike" baseline="14000000">
                <a:highlight>
                  <a:srgbClr val="ffffff"/>
                </a:highlight>
                <a:latin typeface="Times New Roman"/>
                <a:ea typeface="Times New Roman"/>
              </a:rPr>
              <a:t>3</a:t>
            </a:r>
            <a:endParaRPr b="0" lang="en-US" sz="3200" spc="-1" strike="noStrike">
              <a:highlight>
                <a:srgbClr val="ffffff"/>
              </a:highlight>
              <a:latin typeface="Times New Roman"/>
            </a:endParaRPr>
          </a:p>
        </p:txBody>
      </p:sp>
      <p:sp>
        <p:nvSpPr>
          <p:cNvPr id="259" name="TextShape 3"/>
          <p:cNvSpPr txBox="1"/>
          <p:nvPr/>
        </p:nvSpPr>
        <p:spPr>
          <a:xfrm>
            <a:off x="9479520" y="2815920"/>
            <a:ext cx="640080" cy="6753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r>
              <a:rPr b="0" lang="en-US" sz="3200" spc="-1" strike="noStrike">
                <a:highlight>
                  <a:srgbClr val="ffffff"/>
                </a:highlight>
                <a:latin typeface="Times New Roman"/>
              </a:rPr>
              <a:t>A</a:t>
            </a:r>
            <a:r>
              <a:rPr b="0" lang="en-US" sz="3200" spc="-1" strike="noStrike" baseline="-14000000">
                <a:highlight>
                  <a:srgbClr val="ffffff"/>
                </a:highlight>
                <a:latin typeface="Times New Roman"/>
              </a:rPr>
              <a:t>T </a:t>
            </a:r>
            <a:endParaRPr b="0" lang="en-US" sz="3200" spc="-1" strike="noStrike">
              <a:highlight>
                <a:srgbClr val="ffffff"/>
              </a:highlight>
              <a:latin typeface="Times New Roman"/>
            </a:endParaRPr>
          </a:p>
        </p:txBody>
      </p:sp>
      <p:sp>
        <p:nvSpPr>
          <p:cNvPr id="260" name="CustomShape 4"/>
          <p:cNvSpPr/>
          <p:nvPr/>
        </p:nvSpPr>
        <p:spPr>
          <a:xfrm>
            <a:off x="8922240" y="1978560"/>
            <a:ext cx="457200" cy="2103120"/>
          </a:xfrm>
          <a:custGeom>
            <a:avLst/>
            <a:gdLst/>
            <a:ahLst/>
            <a:rect l="0" t="0" r="r" b="b"/>
            <a:pathLst>
              <a:path w="1272" h="5844">
                <a:moveTo>
                  <a:pt x="0" y="0"/>
                </a:moveTo>
                <a:cubicBezTo>
                  <a:pt x="317" y="0"/>
                  <a:pt x="635" y="243"/>
                  <a:pt x="635" y="486"/>
                </a:cubicBezTo>
                <a:lnTo>
                  <a:pt x="635" y="2535"/>
                </a:lnTo>
                <a:cubicBezTo>
                  <a:pt x="635" y="2778"/>
                  <a:pt x="953" y="3022"/>
                  <a:pt x="1271" y="3022"/>
                </a:cubicBezTo>
                <a:cubicBezTo>
                  <a:pt x="953" y="3022"/>
                  <a:pt x="635" y="3265"/>
                  <a:pt x="635" y="3508"/>
                </a:cubicBezTo>
                <a:lnTo>
                  <a:pt x="635" y="5356"/>
                </a:lnTo>
                <a:cubicBezTo>
                  <a:pt x="635" y="5599"/>
                  <a:pt x="317" y="5843"/>
                  <a:pt x="0" y="5843"/>
                </a:cubicBezTo>
              </a:path>
            </a:pathLst>
          </a:custGeom>
          <a:noFill/>
          <a:ln w="3672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61" name="TextShape 5"/>
          <p:cNvSpPr txBox="1"/>
          <p:nvPr/>
        </p:nvSpPr>
        <p:spPr>
          <a:xfrm>
            <a:off x="7821000" y="4333680"/>
            <a:ext cx="957240" cy="54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r>
              <a:rPr b="0" lang="en-US" sz="3200" spc="-1" strike="noStrike">
                <a:highlight>
                  <a:srgbClr val="ffffff"/>
                </a:highlight>
                <a:latin typeface="Times New Roman"/>
                <a:ea typeface="Arial"/>
              </a:rPr>
              <a:t>= τ</a:t>
            </a:r>
            <a:r>
              <a:rPr b="0" lang="en-US" sz="3200" spc="-1" strike="noStrike">
                <a:highlight>
                  <a:srgbClr val="ffffff"/>
                </a:highlight>
                <a:latin typeface="Times New Roman"/>
              </a:rPr>
              <a:t>c</a:t>
            </a:r>
            <a:endParaRPr b="0" lang="en-US" sz="3200" spc="-1" strike="noStrike">
              <a:highlight>
                <a:srgbClr val="ffffff"/>
              </a:highlight>
              <a:latin typeface="Times New Roman"/>
            </a:endParaRPr>
          </a:p>
        </p:txBody>
      </p:sp>
      <mc:AlternateContent>
        <mc:Choice xmlns:a14="http://schemas.microsoft.com/office/drawing/2010/main" Requires="a14">
          <p:sp>
            <p:nvSpPr>
              <p:cNvPr id="262" name="Formula 6"/>
              <p:cNvSpPr txBox="1"/>
              <p:nvPr/>
            </p:nvSpPr>
            <p:spPr>
              <a:xfrm>
                <a:off x="1737360" y="5212080"/>
                <a:ext cx="3072960" cy="84420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r>
                      <m:t xml:space="preserve">ϵ</m:t>
                    </m:r>
                    <m:r>
                      <m:t xml:space="preserve">=</m:t>
                    </m:r>
                    <m:f>
                      <m:num>
                        <m:r>
                          <m:t xml:space="preserve">1</m:t>
                        </m:r>
                      </m:num>
                      <m:den>
                        <m:r>
                          <m:t xml:space="preserve">V</m:t>
                        </m:r>
                      </m:den>
                    </m:f>
                    <m:f>
                      <m:num>
                        <m:sSub>
                          <m:e>
                            <m:r>
                              <m:t xml:space="preserve">dE</m:t>
                            </m:r>
                          </m:e>
                          <m:sub>
                            <m:r>
                              <m:t xml:space="preserve">T</m:t>
                            </m:r>
                          </m:sub>
                        </m:sSub>
                      </m:num>
                      <m:den>
                        <m:r>
                          <m:t xml:space="preserve">dy</m:t>
                        </m:r>
                      </m:den>
                    </m:f>
                    <m:r>
                      <m:t xml:space="preserve">=</m:t>
                    </m:r>
                    <m:f>
                      <m:num>
                        <m:r>
                          <m:t xml:space="preserve">J</m:t>
                        </m:r>
                      </m:num>
                      <m:den>
                        <m:sSub>
                          <m:e>
                            <m:r>
                              <m:t xml:space="preserve">A</m:t>
                            </m:r>
                          </m:e>
                          <m:sub>
                            <m:r>
                              <m:t xml:space="preserve">T</m:t>
                            </m:r>
                          </m:sub>
                        </m:sSub>
                        <m:r>
                          <m:t xml:space="preserve">τ</m:t>
                        </m:r>
                        <m:r>
                          <m:t xml:space="preserve">c</m:t>
                        </m:r>
                      </m:den>
                    </m:f>
                    <m:f>
                      <m:num>
                        <m:sSub>
                          <m:e>
                            <m:r>
                              <m:t xml:space="preserve">dE</m:t>
                            </m:r>
                          </m:e>
                          <m:sub>
                            <m:r>
                              <m:t xml:space="preserve">T</m:t>
                            </m:r>
                          </m:sub>
                        </m:sSub>
                      </m:num>
                      <m:den>
                        <m:r>
                          <m:t xml:space="preserve">d</m:t>
                        </m:r>
                        <m:r>
                          <m:t xml:space="preserve">η</m:t>
                        </m:r>
                      </m:den>
                    </m:f>
                  </m:oMath>
                </a14:m>
              </a:p>
            </p:txBody>
          </p:sp>
        </mc:Choice>
        <mc:Fallback/>
      </mc:AlternateContent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n-US" sz="4400" spc="-1" strike="noStrike">
                <a:highlight>
                  <a:srgbClr val="ffffff"/>
                </a:highlight>
                <a:latin typeface="Times New Roman"/>
              </a:rPr>
              <a:t>Energy dependence from dE</a:t>
            </a:r>
            <a:r>
              <a:rPr b="0" lang="en-US" sz="4400" spc="-1" strike="noStrike" baseline="-14000000">
                <a:highlight>
                  <a:srgbClr val="ffffff"/>
                </a:highlight>
                <a:latin typeface="Times New Roman"/>
              </a:rPr>
              <a:t>T</a:t>
            </a:r>
            <a:r>
              <a:rPr b="0" lang="en-US" sz="4400" spc="-1" strike="noStrike">
                <a:highlight>
                  <a:srgbClr val="ffffff"/>
                </a:highlight>
                <a:latin typeface="Times New Roman"/>
              </a:rPr>
              <a:t>/dy</a:t>
            </a:r>
            <a:endParaRPr b="0" lang="en-US" sz="4400" spc="-1" strike="noStrike">
              <a:highlight>
                <a:srgbClr val="ffffff"/>
              </a:highlight>
              <a:latin typeface="Times New Roman"/>
            </a:endParaRPr>
          </a:p>
        </p:txBody>
      </p:sp>
      <p:sp>
        <p:nvSpPr>
          <p:cNvPr id="264" name="TextShape 2"/>
          <p:cNvSpPr txBox="1"/>
          <p:nvPr/>
        </p:nvSpPr>
        <p:spPr>
          <a:xfrm>
            <a:off x="0" y="5577840"/>
            <a:ext cx="6035040" cy="19285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"/>
            </a:pPr>
            <a:r>
              <a:rPr b="0" lang="en-US" sz="2500" spc="-1" strike="noStrike">
                <a:latin typeface="Times New Roman"/>
              </a:rPr>
              <a:t>Higher than extrapolations of RHIC data</a:t>
            </a:r>
            <a:endParaRPr b="0" lang="en-US" sz="2500" spc="-1" strike="noStrike">
              <a:latin typeface="Arial"/>
            </a:endParaRPr>
          </a:p>
          <a:p>
            <a:endParaRPr b="0" lang="en-US" sz="2500" spc="-1" strike="noStrike">
              <a:latin typeface="Arial"/>
            </a:endParaRPr>
          </a:p>
        </p:txBody>
      </p:sp>
      <p:grpSp>
        <p:nvGrpSpPr>
          <p:cNvPr id="265" name="Group 3"/>
          <p:cNvGrpSpPr/>
          <p:nvPr/>
        </p:nvGrpSpPr>
        <p:grpSpPr>
          <a:xfrm>
            <a:off x="5065200" y="1774440"/>
            <a:ext cx="5029200" cy="3913560"/>
            <a:chOff x="5065200" y="1774440"/>
            <a:chExt cx="5029200" cy="3913560"/>
          </a:xfrm>
        </p:grpSpPr>
        <p:pic>
          <p:nvPicPr>
            <p:cNvPr id="266" name="" descr=""/>
            <p:cNvPicPr/>
            <p:nvPr/>
          </p:nvPicPr>
          <p:blipFill>
            <a:blip r:embed="rId1"/>
            <a:stretch/>
          </p:blipFill>
          <p:spPr>
            <a:xfrm>
              <a:off x="5065200" y="1774440"/>
              <a:ext cx="4826520" cy="3340800"/>
            </a:xfrm>
            <a:prstGeom prst="rect">
              <a:avLst/>
            </a:prstGeom>
            <a:ln>
              <a:noFill/>
            </a:ln>
          </p:spPr>
        </p:pic>
        <p:sp>
          <p:nvSpPr>
            <p:cNvPr id="267" name="TextShape 4"/>
            <p:cNvSpPr txBox="1"/>
            <p:nvPr/>
          </p:nvSpPr>
          <p:spPr>
            <a:xfrm>
              <a:off x="5636160" y="3572280"/>
              <a:ext cx="4196880" cy="62316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>
              <a:noAutofit/>
            </a:bodyPr>
            <a:p>
              <a:pPr algn="r"/>
              <a:r>
                <a:rPr b="0" lang="en-US" sz="2000" spc="-1" strike="noStrike">
                  <a:latin typeface="Times New Roman"/>
                </a:rPr>
                <a:t>Standard estimate </a:t>
              </a:r>
              <a:r>
                <a:rPr b="0" lang="en-US" sz="2000" spc="-1" strike="noStrike">
                  <a:latin typeface="Times New Roman"/>
                  <a:ea typeface="Times New Roman"/>
                </a:rPr>
                <a:t>τ</a:t>
              </a:r>
              <a:r>
                <a:rPr b="0" lang="en-US" sz="2000" spc="-1" strike="noStrike" baseline="-14000000">
                  <a:latin typeface="Times New Roman"/>
                  <a:ea typeface="Times New Roman"/>
                </a:rPr>
                <a:t>0</a:t>
              </a:r>
              <a:r>
                <a:rPr b="0" lang="en-US" sz="2000" spc="-1" strike="noStrike">
                  <a:latin typeface="Times New Roman"/>
                  <a:ea typeface="Times New Roman"/>
                </a:rPr>
                <a:t> ≈ 1 fm/c</a:t>
              </a:r>
              <a:endParaRPr b="0" lang="en-US" sz="2000" spc="-1" strike="noStrike">
                <a:latin typeface="Arial"/>
              </a:endParaRPr>
            </a:p>
          </p:txBody>
        </p:sp>
        <mc:AlternateContent>
          <mc:Choice xmlns:a14="http://schemas.microsoft.com/office/drawing/2010/main" Requires="a14">
            <p:sp>
              <p:nvSpPr>
                <p:cNvPr id="268" name="Formula 5"/>
                <p:cNvSpPr txBox="1"/>
                <p:nvPr/>
              </p:nvSpPr>
              <p:spPr>
                <a:xfrm>
                  <a:off x="6953400" y="5059800"/>
                  <a:ext cx="1265400" cy="628200"/>
                </a:xfrm>
                <a:prstGeom prst="rect">
                  <a:avLst/>
                </a:prstGeom>
              </p:spPr>
              <p:txBody>
                <a:bodyPr/>
                <a:p>
                  <a14:m>
                    <m:oMath xmlns:m="http://schemas.openxmlformats.org/officeDocument/2006/math">
                      <m:r>
                        <m:t xml:space="preserve">ϵ</m:t>
                      </m:r>
                      <m:r>
                        <m:t xml:space="preserve">=</m:t>
                      </m:r>
                      <m:f>
                        <m:num>
                          <m:r>
                            <m:t xml:space="preserve">1</m:t>
                          </m:r>
                        </m:num>
                        <m:den>
                          <m:r>
                            <m:t xml:space="preserve">A</m:t>
                          </m:r>
                          <m:r>
                            <m:t xml:space="preserve">c</m:t>
                          </m:r>
                          <m:sSub>
                            <m:e>
                              <m:r>
                                <m:t xml:space="preserve">τ</m:t>
                              </m:r>
                            </m:e>
                            <m:sub>
                              <m:r>
                                <m:t xml:space="preserve">0</m:t>
                              </m:r>
                            </m:sub>
                          </m:sSub>
                        </m:den>
                      </m:f>
                      <m:f>
                        <m:num>
                          <m:sSub>
                            <m:e>
                              <m:r>
                                <m:t xml:space="preserve">dE</m:t>
                              </m:r>
                            </m:e>
                            <m:sub>
                              <m:r>
                                <m:t xml:space="preserve">T</m:t>
                              </m:r>
                            </m:sub>
                          </m:sSub>
                        </m:num>
                        <m:den>
                          <m:r>
                            <m:t xml:space="preserve">dy</m:t>
                          </m:r>
                        </m:den>
                      </m:f>
                    </m:oMath>
                  </a14:m>
                </a:p>
              </p:txBody>
            </p:sp>
          </mc:Choice>
          <mc:Fallback/>
        </mc:AlternateContent>
        <p:sp>
          <p:nvSpPr>
            <p:cNvPr id="269" name="Line 6"/>
            <p:cNvSpPr/>
            <p:nvPr/>
          </p:nvSpPr>
          <p:spPr>
            <a:xfrm>
              <a:off x="5596920" y="4366080"/>
              <a:ext cx="4232160" cy="0"/>
            </a:xfrm>
            <a:prstGeom prst="line">
              <a:avLst/>
            </a:prstGeom>
            <a:ln w="36720">
              <a:solidFill>
                <a:srgbClr val="0000ff"/>
              </a:solidFill>
              <a:custDash>
                <a:ds d="498039" sp="498039"/>
                <a:ds d="498039" sp="498039"/>
              </a:custDash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70" name="TextShape 7"/>
            <p:cNvSpPr txBox="1"/>
            <p:nvPr/>
          </p:nvSpPr>
          <p:spPr>
            <a:xfrm>
              <a:off x="7236720" y="4044600"/>
              <a:ext cx="2774520" cy="102348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>
              <a:noAutofit/>
            </a:bodyPr>
            <a:p>
              <a:pPr algn="ctr"/>
              <a:r>
                <a:rPr b="1" lang="en-US" sz="2200" spc="-1" strike="noStrike">
                  <a:solidFill>
                    <a:srgbClr val="0000ff"/>
                  </a:solidFill>
                  <a:latin typeface="Times New Roman"/>
                </a:rPr>
                <a:t>QGP formation</a:t>
              </a:r>
              <a:endParaRPr b="0" lang="en-US" sz="2200" spc="-1" strike="noStrike">
                <a:latin typeface="Arial"/>
              </a:endParaRPr>
            </a:p>
          </p:txBody>
        </p:sp>
        <p:sp>
          <p:nvSpPr>
            <p:cNvPr id="271" name="Line 8"/>
            <p:cNvSpPr/>
            <p:nvPr/>
          </p:nvSpPr>
          <p:spPr>
            <a:xfrm>
              <a:off x="5596920" y="3562560"/>
              <a:ext cx="4232160" cy="0"/>
            </a:xfrm>
            <a:prstGeom prst="line">
              <a:avLst/>
            </a:prstGeom>
            <a:ln w="36720">
              <a:solidFill>
                <a:srgbClr val="ff0000"/>
              </a:solidFill>
              <a:custDash>
                <a:ds d="498039" sp="498039"/>
                <a:ds d="498039" sp="498039"/>
              </a:custDash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72" name="TextShape 9"/>
            <p:cNvSpPr txBox="1"/>
            <p:nvPr/>
          </p:nvSpPr>
          <p:spPr>
            <a:xfrm>
              <a:off x="8570880" y="3042000"/>
              <a:ext cx="1523520" cy="93780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>
              <a:noAutofit/>
            </a:bodyPr>
            <a:p>
              <a:pPr algn="ctr"/>
              <a:r>
                <a:rPr b="1" lang="en-US" sz="3000" spc="-1" strike="noStrike">
                  <a:solidFill>
                    <a:srgbClr val="ff0000"/>
                  </a:solidFill>
                  <a:latin typeface="Times New Roman"/>
                </a:rPr>
                <a:t>RHIC</a:t>
              </a:r>
              <a:endParaRPr b="0" lang="en-US" sz="3000" spc="-1" strike="noStrike">
                <a:latin typeface="Arial"/>
              </a:endParaRPr>
            </a:p>
          </p:txBody>
        </p:sp>
        <p:grpSp>
          <p:nvGrpSpPr>
            <p:cNvPr id="273" name="Group 10"/>
            <p:cNvGrpSpPr/>
            <p:nvPr/>
          </p:nvGrpSpPr>
          <p:grpSpPr>
            <a:xfrm>
              <a:off x="9758880" y="4771440"/>
              <a:ext cx="208440" cy="204480"/>
              <a:chOff x="9758880" y="4771440"/>
              <a:chExt cx="208440" cy="204480"/>
            </a:xfrm>
          </p:grpSpPr>
          <p:sp>
            <p:nvSpPr>
              <p:cNvPr id="274" name="CustomShape 11"/>
              <p:cNvSpPr/>
              <p:nvPr/>
            </p:nvSpPr>
            <p:spPr>
              <a:xfrm>
                <a:off x="9783000" y="4771440"/>
                <a:ext cx="184320" cy="204480"/>
              </a:xfrm>
              <a:prstGeom prst="ellipse">
                <a:avLst/>
              </a:prstGeom>
              <a:solidFill>
                <a:srgbClr val="0000ff">
                  <a:alpha val="50000"/>
                </a:srgbClr>
              </a:solidFill>
              <a:ln>
                <a:solidFill>
                  <a:srgbClr val="3465a4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275" name="CustomShape 12"/>
              <p:cNvSpPr/>
              <p:nvPr/>
            </p:nvSpPr>
            <p:spPr>
              <a:xfrm>
                <a:off x="9758880" y="4771440"/>
                <a:ext cx="184680" cy="204480"/>
              </a:xfrm>
              <a:prstGeom prst="ellipse">
                <a:avLst/>
              </a:prstGeom>
              <a:solidFill>
                <a:srgbClr val="ff0000">
                  <a:alpha val="50000"/>
                </a:srgbClr>
              </a:solidFill>
              <a:ln>
                <a:solidFill>
                  <a:srgbClr val="3465a4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grpSp>
          <p:nvGrpSpPr>
            <p:cNvPr id="276" name="Group 13"/>
            <p:cNvGrpSpPr/>
            <p:nvPr/>
          </p:nvGrpSpPr>
          <p:grpSpPr>
            <a:xfrm>
              <a:off x="5533920" y="4771440"/>
              <a:ext cx="304200" cy="204840"/>
              <a:chOff x="5533920" y="4771440"/>
              <a:chExt cx="304200" cy="204840"/>
            </a:xfrm>
          </p:grpSpPr>
          <p:sp>
            <p:nvSpPr>
              <p:cNvPr id="277" name="CustomShape 14"/>
              <p:cNvSpPr/>
              <p:nvPr/>
            </p:nvSpPr>
            <p:spPr>
              <a:xfrm>
                <a:off x="5654520" y="4771440"/>
                <a:ext cx="183600" cy="204480"/>
              </a:xfrm>
              <a:prstGeom prst="ellipse">
                <a:avLst/>
              </a:prstGeom>
              <a:solidFill>
                <a:srgbClr val="0000ff">
                  <a:alpha val="50000"/>
                </a:srgbClr>
              </a:solidFill>
              <a:ln>
                <a:solidFill>
                  <a:srgbClr val="3465a4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278" name="CustomShape 15"/>
              <p:cNvSpPr/>
              <p:nvPr/>
            </p:nvSpPr>
            <p:spPr>
              <a:xfrm>
                <a:off x="5533920" y="4771800"/>
                <a:ext cx="184320" cy="204480"/>
              </a:xfrm>
              <a:prstGeom prst="ellipse">
                <a:avLst/>
              </a:prstGeom>
              <a:solidFill>
                <a:srgbClr val="ff0000">
                  <a:alpha val="50000"/>
                </a:srgbClr>
              </a:solidFill>
              <a:ln>
                <a:solidFill>
                  <a:srgbClr val="3465a4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grpSp>
          <p:nvGrpSpPr>
            <p:cNvPr id="279" name="Group 16"/>
            <p:cNvGrpSpPr/>
            <p:nvPr/>
          </p:nvGrpSpPr>
          <p:grpSpPr>
            <a:xfrm>
              <a:off x="7658640" y="4771440"/>
              <a:ext cx="256680" cy="204840"/>
              <a:chOff x="7658640" y="4771440"/>
              <a:chExt cx="256680" cy="204840"/>
            </a:xfrm>
          </p:grpSpPr>
          <p:sp>
            <p:nvSpPr>
              <p:cNvPr id="280" name="CustomShape 17"/>
              <p:cNvSpPr/>
              <p:nvPr/>
            </p:nvSpPr>
            <p:spPr>
              <a:xfrm>
                <a:off x="7731000" y="4771440"/>
                <a:ext cx="184320" cy="204480"/>
              </a:xfrm>
              <a:prstGeom prst="ellipse">
                <a:avLst/>
              </a:prstGeom>
              <a:solidFill>
                <a:srgbClr val="0000ff">
                  <a:alpha val="50000"/>
                </a:srgbClr>
              </a:solidFill>
              <a:ln>
                <a:solidFill>
                  <a:srgbClr val="3465a4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281" name="CustomShape 18"/>
              <p:cNvSpPr/>
              <p:nvPr/>
            </p:nvSpPr>
            <p:spPr>
              <a:xfrm>
                <a:off x="7658640" y="4771800"/>
                <a:ext cx="184320" cy="204480"/>
              </a:xfrm>
              <a:prstGeom prst="ellipse">
                <a:avLst/>
              </a:prstGeom>
              <a:solidFill>
                <a:srgbClr val="ff0000">
                  <a:alpha val="50000"/>
                </a:srgbClr>
              </a:solidFill>
              <a:ln>
                <a:solidFill>
                  <a:srgbClr val="3465a4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</p:grpSp>
      </p:grpSp>
      <p:pic>
        <p:nvPicPr>
          <p:cNvPr id="282" name="" descr=""/>
          <p:cNvPicPr/>
          <p:nvPr/>
        </p:nvPicPr>
        <p:blipFill>
          <a:blip r:embed="rId2"/>
          <a:stretch/>
        </p:blipFill>
        <p:spPr>
          <a:xfrm>
            <a:off x="16560" y="1801440"/>
            <a:ext cx="5029200" cy="3136320"/>
          </a:xfrm>
          <a:prstGeom prst="rect">
            <a:avLst/>
          </a:prstGeom>
          <a:ln>
            <a:noFill/>
          </a:ln>
        </p:spPr>
      </p:pic>
      <p:sp>
        <p:nvSpPr>
          <p:cNvPr id="283" name="TextShape 19"/>
          <p:cNvSpPr txBox="1"/>
          <p:nvPr/>
        </p:nvSpPr>
        <p:spPr>
          <a:xfrm>
            <a:off x="1463040" y="4937760"/>
            <a:ext cx="3474720" cy="4471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1" lang="en-US" sz="2500" spc="-1" strike="noStrike">
                <a:solidFill>
                  <a:srgbClr val="000000"/>
                </a:solidFill>
                <a:latin typeface="Arial"/>
              </a:rPr>
              <a:t>Collision energy</a:t>
            </a:r>
            <a:endParaRPr b="0" lang="en-US" sz="25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n-US" sz="4400" spc="-1" strike="noStrike">
                <a:highlight>
                  <a:srgbClr val="ffffff"/>
                </a:highlight>
                <a:latin typeface="Times New Roman"/>
              </a:rPr>
              <a:t>Energy dependence from dE</a:t>
            </a:r>
            <a:r>
              <a:rPr b="0" lang="en-US" sz="4400" spc="-1" strike="noStrike" baseline="-14000000">
                <a:highlight>
                  <a:srgbClr val="ffffff"/>
                </a:highlight>
                <a:latin typeface="Times New Roman"/>
              </a:rPr>
              <a:t>T</a:t>
            </a:r>
            <a:r>
              <a:rPr b="0" lang="en-US" sz="4400" spc="-1" strike="noStrike">
                <a:highlight>
                  <a:srgbClr val="ffffff"/>
                </a:highlight>
                <a:latin typeface="Times New Roman"/>
              </a:rPr>
              <a:t>/dy</a:t>
            </a:r>
            <a:endParaRPr b="0" lang="en-US" sz="4400" spc="-1" strike="noStrike">
              <a:highlight>
                <a:srgbClr val="ffffff"/>
              </a:highlight>
              <a:latin typeface="Times New Roman"/>
            </a:endParaRPr>
          </a:p>
        </p:txBody>
      </p:sp>
      <p:sp>
        <p:nvSpPr>
          <p:cNvPr id="285" name="TextShape 2"/>
          <p:cNvSpPr txBox="1"/>
          <p:nvPr/>
        </p:nvSpPr>
        <p:spPr>
          <a:xfrm>
            <a:off x="0" y="5577840"/>
            <a:ext cx="6035040" cy="19285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"/>
            </a:pPr>
            <a:r>
              <a:rPr b="0" lang="en-US" sz="2500" spc="-1" strike="noStrike">
                <a:latin typeface="Times New Roman"/>
              </a:rPr>
              <a:t>Higher than extrapolations of RHIC data</a:t>
            </a:r>
            <a:endParaRPr b="0" lang="en-US" sz="2500" spc="-1" strike="noStrike">
              <a:latin typeface="Arial"/>
            </a:endParaRPr>
          </a:p>
          <a:p>
            <a:endParaRPr b="0" lang="en-US" sz="2500" spc="-1" strike="noStrike">
              <a:latin typeface="Arial"/>
            </a:endParaRPr>
          </a:p>
        </p:txBody>
      </p:sp>
      <p:pic>
        <p:nvPicPr>
          <p:cNvPr id="286" name="" descr=""/>
          <p:cNvPicPr/>
          <p:nvPr/>
        </p:nvPicPr>
        <p:blipFill>
          <a:blip r:embed="rId1"/>
          <a:stretch/>
        </p:blipFill>
        <p:spPr>
          <a:xfrm>
            <a:off x="16560" y="1801440"/>
            <a:ext cx="5029200" cy="3136320"/>
          </a:xfrm>
          <a:prstGeom prst="rect">
            <a:avLst/>
          </a:prstGeom>
          <a:ln>
            <a:noFill/>
          </a:ln>
        </p:spPr>
      </p:pic>
      <p:grpSp>
        <p:nvGrpSpPr>
          <p:cNvPr id="287" name="Group 3"/>
          <p:cNvGrpSpPr/>
          <p:nvPr/>
        </p:nvGrpSpPr>
        <p:grpSpPr>
          <a:xfrm>
            <a:off x="5104080" y="1815840"/>
            <a:ext cx="4955400" cy="3870000"/>
            <a:chOff x="5104080" y="1815840"/>
            <a:chExt cx="4955400" cy="3870000"/>
          </a:xfrm>
        </p:grpSpPr>
        <p:pic>
          <p:nvPicPr>
            <p:cNvPr id="288" name="" descr=""/>
            <p:cNvPicPr/>
            <p:nvPr/>
          </p:nvPicPr>
          <p:blipFill>
            <a:blip r:embed="rId2"/>
            <a:stretch/>
          </p:blipFill>
          <p:spPr>
            <a:xfrm>
              <a:off x="5104080" y="1815840"/>
              <a:ext cx="4827960" cy="3017520"/>
            </a:xfrm>
            <a:prstGeom prst="rect">
              <a:avLst/>
            </a:prstGeom>
            <a:ln>
              <a:noFill/>
            </a:ln>
          </p:spPr>
        </p:pic>
        <p:sp>
          <p:nvSpPr>
            <p:cNvPr id="289" name="TextShape 4"/>
            <p:cNvSpPr txBox="1"/>
            <p:nvPr/>
          </p:nvSpPr>
          <p:spPr>
            <a:xfrm>
              <a:off x="5601240" y="3678120"/>
              <a:ext cx="4196880" cy="62316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>
              <a:noAutofit/>
            </a:bodyPr>
            <a:p>
              <a:pPr algn="r"/>
              <a:r>
                <a:rPr b="0" lang="en-US" sz="2000" spc="-1" strike="noStrike">
                  <a:latin typeface="Times New Roman"/>
                </a:rPr>
                <a:t>Standard estimate </a:t>
              </a:r>
              <a:r>
                <a:rPr b="0" lang="en-US" sz="2000" spc="-1" strike="noStrike">
                  <a:latin typeface="Times New Roman"/>
                  <a:ea typeface="Times New Roman"/>
                </a:rPr>
                <a:t>τ</a:t>
              </a:r>
              <a:r>
                <a:rPr b="0" lang="en-US" sz="2000" spc="-1" strike="noStrike" baseline="-14000000">
                  <a:latin typeface="Times New Roman"/>
                  <a:ea typeface="Times New Roman"/>
                </a:rPr>
                <a:t>0</a:t>
              </a:r>
              <a:r>
                <a:rPr b="0" lang="en-US" sz="2000" spc="-1" strike="noStrike">
                  <a:latin typeface="Times New Roman"/>
                  <a:ea typeface="Times New Roman"/>
                </a:rPr>
                <a:t> ≈ 1 fm/c</a:t>
              </a:r>
              <a:endParaRPr b="0" lang="en-US" sz="2000" spc="-1" strike="noStrike">
                <a:latin typeface="Arial"/>
              </a:endParaRPr>
            </a:p>
          </p:txBody>
        </p:sp>
        <mc:AlternateContent>
          <mc:Choice xmlns:a14="http://schemas.microsoft.com/office/drawing/2010/main" Requires="a14">
            <p:sp>
              <p:nvSpPr>
                <p:cNvPr id="290" name="Formula 5"/>
                <p:cNvSpPr txBox="1"/>
                <p:nvPr/>
              </p:nvSpPr>
              <p:spPr>
                <a:xfrm>
                  <a:off x="6918480" y="5057640"/>
                  <a:ext cx="1265400" cy="628200"/>
                </a:xfrm>
                <a:prstGeom prst="rect">
                  <a:avLst/>
                </a:prstGeom>
              </p:spPr>
              <p:txBody>
                <a:bodyPr/>
                <a:p>
                  <a14:m>
                    <m:oMath xmlns:m="http://schemas.openxmlformats.org/officeDocument/2006/math">
                      <m:r>
                        <m:t xml:space="preserve">ϵ</m:t>
                      </m:r>
                      <m:r>
                        <m:t xml:space="preserve">=</m:t>
                      </m:r>
                      <m:f>
                        <m:num>
                          <m:r>
                            <m:t xml:space="preserve">1</m:t>
                          </m:r>
                        </m:num>
                        <m:den>
                          <m:r>
                            <m:t xml:space="preserve">A</m:t>
                          </m:r>
                          <m:r>
                            <m:t xml:space="preserve">c</m:t>
                          </m:r>
                          <m:sSub>
                            <m:e>
                              <m:r>
                                <m:t xml:space="preserve">τ</m:t>
                              </m:r>
                            </m:e>
                            <m:sub>
                              <m:r>
                                <m:t xml:space="preserve">0</m:t>
                              </m:r>
                            </m:sub>
                          </m:sSub>
                        </m:den>
                      </m:f>
                      <m:f>
                        <m:num>
                          <m:sSub>
                            <m:e>
                              <m:r>
                                <m:t xml:space="preserve">dE</m:t>
                              </m:r>
                            </m:e>
                            <m:sub>
                              <m:r>
                                <m:t xml:space="preserve">T</m:t>
                              </m:r>
                            </m:sub>
                          </m:sSub>
                        </m:num>
                        <m:den>
                          <m:r>
                            <m:t xml:space="preserve">dy</m:t>
                          </m:r>
                        </m:den>
                      </m:f>
                    </m:oMath>
                  </a14:m>
                </a:p>
              </p:txBody>
            </p:sp>
          </mc:Choice>
          <mc:Fallback/>
        </mc:AlternateContent>
        <p:sp>
          <p:nvSpPr>
            <p:cNvPr id="291" name="Line 6"/>
            <p:cNvSpPr/>
            <p:nvPr/>
          </p:nvSpPr>
          <p:spPr>
            <a:xfrm>
              <a:off x="5670000" y="4219920"/>
              <a:ext cx="4232160" cy="0"/>
            </a:xfrm>
            <a:prstGeom prst="line">
              <a:avLst/>
            </a:prstGeom>
            <a:ln w="36720">
              <a:solidFill>
                <a:srgbClr val="0000ff"/>
              </a:solidFill>
              <a:custDash>
                <a:ds d="498039" sp="498039"/>
                <a:ds d="498039" sp="498039"/>
              </a:custDash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92" name="TextShape 7"/>
            <p:cNvSpPr txBox="1"/>
            <p:nvPr/>
          </p:nvSpPr>
          <p:spPr>
            <a:xfrm>
              <a:off x="7201800" y="3862440"/>
              <a:ext cx="2774520" cy="102348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>
              <a:noAutofit/>
            </a:bodyPr>
            <a:p>
              <a:pPr algn="ctr"/>
              <a:r>
                <a:rPr b="1" lang="en-US" sz="2200" spc="-1" strike="noStrike">
                  <a:solidFill>
                    <a:srgbClr val="0000ff"/>
                  </a:solidFill>
                  <a:latin typeface="Times New Roman"/>
                </a:rPr>
                <a:t>QGP formation</a:t>
              </a:r>
              <a:endParaRPr b="0" lang="en-US" sz="2200" spc="-1" strike="noStrike">
                <a:latin typeface="Arial"/>
              </a:endParaRPr>
            </a:p>
          </p:txBody>
        </p:sp>
        <p:sp>
          <p:nvSpPr>
            <p:cNvPr id="293" name="Line 8"/>
            <p:cNvSpPr/>
            <p:nvPr/>
          </p:nvSpPr>
          <p:spPr>
            <a:xfrm>
              <a:off x="5634000" y="3704400"/>
              <a:ext cx="4232160" cy="0"/>
            </a:xfrm>
            <a:prstGeom prst="line">
              <a:avLst/>
            </a:prstGeom>
            <a:ln w="36720">
              <a:solidFill>
                <a:srgbClr val="ff0000"/>
              </a:solidFill>
              <a:custDash>
                <a:ds d="498039" sp="498039"/>
                <a:ds d="498039" sp="498039"/>
              </a:custDash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94" name="TextShape 9"/>
            <p:cNvSpPr txBox="1"/>
            <p:nvPr/>
          </p:nvSpPr>
          <p:spPr>
            <a:xfrm>
              <a:off x="8535960" y="3183840"/>
              <a:ext cx="1523520" cy="93780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>
              <a:noAutofit/>
            </a:bodyPr>
            <a:p>
              <a:pPr algn="ctr"/>
              <a:r>
                <a:rPr b="1" lang="en-US" sz="3000" spc="-1" strike="noStrike">
                  <a:solidFill>
                    <a:srgbClr val="ff0000"/>
                  </a:solidFill>
                  <a:latin typeface="Times New Roman"/>
                </a:rPr>
                <a:t>RHIC</a:t>
              </a:r>
              <a:endParaRPr b="0" lang="en-US" sz="3000" spc="-1" strike="noStrike">
                <a:latin typeface="Arial"/>
              </a:endParaRPr>
            </a:p>
          </p:txBody>
        </p:sp>
        <p:grpSp>
          <p:nvGrpSpPr>
            <p:cNvPr id="295" name="Group 10"/>
            <p:cNvGrpSpPr/>
            <p:nvPr/>
          </p:nvGrpSpPr>
          <p:grpSpPr>
            <a:xfrm>
              <a:off x="9723960" y="4769280"/>
              <a:ext cx="208440" cy="204480"/>
              <a:chOff x="9723960" y="4769280"/>
              <a:chExt cx="208440" cy="204480"/>
            </a:xfrm>
          </p:grpSpPr>
          <p:sp>
            <p:nvSpPr>
              <p:cNvPr id="296" name="CustomShape 11"/>
              <p:cNvSpPr/>
              <p:nvPr/>
            </p:nvSpPr>
            <p:spPr>
              <a:xfrm>
                <a:off x="9748080" y="4769280"/>
                <a:ext cx="184320" cy="204480"/>
              </a:xfrm>
              <a:prstGeom prst="ellipse">
                <a:avLst/>
              </a:prstGeom>
              <a:solidFill>
                <a:srgbClr val="0000ff">
                  <a:alpha val="50000"/>
                </a:srgbClr>
              </a:solidFill>
              <a:ln>
                <a:solidFill>
                  <a:srgbClr val="3465a4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297" name="CustomShape 12"/>
              <p:cNvSpPr/>
              <p:nvPr/>
            </p:nvSpPr>
            <p:spPr>
              <a:xfrm>
                <a:off x="9723960" y="4769280"/>
                <a:ext cx="184680" cy="204480"/>
              </a:xfrm>
              <a:prstGeom prst="ellipse">
                <a:avLst/>
              </a:prstGeom>
              <a:solidFill>
                <a:srgbClr val="ff0000">
                  <a:alpha val="50000"/>
                </a:srgbClr>
              </a:solidFill>
              <a:ln>
                <a:solidFill>
                  <a:srgbClr val="3465a4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grpSp>
          <p:nvGrpSpPr>
            <p:cNvPr id="298" name="Group 13"/>
            <p:cNvGrpSpPr/>
            <p:nvPr/>
          </p:nvGrpSpPr>
          <p:grpSpPr>
            <a:xfrm>
              <a:off x="5499000" y="4769280"/>
              <a:ext cx="304200" cy="204840"/>
              <a:chOff x="5499000" y="4769280"/>
              <a:chExt cx="304200" cy="204840"/>
            </a:xfrm>
          </p:grpSpPr>
          <p:sp>
            <p:nvSpPr>
              <p:cNvPr id="299" name="CustomShape 14"/>
              <p:cNvSpPr/>
              <p:nvPr/>
            </p:nvSpPr>
            <p:spPr>
              <a:xfrm>
                <a:off x="5619600" y="4769280"/>
                <a:ext cx="183600" cy="204480"/>
              </a:xfrm>
              <a:prstGeom prst="ellipse">
                <a:avLst/>
              </a:prstGeom>
              <a:solidFill>
                <a:srgbClr val="0000ff">
                  <a:alpha val="50000"/>
                </a:srgbClr>
              </a:solidFill>
              <a:ln>
                <a:solidFill>
                  <a:srgbClr val="3465a4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300" name="CustomShape 15"/>
              <p:cNvSpPr/>
              <p:nvPr/>
            </p:nvSpPr>
            <p:spPr>
              <a:xfrm>
                <a:off x="5499000" y="4769640"/>
                <a:ext cx="184320" cy="204480"/>
              </a:xfrm>
              <a:prstGeom prst="ellipse">
                <a:avLst/>
              </a:prstGeom>
              <a:solidFill>
                <a:srgbClr val="ff0000">
                  <a:alpha val="50000"/>
                </a:srgbClr>
              </a:solidFill>
              <a:ln>
                <a:solidFill>
                  <a:srgbClr val="3465a4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grpSp>
          <p:nvGrpSpPr>
            <p:cNvPr id="301" name="Group 16"/>
            <p:cNvGrpSpPr/>
            <p:nvPr/>
          </p:nvGrpSpPr>
          <p:grpSpPr>
            <a:xfrm>
              <a:off x="7623720" y="4769280"/>
              <a:ext cx="256680" cy="204840"/>
              <a:chOff x="7623720" y="4769280"/>
              <a:chExt cx="256680" cy="204840"/>
            </a:xfrm>
          </p:grpSpPr>
          <p:sp>
            <p:nvSpPr>
              <p:cNvPr id="302" name="CustomShape 17"/>
              <p:cNvSpPr/>
              <p:nvPr/>
            </p:nvSpPr>
            <p:spPr>
              <a:xfrm>
                <a:off x="7696080" y="4769280"/>
                <a:ext cx="184320" cy="204480"/>
              </a:xfrm>
              <a:prstGeom prst="ellipse">
                <a:avLst/>
              </a:prstGeom>
              <a:solidFill>
                <a:srgbClr val="0000ff">
                  <a:alpha val="50000"/>
                </a:srgbClr>
              </a:solidFill>
              <a:ln>
                <a:solidFill>
                  <a:srgbClr val="3465a4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303" name="CustomShape 18"/>
              <p:cNvSpPr/>
              <p:nvPr/>
            </p:nvSpPr>
            <p:spPr>
              <a:xfrm>
                <a:off x="7623720" y="4769640"/>
                <a:ext cx="184320" cy="204480"/>
              </a:xfrm>
              <a:prstGeom prst="ellipse">
                <a:avLst/>
              </a:prstGeom>
              <a:solidFill>
                <a:srgbClr val="ff0000">
                  <a:alpha val="50000"/>
                </a:srgbClr>
              </a:solidFill>
              <a:ln>
                <a:solidFill>
                  <a:srgbClr val="3465a4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</p:grp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highlight>
                <a:srgbClr val="ffffff"/>
              </a:highlight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TextShape 1"/>
          <p:cNvSpPr txBox="1"/>
          <p:nvPr/>
        </p:nvSpPr>
        <p:spPr>
          <a:xfrm>
            <a:off x="548640" y="2933640"/>
            <a:ext cx="9071640" cy="1280160"/>
          </a:xfrm>
          <a:prstGeom prst="rect">
            <a:avLst/>
          </a:prstGeom>
          <a:solidFill>
            <a:srgbClr val="b2b2b2"/>
          </a:solidFill>
          <a:ln w="18360">
            <a:solidFill>
              <a:srgbClr val="000000"/>
            </a:solidFill>
            <a:round/>
          </a:ln>
        </p:spPr>
        <p:txBody>
          <a:bodyPr lIns="9000" rIns="9000" tIns="9000" bIns="9000" anchor="ctr">
            <a:noAutofit/>
          </a:bodyPr>
          <a:p>
            <a:pPr algn="ctr"/>
            <a:r>
              <a:rPr b="0" lang="en-US" sz="4400" spc="-1" strike="noStrike">
                <a:highlight>
                  <a:srgbClr val="ffffff"/>
                </a:highlight>
                <a:latin typeface="Times New Roman"/>
              </a:rPr>
              <a:t>QGP Chemistry</a:t>
            </a:r>
            <a:endParaRPr b="0" lang="en-US" sz="4400" spc="-1" strike="noStrike">
              <a:highlight>
                <a:srgbClr val="ffffff"/>
              </a:highlight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" name="Group 1"/>
          <p:cNvGrpSpPr/>
          <p:nvPr/>
        </p:nvGrpSpPr>
        <p:grpSpPr>
          <a:xfrm>
            <a:off x="778320" y="3288600"/>
            <a:ext cx="5493960" cy="5100480"/>
            <a:chOff x="778320" y="3288600"/>
            <a:chExt cx="5493960" cy="5100480"/>
          </a:xfrm>
        </p:grpSpPr>
        <p:grpSp>
          <p:nvGrpSpPr>
            <p:cNvPr id="97" name="Group 2"/>
            <p:cNvGrpSpPr/>
            <p:nvPr/>
          </p:nvGrpSpPr>
          <p:grpSpPr>
            <a:xfrm>
              <a:off x="804600" y="3768480"/>
              <a:ext cx="5284080" cy="4620600"/>
              <a:chOff x="804600" y="3768480"/>
              <a:chExt cx="5284080" cy="4620600"/>
            </a:xfrm>
          </p:grpSpPr>
          <p:pic>
            <p:nvPicPr>
              <p:cNvPr id="98" name="" descr=""/>
              <p:cNvPicPr/>
              <p:nvPr/>
            </p:nvPicPr>
            <p:blipFill>
              <a:blip r:embed="rId1"/>
              <a:stretch/>
            </p:blipFill>
            <p:spPr>
              <a:xfrm>
                <a:off x="804600" y="3768480"/>
                <a:ext cx="4308480" cy="4352400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99" name="CustomShape 3"/>
              <p:cNvSpPr/>
              <p:nvPr/>
            </p:nvSpPr>
            <p:spPr>
              <a:xfrm>
                <a:off x="1024920" y="7375680"/>
                <a:ext cx="4109400" cy="10134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grpSp>
            <p:nvGrpSpPr>
              <p:cNvPr id="100" name="Group 4"/>
              <p:cNvGrpSpPr/>
              <p:nvPr/>
            </p:nvGrpSpPr>
            <p:grpSpPr>
              <a:xfrm>
                <a:off x="5180760" y="6493680"/>
                <a:ext cx="907920" cy="880200"/>
                <a:chOff x="5180760" y="6493680"/>
                <a:chExt cx="907920" cy="880200"/>
              </a:xfrm>
            </p:grpSpPr>
            <p:pic>
              <p:nvPicPr>
                <p:cNvPr id="101" name="" descr=""/>
                <p:cNvPicPr/>
                <p:nvPr/>
              </p:nvPicPr>
              <p:blipFill>
                <a:blip r:embed="rId2"/>
                <a:srcRect l="0" t="0" r="39590" b="0"/>
                <a:stretch/>
              </p:blipFill>
              <p:spPr>
                <a:xfrm>
                  <a:off x="5180760" y="6534360"/>
                  <a:ext cx="852840" cy="739800"/>
                </a:xfrm>
                <a:prstGeom prst="rect">
                  <a:avLst/>
                </a:prstGeom>
                <a:ln>
                  <a:noFill/>
                </a:ln>
              </p:spPr>
            </p:pic>
            <p:sp>
              <p:nvSpPr>
                <p:cNvPr id="102" name="TextShape 5"/>
                <p:cNvSpPr txBox="1"/>
                <p:nvPr/>
              </p:nvSpPr>
              <p:spPr>
                <a:xfrm>
                  <a:off x="5180760" y="7027560"/>
                  <a:ext cx="852840" cy="34632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lIns="90000" rIns="90000" tIns="45000" bIns="45000">
                  <a:noAutofit/>
                </a:bodyPr>
                <a:p>
                  <a:r>
                    <a:rPr b="1" lang="en-US" sz="1800" spc="-1" strike="noStrike">
                      <a:solidFill>
                        <a:srgbClr val="000000"/>
                      </a:solidFill>
                      <a:latin typeface="Arial"/>
                    </a:rPr>
                    <a:t>Higgs</a:t>
                  </a:r>
                  <a:endParaRPr b="0" lang="en-US" sz="1800" spc="-1" strike="noStrike">
                    <a:latin typeface="Arial"/>
                  </a:endParaRPr>
                </a:p>
              </p:txBody>
            </p:sp>
            <p:sp>
              <p:nvSpPr>
                <p:cNvPr id="103" name="TextShape 6"/>
                <p:cNvSpPr txBox="1"/>
                <p:nvPr/>
              </p:nvSpPr>
              <p:spPr>
                <a:xfrm>
                  <a:off x="5235840" y="6493680"/>
                  <a:ext cx="852840" cy="2826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lIns="90000" rIns="90000" tIns="45000" bIns="45000">
                  <a:noAutofit/>
                </a:bodyPr>
                <a:p>
                  <a:pPr algn="r"/>
                  <a:r>
                    <a:rPr b="1" lang="en-US" sz="1200" spc="-1" strike="noStrike">
                      <a:solidFill>
                        <a:srgbClr val="000000"/>
                      </a:solidFill>
                      <a:latin typeface="Arial"/>
                    </a:rPr>
                    <a:t>125000</a:t>
                  </a:r>
                  <a:endParaRPr b="0" lang="en-US" sz="1200" spc="-1" strike="noStrike">
                    <a:latin typeface="Arial"/>
                  </a:endParaRPr>
                </a:p>
              </p:txBody>
            </p:sp>
          </p:grpSp>
        </p:grpSp>
        <p:sp>
          <p:nvSpPr>
            <p:cNvPr id="104" name="CustomShape 7"/>
            <p:cNvSpPr/>
            <p:nvPr/>
          </p:nvSpPr>
          <p:spPr>
            <a:xfrm>
              <a:off x="778320" y="3525480"/>
              <a:ext cx="5493960" cy="3980160"/>
            </a:xfrm>
            <a:custGeom>
              <a:avLst/>
              <a:gdLst/>
              <a:ahLst/>
              <a:rect l="0" t="0" r="r" b="b"/>
              <a:pathLst>
                <a:path w="15263" h="11058">
                  <a:moveTo>
                    <a:pt x="1842" y="0"/>
                  </a:moveTo>
                  <a:lnTo>
                    <a:pt x="1843" y="0"/>
                  </a:lnTo>
                  <a:cubicBezTo>
                    <a:pt x="1519" y="0"/>
                    <a:pt x="1202" y="85"/>
                    <a:pt x="921" y="247"/>
                  </a:cubicBezTo>
                  <a:cubicBezTo>
                    <a:pt x="641" y="409"/>
                    <a:pt x="409" y="641"/>
                    <a:pt x="247" y="921"/>
                  </a:cubicBezTo>
                  <a:cubicBezTo>
                    <a:pt x="85" y="1202"/>
                    <a:pt x="0" y="1519"/>
                    <a:pt x="0" y="1843"/>
                  </a:cubicBezTo>
                  <a:lnTo>
                    <a:pt x="0" y="9214"/>
                  </a:lnTo>
                  <a:lnTo>
                    <a:pt x="0" y="9214"/>
                  </a:lnTo>
                  <a:cubicBezTo>
                    <a:pt x="0" y="9538"/>
                    <a:pt x="85" y="9855"/>
                    <a:pt x="247" y="10136"/>
                  </a:cubicBezTo>
                  <a:cubicBezTo>
                    <a:pt x="409" y="10416"/>
                    <a:pt x="641" y="10648"/>
                    <a:pt x="921" y="10810"/>
                  </a:cubicBezTo>
                  <a:cubicBezTo>
                    <a:pt x="1202" y="10972"/>
                    <a:pt x="1519" y="11057"/>
                    <a:pt x="1843" y="11057"/>
                  </a:cubicBezTo>
                  <a:lnTo>
                    <a:pt x="13419" y="11057"/>
                  </a:lnTo>
                  <a:lnTo>
                    <a:pt x="13419" y="11057"/>
                  </a:lnTo>
                  <a:cubicBezTo>
                    <a:pt x="13743" y="11057"/>
                    <a:pt x="14060" y="10972"/>
                    <a:pt x="14341" y="10810"/>
                  </a:cubicBezTo>
                  <a:cubicBezTo>
                    <a:pt x="14621" y="10648"/>
                    <a:pt x="14853" y="10416"/>
                    <a:pt x="15015" y="10136"/>
                  </a:cubicBezTo>
                  <a:cubicBezTo>
                    <a:pt x="15177" y="9855"/>
                    <a:pt x="15262" y="9538"/>
                    <a:pt x="15262" y="9214"/>
                  </a:cubicBezTo>
                  <a:lnTo>
                    <a:pt x="15262" y="1842"/>
                  </a:lnTo>
                  <a:lnTo>
                    <a:pt x="15262" y="1843"/>
                  </a:lnTo>
                  <a:lnTo>
                    <a:pt x="15262" y="1843"/>
                  </a:lnTo>
                  <a:cubicBezTo>
                    <a:pt x="15262" y="1519"/>
                    <a:pt x="15177" y="1202"/>
                    <a:pt x="15015" y="921"/>
                  </a:cubicBezTo>
                  <a:cubicBezTo>
                    <a:pt x="14853" y="641"/>
                    <a:pt x="14621" y="409"/>
                    <a:pt x="14341" y="247"/>
                  </a:cubicBezTo>
                  <a:cubicBezTo>
                    <a:pt x="14060" y="85"/>
                    <a:pt x="13743" y="0"/>
                    <a:pt x="13419" y="0"/>
                  </a:cubicBezTo>
                  <a:lnTo>
                    <a:pt x="1842" y="0"/>
                  </a:lnTo>
                </a:path>
              </a:pathLst>
            </a:custGeom>
            <a:noFill/>
            <a:ln w="381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5" name="TextShape 8"/>
            <p:cNvSpPr txBox="1"/>
            <p:nvPr/>
          </p:nvSpPr>
          <p:spPr>
            <a:xfrm>
              <a:off x="1572840" y="3288600"/>
              <a:ext cx="4062240" cy="1137240"/>
            </a:xfrm>
            <a:prstGeom prst="rect">
              <a:avLst/>
            </a:prstGeom>
            <a:noFill/>
            <a:ln>
              <a:noFill/>
            </a:ln>
          </p:spPr>
          <p:txBody>
            <a:bodyPr lIns="0" rIns="0" tIns="0" bIns="0" anchor="ctr">
              <a:noAutofit/>
            </a:bodyPr>
            <a:p>
              <a:pPr algn="ctr"/>
              <a:r>
                <a:rPr b="1" lang="en-US" sz="4000" spc="-1" strike="noStrike">
                  <a:highlight>
                    <a:srgbClr val="ffffff"/>
                  </a:highlight>
                  <a:latin typeface="Arial"/>
                </a:rPr>
                <a:t>Standard model</a:t>
              </a:r>
              <a:endParaRPr b="0" lang="en-US" sz="4000" spc="-1" strike="noStrike">
                <a:highlight>
                  <a:srgbClr val="ffffff"/>
                </a:highlight>
                <a:latin typeface="Arial"/>
              </a:endParaRPr>
            </a:p>
          </p:txBody>
        </p:sp>
      </p:grpSp>
      <p:grpSp>
        <p:nvGrpSpPr>
          <p:cNvPr id="106" name="Group 9"/>
          <p:cNvGrpSpPr/>
          <p:nvPr/>
        </p:nvGrpSpPr>
        <p:grpSpPr>
          <a:xfrm>
            <a:off x="7066440" y="65880"/>
            <a:ext cx="2706480" cy="7361280"/>
            <a:chOff x="7066440" y="65880"/>
            <a:chExt cx="2706480" cy="7361280"/>
          </a:xfrm>
        </p:grpSpPr>
        <p:grpSp>
          <p:nvGrpSpPr>
            <p:cNvPr id="107" name="Group 10"/>
            <p:cNvGrpSpPr/>
            <p:nvPr/>
          </p:nvGrpSpPr>
          <p:grpSpPr>
            <a:xfrm>
              <a:off x="7131240" y="681120"/>
              <a:ext cx="2641680" cy="6719760"/>
              <a:chOff x="7131240" y="681120"/>
              <a:chExt cx="2641680" cy="6719760"/>
            </a:xfrm>
          </p:grpSpPr>
          <p:pic>
            <p:nvPicPr>
              <p:cNvPr id="108" name="" descr=""/>
              <p:cNvPicPr/>
              <p:nvPr/>
            </p:nvPicPr>
            <p:blipFill>
              <a:blip r:embed="rId3"/>
              <a:stretch/>
            </p:blipFill>
            <p:spPr>
              <a:xfrm>
                <a:off x="7131240" y="4793400"/>
                <a:ext cx="2641680" cy="2607480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109" name="" descr=""/>
              <p:cNvPicPr/>
              <p:nvPr/>
            </p:nvPicPr>
            <p:blipFill>
              <a:blip r:embed="rId4"/>
              <a:stretch/>
            </p:blipFill>
            <p:spPr>
              <a:xfrm>
                <a:off x="7491600" y="1450440"/>
                <a:ext cx="2151720" cy="2457000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110" name="TextShape 11"/>
              <p:cNvSpPr txBox="1"/>
              <p:nvPr/>
            </p:nvSpPr>
            <p:spPr>
              <a:xfrm>
                <a:off x="7211520" y="681120"/>
                <a:ext cx="2536200" cy="82476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rIns="90000" tIns="45000" bIns="45000">
                <a:noAutofit/>
              </a:bodyPr>
              <a:p>
                <a:pPr algn="ctr"/>
                <a:r>
                  <a:rPr b="0" lang="en-US" sz="4000" spc="-1" strike="noStrike">
                    <a:solidFill>
                      <a:srgbClr val="000000"/>
                    </a:solidFill>
                    <a:latin typeface="Arial"/>
                  </a:rPr>
                  <a:t>Baryons</a:t>
                </a:r>
                <a:endParaRPr b="0" lang="en-US" sz="4000" spc="-1" strike="noStrike">
                  <a:latin typeface="Arial"/>
                </a:endParaRPr>
              </a:p>
            </p:txBody>
          </p:sp>
          <p:sp>
            <p:nvSpPr>
              <p:cNvPr id="111" name="TextShape 12"/>
              <p:cNvSpPr txBox="1"/>
              <p:nvPr/>
            </p:nvSpPr>
            <p:spPr>
              <a:xfrm>
                <a:off x="7553520" y="4230720"/>
                <a:ext cx="2072520" cy="658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rIns="90000" tIns="45000" bIns="45000">
                <a:noAutofit/>
              </a:bodyPr>
              <a:p>
                <a:pPr algn="ctr"/>
                <a:r>
                  <a:rPr b="0" lang="en-US" sz="4000" spc="-1" strike="noStrike">
                    <a:solidFill>
                      <a:srgbClr val="000000"/>
                    </a:solidFill>
                    <a:latin typeface="Arial"/>
                  </a:rPr>
                  <a:t>Mesons</a:t>
                </a:r>
                <a:endParaRPr b="0" lang="en-US" sz="4000" spc="-1" strike="noStrike">
                  <a:latin typeface="Arial"/>
                </a:endParaRPr>
              </a:p>
            </p:txBody>
          </p:sp>
        </p:grpSp>
        <p:sp>
          <p:nvSpPr>
            <p:cNvPr id="112" name="CustomShape 13"/>
            <p:cNvSpPr/>
            <p:nvPr/>
          </p:nvSpPr>
          <p:spPr>
            <a:xfrm>
              <a:off x="7116840" y="65880"/>
              <a:ext cx="2622960" cy="7361280"/>
            </a:xfrm>
            <a:custGeom>
              <a:avLst/>
              <a:gdLst/>
              <a:ahLst/>
              <a:rect l="0" t="0" r="r" b="b"/>
              <a:pathLst>
                <a:path w="7288" h="20450">
                  <a:moveTo>
                    <a:pt x="1214" y="0"/>
                  </a:moveTo>
                  <a:lnTo>
                    <a:pt x="1215" y="0"/>
                  </a:lnTo>
                  <a:cubicBezTo>
                    <a:pt x="1001" y="0"/>
                    <a:pt x="792" y="56"/>
                    <a:pt x="607" y="163"/>
                  </a:cubicBezTo>
                  <a:cubicBezTo>
                    <a:pt x="423" y="269"/>
                    <a:pt x="269" y="423"/>
                    <a:pt x="163" y="607"/>
                  </a:cubicBezTo>
                  <a:cubicBezTo>
                    <a:pt x="56" y="792"/>
                    <a:pt x="0" y="1001"/>
                    <a:pt x="0" y="1215"/>
                  </a:cubicBezTo>
                  <a:lnTo>
                    <a:pt x="0" y="19234"/>
                  </a:lnTo>
                  <a:lnTo>
                    <a:pt x="0" y="19235"/>
                  </a:lnTo>
                  <a:cubicBezTo>
                    <a:pt x="0" y="19448"/>
                    <a:pt x="56" y="19657"/>
                    <a:pt x="163" y="19842"/>
                  </a:cubicBezTo>
                  <a:cubicBezTo>
                    <a:pt x="269" y="20026"/>
                    <a:pt x="423" y="20180"/>
                    <a:pt x="607" y="20286"/>
                  </a:cubicBezTo>
                  <a:cubicBezTo>
                    <a:pt x="792" y="20393"/>
                    <a:pt x="1001" y="20449"/>
                    <a:pt x="1215" y="20449"/>
                  </a:cubicBezTo>
                  <a:lnTo>
                    <a:pt x="6072" y="20449"/>
                  </a:lnTo>
                  <a:lnTo>
                    <a:pt x="6073" y="20449"/>
                  </a:lnTo>
                  <a:cubicBezTo>
                    <a:pt x="6286" y="20449"/>
                    <a:pt x="6495" y="20393"/>
                    <a:pt x="6680" y="20286"/>
                  </a:cubicBezTo>
                  <a:cubicBezTo>
                    <a:pt x="6864" y="20180"/>
                    <a:pt x="7018" y="20026"/>
                    <a:pt x="7124" y="19842"/>
                  </a:cubicBezTo>
                  <a:cubicBezTo>
                    <a:pt x="7231" y="19657"/>
                    <a:pt x="7287" y="19448"/>
                    <a:pt x="7287" y="19235"/>
                  </a:cubicBezTo>
                  <a:lnTo>
                    <a:pt x="7287" y="1214"/>
                  </a:lnTo>
                  <a:lnTo>
                    <a:pt x="7287" y="1215"/>
                  </a:lnTo>
                  <a:lnTo>
                    <a:pt x="7287" y="1214"/>
                  </a:lnTo>
                  <a:cubicBezTo>
                    <a:pt x="7287" y="1001"/>
                    <a:pt x="7231" y="792"/>
                    <a:pt x="7124" y="607"/>
                  </a:cubicBezTo>
                  <a:cubicBezTo>
                    <a:pt x="7018" y="423"/>
                    <a:pt x="6864" y="269"/>
                    <a:pt x="6680" y="163"/>
                  </a:cubicBezTo>
                  <a:cubicBezTo>
                    <a:pt x="6495" y="56"/>
                    <a:pt x="6286" y="0"/>
                    <a:pt x="6073" y="0"/>
                  </a:cubicBezTo>
                  <a:lnTo>
                    <a:pt x="1214" y="0"/>
                  </a:lnTo>
                </a:path>
              </a:pathLst>
            </a:custGeom>
            <a:noFill/>
            <a:ln w="381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3" name="TextShape 14"/>
            <p:cNvSpPr txBox="1"/>
            <p:nvPr/>
          </p:nvSpPr>
          <p:spPr>
            <a:xfrm>
              <a:off x="7066440" y="162000"/>
              <a:ext cx="2686320" cy="65880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>
              <a:noAutofit/>
            </a:bodyPr>
            <a:p>
              <a:pPr algn="ctr"/>
              <a:r>
                <a:rPr b="1" lang="en-US" sz="4000" spc="-1" strike="noStrike">
                  <a:solidFill>
                    <a:srgbClr val="000000"/>
                  </a:solidFill>
                  <a:latin typeface="Arial"/>
                </a:rPr>
                <a:t>Hadrons</a:t>
              </a:r>
              <a:endParaRPr b="0" lang="en-US" sz="4000" spc="-1" strike="noStrike">
                <a:latin typeface="Arial"/>
              </a:endParaRPr>
            </a:p>
          </p:txBody>
        </p:sp>
      </p:grpSp>
      <p:grpSp>
        <p:nvGrpSpPr>
          <p:cNvPr id="114" name="Group 15"/>
          <p:cNvGrpSpPr/>
          <p:nvPr/>
        </p:nvGrpSpPr>
        <p:grpSpPr>
          <a:xfrm>
            <a:off x="378720" y="43200"/>
            <a:ext cx="6307560" cy="3399120"/>
            <a:chOff x="378720" y="43200"/>
            <a:chExt cx="6307560" cy="3399120"/>
          </a:xfrm>
        </p:grpSpPr>
        <p:pic>
          <p:nvPicPr>
            <p:cNvPr id="115" name="" descr=""/>
            <p:cNvPicPr/>
            <p:nvPr/>
          </p:nvPicPr>
          <p:blipFill>
            <a:blip r:embed="rId5"/>
            <a:stretch/>
          </p:blipFill>
          <p:spPr>
            <a:xfrm>
              <a:off x="378720" y="651960"/>
              <a:ext cx="6226920" cy="2743200"/>
            </a:xfrm>
            <a:prstGeom prst="rect">
              <a:avLst/>
            </a:prstGeom>
            <a:ln>
              <a:noFill/>
            </a:ln>
          </p:spPr>
        </p:pic>
        <p:sp>
          <p:nvSpPr>
            <p:cNvPr id="116" name="TextShape 16"/>
            <p:cNvSpPr txBox="1"/>
            <p:nvPr/>
          </p:nvSpPr>
          <p:spPr>
            <a:xfrm>
              <a:off x="735840" y="44640"/>
              <a:ext cx="5601960" cy="626760"/>
            </a:xfrm>
            <a:prstGeom prst="rect">
              <a:avLst/>
            </a:prstGeom>
            <a:noFill/>
            <a:ln>
              <a:noFill/>
            </a:ln>
          </p:spPr>
          <p:txBody>
            <a:bodyPr lIns="0" rIns="0" tIns="0" bIns="0" anchor="ctr">
              <a:noAutofit/>
            </a:bodyPr>
            <a:p>
              <a:pPr algn="ctr"/>
              <a:r>
                <a:rPr b="1" lang="en-US" sz="4400" spc="-1" strike="noStrike">
                  <a:highlight>
                    <a:srgbClr val="ffffff"/>
                  </a:highlight>
                  <a:latin typeface="Arial"/>
                </a:rPr>
                <a:t>Structure of matter</a:t>
              </a:r>
              <a:endParaRPr b="0" lang="en-US" sz="4400" spc="-1" strike="noStrike">
                <a:highlight>
                  <a:srgbClr val="ffffff"/>
                </a:highlight>
                <a:latin typeface="Arial"/>
              </a:endParaRPr>
            </a:p>
          </p:txBody>
        </p:sp>
        <p:sp>
          <p:nvSpPr>
            <p:cNvPr id="117" name="CustomShape 17"/>
            <p:cNvSpPr/>
            <p:nvPr/>
          </p:nvSpPr>
          <p:spPr>
            <a:xfrm>
              <a:off x="420480" y="43200"/>
              <a:ext cx="6265800" cy="3399120"/>
            </a:xfrm>
            <a:custGeom>
              <a:avLst/>
              <a:gdLst/>
              <a:ahLst/>
              <a:rect l="0" t="0" r="r" b="b"/>
              <a:pathLst>
                <a:path w="17407" h="9444">
                  <a:moveTo>
                    <a:pt x="1573" y="0"/>
                  </a:moveTo>
                  <a:lnTo>
                    <a:pt x="1574" y="0"/>
                  </a:lnTo>
                  <a:cubicBezTo>
                    <a:pt x="1298" y="0"/>
                    <a:pt x="1026" y="73"/>
                    <a:pt x="787" y="211"/>
                  </a:cubicBezTo>
                  <a:cubicBezTo>
                    <a:pt x="548" y="349"/>
                    <a:pt x="349" y="548"/>
                    <a:pt x="211" y="787"/>
                  </a:cubicBezTo>
                  <a:cubicBezTo>
                    <a:pt x="73" y="1026"/>
                    <a:pt x="0" y="1298"/>
                    <a:pt x="0" y="1574"/>
                  </a:cubicBezTo>
                  <a:lnTo>
                    <a:pt x="0" y="7869"/>
                  </a:lnTo>
                  <a:lnTo>
                    <a:pt x="0" y="7869"/>
                  </a:lnTo>
                  <a:cubicBezTo>
                    <a:pt x="0" y="8145"/>
                    <a:pt x="73" y="8417"/>
                    <a:pt x="211" y="8656"/>
                  </a:cubicBezTo>
                  <a:cubicBezTo>
                    <a:pt x="349" y="8895"/>
                    <a:pt x="548" y="9094"/>
                    <a:pt x="787" y="9232"/>
                  </a:cubicBezTo>
                  <a:cubicBezTo>
                    <a:pt x="1026" y="9370"/>
                    <a:pt x="1298" y="9443"/>
                    <a:pt x="1574" y="9443"/>
                  </a:cubicBezTo>
                  <a:lnTo>
                    <a:pt x="15832" y="9443"/>
                  </a:lnTo>
                  <a:lnTo>
                    <a:pt x="15832" y="9443"/>
                  </a:lnTo>
                  <a:cubicBezTo>
                    <a:pt x="16108" y="9443"/>
                    <a:pt x="16380" y="9370"/>
                    <a:pt x="16619" y="9232"/>
                  </a:cubicBezTo>
                  <a:cubicBezTo>
                    <a:pt x="16858" y="9094"/>
                    <a:pt x="17057" y="8895"/>
                    <a:pt x="17195" y="8656"/>
                  </a:cubicBezTo>
                  <a:cubicBezTo>
                    <a:pt x="17333" y="8417"/>
                    <a:pt x="17406" y="8145"/>
                    <a:pt x="17406" y="7869"/>
                  </a:cubicBezTo>
                  <a:lnTo>
                    <a:pt x="17406" y="1573"/>
                  </a:lnTo>
                  <a:lnTo>
                    <a:pt x="17406" y="1574"/>
                  </a:lnTo>
                  <a:lnTo>
                    <a:pt x="17406" y="1574"/>
                  </a:lnTo>
                  <a:cubicBezTo>
                    <a:pt x="17406" y="1298"/>
                    <a:pt x="17333" y="1026"/>
                    <a:pt x="17195" y="787"/>
                  </a:cubicBezTo>
                  <a:cubicBezTo>
                    <a:pt x="17057" y="548"/>
                    <a:pt x="16858" y="349"/>
                    <a:pt x="16619" y="211"/>
                  </a:cubicBezTo>
                  <a:cubicBezTo>
                    <a:pt x="16380" y="73"/>
                    <a:pt x="16108" y="0"/>
                    <a:pt x="15832" y="0"/>
                  </a:cubicBezTo>
                  <a:lnTo>
                    <a:pt x="1573" y="0"/>
                  </a:lnTo>
                </a:path>
              </a:pathLst>
            </a:custGeom>
            <a:noFill/>
            <a:ln w="381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TextShape 1"/>
          <p:cNvSpPr txBox="1"/>
          <p:nvPr/>
        </p:nvSpPr>
        <p:spPr>
          <a:xfrm>
            <a:off x="504000" y="301320"/>
            <a:ext cx="9071640" cy="6710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n-US" sz="4400" spc="-1" strike="noStrike">
                <a:highlight>
                  <a:srgbClr val="ffffff"/>
                </a:highlight>
                <a:latin typeface="Times New Roman"/>
              </a:rPr>
              <a:t>Chemistry - equilibrium</a:t>
            </a:r>
            <a:endParaRPr b="0" lang="en-US" sz="4400" spc="-1" strike="noStrike">
              <a:highlight>
                <a:srgbClr val="ffffff"/>
              </a:highlight>
              <a:latin typeface="Times New Roman"/>
            </a:endParaRPr>
          </a:p>
        </p:txBody>
      </p:sp>
      <p:sp>
        <p:nvSpPr>
          <p:cNvPr id="307" name="TextShape 2"/>
          <p:cNvSpPr txBox="1"/>
          <p:nvPr/>
        </p:nvSpPr>
        <p:spPr>
          <a:xfrm>
            <a:off x="0" y="5712840"/>
            <a:ext cx="9575640" cy="10447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 fontScale="94000"/>
          </a:bodyPr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highlight>
                  <a:srgbClr val="ffffff"/>
                </a:highlight>
                <a:latin typeface="Times New Roman"/>
              </a:rPr>
              <a:t>Ratios of particles expected from a model</a:t>
            </a:r>
            <a:endParaRPr b="0" lang="en-US" sz="3200" spc="-1" strike="noStrike">
              <a:highlight>
                <a:srgbClr val="ffffff"/>
              </a:highlight>
              <a:latin typeface="Times New Roman"/>
            </a:endParaRPr>
          </a:p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highlight>
                  <a:srgbClr val="ffffff"/>
                </a:highlight>
                <a:latin typeface="Times New Roman"/>
              </a:rPr>
              <a:t>Even strange quarks are at equilibrium!</a:t>
            </a:r>
            <a:endParaRPr b="0" lang="en-US" sz="3200" spc="-1" strike="noStrike">
              <a:highlight>
                <a:srgbClr val="ffffff"/>
              </a:highlight>
              <a:latin typeface="Times New Roman"/>
            </a:endParaRPr>
          </a:p>
        </p:txBody>
      </p:sp>
      <p:pic>
        <p:nvPicPr>
          <p:cNvPr id="308" name="" descr=""/>
          <p:cNvPicPr/>
          <p:nvPr/>
        </p:nvPicPr>
        <p:blipFill>
          <a:blip r:embed="rId1"/>
          <a:stretch/>
        </p:blipFill>
        <p:spPr>
          <a:xfrm>
            <a:off x="2057400" y="1096560"/>
            <a:ext cx="6402960" cy="4388040"/>
          </a:xfrm>
          <a:prstGeom prst="rect">
            <a:avLst/>
          </a:prstGeom>
          <a:ln>
            <a:noFill/>
          </a:ln>
        </p:spPr>
      </p:pic>
      <p:sp>
        <p:nvSpPr>
          <p:cNvPr id="309" name="TextShape 3"/>
          <p:cNvSpPr txBox="1"/>
          <p:nvPr/>
        </p:nvSpPr>
        <p:spPr>
          <a:xfrm>
            <a:off x="5547240" y="4824720"/>
            <a:ext cx="3129120" cy="3466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en-US" sz="1200" spc="-1" strike="noStrike">
                <a:latin typeface="Arial"/>
              </a:rPr>
              <a:t>Nuclear Physics A Volume 757, 102-183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310" name="TextShape 4"/>
          <p:cNvSpPr txBox="1"/>
          <p:nvPr/>
        </p:nvSpPr>
        <p:spPr>
          <a:xfrm>
            <a:off x="365760" y="3016440"/>
            <a:ext cx="1280520" cy="7945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pPr algn="ctr"/>
            <a:r>
              <a:rPr b="1" lang="en-US" sz="2500" spc="-1" strike="noStrike">
                <a:latin typeface="Times New Roman"/>
              </a:rPr>
              <a:t>T~170 MeV</a:t>
            </a:r>
            <a:endParaRPr b="0" lang="en-US" sz="25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highlight>
                <a:srgbClr val="ffffff"/>
              </a:highlight>
              <a:latin typeface="Times New Roman"/>
            </a:endParaRPr>
          </a:p>
        </p:txBody>
      </p:sp>
      <p:sp>
        <p:nvSpPr>
          <p:cNvPr id="312" name="TextShape 2"/>
          <p:cNvSpPr txBox="1"/>
          <p:nvPr/>
        </p:nvSpPr>
        <p:spPr>
          <a:xfrm>
            <a:off x="504000" y="1769040"/>
            <a:ext cx="9071640" cy="43844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endParaRPr b="0" lang="en-US" sz="3200" spc="-1" strike="noStrike">
              <a:highlight>
                <a:srgbClr val="ffffff"/>
              </a:highlight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TextShape 1"/>
          <p:cNvSpPr txBox="1"/>
          <p:nvPr/>
        </p:nvSpPr>
        <p:spPr>
          <a:xfrm>
            <a:off x="548640" y="2933640"/>
            <a:ext cx="9071640" cy="1280160"/>
          </a:xfrm>
          <a:prstGeom prst="rect">
            <a:avLst/>
          </a:prstGeom>
          <a:solidFill>
            <a:srgbClr val="b2b2b2"/>
          </a:solidFill>
          <a:ln w="18360">
            <a:solidFill>
              <a:srgbClr val="000000"/>
            </a:solidFill>
            <a:round/>
          </a:ln>
        </p:spPr>
        <p:txBody>
          <a:bodyPr lIns="9000" rIns="9000" tIns="9000" bIns="9000" anchor="ctr">
            <a:noAutofit/>
          </a:bodyPr>
          <a:p>
            <a:pPr algn="ctr"/>
            <a:r>
              <a:rPr b="0" lang="en-US" sz="4400" spc="-1" strike="noStrike">
                <a:highlight>
                  <a:srgbClr val="ffffff"/>
                </a:highlight>
                <a:latin typeface="Times New Roman"/>
              </a:rPr>
              <a:t>QGP Thermometers</a:t>
            </a:r>
            <a:endParaRPr b="0" lang="en-US" sz="4400" spc="-1" strike="noStrike">
              <a:highlight>
                <a:srgbClr val="ffffff"/>
              </a:highlight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n-US" sz="4400" spc="-1" strike="noStrike">
                <a:highlight>
                  <a:srgbClr val="ffffff"/>
                </a:highlight>
                <a:latin typeface="Times New Roman"/>
              </a:rPr>
              <a:t>Measuring temperature</a:t>
            </a:r>
            <a:endParaRPr b="0" lang="en-US" sz="4400" spc="-1" strike="noStrike">
              <a:highlight>
                <a:srgbClr val="ffffff"/>
              </a:highlight>
              <a:latin typeface="Times New Roman"/>
            </a:endParaRPr>
          </a:p>
        </p:txBody>
      </p:sp>
      <p:pic>
        <p:nvPicPr>
          <p:cNvPr id="315" name="" descr=""/>
          <p:cNvPicPr/>
          <p:nvPr/>
        </p:nvPicPr>
        <p:blipFill>
          <a:blip r:embed="rId1"/>
          <a:stretch/>
        </p:blipFill>
        <p:spPr>
          <a:xfrm>
            <a:off x="457200" y="1763280"/>
            <a:ext cx="9144000" cy="5010840"/>
          </a:xfrm>
          <a:prstGeom prst="rect">
            <a:avLst/>
          </a:prstGeom>
          <a:ln>
            <a:noFill/>
          </a:ln>
        </p:spPr>
      </p:pic>
      <p:pic>
        <p:nvPicPr>
          <p:cNvPr id="316" name="" descr=""/>
          <p:cNvPicPr/>
          <p:nvPr/>
        </p:nvPicPr>
        <p:blipFill>
          <a:blip r:embed="rId2"/>
          <a:stretch/>
        </p:blipFill>
        <p:spPr>
          <a:xfrm>
            <a:off x="7206480" y="1867320"/>
            <a:ext cx="1904760" cy="31618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TextShape 1"/>
          <p:cNvSpPr txBox="1"/>
          <p:nvPr/>
        </p:nvSpPr>
        <p:spPr>
          <a:xfrm>
            <a:off x="503640" y="48960"/>
            <a:ext cx="9071640" cy="8870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n-US" sz="4400" spc="-1" strike="noStrike">
                <a:highlight>
                  <a:srgbClr val="ffffff"/>
                </a:highlight>
                <a:latin typeface="Times New Roman"/>
              </a:rPr>
              <a:t>Thermal photons</a:t>
            </a:r>
            <a:endParaRPr b="0" lang="en-US" sz="4400" spc="-1" strike="noStrike">
              <a:highlight>
                <a:srgbClr val="ffffff"/>
              </a:highlight>
              <a:latin typeface="Times New Roman"/>
            </a:endParaRPr>
          </a:p>
        </p:txBody>
      </p:sp>
      <p:sp>
        <p:nvSpPr>
          <p:cNvPr id="318" name="TextShape 2"/>
          <p:cNvSpPr txBox="1"/>
          <p:nvPr/>
        </p:nvSpPr>
        <p:spPr>
          <a:xfrm>
            <a:off x="91440" y="6295680"/>
            <a:ext cx="6811560" cy="12042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1" lang="en-US" sz="1800" spc="-1" strike="noStrike">
                <a:latin typeface="Times New Roman"/>
              </a:rPr>
              <a:t>PHENIX collaboration: </a:t>
            </a:r>
            <a:r>
              <a:rPr b="0" lang="en-US" sz="1800" spc="-1" strike="noStrike">
                <a:latin typeface="Arial"/>
              </a:rPr>
              <a:t>Au+Au collisions at </a:t>
            </a:r>
            <a:r>
              <a:rPr b="0" lang="en-US" sz="1800" spc="-1" strike="noStrike">
                <a:latin typeface="Arial"/>
                <a:ea typeface="Arial"/>
              </a:rPr>
              <a:t>√</a:t>
            </a:r>
            <a:r>
              <a:rPr b="0" lang="en-US" sz="1800" spc="-1" strike="noStrike">
                <a:latin typeface="Arial"/>
              </a:rPr>
              <a:t>s</a:t>
            </a:r>
            <a:r>
              <a:rPr b="0" lang="en-US" sz="1800" spc="-1" strike="noStrike" baseline="-14000000">
                <a:latin typeface="Arial"/>
              </a:rPr>
              <a:t>NN</a:t>
            </a:r>
            <a:r>
              <a:rPr b="0" lang="en-US" sz="1800" spc="-1" strike="noStrike">
                <a:latin typeface="Arial"/>
              </a:rPr>
              <a:t>=200 GeV</a:t>
            </a:r>
            <a:endParaRPr b="0" lang="en-US" sz="1800" spc="-1" strike="noStrike">
              <a:latin typeface="Arial"/>
            </a:endParaRPr>
          </a:p>
          <a:p>
            <a:r>
              <a:rPr b="1" lang="en-US" sz="2000" spc="-1" strike="noStrike">
                <a:latin typeface="Times New Roman"/>
              </a:rPr>
              <a:t>Inverse slope: </a:t>
            </a:r>
            <a:r>
              <a:rPr b="1" lang="en-US" sz="1700" spc="-1" strike="noStrike">
                <a:latin typeface="Times New Roman"/>
              </a:rPr>
              <a:t>T = 221 +/- 19 (stat) +/- 19 (syst) MeV</a:t>
            </a:r>
            <a:endParaRPr b="0" lang="en-US" sz="1700" spc="-1" strike="noStrike">
              <a:latin typeface="Arial"/>
            </a:endParaRPr>
          </a:p>
        </p:txBody>
      </p:sp>
      <p:grpSp>
        <p:nvGrpSpPr>
          <p:cNvPr id="319" name="Group 3"/>
          <p:cNvGrpSpPr/>
          <p:nvPr/>
        </p:nvGrpSpPr>
        <p:grpSpPr>
          <a:xfrm>
            <a:off x="-22680" y="720000"/>
            <a:ext cx="4979880" cy="5410080"/>
            <a:chOff x="-22680" y="720000"/>
            <a:chExt cx="4979880" cy="5410080"/>
          </a:xfrm>
        </p:grpSpPr>
        <p:grpSp>
          <p:nvGrpSpPr>
            <p:cNvPr id="320" name="Group 4"/>
            <p:cNvGrpSpPr/>
            <p:nvPr/>
          </p:nvGrpSpPr>
          <p:grpSpPr>
            <a:xfrm>
              <a:off x="-22680" y="881280"/>
              <a:ext cx="4979880" cy="5248800"/>
              <a:chOff x="-22680" y="881280"/>
              <a:chExt cx="4979880" cy="5248800"/>
            </a:xfrm>
          </p:grpSpPr>
          <p:pic>
            <p:nvPicPr>
              <p:cNvPr id="321" name="" descr=""/>
              <p:cNvPicPr/>
              <p:nvPr/>
            </p:nvPicPr>
            <p:blipFill>
              <a:blip r:embed="rId1"/>
              <a:stretch/>
            </p:blipFill>
            <p:spPr>
              <a:xfrm>
                <a:off x="385200" y="881280"/>
                <a:ext cx="4572000" cy="5248800"/>
              </a:xfrm>
              <a:prstGeom prst="rect">
                <a:avLst/>
              </a:prstGeom>
              <a:ln>
                <a:noFill/>
              </a:ln>
            </p:spPr>
          </p:pic>
          <p:grpSp>
            <p:nvGrpSpPr>
              <p:cNvPr id="322" name="Group 5"/>
              <p:cNvGrpSpPr/>
              <p:nvPr/>
            </p:nvGrpSpPr>
            <p:grpSpPr>
              <a:xfrm>
                <a:off x="-22680" y="1254240"/>
                <a:ext cx="2968920" cy="4202640"/>
                <a:chOff x="-22680" y="1254240"/>
                <a:chExt cx="2968920" cy="4202640"/>
              </a:xfrm>
            </p:grpSpPr>
            <p:sp>
              <p:nvSpPr>
                <p:cNvPr id="323" name="Line 6"/>
                <p:cNvSpPr/>
                <p:nvPr/>
              </p:nvSpPr>
              <p:spPr>
                <a:xfrm flipH="1" flipV="1">
                  <a:off x="1665360" y="3441600"/>
                  <a:ext cx="365760" cy="1302840"/>
                </a:xfrm>
                <a:prstGeom prst="line">
                  <a:avLst/>
                </a:prstGeom>
                <a:ln w="36720">
                  <a:solidFill>
                    <a:srgbClr val="ff0000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324" name="TextShape 7"/>
                <p:cNvSpPr txBox="1"/>
                <p:nvPr/>
              </p:nvSpPr>
              <p:spPr>
                <a:xfrm>
                  <a:off x="1208160" y="4744440"/>
                  <a:ext cx="1738080" cy="71244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lIns="90000" rIns="90000" tIns="45000" bIns="45000">
                  <a:noAutofit/>
                </a:bodyPr>
                <a:p>
                  <a:pPr algn="ctr"/>
                  <a:r>
                    <a:rPr b="1" lang="en-US" sz="2200" spc="-1" strike="noStrike">
                      <a:solidFill>
                        <a:srgbClr val="ff0000"/>
                      </a:solidFill>
                      <a:latin typeface="Times New Roman"/>
                    </a:rPr>
                    <a:t>QCD processes</a:t>
                  </a:r>
                  <a:endParaRPr b="0" lang="en-US" sz="2200" spc="-1" strike="noStrike">
                    <a:latin typeface="Arial"/>
                  </a:endParaRPr>
                </a:p>
              </p:txBody>
            </p:sp>
            <p:sp>
              <p:nvSpPr>
                <p:cNvPr id="325" name="CustomShape 8"/>
                <p:cNvSpPr/>
                <p:nvPr/>
              </p:nvSpPr>
              <p:spPr>
                <a:xfrm>
                  <a:off x="819720" y="2346840"/>
                  <a:ext cx="274320" cy="731160"/>
                </a:xfrm>
                <a:custGeom>
                  <a:avLst/>
                  <a:gdLst/>
                  <a:ahLst/>
                  <a:rect l="0" t="0" r="r" b="b"/>
                  <a:pathLst>
                    <a:path w="764" h="2033">
                      <a:moveTo>
                        <a:pt x="763" y="0"/>
                      </a:moveTo>
                      <a:cubicBezTo>
                        <a:pt x="572" y="0"/>
                        <a:pt x="381" y="84"/>
                        <a:pt x="381" y="169"/>
                      </a:cubicBezTo>
                      <a:lnTo>
                        <a:pt x="381" y="846"/>
                      </a:lnTo>
                      <a:cubicBezTo>
                        <a:pt x="381" y="931"/>
                        <a:pt x="190" y="1016"/>
                        <a:pt x="0" y="1016"/>
                      </a:cubicBezTo>
                      <a:cubicBezTo>
                        <a:pt x="190" y="1016"/>
                        <a:pt x="381" y="1100"/>
                        <a:pt x="381" y="1185"/>
                      </a:cubicBezTo>
                      <a:lnTo>
                        <a:pt x="381" y="1862"/>
                      </a:lnTo>
                      <a:cubicBezTo>
                        <a:pt x="381" y="1947"/>
                        <a:pt x="572" y="2032"/>
                        <a:pt x="763" y="2032"/>
                      </a:cubicBezTo>
                    </a:path>
                  </a:pathLst>
                </a:custGeom>
                <a:noFill/>
                <a:ln w="54720">
                  <a:solidFill>
                    <a:srgbClr val="ff0000"/>
                  </a:solidFill>
                  <a:round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326" name="TextShape 9"/>
                <p:cNvSpPr txBox="1"/>
                <p:nvPr/>
              </p:nvSpPr>
              <p:spPr>
                <a:xfrm rot="16200000">
                  <a:off x="-1131480" y="2363400"/>
                  <a:ext cx="2926800" cy="70848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lIns="90000" rIns="90000" tIns="45000" bIns="45000">
                  <a:noAutofit/>
                </a:bodyPr>
                <a:p>
                  <a:pPr algn="ctr"/>
                  <a:r>
                    <a:rPr b="1" lang="en-US" sz="2200" spc="-1" strike="noStrike">
                      <a:solidFill>
                        <a:srgbClr val="ff0000"/>
                      </a:solidFill>
                      <a:latin typeface="Times New Roman"/>
                    </a:rPr>
                    <a:t>Thermal photons</a:t>
                  </a:r>
                  <a:endParaRPr b="0" lang="en-US" sz="2200" spc="-1" strike="noStrike">
                    <a:latin typeface="Arial"/>
                  </a:endParaRPr>
                </a:p>
              </p:txBody>
            </p:sp>
          </p:grpSp>
        </p:grpSp>
        <p:sp>
          <p:nvSpPr>
            <p:cNvPr id="327" name="TextShape 10"/>
            <p:cNvSpPr txBox="1"/>
            <p:nvPr/>
          </p:nvSpPr>
          <p:spPr>
            <a:xfrm>
              <a:off x="1097280" y="720000"/>
              <a:ext cx="3018600" cy="30384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>
              <a:noAutofit/>
            </a:bodyPr>
            <a:p>
              <a:r>
                <a:rPr b="0" lang="en-US" sz="1500" spc="-1" strike="noStrike">
                  <a:latin typeface="Times New Roman"/>
                </a:rPr>
                <a:t>Phys.Rev.Lett.104:132301,2010</a:t>
              </a:r>
              <a:endParaRPr b="0" lang="en-US" sz="1500" spc="-1" strike="noStrike">
                <a:latin typeface="Arial"/>
              </a:endParaRPr>
            </a:p>
          </p:txBody>
        </p:sp>
        <p:grpSp>
          <p:nvGrpSpPr>
            <p:cNvPr id="328" name="Group 11"/>
            <p:cNvGrpSpPr/>
            <p:nvPr/>
          </p:nvGrpSpPr>
          <p:grpSpPr>
            <a:xfrm>
              <a:off x="4322520" y="2930040"/>
              <a:ext cx="572040" cy="2513520"/>
              <a:chOff x="4322520" y="2930040"/>
              <a:chExt cx="572040" cy="2513520"/>
            </a:xfrm>
          </p:grpSpPr>
          <p:grpSp>
            <p:nvGrpSpPr>
              <p:cNvPr id="329" name="Group 12"/>
              <p:cNvGrpSpPr/>
              <p:nvPr/>
            </p:nvGrpSpPr>
            <p:grpSpPr>
              <a:xfrm>
                <a:off x="4322520" y="4299120"/>
                <a:ext cx="572040" cy="320400"/>
                <a:chOff x="4322520" y="4299120"/>
                <a:chExt cx="572040" cy="320400"/>
              </a:xfrm>
            </p:grpSpPr>
            <p:sp>
              <p:nvSpPr>
                <p:cNvPr id="330" name="CustomShape 13"/>
                <p:cNvSpPr/>
                <p:nvPr/>
              </p:nvSpPr>
              <p:spPr>
                <a:xfrm flipV="1">
                  <a:off x="4322520" y="4299120"/>
                  <a:ext cx="320040" cy="320040"/>
                </a:xfrm>
                <a:prstGeom prst="ellipse">
                  <a:avLst/>
                </a:prstGeom>
                <a:solidFill>
                  <a:srgbClr val="808080">
                    <a:alpha val="50000"/>
                  </a:srgbClr>
                </a:solidFill>
                <a:ln>
                  <a:solidFill>
                    <a:srgbClr val="808080"/>
                  </a:solidFill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331" name="CustomShape 14"/>
                <p:cNvSpPr/>
                <p:nvPr/>
              </p:nvSpPr>
              <p:spPr>
                <a:xfrm flipV="1">
                  <a:off x="4574160" y="4298760"/>
                  <a:ext cx="320400" cy="320040"/>
                </a:xfrm>
                <a:prstGeom prst="ellipse">
                  <a:avLst/>
                </a:prstGeom>
                <a:solidFill>
                  <a:srgbClr val="808080">
                    <a:alpha val="50000"/>
                  </a:srgbClr>
                </a:solidFill>
                <a:ln>
                  <a:solidFill>
                    <a:srgbClr val="808080"/>
                  </a:solidFill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</p:grpSp>
          <p:grpSp>
            <p:nvGrpSpPr>
              <p:cNvPr id="332" name="Group 15"/>
              <p:cNvGrpSpPr/>
              <p:nvPr/>
            </p:nvGrpSpPr>
            <p:grpSpPr>
              <a:xfrm>
                <a:off x="4357800" y="3650400"/>
                <a:ext cx="463680" cy="320400"/>
                <a:chOff x="4357800" y="3650400"/>
                <a:chExt cx="463680" cy="320400"/>
              </a:xfrm>
            </p:grpSpPr>
            <p:sp>
              <p:nvSpPr>
                <p:cNvPr id="333" name="CustomShape 16"/>
                <p:cNvSpPr/>
                <p:nvPr/>
              </p:nvSpPr>
              <p:spPr>
                <a:xfrm flipV="1">
                  <a:off x="4357800" y="3650400"/>
                  <a:ext cx="320040" cy="320040"/>
                </a:xfrm>
                <a:prstGeom prst="ellipse">
                  <a:avLst/>
                </a:prstGeom>
                <a:solidFill>
                  <a:srgbClr val="808080">
                    <a:alpha val="50000"/>
                  </a:srgbClr>
                </a:solidFill>
                <a:ln>
                  <a:solidFill>
                    <a:srgbClr val="808080"/>
                  </a:solidFill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334" name="CustomShape 17"/>
                <p:cNvSpPr/>
                <p:nvPr/>
              </p:nvSpPr>
              <p:spPr>
                <a:xfrm flipV="1">
                  <a:off x="4501440" y="3650040"/>
                  <a:ext cx="320040" cy="320040"/>
                </a:xfrm>
                <a:prstGeom prst="ellipse">
                  <a:avLst/>
                </a:prstGeom>
                <a:solidFill>
                  <a:srgbClr val="808080">
                    <a:alpha val="50000"/>
                  </a:srgbClr>
                </a:solidFill>
                <a:ln>
                  <a:solidFill>
                    <a:srgbClr val="808080"/>
                  </a:solidFill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</p:grpSp>
          <p:grpSp>
            <p:nvGrpSpPr>
              <p:cNvPr id="335" name="Group 18"/>
              <p:cNvGrpSpPr/>
              <p:nvPr/>
            </p:nvGrpSpPr>
            <p:grpSpPr>
              <a:xfrm>
                <a:off x="4393080" y="2930040"/>
                <a:ext cx="391680" cy="320400"/>
                <a:chOff x="4393080" y="2930040"/>
                <a:chExt cx="391680" cy="320400"/>
              </a:xfrm>
            </p:grpSpPr>
            <p:sp>
              <p:nvSpPr>
                <p:cNvPr id="336" name="CustomShape 19"/>
                <p:cNvSpPr/>
                <p:nvPr/>
              </p:nvSpPr>
              <p:spPr>
                <a:xfrm flipV="1">
                  <a:off x="4393080" y="2930040"/>
                  <a:ext cx="320040" cy="320040"/>
                </a:xfrm>
                <a:prstGeom prst="ellipse">
                  <a:avLst/>
                </a:prstGeom>
                <a:solidFill>
                  <a:srgbClr val="808080">
                    <a:alpha val="50000"/>
                  </a:srgbClr>
                </a:solidFill>
                <a:ln>
                  <a:solidFill>
                    <a:srgbClr val="808080"/>
                  </a:solidFill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337" name="CustomShape 20"/>
                <p:cNvSpPr/>
                <p:nvPr/>
              </p:nvSpPr>
              <p:spPr>
                <a:xfrm flipV="1">
                  <a:off x="4464720" y="2929680"/>
                  <a:ext cx="320040" cy="320040"/>
                </a:xfrm>
                <a:prstGeom prst="ellipse">
                  <a:avLst/>
                </a:prstGeom>
                <a:solidFill>
                  <a:srgbClr val="808080">
                    <a:alpha val="50000"/>
                  </a:srgbClr>
                </a:solidFill>
                <a:ln>
                  <a:solidFill>
                    <a:srgbClr val="808080"/>
                  </a:solidFill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</p:grpSp>
          <p:grpSp>
            <p:nvGrpSpPr>
              <p:cNvPr id="338" name="Group 21"/>
              <p:cNvGrpSpPr/>
              <p:nvPr/>
            </p:nvGrpSpPr>
            <p:grpSpPr>
              <a:xfrm>
                <a:off x="4573800" y="5306040"/>
                <a:ext cx="208800" cy="137520"/>
                <a:chOff x="4573800" y="5306040"/>
                <a:chExt cx="208800" cy="137520"/>
              </a:xfrm>
            </p:grpSpPr>
            <p:sp>
              <p:nvSpPr>
                <p:cNvPr id="339" name="CustomShape 22"/>
                <p:cNvSpPr/>
                <p:nvPr/>
              </p:nvSpPr>
              <p:spPr>
                <a:xfrm flipV="1">
                  <a:off x="4573800" y="5306040"/>
                  <a:ext cx="137160" cy="137160"/>
                </a:xfrm>
                <a:prstGeom prst="ellipse">
                  <a:avLst/>
                </a:prstGeom>
                <a:solidFill>
                  <a:srgbClr val="808080">
                    <a:alpha val="50000"/>
                  </a:srgbClr>
                </a:solidFill>
                <a:ln>
                  <a:solidFill>
                    <a:srgbClr val="808080"/>
                  </a:solidFill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340" name="CustomShape 23"/>
                <p:cNvSpPr/>
                <p:nvPr/>
              </p:nvSpPr>
              <p:spPr>
                <a:xfrm flipV="1">
                  <a:off x="4645440" y="5305680"/>
                  <a:ext cx="137160" cy="137160"/>
                </a:xfrm>
                <a:prstGeom prst="ellipse">
                  <a:avLst/>
                </a:prstGeom>
                <a:solidFill>
                  <a:srgbClr val="808080">
                    <a:alpha val="50000"/>
                  </a:srgbClr>
                </a:solidFill>
                <a:ln>
                  <a:solidFill>
                    <a:srgbClr val="808080"/>
                  </a:solidFill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</p:grpSp>
        </p:grpSp>
      </p:grpSp>
      <p:pic>
        <p:nvPicPr>
          <p:cNvPr id="341" name="Picture 7_0" descr=""/>
          <p:cNvPicPr/>
          <p:nvPr/>
        </p:nvPicPr>
        <p:blipFill>
          <a:blip r:embed="rId2"/>
          <a:stretch/>
        </p:blipFill>
        <p:spPr>
          <a:xfrm>
            <a:off x="5120640" y="1645920"/>
            <a:ext cx="4572000" cy="3182040"/>
          </a:xfrm>
          <a:prstGeom prst="rect">
            <a:avLst/>
          </a:prstGeom>
          <a:ln>
            <a:noFill/>
          </a:ln>
        </p:spPr>
      </p:pic>
      <p:sp>
        <p:nvSpPr>
          <p:cNvPr id="342" name="TextShape 24"/>
          <p:cNvSpPr txBox="1"/>
          <p:nvPr/>
        </p:nvSpPr>
        <p:spPr>
          <a:xfrm>
            <a:off x="5669280" y="4846320"/>
            <a:ext cx="3976920" cy="12042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1" lang="en-US" sz="1800" spc="-1" strike="noStrike">
                <a:latin typeface="Times New Roman"/>
              </a:rPr>
              <a:t>ALICE collaboration: </a:t>
            </a:r>
            <a:endParaRPr b="0" lang="en-US" sz="1800" spc="-1" strike="noStrike">
              <a:latin typeface="Arial"/>
            </a:endParaRPr>
          </a:p>
          <a:p>
            <a:r>
              <a:rPr b="0" lang="en-US" sz="1800" spc="-1" strike="noStrike">
                <a:latin typeface="Times New Roman"/>
              </a:rPr>
              <a:t>Pb+Pb</a:t>
            </a:r>
            <a:r>
              <a:rPr b="0" lang="en-US" sz="1800" spc="-1" strike="noStrike">
                <a:latin typeface="Arial"/>
              </a:rPr>
              <a:t> </a:t>
            </a:r>
            <a:r>
              <a:rPr b="0" lang="en-US" sz="1800" spc="-1" strike="noStrike">
                <a:latin typeface="Arial"/>
              </a:rPr>
              <a:t>collisions at </a:t>
            </a:r>
            <a:r>
              <a:rPr b="0" lang="en-US" sz="1800" spc="-1" strike="noStrike">
                <a:latin typeface="Arial"/>
                <a:ea typeface="Arial"/>
              </a:rPr>
              <a:t>√</a:t>
            </a:r>
            <a:r>
              <a:rPr b="0" lang="en-US" sz="1800" spc="-1" strike="noStrike">
                <a:latin typeface="Arial"/>
              </a:rPr>
              <a:t>s</a:t>
            </a:r>
            <a:r>
              <a:rPr b="0" lang="en-US" sz="1800" spc="-1" strike="noStrike" baseline="-14000000">
                <a:latin typeface="Arial"/>
              </a:rPr>
              <a:t>NN</a:t>
            </a:r>
            <a:r>
              <a:rPr b="0" lang="en-US" sz="1800" spc="-1" strike="noStrike">
                <a:latin typeface="Arial"/>
              </a:rPr>
              <a:t>=2.76 TeV</a:t>
            </a:r>
            <a:endParaRPr b="0" lang="en-US" sz="1800" spc="-1" strike="noStrike">
              <a:latin typeface="Arial"/>
            </a:endParaRPr>
          </a:p>
          <a:p>
            <a:r>
              <a:rPr b="1" lang="en-US" sz="2000" spc="-1" strike="noStrike">
                <a:latin typeface="Times New Roman"/>
              </a:rPr>
              <a:t>Inverse slope: </a:t>
            </a:r>
            <a:r>
              <a:rPr b="1" lang="en-US" sz="1700" spc="-1" strike="noStrike">
                <a:latin typeface="Times New Roman"/>
              </a:rPr>
              <a:t>T = 304 +/-51</a:t>
            </a:r>
            <a:endParaRPr b="0" lang="en-US" sz="17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3" name="Picture 1_0" descr=""/>
          <p:cNvPicPr/>
          <p:nvPr/>
        </p:nvPicPr>
        <p:blipFill>
          <a:blip r:embed="rId1"/>
          <a:stretch/>
        </p:blipFill>
        <p:spPr>
          <a:xfrm>
            <a:off x="167760" y="1175760"/>
            <a:ext cx="4536000" cy="4536000"/>
          </a:xfrm>
          <a:prstGeom prst="rect">
            <a:avLst/>
          </a:prstGeom>
          <a:ln>
            <a:noFill/>
          </a:ln>
        </p:spPr>
      </p:pic>
      <p:sp>
        <p:nvSpPr>
          <p:cNvPr id="344" name="TextShape 1"/>
          <p:cNvSpPr txBox="1"/>
          <p:nvPr/>
        </p:nvSpPr>
        <p:spPr>
          <a:xfrm>
            <a:off x="0" y="-43920"/>
            <a:ext cx="10080000" cy="844920"/>
          </a:xfrm>
          <a:prstGeom prst="rect">
            <a:avLst/>
          </a:prstGeom>
          <a:noFill/>
          <a:ln>
            <a:noFill/>
          </a:ln>
        </p:spPr>
        <p:txBody>
          <a:bodyPr lIns="95760" rIns="95760" tIns="47880" bIns="47880" anchor="ctr">
            <a:noAutofit/>
          </a:bodyPr>
          <a:p>
            <a:pPr marL="216000" indent="-216000" algn="ctr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4400" spc="-1" strike="noStrike">
                <a:highlight>
                  <a:srgbClr val="ffffff"/>
                </a:highlight>
                <a:latin typeface="Times New Roman"/>
              </a:rPr>
              <a:t>Building a quarkonium-thermometer</a:t>
            </a:r>
            <a:endParaRPr b="0" lang="en-US" sz="4400" spc="-1" strike="noStrike">
              <a:highlight>
                <a:srgbClr val="ffffff"/>
              </a:highlight>
              <a:latin typeface="Times New Roman"/>
            </a:endParaRPr>
          </a:p>
        </p:txBody>
      </p:sp>
      <p:pic>
        <p:nvPicPr>
          <p:cNvPr id="345" name="Picture 19_1" descr=""/>
          <p:cNvPicPr/>
          <p:nvPr/>
        </p:nvPicPr>
        <p:blipFill>
          <a:blip r:embed="rId2"/>
          <a:stretch/>
        </p:blipFill>
        <p:spPr>
          <a:xfrm>
            <a:off x="3359520" y="3611880"/>
            <a:ext cx="722880" cy="318240"/>
          </a:xfrm>
          <a:prstGeom prst="rect">
            <a:avLst/>
          </a:prstGeom>
          <a:ln>
            <a:noFill/>
          </a:ln>
        </p:spPr>
      </p:pic>
      <p:pic>
        <p:nvPicPr>
          <p:cNvPr id="346" name="Picture 20_1" descr=""/>
          <p:cNvPicPr/>
          <p:nvPr/>
        </p:nvPicPr>
        <p:blipFill>
          <a:blip r:embed="rId3"/>
          <a:stretch/>
        </p:blipFill>
        <p:spPr>
          <a:xfrm>
            <a:off x="2687400" y="4115520"/>
            <a:ext cx="504000" cy="360360"/>
          </a:xfrm>
          <a:prstGeom prst="rect">
            <a:avLst/>
          </a:prstGeom>
          <a:ln>
            <a:noFill/>
          </a:ln>
        </p:spPr>
      </p:pic>
      <p:pic>
        <p:nvPicPr>
          <p:cNvPr id="347" name="Picture 21_1" descr=""/>
          <p:cNvPicPr/>
          <p:nvPr/>
        </p:nvPicPr>
        <p:blipFill>
          <a:blip r:embed="rId4"/>
          <a:stretch/>
        </p:blipFill>
        <p:spPr>
          <a:xfrm>
            <a:off x="2099520" y="4735440"/>
            <a:ext cx="756000" cy="285120"/>
          </a:xfrm>
          <a:prstGeom prst="rect">
            <a:avLst/>
          </a:prstGeom>
          <a:ln>
            <a:noFill/>
          </a:ln>
        </p:spPr>
      </p:pic>
      <p:sp>
        <p:nvSpPr>
          <p:cNvPr id="348" name="CustomShape 2"/>
          <p:cNvSpPr/>
          <p:nvPr/>
        </p:nvSpPr>
        <p:spPr>
          <a:xfrm>
            <a:off x="83880" y="5879880"/>
            <a:ext cx="4955760" cy="8758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/>
            <a:r>
              <a:rPr b="0" lang="en-US" sz="2400" spc="-1" strike="noStrike">
                <a:solidFill>
                  <a:srgbClr val="000000"/>
                </a:solidFill>
                <a:latin typeface="Arial"/>
                <a:ea typeface="Arial"/>
              </a:rPr>
              <a:t>Clear hierarchy in R</a:t>
            </a:r>
            <a:r>
              <a:rPr b="0" lang="en-US" sz="2400" spc="-1" strike="noStrike" baseline="-25000">
                <a:solidFill>
                  <a:srgbClr val="000000"/>
                </a:solidFill>
                <a:latin typeface="Arial"/>
                <a:ea typeface="Arial"/>
              </a:rPr>
              <a:t>AA</a:t>
            </a:r>
            <a:r>
              <a:rPr b="0" lang="en-US" sz="2400" spc="-1" strike="noStrike">
                <a:solidFill>
                  <a:srgbClr val="000000"/>
                </a:solidFill>
                <a:latin typeface="Arial"/>
                <a:ea typeface="Arial"/>
              </a:rPr>
              <a:t> of different quarkonium states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349" name="CustomShape 3"/>
          <p:cNvSpPr/>
          <p:nvPr/>
        </p:nvSpPr>
        <p:spPr>
          <a:xfrm>
            <a:off x="780480" y="923760"/>
            <a:ext cx="1671120" cy="276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>
            <a:spAutoFit/>
          </a:bodyPr>
          <a:p>
            <a:pPr/>
            <a:r>
              <a:rPr b="0" lang="en-US" sz="1200" spc="-1" strike="noStrike">
                <a:solidFill>
                  <a:srgbClr val="000000"/>
                </a:solidFill>
                <a:latin typeface="Arial"/>
              </a:rPr>
              <a:t>CMS-PAS HIN-11-011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350" name="CustomShape 4"/>
          <p:cNvSpPr/>
          <p:nvPr/>
        </p:nvSpPr>
        <p:spPr>
          <a:xfrm>
            <a:off x="2412720" y="5408640"/>
            <a:ext cx="572400" cy="4057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>
            <a:spAutoFit/>
          </a:bodyPr>
          <a:p>
            <a:pPr/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N</a:t>
            </a:r>
            <a:r>
              <a:rPr b="0" lang="en-US" sz="1800" spc="-1" strike="noStrike" baseline="-25000">
                <a:solidFill>
                  <a:srgbClr val="000000"/>
                </a:solidFill>
                <a:latin typeface="Arial"/>
              </a:rPr>
              <a:t>part</a:t>
            </a:r>
            <a:endParaRPr b="0" lang="en-US" sz="1800" spc="-1" strike="noStrike">
              <a:latin typeface="Arial"/>
            </a:endParaRPr>
          </a:p>
        </p:txBody>
      </p:sp>
      <p:pic>
        <p:nvPicPr>
          <p:cNvPr id="351" name="" descr=""/>
          <p:cNvPicPr/>
          <p:nvPr/>
        </p:nvPicPr>
        <p:blipFill>
          <a:blip r:embed="rId5"/>
          <a:stretch/>
        </p:blipFill>
        <p:spPr>
          <a:xfrm>
            <a:off x="5991120" y="1262880"/>
            <a:ext cx="2972880" cy="4570560"/>
          </a:xfrm>
          <a:prstGeom prst="rect">
            <a:avLst/>
          </a:prstGeom>
          <a:ln>
            <a:noFill/>
          </a:ln>
        </p:spPr>
      </p:pic>
      <p:grpSp>
        <p:nvGrpSpPr>
          <p:cNvPr id="352" name="Group 5"/>
          <p:cNvGrpSpPr/>
          <p:nvPr/>
        </p:nvGrpSpPr>
        <p:grpSpPr>
          <a:xfrm>
            <a:off x="7491240" y="5850360"/>
            <a:ext cx="1371960" cy="1096920"/>
            <a:chOff x="7491240" y="5850360"/>
            <a:chExt cx="1371960" cy="1096920"/>
          </a:xfrm>
        </p:grpSpPr>
        <p:sp>
          <p:nvSpPr>
            <p:cNvPr id="353" name="CustomShape 6"/>
            <p:cNvSpPr/>
            <p:nvPr/>
          </p:nvSpPr>
          <p:spPr>
            <a:xfrm>
              <a:off x="7491240" y="5850360"/>
              <a:ext cx="1371960" cy="1096920"/>
            </a:xfrm>
            <a:prstGeom prst="ellipse">
              <a:avLst/>
            </a:prstGeom>
            <a:solidFill>
              <a:srgbClr val="c0c0c0"/>
            </a:solidFill>
            <a:ln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grpSp>
          <p:nvGrpSpPr>
            <p:cNvPr id="354" name="Group 7"/>
            <p:cNvGrpSpPr/>
            <p:nvPr/>
          </p:nvGrpSpPr>
          <p:grpSpPr>
            <a:xfrm>
              <a:off x="7602120" y="6124680"/>
              <a:ext cx="549000" cy="552960"/>
              <a:chOff x="7602120" y="6124680"/>
              <a:chExt cx="549000" cy="552960"/>
            </a:xfrm>
          </p:grpSpPr>
          <p:sp>
            <p:nvSpPr>
              <p:cNvPr id="355" name="CustomShape 8"/>
              <p:cNvSpPr/>
              <p:nvPr/>
            </p:nvSpPr>
            <p:spPr>
              <a:xfrm>
                <a:off x="7602120" y="6124680"/>
                <a:ext cx="549000" cy="548280"/>
              </a:xfrm>
              <a:prstGeom prst="ellipse">
                <a:avLst/>
              </a:prstGeom>
              <a:solidFill>
                <a:srgbClr val="000080"/>
              </a:solidFill>
              <a:ln>
                <a:solidFill>
                  <a:srgbClr val="ffffff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356" name="TextShape 9"/>
              <p:cNvSpPr txBox="1"/>
              <p:nvPr/>
            </p:nvSpPr>
            <p:spPr>
              <a:xfrm>
                <a:off x="7674120" y="6163560"/>
                <a:ext cx="402120" cy="51408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rIns="90000" tIns="45000" bIns="45000">
                <a:noAutofit/>
              </a:bodyPr>
              <a:p>
                <a:r>
                  <a:rPr b="1" lang="en-US" sz="3000" spc="-1" strike="noStrike">
                    <a:solidFill>
                      <a:srgbClr val="ffffff"/>
                    </a:solidFill>
                    <a:latin typeface="Times New Roman"/>
                  </a:rPr>
                  <a:t>b</a:t>
                </a:r>
                <a:endParaRPr b="0" lang="en-US" sz="3000" spc="-1" strike="noStrike">
                  <a:latin typeface="Arial"/>
                </a:endParaRPr>
              </a:p>
            </p:txBody>
          </p:sp>
        </p:grpSp>
        <p:grpSp>
          <p:nvGrpSpPr>
            <p:cNvPr id="357" name="Group 10"/>
            <p:cNvGrpSpPr/>
            <p:nvPr/>
          </p:nvGrpSpPr>
          <p:grpSpPr>
            <a:xfrm>
              <a:off x="8214120" y="6144120"/>
              <a:ext cx="548640" cy="569520"/>
              <a:chOff x="8214120" y="6144120"/>
              <a:chExt cx="548640" cy="569520"/>
            </a:xfrm>
          </p:grpSpPr>
          <p:sp>
            <p:nvSpPr>
              <p:cNvPr id="358" name="CustomShape 11"/>
              <p:cNvSpPr/>
              <p:nvPr/>
            </p:nvSpPr>
            <p:spPr>
              <a:xfrm>
                <a:off x="8214120" y="6144120"/>
                <a:ext cx="548640" cy="548280"/>
              </a:xfrm>
              <a:prstGeom prst="ellipse">
                <a:avLst/>
              </a:prstGeom>
              <a:solidFill>
                <a:srgbClr val="ffffff"/>
              </a:solidFill>
              <a:ln>
                <a:solidFill>
                  <a:srgbClr val="00008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359" name="TextShape 12"/>
              <p:cNvSpPr txBox="1"/>
              <p:nvPr/>
            </p:nvSpPr>
            <p:spPr>
              <a:xfrm>
                <a:off x="8322480" y="6199560"/>
                <a:ext cx="401760" cy="51408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rIns="90000" tIns="45000" bIns="45000">
                <a:noAutofit/>
              </a:bodyPr>
              <a:p>
                <a:r>
                  <a:rPr b="1" lang="en-US" sz="3000" spc="-1" strike="noStrike">
                    <a:solidFill>
                      <a:srgbClr val="000080"/>
                    </a:solidFill>
                    <a:latin typeface="Times New Roman"/>
                  </a:rPr>
                  <a:t>b</a:t>
                </a:r>
                <a:endParaRPr b="0" lang="en-US" sz="3000" spc="-1" strike="noStrike">
                  <a:latin typeface="Arial"/>
                </a:endParaRPr>
              </a:p>
            </p:txBody>
          </p:sp>
          <p:sp>
            <p:nvSpPr>
              <p:cNvPr id="360" name="Line 13"/>
              <p:cNvSpPr/>
              <p:nvPr/>
            </p:nvSpPr>
            <p:spPr>
              <a:xfrm>
                <a:off x="8389440" y="6271560"/>
                <a:ext cx="262800" cy="0"/>
              </a:xfrm>
              <a:prstGeom prst="line">
                <a:avLst/>
              </a:prstGeom>
              <a:ln w="18360">
                <a:solidFill>
                  <a:srgbClr val="000080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</p:grpSp>
      </p:grpSp>
      <p:grpSp>
        <p:nvGrpSpPr>
          <p:cNvPr id="361" name="Group 14"/>
          <p:cNvGrpSpPr/>
          <p:nvPr/>
        </p:nvGrpSpPr>
        <p:grpSpPr>
          <a:xfrm>
            <a:off x="5510160" y="5850000"/>
            <a:ext cx="1371960" cy="1096920"/>
            <a:chOff x="5510160" y="5850000"/>
            <a:chExt cx="1371960" cy="1096920"/>
          </a:xfrm>
        </p:grpSpPr>
        <p:sp>
          <p:nvSpPr>
            <p:cNvPr id="362" name="CustomShape 15"/>
            <p:cNvSpPr/>
            <p:nvPr/>
          </p:nvSpPr>
          <p:spPr>
            <a:xfrm>
              <a:off x="5510160" y="5850000"/>
              <a:ext cx="1371960" cy="1096920"/>
            </a:xfrm>
            <a:prstGeom prst="ellipse">
              <a:avLst/>
            </a:prstGeom>
            <a:solidFill>
              <a:srgbClr val="c0c0c0"/>
            </a:solidFill>
            <a:ln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grpSp>
          <p:nvGrpSpPr>
            <p:cNvPr id="363" name="Group 16"/>
            <p:cNvGrpSpPr/>
            <p:nvPr/>
          </p:nvGrpSpPr>
          <p:grpSpPr>
            <a:xfrm>
              <a:off x="5621040" y="6124320"/>
              <a:ext cx="549000" cy="552960"/>
              <a:chOff x="5621040" y="6124320"/>
              <a:chExt cx="549000" cy="552960"/>
            </a:xfrm>
          </p:grpSpPr>
          <p:sp>
            <p:nvSpPr>
              <p:cNvPr id="364" name="CustomShape 17"/>
              <p:cNvSpPr/>
              <p:nvPr/>
            </p:nvSpPr>
            <p:spPr>
              <a:xfrm>
                <a:off x="5621040" y="6124320"/>
                <a:ext cx="549000" cy="548280"/>
              </a:xfrm>
              <a:prstGeom prst="ellipse">
                <a:avLst/>
              </a:prstGeom>
              <a:solidFill>
                <a:srgbClr val="000080"/>
              </a:solidFill>
              <a:ln>
                <a:solidFill>
                  <a:srgbClr val="ffffff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365" name="TextShape 18"/>
              <p:cNvSpPr txBox="1"/>
              <p:nvPr/>
            </p:nvSpPr>
            <p:spPr>
              <a:xfrm>
                <a:off x="5693040" y="6163200"/>
                <a:ext cx="402120" cy="51408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rIns="90000" tIns="45000" bIns="45000">
                <a:noAutofit/>
              </a:bodyPr>
              <a:p>
                <a:r>
                  <a:rPr b="1" lang="en-US" sz="3000" spc="-1" strike="noStrike">
                    <a:solidFill>
                      <a:srgbClr val="ffffff"/>
                    </a:solidFill>
                    <a:latin typeface="Times New Roman"/>
                  </a:rPr>
                  <a:t>c</a:t>
                </a:r>
                <a:endParaRPr b="0" lang="en-US" sz="3000" spc="-1" strike="noStrike">
                  <a:latin typeface="Arial"/>
                </a:endParaRPr>
              </a:p>
            </p:txBody>
          </p:sp>
        </p:grpSp>
        <p:grpSp>
          <p:nvGrpSpPr>
            <p:cNvPr id="366" name="Group 19"/>
            <p:cNvGrpSpPr/>
            <p:nvPr/>
          </p:nvGrpSpPr>
          <p:grpSpPr>
            <a:xfrm>
              <a:off x="6233040" y="6143760"/>
              <a:ext cx="548640" cy="569520"/>
              <a:chOff x="6233040" y="6143760"/>
              <a:chExt cx="548640" cy="569520"/>
            </a:xfrm>
          </p:grpSpPr>
          <p:sp>
            <p:nvSpPr>
              <p:cNvPr id="367" name="CustomShape 20"/>
              <p:cNvSpPr/>
              <p:nvPr/>
            </p:nvSpPr>
            <p:spPr>
              <a:xfrm>
                <a:off x="6233040" y="6143760"/>
                <a:ext cx="548640" cy="548280"/>
              </a:xfrm>
              <a:prstGeom prst="ellipse">
                <a:avLst/>
              </a:prstGeom>
              <a:solidFill>
                <a:srgbClr val="ffffff"/>
              </a:solidFill>
              <a:ln>
                <a:solidFill>
                  <a:srgbClr val="00008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368" name="TextShape 21"/>
              <p:cNvSpPr txBox="1"/>
              <p:nvPr/>
            </p:nvSpPr>
            <p:spPr>
              <a:xfrm>
                <a:off x="6341400" y="6199200"/>
                <a:ext cx="401760" cy="51408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rIns="90000" tIns="45000" bIns="45000">
                <a:noAutofit/>
              </a:bodyPr>
              <a:p>
                <a:r>
                  <a:rPr b="1" lang="en-US" sz="3000" spc="-1" strike="noStrike">
                    <a:solidFill>
                      <a:srgbClr val="000080"/>
                    </a:solidFill>
                    <a:latin typeface="Times New Roman"/>
                  </a:rPr>
                  <a:t>c</a:t>
                </a:r>
                <a:endParaRPr b="0" lang="en-US" sz="3000" spc="-1" strike="noStrike">
                  <a:latin typeface="Arial"/>
                </a:endParaRPr>
              </a:p>
            </p:txBody>
          </p:sp>
          <p:sp>
            <p:nvSpPr>
              <p:cNvPr id="369" name="Line 22"/>
              <p:cNvSpPr/>
              <p:nvPr/>
            </p:nvSpPr>
            <p:spPr>
              <a:xfrm>
                <a:off x="6408360" y="6271200"/>
                <a:ext cx="262800" cy="0"/>
              </a:xfrm>
              <a:prstGeom prst="line">
                <a:avLst/>
              </a:prstGeom>
              <a:ln w="18360">
                <a:solidFill>
                  <a:srgbClr val="000080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</p:grpSp>
      </p:grpSp>
      <p:grpSp>
        <p:nvGrpSpPr>
          <p:cNvPr id="370" name="Group 23"/>
          <p:cNvGrpSpPr/>
          <p:nvPr/>
        </p:nvGrpSpPr>
        <p:grpSpPr>
          <a:xfrm>
            <a:off x="525600" y="5385960"/>
            <a:ext cx="572040" cy="320400"/>
            <a:chOff x="525600" y="5385960"/>
            <a:chExt cx="572040" cy="320400"/>
          </a:xfrm>
        </p:grpSpPr>
        <p:sp>
          <p:nvSpPr>
            <p:cNvPr id="371" name="CustomShape 24"/>
            <p:cNvSpPr/>
            <p:nvPr/>
          </p:nvSpPr>
          <p:spPr>
            <a:xfrm flipV="1">
              <a:off x="525600" y="5385960"/>
              <a:ext cx="320040" cy="320040"/>
            </a:xfrm>
            <a:prstGeom prst="ellipse">
              <a:avLst/>
            </a:prstGeom>
            <a:solidFill>
              <a:srgbClr val="808080">
                <a:alpha val="50000"/>
              </a:srgbClr>
            </a:solidFill>
            <a:ln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72" name="CustomShape 25"/>
            <p:cNvSpPr/>
            <p:nvPr/>
          </p:nvSpPr>
          <p:spPr>
            <a:xfrm flipV="1">
              <a:off x="777240" y="5385600"/>
              <a:ext cx="320400" cy="320040"/>
            </a:xfrm>
            <a:prstGeom prst="ellipse">
              <a:avLst/>
            </a:prstGeom>
            <a:solidFill>
              <a:srgbClr val="808080">
                <a:alpha val="50000"/>
              </a:srgbClr>
            </a:solidFill>
            <a:ln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373" name="Group 26"/>
          <p:cNvGrpSpPr/>
          <p:nvPr/>
        </p:nvGrpSpPr>
        <p:grpSpPr>
          <a:xfrm>
            <a:off x="4207320" y="5385960"/>
            <a:ext cx="391680" cy="320400"/>
            <a:chOff x="4207320" y="5385960"/>
            <a:chExt cx="391680" cy="320400"/>
          </a:xfrm>
        </p:grpSpPr>
        <p:sp>
          <p:nvSpPr>
            <p:cNvPr id="374" name="CustomShape 27"/>
            <p:cNvSpPr/>
            <p:nvPr/>
          </p:nvSpPr>
          <p:spPr>
            <a:xfrm flipV="1">
              <a:off x="4207320" y="5385960"/>
              <a:ext cx="320040" cy="320040"/>
            </a:xfrm>
            <a:prstGeom prst="ellipse">
              <a:avLst/>
            </a:prstGeom>
            <a:solidFill>
              <a:srgbClr val="808080">
                <a:alpha val="50000"/>
              </a:srgbClr>
            </a:solidFill>
            <a:ln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75" name="CustomShape 28"/>
            <p:cNvSpPr/>
            <p:nvPr/>
          </p:nvSpPr>
          <p:spPr>
            <a:xfrm flipV="1">
              <a:off x="4278960" y="5385600"/>
              <a:ext cx="320040" cy="320040"/>
            </a:xfrm>
            <a:prstGeom prst="ellipse">
              <a:avLst/>
            </a:prstGeom>
            <a:solidFill>
              <a:srgbClr val="808080">
                <a:alpha val="50000"/>
              </a:srgbClr>
            </a:solidFill>
            <a:ln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376" name="Group 29"/>
          <p:cNvGrpSpPr/>
          <p:nvPr/>
        </p:nvGrpSpPr>
        <p:grpSpPr>
          <a:xfrm>
            <a:off x="2920320" y="5401440"/>
            <a:ext cx="463680" cy="320400"/>
            <a:chOff x="2920320" y="5401440"/>
            <a:chExt cx="463680" cy="320400"/>
          </a:xfrm>
        </p:grpSpPr>
        <p:sp>
          <p:nvSpPr>
            <p:cNvPr id="377" name="CustomShape 30"/>
            <p:cNvSpPr/>
            <p:nvPr/>
          </p:nvSpPr>
          <p:spPr>
            <a:xfrm flipV="1">
              <a:off x="2920320" y="5401440"/>
              <a:ext cx="320040" cy="320040"/>
            </a:xfrm>
            <a:prstGeom prst="ellipse">
              <a:avLst/>
            </a:prstGeom>
            <a:solidFill>
              <a:srgbClr val="808080">
                <a:alpha val="50000"/>
              </a:srgbClr>
            </a:solidFill>
            <a:ln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78" name="CustomShape 31"/>
            <p:cNvSpPr/>
            <p:nvPr/>
          </p:nvSpPr>
          <p:spPr>
            <a:xfrm flipV="1">
              <a:off x="3063960" y="5401080"/>
              <a:ext cx="320040" cy="320040"/>
            </a:xfrm>
            <a:prstGeom prst="ellipse">
              <a:avLst/>
            </a:prstGeom>
            <a:solidFill>
              <a:srgbClr val="808080">
                <a:alpha val="50000"/>
              </a:srgbClr>
            </a:solidFill>
            <a:ln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9" name="Picture 1_1" descr=""/>
          <p:cNvPicPr/>
          <p:nvPr/>
        </p:nvPicPr>
        <p:blipFill>
          <a:blip r:embed="rId1"/>
          <a:stretch/>
        </p:blipFill>
        <p:spPr>
          <a:xfrm>
            <a:off x="167760" y="1175760"/>
            <a:ext cx="4536000" cy="4536000"/>
          </a:xfrm>
          <a:prstGeom prst="rect">
            <a:avLst/>
          </a:prstGeom>
          <a:ln>
            <a:noFill/>
          </a:ln>
        </p:spPr>
      </p:pic>
      <p:sp>
        <p:nvSpPr>
          <p:cNvPr id="380" name="TextShape 1"/>
          <p:cNvSpPr txBox="1"/>
          <p:nvPr/>
        </p:nvSpPr>
        <p:spPr>
          <a:xfrm>
            <a:off x="0" y="-43920"/>
            <a:ext cx="10080000" cy="844920"/>
          </a:xfrm>
          <a:prstGeom prst="rect">
            <a:avLst/>
          </a:prstGeom>
          <a:noFill/>
          <a:ln>
            <a:noFill/>
          </a:ln>
        </p:spPr>
        <p:txBody>
          <a:bodyPr lIns="95760" rIns="95760" tIns="47880" bIns="47880" anchor="ctr">
            <a:noAutofit/>
          </a:bodyPr>
          <a:p>
            <a:pPr marL="216000" indent="-216000" algn="ctr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4400" spc="-1" strike="noStrike">
                <a:highlight>
                  <a:srgbClr val="ffffff"/>
                </a:highlight>
                <a:latin typeface="Times New Roman"/>
              </a:rPr>
              <a:t>Building a quarkonium-thermometer</a:t>
            </a:r>
            <a:endParaRPr b="0" lang="en-US" sz="4400" spc="-1" strike="noStrike">
              <a:highlight>
                <a:srgbClr val="ffffff"/>
              </a:highlight>
              <a:latin typeface="Times New Roman"/>
            </a:endParaRPr>
          </a:p>
        </p:txBody>
      </p:sp>
      <p:pic>
        <p:nvPicPr>
          <p:cNvPr id="381" name="Picture 19_0" descr=""/>
          <p:cNvPicPr/>
          <p:nvPr/>
        </p:nvPicPr>
        <p:blipFill>
          <a:blip r:embed="rId2"/>
          <a:stretch/>
        </p:blipFill>
        <p:spPr>
          <a:xfrm>
            <a:off x="3359520" y="3611880"/>
            <a:ext cx="722880" cy="318240"/>
          </a:xfrm>
          <a:prstGeom prst="rect">
            <a:avLst/>
          </a:prstGeom>
          <a:ln>
            <a:noFill/>
          </a:ln>
        </p:spPr>
      </p:pic>
      <p:pic>
        <p:nvPicPr>
          <p:cNvPr id="382" name="Picture 20_0" descr=""/>
          <p:cNvPicPr/>
          <p:nvPr/>
        </p:nvPicPr>
        <p:blipFill>
          <a:blip r:embed="rId3"/>
          <a:stretch/>
        </p:blipFill>
        <p:spPr>
          <a:xfrm>
            <a:off x="2687400" y="4115520"/>
            <a:ext cx="504000" cy="360360"/>
          </a:xfrm>
          <a:prstGeom prst="rect">
            <a:avLst/>
          </a:prstGeom>
          <a:ln>
            <a:noFill/>
          </a:ln>
        </p:spPr>
      </p:pic>
      <p:pic>
        <p:nvPicPr>
          <p:cNvPr id="383" name="Picture 21_0" descr=""/>
          <p:cNvPicPr/>
          <p:nvPr/>
        </p:nvPicPr>
        <p:blipFill>
          <a:blip r:embed="rId4"/>
          <a:stretch/>
        </p:blipFill>
        <p:spPr>
          <a:xfrm>
            <a:off x="2099520" y="4735440"/>
            <a:ext cx="756000" cy="285120"/>
          </a:xfrm>
          <a:prstGeom prst="rect">
            <a:avLst/>
          </a:prstGeom>
          <a:ln>
            <a:noFill/>
          </a:ln>
        </p:spPr>
      </p:pic>
      <p:sp>
        <p:nvSpPr>
          <p:cNvPr id="384" name="CustomShape 2"/>
          <p:cNvSpPr/>
          <p:nvPr/>
        </p:nvSpPr>
        <p:spPr>
          <a:xfrm>
            <a:off x="83880" y="5879880"/>
            <a:ext cx="4955760" cy="8758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/>
            <a:r>
              <a:rPr b="0" lang="en-US" sz="2400" spc="-1" strike="noStrike">
                <a:solidFill>
                  <a:srgbClr val="000000"/>
                </a:solidFill>
                <a:latin typeface="Arial"/>
                <a:ea typeface="Arial"/>
              </a:rPr>
              <a:t>Clear hierarchy in R</a:t>
            </a:r>
            <a:r>
              <a:rPr b="0" lang="en-US" sz="2400" spc="-1" strike="noStrike" baseline="-25000">
                <a:solidFill>
                  <a:srgbClr val="000000"/>
                </a:solidFill>
                <a:latin typeface="Arial"/>
                <a:ea typeface="Arial"/>
              </a:rPr>
              <a:t>AA</a:t>
            </a:r>
            <a:r>
              <a:rPr b="0" lang="en-US" sz="2400" spc="-1" strike="noStrike">
                <a:solidFill>
                  <a:srgbClr val="000000"/>
                </a:solidFill>
                <a:latin typeface="Arial"/>
                <a:ea typeface="Arial"/>
              </a:rPr>
              <a:t> of different quarkonium states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385" name="CustomShape 3"/>
          <p:cNvSpPr/>
          <p:nvPr/>
        </p:nvSpPr>
        <p:spPr>
          <a:xfrm>
            <a:off x="780480" y="923760"/>
            <a:ext cx="1671120" cy="276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>
            <a:spAutoFit/>
          </a:bodyPr>
          <a:p>
            <a:pPr/>
            <a:r>
              <a:rPr b="0" lang="en-US" sz="1200" spc="-1" strike="noStrike">
                <a:solidFill>
                  <a:srgbClr val="000000"/>
                </a:solidFill>
                <a:latin typeface="Arial"/>
              </a:rPr>
              <a:t>CMS-PAS HIN-11-011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386" name="CustomShape 4"/>
          <p:cNvSpPr/>
          <p:nvPr/>
        </p:nvSpPr>
        <p:spPr>
          <a:xfrm>
            <a:off x="2412720" y="5408640"/>
            <a:ext cx="572400" cy="4057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>
            <a:spAutoFit/>
          </a:bodyPr>
          <a:p>
            <a:pPr/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N</a:t>
            </a:r>
            <a:r>
              <a:rPr b="0" lang="en-US" sz="1800" spc="-1" strike="noStrike" baseline="-25000">
                <a:solidFill>
                  <a:srgbClr val="000000"/>
                </a:solidFill>
                <a:latin typeface="Arial"/>
              </a:rPr>
              <a:t>part</a:t>
            </a:r>
            <a:endParaRPr b="0" lang="en-US" sz="1800" spc="-1" strike="noStrike">
              <a:latin typeface="Arial"/>
            </a:endParaRPr>
          </a:p>
        </p:txBody>
      </p:sp>
      <p:grpSp>
        <p:nvGrpSpPr>
          <p:cNvPr id="387" name="Group 5"/>
          <p:cNvGrpSpPr/>
          <p:nvPr/>
        </p:nvGrpSpPr>
        <p:grpSpPr>
          <a:xfrm>
            <a:off x="4846320" y="772200"/>
            <a:ext cx="5063040" cy="6240240"/>
            <a:chOff x="4846320" y="772200"/>
            <a:chExt cx="5063040" cy="6240240"/>
          </a:xfrm>
        </p:grpSpPr>
        <p:sp>
          <p:nvSpPr>
            <p:cNvPr id="388" name="CustomShape 6"/>
            <p:cNvSpPr/>
            <p:nvPr/>
          </p:nvSpPr>
          <p:spPr>
            <a:xfrm>
              <a:off x="7338960" y="6735960"/>
              <a:ext cx="2570400" cy="27648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6800" bIns="46800">
              <a:spAutoFit/>
            </a:bodyPr>
            <a:p>
              <a:pPr/>
              <a:r>
                <a:rPr b="0" lang="en-US" sz="1200" spc="-1" strike="noStrike">
                  <a:solidFill>
                    <a:srgbClr val="000000"/>
                  </a:solidFill>
                  <a:latin typeface="Arial"/>
                </a:rPr>
                <a:t>CMS-PAS HIN-12-014, HIN-12-007</a:t>
              </a:r>
              <a:endParaRPr b="0" lang="en-US" sz="1200" spc="-1" strike="noStrike">
                <a:latin typeface="Arial"/>
              </a:endParaRPr>
            </a:p>
          </p:txBody>
        </p:sp>
        <p:grpSp>
          <p:nvGrpSpPr>
            <p:cNvPr id="389" name="Group 7"/>
            <p:cNvGrpSpPr/>
            <p:nvPr/>
          </p:nvGrpSpPr>
          <p:grpSpPr>
            <a:xfrm>
              <a:off x="4846320" y="772200"/>
              <a:ext cx="4955760" cy="5864760"/>
              <a:chOff x="4846320" y="772200"/>
              <a:chExt cx="4955760" cy="5864760"/>
            </a:xfrm>
          </p:grpSpPr>
          <p:sp>
            <p:nvSpPr>
              <p:cNvPr id="390" name="CustomShape 8"/>
              <p:cNvSpPr/>
              <p:nvPr/>
            </p:nvSpPr>
            <p:spPr>
              <a:xfrm>
                <a:off x="5686200" y="5811480"/>
                <a:ext cx="3863880" cy="825480"/>
              </a:xfrm>
              <a:custGeom>
                <a:avLst/>
                <a:gdLst/>
                <a:ahLst/>
                <a:rect l="l" t="t" r="r" b="b"/>
                <a:pathLst>
                  <a:path w="21600" h="2160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6800" bIns="46800">
                <a:spAutoFit/>
              </a:bodyPr>
              <a:p>
                <a:pPr/>
                <a:r>
                  <a:rPr b="0" lang="en-US" sz="2400" spc="-1" strike="noStrike">
                    <a:solidFill>
                      <a:srgbClr val="000000"/>
                    </a:solidFill>
                    <a:latin typeface="Arial"/>
                    <a:ea typeface="Arial"/>
                  </a:rPr>
                  <a:t>Expected in terms of binding energy</a:t>
                </a:r>
                <a:endParaRPr b="0" lang="en-US" sz="2400" spc="-1" strike="noStrike">
                  <a:latin typeface="Arial"/>
                </a:endParaRPr>
              </a:p>
            </p:txBody>
          </p:sp>
          <p:sp>
            <p:nvSpPr>
              <p:cNvPr id="391" name="CustomShape 9"/>
              <p:cNvSpPr/>
              <p:nvPr/>
            </p:nvSpPr>
            <p:spPr>
              <a:xfrm>
                <a:off x="5181840" y="772200"/>
                <a:ext cx="4620240" cy="370800"/>
              </a:xfrm>
              <a:custGeom>
                <a:avLst/>
                <a:gdLst/>
                <a:ahLst/>
                <a:rect l="l" t="t" r="r" b="b"/>
                <a:pathLst>
                  <a:path w="21600" h="2160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6800" bIns="46800">
                <a:spAutoFit/>
              </a:bodyPr>
              <a:p>
                <a:pPr/>
                <a:r>
                  <a:rPr b="0" lang="en-US" sz="1600" spc="-1" strike="noStrike">
                    <a:solidFill>
                      <a:srgbClr val="000000"/>
                    </a:solidFill>
                    <a:latin typeface="Arial"/>
                    <a:ea typeface="Arial"/>
                  </a:rPr>
                  <a:t>Note: 6.5&lt;p</a:t>
                </a:r>
                <a:r>
                  <a:rPr b="0" lang="en-US" sz="1600" spc="-1" strike="noStrike" baseline="-25000">
                    <a:solidFill>
                      <a:srgbClr val="000000"/>
                    </a:solidFill>
                    <a:latin typeface="Arial"/>
                    <a:ea typeface="Arial"/>
                  </a:rPr>
                  <a:t>T</a:t>
                </a:r>
                <a:r>
                  <a:rPr b="0" lang="en-US" sz="1600" spc="-1" strike="noStrike">
                    <a:solidFill>
                      <a:srgbClr val="000000"/>
                    </a:solidFill>
                    <a:latin typeface="Arial"/>
                    <a:ea typeface="Arial"/>
                  </a:rPr>
                  <a:t>&lt;30 GeV for J/</a:t>
                </a:r>
                <a:r>
                  <a:rPr b="0" lang="en-US" sz="1600" spc="-1" strike="noStrike">
                    <a:solidFill>
                      <a:srgbClr val="000000"/>
                    </a:solidFill>
                    <a:latin typeface="Symbol"/>
                    <a:ea typeface="Symbol"/>
                  </a:rPr>
                  <a:t></a:t>
                </a:r>
                <a:r>
                  <a:rPr b="0" lang="en-US" sz="1600" spc="-1" strike="noStrike">
                    <a:solidFill>
                      <a:srgbClr val="000000"/>
                    </a:solidFill>
                    <a:latin typeface="Arial"/>
                    <a:ea typeface="Arial"/>
                  </a:rPr>
                  <a:t> and </a:t>
                </a:r>
                <a:r>
                  <a:rPr b="0" lang="en-US" sz="1600" spc="-1" strike="noStrike">
                    <a:solidFill>
                      <a:srgbClr val="000000"/>
                    </a:solidFill>
                    <a:latin typeface="Symbol"/>
                    <a:ea typeface="Symbol"/>
                  </a:rPr>
                  <a:t></a:t>
                </a:r>
                <a:r>
                  <a:rPr b="0" lang="en-US" sz="1600" spc="-1" strike="noStrike">
                    <a:solidFill>
                      <a:srgbClr val="000000"/>
                    </a:solidFill>
                    <a:latin typeface="Arial"/>
                    <a:ea typeface="Arial"/>
                  </a:rPr>
                  <a:t>(2s)</a:t>
                </a:r>
                <a:endParaRPr b="0" lang="en-US" sz="1600" spc="-1" strike="noStrike">
                  <a:latin typeface="Arial"/>
                </a:endParaRPr>
              </a:p>
            </p:txBody>
          </p:sp>
          <p:pic>
            <p:nvPicPr>
              <p:cNvPr id="392" name="Picture 5_1" descr=""/>
              <p:cNvPicPr/>
              <p:nvPr/>
            </p:nvPicPr>
            <p:blipFill>
              <a:blip r:embed="rId5"/>
              <a:stretch/>
            </p:blipFill>
            <p:spPr>
              <a:xfrm>
                <a:off x="4846320" y="1132920"/>
                <a:ext cx="4788000" cy="4594680"/>
              </a:xfrm>
              <a:prstGeom prst="rect">
                <a:avLst/>
              </a:prstGeom>
              <a:ln>
                <a:noFill/>
              </a:ln>
            </p:spPr>
          </p:pic>
        </p:grpSp>
      </p:grpSp>
      <p:grpSp>
        <p:nvGrpSpPr>
          <p:cNvPr id="393" name="Group 10"/>
          <p:cNvGrpSpPr/>
          <p:nvPr/>
        </p:nvGrpSpPr>
        <p:grpSpPr>
          <a:xfrm>
            <a:off x="525600" y="5385960"/>
            <a:ext cx="572040" cy="320400"/>
            <a:chOff x="525600" y="5385960"/>
            <a:chExt cx="572040" cy="320400"/>
          </a:xfrm>
        </p:grpSpPr>
        <p:sp>
          <p:nvSpPr>
            <p:cNvPr id="394" name="CustomShape 11"/>
            <p:cNvSpPr/>
            <p:nvPr/>
          </p:nvSpPr>
          <p:spPr>
            <a:xfrm flipV="1">
              <a:off x="525600" y="5385960"/>
              <a:ext cx="320040" cy="320040"/>
            </a:xfrm>
            <a:prstGeom prst="ellipse">
              <a:avLst/>
            </a:prstGeom>
            <a:solidFill>
              <a:srgbClr val="808080">
                <a:alpha val="50000"/>
              </a:srgbClr>
            </a:solidFill>
            <a:ln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95" name="CustomShape 12"/>
            <p:cNvSpPr/>
            <p:nvPr/>
          </p:nvSpPr>
          <p:spPr>
            <a:xfrm flipV="1">
              <a:off x="777240" y="5385600"/>
              <a:ext cx="320400" cy="320040"/>
            </a:xfrm>
            <a:prstGeom prst="ellipse">
              <a:avLst/>
            </a:prstGeom>
            <a:solidFill>
              <a:srgbClr val="808080">
                <a:alpha val="50000"/>
              </a:srgbClr>
            </a:solidFill>
            <a:ln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396" name="Group 13"/>
          <p:cNvGrpSpPr/>
          <p:nvPr/>
        </p:nvGrpSpPr>
        <p:grpSpPr>
          <a:xfrm>
            <a:off x="4207320" y="5385960"/>
            <a:ext cx="391680" cy="320400"/>
            <a:chOff x="4207320" y="5385960"/>
            <a:chExt cx="391680" cy="320400"/>
          </a:xfrm>
        </p:grpSpPr>
        <p:sp>
          <p:nvSpPr>
            <p:cNvPr id="397" name="CustomShape 14"/>
            <p:cNvSpPr/>
            <p:nvPr/>
          </p:nvSpPr>
          <p:spPr>
            <a:xfrm flipV="1">
              <a:off x="4207320" y="5385960"/>
              <a:ext cx="320040" cy="320040"/>
            </a:xfrm>
            <a:prstGeom prst="ellipse">
              <a:avLst/>
            </a:prstGeom>
            <a:solidFill>
              <a:srgbClr val="808080">
                <a:alpha val="50000"/>
              </a:srgbClr>
            </a:solidFill>
            <a:ln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98" name="CustomShape 15"/>
            <p:cNvSpPr/>
            <p:nvPr/>
          </p:nvSpPr>
          <p:spPr>
            <a:xfrm flipV="1">
              <a:off x="4278960" y="5385600"/>
              <a:ext cx="320040" cy="320040"/>
            </a:xfrm>
            <a:prstGeom prst="ellipse">
              <a:avLst/>
            </a:prstGeom>
            <a:solidFill>
              <a:srgbClr val="808080">
                <a:alpha val="50000"/>
              </a:srgbClr>
            </a:solidFill>
            <a:ln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399" name="Group 16"/>
          <p:cNvGrpSpPr/>
          <p:nvPr/>
        </p:nvGrpSpPr>
        <p:grpSpPr>
          <a:xfrm>
            <a:off x="2920320" y="5401440"/>
            <a:ext cx="463680" cy="320400"/>
            <a:chOff x="2920320" y="5401440"/>
            <a:chExt cx="463680" cy="320400"/>
          </a:xfrm>
        </p:grpSpPr>
        <p:sp>
          <p:nvSpPr>
            <p:cNvPr id="400" name="CustomShape 17"/>
            <p:cNvSpPr/>
            <p:nvPr/>
          </p:nvSpPr>
          <p:spPr>
            <a:xfrm flipV="1">
              <a:off x="2920320" y="5401440"/>
              <a:ext cx="320040" cy="320040"/>
            </a:xfrm>
            <a:prstGeom prst="ellipse">
              <a:avLst/>
            </a:prstGeom>
            <a:solidFill>
              <a:srgbClr val="808080">
                <a:alpha val="50000"/>
              </a:srgbClr>
            </a:solidFill>
            <a:ln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01" name="CustomShape 18"/>
            <p:cNvSpPr/>
            <p:nvPr/>
          </p:nvSpPr>
          <p:spPr>
            <a:xfrm flipV="1">
              <a:off x="3063960" y="5401080"/>
              <a:ext cx="320040" cy="320040"/>
            </a:xfrm>
            <a:prstGeom prst="ellipse">
              <a:avLst/>
            </a:prstGeom>
            <a:solidFill>
              <a:srgbClr val="808080">
                <a:alpha val="50000"/>
              </a:srgbClr>
            </a:solidFill>
            <a:ln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TextShape 1"/>
          <p:cNvSpPr txBox="1"/>
          <p:nvPr/>
        </p:nvSpPr>
        <p:spPr>
          <a:xfrm>
            <a:off x="548640" y="2933640"/>
            <a:ext cx="9071640" cy="1280160"/>
          </a:xfrm>
          <a:prstGeom prst="rect">
            <a:avLst/>
          </a:prstGeom>
          <a:solidFill>
            <a:srgbClr val="b2b2b2"/>
          </a:solidFill>
          <a:ln w="18360">
            <a:solidFill>
              <a:srgbClr val="000000"/>
            </a:solidFill>
            <a:round/>
          </a:ln>
        </p:spPr>
        <p:txBody>
          <a:bodyPr lIns="9000" rIns="9000" tIns="9000" bIns="9000" anchor="ctr">
            <a:noAutofit/>
          </a:bodyPr>
          <a:p>
            <a:pPr algn="ctr"/>
            <a:r>
              <a:rPr b="0" lang="en-US" sz="4400" spc="-1" strike="noStrike">
                <a:highlight>
                  <a:srgbClr val="ffffff"/>
                </a:highlight>
                <a:latin typeface="Times New Roman"/>
              </a:rPr>
              <a:t>QGP Fluid Dynamics</a:t>
            </a:r>
            <a:endParaRPr b="0" lang="en-US" sz="4400" spc="-1" strike="noStrike">
              <a:highlight>
                <a:srgbClr val="ffffff"/>
              </a:highlight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TextShape 1"/>
          <p:cNvSpPr txBox="1"/>
          <p:nvPr/>
        </p:nvSpPr>
        <p:spPr>
          <a:xfrm>
            <a:off x="503640" y="258120"/>
            <a:ext cx="9071640" cy="6267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n-US" sz="4400" spc="-1" strike="noStrike">
                <a:highlight>
                  <a:srgbClr val="ffffff"/>
                </a:highlight>
                <a:latin typeface="Times New Roman"/>
              </a:rPr>
              <a:t>If we have a fluid...</a:t>
            </a:r>
            <a:endParaRPr b="0" lang="en-US" sz="4400" spc="-1" strike="noStrike">
              <a:highlight>
                <a:srgbClr val="ffffff"/>
              </a:highlight>
              <a:latin typeface="Times New Roman"/>
            </a:endParaRPr>
          </a:p>
        </p:txBody>
      </p:sp>
      <p:grpSp>
        <p:nvGrpSpPr>
          <p:cNvPr id="404" name="Group 2"/>
          <p:cNvGrpSpPr/>
          <p:nvPr/>
        </p:nvGrpSpPr>
        <p:grpSpPr>
          <a:xfrm>
            <a:off x="5689440" y="1339200"/>
            <a:ext cx="4140000" cy="3630240"/>
            <a:chOff x="5689440" y="1339200"/>
            <a:chExt cx="4140000" cy="3630240"/>
          </a:xfrm>
        </p:grpSpPr>
        <p:grpSp>
          <p:nvGrpSpPr>
            <p:cNvPr id="405" name="Group 3"/>
            <p:cNvGrpSpPr/>
            <p:nvPr/>
          </p:nvGrpSpPr>
          <p:grpSpPr>
            <a:xfrm>
              <a:off x="5689440" y="1339200"/>
              <a:ext cx="3657600" cy="3630240"/>
              <a:chOff x="5689440" y="1339200"/>
              <a:chExt cx="3657600" cy="3630240"/>
            </a:xfrm>
          </p:grpSpPr>
          <p:pic>
            <p:nvPicPr>
              <p:cNvPr id="406" name="" descr=""/>
              <p:cNvPicPr/>
              <p:nvPr/>
            </p:nvPicPr>
            <p:blipFill>
              <a:blip r:embed="rId1"/>
              <a:stretch/>
            </p:blipFill>
            <p:spPr>
              <a:xfrm>
                <a:off x="5689440" y="1358640"/>
                <a:ext cx="3657600" cy="3610800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407" name="CustomShape 4"/>
              <p:cNvSpPr/>
              <p:nvPr/>
            </p:nvSpPr>
            <p:spPr>
              <a:xfrm>
                <a:off x="6559560" y="1339200"/>
                <a:ext cx="2012400" cy="551880"/>
              </a:xfrm>
              <a:custGeom>
                <a:avLst/>
                <a:gdLst/>
                <a:ahLst/>
                <a:rect l="l" t="t" r="r" b="b"/>
                <a:pathLst>
                  <a:path w="21600" h="2160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wrap="none" lIns="90000" rIns="90000" tIns="46800" bIns="46800">
                <a:spAutoFit/>
              </a:bodyPr>
              <a:p>
                <a:r>
                  <a:rPr b="0" lang="en-US" sz="1400" spc="-1" strike="noStrike">
                    <a:solidFill>
                      <a:srgbClr val="000000"/>
                    </a:solidFill>
                    <a:latin typeface="Arial"/>
                  </a:rPr>
                  <a:t>Au+Au </a:t>
                </a:r>
                <a:r>
                  <a:rPr b="0" lang="en-US" sz="1400" spc="-1" strike="noStrike">
                    <a:solidFill>
                      <a:srgbClr val="000000"/>
                    </a:solidFill>
                    <a:latin typeface="Symbol"/>
                    <a:ea typeface="Symbol"/>
                  </a:rPr>
                  <a:t></a:t>
                </a:r>
                <a:r>
                  <a:rPr b="0" lang="en-US" sz="1400" spc="-1" strike="noStrike">
                    <a:solidFill>
                      <a:srgbClr val="000000"/>
                    </a:solidFill>
                    <a:latin typeface="Arial"/>
                  </a:rPr>
                  <a:t>s</a:t>
                </a:r>
                <a:r>
                  <a:rPr b="0" lang="en-US" sz="1400" spc="-1" strike="noStrike" baseline="-14000000">
                    <a:solidFill>
                      <a:srgbClr val="000000"/>
                    </a:solidFill>
                    <a:latin typeface="Arial"/>
                  </a:rPr>
                  <a:t>NN</a:t>
                </a:r>
                <a:r>
                  <a:rPr b="0" lang="en-US" sz="1400" spc="-1" strike="noStrike">
                    <a:solidFill>
                      <a:srgbClr val="000000"/>
                    </a:solidFill>
                    <a:latin typeface="Arial"/>
                  </a:rPr>
                  <a:t> = 200 GeV</a:t>
                </a:r>
                <a:endParaRPr b="0" lang="en-US" sz="1400" spc="-1" strike="noStrike">
                  <a:latin typeface="Arial"/>
                </a:endParaRPr>
              </a:p>
              <a:p>
                <a:r>
                  <a:rPr b="0" lang="en-US" sz="1400" spc="-1" strike="noStrike">
                    <a:solidFill>
                      <a:srgbClr val="000000"/>
                    </a:solidFill>
                    <a:latin typeface="Arial"/>
                  </a:rPr>
                  <a:t>b=7 fm</a:t>
                </a:r>
                <a:endParaRPr b="0" lang="en-US" sz="1400" spc="-1" strike="noStrike">
                  <a:latin typeface="Arial"/>
                </a:endParaRPr>
              </a:p>
            </p:txBody>
          </p:sp>
          <p:sp>
            <p:nvSpPr>
              <p:cNvPr id="408" name="TextShape 5"/>
              <p:cNvSpPr txBox="1"/>
              <p:nvPr/>
            </p:nvSpPr>
            <p:spPr>
              <a:xfrm>
                <a:off x="6068880" y="4170600"/>
                <a:ext cx="3021120" cy="41868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rIns="90000" tIns="45000" bIns="45000">
                <a:noAutofit/>
              </a:bodyPr>
              <a:p>
                <a:r>
                  <a:rPr b="0" lang="en-US" sz="1400" spc="-1" strike="noStrike">
                    <a:latin typeface="Arial"/>
                  </a:rPr>
                  <a:t>arXiv:nucl-th/0305084</a:t>
                </a:r>
                <a:endParaRPr b="0" lang="en-US" sz="1400" spc="-1" strike="noStrike">
                  <a:latin typeface="Arial"/>
                </a:endParaRPr>
              </a:p>
            </p:txBody>
          </p:sp>
        </p:grpSp>
        <p:sp>
          <p:nvSpPr>
            <p:cNvPr id="409" name="Line 6"/>
            <p:cNvSpPr/>
            <p:nvPr/>
          </p:nvSpPr>
          <p:spPr>
            <a:xfrm>
              <a:off x="7818840" y="2984040"/>
              <a:ext cx="1600200" cy="0"/>
            </a:xfrm>
            <a:prstGeom prst="line">
              <a:avLst/>
            </a:prstGeom>
            <a:ln w="54720">
              <a:solidFill>
                <a:srgbClr val="ff0000"/>
              </a:solidFill>
              <a:round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10" name="Line 7"/>
            <p:cNvSpPr/>
            <p:nvPr/>
          </p:nvSpPr>
          <p:spPr>
            <a:xfrm flipH="1">
              <a:off x="5910840" y="2984040"/>
              <a:ext cx="1600200" cy="0"/>
            </a:xfrm>
            <a:prstGeom prst="line">
              <a:avLst/>
            </a:prstGeom>
            <a:ln w="54720">
              <a:solidFill>
                <a:srgbClr val="ff0000"/>
              </a:solidFill>
              <a:round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11" name="TextShape 8"/>
            <p:cNvSpPr txBox="1"/>
            <p:nvPr/>
          </p:nvSpPr>
          <p:spPr>
            <a:xfrm>
              <a:off x="5714640" y="2382840"/>
              <a:ext cx="4114800" cy="51696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>
              <a:noAutofit/>
            </a:bodyPr>
            <a:p>
              <a:r>
                <a:rPr b="1" lang="en-US" sz="3000" spc="-1" strike="noStrike">
                  <a:solidFill>
                    <a:srgbClr val="ff0000"/>
                  </a:solidFill>
                  <a:latin typeface="Arial"/>
                </a:rPr>
                <a:t>Particles pushed out</a:t>
              </a:r>
              <a:endParaRPr b="0" lang="en-US" sz="3000" spc="-1" strike="noStrike">
                <a:latin typeface="Arial"/>
              </a:endParaRPr>
            </a:p>
          </p:txBody>
        </p:sp>
        <p:sp>
          <p:nvSpPr>
            <p:cNvPr id="412" name="TextShape 9"/>
            <p:cNvSpPr txBox="1"/>
            <p:nvPr/>
          </p:nvSpPr>
          <p:spPr>
            <a:xfrm>
              <a:off x="6063840" y="3898440"/>
              <a:ext cx="2514600" cy="34632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>
              <a:noAutofit/>
            </a:bodyPr>
            <a:p>
              <a:r>
                <a:rPr b="1" lang="en-US" sz="1800" spc="-1" strike="noStrike">
                  <a:latin typeface="Arial"/>
                </a:rPr>
                <a:t>Equipotential lines</a:t>
              </a:r>
              <a:endParaRPr b="0" lang="en-US" sz="1800" spc="-1" strike="noStrike">
                <a:latin typeface="Arial"/>
              </a:endParaRPr>
            </a:p>
          </p:txBody>
        </p:sp>
      </p:grpSp>
      <p:pic>
        <p:nvPicPr>
          <p:cNvPr id="413" name="" descr=""/>
          <p:cNvPicPr/>
          <p:nvPr/>
        </p:nvPicPr>
        <p:blipFill>
          <a:blip r:embed="rId2"/>
          <a:stretch/>
        </p:blipFill>
        <p:spPr>
          <a:xfrm>
            <a:off x="503640" y="1151280"/>
            <a:ext cx="4426560" cy="3559680"/>
          </a:xfrm>
          <a:prstGeom prst="rect">
            <a:avLst/>
          </a:prstGeom>
          <a:ln>
            <a:noFill/>
          </a:ln>
        </p:spPr>
      </p:pic>
      <p:sp>
        <p:nvSpPr>
          <p:cNvPr id="414" name="TextShape 10"/>
          <p:cNvSpPr txBox="1"/>
          <p:nvPr/>
        </p:nvSpPr>
        <p:spPr>
          <a:xfrm>
            <a:off x="287640" y="5040000"/>
            <a:ext cx="9578520" cy="10832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highlight>
                  <a:srgbClr val="ffffff"/>
                </a:highlight>
                <a:latin typeface="Times New Roman"/>
              </a:rPr>
              <a:t>Initial overlap asymmetric </a:t>
            </a:r>
            <a:r>
              <a:rPr b="0" lang="en-US" sz="3200" spc="-1" strike="noStrike">
                <a:highlight>
                  <a:srgbClr val="ffffff"/>
                </a:highlight>
                <a:latin typeface="Times New Roman"/>
                <a:ea typeface="Times New Roman"/>
              </a:rPr>
              <a:t>→</a:t>
            </a:r>
            <a:r>
              <a:rPr b="0" lang="en-US" sz="3200" spc="-1" strike="noStrike">
                <a:highlight>
                  <a:srgbClr val="ffffff"/>
                </a:highlight>
                <a:latin typeface="Times New Roman"/>
              </a:rPr>
              <a:t> pressure gradients</a:t>
            </a:r>
            <a:endParaRPr b="0" lang="en-US" sz="3200" spc="-1" strike="noStrike">
              <a:highlight>
                <a:srgbClr val="ffffff"/>
              </a:highlight>
              <a:latin typeface="Times New Roman"/>
            </a:endParaRPr>
          </a:p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highlight>
                  <a:srgbClr val="ffffff"/>
                </a:highlight>
                <a:latin typeface="Times New Roman"/>
              </a:rPr>
              <a:t>Momentum anisotropy </a:t>
            </a:r>
            <a:r>
              <a:rPr b="0" lang="en-US" sz="3200" spc="-1" strike="noStrike">
                <a:highlight>
                  <a:srgbClr val="ffffff"/>
                </a:highlight>
                <a:latin typeface="Times New Roman"/>
                <a:ea typeface="Times New Roman"/>
              </a:rPr>
              <a:t>→</a:t>
            </a:r>
            <a:r>
              <a:rPr b="0" lang="en-US" sz="3200" spc="-1" strike="noStrike">
                <a:highlight>
                  <a:srgbClr val="ffffff"/>
                </a:highlight>
                <a:latin typeface="Times New Roman"/>
              </a:rPr>
              <a:t> Fourier decomposition:</a:t>
            </a:r>
            <a:endParaRPr b="0" lang="en-US" sz="3200" spc="-1" strike="noStrike">
              <a:highlight>
                <a:srgbClr val="ffffff"/>
              </a:highlight>
              <a:latin typeface="Times New Roman"/>
            </a:endParaRPr>
          </a:p>
        </p:txBody>
      </p:sp>
      <mc:AlternateContent>
        <mc:Choice xmlns:a14="http://schemas.microsoft.com/office/drawing/2010/main" Requires="a14">
          <p:sp>
            <p:nvSpPr>
              <p:cNvPr id="415" name="Formula 11"/>
              <p:cNvSpPr txBox="1"/>
              <p:nvPr/>
            </p:nvSpPr>
            <p:spPr>
              <a:xfrm>
                <a:off x="89640" y="6195240"/>
                <a:ext cx="9957960" cy="70308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f>
                      <m:num>
                        <m:sSup>
                          <m:e>
                            <m:r>
                              <m:t xml:space="preserve">d</m:t>
                            </m:r>
                          </m:e>
                          <m:sup>
                            <m:r>
                              <m:t xml:space="preserve">2</m:t>
                            </m:r>
                          </m:sup>
                        </m:sSup>
                        <m:r>
                          <m:t xml:space="preserve">N</m:t>
                        </m:r>
                      </m:num>
                      <m:den>
                        <m:sSub>
                          <m:e>
                            <m:r>
                              <m:t xml:space="preserve">dp</m:t>
                            </m:r>
                          </m:e>
                          <m:sub>
                            <m:r>
                              <m:t xml:space="preserve">T</m:t>
                            </m:r>
                          </m:sub>
                        </m:sSub>
                        <m:r>
                          <m:t xml:space="preserve">d</m:t>
                        </m:r>
                        <m:r>
                          <m:t xml:space="preserve">ϕ</m:t>
                        </m:r>
                      </m:den>
                    </m:f>
                    <m:r>
                      <m:t xml:space="preserve">≈</m:t>
                    </m:r>
                    <m:r>
                      <m:t xml:space="preserve">1</m:t>
                    </m:r>
                    <m:r>
                      <m:t xml:space="preserve">+</m:t>
                    </m:r>
                    <m:r>
                      <m:t xml:space="preserve">2</m:t>
                    </m:r>
                    <m:sSub>
                      <m:e>
                        <m:r>
                          <m:t xml:space="preserve">v</m:t>
                        </m:r>
                      </m:e>
                      <m:sub>
                        <m:r>
                          <m:t xml:space="preserve">1</m:t>
                        </m:r>
                      </m:sub>
                    </m:sSub>
                    <m:r>
                      <m:t xml:space="preserve">cos</m:t>
                    </m:r>
                    <m:d>
                      <m:dPr>
                        <m:begChr m:val="("/>
                        <m:endChr m:val=")"/>
                      </m:dPr>
                      <m:e>
                        <m:r>
                          <m:t xml:space="preserve">d</m:t>
                        </m:r>
                        <m:r>
                          <m:t xml:space="preserve">ϕ</m:t>
                        </m:r>
                      </m:e>
                    </m:d>
                    <m:r>
                      <m:t xml:space="preserve">+</m:t>
                    </m:r>
                    <m:r>
                      <m:t xml:space="preserve">2</m:t>
                    </m:r>
                    <m:sSub>
                      <m:e>
                        <m:r>
                          <m:t xml:space="preserve">v</m:t>
                        </m:r>
                      </m:e>
                      <m:sub>
                        <m:r>
                          <m:t xml:space="preserve">2</m:t>
                        </m:r>
                      </m:sub>
                    </m:sSub>
                    <m:r>
                      <m:t xml:space="preserve">cos</m:t>
                    </m:r>
                    <m:d>
                      <m:dPr>
                        <m:begChr m:val="("/>
                        <m:endChr m:val=")"/>
                      </m:dPr>
                      <m:e>
                        <m:r>
                          <m:t xml:space="preserve">2</m:t>
                        </m:r>
                        <m:r>
                          <m:t xml:space="preserve">d</m:t>
                        </m:r>
                        <m:r>
                          <m:t xml:space="preserve">ϕ</m:t>
                        </m:r>
                      </m:e>
                    </m:d>
                    <m:r>
                      <m:t xml:space="preserve">+</m:t>
                    </m:r>
                    <m:r>
                      <m:t xml:space="preserve">2</m:t>
                    </m:r>
                    <m:sSub>
                      <m:e>
                        <m:r>
                          <m:t xml:space="preserve">v</m:t>
                        </m:r>
                      </m:e>
                      <m:sub>
                        <m:r>
                          <m:t xml:space="preserve">3</m:t>
                        </m:r>
                      </m:sub>
                    </m:sSub>
                    <m:r>
                      <m:t xml:space="preserve">cos</m:t>
                    </m:r>
                    <m:d>
                      <m:dPr>
                        <m:begChr m:val="("/>
                        <m:endChr m:val=")"/>
                      </m:dPr>
                      <m:e>
                        <m:r>
                          <m:t xml:space="preserve">3</m:t>
                        </m:r>
                        <m:r>
                          <m:t xml:space="preserve">d</m:t>
                        </m:r>
                        <m:r>
                          <m:t xml:space="preserve">ϕ</m:t>
                        </m:r>
                      </m:e>
                    </m:d>
                    <m:r>
                      <m:t xml:space="preserve">+</m:t>
                    </m:r>
                    <m:r>
                      <m:t xml:space="preserve">2</m:t>
                    </m:r>
                    <m:sSub>
                      <m:e>
                        <m:r>
                          <m:t xml:space="preserve">v</m:t>
                        </m:r>
                      </m:e>
                      <m:sub>
                        <m:r>
                          <m:t xml:space="preserve">4</m:t>
                        </m:r>
                      </m:sub>
                    </m:sSub>
                    <m:r>
                      <m:t xml:space="preserve">cos</m:t>
                    </m:r>
                    <m:d>
                      <m:dPr>
                        <m:begChr m:val="("/>
                        <m:endChr m:val=")"/>
                      </m:dPr>
                      <m:e>
                        <m:r>
                          <m:t xml:space="preserve">4</m:t>
                        </m:r>
                        <m:r>
                          <m:t xml:space="preserve">d</m:t>
                        </m:r>
                        <m:r>
                          <m:t xml:space="preserve">ϕ</m:t>
                        </m:r>
                      </m:e>
                    </m:d>
                    <m:r>
                      <m:t xml:space="preserve">+</m:t>
                    </m:r>
                    <m:r>
                      <m:t xml:space="preserve">2</m:t>
                    </m:r>
                    <m:sSub>
                      <m:e>
                        <m:r>
                          <m:t xml:space="preserve">v</m:t>
                        </m:r>
                      </m:e>
                      <m:sub>
                        <m:r>
                          <m:t xml:space="preserve">5</m:t>
                        </m:r>
                      </m:sub>
                    </m:sSub>
                    <m:r>
                      <m:t xml:space="preserve">cos</m:t>
                    </m:r>
                    <m:d>
                      <m:dPr>
                        <m:begChr m:val="("/>
                        <m:endChr m:val=")"/>
                      </m:dPr>
                      <m:e>
                        <m:r>
                          <m:t xml:space="preserve">5</m:t>
                        </m:r>
                        <m:r>
                          <m:t xml:space="preserve">d</m:t>
                        </m:r>
                        <m:r>
                          <m:t xml:space="preserve">ϕ</m:t>
                        </m:r>
                      </m:e>
                    </m:d>
                    <m:r>
                      <m:t xml:space="preserve">+</m:t>
                    </m:r>
                    <m:r>
                      <m:t xml:space="preserve">...</m:t>
                    </m:r>
                  </m:oMath>
                </a14:m>
              </a:p>
            </p:txBody>
          </p:sp>
        </mc:Choice>
        <mc:Fallback/>
      </mc:AlternateContent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39" dur="indefinite" restart="never" nodeType="tmRoot">
          <p:childTnLst>
            <p:seq>
              <p:cTn id="40" dur="indefinite" nodeType="mainSeq">
                <p:childTnLst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TextShape 1"/>
          <p:cNvSpPr txBox="1"/>
          <p:nvPr/>
        </p:nvSpPr>
        <p:spPr>
          <a:xfrm>
            <a:off x="502560" y="245880"/>
            <a:ext cx="9070920" cy="743400"/>
          </a:xfrm>
          <a:prstGeom prst="rect">
            <a:avLst/>
          </a:prstGeom>
          <a:noFill/>
          <a:ln>
            <a:noFill/>
          </a:ln>
        </p:spPr>
        <p:txBody>
          <a:bodyPr lIns="0" rIns="0" tIns="116640" bIns="0" anchor="ctr">
            <a:noAutofit/>
          </a:bodyPr>
          <a:p>
            <a:pPr algn="ctr">
              <a:lnSpc>
                <a:spcPct val="86000"/>
              </a:lnSpc>
            </a:pPr>
            <a:r>
              <a:rPr b="0" lang="en-US" sz="4400" spc="-1" strike="noStrike">
                <a:solidFill>
                  <a:srgbClr val="000080"/>
                </a:solidFill>
                <a:highlight>
                  <a:srgbClr val="ffffff"/>
                </a:highlight>
                <a:latin typeface="Times New Roman"/>
              </a:rPr>
              <a:t>QCD Phase Diagram</a:t>
            </a:r>
            <a:endParaRPr b="0" lang="en-US" sz="4400" spc="-1" strike="noStrike">
              <a:highlight>
                <a:srgbClr val="ffffff"/>
              </a:highlight>
              <a:latin typeface="Times New Roman"/>
            </a:endParaRPr>
          </a:p>
        </p:txBody>
      </p:sp>
      <p:grpSp>
        <p:nvGrpSpPr>
          <p:cNvPr id="119" name="Group 2"/>
          <p:cNvGrpSpPr/>
          <p:nvPr/>
        </p:nvGrpSpPr>
        <p:grpSpPr>
          <a:xfrm>
            <a:off x="1554480" y="1335600"/>
            <a:ext cx="6287400" cy="5512320"/>
            <a:chOff x="1554480" y="1335600"/>
            <a:chExt cx="6287400" cy="5512320"/>
          </a:xfrm>
        </p:grpSpPr>
        <p:pic>
          <p:nvPicPr>
            <p:cNvPr id="120" name="" descr=""/>
            <p:cNvPicPr/>
            <p:nvPr/>
          </p:nvPicPr>
          <p:blipFill>
            <a:blip r:embed="rId1"/>
            <a:stretch/>
          </p:blipFill>
          <p:spPr>
            <a:xfrm>
              <a:off x="1554480" y="1335600"/>
              <a:ext cx="6217920" cy="5512320"/>
            </a:xfrm>
            <a:prstGeom prst="rect">
              <a:avLst/>
            </a:prstGeom>
            <a:ln>
              <a:noFill/>
            </a:ln>
          </p:spPr>
        </p:pic>
        <p:sp>
          <p:nvSpPr>
            <p:cNvPr id="121" name="TextShape 3"/>
            <p:cNvSpPr txBox="1"/>
            <p:nvPr/>
          </p:nvSpPr>
          <p:spPr>
            <a:xfrm>
              <a:off x="2870280" y="4060440"/>
              <a:ext cx="4971600" cy="144900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>
              <a:noAutofit/>
            </a:bodyPr>
            <a:p>
              <a:endParaRPr b="0" lang="en-US" sz="1800" spc="-1" strike="noStrike">
                <a:latin typeface="Arial"/>
              </a:endParaRPr>
            </a:p>
            <a:p>
              <a:r>
                <a:rPr b="1" lang="en-US" sz="2000" spc="-1" strike="noStrike">
                  <a:solidFill>
                    <a:srgbClr val="000000"/>
                  </a:solidFill>
                  <a:latin typeface="Times New Roman"/>
                  <a:hlinkClick r:id="rId2"/>
                </a:rPr>
                <a:t>Phys. Rev. C 96, 044904 (2017)</a:t>
              </a:r>
              <a:endParaRPr b="0" lang="en-US" sz="2000" spc="-1" strike="noStrike">
                <a:latin typeface="Arial"/>
              </a:endParaRPr>
            </a:p>
            <a:p>
              <a:endParaRPr b="0" lang="en-US" sz="2000" spc="-1" strike="noStrike">
                <a:latin typeface="Arial"/>
              </a:endParaRPr>
            </a:p>
          </p:txBody>
        </p:sp>
        <p:pic>
          <p:nvPicPr>
            <p:cNvPr id="122" name="" descr=""/>
            <p:cNvPicPr/>
            <p:nvPr/>
          </p:nvPicPr>
          <p:blipFill>
            <a:blip r:embed="rId3"/>
            <a:stretch/>
          </p:blipFill>
          <p:spPr>
            <a:xfrm>
              <a:off x="6036120" y="2430360"/>
              <a:ext cx="1554480" cy="1170360"/>
            </a:xfrm>
            <a:prstGeom prst="rect">
              <a:avLst/>
            </a:prstGeom>
            <a:ln>
              <a:noFill/>
            </a:ln>
          </p:spPr>
        </p:pic>
        <p:sp>
          <p:nvSpPr>
            <p:cNvPr id="123" name="TextShape 4"/>
            <p:cNvSpPr txBox="1"/>
            <p:nvPr/>
          </p:nvSpPr>
          <p:spPr>
            <a:xfrm>
              <a:off x="3169080" y="3737160"/>
              <a:ext cx="3450600" cy="44244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>
              <a:noAutofit/>
            </a:bodyPr>
            <a:p>
              <a:pPr algn="ctr"/>
              <a:r>
                <a:rPr b="1" lang="en-US" sz="2500" spc="-1" strike="noStrike">
                  <a:solidFill>
                    <a:srgbClr val="ff0000"/>
                  </a:solidFill>
                  <a:latin typeface="Times New Roman"/>
                </a:rPr>
                <a:t>Hadron Gas</a:t>
              </a:r>
              <a:endParaRPr b="0" lang="en-US" sz="2500" spc="-1" strike="noStrike">
                <a:latin typeface="Arial"/>
              </a:endParaRPr>
            </a:p>
          </p:txBody>
        </p:sp>
        <p:pic>
          <p:nvPicPr>
            <p:cNvPr id="124" name="" descr=""/>
            <p:cNvPicPr/>
            <p:nvPr/>
          </p:nvPicPr>
          <p:blipFill>
            <a:blip r:embed="rId4"/>
            <a:stretch/>
          </p:blipFill>
          <p:spPr>
            <a:xfrm>
              <a:off x="2834640" y="3281760"/>
              <a:ext cx="1371600" cy="1033200"/>
            </a:xfrm>
            <a:prstGeom prst="rect">
              <a:avLst/>
            </a:prstGeom>
            <a:ln>
              <a:noFill/>
            </a:ln>
          </p:spPr>
        </p:pic>
        <p:sp>
          <p:nvSpPr>
            <p:cNvPr id="125" name="TextShape 5"/>
            <p:cNvSpPr txBox="1"/>
            <p:nvPr/>
          </p:nvSpPr>
          <p:spPr>
            <a:xfrm>
              <a:off x="4206240" y="2086560"/>
              <a:ext cx="3450600" cy="44244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>
              <a:noAutofit/>
            </a:bodyPr>
            <a:p>
              <a:pPr algn="ctr"/>
              <a:r>
                <a:rPr b="1" lang="en-US" sz="2500" spc="-1" strike="noStrike">
                  <a:solidFill>
                    <a:srgbClr val="ff0000"/>
                  </a:solidFill>
                  <a:latin typeface="Times New Roman"/>
                </a:rPr>
                <a:t>Quark Gluon Plasma</a:t>
              </a:r>
              <a:endParaRPr b="0" lang="en-US" sz="2500" spc="-1" strike="noStrike"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TextShape 1"/>
          <p:cNvSpPr txBox="1"/>
          <p:nvPr/>
        </p:nvSpPr>
        <p:spPr>
          <a:xfrm>
            <a:off x="529200" y="228600"/>
            <a:ext cx="9072000" cy="703440"/>
          </a:xfrm>
          <a:prstGeom prst="rect">
            <a:avLst/>
          </a:prstGeom>
          <a:noFill/>
          <a:ln>
            <a:noFill/>
          </a:ln>
        </p:spPr>
        <p:txBody>
          <a:bodyPr lIns="90000" rIns="90000" tIns="46800" bIns="46800" anchor="ctr">
            <a:noAutofit/>
          </a:bodyPr>
          <a:p>
            <a:pPr marL="216000" indent="-216000" algn="ctr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4000" spc="-1" strike="noStrike">
                <a:highlight>
                  <a:srgbClr val="ffffff"/>
                </a:highlight>
                <a:latin typeface="Times New Roman"/>
              </a:rPr>
              <a:t>What does this mean?</a:t>
            </a:r>
            <a:endParaRPr b="0" lang="en-US" sz="4000" spc="-1" strike="noStrike">
              <a:highlight>
                <a:srgbClr val="ffffff"/>
              </a:highlight>
              <a:latin typeface="Times New Roman"/>
            </a:endParaRPr>
          </a:p>
        </p:txBody>
      </p:sp>
      <p:sp>
        <p:nvSpPr>
          <p:cNvPr id="417" name="CustomShape 2"/>
          <p:cNvSpPr/>
          <p:nvPr/>
        </p:nvSpPr>
        <p:spPr>
          <a:xfrm>
            <a:off x="115920" y="917280"/>
            <a:ext cx="9485280" cy="5712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2160" rIns="92160" tIns="46080" bIns="46080">
            <a:normAutofit/>
          </a:bodyPr>
          <a:p>
            <a:pPr marL="342720" indent="-342720">
              <a:lnSpc>
                <a:spcPct val="100000"/>
              </a:lnSpc>
              <a:spcBef>
                <a:spcPts val="499"/>
              </a:spcBef>
              <a:buClr>
                <a:srgbClr val="ffff66"/>
              </a:buClr>
              <a:buFont typeface="Comic Sans MS"/>
              <a:buChar char="•"/>
            </a:pPr>
            <a:r>
              <a:rPr b="0" lang="en-US" sz="2000" spc="-1" strike="noStrike">
                <a:solidFill>
                  <a:srgbClr val="000000"/>
                </a:solidFill>
                <a:latin typeface="Times New Roman"/>
              </a:rPr>
              <a:t>Same phenomena observed in gases of strongly interacting atoms</a:t>
            </a:r>
            <a:endParaRPr b="0" lang="en-US" sz="2000" spc="-1" strike="noStrike">
              <a:solidFill>
                <a:srgbClr val="000000"/>
              </a:solidFill>
              <a:latin typeface="Times New Roman"/>
            </a:endParaRPr>
          </a:p>
          <a:p>
            <a:pPr lvl="1" marL="742680" indent="-285480">
              <a:lnSpc>
                <a:spcPct val="100000"/>
              </a:lnSpc>
              <a:spcBef>
                <a:spcPts val="298"/>
              </a:spcBef>
              <a:buClr>
                <a:srgbClr val="ffff99"/>
              </a:buClr>
              <a:buFont typeface="Comic Sans MS"/>
              <a:buChar char="–"/>
            </a:pPr>
            <a:r>
              <a:rPr b="0" lang="en-US" sz="1200" spc="-1" strike="noStrike">
                <a:solidFill>
                  <a:srgbClr val="000000"/>
                </a:solidFill>
                <a:latin typeface="Times New Roman"/>
              </a:rPr>
              <a:t>K, O’Hara, S. Hemmer, M. Gehm, S. Granade, J. Thomas    </a:t>
            </a:r>
            <a:r>
              <a:rPr b="1" lang="en-US" sz="1200" spc="-1" strike="noStrike">
                <a:solidFill>
                  <a:srgbClr val="000000"/>
                </a:solidFill>
                <a:latin typeface="Times New Roman"/>
              </a:rPr>
              <a:t>Science </a:t>
            </a:r>
            <a:r>
              <a:rPr b="0" lang="en-US" sz="1200" spc="-1" strike="noStrike">
                <a:solidFill>
                  <a:srgbClr val="000000"/>
                </a:solidFill>
                <a:latin typeface="Times New Roman"/>
              </a:rPr>
              <a:t>298</a:t>
            </a:r>
            <a:r>
              <a:rPr b="1" lang="en-US" sz="1200" spc="-1" strike="noStrike">
                <a:solidFill>
                  <a:srgbClr val="000000"/>
                </a:solidFill>
                <a:latin typeface="Times New Roman"/>
              </a:rPr>
              <a:t> 2179 (2002) </a:t>
            </a:r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418" name="" descr=""/>
          <p:cNvPicPr/>
          <p:nvPr/>
        </p:nvPicPr>
        <p:blipFill>
          <a:blip r:embed="rId1"/>
          <a:stretch/>
        </p:blipFill>
        <p:spPr>
          <a:xfrm>
            <a:off x="-589320" y="2057400"/>
            <a:ext cx="4704120" cy="4394160"/>
          </a:xfrm>
          <a:prstGeom prst="rect">
            <a:avLst/>
          </a:prstGeom>
          <a:ln>
            <a:noFill/>
          </a:ln>
        </p:spPr>
      </p:pic>
      <p:sp>
        <p:nvSpPr>
          <p:cNvPr id="419" name="CustomShape 3"/>
          <p:cNvSpPr/>
          <p:nvPr/>
        </p:nvSpPr>
        <p:spPr>
          <a:xfrm>
            <a:off x="419760" y="2363760"/>
            <a:ext cx="2940120" cy="4597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 marL="342720" indent="-342720" algn="ctr">
              <a:lnSpc>
                <a:spcPct val="100000"/>
              </a:lnSpc>
              <a:spcBef>
                <a:spcPts val="1500"/>
              </a:spcBef>
            </a:pPr>
            <a:r>
              <a:rPr b="1" lang="en-US" sz="2400" spc="-1" strike="noStrike">
                <a:solidFill>
                  <a:srgbClr val="ffffff"/>
                </a:solidFill>
                <a:latin typeface="Times New Roman"/>
              </a:rPr>
              <a:t>High viscosity</a:t>
            </a:r>
            <a:endParaRPr b="0" lang="en-US" sz="2400" spc="-1" strike="noStrike">
              <a:solidFill>
                <a:srgbClr val="ffffff"/>
              </a:solidFill>
              <a:latin typeface="Times New Roman"/>
            </a:endParaRPr>
          </a:p>
        </p:txBody>
      </p:sp>
      <p:pic>
        <p:nvPicPr>
          <p:cNvPr id="420" name="" descr=""/>
          <p:cNvPicPr/>
          <p:nvPr/>
        </p:nvPicPr>
        <p:blipFill>
          <a:blip r:embed="rId2"/>
          <a:stretch/>
        </p:blipFill>
        <p:spPr>
          <a:xfrm>
            <a:off x="4886640" y="2628000"/>
            <a:ext cx="4795560" cy="2629440"/>
          </a:xfrm>
          <a:prstGeom prst="rect">
            <a:avLst/>
          </a:prstGeom>
          <a:ln>
            <a:noFill/>
          </a:ln>
        </p:spPr>
      </p:pic>
      <p:sp>
        <p:nvSpPr>
          <p:cNvPr id="421" name="TextShape 4"/>
          <p:cNvSpPr txBox="1"/>
          <p:nvPr/>
        </p:nvSpPr>
        <p:spPr>
          <a:xfrm>
            <a:off x="4886640" y="2628000"/>
            <a:ext cx="4795560" cy="2629800"/>
          </a:xfrm>
          <a:prstGeom prst="rect">
            <a:avLst/>
          </a:prstGeom>
          <a:noFill/>
          <a:ln>
            <a:noFill/>
          </a:ln>
        </p:spPr>
      </p:sp>
      <p:sp>
        <p:nvSpPr>
          <p:cNvPr id="422" name="CustomShape 5"/>
          <p:cNvSpPr/>
          <p:nvPr/>
        </p:nvSpPr>
        <p:spPr>
          <a:xfrm>
            <a:off x="5135760" y="2065680"/>
            <a:ext cx="4395960" cy="3011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23" name="CustomShape 6"/>
          <p:cNvSpPr/>
          <p:nvPr/>
        </p:nvSpPr>
        <p:spPr>
          <a:xfrm>
            <a:off x="6126480" y="2671200"/>
            <a:ext cx="2940120" cy="4597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 marL="342720" indent="-342720" algn="ctr">
              <a:lnSpc>
                <a:spcPct val="100000"/>
              </a:lnSpc>
              <a:spcBef>
                <a:spcPts val="1500"/>
              </a:spcBef>
            </a:pPr>
            <a:r>
              <a:rPr b="1" lang="en-US" sz="2400" spc="-1" strike="noStrike">
                <a:solidFill>
                  <a:srgbClr val="ffffff"/>
                </a:solidFill>
                <a:latin typeface="Times New Roman"/>
              </a:rPr>
              <a:t>Low viscosity</a:t>
            </a:r>
            <a:endParaRPr b="0" lang="en-US" sz="2400" spc="-1" strike="noStrike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424" name="CustomShape 7"/>
          <p:cNvSpPr/>
          <p:nvPr/>
        </p:nvSpPr>
        <p:spPr>
          <a:xfrm>
            <a:off x="4114800" y="6629400"/>
            <a:ext cx="1828800" cy="4572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25" name="CustomShape 8"/>
          <p:cNvSpPr/>
          <p:nvPr/>
        </p:nvSpPr>
        <p:spPr>
          <a:xfrm>
            <a:off x="9372960" y="6858360"/>
            <a:ext cx="228600" cy="2286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0"/>
          <a:fillRef idx="0"/>
          <a:effectRef idx="0"/>
          <a:fontRef idx="minor"/>
        </p:style>
      </p:sp>
    </p:spTree>
  </p:cSld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TextShape 1"/>
          <p:cNvSpPr txBox="1"/>
          <p:nvPr/>
        </p:nvSpPr>
        <p:spPr>
          <a:xfrm>
            <a:off x="503640" y="120960"/>
            <a:ext cx="9071640" cy="6724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n-US" sz="4400" spc="-1" strike="noStrike">
                <a:highlight>
                  <a:srgbClr val="ffffff"/>
                </a:highlight>
                <a:latin typeface="Times New Roman"/>
              </a:rPr>
              <a:t>What does it mean?</a:t>
            </a:r>
            <a:endParaRPr b="0" lang="en-US" sz="4400" spc="-1" strike="noStrike">
              <a:highlight>
                <a:srgbClr val="ffffff"/>
              </a:highlight>
              <a:latin typeface="Times New Roman"/>
            </a:endParaRPr>
          </a:p>
        </p:txBody>
      </p:sp>
      <p:grpSp>
        <p:nvGrpSpPr>
          <p:cNvPr id="427" name="Group 2"/>
          <p:cNvGrpSpPr/>
          <p:nvPr/>
        </p:nvGrpSpPr>
        <p:grpSpPr>
          <a:xfrm>
            <a:off x="90000" y="2895840"/>
            <a:ext cx="9957960" cy="2611800"/>
            <a:chOff x="90000" y="2895840"/>
            <a:chExt cx="9957960" cy="2611800"/>
          </a:xfrm>
        </p:grpSpPr>
        <p:sp>
          <p:nvSpPr>
            <p:cNvPr id="428" name="TextShape 3"/>
            <p:cNvSpPr txBox="1"/>
            <p:nvPr/>
          </p:nvSpPr>
          <p:spPr>
            <a:xfrm>
              <a:off x="228240" y="2895840"/>
              <a:ext cx="5257800" cy="51408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>
              <a:noAutofit/>
            </a:bodyPr>
            <a:p>
              <a:r>
                <a:rPr b="0" lang="en-US" sz="3000" spc="-1" strike="noStrike">
                  <a:solidFill>
                    <a:srgbClr val="0000ff"/>
                  </a:solidFill>
                  <a:latin typeface="Times New Roman"/>
                </a:rPr>
                <a:t>Fourier decomposition:</a:t>
              </a:r>
              <a:endParaRPr b="0" lang="en-US" sz="3000" spc="-1" strike="noStrike">
                <a:latin typeface="Arial"/>
              </a:endParaRPr>
            </a:p>
          </p:txBody>
        </p:sp>
        <p:grpSp>
          <p:nvGrpSpPr>
            <p:cNvPr id="429" name="Group 4"/>
            <p:cNvGrpSpPr/>
            <p:nvPr/>
          </p:nvGrpSpPr>
          <p:grpSpPr>
            <a:xfrm>
              <a:off x="90000" y="3423600"/>
              <a:ext cx="9957960" cy="2084040"/>
              <a:chOff x="90000" y="3423600"/>
              <a:chExt cx="9957960" cy="2084040"/>
            </a:xfrm>
          </p:grpSpPr>
          <p:pic>
            <p:nvPicPr>
              <p:cNvPr id="430" name="" descr=""/>
              <p:cNvPicPr/>
              <p:nvPr/>
            </p:nvPicPr>
            <p:blipFill>
              <a:blip r:embed="rId1"/>
              <a:stretch/>
            </p:blipFill>
            <p:spPr>
              <a:xfrm>
                <a:off x="1022040" y="4136040"/>
                <a:ext cx="1371600" cy="1371600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31" name="" descr=""/>
              <p:cNvPicPr/>
              <p:nvPr/>
            </p:nvPicPr>
            <p:blipFill>
              <a:blip r:embed="rId2"/>
              <a:stretch/>
            </p:blipFill>
            <p:spPr>
              <a:xfrm>
                <a:off x="2922840" y="4100040"/>
                <a:ext cx="1371600" cy="1371600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32" name="" descr=""/>
              <p:cNvPicPr/>
              <p:nvPr/>
            </p:nvPicPr>
            <p:blipFill>
              <a:blip r:embed="rId3"/>
              <a:stretch/>
            </p:blipFill>
            <p:spPr>
              <a:xfrm>
                <a:off x="4499640" y="4123440"/>
                <a:ext cx="1371600" cy="1371600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33" name="" descr=""/>
              <p:cNvPicPr/>
              <p:nvPr/>
            </p:nvPicPr>
            <p:blipFill>
              <a:blip r:embed="rId4"/>
              <a:stretch/>
            </p:blipFill>
            <p:spPr>
              <a:xfrm>
                <a:off x="6207840" y="4150800"/>
                <a:ext cx="1371600" cy="1344240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34" name="" descr=""/>
              <p:cNvPicPr/>
              <p:nvPr/>
            </p:nvPicPr>
            <p:blipFill>
              <a:blip r:embed="rId5"/>
              <a:stretch/>
            </p:blipFill>
            <p:spPr>
              <a:xfrm>
                <a:off x="8000640" y="4132440"/>
                <a:ext cx="1371600" cy="1362600"/>
              </a:xfrm>
              <a:prstGeom prst="rect">
                <a:avLst/>
              </a:prstGeom>
              <a:ln>
                <a:noFill/>
              </a:ln>
            </p:spPr>
          </p:pic>
          <mc:AlternateContent>
            <mc:Choice xmlns:a14="http://schemas.microsoft.com/office/drawing/2010/main" Requires="a14">
              <p:sp>
                <p:nvSpPr>
                  <p:cNvPr id="435" name="Formula 5"/>
                  <p:cNvSpPr txBox="1"/>
                  <p:nvPr/>
                </p:nvSpPr>
                <p:spPr>
                  <a:xfrm>
                    <a:off x="90000" y="3423600"/>
                    <a:ext cx="9957960" cy="703080"/>
                  </a:xfrm>
                  <a:prstGeom prst="rect">
                    <a:avLst/>
                  </a:prstGeom>
                </p:spPr>
                <p:txBody>
                  <a:bodyPr/>
                  <a:p>
                    <a14:m>
                      <m:oMath xmlns:m="http://schemas.openxmlformats.org/officeDocument/2006/math">
                        <m:f>
                          <m:num>
                            <m:sSup>
                              <m:e>
                                <m:r>
                                  <m:t xml:space="preserve">d</m:t>
                                </m:r>
                              </m:e>
                              <m:sup>
                                <m:r>
                                  <m:t xml:space="preserve">2</m:t>
                                </m:r>
                              </m:sup>
                            </m:sSup>
                            <m:r>
                              <m:t xml:space="preserve">N</m:t>
                            </m:r>
                          </m:num>
                          <m:den>
                            <m:sSub>
                              <m:e>
                                <m:r>
                                  <m:t xml:space="preserve">dp</m:t>
                                </m:r>
                              </m:e>
                              <m:sub>
                                <m:r>
                                  <m:t xml:space="preserve">T</m:t>
                                </m:r>
                              </m:sub>
                            </m:sSub>
                            <m:r>
                              <m:t xml:space="preserve">d</m:t>
                            </m:r>
                            <m:r>
                              <m:t xml:space="preserve">ϕ</m:t>
                            </m:r>
                          </m:den>
                        </m:f>
                        <m:r>
                          <m:t xml:space="preserve">≈</m:t>
                        </m:r>
                        <m:r>
                          <m:t xml:space="preserve">1</m:t>
                        </m:r>
                        <m:r>
                          <m:t xml:space="preserve">+</m:t>
                        </m:r>
                        <m:r>
                          <m:t xml:space="preserve">2</m:t>
                        </m:r>
                        <m:sSub>
                          <m:e>
                            <m:r>
                              <m:t xml:space="preserve">v</m:t>
                            </m:r>
                          </m:e>
                          <m:sub>
                            <m:r>
                              <m:t xml:space="preserve">1</m:t>
                            </m:r>
                          </m:sub>
                        </m:sSub>
                        <m:r>
                          <m:t xml:space="preserve">cos</m:t>
                        </m:r>
                        <m:d>
                          <m:dPr>
                            <m:begChr m:val="("/>
                            <m:endChr m:val=")"/>
                          </m:dPr>
                          <m:e>
                            <m:r>
                              <m:t xml:space="preserve">d</m:t>
                            </m:r>
                            <m:r>
                              <m:t xml:space="preserve">ϕ</m:t>
                            </m:r>
                          </m:e>
                        </m:d>
                        <m:r>
                          <m:t xml:space="preserve">+</m:t>
                        </m:r>
                        <m:r>
                          <m:t xml:space="preserve">2</m:t>
                        </m:r>
                        <m:sSub>
                          <m:e>
                            <m:r>
                              <m:t xml:space="preserve">v</m:t>
                            </m:r>
                          </m:e>
                          <m:sub>
                            <m:r>
                              <m:t xml:space="preserve">2</m:t>
                            </m:r>
                          </m:sub>
                        </m:sSub>
                        <m:r>
                          <m:t xml:space="preserve">cos</m:t>
                        </m:r>
                        <m:d>
                          <m:dPr>
                            <m:begChr m:val="("/>
                            <m:endChr m:val=")"/>
                          </m:dPr>
                          <m:e>
                            <m:r>
                              <m:t xml:space="preserve">2</m:t>
                            </m:r>
                            <m:r>
                              <m:t xml:space="preserve">d</m:t>
                            </m:r>
                            <m:r>
                              <m:t xml:space="preserve">ϕ</m:t>
                            </m:r>
                          </m:e>
                        </m:d>
                        <m:r>
                          <m:t xml:space="preserve">+</m:t>
                        </m:r>
                        <m:r>
                          <m:t xml:space="preserve">2</m:t>
                        </m:r>
                        <m:sSub>
                          <m:e>
                            <m:r>
                              <m:t xml:space="preserve">v</m:t>
                            </m:r>
                          </m:e>
                          <m:sub>
                            <m:r>
                              <m:t xml:space="preserve">3</m:t>
                            </m:r>
                          </m:sub>
                        </m:sSub>
                        <m:r>
                          <m:t xml:space="preserve">cos</m:t>
                        </m:r>
                        <m:d>
                          <m:dPr>
                            <m:begChr m:val="("/>
                            <m:endChr m:val=")"/>
                          </m:dPr>
                          <m:e>
                            <m:r>
                              <m:t xml:space="preserve">3</m:t>
                            </m:r>
                            <m:r>
                              <m:t xml:space="preserve">d</m:t>
                            </m:r>
                            <m:r>
                              <m:t xml:space="preserve">ϕ</m:t>
                            </m:r>
                          </m:e>
                        </m:d>
                        <m:r>
                          <m:t xml:space="preserve">+</m:t>
                        </m:r>
                        <m:r>
                          <m:t xml:space="preserve">2</m:t>
                        </m:r>
                        <m:sSub>
                          <m:e>
                            <m:r>
                              <m:t xml:space="preserve">v</m:t>
                            </m:r>
                          </m:e>
                          <m:sub>
                            <m:r>
                              <m:t xml:space="preserve">4</m:t>
                            </m:r>
                          </m:sub>
                        </m:sSub>
                        <m:r>
                          <m:t xml:space="preserve">cos</m:t>
                        </m:r>
                        <m:d>
                          <m:dPr>
                            <m:begChr m:val="("/>
                            <m:endChr m:val=")"/>
                          </m:dPr>
                          <m:e>
                            <m:r>
                              <m:t xml:space="preserve">4</m:t>
                            </m:r>
                            <m:r>
                              <m:t xml:space="preserve">d</m:t>
                            </m:r>
                            <m:r>
                              <m:t xml:space="preserve">ϕ</m:t>
                            </m:r>
                          </m:e>
                        </m:d>
                        <m:r>
                          <m:t xml:space="preserve">+</m:t>
                        </m:r>
                        <m:r>
                          <m:t xml:space="preserve">2</m:t>
                        </m:r>
                        <m:sSub>
                          <m:e>
                            <m:r>
                              <m:t xml:space="preserve">v</m:t>
                            </m:r>
                          </m:e>
                          <m:sub>
                            <m:r>
                              <m:t xml:space="preserve">5</m:t>
                            </m:r>
                          </m:sub>
                        </m:sSub>
                        <m:r>
                          <m:t xml:space="preserve">cos</m:t>
                        </m:r>
                        <m:d>
                          <m:dPr>
                            <m:begChr m:val="("/>
                            <m:endChr m:val=")"/>
                          </m:dPr>
                          <m:e>
                            <m:r>
                              <m:t xml:space="preserve">5</m:t>
                            </m:r>
                            <m:r>
                              <m:t xml:space="preserve">d</m:t>
                            </m:r>
                            <m:r>
                              <m:t xml:space="preserve">ϕ</m:t>
                            </m:r>
                          </m:e>
                        </m:d>
                        <m:r>
                          <m:t xml:space="preserve">+</m:t>
                        </m:r>
                        <m:r>
                          <m:t xml:space="preserve">...</m:t>
                        </m:r>
                      </m:oMath>
                    </a14:m>
                  </a:p>
                </p:txBody>
              </p:sp>
            </mc:Choice>
            <mc:Fallback/>
          </mc:AlternateContent>
        </p:grpSp>
      </p:grpSp>
      <p:grpSp>
        <p:nvGrpSpPr>
          <p:cNvPr id="436" name="Group 6"/>
          <p:cNvGrpSpPr/>
          <p:nvPr/>
        </p:nvGrpSpPr>
        <p:grpSpPr>
          <a:xfrm>
            <a:off x="228240" y="1106640"/>
            <a:ext cx="9696240" cy="1564920"/>
            <a:chOff x="228240" y="1106640"/>
            <a:chExt cx="9696240" cy="1564920"/>
          </a:xfrm>
        </p:grpSpPr>
        <p:grpSp>
          <p:nvGrpSpPr>
            <p:cNvPr id="437" name="Group 7"/>
            <p:cNvGrpSpPr/>
            <p:nvPr/>
          </p:nvGrpSpPr>
          <p:grpSpPr>
            <a:xfrm>
              <a:off x="228240" y="1106640"/>
              <a:ext cx="9633600" cy="1325160"/>
              <a:chOff x="228240" y="1106640"/>
              <a:chExt cx="9633600" cy="1325160"/>
            </a:xfrm>
          </p:grpSpPr>
          <p:pic>
            <p:nvPicPr>
              <p:cNvPr id="438" name="" descr=""/>
              <p:cNvPicPr/>
              <p:nvPr/>
            </p:nvPicPr>
            <p:blipFill>
              <a:blip r:embed="rId6"/>
              <a:stretch/>
            </p:blipFill>
            <p:spPr>
              <a:xfrm>
                <a:off x="1272600" y="1111680"/>
                <a:ext cx="381600" cy="1158480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39" name="" descr=""/>
              <p:cNvPicPr/>
              <p:nvPr/>
            </p:nvPicPr>
            <p:blipFill>
              <a:blip r:embed="rId7"/>
              <a:stretch/>
            </p:blipFill>
            <p:spPr>
              <a:xfrm>
                <a:off x="3096360" y="1111680"/>
                <a:ext cx="517680" cy="1172880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40" name="" descr=""/>
              <p:cNvPicPr/>
              <p:nvPr/>
            </p:nvPicPr>
            <p:blipFill>
              <a:blip r:embed="rId8"/>
              <a:stretch/>
            </p:blipFill>
            <p:spPr>
              <a:xfrm>
                <a:off x="4797000" y="1111680"/>
                <a:ext cx="691560" cy="1172880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41" name="" descr=""/>
              <p:cNvPicPr/>
              <p:nvPr/>
            </p:nvPicPr>
            <p:blipFill>
              <a:blip r:embed="rId9"/>
              <a:stretch/>
            </p:blipFill>
            <p:spPr>
              <a:xfrm>
                <a:off x="5422320" y="1111680"/>
                <a:ext cx="1159920" cy="1172880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42" name="" descr=""/>
              <p:cNvPicPr/>
              <p:nvPr/>
            </p:nvPicPr>
            <p:blipFill>
              <a:blip r:embed="rId10"/>
              <a:stretch/>
            </p:blipFill>
            <p:spPr>
              <a:xfrm>
                <a:off x="6459840" y="1111680"/>
                <a:ext cx="1468080" cy="1158480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43" name="" descr=""/>
              <p:cNvPicPr/>
              <p:nvPr/>
            </p:nvPicPr>
            <p:blipFill>
              <a:blip r:embed="rId11"/>
              <a:stretch/>
            </p:blipFill>
            <p:spPr>
              <a:xfrm>
                <a:off x="7863120" y="1111680"/>
                <a:ext cx="1998720" cy="1158480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44" name="" descr=""/>
              <p:cNvPicPr/>
              <p:nvPr/>
            </p:nvPicPr>
            <p:blipFill>
              <a:blip r:embed="rId12"/>
              <a:stretch/>
            </p:blipFill>
            <p:spPr>
              <a:xfrm>
                <a:off x="228240" y="1106640"/>
                <a:ext cx="346320" cy="1158480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45" name="" descr=""/>
              <p:cNvPicPr/>
              <p:nvPr/>
            </p:nvPicPr>
            <p:blipFill>
              <a:blip r:embed="rId13"/>
              <a:stretch/>
            </p:blipFill>
            <p:spPr>
              <a:xfrm>
                <a:off x="495720" y="1106640"/>
                <a:ext cx="414720" cy="1158480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46" name="" descr=""/>
              <p:cNvPicPr/>
              <p:nvPr/>
            </p:nvPicPr>
            <p:blipFill>
              <a:blip r:embed="rId14"/>
              <a:stretch/>
            </p:blipFill>
            <p:spPr>
              <a:xfrm>
                <a:off x="874080" y="1110240"/>
                <a:ext cx="456480" cy="1158480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47" name="" descr=""/>
              <p:cNvPicPr/>
              <p:nvPr/>
            </p:nvPicPr>
            <p:blipFill>
              <a:blip r:embed="rId15"/>
              <a:stretch/>
            </p:blipFill>
            <p:spPr>
              <a:xfrm>
                <a:off x="1645560" y="1111680"/>
                <a:ext cx="465480" cy="1158480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48" name="" descr=""/>
              <p:cNvPicPr/>
              <p:nvPr/>
            </p:nvPicPr>
            <p:blipFill>
              <a:blip r:embed="rId16"/>
              <a:stretch/>
            </p:blipFill>
            <p:spPr>
              <a:xfrm>
                <a:off x="2102040" y="1111680"/>
                <a:ext cx="539280" cy="1158480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49" name="" descr=""/>
              <p:cNvPicPr/>
              <p:nvPr/>
            </p:nvPicPr>
            <p:blipFill>
              <a:blip r:embed="rId17"/>
              <a:stretch/>
            </p:blipFill>
            <p:spPr>
              <a:xfrm>
                <a:off x="2641320" y="1111680"/>
                <a:ext cx="475920" cy="1172880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50" name="" descr=""/>
              <p:cNvPicPr/>
              <p:nvPr/>
            </p:nvPicPr>
            <p:blipFill>
              <a:blip r:embed="rId18"/>
              <a:stretch/>
            </p:blipFill>
            <p:spPr>
              <a:xfrm>
                <a:off x="3594960" y="1111680"/>
                <a:ext cx="582840" cy="1172880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51" name="" descr=""/>
              <p:cNvPicPr/>
              <p:nvPr/>
            </p:nvPicPr>
            <p:blipFill>
              <a:blip r:embed="rId19"/>
              <a:stretch/>
            </p:blipFill>
            <p:spPr>
              <a:xfrm>
                <a:off x="4176000" y="1111680"/>
                <a:ext cx="621000" cy="1172880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452" name="Line 8"/>
              <p:cNvSpPr/>
              <p:nvPr/>
            </p:nvSpPr>
            <p:spPr>
              <a:xfrm>
                <a:off x="5478120" y="1124280"/>
                <a:ext cx="1121400" cy="0"/>
              </a:xfrm>
              <a:prstGeom prst="line">
                <a:avLst/>
              </a:prstGeom>
              <a:ln w="19080">
                <a:solidFill>
                  <a:srgbClr val="3366cc"/>
                </a:solidFill>
                <a:miter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453" name="Line 9"/>
              <p:cNvSpPr/>
              <p:nvPr/>
            </p:nvSpPr>
            <p:spPr>
              <a:xfrm>
                <a:off x="1450440" y="2431800"/>
                <a:ext cx="2416680" cy="0"/>
              </a:xfrm>
              <a:prstGeom prst="line">
                <a:avLst/>
              </a:prstGeom>
              <a:ln w="76320">
                <a:solidFill>
                  <a:srgbClr val="000000"/>
                </a:solidFill>
                <a:miter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454" name="Line 10"/>
              <p:cNvSpPr/>
              <p:nvPr/>
            </p:nvSpPr>
            <p:spPr>
              <a:xfrm>
                <a:off x="5380200" y="1153800"/>
                <a:ext cx="1204200" cy="0"/>
              </a:xfrm>
              <a:prstGeom prst="line">
                <a:avLst/>
              </a:prstGeom>
              <a:ln w="9360">
                <a:solidFill>
                  <a:srgbClr val="0066cc"/>
                </a:solidFill>
                <a:miter/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sp>
          <p:nvSpPr>
            <p:cNvPr id="455" name="CustomShape 11"/>
            <p:cNvSpPr/>
            <p:nvPr/>
          </p:nvSpPr>
          <p:spPr>
            <a:xfrm>
              <a:off x="282960" y="2173680"/>
              <a:ext cx="916920" cy="49788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6800" bIns="46800">
              <a:spAutoFit/>
            </a:bodyPr>
            <a:p>
              <a:pPr>
                <a:lnSpc>
                  <a:spcPct val="100000"/>
                </a:lnSpc>
              </a:pPr>
              <a:r>
                <a:rPr b="0" lang="en-US" sz="2650" spc="-1" strike="noStrike">
                  <a:latin typeface="Arial"/>
                  <a:ea typeface="Arial"/>
                </a:rPr>
                <a:t>Time</a:t>
              </a:r>
              <a:endParaRPr b="0" lang="en-US" sz="2650" spc="-1" strike="noStrike">
                <a:latin typeface="Arial"/>
              </a:endParaRPr>
            </a:p>
          </p:txBody>
        </p:sp>
        <p:sp>
          <p:nvSpPr>
            <p:cNvPr id="456" name="CustomShape 12"/>
            <p:cNvSpPr/>
            <p:nvPr/>
          </p:nvSpPr>
          <p:spPr>
            <a:xfrm>
              <a:off x="3622680" y="2028960"/>
              <a:ext cx="6301800" cy="27648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6800" bIns="46800">
              <a:spAutoFit/>
            </a:bodyPr>
            <a:p>
              <a:pPr algn="r">
                <a:lnSpc>
                  <a:spcPct val="100000"/>
                </a:lnSpc>
                <a:spcBef>
                  <a:spcPts val="298"/>
                </a:spcBef>
              </a:pPr>
              <a:r>
                <a:rPr b="0" lang="en-US" sz="1200" spc="-1" strike="noStrike">
                  <a:solidFill>
                    <a:srgbClr val="000000"/>
                  </a:solidFill>
                  <a:latin typeface="Times New Roman"/>
                  <a:ea typeface="Arial"/>
                </a:rPr>
                <a:t>K, O’Hara, S. Hemmer, M. Gehm, S. Granade, J. Thomas    </a:t>
              </a:r>
              <a:r>
                <a:rPr b="1" lang="en-US" sz="1200" spc="-1" strike="noStrike">
                  <a:solidFill>
                    <a:srgbClr val="000000"/>
                  </a:solidFill>
                  <a:latin typeface="Times New Roman"/>
                  <a:ea typeface="Arial"/>
                </a:rPr>
                <a:t>Science </a:t>
              </a:r>
              <a:r>
                <a:rPr b="0" lang="en-US" sz="1200" spc="-1" strike="noStrike">
                  <a:solidFill>
                    <a:srgbClr val="000000"/>
                  </a:solidFill>
                  <a:latin typeface="Times New Roman"/>
                  <a:ea typeface="Arial"/>
                </a:rPr>
                <a:t>298</a:t>
              </a:r>
              <a:r>
                <a:rPr b="1" lang="en-US" sz="1200" spc="-1" strike="noStrike">
                  <a:solidFill>
                    <a:srgbClr val="000000"/>
                  </a:solidFill>
                  <a:latin typeface="Times New Roman"/>
                  <a:ea typeface="Arial"/>
                </a:rPr>
                <a:t> 2179 (2002) </a:t>
              </a:r>
              <a:endParaRPr b="0" lang="en-US" sz="1200" spc="-1" strike="noStrike">
                <a:solidFill>
                  <a:srgbClr val="000000"/>
                </a:solidFill>
                <a:latin typeface="Times New Roman"/>
              </a:endParaRPr>
            </a:p>
          </p:txBody>
        </p:sp>
      </p:grpSp>
      <p:sp>
        <p:nvSpPr>
          <p:cNvPr id="457" name="TextShape 13"/>
          <p:cNvSpPr txBox="1"/>
          <p:nvPr/>
        </p:nvSpPr>
        <p:spPr>
          <a:xfrm>
            <a:off x="842040" y="2575440"/>
            <a:ext cx="8686800" cy="4424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1" lang="en-US" sz="2500" spc="-1" strike="noStrike">
                <a:solidFill>
                  <a:srgbClr val="ff0000"/>
                </a:solidFill>
                <a:latin typeface="Times New Roman"/>
              </a:rPr>
              <a:t>Initial state anisotropies converted to final state anisotropies</a:t>
            </a:r>
            <a:endParaRPr b="0" lang="en-US" sz="2500" spc="-1" strike="noStrike">
              <a:latin typeface="Arial"/>
            </a:endParaRPr>
          </a:p>
        </p:txBody>
      </p:sp>
      <p:sp>
        <p:nvSpPr>
          <p:cNvPr id="458" name="TextShape 14"/>
          <p:cNvSpPr txBox="1"/>
          <p:nvPr/>
        </p:nvSpPr>
        <p:spPr>
          <a:xfrm>
            <a:off x="962640" y="5684040"/>
            <a:ext cx="1600200" cy="7945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pPr algn="ctr"/>
            <a:r>
              <a:rPr b="0" lang="en-US" sz="2500" spc="-1" strike="noStrike">
                <a:solidFill>
                  <a:srgbClr val="0000ff"/>
                </a:solidFill>
                <a:latin typeface="Times New Roman"/>
              </a:rPr>
              <a:t>Offset</a:t>
            </a:r>
            <a:endParaRPr b="0" lang="en-US" sz="2500" spc="-1" strike="noStrike">
              <a:latin typeface="Arial"/>
            </a:endParaRPr>
          </a:p>
          <a:p>
            <a:pPr algn="ctr"/>
            <a:r>
              <a:rPr b="0" lang="en-US" sz="2500" spc="-1" strike="noStrike">
                <a:solidFill>
                  <a:srgbClr val="0000ff"/>
                </a:solidFill>
                <a:latin typeface="Times New Roman"/>
              </a:rPr>
              <a:t>measured</a:t>
            </a:r>
            <a:endParaRPr b="0" lang="en-US" sz="2500" spc="-1" strike="noStrike">
              <a:latin typeface="Arial"/>
            </a:endParaRPr>
          </a:p>
        </p:txBody>
      </p:sp>
      <p:pic>
        <p:nvPicPr>
          <p:cNvPr id="459" name="" descr=""/>
          <p:cNvPicPr/>
          <p:nvPr/>
        </p:nvPicPr>
        <p:blipFill>
          <a:blip r:embed="rId20"/>
          <a:stretch/>
        </p:blipFill>
        <p:spPr>
          <a:xfrm>
            <a:off x="7669080" y="5414040"/>
            <a:ext cx="1847160" cy="1828800"/>
          </a:xfrm>
          <a:prstGeom prst="rect">
            <a:avLst/>
          </a:prstGeom>
          <a:ln>
            <a:noFill/>
          </a:ln>
        </p:spPr>
      </p:pic>
      <p:sp>
        <p:nvSpPr>
          <p:cNvPr id="460" name="TextShape 15"/>
          <p:cNvSpPr txBox="1"/>
          <p:nvPr/>
        </p:nvSpPr>
        <p:spPr>
          <a:xfrm>
            <a:off x="192240" y="696960"/>
            <a:ext cx="7901280" cy="8035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  <a:spcBef>
                <a:spcPts val="499"/>
              </a:spcBef>
            </a:pPr>
            <a:r>
              <a:rPr b="0" lang="en-US" sz="2000" spc="-1" strike="noStrike">
                <a:solidFill>
                  <a:srgbClr val="000000"/>
                </a:solidFill>
                <a:latin typeface="Comic Sans MS"/>
              </a:rPr>
              <a:t>Same phenomena observed in gases of strongly interacting atoms</a:t>
            </a:r>
            <a:endParaRPr b="0" lang="en-US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47" dur="indefinite" restart="never" nodeType="tmRoot">
          <p:childTnLst>
            <p:seq>
              <p:cTn id="48" dur="indefinite" nodeType="mainSeq">
                <p:childTnLst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TextShape 1"/>
          <p:cNvSpPr txBox="1"/>
          <p:nvPr/>
        </p:nvSpPr>
        <p:spPr>
          <a:xfrm>
            <a:off x="503640" y="12960"/>
            <a:ext cx="9071640" cy="8416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n-US" sz="4400" spc="-1" strike="noStrike">
                <a:highlight>
                  <a:srgbClr val="ffffff"/>
                </a:highlight>
                <a:latin typeface="Times New Roman"/>
              </a:rPr>
              <a:t>Does this describe the data?</a:t>
            </a:r>
            <a:endParaRPr b="0" lang="en-US" sz="4400" spc="-1" strike="noStrike">
              <a:highlight>
                <a:srgbClr val="ffffff"/>
              </a:highlight>
              <a:latin typeface="Times New Roman"/>
            </a:endParaRPr>
          </a:p>
        </p:txBody>
      </p:sp>
      <p:pic>
        <p:nvPicPr>
          <p:cNvPr id="462" name="" descr=""/>
          <p:cNvPicPr/>
          <p:nvPr/>
        </p:nvPicPr>
        <p:blipFill>
          <a:blip r:embed="rId1"/>
          <a:stretch/>
        </p:blipFill>
        <p:spPr>
          <a:xfrm>
            <a:off x="974520" y="1185120"/>
            <a:ext cx="7315200" cy="5212080"/>
          </a:xfrm>
          <a:prstGeom prst="rect">
            <a:avLst/>
          </a:prstGeom>
          <a:ln>
            <a:noFill/>
          </a:ln>
        </p:spPr>
      </p:pic>
      <p:sp>
        <p:nvSpPr>
          <p:cNvPr id="463" name="TextShape 2"/>
          <p:cNvSpPr txBox="1"/>
          <p:nvPr/>
        </p:nvSpPr>
        <p:spPr>
          <a:xfrm>
            <a:off x="4752000" y="5079600"/>
            <a:ext cx="2208240" cy="2624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en-US" sz="1200" spc="-1" strike="noStrike">
                <a:latin typeface="Arial"/>
              </a:rPr>
              <a:t>arXiv: 1108.5323v1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464" name="TextShape 3"/>
          <p:cNvSpPr txBox="1"/>
          <p:nvPr/>
        </p:nvSpPr>
        <p:spPr>
          <a:xfrm>
            <a:off x="2285640" y="6400440"/>
            <a:ext cx="5486400" cy="6541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pPr algn="ctr"/>
            <a:r>
              <a:rPr b="1" lang="en-US" sz="4000" spc="-1" strike="noStrike">
                <a:solidFill>
                  <a:srgbClr val="ff0000"/>
                </a:solidFill>
                <a:latin typeface="Times New Roman"/>
              </a:rPr>
              <a:t>Yes!</a:t>
            </a:r>
            <a:endParaRPr b="0" lang="en-US" sz="4000" spc="-1" strike="noStrike">
              <a:latin typeface="Arial"/>
            </a:endParaRPr>
          </a:p>
        </p:txBody>
      </p:sp>
      <p:grpSp>
        <p:nvGrpSpPr>
          <p:cNvPr id="465" name="Group 4"/>
          <p:cNvGrpSpPr/>
          <p:nvPr/>
        </p:nvGrpSpPr>
        <p:grpSpPr>
          <a:xfrm>
            <a:off x="4969440" y="3489840"/>
            <a:ext cx="1371600" cy="914400"/>
            <a:chOff x="4969440" y="3489840"/>
            <a:chExt cx="1371600" cy="914400"/>
          </a:xfrm>
        </p:grpSpPr>
        <p:sp>
          <p:nvSpPr>
            <p:cNvPr id="466" name="Line 5"/>
            <p:cNvSpPr/>
            <p:nvPr/>
          </p:nvSpPr>
          <p:spPr>
            <a:xfrm>
              <a:off x="4969440" y="3489840"/>
              <a:ext cx="0" cy="914400"/>
            </a:xfrm>
            <a:prstGeom prst="line">
              <a:avLst/>
            </a:prstGeom>
            <a:ln w="36720">
              <a:solidFill>
                <a:srgbClr val="ff0000"/>
              </a:solidFill>
              <a:round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67" name="TextShape 6"/>
            <p:cNvSpPr txBox="1"/>
            <p:nvPr/>
          </p:nvSpPr>
          <p:spPr>
            <a:xfrm>
              <a:off x="4969440" y="3585240"/>
              <a:ext cx="1371600" cy="60228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>
              <a:noAutofit/>
            </a:bodyPr>
            <a:p>
              <a:pPr algn="ctr"/>
              <a:r>
                <a:rPr b="1" lang="en-US" sz="1800" spc="-1" strike="noStrike">
                  <a:solidFill>
                    <a:srgbClr val="ff0000"/>
                  </a:solidFill>
                  <a:latin typeface="Arial"/>
                </a:rPr>
                <a:t>Lower viscosity</a:t>
              </a:r>
              <a:endParaRPr b="0" lang="en-US" sz="1800" spc="-1" strike="noStrike"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65" dur="indefinite" restart="never" nodeType="tmRoot">
          <p:childTnLst>
            <p:seq>
              <p:cTn id="66" dur="indefinite" nodeType="mainSeq">
                <p:childTnLst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TextShape 1"/>
          <p:cNvSpPr txBox="1"/>
          <p:nvPr/>
        </p:nvSpPr>
        <p:spPr>
          <a:xfrm>
            <a:off x="529200" y="228600"/>
            <a:ext cx="9072000" cy="703440"/>
          </a:xfrm>
          <a:prstGeom prst="rect">
            <a:avLst/>
          </a:prstGeom>
          <a:noFill/>
          <a:ln>
            <a:noFill/>
          </a:ln>
        </p:spPr>
        <p:txBody>
          <a:bodyPr lIns="90000" rIns="90000" tIns="46800" bIns="46800" anchor="ctr">
            <a:noAutofit/>
          </a:bodyPr>
          <a:p>
            <a:pPr marL="216000" indent="-216000" algn="ctr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4000" spc="-1" strike="noStrike">
                <a:highlight>
                  <a:srgbClr val="ffffff"/>
                </a:highlight>
                <a:latin typeface="Times New Roman"/>
              </a:rPr>
              <a:t>What does this mean?</a:t>
            </a:r>
            <a:endParaRPr b="0" lang="en-US" sz="4000" spc="-1" strike="noStrike">
              <a:highlight>
                <a:srgbClr val="ffffff"/>
              </a:highlight>
              <a:latin typeface="Times New Roman"/>
            </a:endParaRPr>
          </a:p>
        </p:txBody>
      </p:sp>
      <p:sp>
        <p:nvSpPr>
          <p:cNvPr id="469" name="CustomShape 2"/>
          <p:cNvSpPr/>
          <p:nvPr/>
        </p:nvSpPr>
        <p:spPr>
          <a:xfrm>
            <a:off x="115920" y="917280"/>
            <a:ext cx="9485280" cy="5712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2160" rIns="92160" tIns="46080" bIns="46080">
            <a:normAutofit/>
          </a:bodyPr>
          <a:p>
            <a:pPr marL="342720" indent="-342720">
              <a:lnSpc>
                <a:spcPct val="100000"/>
              </a:lnSpc>
              <a:spcBef>
                <a:spcPts val="499"/>
              </a:spcBef>
              <a:buClr>
                <a:srgbClr val="ffff66"/>
              </a:buClr>
              <a:buFont typeface="Comic Sans MS"/>
              <a:buChar char="•"/>
            </a:pPr>
            <a:r>
              <a:rPr b="0" lang="en-US" sz="2000" spc="-1" strike="noStrike">
                <a:solidFill>
                  <a:srgbClr val="000000"/>
                </a:solidFill>
                <a:latin typeface="Times New Roman"/>
              </a:rPr>
              <a:t>Same phenomena observed in gases of strongly interacting atoms</a:t>
            </a:r>
            <a:endParaRPr b="0" lang="en-US" sz="2000" spc="-1" strike="noStrike">
              <a:solidFill>
                <a:srgbClr val="000000"/>
              </a:solidFill>
              <a:latin typeface="Times New Roman"/>
            </a:endParaRPr>
          </a:p>
          <a:p>
            <a:pPr lvl="1" marL="742680" indent="-285480">
              <a:lnSpc>
                <a:spcPct val="100000"/>
              </a:lnSpc>
              <a:spcBef>
                <a:spcPts val="298"/>
              </a:spcBef>
              <a:buClr>
                <a:srgbClr val="ffff99"/>
              </a:buClr>
              <a:buFont typeface="Comic Sans MS"/>
              <a:buChar char="–"/>
            </a:pPr>
            <a:r>
              <a:rPr b="0" lang="en-US" sz="1200" spc="-1" strike="noStrike">
                <a:solidFill>
                  <a:srgbClr val="000000"/>
                </a:solidFill>
                <a:latin typeface="Times New Roman"/>
              </a:rPr>
              <a:t>K, O’Hara, S. Hemmer, M. Gehm, S. Granade, J. Thomas    </a:t>
            </a:r>
            <a:r>
              <a:rPr b="1" lang="en-US" sz="1200" spc="-1" strike="noStrike">
                <a:solidFill>
                  <a:srgbClr val="000000"/>
                </a:solidFill>
                <a:latin typeface="Times New Roman"/>
              </a:rPr>
              <a:t>Science </a:t>
            </a:r>
            <a:r>
              <a:rPr b="0" lang="en-US" sz="1200" spc="-1" strike="noStrike">
                <a:solidFill>
                  <a:srgbClr val="000000"/>
                </a:solidFill>
                <a:latin typeface="Times New Roman"/>
              </a:rPr>
              <a:t>298</a:t>
            </a:r>
            <a:r>
              <a:rPr b="1" lang="en-US" sz="1200" spc="-1" strike="noStrike">
                <a:solidFill>
                  <a:srgbClr val="000000"/>
                </a:solidFill>
                <a:latin typeface="Times New Roman"/>
              </a:rPr>
              <a:t> 2179 (2002) </a:t>
            </a:r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470" name="" descr=""/>
          <p:cNvPicPr/>
          <p:nvPr/>
        </p:nvPicPr>
        <p:blipFill>
          <a:blip r:embed="rId1"/>
          <a:stretch/>
        </p:blipFill>
        <p:spPr>
          <a:xfrm>
            <a:off x="-589320" y="2057400"/>
            <a:ext cx="4704120" cy="4394160"/>
          </a:xfrm>
          <a:prstGeom prst="rect">
            <a:avLst/>
          </a:prstGeom>
          <a:ln>
            <a:noFill/>
          </a:ln>
        </p:spPr>
      </p:pic>
      <p:sp>
        <p:nvSpPr>
          <p:cNvPr id="471" name="CustomShape 3"/>
          <p:cNvSpPr/>
          <p:nvPr/>
        </p:nvSpPr>
        <p:spPr>
          <a:xfrm>
            <a:off x="419760" y="2363760"/>
            <a:ext cx="2940120" cy="4597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 marL="342720" indent="-342720" algn="ctr">
              <a:lnSpc>
                <a:spcPct val="100000"/>
              </a:lnSpc>
              <a:spcBef>
                <a:spcPts val="1500"/>
              </a:spcBef>
            </a:pPr>
            <a:r>
              <a:rPr b="1" lang="en-US" sz="2400" spc="-1" strike="noStrike">
                <a:solidFill>
                  <a:srgbClr val="ffffff"/>
                </a:solidFill>
                <a:latin typeface="Times New Roman"/>
              </a:rPr>
              <a:t>High viscosity</a:t>
            </a:r>
            <a:endParaRPr b="0" lang="en-US" sz="2400" spc="-1" strike="noStrike">
              <a:solidFill>
                <a:srgbClr val="ffffff"/>
              </a:solidFill>
              <a:latin typeface="Times New Roman"/>
            </a:endParaRPr>
          </a:p>
        </p:txBody>
      </p:sp>
      <p:pic>
        <p:nvPicPr>
          <p:cNvPr id="472" name="" descr=""/>
          <p:cNvPicPr/>
          <p:nvPr/>
        </p:nvPicPr>
        <p:blipFill>
          <a:blip r:embed="rId2"/>
          <a:stretch/>
        </p:blipFill>
        <p:spPr>
          <a:xfrm>
            <a:off x="4886640" y="2628000"/>
            <a:ext cx="4795560" cy="2629440"/>
          </a:xfrm>
          <a:prstGeom prst="rect">
            <a:avLst/>
          </a:prstGeom>
          <a:ln>
            <a:noFill/>
          </a:ln>
        </p:spPr>
      </p:pic>
      <p:sp>
        <p:nvSpPr>
          <p:cNvPr id="473" name="TextShape 4"/>
          <p:cNvSpPr txBox="1"/>
          <p:nvPr/>
        </p:nvSpPr>
        <p:spPr>
          <a:xfrm>
            <a:off x="4886640" y="2628000"/>
            <a:ext cx="4795560" cy="2629800"/>
          </a:xfrm>
          <a:prstGeom prst="rect">
            <a:avLst/>
          </a:prstGeom>
          <a:noFill/>
          <a:ln>
            <a:noFill/>
          </a:ln>
        </p:spPr>
      </p:sp>
      <p:sp>
        <p:nvSpPr>
          <p:cNvPr id="474" name="CustomShape 5"/>
          <p:cNvSpPr/>
          <p:nvPr/>
        </p:nvSpPr>
        <p:spPr>
          <a:xfrm>
            <a:off x="5135760" y="2065680"/>
            <a:ext cx="4395960" cy="3011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75" name="CustomShape 6"/>
          <p:cNvSpPr/>
          <p:nvPr/>
        </p:nvSpPr>
        <p:spPr>
          <a:xfrm>
            <a:off x="6126480" y="2671200"/>
            <a:ext cx="2940120" cy="4597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 marL="342720" indent="-342720" algn="ctr">
              <a:lnSpc>
                <a:spcPct val="100000"/>
              </a:lnSpc>
              <a:spcBef>
                <a:spcPts val="1500"/>
              </a:spcBef>
            </a:pPr>
            <a:r>
              <a:rPr b="1" lang="en-US" sz="2400" spc="-1" strike="noStrike">
                <a:solidFill>
                  <a:srgbClr val="ffffff"/>
                </a:solidFill>
                <a:latin typeface="Times New Roman"/>
              </a:rPr>
              <a:t>Low viscosity</a:t>
            </a:r>
            <a:endParaRPr b="0" lang="en-US" sz="2400" spc="-1" strike="noStrike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476" name="CustomShape 7"/>
          <p:cNvSpPr/>
          <p:nvPr/>
        </p:nvSpPr>
        <p:spPr>
          <a:xfrm>
            <a:off x="4114800" y="6629400"/>
            <a:ext cx="1828800" cy="4572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77" name="CustomShape 8"/>
          <p:cNvSpPr/>
          <p:nvPr/>
        </p:nvSpPr>
        <p:spPr>
          <a:xfrm>
            <a:off x="165600" y="6400800"/>
            <a:ext cx="9664200" cy="5508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 marL="342720" indent="-342720" algn="ctr">
              <a:lnSpc>
                <a:spcPct val="100000"/>
              </a:lnSpc>
              <a:spcBef>
                <a:spcPts val="1123"/>
              </a:spcBef>
            </a:pPr>
            <a:r>
              <a:rPr b="1" lang="en-US" sz="3000" spc="-1" strike="noStrike">
                <a:solidFill>
                  <a:srgbClr val="ff0000"/>
                </a:solidFill>
                <a:latin typeface="Times New Roman"/>
              </a:rPr>
              <a:t>The Quark Gluon Plasma has a very low viscosity</a:t>
            </a:r>
            <a:endParaRPr b="0" lang="en-US" sz="3000" spc="-1" strike="noStrike">
              <a:solidFill>
                <a:srgbClr val="ff0000"/>
              </a:solidFill>
              <a:latin typeface="Times New Roman"/>
            </a:endParaRPr>
          </a:p>
        </p:txBody>
      </p:sp>
      <p:sp>
        <p:nvSpPr>
          <p:cNvPr id="478" name="CustomShape 9"/>
          <p:cNvSpPr/>
          <p:nvPr/>
        </p:nvSpPr>
        <p:spPr>
          <a:xfrm>
            <a:off x="9372960" y="6858360"/>
            <a:ext cx="228600" cy="2286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0"/>
          <a:fillRef idx="0"/>
          <a:effectRef idx="0"/>
          <a:fontRef idx="minor"/>
        </p:style>
      </p:sp>
    </p:spTree>
  </p:cSld>
  <p:timing>
    <p:tnLst>
      <p:par>
        <p:cTn id="75" dur="indefinite" restart="never" nodeType="tmRoot">
          <p:childTnLst>
            <p:seq>
              <p:cTn id="76" dur="indefinite" nodeType="mainSeq">
                <p:childTnLst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TextShape 1"/>
          <p:cNvSpPr txBox="1"/>
          <p:nvPr/>
        </p:nvSpPr>
        <p:spPr>
          <a:xfrm>
            <a:off x="503640" y="150120"/>
            <a:ext cx="9071640" cy="6267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n-US" sz="4400" spc="-1" strike="noStrike">
                <a:highlight>
                  <a:srgbClr val="ffffff"/>
                </a:highlight>
                <a:latin typeface="Times New Roman"/>
              </a:rPr>
              <a:t>More data</a:t>
            </a:r>
            <a:endParaRPr b="0" lang="en-US" sz="4400" spc="-1" strike="noStrike">
              <a:highlight>
                <a:srgbClr val="ffffff"/>
              </a:highlight>
              <a:latin typeface="Times New Roman"/>
            </a:endParaRPr>
          </a:p>
        </p:txBody>
      </p:sp>
      <p:pic>
        <p:nvPicPr>
          <p:cNvPr id="480" name="" descr=""/>
          <p:cNvPicPr/>
          <p:nvPr/>
        </p:nvPicPr>
        <p:blipFill>
          <a:blip r:embed="rId1"/>
          <a:stretch/>
        </p:blipFill>
        <p:spPr>
          <a:xfrm>
            <a:off x="420840" y="1072440"/>
            <a:ext cx="4572000" cy="3867840"/>
          </a:xfrm>
          <a:prstGeom prst="rect">
            <a:avLst/>
          </a:prstGeom>
          <a:ln>
            <a:noFill/>
          </a:ln>
        </p:spPr>
      </p:pic>
      <p:sp>
        <p:nvSpPr>
          <p:cNvPr id="481" name="CustomShape 2"/>
          <p:cNvSpPr/>
          <p:nvPr/>
        </p:nvSpPr>
        <p:spPr>
          <a:xfrm>
            <a:off x="1020240" y="5257440"/>
            <a:ext cx="3551400" cy="1070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>
            <a:spAutoFit/>
          </a:bodyPr>
          <a:p>
            <a:pPr>
              <a:lnSpc>
                <a:spcPct val="100000"/>
              </a:lnSpc>
            </a:pPr>
            <a:r>
              <a:rPr b="0" lang="de-DE" sz="3000" spc="-1" strike="noStrike">
                <a:solidFill>
                  <a:srgbClr val="000000"/>
                </a:solidFill>
                <a:latin typeface="Times New Roman"/>
                <a:ea typeface="Arial"/>
              </a:rPr>
              <a:t>Mass ordering:</a:t>
            </a:r>
            <a:endParaRPr b="0" lang="en-US" sz="3000" spc="-1" strike="noStrike">
              <a:solidFill>
                <a:srgbClr val="000000"/>
              </a:solidFill>
              <a:latin typeface="Times New Roman"/>
            </a:endParaRPr>
          </a:p>
          <a:p>
            <a:pPr>
              <a:lnSpc>
                <a:spcPct val="100000"/>
              </a:lnSpc>
            </a:pPr>
            <a:r>
              <a:rPr b="0" lang="de-DE" sz="3000" spc="-1" strike="noStrike">
                <a:solidFill>
                  <a:srgbClr val="000000"/>
                </a:solidFill>
                <a:latin typeface="Times New Roman"/>
                <a:ea typeface="Arial"/>
              </a:rPr>
              <a:t>v</a:t>
            </a:r>
            <a:r>
              <a:rPr b="0" lang="de-DE" sz="3000" spc="-1" strike="noStrike" baseline="-25000">
                <a:solidFill>
                  <a:srgbClr val="000000"/>
                </a:solidFill>
                <a:latin typeface="Times New Roman"/>
                <a:ea typeface="Arial"/>
              </a:rPr>
              <a:t>2</a:t>
            </a:r>
            <a:r>
              <a:rPr b="0" lang="de-DE" sz="3000" spc="-1" strike="noStrike">
                <a:solidFill>
                  <a:srgbClr val="000000"/>
                </a:solidFill>
                <a:latin typeface="Times New Roman"/>
                <a:ea typeface="Arial"/>
              </a:rPr>
              <a:t>(K) &gt; v</a:t>
            </a:r>
            <a:r>
              <a:rPr b="0" lang="de-DE" sz="3000" spc="-1" strike="noStrike" baseline="-25000">
                <a:solidFill>
                  <a:srgbClr val="000000"/>
                </a:solidFill>
                <a:latin typeface="Times New Roman"/>
                <a:ea typeface="Arial"/>
              </a:rPr>
              <a:t>2</a:t>
            </a:r>
            <a:r>
              <a:rPr b="0" lang="de-DE" sz="3000" spc="-1" strike="noStrike">
                <a:solidFill>
                  <a:srgbClr val="000000"/>
                </a:solidFill>
                <a:latin typeface="Times New Roman"/>
                <a:ea typeface="Arial"/>
              </a:rPr>
              <a:t>(</a:t>
            </a:r>
            <a:r>
              <a:rPr b="0" lang="de-DE" sz="30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Λ</a:t>
            </a:r>
            <a:r>
              <a:rPr b="0" lang="de-DE" sz="3000" spc="-1" strike="noStrike">
                <a:solidFill>
                  <a:srgbClr val="000000"/>
                </a:solidFill>
                <a:latin typeface="Times New Roman"/>
                <a:ea typeface="Arial"/>
              </a:rPr>
              <a:t>)  &gt; v</a:t>
            </a:r>
            <a:r>
              <a:rPr b="0" lang="de-DE" sz="3000" spc="-1" strike="noStrike" baseline="-25000">
                <a:solidFill>
                  <a:srgbClr val="000000"/>
                </a:solidFill>
                <a:latin typeface="Times New Roman"/>
                <a:ea typeface="Arial"/>
              </a:rPr>
              <a:t>2</a:t>
            </a:r>
            <a:r>
              <a:rPr b="0" lang="de-DE" sz="3000" spc="-1" strike="noStrike">
                <a:solidFill>
                  <a:srgbClr val="000000"/>
                </a:solidFill>
                <a:latin typeface="Times New Roman"/>
                <a:ea typeface="Arial"/>
              </a:rPr>
              <a:t>(</a:t>
            </a:r>
            <a:r>
              <a:rPr b="0" lang="de-DE" sz="30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Ξ</a:t>
            </a:r>
            <a:r>
              <a:rPr b="0" lang="de-DE" sz="3000" spc="-1" strike="noStrike">
                <a:solidFill>
                  <a:srgbClr val="000000"/>
                </a:solidFill>
                <a:latin typeface="Times New Roman"/>
                <a:ea typeface="Arial"/>
              </a:rPr>
              <a:t>)</a:t>
            </a:r>
            <a:endParaRPr b="0" lang="en-US" sz="3000" spc="-1" strike="noStrike">
              <a:solidFill>
                <a:srgbClr val="000000"/>
              </a:solidFill>
              <a:latin typeface="Times New Roman"/>
            </a:endParaRPr>
          </a:p>
        </p:txBody>
      </p:sp>
      <p:grpSp>
        <p:nvGrpSpPr>
          <p:cNvPr id="482" name="Group 3"/>
          <p:cNvGrpSpPr/>
          <p:nvPr/>
        </p:nvGrpSpPr>
        <p:grpSpPr>
          <a:xfrm>
            <a:off x="5943240" y="914040"/>
            <a:ext cx="3493080" cy="4114800"/>
            <a:chOff x="5943240" y="914040"/>
            <a:chExt cx="3493080" cy="4114800"/>
          </a:xfrm>
        </p:grpSpPr>
        <p:grpSp>
          <p:nvGrpSpPr>
            <p:cNvPr id="483" name="Group 4"/>
            <p:cNvGrpSpPr/>
            <p:nvPr/>
          </p:nvGrpSpPr>
          <p:grpSpPr>
            <a:xfrm>
              <a:off x="5943240" y="914040"/>
              <a:ext cx="3493080" cy="4114800"/>
              <a:chOff x="5943240" y="914040"/>
              <a:chExt cx="3493080" cy="4114800"/>
            </a:xfrm>
          </p:grpSpPr>
          <p:grpSp>
            <p:nvGrpSpPr>
              <p:cNvPr id="484" name="Group 5"/>
              <p:cNvGrpSpPr/>
              <p:nvPr/>
            </p:nvGrpSpPr>
            <p:grpSpPr>
              <a:xfrm>
                <a:off x="5943240" y="914040"/>
                <a:ext cx="3493080" cy="4114800"/>
                <a:chOff x="5943240" y="914040"/>
                <a:chExt cx="3493080" cy="4114800"/>
              </a:xfrm>
            </p:grpSpPr>
            <p:sp>
              <p:nvSpPr>
                <p:cNvPr id="485" name="CustomShape 6"/>
                <p:cNvSpPr/>
                <p:nvPr/>
              </p:nvSpPr>
              <p:spPr>
                <a:xfrm>
                  <a:off x="5943240" y="914040"/>
                  <a:ext cx="3493080" cy="4114800"/>
                </a:xfrm>
                <a:prstGeom prst="rect">
                  <a:avLst/>
                </a:prstGeom>
                <a:solidFill>
                  <a:srgbClr val="ffffff"/>
                </a:solidFill>
                <a:ln>
                  <a:solidFill>
                    <a:srgbClr val="3465a4"/>
                  </a:solidFill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pic>
              <p:nvPicPr>
                <p:cNvPr id="486" name="" descr=""/>
                <p:cNvPicPr/>
                <p:nvPr/>
              </p:nvPicPr>
              <p:blipFill>
                <a:blip r:embed="rId2"/>
                <a:stretch/>
              </p:blipFill>
              <p:spPr>
                <a:xfrm>
                  <a:off x="6023160" y="968400"/>
                  <a:ext cx="3354480" cy="3907800"/>
                </a:xfrm>
                <a:prstGeom prst="rect">
                  <a:avLst/>
                </a:prstGeom>
                <a:ln>
                  <a:noFill/>
                </a:ln>
              </p:spPr>
            </p:pic>
          </p:grpSp>
          <mc:AlternateContent>
            <mc:Choice xmlns:a14="http://schemas.microsoft.com/office/drawing/2010/main" Requires="a14">
              <p:sp>
                <p:nvSpPr>
                  <p:cNvPr id="487" name="Formula 7"/>
                  <p:cNvSpPr txBox="1"/>
                  <p:nvPr/>
                </p:nvSpPr>
                <p:spPr>
                  <a:xfrm>
                    <a:off x="7381440" y="3588840"/>
                    <a:ext cx="1780920" cy="512640"/>
                  </a:xfrm>
                  <a:prstGeom prst="rect">
                    <a:avLst/>
                  </a:prstGeom>
                </p:spPr>
                <p:txBody>
                  <a:bodyPr/>
                  <a:p>
                    <a14:m>
                      <m:oMath xmlns:m="http://schemas.openxmlformats.org/officeDocument/2006/math">
                        <m:sSub>
                          <m:e>
                            <m:r>
                              <m:t xml:space="preserve">m</m:t>
                            </m:r>
                          </m:e>
                          <m:sub>
                            <m:r>
                              <m:t xml:space="preserve">T</m:t>
                            </m:r>
                          </m:sub>
                        </m:sSub>
                        <m:r>
                          <m:t xml:space="preserve">=</m:t>
                        </m:r>
                        <m:rad>
                          <m:radPr>
                            <m:degHide m:val="1"/>
                          </m:radPr>
                          <m:deg/>
                          <m:e>
                            <m:sSubSup>
                              <m:e>
                                <m:r>
                                  <m:t xml:space="preserve">p</m:t>
                                </m:r>
                              </m:e>
                              <m:sub>
                                <m:r>
                                  <m:t xml:space="preserve">T</m:t>
                                </m:r>
                              </m:sub>
                              <m:sup>
                                <m:r>
                                  <m:t xml:space="preserve">2</m:t>
                                </m:r>
                              </m:sup>
                            </m:sSubSup>
                            <m:sSup>
                              <m:e>
                                <m:r>
                                  <m:rPr>
                                    <m:lit/>
                                    <m:nor/>
                                  </m:rPr>
                                  <m:t xml:space="preserve">+m</m:t>
                                </m:r>
                              </m:e>
                              <m:sup>
                                <m:r>
                                  <m:t xml:space="preserve">2</m:t>
                                </m:r>
                              </m:sup>
                            </m:sSup>
                          </m:e>
                        </m:rad>
                      </m:oMath>
                    </a14:m>
                  </a:p>
                </p:txBody>
              </p:sp>
            </mc:Choice>
            <mc:Fallback/>
          </mc:AlternateContent>
        </p:grpSp>
        <p:sp>
          <p:nvSpPr>
            <p:cNvPr id="488" name="TextShape 8"/>
            <p:cNvSpPr txBox="1"/>
            <p:nvPr/>
          </p:nvSpPr>
          <p:spPr>
            <a:xfrm>
              <a:off x="6821640" y="1818720"/>
              <a:ext cx="2514600" cy="23976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>
              <a:noAutofit/>
            </a:bodyPr>
            <a:p>
              <a:r>
                <a:rPr b="0" lang="en-US" sz="1000" spc="-1" strike="noStrike">
                  <a:solidFill>
                    <a:srgbClr val="000000"/>
                  </a:solidFill>
                  <a:latin typeface="Dustismo Roman"/>
                </a:rPr>
                <a:t> </a:t>
              </a:r>
              <a:r>
                <a:rPr b="0" lang="en-US" sz="1000" spc="-1" strike="noStrike">
                  <a:solidFill>
                    <a:srgbClr val="000000"/>
                  </a:solidFill>
                  <a:latin typeface="Dustismo Roman"/>
                </a:rPr>
                <a:t>Phys. Rev. Lett. 98, 162301 (2007)</a:t>
              </a:r>
              <a:endParaRPr b="0" lang="en-US" sz="1000" spc="-1" strike="noStrike">
                <a:latin typeface="Arial"/>
              </a:endParaRPr>
            </a:p>
          </p:txBody>
        </p:sp>
      </p:grpSp>
      <p:sp>
        <p:nvSpPr>
          <p:cNvPr id="489" name="CustomShape 9"/>
          <p:cNvSpPr/>
          <p:nvPr/>
        </p:nvSpPr>
        <p:spPr>
          <a:xfrm>
            <a:off x="5381280" y="5473800"/>
            <a:ext cx="4221000" cy="678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>
            <a:spAutoFit/>
          </a:bodyPr>
          <a:p>
            <a:pPr>
              <a:lnSpc>
                <a:spcPct val="100000"/>
              </a:lnSpc>
            </a:pPr>
            <a:r>
              <a:rPr b="0" lang="de-DE" sz="3000" spc="-1" strike="noStrike">
                <a:solidFill>
                  <a:srgbClr val="000000"/>
                </a:solidFill>
                <a:latin typeface="Times New Roman"/>
                <a:ea typeface="Arial"/>
              </a:rPr>
              <a:t>v</a:t>
            </a:r>
            <a:r>
              <a:rPr b="0" lang="de-DE" sz="3000" spc="-1" strike="noStrike" baseline="-14000000">
                <a:solidFill>
                  <a:srgbClr val="000000"/>
                </a:solidFill>
                <a:latin typeface="Times New Roman"/>
                <a:ea typeface="Arial"/>
              </a:rPr>
              <a:t>2</a:t>
            </a:r>
            <a:r>
              <a:rPr b="0" lang="de-DE" sz="3000" spc="-1" strike="noStrike">
                <a:solidFill>
                  <a:srgbClr val="000000"/>
                </a:solidFill>
                <a:latin typeface="Times New Roman"/>
                <a:ea typeface="Arial"/>
              </a:rPr>
              <a:t>(p</a:t>
            </a:r>
            <a:r>
              <a:rPr b="0" lang="de-DE" sz="3000" spc="-1" strike="noStrike" baseline="-14000000">
                <a:solidFill>
                  <a:srgbClr val="000000"/>
                </a:solidFill>
                <a:latin typeface="Times New Roman"/>
                <a:ea typeface="Arial"/>
              </a:rPr>
              <a:t>T</a:t>
            </a:r>
            <a:r>
              <a:rPr b="0" lang="de-DE" sz="3000" spc="-1" strike="noStrike" baseline="14000000">
                <a:solidFill>
                  <a:srgbClr val="000000"/>
                </a:solidFill>
                <a:latin typeface="Times New Roman"/>
                <a:ea typeface="Arial"/>
              </a:rPr>
              <a:t>hadron</a:t>
            </a:r>
            <a:r>
              <a:rPr b="0" lang="de-DE" sz="3000" spc="-1" strike="noStrike">
                <a:solidFill>
                  <a:srgbClr val="000000"/>
                </a:solidFill>
                <a:latin typeface="Times New Roman"/>
                <a:ea typeface="Arial"/>
              </a:rPr>
              <a:t>) </a:t>
            </a:r>
            <a:r>
              <a:rPr b="0" lang="de-DE" sz="3000" spc="-1" strike="noStrike">
                <a:solidFill>
                  <a:srgbClr val="000000"/>
                </a:solidFill>
                <a:latin typeface="Standard Symbols L"/>
                <a:ea typeface="Standard Symbols L"/>
              </a:rPr>
              <a:t>µ</a:t>
            </a:r>
            <a:r>
              <a:rPr b="0" lang="de-DE" sz="3000" spc="-1" strike="noStrike">
                <a:solidFill>
                  <a:srgbClr val="000000"/>
                </a:solidFill>
                <a:latin typeface="Times New Roman"/>
                <a:ea typeface="Arial"/>
              </a:rPr>
              <a:t> n</a:t>
            </a:r>
            <a:r>
              <a:rPr b="0" lang="de-DE" sz="3000" spc="-1" strike="noStrike" baseline="-14000000">
                <a:solidFill>
                  <a:srgbClr val="000000"/>
                </a:solidFill>
                <a:latin typeface="Times New Roman"/>
                <a:ea typeface="Arial"/>
              </a:rPr>
              <a:t>quark</a:t>
            </a:r>
            <a:r>
              <a:rPr b="0" lang="de-DE" sz="3000" spc="-1" strike="noStrike">
                <a:solidFill>
                  <a:srgbClr val="000000"/>
                </a:solidFill>
                <a:latin typeface="Times New Roman"/>
                <a:ea typeface="Arial"/>
              </a:rPr>
              <a:t>v</a:t>
            </a:r>
            <a:r>
              <a:rPr b="0" lang="de-DE" sz="3000" spc="-1" strike="noStrike" baseline="-14000000">
                <a:solidFill>
                  <a:srgbClr val="000000"/>
                </a:solidFill>
                <a:latin typeface="Times New Roman"/>
                <a:ea typeface="Arial"/>
              </a:rPr>
              <a:t>2</a:t>
            </a:r>
            <a:r>
              <a:rPr b="0" lang="de-DE" sz="3000" spc="-1" strike="noStrike">
                <a:solidFill>
                  <a:srgbClr val="000000"/>
                </a:solidFill>
                <a:latin typeface="Times New Roman"/>
                <a:ea typeface="Arial"/>
              </a:rPr>
              <a:t>(p</a:t>
            </a:r>
            <a:r>
              <a:rPr b="0" lang="de-DE" sz="3000" spc="-1" strike="noStrike" baseline="-14000000">
                <a:solidFill>
                  <a:srgbClr val="000000"/>
                </a:solidFill>
                <a:latin typeface="Times New Roman"/>
                <a:ea typeface="Arial"/>
              </a:rPr>
              <a:t>T</a:t>
            </a:r>
            <a:r>
              <a:rPr b="0" lang="de-DE" sz="3000" spc="-1" strike="noStrike" baseline="14000000">
                <a:solidFill>
                  <a:srgbClr val="000000"/>
                </a:solidFill>
                <a:latin typeface="Times New Roman"/>
                <a:ea typeface="Arial"/>
              </a:rPr>
              <a:t>quark</a:t>
            </a:r>
            <a:r>
              <a:rPr b="0" lang="de-DE" sz="3000" spc="-1" strike="noStrike">
                <a:solidFill>
                  <a:srgbClr val="000000"/>
                </a:solidFill>
                <a:latin typeface="Times New Roman"/>
                <a:ea typeface="Arial"/>
              </a:rPr>
              <a:t>)</a:t>
            </a:r>
            <a:endParaRPr b="0" lang="en-US" sz="3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90" name="TextShape 10"/>
          <p:cNvSpPr txBox="1"/>
          <p:nvPr/>
        </p:nvSpPr>
        <p:spPr>
          <a:xfrm>
            <a:off x="685440" y="6400800"/>
            <a:ext cx="8686800" cy="6541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pPr algn="ctr"/>
            <a:r>
              <a:rPr b="1" lang="en-US" sz="4000" spc="-1" strike="noStrike">
                <a:solidFill>
                  <a:srgbClr val="ff0000"/>
                </a:solidFill>
                <a:latin typeface="Times New Roman"/>
              </a:rPr>
              <a:t>We have a liquid of quarks and gluons!</a:t>
            </a:r>
            <a:endParaRPr b="0" lang="en-US" sz="4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81" dur="indefinite" restart="never" nodeType="tmRoot">
          <p:childTnLst>
            <p:seq>
              <p:cTn id="82" dur="indefinite" nodeType="mainSeq">
                <p:childTnLst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TextShape 1"/>
          <p:cNvSpPr txBox="1"/>
          <p:nvPr/>
        </p:nvSpPr>
        <p:spPr>
          <a:xfrm>
            <a:off x="503640" y="30096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n-US" sz="4400" spc="-1" strike="noStrike">
                <a:highlight>
                  <a:srgbClr val="ffffff"/>
                </a:highlight>
                <a:latin typeface="Times New Roman"/>
              </a:rPr>
              <a:t>What do we learn about the QGP?</a:t>
            </a:r>
            <a:endParaRPr b="0" lang="en-US" sz="4400" spc="-1" strike="noStrike">
              <a:highlight>
                <a:srgbClr val="ffffff"/>
              </a:highlight>
              <a:latin typeface="Times New Roman"/>
            </a:endParaRPr>
          </a:p>
        </p:txBody>
      </p:sp>
      <p:sp>
        <p:nvSpPr>
          <p:cNvPr id="492" name="TextShape 2"/>
          <p:cNvSpPr txBox="1"/>
          <p:nvPr/>
        </p:nvSpPr>
        <p:spPr>
          <a:xfrm>
            <a:off x="503640" y="1768680"/>
            <a:ext cx="8870040" cy="43848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highlight>
                  <a:srgbClr val="ffffff"/>
                </a:highlight>
                <a:latin typeface="Times New Roman"/>
              </a:rPr>
              <a:t>Hydrodynamics works </a:t>
            </a:r>
            <a:r>
              <a:rPr b="0" lang="en-US" sz="3200" spc="-1" strike="noStrike">
                <a:highlight>
                  <a:srgbClr val="ffffff"/>
                </a:highlight>
                <a:latin typeface="Times New Roman"/>
                <a:ea typeface="Times New Roman"/>
              </a:rPr>
              <a:t>→</a:t>
            </a:r>
            <a:endParaRPr b="0" lang="en-US" sz="3200" spc="-1" strike="noStrike">
              <a:highlight>
                <a:srgbClr val="ffffff"/>
              </a:highlight>
              <a:latin typeface="Times New Roman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highlight>
                  <a:srgbClr val="ffffff"/>
                </a:highlight>
                <a:latin typeface="Times New Roman"/>
              </a:rPr>
              <a:t>(local) thermalization</a:t>
            </a:r>
            <a:endParaRPr b="0" lang="en-US" sz="2800" spc="-1" strike="noStrike">
              <a:highlight>
                <a:srgbClr val="ffffff"/>
              </a:highlight>
              <a:latin typeface="Times New Roman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highlight>
                  <a:srgbClr val="ffffff"/>
                </a:highlight>
                <a:latin typeface="Times New Roman"/>
              </a:rPr>
              <a:t>image of the initial state</a:t>
            </a:r>
            <a:endParaRPr b="0" lang="en-US" sz="2800" spc="-1" strike="noStrike">
              <a:highlight>
                <a:srgbClr val="ffffff"/>
              </a:highlight>
              <a:latin typeface="Times New Roman"/>
            </a:endParaRPr>
          </a:p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highlight>
                  <a:srgbClr val="ffffff"/>
                </a:highlight>
                <a:latin typeface="Times New Roman"/>
              </a:rPr>
              <a:t>Really low viscosity</a:t>
            </a:r>
            <a:endParaRPr b="0" lang="en-US" sz="3200" spc="-1" strike="noStrike">
              <a:highlight>
                <a:srgbClr val="ffffff"/>
              </a:highlight>
              <a:latin typeface="Times New Roman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highlight>
                  <a:srgbClr val="ffffff"/>
                </a:highlight>
                <a:latin typeface="Times New Roman"/>
              </a:rPr>
              <a:t>Near AdS/CFT bound</a:t>
            </a:r>
            <a:endParaRPr b="0" lang="en-US" sz="2800" spc="-1" strike="noStrike">
              <a:highlight>
                <a:srgbClr val="ffffff"/>
              </a:highlight>
              <a:latin typeface="Times New Roman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highlight>
                  <a:srgbClr val="ffffff"/>
                </a:highlight>
                <a:latin typeface="Times New Roman"/>
                <a:ea typeface="Times New Roman"/>
              </a:rPr>
              <a:t>η</a:t>
            </a:r>
            <a:r>
              <a:rPr b="0" lang="en-US" sz="2800" spc="-1" strike="noStrike">
                <a:highlight>
                  <a:srgbClr val="ffffff"/>
                </a:highlight>
                <a:latin typeface="Times New Roman"/>
              </a:rPr>
              <a:t>/S ~ 1/4</a:t>
            </a:r>
            <a:r>
              <a:rPr b="0" lang="en-US" sz="2800" spc="-1" strike="noStrike">
                <a:highlight>
                  <a:srgbClr val="ffffff"/>
                </a:highlight>
                <a:latin typeface="Times New Roman"/>
                <a:ea typeface="Times New Roman"/>
              </a:rPr>
              <a:t>π</a:t>
            </a:r>
            <a:endParaRPr b="0" lang="en-US" sz="2800" spc="-1" strike="noStrike">
              <a:highlight>
                <a:srgbClr val="ffffff"/>
              </a:highlight>
              <a:latin typeface="Times New Roman"/>
            </a:endParaRPr>
          </a:p>
        </p:txBody>
      </p:sp>
      <p:pic>
        <p:nvPicPr>
          <p:cNvPr id="493" name="" descr=""/>
          <p:cNvPicPr/>
          <p:nvPr/>
        </p:nvPicPr>
        <p:blipFill>
          <a:blip r:embed="rId1"/>
          <a:stretch/>
        </p:blipFill>
        <p:spPr>
          <a:xfrm>
            <a:off x="6400440" y="2514240"/>
            <a:ext cx="2743200" cy="2404800"/>
          </a:xfrm>
          <a:prstGeom prst="rect">
            <a:avLst/>
          </a:prstGeom>
          <a:ln>
            <a:noFill/>
          </a:ln>
        </p:spPr>
      </p:pic>
      <p:sp>
        <p:nvSpPr>
          <p:cNvPr id="494" name="CustomShape 3"/>
          <p:cNvSpPr/>
          <p:nvPr/>
        </p:nvSpPr>
        <p:spPr>
          <a:xfrm>
            <a:off x="165240" y="5212440"/>
            <a:ext cx="9664200" cy="8557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 marL="342720" indent="-342720" algn="ctr">
              <a:lnSpc>
                <a:spcPct val="100000"/>
              </a:lnSpc>
              <a:spcBef>
                <a:spcPts val="1123"/>
              </a:spcBef>
            </a:pPr>
            <a:r>
              <a:rPr b="1" lang="en-US" sz="5000" spc="-1" strike="noStrike">
                <a:solidFill>
                  <a:srgbClr val="ff0000"/>
                </a:solidFill>
                <a:latin typeface="Times New Roman"/>
              </a:rPr>
              <a:t>The QGP is the perfect liquid!</a:t>
            </a:r>
            <a:endParaRPr b="0" lang="en-US" sz="5000" spc="-1" strike="noStrike">
              <a:solidFill>
                <a:srgbClr val="ff0000"/>
              </a:solidFill>
              <a:latin typeface="Times New Roman"/>
            </a:endParaRPr>
          </a:p>
        </p:txBody>
      </p:sp>
      <p:sp>
        <p:nvSpPr>
          <p:cNvPr id="495" name="TextShape 4"/>
          <p:cNvSpPr txBox="1"/>
          <p:nvPr/>
        </p:nvSpPr>
        <p:spPr>
          <a:xfrm>
            <a:off x="0" y="6202080"/>
            <a:ext cx="10080000" cy="5115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pPr algn="ctr"/>
            <a:r>
              <a:rPr b="0" lang="en-US" sz="2500" spc="-1" strike="noStrike">
                <a:latin typeface="Times New Roman"/>
                <a:ea typeface="ECXAAZ+Arial-BoldMT"/>
              </a:rPr>
              <a:t>(not </a:t>
            </a:r>
            <a:r>
              <a:rPr b="0" lang="en-US" sz="2500" spc="-1" strike="noStrike">
                <a:latin typeface="Times New Roman"/>
                <a:ea typeface="SGATGJ+ArialMT"/>
              </a:rPr>
              <a:t>the gas of “free” quarks and gluons we </a:t>
            </a:r>
            <a:r>
              <a:rPr b="0" lang="en-US" sz="2500" spc="-1" strike="noStrike">
                <a:latin typeface="Times New Roman"/>
                <a:ea typeface="ECXAAZ+Arial-BoldMT"/>
              </a:rPr>
              <a:t>expected)</a:t>
            </a:r>
            <a:endParaRPr b="0" lang="en-US" sz="25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93" dur="indefinite" restart="never" nodeType="tmRoot">
          <p:childTnLst>
            <p:seq>
              <p:cTn id="94" dur="indefinite" nodeType="mainSeq">
                <p:childTnLst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highlight>
                <a:srgbClr val="ffffff"/>
              </a:highlight>
              <a:latin typeface="Times New Roman"/>
            </a:endParaRPr>
          </a:p>
        </p:txBody>
      </p:sp>
      <p:sp>
        <p:nvSpPr>
          <p:cNvPr id="497" name="TextShape 2"/>
          <p:cNvSpPr txBox="1"/>
          <p:nvPr/>
        </p:nvSpPr>
        <p:spPr>
          <a:xfrm>
            <a:off x="504000" y="1769040"/>
            <a:ext cx="9071640" cy="43844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endParaRPr b="0" lang="en-US" sz="3200" spc="-1" strike="noStrike">
              <a:highlight>
                <a:srgbClr val="ffffff"/>
              </a:highlight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TextShape 1"/>
          <p:cNvSpPr txBox="1"/>
          <p:nvPr/>
        </p:nvSpPr>
        <p:spPr>
          <a:xfrm>
            <a:off x="548640" y="2933640"/>
            <a:ext cx="9071640" cy="1280160"/>
          </a:xfrm>
          <a:prstGeom prst="rect">
            <a:avLst/>
          </a:prstGeom>
          <a:solidFill>
            <a:srgbClr val="b2b2b2"/>
          </a:solidFill>
          <a:ln w="18360">
            <a:solidFill>
              <a:srgbClr val="000000"/>
            </a:solidFill>
            <a:round/>
          </a:ln>
        </p:spPr>
        <p:txBody>
          <a:bodyPr lIns="9000" rIns="9000" tIns="9000" bIns="9000" anchor="ctr">
            <a:noAutofit/>
          </a:bodyPr>
          <a:p>
            <a:pPr algn="ctr"/>
            <a:r>
              <a:rPr b="0" lang="en-US" sz="4400" spc="-1" strike="noStrike">
                <a:highlight>
                  <a:srgbClr val="ffffff"/>
                </a:highlight>
                <a:latin typeface="Times New Roman"/>
              </a:rPr>
              <a:t>QGP Spectroscopy: Jets Part 1</a:t>
            </a:r>
            <a:endParaRPr b="0" lang="en-US" sz="4400" spc="-1" strike="noStrike">
              <a:highlight>
                <a:srgbClr val="ffffff"/>
              </a:highlight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TextShape 1"/>
          <p:cNvSpPr txBox="1"/>
          <p:nvPr/>
        </p:nvSpPr>
        <p:spPr>
          <a:xfrm>
            <a:off x="540000" y="93600"/>
            <a:ext cx="9071640" cy="7516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n-US" sz="4400" spc="-1" strike="noStrike">
                <a:highlight>
                  <a:srgbClr val="ffffff"/>
                </a:highlight>
                <a:latin typeface="Times New Roman"/>
              </a:rPr>
              <a:t>Probing the Quark Gluon Plasma</a:t>
            </a:r>
            <a:endParaRPr b="0" lang="en-US" sz="4400" spc="-1" strike="noStrike">
              <a:highlight>
                <a:srgbClr val="ffffff"/>
              </a:highlight>
              <a:latin typeface="Times New Roman"/>
            </a:endParaRPr>
          </a:p>
        </p:txBody>
      </p:sp>
      <p:sp>
        <p:nvSpPr>
          <p:cNvPr id="500" name="TextShape 2"/>
          <p:cNvSpPr txBox="1"/>
          <p:nvPr/>
        </p:nvSpPr>
        <p:spPr>
          <a:xfrm>
            <a:off x="1231560" y="5234040"/>
            <a:ext cx="7800120" cy="16635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en-US" sz="3000" spc="-1" strike="noStrike">
                <a:latin typeface="Times New Roman"/>
              </a:rPr>
              <a:t>Want a probe which traveled through the collision</a:t>
            </a:r>
            <a:endParaRPr b="0" lang="en-US" sz="3000" spc="-1" strike="noStrike">
              <a:latin typeface="Arial"/>
            </a:endParaRPr>
          </a:p>
          <a:p>
            <a:r>
              <a:rPr b="0" lang="en-US" sz="3000" spc="-1" strike="noStrike">
                <a:latin typeface="Times New Roman"/>
              </a:rPr>
              <a:t>QGP is very short-lived (~1-10 fm/c) </a:t>
            </a:r>
            <a:r>
              <a:rPr b="0" lang="en-US" sz="3000" spc="-1" strike="noStrike">
                <a:latin typeface="Times New Roman"/>
                <a:ea typeface="Times New Roman"/>
              </a:rPr>
              <a:t>→</a:t>
            </a:r>
            <a:r>
              <a:rPr b="0" lang="en-US" sz="3000" spc="-1" strike="noStrike">
                <a:latin typeface="Times New Roman"/>
              </a:rPr>
              <a:t> </a:t>
            </a:r>
            <a:endParaRPr b="0" lang="en-US" sz="3000" spc="-1" strike="noStrike">
              <a:latin typeface="Arial"/>
            </a:endParaRPr>
          </a:p>
          <a:p>
            <a:r>
              <a:rPr b="0" lang="en-US" sz="3000" spc="-1" strike="noStrike">
                <a:latin typeface="Times New Roman"/>
              </a:rPr>
              <a:t>	</a:t>
            </a:r>
            <a:r>
              <a:rPr b="0" lang="en-US" sz="3000" spc="-1" strike="noStrike">
                <a:latin typeface="Times New Roman"/>
              </a:rPr>
              <a:t>cannot use an external probe</a:t>
            </a:r>
            <a:endParaRPr b="0" lang="en-US" sz="3000" spc="-1" strike="noStrike">
              <a:latin typeface="Arial"/>
            </a:endParaRPr>
          </a:p>
        </p:txBody>
      </p:sp>
      <p:grpSp>
        <p:nvGrpSpPr>
          <p:cNvPr id="501" name="Group 3"/>
          <p:cNvGrpSpPr/>
          <p:nvPr/>
        </p:nvGrpSpPr>
        <p:grpSpPr>
          <a:xfrm>
            <a:off x="1206000" y="2333520"/>
            <a:ext cx="7770240" cy="1910880"/>
            <a:chOff x="1206000" y="2333520"/>
            <a:chExt cx="7770240" cy="1910880"/>
          </a:xfrm>
        </p:grpSpPr>
        <p:sp>
          <p:nvSpPr>
            <p:cNvPr id="502" name="Freeform 4"/>
            <p:cNvSpPr/>
            <p:nvPr/>
          </p:nvSpPr>
          <p:spPr>
            <a:xfrm>
              <a:off x="1796040" y="3403440"/>
              <a:ext cx="2815560" cy="311040"/>
            </a:xfrm>
            <a:custGeom>
              <a:avLst/>
              <a:gdLst/>
              <a:ahLst/>
              <a:rect l="0" t="0" r="r" b="b"/>
              <a:pathLst>
                <a:path w="7821" h="864">
                  <a:moveTo>
                    <a:pt x="196" y="748"/>
                  </a:moveTo>
                  <a:cubicBezTo>
                    <a:pt x="196" y="115"/>
                    <a:pt x="0" y="196"/>
                    <a:pt x="196" y="115"/>
                  </a:cubicBezTo>
                  <a:cubicBezTo>
                    <a:pt x="473" y="0"/>
                    <a:pt x="554" y="863"/>
                    <a:pt x="831" y="748"/>
                  </a:cubicBezTo>
                  <a:cubicBezTo>
                    <a:pt x="1027" y="667"/>
                    <a:pt x="635" y="196"/>
                    <a:pt x="831" y="115"/>
                  </a:cubicBezTo>
                  <a:cubicBezTo>
                    <a:pt x="1108" y="0"/>
                    <a:pt x="1230" y="846"/>
                    <a:pt x="1468" y="748"/>
                  </a:cubicBezTo>
                  <a:cubicBezTo>
                    <a:pt x="1706" y="650"/>
                    <a:pt x="1270" y="196"/>
                    <a:pt x="1468" y="115"/>
                  </a:cubicBezTo>
                  <a:cubicBezTo>
                    <a:pt x="1745" y="0"/>
                    <a:pt x="1867" y="846"/>
                    <a:pt x="2102" y="748"/>
                  </a:cubicBezTo>
                  <a:cubicBezTo>
                    <a:pt x="2337" y="650"/>
                    <a:pt x="1907" y="196"/>
                    <a:pt x="2102" y="115"/>
                  </a:cubicBezTo>
                  <a:cubicBezTo>
                    <a:pt x="2379" y="0"/>
                    <a:pt x="2501" y="846"/>
                    <a:pt x="2737" y="748"/>
                  </a:cubicBezTo>
                  <a:cubicBezTo>
                    <a:pt x="2973" y="650"/>
                    <a:pt x="2541" y="196"/>
                    <a:pt x="2737" y="115"/>
                  </a:cubicBezTo>
                  <a:cubicBezTo>
                    <a:pt x="3014" y="0"/>
                    <a:pt x="3136" y="846"/>
                    <a:pt x="3372" y="748"/>
                  </a:cubicBezTo>
                  <a:cubicBezTo>
                    <a:pt x="3608" y="650"/>
                    <a:pt x="3176" y="196"/>
                    <a:pt x="3372" y="115"/>
                  </a:cubicBezTo>
                  <a:cubicBezTo>
                    <a:pt x="3649" y="0"/>
                    <a:pt x="3771" y="846"/>
                    <a:pt x="4007" y="748"/>
                  </a:cubicBezTo>
                  <a:cubicBezTo>
                    <a:pt x="4243" y="650"/>
                    <a:pt x="3811" y="196"/>
                    <a:pt x="4007" y="115"/>
                  </a:cubicBezTo>
                  <a:cubicBezTo>
                    <a:pt x="4284" y="0"/>
                    <a:pt x="4406" y="846"/>
                    <a:pt x="4644" y="748"/>
                  </a:cubicBezTo>
                  <a:cubicBezTo>
                    <a:pt x="4882" y="650"/>
                    <a:pt x="4448" y="196"/>
                    <a:pt x="4644" y="115"/>
                  </a:cubicBezTo>
                  <a:cubicBezTo>
                    <a:pt x="4921" y="0"/>
                    <a:pt x="5043" y="846"/>
                    <a:pt x="5278" y="748"/>
                  </a:cubicBezTo>
                  <a:cubicBezTo>
                    <a:pt x="5513" y="650"/>
                    <a:pt x="5083" y="196"/>
                    <a:pt x="5278" y="115"/>
                  </a:cubicBezTo>
                  <a:cubicBezTo>
                    <a:pt x="5555" y="0"/>
                    <a:pt x="5677" y="846"/>
                    <a:pt x="5913" y="748"/>
                  </a:cubicBezTo>
                  <a:cubicBezTo>
                    <a:pt x="6149" y="650"/>
                    <a:pt x="5717" y="196"/>
                    <a:pt x="5913" y="115"/>
                  </a:cubicBezTo>
                  <a:cubicBezTo>
                    <a:pt x="6190" y="0"/>
                    <a:pt x="6312" y="846"/>
                    <a:pt x="6548" y="748"/>
                  </a:cubicBezTo>
                  <a:cubicBezTo>
                    <a:pt x="6784" y="650"/>
                    <a:pt x="6352" y="196"/>
                    <a:pt x="6548" y="115"/>
                  </a:cubicBezTo>
                  <a:cubicBezTo>
                    <a:pt x="6825" y="0"/>
                    <a:pt x="6947" y="846"/>
                    <a:pt x="7183" y="748"/>
                  </a:cubicBezTo>
                  <a:cubicBezTo>
                    <a:pt x="7419" y="650"/>
                    <a:pt x="6987" y="196"/>
                    <a:pt x="7183" y="115"/>
                  </a:cubicBezTo>
                  <a:cubicBezTo>
                    <a:pt x="7460" y="0"/>
                    <a:pt x="7608" y="537"/>
                    <a:pt x="7820" y="748"/>
                  </a:cubicBezTo>
                </a:path>
              </a:pathLst>
            </a:custGeom>
            <a:ln>
              <a:solidFill>
                <a:srgbClr val="000000"/>
              </a:solidFill>
            </a:ln>
          </p:spPr>
        </p:sp>
        <p:sp>
          <p:nvSpPr>
            <p:cNvPr id="503" name="Freeform 5"/>
            <p:cNvSpPr/>
            <p:nvPr/>
          </p:nvSpPr>
          <p:spPr>
            <a:xfrm>
              <a:off x="4584240" y="3403440"/>
              <a:ext cx="3710880" cy="311040"/>
            </a:xfrm>
            <a:custGeom>
              <a:avLst/>
              <a:gdLst/>
              <a:ahLst/>
              <a:rect l="0" t="0" r="r" b="b"/>
              <a:pathLst>
                <a:path w="10308" h="864">
                  <a:moveTo>
                    <a:pt x="259" y="748"/>
                  </a:moveTo>
                  <a:cubicBezTo>
                    <a:pt x="259" y="115"/>
                    <a:pt x="0" y="196"/>
                    <a:pt x="259" y="115"/>
                  </a:cubicBezTo>
                  <a:cubicBezTo>
                    <a:pt x="624" y="0"/>
                    <a:pt x="730" y="863"/>
                    <a:pt x="1096" y="748"/>
                  </a:cubicBezTo>
                  <a:cubicBezTo>
                    <a:pt x="1356" y="667"/>
                    <a:pt x="837" y="196"/>
                    <a:pt x="1096" y="115"/>
                  </a:cubicBezTo>
                  <a:cubicBezTo>
                    <a:pt x="1463" y="0"/>
                    <a:pt x="1624" y="846"/>
                    <a:pt x="1935" y="748"/>
                  </a:cubicBezTo>
                  <a:cubicBezTo>
                    <a:pt x="2246" y="650"/>
                    <a:pt x="1676" y="196"/>
                    <a:pt x="1935" y="115"/>
                  </a:cubicBezTo>
                  <a:cubicBezTo>
                    <a:pt x="2299" y="0"/>
                    <a:pt x="2460" y="846"/>
                    <a:pt x="2771" y="748"/>
                  </a:cubicBezTo>
                  <a:cubicBezTo>
                    <a:pt x="3082" y="650"/>
                    <a:pt x="2512" y="196"/>
                    <a:pt x="2771" y="115"/>
                  </a:cubicBezTo>
                  <a:cubicBezTo>
                    <a:pt x="3136" y="0"/>
                    <a:pt x="3297" y="846"/>
                    <a:pt x="3608" y="748"/>
                  </a:cubicBezTo>
                  <a:cubicBezTo>
                    <a:pt x="3919" y="650"/>
                    <a:pt x="3350" y="196"/>
                    <a:pt x="3608" y="115"/>
                  </a:cubicBezTo>
                  <a:cubicBezTo>
                    <a:pt x="3973" y="0"/>
                    <a:pt x="4134" y="846"/>
                    <a:pt x="4445" y="748"/>
                  </a:cubicBezTo>
                  <a:cubicBezTo>
                    <a:pt x="4756" y="650"/>
                    <a:pt x="4187" y="196"/>
                    <a:pt x="4445" y="115"/>
                  </a:cubicBezTo>
                  <a:cubicBezTo>
                    <a:pt x="4812" y="0"/>
                    <a:pt x="4973" y="846"/>
                    <a:pt x="5283" y="748"/>
                  </a:cubicBezTo>
                  <a:cubicBezTo>
                    <a:pt x="5593" y="650"/>
                    <a:pt x="5026" y="196"/>
                    <a:pt x="5283" y="115"/>
                  </a:cubicBezTo>
                  <a:cubicBezTo>
                    <a:pt x="5648" y="0"/>
                    <a:pt x="5809" y="846"/>
                    <a:pt x="6120" y="748"/>
                  </a:cubicBezTo>
                  <a:cubicBezTo>
                    <a:pt x="6431" y="650"/>
                    <a:pt x="5862" y="196"/>
                    <a:pt x="6120" y="115"/>
                  </a:cubicBezTo>
                  <a:cubicBezTo>
                    <a:pt x="6485" y="0"/>
                    <a:pt x="6646" y="846"/>
                    <a:pt x="6957" y="748"/>
                  </a:cubicBezTo>
                  <a:cubicBezTo>
                    <a:pt x="7268" y="650"/>
                    <a:pt x="6699" y="196"/>
                    <a:pt x="6957" y="115"/>
                  </a:cubicBezTo>
                  <a:cubicBezTo>
                    <a:pt x="7323" y="0"/>
                    <a:pt x="7483" y="846"/>
                    <a:pt x="7797" y="748"/>
                  </a:cubicBezTo>
                  <a:cubicBezTo>
                    <a:pt x="8111" y="650"/>
                    <a:pt x="7536" y="196"/>
                    <a:pt x="7797" y="115"/>
                  </a:cubicBezTo>
                  <a:cubicBezTo>
                    <a:pt x="8162" y="0"/>
                    <a:pt x="8322" y="846"/>
                    <a:pt x="8633" y="748"/>
                  </a:cubicBezTo>
                  <a:cubicBezTo>
                    <a:pt x="8944" y="650"/>
                    <a:pt x="8374" y="196"/>
                    <a:pt x="8633" y="115"/>
                  </a:cubicBezTo>
                  <a:cubicBezTo>
                    <a:pt x="8998" y="0"/>
                    <a:pt x="9159" y="846"/>
                    <a:pt x="9470" y="748"/>
                  </a:cubicBezTo>
                  <a:cubicBezTo>
                    <a:pt x="9781" y="650"/>
                    <a:pt x="9211" y="196"/>
                    <a:pt x="9470" y="115"/>
                  </a:cubicBezTo>
                  <a:cubicBezTo>
                    <a:pt x="9835" y="0"/>
                    <a:pt x="10027" y="537"/>
                    <a:pt x="10307" y="748"/>
                  </a:cubicBezTo>
                </a:path>
              </a:pathLst>
            </a:custGeom>
            <a:ln>
              <a:solidFill>
                <a:srgbClr val="000000"/>
              </a:solidFill>
            </a:ln>
          </p:spPr>
        </p:sp>
        <p:sp>
          <p:nvSpPr>
            <p:cNvPr id="504" name="CustomShape 6"/>
            <p:cNvSpPr/>
            <p:nvPr/>
          </p:nvSpPr>
          <p:spPr>
            <a:xfrm>
              <a:off x="3949920" y="2873520"/>
              <a:ext cx="686160" cy="1370880"/>
            </a:xfrm>
            <a:prstGeom prst="rect">
              <a:avLst/>
            </a:prstGeom>
            <a:solidFill>
              <a:srgbClr val="c0c0c0">
                <a:alpha val="50000"/>
              </a:srgbClr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05" name="TextShape 7"/>
            <p:cNvSpPr txBox="1"/>
            <p:nvPr/>
          </p:nvSpPr>
          <p:spPr>
            <a:xfrm>
              <a:off x="1206000" y="2873520"/>
              <a:ext cx="1371960" cy="51408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>
              <a:noAutofit/>
            </a:bodyPr>
            <a:p>
              <a:r>
                <a:rPr b="0" lang="en-US" sz="3000" spc="-1" strike="noStrike">
                  <a:latin typeface="Times New Roman"/>
                </a:rPr>
                <a:t>Probe</a:t>
              </a:r>
              <a:endParaRPr b="0" lang="en-US" sz="3000" spc="-1" strike="noStrike">
                <a:latin typeface="Arial"/>
              </a:endParaRPr>
            </a:p>
          </p:txBody>
        </p:sp>
        <p:sp>
          <p:nvSpPr>
            <p:cNvPr id="506" name="TextShape 8"/>
            <p:cNvSpPr txBox="1"/>
            <p:nvPr/>
          </p:nvSpPr>
          <p:spPr>
            <a:xfrm>
              <a:off x="3336120" y="2333520"/>
              <a:ext cx="1870920" cy="51408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>
              <a:noAutofit/>
            </a:bodyPr>
            <a:p>
              <a:pPr algn="ctr"/>
              <a:r>
                <a:rPr b="0" lang="en-US" sz="3000" spc="-1" strike="noStrike">
                  <a:latin typeface="Times New Roman"/>
                </a:rPr>
                <a:t>Medium</a:t>
              </a:r>
              <a:endParaRPr b="0" lang="en-US" sz="3000" spc="-1" strike="noStrike">
                <a:latin typeface="Arial"/>
              </a:endParaRPr>
            </a:p>
          </p:txBody>
        </p:sp>
        <p:sp>
          <p:nvSpPr>
            <p:cNvPr id="507" name="TextShape 9"/>
            <p:cNvSpPr txBox="1"/>
            <p:nvPr/>
          </p:nvSpPr>
          <p:spPr>
            <a:xfrm>
              <a:off x="7274520" y="2893680"/>
              <a:ext cx="1701720" cy="51408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>
              <a:noAutofit/>
            </a:bodyPr>
            <a:p>
              <a:r>
                <a:rPr b="0" lang="en-US" sz="3000" spc="-1" strike="noStrike">
                  <a:latin typeface="Times New Roman"/>
                </a:rPr>
                <a:t>Detector</a:t>
              </a:r>
              <a:endParaRPr b="0" lang="en-US" sz="3000" spc="-1" strike="noStrike"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07" dur="indefinite" restart="never" nodeType="tmRoot">
          <p:childTnLst>
            <p:seq>
              <p:cTn id="108" dur="indefinite" nodeType="mainSeq">
                <p:childTnLst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TextShape 1"/>
          <p:cNvSpPr txBox="1"/>
          <p:nvPr/>
        </p:nvSpPr>
        <p:spPr>
          <a:xfrm>
            <a:off x="540000" y="93600"/>
            <a:ext cx="9071640" cy="7516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n-US" sz="4400" spc="-1" strike="noStrike">
                <a:highlight>
                  <a:srgbClr val="ffffff"/>
                </a:highlight>
                <a:latin typeface="Times New Roman"/>
              </a:rPr>
              <a:t>Probes of the Quark Gluon Plasma</a:t>
            </a:r>
            <a:endParaRPr b="0" lang="en-US" sz="4400" spc="-1" strike="noStrike">
              <a:highlight>
                <a:srgbClr val="ffffff"/>
              </a:highlight>
              <a:latin typeface="Times New Roman"/>
            </a:endParaRPr>
          </a:p>
        </p:txBody>
      </p:sp>
      <p:sp>
        <p:nvSpPr>
          <p:cNvPr id="509" name="TextShape 2"/>
          <p:cNvSpPr txBox="1"/>
          <p:nvPr/>
        </p:nvSpPr>
        <p:spPr>
          <a:xfrm>
            <a:off x="319680" y="5303160"/>
            <a:ext cx="9601200" cy="13615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en-US" sz="3000" spc="-1" strike="noStrike">
                <a:latin typeface="Times New Roman"/>
              </a:rPr>
              <a:t>Want a probe which traveled through the medium</a:t>
            </a:r>
            <a:endParaRPr b="0" lang="en-US" sz="3000" spc="-1" strike="noStrike">
              <a:latin typeface="Arial"/>
            </a:endParaRPr>
          </a:p>
          <a:p>
            <a:r>
              <a:rPr b="0" lang="en-US" sz="3000" spc="-1" strike="noStrike">
                <a:latin typeface="Times New Roman"/>
              </a:rPr>
              <a:t>QGP is short lived </a:t>
            </a:r>
            <a:r>
              <a:rPr b="0" lang="en-US" sz="3000" spc="-1" strike="noStrike">
                <a:latin typeface="Times New Roman"/>
                <a:ea typeface="Times New Roman"/>
              </a:rPr>
              <a:t>→</a:t>
            </a:r>
            <a:r>
              <a:rPr b="0" lang="en-US" sz="3000" spc="-1" strike="noStrike">
                <a:latin typeface="Times New Roman"/>
              </a:rPr>
              <a:t> need a probe created in the collision</a:t>
            </a:r>
            <a:br/>
            <a:endParaRPr b="0" lang="en-US" sz="3000" spc="-1" strike="noStrike">
              <a:latin typeface="Arial"/>
            </a:endParaRPr>
          </a:p>
        </p:txBody>
      </p:sp>
      <p:grpSp>
        <p:nvGrpSpPr>
          <p:cNvPr id="510" name="Group 3"/>
          <p:cNvGrpSpPr/>
          <p:nvPr/>
        </p:nvGrpSpPr>
        <p:grpSpPr>
          <a:xfrm>
            <a:off x="2178000" y="1329480"/>
            <a:ext cx="4736520" cy="3807360"/>
            <a:chOff x="2178000" y="1329480"/>
            <a:chExt cx="4736520" cy="3807360"/>
          </a:xfrm>
        </p:grpSpPr>
        <p:pic>
          <p:nvPicPr>
            <p:cNvPr id="511" name="" descr=""/>
            <p:cNvPicPr/>
            <p:nvPr/>
          </p:nvPicPr>
          <p:blipFill>
            <a:blip r:embed="rId1"/>
            <a:stretch/>
          </p:blipFill>
          <p:spPr>
            <a:xfrm>
              <a:off x="4175640" y="2904120"/>
              <a:ext cx="914760" cy="1371240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512" name="Group 4"/>
            <p:cNvGrpSpPr/>
            <p:nvPr/>
          </p:nvGrpSpPr>
          <p:grpSpPr>
            <a:xfrm>
              <a:off x="2178000" y="1329480"/>
              <a:ext cx="4736520" cy="3807360"/>
              <a:chOff x="2178000" y="1329480"/>
              <a:chExt cx="4736520" cy="3807360"/>
            </a:xfrm>
          </p:grpSpPr>
          <p:grpSp>
            <p:nvGrpSpPr>
              <p:cNvPr id="513" name="Group 5"/>
              <p:cNvGrpSpPr/>
              <p:nvPr/>
            </p:nvGrpSpPr>
            <p:grpSpPr>
              <a:xfrm>
                <a:off x="2178000" y="1329480"/>
                <a:ext cx="4736520" cy="3807360"/>
                <a:chOff x="2178000" y="1329480"/>
                <a:chExt cx="4736520" cy="3807360"/>
              </a:xfrm>
            </p:grpSpPr>
            <p:grpSp>
              <p:nvGrpSpPr>
                <p:cNvPr id="514" name="Group 6"/>
                <p:cNvGrpSpPr/>
                <p:nvPr/>
              </p:nvGrpSpPr>
              <p:grpSpPr>
                <a:xfrm>
                  <a:off x="3135600" y="2701080"/>
                  <a:ext cx="640080" cy="1645560"/>
                  <a:chOff x="3135600" y="2701080"/>
                  <a:chExt cx="640080" cy="1645560"/>
                </a:xfrm>
              </p:grpSpPr>
              <p:pic>
                <p:nvPicPr>
                  <p:cNvPr id="515" name="" descr=""/>
                  <p:cNvPicPr/>
                  <p:nvPr/>
                </p:nvPicPr>
                <p:blipFill>
                  <a:blip r:embed="rId2"/>
                  <a:stretch/>
                </p:blipFill>
                <p:spPr>
                  <a:xfrm>
                    <a:off x="3135600" y="2701080"/>
                    <a:ext cx="640080" cy="1645560"/>
                  </a:xfrm>
                  <a:prstGeom prst="rect">
                    <a:avLst/>
                  </a:prstGeom>
                  <a:ln>
                    <a:noFill/>
                  </a:ln>
                </p:spPr>
              </p:pic>
              <p:sp>
                <p:nvSpPr>
                  <p:cNvPr id="516" name="CustomShape 7"/>
                  <p:cNvSpPr/>
                  <p:nvPr/>
                </p:nvSpPr>
                <p:spPr>
                  <a:xfrm>
                    <a:off x="3490200" y="3047760"/>
                    <a:ext cx="91440" cy="209880"/>
                  </a:xfrm>
                  <a:prstGeom prst="ellipse">
                    <a:avLst/>
                  </a:prstGeom>
                  <a:solidFill>
                    <a:srgbClr val="000000"/>
                  </a:solidFill>
                  <a:ln w="9360">
                    <a:solidFill>
                      <a:srgbClr val="000000"/>
                    </a:solidFill>
                    <a:miter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</p:grpSp>
            <p:grpSp>
              <p:nvGrpSpPr>
                <p:cNvPr id="517" name="Group 8"/>
                <p:cNvGrpSpPr/>
                <p:nvPr/>
              </p:nvGrpSpPr>
              <p:grpSpPr>
                <a:xfrm>
                  <a:off x="5440320" y="2989080"/>
                  <a:ext cx="640080" cy="1645200"/>
                  <a:chOff x="5440320" y="2989080"/>
                  <a:chExt cx="640080" cy="1645200"/>
                </a:xfrm>
              </p:grpSpPr>
              <p:pic>
                <p:nvPicPr>
                  <p:cNvPr id="518" name="" descr=""/>
                  <p:cNvPicPr/>
                  <p:nvPr/>
                </p:nvPicPr>
                <p:blipFill>
                  <a:blip r:embed="rId3"/>
                  <a:stretch/>
                </p:blipFill>
                <p:spPr>
                  <a:xfrm>
                    <a:off x="5440320" y="2989080"/>
                    <a:ext cx="640080" cy="1645200"/>
                  </a:xfrm>
                  <a:prstGeom prst="rect">
                    <a:avLst/>
                  </a:prstGeom>
                  <a:ln>
                    <a:noFill/>
                  </a:ln>
                </p:spPr>
              </p:pic>
              <p:sp>
                <p:nvSpPr>
                  <p:cNvPr id="519" name="CustomShape 9"/>
                  <p:cNvSpPr/>
                  <p:nvPr/>
                </p:nvSpPr>
                <p:spPr>
                  <a:xfrm>
                    <a:off x="5698800" y="3202200"/>
                    <a:ext cx="91440" cy="209880"/>
                  </a:xfrm>
                  <a:prstGeom prst="ellipse">
                    <a:avLst/>
                  </a:prstGeom>
                  <a:solidFill>
                    <a:srgbClr val="000000"/>
                  </a:solidFill>
                  <a:ln w="9360">
                    <a:solidFill>
                      <a:srgbClr val="000000"/>
                    </a:solidFill>
                    <a:miter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</p:grpSp>
            <p:sp>
              <p:nvSpPr>
                <p:cNvPr id="520" name="CustomShape 10"/>
                <p:cNvSpPr/>
                <p:nvPr/>
              </p:nvSpPr>
              <p:spPr>
                <a:xfrm>
                  <a:off x="2178000" y="3308400"/>
                  <a:ext cx="838440" cy="380880"/>
                </a:xfrm>
                <a:custGeom>
                  <a:avLst/>
                  <a:gdLst/>
                  <a:ahLst/>
                  <a:rect l="0" t="0" r="r" b="b"/>
                  <a:pathLst>
                    <a:path w="2331" h="1060">
                      <a:moveTo>
                        <a:pt x="364" y="264"/>
                      </a:moveTo>
                      <a:lnTo>
                        <a:pt x="1747" y="264"/>
                      </a:lnTo>
                      <a:lnTo>
                        <a:pt x="1747" y="0"/>
                      </a:lnTo>
                      <a:lnTo>
                        <a:pt x="2330" y="529"/>
                      </a:lnTo>
                      <a:lnTo>
                        <a:pt x="1747" y="1059"/>
                      </a:lnTo>
                      <a:lnTo>
                        <a:pt x="1747" y="794"/>
                      </a:lnTo>
                      <a:lnTo>
                        <a:pt x="364" y="794"/>
                      </a:lnTo>
                      <a:lnTo>
                        <a:pt x="364" y="264"/>
                      </a:lnTo>
                      <a:moveTo>
                        <a:pt x="0" y="264"/>
                      </a:moveTo>
                      <a:lnTo>
                        <a:pt x="72" y="264"/>
                      </a:lnTo>
                      <a:lnTo>
                        <a:pt x="72" y="794"/>
                      </a:lnTo>
                      <a:lnTo>
                        <a:pt x="0" y="794"/>
                      </a:lnTo>
                      <a:lnTo>
                        <a:pt x="0" y="264"/>
                      </a:lnTo>
                      <a:moveTo>
                        <a:pt x="145" y="264"/>
                      </a:moveTo>
                      <a:lnTo>
                        <a:pt x="291" y="264"/>
                      </a:lnTo>
                      <a:lnTo>
                        <a:pt x="291" y="794"/>
                      </a:lnTo>
                      <a:lnTo>
                        <a:pt x="145" y="794"/>
                      </a:lnTo>
                      <a:lnTo>
                        <a:pt x="145" y="264"/>
                      </a:lnTo>
                    </a:path>
                  </a:pathLst>
                </a:custGeom>
                <a:solidFill>
                  <a:srgbClr val="000000"/>
                </a:solidFill>
                <a:ln w="9360">
                  <a:solidFill>
                    <a:srgbClr val="000000"/>
                  </a:solidFill>
                  <a:miter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521" name="CustomShape 11"/>
                <p:cNvSpPr/>
                <p:nvPr/>
              </p:nvSpPr>
              <p:spPr>
                <a:xfrm>
                  <a:off x="6075720" y="3627360"/>
                  <a:ext cx="838440" cy="381240"/>
                </a:xfrm>
                <a:custGeom>
                  <a:avLst/>
                  <a:gdLst/>
                  <a:ahLst/>
                  <a:rect l="0" t="0" r="r" b="b"/>
                  <a:pathLst>
                    <a:path w="2331" h="1061">
                      <a:moveTo>
                        <a:pt x="1966" y="265"/>
                      </a:moveTo>
                      <a:lnTo>
                        <a:pt x="583" y="265"/>
                      </a:lnTo>
                      <a:lnTo>
                        <a:pt x="583" y="0"/>
                      </a:lnTo>
                      <a:lnTo>
                        <a:pt x="0" y="530"/>
                      </a:lnTo>
                      <a:lnTo>
                        <a:pt x="583" y="1060"/>
                      </a:lnTo>
                      <a:lnTo>
                        <a:pt x="583" y="795"/>
                      </a:lnTo>
                      <a:lnTo>
                        <a:pt x="1966" y="795"/>
                      </a:lnTo>
                      <a:lnTo>
                        <a:pt x="1966" y="265"/>
                      </a:lnTo>
                      <a:moveTo>
                        <a:pt x="2330" y="265"/>
                      </a:moveTo>
                      <a:lnTo>
                        <a:pt x="2258" y="265"/>
                      </a:lnTo>
                      <a:lnTo>
                        <a:pt x="2258" y="795"/>
                      </a:lnTo>
                      <a:lnTo>
                        <a:pt x="2330" y="795"/>
                      </a:lnTo>
                      <a:lnTo>
                        <a:pt x="2330" y="265"/>
                      </a:lnTo>
                      <a:moveTo>
                        <a:pt x="2185" y="265"/>
                      </a:moveTo>
                      <a:lnTo>
                        <a:pt x="2039" y="265"/>
                      </a:lnTo>
                      <a:lnTo>
                        <a:pt x="2039" y="795"/>
                      </a:lnTo>
                      <a:lnTo>
                        <a:pt x="2185" y="795"/>
                      </a:lnTo>
                      <a:lnTo>
                        <a:pt x="2185" y="265"/>
                      </a:lnTo>
                    </a:path>
                  </a:pathLst>
                </a:custGeom>
                <a:solidFill>
                  <a:srgbClr val="000000"/>
                </a:solidFill>
                <a:ln w="9360">
                  <a:solidFill>
                    <a:srgbClr val="000000"/>
                  </a:solidFill>
                  <a:miter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522" name="CustomShape 12"/>
                <p:cNvSpPr/>
                <p:nvPr/>
              </p:nvSpPr>
              <p:spPr>
                <a:xfrm>
                  <a:off x="5326560" y="1329480"/>
                  <a:ext cx="210240" cy="210240"/>
                </a:xfrm>
                <a:prstGeom prst="ellipse">
                  <a:avLst/>
                </a:prstGeom>
                <a:solidFill>
                  <a:srgbClr val="000000"/>
                </a:solidFill>
                <a:ln w="9360">
                  <a:solidFill>
                    <a:srgbClr val="000000"/>
                  </a:solidFill>
                  <a:miter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523" name="CustomShape 13"/>
                <p:cNvSpPr/>
                <p:nvPr/>
              </p:nvSpPr>
              <p:spPr>
                <a:xfrm>
                  <a:off x="3910320" y="4926600"/>
                  <a:ext cx="210240" cy="210240"/>
                </a:xfrm>
                <a:prstGeom prst="ellipse">
                  <a:avLst/>
                </a:prstGeom>
                <a:solidFill>
                  <a:srgbClr val="000000"/>
                </a:solidFill>
                <a:ln w="9360">
                  <a:solidFill>
                    <a:srgbClr val="000000"/>
                  </a:solidFill>
                  <a:miter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524" name="CustomShape 14"/>
                <p:cNvSpPr/>
                <p:nvPr/>
              </p:nvSpPr>
              <p:spPr>
                <a:xfrm>
                  <a:off x="2973240" y="2413440"/>
                  <a:ext cx="1000800" cy="375840"/>
                </a:xfrm>
                <a:custGeom>
                  <a:avLst/>
                  <a:gdLst/>
                  <a:ahLst/>
                  <a:rect l="l" t="t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600"/>
                      </a:lnTo>
                      <a:lnTo>
                        <a:pt x="0" y="216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wrap="none" lIns="90000" rIns="90000" tIns="46800" bIns="46800">
                  <a:spAutoFit/>
                </a:bodyPr>
                <a:p>
                  <a:pPr>
                    <a:lnSpc>
                      <a:spcPct val="100000"/>
                    </a:lnSpc>
                  </a:pPr>
                  <a:r>
                    <a:rPr b="1" i="1" lang="en-US" sz="2000" spc="-1" strike="noStrike">
                      <a:solidFill>
                        <a:srgbClr val="008000"/>
                      </a:solidFill>
                      <a:latin typeface="Times New Roman"/>
                    </a:rPr>
                    <a:t>nucleus</a:t>
                  </a:r>
                  <a:endParaRPr b="1" i="1" lang="en-US" sz="2000" spc="-1" strike="noStrike">
                    <a:solidFill>
                      <a:srgbClr val="008000"/>
                    </a:solidFill>
                    <a:latin typeface="Times New Roman"/>
                  </a:endParaRPr>
                </a:p>
              </p:txBody>
            </p:sp>
            <p:sp>
              <p:nvSpPr>
                <p:cNvPr id="525" name="CustomShape 15"/>
                <p:cNvSpPr/>
                <p:nvPr/>
              </p:nvSpPr>
              <p:spPr>
                <a:xfrm>
                  <a:off x="5241960" y="4536720"/>
                  <a:ext cx="1000800" cy="375840"/>
                </a:xfrm>
                <a:custGeom>
                  <a:avLst/>
                  <a:gdLst/>
                  <a:ahLst/>
                  <a:rect l="l" t="t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600"/>
                      </a:lnTo>
                      <a:lnTo>
                        <a:pt x="0" y="216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wrap="none" lIns="90000" rIns="90000" tIns="46800" bIns="46800">
                  <a:spAutoFit/>
                </a:bodyPr>
                <a:p>
                  <a:pPr>
                    <a:lnSpc>
                      <a:spcPct val="100000"/>
                    </a:lnSpc>
                  </a:pPr>
                  <a:r>
                    <a:rPr b="1" i="1" lang="en-US" sz="2000" spc="-1" strike="noStrike">
                      <a:solidFill>
                        <a:srgbClr val="008000"/>
                      </a:solidFill>
                      <a:latin typeface="Times New Roman"/>
                    </a:rPr>
                    <a:t>nucleus</a:t>
                  </a:r>
                  <a:endParaRPr b="1" i="1" lang="en-US" sz="2000" spc="-1" strike="noStrike">
                    <a:solidFill>
                      <a:srgbClr val="008000"/>
                    </a:solidFill>
                    <a:latin typeface="Times New Roman"/>
                  </a:endParaRPr>
                </a:p>
              </p:txBody>
            </p:sp>
          </p:grpSp>
          <p:grpSp>
            <p:nvGrpSpPr>
              <p:cNvPr id="526" name="Group 16"/>
              <p:cNvGrpSpPr/>
              <p:nvPr/>
            </p:nvGrpSpPr>
            <p:grpSpPr>
              <a:xfrm>
                <a:off x="3647160" y="1604520"/>
                <a:ext cx="2008800" cy="3352320"/>
                <a:chOff x="3647160" y="1604520"/>
                <a:chExt cx="2008800" cy="3352320"/>
              </a:xfrm>
            </p:grpSpPr>
            <p:sp>
              <p:nvSpPr>
                <p:cNvPr id="527" name="Line 17"/>
                <p:cNvSpPr/>
                <p:nvPr/>
              </p:nvSpPr>
              <p:spPr>
                <a:xfrm>
                  <a:off x="3647160" y="3204720"/>
                  <a:ext cx="914760" cy="0"/>
                </a:xfrm>
                <a:prstGeom prst="line">
                  <a:avLst/>
                </a:prstGeom>
                <a:ln w="38160">
                  <a:solidFill>
                    <a:srgbClr val="000000"/>
                  </a:solidFill>
                  <a:miter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528" name="Line 18"/>
                <p:cNvSpPr/>
                <p:nvPr/>
              </p:nvSpPr>
              <p:spPr>
                <a:xfrm flipV="1">
                  <a:off x="4604400" y="1604520"/>
                  <a:ext cx="762480" cy="1599840"/>
                </a:xfrm>
                <a:prstGeom prst="line">
                  <a:avLst/>
                </a:prstGeom>
                <a:ln w="38160">
                  <a:solidFill>
                    <a:srgbClr val="000000"/>
                  </a:solidFill>
                  <a:miter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grpSp>
              <p:nvGrpSpPr>
                <p:cNvPr id="529" name="Group 19"/>
                <p:cNvGrpSpPr/>
                <p:nvPr/>
              </p:nvGrpSpPr>
              <p:grpSpPr>
                <a:xfrm>
                  <a:off x="4070520" y="3356640"/>
                  <a:ext cx="1585440" cy="1600200"/>
                  <a:chOff x="4070520" y="3356640"/>
                  <a:chExt cx="1585440" cy="1600200"/>
                </a:xfrm>
              </p:grpSpPr>
              <p:sp>
                <p:nvSpPr>
                  <p:cNvPr id="530" name="Line 20"/>
                  <p:cNvSpPr/>
                  <p:nvPr/>
                </p:nvSpPr>
                <p:spPr>
                  <a:xfrm flipH="1">
                    <a:off x="4832640" y="3356640"/>
                    <a:ext cx="823320" cy="0"/>
                  </a:xfrm>
                  <a:prstGeom prst="line">
                    <a:avLst/>
                  </a:prstGeom>
                  <a:ln w="38160">
                    <a:solidFill>
                      <a:srgbClr val="000000"/>
                    </a:solidFill>
                    <a:miter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531" name="Line 21"/>
                  <p:cNvSpPr/>
                  <p:nvPr/>
                </p:nvSpPr>
                <p:spPr>
                  <a:xfrm flipH="1">
                    <a:off x="4070520" y="3357000"/>
                    <a:ext cx="762480" cy="1599840"/>
                  </a:xfrm>
                  <a:prstGeom prst="line">
                    <a:avLst/>
                  </a:prstGeom>
                  <a:ln w="38160">
                    <a:solidFill>
                      <a:srgbClr val="000000"/>
                    </a:solidFill>
                    <a:miter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</p:grpSp>
            <p:sp>
              <p:nvSpPr>
                <p:cNvPr id="532" name="CustomShape 22"/>
                <p:cNvSpPr/>
                <p:nvPr/>
              </p:nvSpPr>
              <p:spPr>
                <a:xfrm>
                  <a:off x="4375800" y="2976120"/>
                  <a:ext cx="686160" cy="533160"/>
                </a:xfrm>
                <a:custGeom>
                  <a:avLst/>
                  <a:gdLst/>
                  <a:ahLst/>
                  <a:rect l="l" t="t" r="r" b="b"/>
                  <a:pathLst>
                    <a:path w="21600" h="21600">
                      <a:moveTo>
                        <a:pt x="11464" y="4340"/>
                      </a:moveTo>
                      <a:lnTo>
                        <a:pt x="9722" y="1887"/>
                      </a:lnTo>
                      <a:lnTo>
                        <a:pt x="8548" y="6383"/>
                      </a:lnTo>
                      <a:lnTo>
                        <a:pt x="4503" y="3626"/>
                      </a:lnTo>
                      <a:lnTo>
                        <a:pt x="5373" y="7816"/>
                      </a:lnTo>
                      <a:lnTo>
                        <a:pt x="1174" y="8270"/>
                      </a:lnTo>
                      <a:lnTo>
                        <a:pt x="3934" y="11592"/>
                      </a:lnTo>
                      <a:lnTo>
                        <a:pt x="0" y="12875"/>
                      </a:lnTo>
                      <a:lnTo>
                        <a:pt x="3329" y="15372"/>
                      </a:lnTo>
                      <a:lnTo>
                        <a:pt x="1283" y="17824"/>
                      </a:lnTo>
                      <a:lnTo>
                        <a:pt x="4804" y="18239"/>
                      </a:lnTo>
                      <a:lnTo>
                        <a:pt x="4918" y="21600"/>
                      </a:lnTo>
                      <a:lnTo>
                        <a:pt x="7525" y="18125"/>
                      </a:lnTo>
                      <a:lnTo>
                        <a:pt x="8698" y="19712"/>
                      </a:lnTo>
                      <a:lnTo>
                        <a:pt x="9871" y="17371"/>
                      </a:lnTo>
                      <a:lnTo>
                        <a:pt x="11614" y="18844"/>
                      </a:lnTo>
                      <a:lnTo>
                        <a:pt x="12178" y="15937"/>
                      </a:lnTo>
                      <a:lnTo>
                        <a:pt x="14943" y="17371"/>
                      </a:lnTo>
                      <a:lnTo>
                        <a:pt x="14640" y="14348"/>
                      </a:lnTo>
                      <a:lnTo>
                        <a:pt x="18878" y="15632"/>
                      </a:lnTo>
                      <a:lnTo>
                        <a:pt x="16382" y="12311"/>
                      </a:lnTo>
                      <a:lnTo>
                        <a:pt x="18270" y="11292"/>
                      </a:lnTo>
                      <a:lnTo>
                        <a:pt x="16986" y="9404"/>
                      </a:lnTo>
                      <a:lnTo>
                        <a:pt x="21600" y="6646"/>
                      </a:lnTo>
                      <a:lnTo>
                        <a:pt x="16382" y="6533"/>
                      </a:lnTo>
                      <a:lnTo>
                        <a:pt x="18005" y="3172"/>
                      </a:lnTo>
                      <a:lnTo>
                        <a:pt x="14524" y="5778"/>
                      </a:lnTo>
                      <a:lnTo>
                        <a:pt x="14789" y="0"/>
                      </a:lnTo>
                      <a:lnTo>
                        <a:pt x="11464" y="4340"/>
                      </a:lnTo>
                      <a:close/>
                    </a:path>
                  </a:pathLst>
                </a:custGeom>
                <a:solidFill>
                  <a:srgbClr val="f5fd55"/>
                </a:solidFill>
                <a:ln w="9360">
                  <a:solidFill>
                    <a:srgbClr val="000000"/>
                  </a:solidFill>
                  <a:miter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</p:grpSp>
        </p:grp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TextShape 1"/>
          <p:cNvSpPr txBox="1"/>
          <p:nvPr/>
        </p:nvSpPr>
        <p:spPr>
          <a:xfrm>
            <a:off x="1296000" y="36000"/>
            <a:ext cx="7810920" cy="10339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n-US" sz="3700" spc="-1" strike="noStrike">
                <a:highlight>
                  <a:srgbClr val="ffffff"/>
                </a:highlight>
                <a:latin typeface="Times New Roman"/>
              </a:rPr>
              <a:t>How to make a Quark Gluon Plasma</a:t>
            </a:r>
            <a:endParaRPr b="0" lang="en-US" sz="3700" spc="-1" strike="noStrike">
              <a:highlight>
                <a:srgbClr val="ffffff"/>
              </a:highlight>
              <a:latin typeface="Times New Roman"/>
            </a:endParaRPr>
          </a:p>
        </p:txBody>
      </p:sp>
      <p:pic>
        <p:nvPicPr>
          <p:cNvPr id="127" name="" descr=""/>
          <p:cNvPicPr/>
          <p:nvPr/>
        </p:nvPicPr>
        <p:blipFill>
          <a:blip r:embed="rId1"/>
          <a:stretch/>
        </p:blipFill>
        <p:spPr>
          <a:xfrm>
            <a:off x="2106000" y="913680"/>
            <a:ext cx="5945400" cy="60138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TextShape 1"/>
          <p:cNvSpPr txBox="1"/>
          <p:nvPr/>
        </p:nvSpPr>
        <p:spPr>
          <a:xfrm>
            <a:off x="540000" y="48600"/>
            <a:ext cx="9071640" cy="8416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n-US" sz="4400" spc="-1" strike="noStrike">
                <a:highlight>
                  <a:srgbClr val="ffffff"/>
                </a:highlight>
                <a:latin typeface="Times New Roman"/>
              </a:rPr>
              <a:t>Probes of the Quark Gluon Plasma</a:t>
            </a:r>
            <a:endParaRPr b="0" lang="en-US" sz="4400" spc="-1" strike="noStrike">
              <a:highlight>
                <a:srgbClr val="ffffff"/>
              </a:highlight>
              <a:latin typeface="Times New Roman"/>
            </a:endParaRPr>
          </a:p>
        </p:txBody>
      </p:sp>
      <p:sp>
        <p:nvSpPr>
          <p:cNvPr id="534" name="TextShape 2"/>
          <p:cNvSpPr txBox="1"/>
          <p:nvPr/>
        </p:nvSpPr>
        <p:spPr>
          <a:xfrm>
            <a:off x="319680" y="5303160"/>
            <a:ext cx="9601200" cy="13615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en-US" sz="3000" spc="-1" strike="noStrike">
                <a:latin typeface="Times New Roman"/>
              </a:rPr>
              <a:t>Want a probe which traveled through the medium</a:t>
            </a:r>
            <a:endParaRPr b="0" lang="en-US" sz="3000" spc="-1" strike="noStrike">
              <a:latin typeface="Arial"/>
            </a:endParaRPr>
          </a:p>
          <a:p>
            <a:r>
              <a:rPr b="0" lang="en-US" sz="3000" spc="-1" strike="noStrike">
                <a:latin typeface="Times New Roman"/>
              </a:rPr>
              <a:t>QGP is short lived </a:t>
            </a:r>
            <a:r>
              <a:rPr b="0" lang="en-US" sz="3000" spc="-1" strike="noStrike">
                <a:latin typeface="Times New Roman"/>
                <a:ea typeface="Times New Roman"/>
              </a:rPr>
              <a:t>→</a:t>
            </a:r>
            <a:r>
              <a:rPr b="0" lang="en-US" sz="3000" spc="-1" strike="noStrike">
                <a:latin typeface="Times New Roman"/>
              </a:rPr>
              <a:t> need a probe created in the collision</a:t>
            </a:r>
            <a:br/>
            <a:r>
              <a:rPr b="0" lang="en-US" sz="3000" spc="-1" strike="noStrike">
                <a:latin typeface="Times New Roman"/>
              </a:rPr>
              <a:t>We expect the medium to be dense </a:t>
            </a:r>
            <a:r>
              <a:rPr b="0" lang="en-US" sz="3000" spc="-1" strike="noStrike">
                <a:latin typeface="Times New Roman"/>
                <a:ea typeface="Times New Roman"/>
              </a:rPr>
              <a:t>→</a:t>
            </a:r>
            <a:r>
              <a:rPr b="0" lang="en-US" sz="3000" spc="-1" strike="noStrike">
                <a:latin typeface="Times New Roman"/>
              </a:rPr>
              <a:t> absorb/modify probe</a:t>
            </a:r>
            <a:endParaRPr b="0" lang="en-US" sz="3000" spc="-1" strike="noStrike">
              <a:latin typeface="Arial"/>
            </a:endParaRPr>
          </a:p>
        </p:txBody>
      </p:sp>
      <p:grpSp>
        <p:nvGrpSpPr>
          <p:cNvPr id="535" name="Group 3"/>
          <p:cNvGrpSpPr/>
          <p:nvPr/>
        </p:nvGrpSpPr>
        <p:grpSpPr>
          <a:xfrm>
            <a:off x="2206080" y="1363320"/>
            <a:ext cx="4736520" cy="3583080"/>
            <a:chOff x="2206080" y="1363320"/>
            <a:chExt cx="4736520" cy="3583080"/>
          </a:xfrm>
        </p:grpSpPr>
        <p:pic>
          <p:nvPicPr>
            <p:cNvPr id="536" name="" descr=""/>
            <p:cNvPicPr/>
            <p:nvPr/>
          </p:nvPicPr>
          <p:blipFill>
            <a:blip r:embed="rId1"/>
            <a:stretch/>
          </p:blipFill>
          <p:spPr>
            <a:xfrm>
              <a:off x="4203720" y="2903760"/>
              <a:ext cx="914760" cy="1371240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537" name="Group 4"/>
            <p:cNvGrpSpPr/>
            <p:nvPr/>
          </p:nvGrpSpPr>
          <p:grpSpPr>
            <a:xfrm>
              <a:off x="2206080" y="1363320"/>
              <a:ext cx="4736520" cy="3583080"/>
              <a:chOff x="2206080" y="1363320"/>
              <a:chExt cx="4736520" cy="3583080"/>
            </a:xfrm>
          </p:grpSpPr>
          <p:grpSp>
            <p:nvGrpSpPr>
              <p:cNvPr id="538" name="Group 5"/>
              <p:cNvGrpSpPr/>
              <p:nvPr/>
            </p:nvGrpSpPr>
            <p:grpSpPr>
              <a:xfrm>
                <a:off x="2206080" y="1363320"/>
                <a:ext cx="4736520" cy="3583080"/>
                <a:chOff x="2206080" y="1363320"/>
                <a:chExt cx="4736520" cy="3583080"/>
              </a:xfrm>
            </p:grpSpPr>
            <p:grpSp>
              <p:nvGrpSpPr>
                <p:cNvPr id="539" name="Group 6"/>
                <p:cNvGrpSpPr/>
                <p:nvPr/>
              </p:nvGrpSpPr>
              <p:grpSpPr>
                <a:xfrm>
                  <a:off x="3163680" y="2734920"/>
                  <a:ext cx="640080" cy="1645560"/>
                  <a:chOff x="3163680" y="2734920"/>
                  <a:chExt cx="640080" cy="1645560"/>
                </a:xfrm>
              </p:grpSpPr>
              <p:pic>
                <p:nvPicPr>
                  <p:cNvPr id="540" name="" descr=""/>
                  <p:cNvPicPr/>
                  <p:nvPr/>
                </p:nvPicPr>
                <p:blipFill>
                  <a:blip r:embed="rId2"/>
                  <a:stretch/>
                </p:blipFill>
                <p:spPr>
                  <a:xfrm>
                    <a:off x="3163680" y="2734920"/>
                    <a:ext cx="640080" cy="1645560"/>
                  </a:xfrm>
                  <a:prstGeom prst="rect">
                    <a:avLst/>
                  </a:prstGeom>
                  <a:ln>
                    <a:noFill/>
                  </a:ln>
                </p:spPr>
              </p:pic>
              <p:sp>
                <p:nvSpPr>
                  <p:cNvPr id="541" name="CustomShape 7"/>
                  <p:cNvSpPr/>
                  <p:nvPr/>
                </p:nvSpPr>
                <p:spPr>
                  <a:xfrm>
                    <a:off x="3518280" y="3081600"/>
                    <a:ext cx="91440" cy="209880"/>
                  </a:xfrm>
                  <a:prstGeom prst="ellipse">
                    <a:avLst/>
                  </a:prstGeom>
                  <a:solidFill>
                    <a:srgbClr val="000000"/>
                  </a:solidFill>
                  <a:ln w="9360">
                    <a:solidFill>
                      <a:srgbClr val="000000"/>
                    </a:solidFill>
                    <a:miter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</p:grpSp>
            <p:sp>
              <p:nvSpPr>
                <p:cNvPr id="542" name="CustomShape 8"/>
                <p:cNvSpPr/>
                <p:nvPr/>
              </p:nvSpPr>
              <p:spPr>
                <a:xfrm>
                  <a:off x="2206080" y="3342240"/>
                  <a:ext cx="838440" cy="380880"/>
                </a:xfrm>
                <a:custGeom>
                  <a:avLst/>
                  <a:gdLst/>
                  <a:ahLst/>
                  <a:rect l="0" t="0" r="r" b="b"/>
                  <a:pathLst>
                    <a:path w="2331" h="1060">
                      <a:moveTo>
                        <a:pt x="364" y="264"/>
                      </a:moveTo>
                      <a:lnTo>
                        <a:pt x="1747" y="264"/>
                      </a:lnTo>
                      <a:lnTo>
                        <a:pt x="1747" y="0"/>
                      </a:lnTo>
                      <a:lnTo>
                        <a:pt x="2330" y="529"/>
                      </a:lnTo>
                      <a:lnTo>
                        <a:pt x="1747" y="1059"/>
                      </a:lnTo>
                      <a:lnTo>
                        <a:pt x="1747" y="794"/>
                      </a:lnTo>
                      <a:lnTo>
                        <a:pt x="364" y="794"/>
                      </a:lnTo>
                      <a:lnTo>
                        <a:pt x="364" y="264"/>
                      </a:lnTo>
                      <a:moveTo>
                        <a:pt x="0" y="264"/>
                      </a:moveTo>
                      <a:lnTo>
                        <a:pt x="72" y="264"/>
                      </a:lnTo>
                      <a:lnTo>
                        <a:pt x="72" y="794"/>
                      </a:lnTo>
                      <a:lnTo>
                        <a:pt x="0" y="794"/>
                      </a:lnTo>
                      <a:lnTo>
                        <a:pt x="0" y="264"/>
                      </a:lnTo>
                      <a:moveTo>
                        <a:pt x="145" y="264"/>
                      </a:moveTo>
                      <a:lnTo>
                        <a:pt x="291" y="264"/>
                      </a:lnTo>
                      <a:lnTo>
                        <a:pt x="291" y="794"/>
                      </a:lnTo>
                      <a:lnTo>
                        <a:pt x="145" y="794"/>
                      </a:lnTo>
                      <a:lnTo>
                        <a:pt x="145" y="264"/>
                      </a:lnTo>
                    </a:path>
                  </a:pathLst>
                </a:custGeom>
                <a:solidFill>
                  <a:srgbClr val="000000"/>
                </a:solidFill>
                <a:ln w="9360">
                  <a:solidFill>
                    <a:srgbClr val="000000"/>
                  </a:solidFill>
                  <a:miter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543" name="CustomShape 9"/>
                <p:cNvSpPr/>
                <p:nvPr/>
              </p:nvSpPr>
              <p:spPr>
                <a:xfrm>
                  <a:off x="6103800" y="3661200"/>
                  <a:ext cx="838440" cy="381240"/>
                </a:xfrm>
                <a:custGeom>
                  <a:avLst/>
                  <a:gdLst/>
                  <a:ahLst/>
                  <a:rect l="0" t="0" r="r" b="b"/>
                  <a:pathLst>
                    <a:path w="2331" h="1061">
                      <a:moveTo>
                        <a:pt x="1966" y="265"/>
                      </a:moveTo>
                      <a:lnTo>
                        <a:pt x="583" y="265"/>
                      </a:lnTo>
                      <a:lnTo>
                        <a:pt x="583" y="0"/>
                      </a:lnTo>
                      <a:lnTo>
                        <a:pt x="0" y="530"/>
                      </a:lnTo>
                      <a:lnTo>
                        <a:pt x="583" y="1060"/>
                      </a:lnTo>
                      <a:lnTo>
                        <a:pt x="583" y="795"/>
                      </a:lnTo>
                      <a:lnTo>
                        <a:pt x="1966" y="795"/>
                      </a:lnTo>
                      <a:lnTo>
                        <a:pt x="1966" y="265"/>
                      </a:lnTo>
                      <a:moveTo>
                        <a:pt x="2330" y="265"/>
                      </a:moveTo>
                      <a:lnTo>
                        <a:pt x="2258" y="265"/>
                      </a:lnTo>
                      <a:lnTo>
                        <a:pt x="2258" y="795"/>
                      </a:lnTo>
                      <a:lnTo>
                        <a:pt x="2330" y="795"/>
                      </a:lnTo>
                      <a:lnTo>
                        <a:pt x="2330" y="265"/>
                      </a:lnTo>
                      <a:moveTo>
                        <a:pt x="2185" y="265"/>
                      </a:moveTo>
                      <a:lnTo>
                        <a:pt x="2039" y="265"/>
                      </a:lnTo>
                      <a:lnTo>
                        <a:pt x="2039" y="795"/>
                      </a:lnTo>
                      <a:lnTo>
                        <a:pt x="2185" y="795"/>
                      </a:lnTo>
                      <a:lnTo>
                        <a:pt x="2185" y="265"/>
                      </a:lnTo>
                    </a:path>
                  </a:pathLst>
                </a:custGeom>
                <a:solidFill>
                  <a:srgbClr val="000000"/>
                </a:solidFill>
                <a:ln w="9360">
                  <a:solidFill>
                    <a:srgbClr val="000000"/>
                  </a:solidFill>
                  <a:miter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544" name="CustomShape 10"/>
                <p:cNvSpPr/>
                <p:nvPr/>
              </p:nvSpPr>
              <p:spPr>
                <a:xfrm>
                  <a:off x="5354640" y="1363320"/>
                  <a:ext cx="210240" cy="210240"/>
                </a:xfrm>
                <a:prstGeom prst="ellipse">
                  <a:avLst/>
                </a:prstGeom>
                <a:solidFill>
                  <a:srgbClr val="000000"/>
                </a:solidFill>
                <a:ln w="9360">
                  <a:solidFill>
                    <a:srgbClr val="000000"/>
                  </a:solidFill>
                  <a:miter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545" name="CustomShape 11"/>
                <p:cNvSpPr/>
                <p:nvPr/>
              </p:nvSpPr>
              <p:spPr>
                <a:xfrm>
                  <a:off x="4558680" y="4016160"/>
                  <a:ext cx="210240" cy="210240"/>
                </a:xfrm>
                <a:prstGeom prst="ellipse">
                  <a:avLst/>
                </a:prstGeom>
                <a:solidFill>
                  <a:srgbClr val="000000"/>
                </a:solidFill>
                <a:ln w="9360">
                  <a:solidFill>
                    <a:srgbClr val="000000"/>
                  </a:solidFill>
                  <a:miter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546" name="CustomShape 12"/>
                <p:cNvSpPr/>
                <p:nvPr/>
              </p:nvSpPr>
              <p:spPr>
                <a:xfrm>
                  <a:off x="3001320" y="2447280"/>
                  <a:ext cx="1000800" cy="375840"/>
                </a:xfrm>
                <a:custGeom>
                  <a:avLst/>
                  <a:gdLst/>
                  <a:ahLst/>
                  <a:rect l="l" t="t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600"/>
                      </a:lnTo>
                      <a:lnTo>
                        <a:pt x="0" y="216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wrap="none" lIns="90000" rIns="90000" tIns="46800" bIns="46800">
                  <a:spAutoFit/>
                </a:bodyPr>
                <a:p>
                  <a:pPr>
                    <a:lnSpc>
                      <a:spcPct val="100000"/>
                    </a:lnSpc>
                  </a:pPr>
                  <a:r>
                    <a:rPr b="1" i="1" lang="en-US" sz="2000" spc="-1" strike="noStrike">
                      <a:solidFill>
                        <a:srgbClr val="008000"/>
                      </a:solidFill>
                      <a:latin typeface="Times New Roman"/>
                    </a:rPr>
                    <a:t>nucleus</a:t>
                  </a:r>
                  <a:endParaRPr b="1" i="1" lang="en-US" sz="2000" spc="-1" strike="noStrike">
                    <a:solidFill>
                      <a:srgbClr val="008000"/>
                    </a:solidFill>
                    <a:latin typeface="Times New Roman"/>
                  </a:endParaRPr>
                </a:p>
              </p:txBody>
            </p:sp>
            <p:sp>
              <p:nvSpPr>
                <p:cNvPr id="547" name="CustomShape 13"/>
                <p:cNvSpPr/>
                <p:nvPr/>
              </p:nvSpPr>
              <p:spPr>
                <a:xfrm>
                  <a:off x="5270040" y="4570560"/>
                  <a:ext cx="1000800" cy="375840"/>
                </a:xfrm>
                <a:custGeom>
                  <a:avLst/>
                  <a:gdLst/>
                  <a:ahLst/>
                  <a:rect l="l" t="t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600"/>
                      </a:lnTo>
                      <a:lnTo>
                        <a:pt x="0" y="216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wrap="none" lIns="90000" rIns="90000" tIns="46800" bIns="46800">
                  <a:spAutoFit/>
                </a:bodyPr>
                <a:p>
                  <a:pPr>
                    <a:lnSpc>
                      <a:spcPct val="100000"/>
                    </a:lnSpc>
                  </a:pPr>
                  <a:r>
                    <a:rPr b="1" i="1" lang="en-US" sz="2000" spc="-1" strike="noStrike">
                      <a:solidFill>
                        <a:srgbClr val="008000"/>
                      </a:solidFill>
                      <a:latin typeface="Times New Roman"/>
                    </a:rPr>
                    <a:t>nucleus</a:t>
                  </a:r>
                  <a:endParaRPr b="1" i="1" lang="en-US" sz="2000" spc="-1" strike="noStrike">
                    <a:solidFill>
                      <a:srgbClr val="008000"/>
                    </a:solidFill>
                    <a:latin typeface="Times New Roman"/>
                  </a:endParaRPr>
                </a:p>
              </p:txBody>
            </p:sp>
            <p:grpSp>
              <p:nvGrpSpPr>
                <p:cNvPr id="548" name="Group 14"/>
                <p:cNvGrpSpPr/>
                <p:nvPr/>
              </p:nvGrpSpPr>
              <p:grpSpPr>
                <a:xfrm>
                  <a:off x="5431680" y="3059280"/>
                  <a:ext cx="640080" cy="1645560"/>
                  <a:chOff x="5431680" y="3059280"/>
                  <a:chExt cx="640080" cy="1645560"/>
                </a:xfrm>
              </p:grpSpPr>
              <p:pic>
                <p:nvPicPr>
                  <p:cNvPr id="549" name="" descr=""/>
                  <p:cNvPicPr/>
                  <p:nvPr/>
                </p:nvPicPr>
                <p:blipFill>
                  <a:blip r:embed="rId3"/>
                  <a:stretch/>
                </p:blipFill>
                <p:spPr>
                  <a:xfrm>
                    <a:off x="5431680" y="3059280"/>
                    <a:ext cx="640080" cy="1645560"/>
                  </a:xfrm>
                  <a:prstGeom prst="rect">
                    <a:avLst/>
                  </a:prstGeom>
                  <a:ln>
                    <a:noFill/>
                  </a:ln>
                </p:spPr>
              </p:pic>
              <p:sp>
                <p:nvSpPr>
                  <p:cNvPr id="550" name="CustomShape 15"/>
                  <p:cNvSpPr/>
                  <p:nvPr/>
                </p:nvSpPr>
                <p:spPr>
                  <a:xfrm>
                    <a:off x="5786280" y="3405960"/>
                    <a:ext cx="91440" cy="209880"/>
                  </a:xfrm>
                  <a:prstGeom prst="ellipse">
                    <a:avLst/>
                  </a:prstGeom>
                  <a:solidFill>
                    <a:srgbClr val="000000"/>
                  </a:solidFill>
                  <a:ln w="9360">
                    <a:solidFill>
                      <a:srgbClr val="000000"/>
                    </a:solidFill>
                    <a:miter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</p:grpSp>
          </p:grpSp>
          <p:grpSp>
            <p:nvGrpSpPr>
              <p:cNvPr id="551" name="Group 16"/>
              <p:cNvGrpSpPr/>
              <p:nvPr/>
            </p:nvGrpSpPr>
            <p:grpSpPr>
              <a:xfrm>
                <a:off x="3675240" y="1604160"/>
                <a:ext cx="2008800" cy="2483280"/>
                <a:chOff x="3675240" y="1604160"/>
                <a:chExt cx="2008800" cy="2483280"/>
              </a:xfrm>
            </p:grpSpPr>
            <p:sp>
              <p:nvSpPr>
                <p:cNvPr id="552" name="Line 17"/>
                <p:cNvSpPr/>
                <p:nvPr/>
              </p:nvSpPr>
              <p:spPr>
                <a:xfrm>
                  <a:off x="3675240" y="3204360"/>
                  <a:ext cx="914760" cy="0"/>
                </a:xfrm>
                <a:prstGeom prst="line">
                  <a:avLst/>
                </a:prstGeom>
                <a:ln w="38160">
                  <a:solidFill>
                    <a:srgbClr val="000000"/>
                  </a:solidFill>
                  <a:miter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553" name="Line 18"/>
                <p:cNvSpPr/>
                <p:nvPr/>
              </p:nvSpPr>
              <p:spPr>
                <a:xfrm flipV="1">
                  <a:off x="4632480" y="1604160"/>
                  <a:ext cx="762480" cy="1599840"/>
                </a:xfrm>
                <a:prstGeom prst="line">
                  <a:avLst/>
                </a:prstGeom>
                <a:ln w="38160">
                  <a:solidFill>
                    <a:srgbClr val="000000"/>
                  </a:solidFill>
                  <a:miter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grpSp>
              <p:nvGrpSpPr>
                <p:cNvPr id="554" name="Group 19"/>
                <p:cNvGrpSpPr/>
                <p:nvPr/>
              </p:nvGrpSpPr>
              <p:grpSpPr>
                <a:xfrm>
                  <a:off x="4580280" y="3356280"/>
                  <a:ext cx="1103760" cy="731160"/>
                  <a:chOff x="4580280" y="3356280"/>
                  <a:chExt cx="1103760" cy="731160"/>
                </a:xfrm>
              </p:grpSpPr>
              <p:sp>
                <p:nvSpPr>
                  <p:cNvPr id="555" name="Line 20"/>
                  <p:cNvSpPr/>
                  <p:nvPr/>
                </p:nvSpPr>
                <p:spPr>
                  <a:xfrm flipH="1">
                    <a:off x="4860720" y="3356280"/>
                    <a:ext cx="823320" cy="0"/>
                  </a:xfrm>
                  <a:prstGeom prst="line">
                    <a:avLst/>
                  </a:prstGeom>
                  <a:ln w="38160">
                    <a:solidFill>
                      <a:srgbClr val="000000"/>
                    </a:solidFill>
                    <a:miter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556" name="Freeform 21"/>
                  <p:cNvSpPr/>
                  <p:nvPr/>
                </p:nvSpPr>
                <p:spPr>
                  <a:xfrm>
                    <a:off x="4407120" y="3354120"/>
                    <a:ext cx="585720" cy="733680"/>
                  </a:xfrm>
                  <a:custGeom>
                    <a:avLst/>
                    <a:gdLst/>
                    <a:ahLst/>
                    <a:rect l="0" t="0" r="r" b="b"/>
                    <a:pathLst>
                      <a:path w="1627" h="2038">
                        <a:moveTo>
                          <a:pt x="1281" y="8"/>
                        </a:moveTo>
                        <a:cubicBezTo>
                          <a:pt x="728" y="0"/>
                          <a:pt x="1329" y="530"/>
                          <a:pt x="999" y="650"/>
                        </a:cubicBezTo>
                        <a:cubicBezTo>
                          <a:pt x="176" y="948"/>
                          <a:pt x="1626" y="1033"/>
                          <a:pt x="767" y="1266"/>
                        </a:cubicBezTo>
                        <a:cubicBezTo>
                          <a:pt x="0" y="1476"/>
                          <a:pt x="1018" y="1362"/>
                          <a:pt x="1023" y="1626"/>
                        </a:cubicBezTo>
                        <a:lnTo>
                          <a:pt x="742" y="1780"/>
                        </a:lnTo>
                        <a:lnTo>
                          <a:pt x="845" y="2037"/>
                        </a:lnTo>
                        <a:lnTo>
                          <a:pt x="844" y="2012"/>
                        </a:lnTo>
                      </a:path>
                    </a:pathLst>
                  </a:custGeom>
                  <a:ln w="36720">
                    <a:solidFill>
                      <a:srgbClr val="000000"/>
                    </a:solidFill>
                    <a:round/>
                  </a:ln>
                </p:spPr>
              </p:sp>
            </p:grpSp>
            <p:sp>
              <p:nvSpPr>
                <p:cNvPr id="557" name="CustomShape 22"/>
                <p:cNvSpPr/>
                <p:nvPr/>
              </p:nvSpPr>
              <p:spPr>
                <a:xfrm>
                  <a:off x="4403880" y="2975760"/>
                  <a:ext cx="686160" cy="533160"/>
                </a:xfrm>
                <a:custGeom>
                  <a:avLst/>
                  <a:gdLst/>
                  <a:ahLst/>
                  <a:rect l="l" t="t" r="r" b="b"/>
                  <a:pathLst>
                    <a:path w="21600" h="21600">
                      <a:moveTo>
                        <a:pt x="11464" y="4340"/>
                      </a:moveTo>
                      <a:lnTo>
                        <a:pt x="9722" y="1887"/>
                      </a:lnTo>
                      <a:lnTo>
                        <a:pt x="8548" y="6383"/>
                      </a:lnTo>
                      <a:lnTo>
                        <a:pt x="4503" y="3626"/>
                      </a:lnTo>
                      <a:lnTo>
                        <a:pt x="5373" y="7816"/>
                      </a:lnTo>
                      <a:lnTo>
                        <a:pt x="1174" y="8270"/>
                      </a:lnTo>
                      <a:lnTo>
                        <a:pt x="3934" y="11592"/>
                      </a:lnTo>
                      <a:lnTo>
                        <a:pt x="0" y="12875"/>
                      </a:lnTo>
                      <a:lnTo>
                        <a:pt x="3329" y="15372"/>
                      </a:lnTo>
                      <a:lnTo>
                        <a:pt x="1283" y="17824"/>
                      </a:lnTo>
                      <a:lnTo>
                        <a:pt x="4804" y="18239"/>
                      </a:lnTo>
                      <a:lnTo>
                        <a:pt x="4918" y="21600"/>
                      </a:lnTo>
                      <a:lnTo>
                        <a:pt x="7525" y="18125"/>
                      </a:lnTo>
                      <a:lnTo>
                        <a:pt x="8698" y="19712"/>
                      </a:lnTo>
                      <a:lnTo>
                        <a:pt x="9871" y="17371"/>
                      </a:lnTo>
                      <a:lnTo>
                        <a:pt x="11614" y="18844"/>
                      </a:lnTo>
                      <a:lnTo>
                        <a:pt x="12178" y="15937"/>
                      </a:lnTo>
                      <a:lnTo>
                        <a:pt x="14943" y="17371"/>
                      </a:lnTo>
                      <a:lnTo>
                        <a:pt x="14640" y="14348"/>
                      </a:lnTo>
                      <a:lnTo>
                        <a:pt x="18878" y="15632"/>
                      </a:lnTo>
                      <a:lnTo>
                        <a:pt x="16382" y="12311"/>
                      </a:lnTo>
                      <a:lnTo>
                        <a:pt x="18270" y="11292"/>
                      </a:lnTo>
                      <a:lnTo>
                        <a:pt x="16986" y="9404"/>
                      </a:lnTo>
                      <a:lnTo>
                        <a:pt x="21600" y="6646"/>
                      </a:lnTo>
                      <a:lnTo>
                        <a:pt x="16382" y="6533"/>
                      </a:lnTo>
                      <a:lnTo>
                        <a:pt x="18005" y="3172"/>
                      </a:lnTo>
                      <a:lnTo>
                        <a:pt x="14524" y="5778"/>
                      </a:lnTo>
                      <a:lnTo>
                        <a:pt x="14789" y="0"/>
                      </a:lnTo>
                      <a:lnTo>
                        <a:pt x="11464" y="4340"/>
                      </a:lnTo>
                      <a:close/>
                    </a:path>
                  </a:pathLst>
                </a:custGeom>
                <a:solidFill>
                  <a:srgbClr val="f5fd55"/>
                </a:solidFill>
                <a:ln w="9360">
                  <a:solidFill>
                    <a:srgbClr val="000000"/>
                  </a:solidFill>
                  <a:miter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</p:grpSp>
        </p:grp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8" name="Group 1"/>
          <p:cNvGrpSpPr/>
          <p:nvPr/>
        </p:nvGrpSpPr>
        <p:grpSpPr>
          <a:xfrm>
            <a:off x="5797080" y="1275840"/>
            <a:ext cx="3695760" cy="4246200"/>
            <a:chOff x="5797080" y="1275840"/>
            <a:chExt cx="3695760" cy="4246200"/>
          </a:xfrm>
        </p:grpSpPr>
        <p:pic>
          <p:nvPicPr>
            <p:cNvPr id="559" name="" descr=""/>
            <p:cNvPicPr/>
            <p:nvPr/>
          </p:nvPicPr>
          <p:blipFill>
            <a:blip r:embed="rId1"/>
            <a:stretch/>
          </p:blipFill>
          <p:spPr>
            <a:xfrm>
              <a:off x="5797080" y="1826280"/>
              <a:ext cx="3695760" cy="3695760"/>
            </a:xfrm>
            <a:prstGeom prst="rect">
              <a:avLst/>
            </a:prstGeom>
            <a:ln>
              <a:noFill/>
            </a:ln>
          </p:spPr>
        </p:pic>
        <p:sp>
          <p:nvSpPr>
            <p:cNvPr id="560" name="CustomShape 2"/>
            <p:cNvSpPr/>
            <p:nvPr/>
          </p:nvSpPr>
          <p:spPr>
            <a:xfrm>
              <a:off x="7004880" y="1275840"/>
              <a:ext cx="1918800" cy="43704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6800" bIns="46800">
              <a:spAutoFit/>
            </a:bodyPr>
            <a:p>
              <a:pPr>
                <a:lnSpc>
                  <a:spcPct val="100000"/>
                </a:lnSpc>
              </a:pPr>
              <a:r>
                <a:rPr b="1" lang="en-US" sz="2650" spc="-1" strike="noStrike">
                  <a:solidFill>
                    <a:srgbClr val="000000"/>
                  </a:solidFill>
                  <a:latin typeface="Times New Roman"/>
                </a:rPr>
                <a:t>p+p </a:t>
              </a:r>
              <a:r>
                <a:rPr b="1" lang="en-US" sz="2650" spc="-1" strike="noStrike">
                  <a:solidFill>
                    <a:srgbClr val="000000"/>
                  </a:solidFill>
                  <a:latin typeface="Symbol"/>
                </a:rPr>
                <a:t></a:t>
              </a:r>
              <a:r>
                <a:rPr b="1" lang="en-US" sz="2650" spc="-1" strike="noStrike">
                  <a:solidFill>
                    <a:srgbClr val="000000"/>
                  </a:solidFill>
                  <a:latin typeface="Times New Roman"/>
                </a:rPr>
                <a:t> dijet</a:t>
              </a:r>
              <a:endParaRPr b="1" lang="en-US" sz="265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561" name="Group 3"/>
          <p:cNvGrpSpPr/>
          <p:nvPr/>
        </p:nvGrpSpPr>
        <p:grpSpPr>
          <a:xfrm>
            <a:off x="996840" y="1155240"/>
            <a:ext cx="4102200" cy="4383000"/>
            <a:chOff x="996840" y="1155240"/>
            <a:chExt cx="4102200" cy="4383000"/>
          </a:xfrm>
        </p:grpSpPr>
        <p:cxnSp>
          <p:nvCxnSpPr>
            <p:cNvPr id="562" name="Line 4"/>
            <p:cNvCxnSpPr/>
            <p:nvPr/>
          </p:nvCxnSpPr>
          <p:spPr>
            <a:xfrm flipV="1">
              <a:off x="3199320" y="2303640"/>
              <a:ext cx="741600" cy="894600"/>
            </a:xfrm>
            <a:prstGeom prst="straightConnector1">
              <a:avLst/>
            </a:prstGeom>
            <a:ln w="12600">
              <a:solidFill>
                <a:srgbClr val="4d7bcf"/>
              </a:solidFill>
              <a:miter/>
              <a:tailEnd len="med" type="triangle" w="med"/>
            </a:ln>
          </p:spPr>
        </p:cxnSp>
        <p:cxnSp>
          <p:nvCxnSpPr>
            <p:cNvPr id="563" name="Line 5"/>
            <p:cNvCxnSpPr/>
            <p:nvPr/>
          </p:nvCxnSpPr>
          <p:spPr>
            <a:xfrm flipH="1">
              <a:off x="2171520" y="3523680"/>
              <a:ext cx="744840" cy="915120"/>
            </a:xfrm>
            <a:prstGeom prst="straightConnector1">
              <a:avLst/>
            </a:prstGeom>
            <a:ln w="12600">
              <a:solidFill>
                <a:srgbClr val="4d7bcf"/>
              </a:solidFill>
              <a:miter/>
              <a:tailEnd len="med" type="triangle" w="med"/>
            </a:ln>
          </p:spPr>
        </p:cxnSp>
        <p:sp>
          <p:nvSpPr>
            <p:cNvPr id="564" name="CustomShape 6"/>
            <p:cNvSpPr/>
            <p:nvPr/>
          </p:nvSpPr>
          <p:spPr>
            <a:xfrm>
              <a:off x="3886200" y="1923480"/>
              <a:ext cx="380880" cy="380880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  <a:effectLst>
              <a:outerShdw dist="74769" dir="938534">
                <a:srgbClr val="808080">
                  <a:alpha val="42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</p:sp>
        <p:sp>
          <p:nvSpPr>
            <p:cNvPr id="565" name="CustomShape 7"/>
            <p:cNvSpPr/>
            <p:nvPr/>
          </p:nvSpPr>
          <p:spPr>
            <a:xfrm>
              <a:off x="1904760" y="4438080"/>
              <a:ext cx="381240" cy="380880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  <a:effectLst>
              <a:outerShdw dist="74769" dir="938534">
                <a:srgbClr val="808080">
                  <a:alpha val="42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</p:sp>
        <p:cxnSp>
          <p:nvCxnSpPr>
            <p:cNvPr id="566" name="Line 8"/>
            <p:cNvCxnSpPr/>
            <p:nvPr/>
          </p:nvCxnSpPr>
          <p:spPr>
            <a:xfrm flipV="1">
              <a:off x="4113000" y="1389960"/>
              <a:ext cx="154440" cy="533880"/>
            </a:xfrm>
            <a:prstGeom prst="straightConnector1">
              <a:avLst/>
            </a:prstGeom>
            <a:ln w="34920">
              <a:solidFill>
                <a:srgbClr val="1ad945"/>
              </a:solidFill>
              <a:miter/>
              <a:tailEnd len="med" type="triangle" w="med"/>
            </a:ln>
          </p:spPr>
        </p:cxnSp>
        <p:cxnSp>
          <p:nvCxnSpPr>
            <p:cNvPr id="567" name="Line 9"/>
            <p:cNvCxnSpPr/>
            <p:nvPr/>
          </p:nvCxnSpPr>
          <p:spPr>
            <a:xfrm flipV="1">
              <a:off x="4190760" y="1236960"/>
              <a:ext cx="457560" cy="686520"/>
            </a:xfrm>
            <a:prstGeom prst="straightConnector1">
              <a:avLst/>
            </a:prstGeom>
            <a:ln w="34920">
              <a:solidFill>
                <a:srgbClr val="1ad945"/>
              </a:solidFill>
              <a:miter/>
              <a:tailEnd len="med" type="triangle" w="med"/>
            </a:ln>
          </p:spPr>
        </p:cxnSp>
        <p:cxnSp>
          <p:nvCxnSpPr>
            <p:cNvPr id="568" name="Line 10"/>
            <p:cNvCxnSpPr/>
            <p:nvPr/>
          </p:nvCxnSpPr>
          <p:spPr>
            <a:xfrm flipV="1">
              <a:off x="4190400" y="1542600"/>
              <a:ext cx="459720" cy="457560"/>
            </a:xfrm>
            <a:prstGeom prst="straightConnector1">
              <a:avLst/>
            </a:prstGeom>
            <a:ln w="34920">
              <a:solidFill>
                <a:srgbClr val="1ad945"/>
              </a:solidFill>
              <a:miter/>
              <a:tailEnd len="med" type="triangle" w="med"/>
            </a:ln>
          </p:spPr>
        </p:cxnSp>
        <p:cxnSp>
          <p:nvCxnSpPr>
            <p:cNvPr id="569" name="Line 11"/>
            <p:cNvCxnSpPr/>
            <p:nvPr/>
          </p:nvCxnSpPr>
          <p:spPr>
            <a:xfrm flipV="1">
              <a:off x="4265640" y="1809000"/>
              <a:ext cx="383040" cy="228960"/>
            </a:xfrm>
            <a:prstGeom prst="straightConnector1">
              <a:avLst/>
            </a:prstGeom>
            <a:ln w="34920">
              <a:solidFill>
                <a:srgbClr val="1ad945"/>
              </a:solidFill>
              <a:miter/>
              <a:tailEnd len="med" type="triangle" w="med"/>
            </a:ln>
          </p:spPr>
        </p:cxnSp>
        <p:cxnSp>
          <p:nvCxnSpPr>
            <p:cNvPr id="570" name="Line 12"/>
            <p:cNvCxnSpPr/>
            <p:nvPr/>
          </p:nvCxnSpPr>
          <p:spPr>
            <a:xfrm flipV="1">
              <a:off x="4265640" y="2037600"/>
              <a:ext cx="459000" cy="76320"/>
            </a:xfrm>
            <a:prstGeom prst="straightConnector1">
              <a:avLst/>
            </a:prstGeom>
            <a:ln w="34920">
              <a:solidFill>
                <a:srgbClr val="1ad945"/>
              </a:solidFill>
              <a:miter/>
              <a:tailEnd len="med" type="triangle" w="med"/>
            </a:ln>
          </p:spPr>
        </p:cxnSp>
        <p:cxnSp>
          <p:nvCxnSpPr>
            <p:cNvPr id="571" name="Line 13"/>
            <p:cNvCxnSpPr>
              <a:stCxn id="565" idx="3"/>
            </p:cNvCxnSpPr>
            <p:nvPr/>
          </p:nvCxnSpPr>
          <p:spPr>
            <a:xfrm flipH="1">
              <a:off x="1447200" y="4763160"/>
              <a:ext cx="513720" cy="590040"/>
            </a:xfrm>
            <a:prstGeom prst="straightConnector1">
              <a:avLst/>
            </a:prstGeom>
            <a:ln w="34920">
              <a:solidFill>
                <a:srgbClr val="1ad945"/>
              </a:solidFill>
              <a:miter/>
              <a:tailEnd len="med" type="triangle" w="med"/>
            </a:ln>
          </p:spPr>
        </p:cxnSp>
        <p:cxnSp>
          <p:nvCxnSpPr>
            <p:cNvPr id="572" name="Line 14"/>
            <p:cNvCxnSpPr/>
            <p:nvPr/>
          </p:nvCxnSpPr>
          <p:spPr>
            <a:xfrm flipH="1">
              <a:off x="1447560" y="4631760"/>
              <a:ext cx="457560" cy="187920"/>
            </a:xfrm>
            <a:prstGeom prst="straightConnector1">
              <a:avLst/>
            </a:prstGeom>
            <a:ln w="34920">
              <a:solidFill>
                <a:srgbClr val="1ad945"/>
              </a:solidFill>
              <a:miter/>
              <a:tailEnd len="med" type="triangle" w="med"/>
            </a:ln>
          </p:spPr>
        </p:cxnSp>
        <p:cxnSp>
          <p:nvCxnSpPr>
            <p:cNvPr id="573" name="Line 15"/>
            <p:cNvCxnSpPr/>
            <p:nvPr/>
          </p:nvCxnSpPr>
          <p:spPr>
            <a:xfrm flipH="1">
              <a:off x="1752120" y="4818960"/>
              <a:ext cx="305280" cy="533880"/>
            </a:xfrm>
            <a:prstGeom prst="straightConnector1">
              <a:avLst/>
            </a:prstGeom>
            <a:ln w="34920">
              <a:solidFill>
                <a:srgbClr val="1ad945"/>
              </a:solidFill>
              <a:miter/>
              <a:tailEnd len="med" type="triangle" w="med"/>
            </a:ln>
          </p:spPr>
        </p:cxnSp>
        <p:cxnSp>
          <p:nvCxnSpPr>
            <p:cNvPr id="574" name="Line 16"/>
            <p:cNvCxnSpPr/>
            <p:nvPr/>
          </p:nvCxnSpPr>
          <p:spPr>
            <a:xfrm flipH="1">
              <a:off x="2057040" y="4818960"/>
              <a:ext cx="114480" cy="378360"/>
            </a:xfrm>
            <a:prstGeom prst="straightConnector1">
              <a:avLst/>
            </a:prstGeom>
            <a:ln w="34920">
              <a:solidFill>
                <a:srgbClr val="1ad945"/>
              </a:solidFill>
              <a:miter/>
              <a:tailEnd len="med" type="triangle" w="med"/>
            </a:ln>
          </p:spPr>
        </p:cxnSp>
        <p:cxnSp>
          <p:nvCxnSpPr>
            <p:cNvPr id="575" name="Line 17"/>
            <p:cNvCxnSpPr/>
            <p:nvPr/>
          </p:nvCxnSpPr>
          <p:spPr>
            <a:xfrm flipH="1">
              <a:off x="1447560" y="4682520"/>
              <a:ext cx="457560" cy="295560"/>
            </a:xfrm>
            <a:prstGeom prst="straightConnector1">
              <a:avLst/>
            </a:prstGeom>
            <a:ln w="34920">
              <a:solidFill>
                <a:srgbClr val="1ad945"/>
              </a:solidFill>
              <a:miter/>
              <a:tailEnd len="med" type="triangle" w="med"/>
            </a:ln>
          </p:spPr>
        </p:cxnSp>
        <p:sp>
          <p:nvSpPr>
            <p:cNvPr id="576" name="CustomShape 18"/>
            <p:cNvSpPr/>
            <p:nvPr/>
          </p:nvSpPr>
          <p:spPr>
            <a:xfrm>
              <a:off x="4649760" y="3061800"/>
              <a:ext cx="380880" cy="36828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6800" bIns="46800">
              <a:spAutoFit/>
            </a:bodyPr>
            <a:p>
              <a:pPr marL="216000" indent="-216000">
                <a:buClr>
                  <a:srgbClr val="000000"/>
                </a:buClr>
                <a:buSzPct val="45000"/>
                <a:buFont typeface="Wingdings" charset="2"/>
                <a:buChar char=""/>
              </a:pPr>
              <a:r>
                <a:rPr b="0" lang="en-US" sz="1800" spc="-1" strike="noStrike">
                  <a:latin typeface="Arial"/>
                </a:rPr>
                <a:t>p</a:t>
              </a:r>
              <a:endParaRPr b="0" lang="en-US" sz="1800" spc="-1" strike="noStrike">
                <a:latin typeface="Arial"/>
              </a:endParaRPr>
            </a:p>
          </p:txBody>
        </p:sp>
        <p:grpSp>
          <p:nvGrpSpPr>
            <p:cNvPr id="577" name="Group 19"/>
            <p:cNvGrpSpPr/>
            <p:nvPr/>
          </p:nvGrpSpPr>
          <p:grpSpPr>
            <a:xfrm>
              <a:off x="996840" y="2868120"/>
              <a:ext cx="1670040" cy="969840"/>
              <a:chOff x="996840" y="2868120"/>
              <a:chExt cx="1670040" cy="969840"/>
            </a:xfrm>
          </p:grpSpPr>
          <p:grpSp>
            <p:nvGrpSpPr>
              <p:cNvPr id="578" name="Group 20"/>
              <p:cNvGrpSpPr/>
              <p:nvPr/>
            </p:nvGrpSpPr>
            <p:grpSpPr>
              <a:xfrm>
                <a:off x="996840" y="2868120"/>
                <a:ext cx="517680" cy="969840"/>
                <a:chOff x="996840" y="2868120"/>
                <a:chExt cx="517680" cy="969840"/>
              </a:xfrm>
            </p:grpSpPr>
            <p:pic>
              <p:nvPicPr>
                <p:cNvPr id="579" name="Oval 5" descr=""/>
                <p:cNvPicPr/>
                <p:nvPr/>
              </p:nvPicPr>
              <p:blipFill>
                <a:blip r:embed="rId2"/>
                <a:stretch/>
              </p:blipFill>
              <p:spPr>
                <a:xfrm>
                  <a:off x="996840" y="2868120"/>
                  <a:ext cx="517680" cy="969840"/>
                </a:xfrm>
                <a:prstGeom prst="rect">
                  <a:avLst/>
                </a:prstGeom>
                <a:ln>
                  <a:noFill/>
                </a:ln>
              </p:spPr>
            </p:pic>
            <p:sp>
              <p:nvSpPr>
                <p:cNvPr id="580" name="CustomShape 21"/>
                <p:cNvSpPr/>
                <p:nvPr/>
              </p:nvSpPr>
              <p:spPr>
                <a:xfrm>
                  <a:off x="1122120" y="3036240"/>
                  <a:ext cx="270000" cy="593640"/>
                </a:xfrm>
                <a:custGeom>
                  <a:avLst/>
                  <a:gdLst/>
                  <a:ahLst/>
                  <a:rect l="l" t="t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600"/>
                      </a:lnTo>
                      <a:lnTo>
                        <a:pt x="0" y="216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</p:grpSp>
          <p:cxnSp>
            <p:nvCxnSpPr>
              <p:cNvPr id="581" name="Line 22"/>
              <p:cNvCxnSpPr/>
              <p:nvPr/>
            </p:nvCxnSpPr>
            <p:spPr>
              <a:xfrm>
                <a:off x="1447200" y="3332880"/>
                <a:ext cx="1220040" cy="3960"/>
              </a:xfrm>
              <a:prstGeom prst="straightConnector1">
                <a:avLst/>
              </a:prstGeom>
              <a:ln w="25560">
                <a:solidFill>
                  <a:srgbClr val="fe8637"/>
                </a:solidFill>
                <a:miter/>
                <a:tailEnd len="med" type="triangle" w="med"/>
              </a:ln>
            </p:spPr>
          </p:cxnSp>
          <p:sp>
            <p:nvSpPr>
              <p:cNvPr id="582" name="CustomShape 23"/>
              <p:cNvSpPr/>
              <p:nvPr/>
            </p:nvSpPr>
            <p:spPr>
              <a:xfrm>
                <a:off x="1066680" y="3061800"/>
                <a:ext cx="380880" cy="368280"/>
              </a:xfrm>
              <a:custGeom>
                <a:avLst/>
                <a:gdLst/>
                <a:ahLst/>
                <a:rect l="l" t="t" r="r" b="b"/>
                <a:pathLst>
                  <a:path w="21600" h="2160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6800" bIns="46800">
                <a:spAutoFit/>
              </a:bodyPr>
              <a:p>
                <a:pPr marL="216000" indent="-216000">
                  <a:buClr>
                    <a:srgbClr val="000000"/>
                  </a:buClr>
                  <a:buSzPct val="45000"/>
                  <a:buFont typeface="Wingdings" charset="2"/>
                  <a:buChar char=""/>
                </a:pPr>
                <a:r>
                  <a:rPr b="0" lang="en-US" sz="1800" spc="-1" strike="noStrike">
                    <a:latin typeface="Arial"/>
                  </a:rPr>
                  <a:t>p</a:t>
                </a:r>
                <a:endParaRPr b="0" lang="en-US" sz="1800" spc="-1" strike="noStrike">
                  <a:latin typeface="Arial"/>
                </a:endParaRPr>
              </a:p>
            </p:txBody>
          </p:sp>
          <p:sp>
            <p:nvSpPr>
              <p:cNvPr id="583" name="CustomShape 24"/>
              <p:cNvSpPr/>
              <p:nvPr/>
            </p:nvSpPr>
            <p:spPr>
              <a:xfrm>
                <a:off x="1600200" y="2914200"/>
                <a:ext cx="838080" cy="405720"/>
              </a:xfrm>
              <a:custGeom>
                <a:avLst/>
                <a:gdLst/>
                <a:ahLst/>
                <a:rect l="l" t="t" r="r" b="b"/>
                <a:pathLst>
                  <a:path w="21600" h="2160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6800" bIns="46800">
                <a:spAutoFit/>
              </a:bodyPr>
              <a:p>
                <a:pPr/>
                <a:r>
                  <a:rPr b="0" lang="en-US" sz="1800" spc="-1" strike="noStrike">
                    <a:solidFill>
                      <a:srgbClr val="ff0000"/>
                    </a:solidFill>
                    <a:latin typeface="Arial"/>
                  </a:rPr>
                  <a:t>a, x</a:t>
                </a:r>
                <a:r>
                  <a:rPr b="0" lang="en-US" sz="1800" spc="-1" strike="noStrike" baseline="-25000">
                    <a:solidFill>
                      <a:srgbClr val="ff0000"/>
                    </a:solidFill>
                    <a:latin typeface="Arial"/>
                  </a:rPr>
                  <a:t>a</a:t>
                </a:r>
                <a:endParaRPr b="0" lang="en-US" sz="1800" spc="-1" strike="noStrike">
                  <a:latin typeface="Arial"/>
                </a:endParaRPr>
              </a:p>
            </p:txBody>
          </p:sp>
        </p:grpSp>
        <p:grpSp>
          <p:nvGrpSpPr>
            <p:cNvPr id="584" name="Group 25"/>
            <p:cNvGrpSpPr/>
            <p:nvPr/>
          </p:nvGrpSpPr>
          <p:grpSpPr>
            <a:xfrm>
              <a:off x="3352680" y="2868120"/>
              <a:ext cx="1746360" cy="969840"/>
              <a:chOff x="3352680" y="2868120"/>
              <a:chExt cx="1746360" cy="969840"/>
            </a:xfrm>
          </p:grpSpPr>
          <p:cxnSp>
            <p:nvCxnSpPr>
              <p:cNvPr id="585" name="Line 26"/>
              <p:cNvCxnSpPr/>
              <p:nvPr/>
            </p:nvCxnSpPr>
            <p:spPr>
              <a:xfrm flipH="1" flipV="1">
                <a:off x="3352680" y="3332520"/>
                <a:ext cx="1295640" cy="3960"/>
              </a:xfrm>
              <a:prstGeom prst="straightConnector1">
                <a:avLst/>
              </a:prstGeom>
              <a:ln w="25560">
                <a:solidFill>
                  <a:srgbClr val="fe8637"/>
                </a:solidFill>
                <a:miter/>
                <a:tailEnd len="med" type="triangle" w="med"/>
              </a:ln>
            </p:spPr>
          </p:cxnSp>
          <p:grpSp>
            <p:nvGrpSpPr>
              <p:cNvPr id="586" name="Group 27"/>
              <p:cNvGrpSpPr/>
              <p:nvPr/>
            </p:nvGrpSpPr>
            <p:grpSpPr>
              <a:xfrm>
                <a:off x="4581360" y="2868120"/>
                <a:ext cx="517680" cy="969840"/>
                <a:chOff x="4581360" y="2868120"/>
                <a:chExt cx="517680" cy="969840"/>
              </a:xfrm>
            </p:grpSpPr>
            <p:pic>
              <p:nvPicPr>
                <p:cNvPr id="587" name="Oval 6" descr=""/>
                <p:cNvPicPr/>
                <p:nvPr/>
              </p:nvPicPr>
              <p:blipFill>
                <a:blip r:embed="rId3"/>
                <a:stretch/>
              </p:blipFill>
              <p:spPr>
                <a:xfrm>
                  <a:off x="4581360" y="2868120"/>
                  <a:ext cx="517680" cy="969840"/>
                </a:xfrm>
                <a:prstGeom prst="rect">
                  <a:avLst/>
                </a:prstGeom>
                <a:ln>
                  <a:noFill/>
                </a:ln>
              </p:spPr>
            </p:pic>
            <p:sp>
              <p:nvSpPr>
                <p:cNvPr id="588" name="CustomShape 28"/>
                <p:cNvSpPr/>
                <p:nvPr/>
              </p:nvSpPr>
              <p:spPr>
                <a:xfrm>
                  <a:off x="4703760" y="3036240"/>
                  <a:ext cx="269640" cy="593640"/>
                </a:xfrm>
                <a:custGeom>
                  <a:avLst/>
                  <a:gdLst/>
                  <a:ahLst/>
                  <a:rect l="l" t="t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600"/>
                      </a:lnTo>
                      <a:lnTo>
                        <a:pt x="0" y="216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</p:grpSp>
          <p:sp>
            <p:nvSpPr>
              <p:cNvPr id="589" name="CustomShape 29"/>
              <p:cNvSpPr/>
              <p:nvPr/>
            </p:nvSpPr>
            <p:spPr>
              <a:xfrm>
                <a:off x="3886200" y="2914200"/>
                <a:ext cx="838080" cy="405720"/>
              </a:xfrm>
              <a:custGeom>
                <a:avLst/>
                <a:gdLst/>
                <a:ahLst/>
                <a:rect l="l" t="t" r="r" b="b"/>
                <a:pathLst>
                  <a:path w="21600" h="2160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6800" bIns="46800">
                <a:spAutoFit/>
              </a:bodyPr>
              <a:p>
                <a:pPr/>
                <a:r>
                  <a:rPr b="0" lang="en-US" sz="1800" spc="-1" strike="noStrike">
                    <a:solidFill>
                      <a:srgbClr val="ff0000"/>
                    </a:solidFill>
                    <a:latin typeface="Arial"/>
                  </a:rPr>
                  <a:t>b, x</a:t>
                </a:r>
                <a:r>
                  <a:rPr b="0" lang="en-US" sz="1800" spc="-1" strike="noStrike" baseline="-25000">
                    <a:solidFill>
                      <a:srgbClr val="ff0000"/>
                    </a:solidFill>
                    <a:latin typeface="Arial"/>
                  </a:rPr>
                  <a:t>b</a:t>
                </a:r>
                <a:endParaRPr b="0" lang="en-US" sz="1800" spc="-1" strike="noStrike">
                  <a:latin typeface="Arial"/>
                </a:endParaRPr>
              </a:p>
            </p:txBody>
          </p:sp>
        </p:grpSp>
        <p:grpSp>
          <p:nvGrpSpPr>
            <p:cNvPr id="590" name="Group 30"/>
            <p:cNvGrpSpPr/>
            <p:nvPr/>
          </p:nvGrpSpPr>
          <p:grpSpPr>
            <a:xfrm>
              <a:off x="2743200" y="3066480"/>
              <a:ext cx="838080" cy="457200"/>
              <a:chOff x="2743200" y="3066480"/>
              <a:chExt cx="838080" cy="457200"/>
            </a:xfrm>
          </p:grpSpPr>
          <p:sp>
            <p:nvSpPr>
              <p:cNvPr id="591" name="CustomShape 31"/>
              <p:cNvSpPr/>
              <p:nvPr/>
            </p:nvSpPr>
            <p:spPr>
              <a:xfrm>
                <a:off x="2819160" y="3142800"/>
                <a:ext cx="381240" cy="380880"/>
              </a:xfrm>
              <a:prstGeom prst="ellipse">
                <a:avLst/>
              </a:prstGeom>
              <a:solidFill>
                <a:srgbClr val="c8d6f0"/>
              </a:solidFill>
              <a:ln>
                <a:noFill/>
              </a:ln>
              <a:effectLst>
                <a:outerShdw dist="74769" dir="938534">
                  <a:srgbClr val="808080">
                    <a:alpha val="42000"/>
                  </a:srgbClr>
                </a:outerShdw>
              </a:effectLst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592" name="CustomShape 32"/>
              <p:cNvSpPr/>
              <p:nvPr/>
            </p:nvSpPr>
            <p:spPr>
              <a:xfrm>
                <a:off x="2743200" y="3066480"/>
                <a:ext cx="838080" cy="440640"/>
              </a:xfrm>
              <a:custGeom>
                <a:avLst/>
                <a:gdLst/>
                <a:ahLst/>
                <a:rect l="l" t="t" r="r" b="b"/>
                <a:pathLst>
                  <a:path w="21600" h="2160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6800" bIns="46800">
                <a:spAutoFit/>
              </a:bodyPr>
              <a:p>
                <a:pPr/>
                <a:r>
                  <a:rPr b="1" lang="en-US" sz="2000" spc="-1" strike="noStrike">
                    <a:solidFill>
                      <a:srgbClr val="000090"/>
                    </a:solidFill>
                    <a:latin typeface="Arial"/>
                  </a:rPr>
                  <a:t>σ</a:t>
                </a:r>
                <a:r>
                  <a:rPr b="1" lang="en-US" sz="2000" spc="-1" strike="noStrike" baseline="-25000">
                    <a:solidFill>
                      <a:srgbClr val="000090"/>
                    </a:solidFill>
                    <a:latin typeface="Arial"/>
                  </a:rPr>
                  <a:t>ab</a:t>
                </a:r>
                <a:endParaRPr b="0" lang="en-US" sz="2000" spc="-1" strike="noStrike">
                  <a:latin typeface="Arial"/>
                </a:endParaRPr>
              </a:p>
            </p:txBody>
          </p:sp>
        </p:grpSp>
        <p:sp>
          <p:nvSpPr>
            <p:cNvPr id="593" name="CustomShape 33"/>
            <p:cNvSpPr/>
            <p:nvPr/>
          </p:nvSpPr>
          <p:spPr>
            <a:xfrm rot="18668400">
              <a:off x="2995560" y="2397240"/>
              <a:ext cx="838440" cy="40572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6800" bIns="46800">
              <a:spAutoFit/>
            </a:bodyPr>
            <a:p>
              <a:pPr/>
              <a:r>
                <a:rPr b="0" lang="en-US" sz="1800" spc="-1" strike="noStrike">
                  <a:solidFill>
                    <a:srgbClr val="0000ff"/>
                  </a:solidFill>
                  <a:latin typeface="Arial"/>
                </a:rPr>
                <a:t>c, x</a:t>
              </a:r>
              <a:r>
                <a:rPr b="0" lang="en-US" sz="1800" spc="-1" strike="noStrike" baseline="-25000">
                  <a:solidFill>
                    <a:srgbClr val="0000ff"/>
                  </a:solidFill>
                  <a:latin typeface="Arial"/>
                </a:rPr>
                <a:t>c</a:t>
              </a:r>
              <a:endParaRPr b="0" lang="en-US" sz="1800" spc="-1" strike="noStrike">
                <a:latin typeface="Arial"/>
              </a:endParaRPr>
            </a:p>
          </p:txBody>
        </p:sp>
        <p:sp>
          <p:nvSpPr>
            <p:cNvPr id="594" name="CustomShape 34"/>
            <p:cNvSpPr/>
            <p:nvPr/>
          </p:nvSpPr>
          <p:spPr>
            <a:xfrm rot="18668400">
              <a:off x="2066760" y="3621240"/>
              <a:ext cx="838440" cy="40572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6800" bIns="46800">
              <a:spAutoFit/>
            </a:bodyPr>
            <a:p>
              <a:pPr/>
              <a:r>
                <a:rPr b="0" lang="en-US" sz="1800" spc="-1" strike="noStrike">
                  <a:solidFill>
                    <a:srgbClr val="0000ff"/>
                  </a:solidFill>
                  <a:latin typeface="Arial"/>
                </a:rPr>
                <a:t>d, x</a:t>
              </a:r>
              <a:r>
                <a:rPr b="0" lang="en-US" sz="1800" spc="-1" strike="noStrike" baseline="-25000">
                  <a:solidFill>
                    <a:srgbClr val="0000ff"/>
                  </a:solidFill>
                  <a:latin typeface="Arial"/>
                </a:rPr>
                <a:t>d</a:t>
              </a:r>
              <a:endParaRPr b="0" lang="en-US" sz="1800" spc="-1" strike="noStrike">
                <a:latin typeface="Arial"/>
              </a:endParaRPr>
            </a:p>
          </p:txBody>
        </p:sp>
        <p:sp>
          <p:nvSpPr>
            <p:cNvPr id="595" name="CustomShape 35"/>
            <p:cNvSpPr/>
            <p:nvPr/>
          </p:nvSpPr>
          <p:spPr>
            <a:xfrm>
              <a:off x="3886200" y="1922040"/>
              <a:ext cx="533160" cy="39888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6800" bIns="46800">
              <a:spAutoFit/>
            </a:bodyPr>
            <a:p>
              <a:pPr/>
              <a:r>
                <a:rPr b="1" lang="en-US" sz="2000" spc="-1" strike="noStrike">
                  <a:solidFill>
                    <a:srgbClr val="ffe636"/>
                  </a:solidFill>
                  <a:latin typeface="Arial"/>
                </a:rPr>
                <a:t>D</a:t>
              </a:r>
              <a:endParaRPr b="0" lang="en-US" sz="2000" spc="-1" strike="noStrike">
                <a:latin typeface="Arial"/>
              </a:endParaRPr>
            </a:p>
          </p:txBody>
        </p:sp>
        <p:sp>
          <p:nvSpPr>
            <p:cNvPr id="596" name="CustomShape 36"/>
            <p:cNvSpPr/>
            <p:nvPr/>
          </p:nvSpPr>
          <p:spPr>
            <a:xfrm>
              <a:off x="1904760" y="4431600"/>
              <a:ext cx="533520" cy="39888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6800" bIns="46800">
              <a:spAutoFit/>
            </a:bodyPr>
            <a:p>
              <a:pPr/>
              <a:r>
                <a:rPr b="1" lang="en-US" sz="2000" spc="-1" strike="noStrike">
                  <a:solidFill>
                    <a:srgbClr val="ffe636"/>
                  </a:solidFill>
                  <a:latin typeface="Arial"/>
                </a:rPr>
                <a:t>D</a:t>
              </a:r>
              <a:endParaRPr b="0" lang="en-US" sz="2000" spc="-1" strike="noStrike">
                <a:latin typeface="Arial"/>
              </a:endParaRPr>
            </a:p>
          </p:txBody>
        </p:sp>
        <p:pic>
          <p:nvPicPr>
            <p:cNvPr id="597" name="TextBox 71" descr=""/>
            <p:cNvPicPr/>
            <p:nvPr/>
          </p:nvPicPr>
          <p:blipFill>
            <a:blip r:embed="rId4"/>
            <a:stretch/>
          </p:blipFill>
          <p:spPr>
            <a:xfrm>
              <a:off x="4324320" y="1155240"/>
              <a:ext cx="695160" cy="103032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98" name="TextBox 72" descr=""/>
            <p:cNvPicPr/>
            <p:nvPr/>
          </p:nvPicPr>
          <p:blipFill>
            <a:blip r:embed="rId5"/>
            <a:stretch/>
          </p:blipFill>
          <p:spPr>
            <a:xfrm>
              <a:off x="1046160" y="4527000"/>
              <a:ext cx="627120" cy="101124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599" name="TextShape 37"/>
          <p:cNvSpPr txBox="1"/>
          <p:nvPr/>
        </p:nvSpPr>
        <p:spPr>
          <a:xfrm>
            <a:off x="912240" y="5667840"/>
            <a:ext cx="8686800" cy="11606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1" i="1" lang="en-US" sz="2500" spc="-1" strike="noStrike">
                <a:solidFill>
                  <a:srgbClr val="000080"/>
                </a:solidFill>
                <a:latin typeface="Arial"/>
              </a:rPr>
              <a:t>Jets</a:t>
            </a:r>
            <a:r>
              <a:rPr b="0" lang="en-US" sz="2500" spc="-1" strike="noStrike">
                <a:latin typeface="Arial"/>
              </a:rPr>
              <a:t> – hard parton scattering leads to back-to-back quarks or gluons, which then fragment as a columnated spray of particles</a:t>
            </a:r>
            <a:endParaRPr b="0" lang="en-US" sz="2500" spc="-1" strike="noStrike">
              <a:latin typeface="Arial"/>
            </a:endParaRPr>
          </a:p>
        </p:txBody>
      </p:sp>
      <p:sp>
        <p:nvSpPr>
          <p:cNvPr id="600" name="CustomShape 38"/>
          <p:cNvSpPr/>
          <p:nvPr/>
        </p:nvSpPr>
        <p:spPr>
          <a:xfrm>
            <a:off x="7543440" y="3570840"/>
            <a:ext cx="228600" cy="228600"/>
          </a:xfrm>
          <a:prstGeom prst="ellipse">
            <a:avLst/>
          </a:prstGeom>
          <a:solidFill>
            <a:srgbClr val="ffffff"/>
          </a:solidFill>
          <a:ln>
            <a:solidFill>
              <a:srgbClr val="80808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601" name="TextShape 39"/>
          <p:cNvSpPr txBox="1"/>
          <p:nvPr/>
        </p:nvSpPr>
        <p:spPr>
          <a:xfrm>
            <a:off x="7772040" y="3113640"/>
            <a:ext cx="1143000" cy="8038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pPr algn="ctr"/>
            <a:r>
              <a:rPr b="0" lang="en-US" sz="2500" spc="-1" strike="noStrike">
                <a:solidFill>
                  <a:srgbClr val="ffffff"/>
                </a:solidFill>
                <a:latin typeface="Arial"/>
              </a:rPr>
              <a:t>Beam pipe</a:t>
            </a:r>
            <a:endParaRPr b="0" lang="en-US" sz="2500" spc="-1" strike="noStrike">
              <a:latin typeface="Arial"/>
            </a:endParaRPr>
          </a:p>
        </p:txBody>
      </p:sp>
      <p:sp>
        <p:nvSpPr>
          <p:cNvPr id="602" name="TextShape 40"/>
          <p:cNvSpPr txBox="1"/>
          <p:nvPr/>
        </p:nvSpPr>
        <p:spPr>
          <a:xfrm>
            <a:off x="529200" y="72360"/>
            <a:ext cx="9071640" cy="8416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n-US" sz="4400" spc="-1" strike="noStrike">
                <a:highlight>
                  <a:srgbClr val="ffffff"/>
                </a:highlight>
                <a:latin typeface="Times New Roman"/>
              </a:rPr>
              <a:t>Jets</a:t>
            </a:r>
            <a:endParaRPr b="0" lang="en-US" sz="4400" spc="-1" strike="noStrike">
              <a:highlight>
                <a:srgbClr val="ffffff"/>
              </a:highlight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TextShape 1"/>
          <p:cNvSpPr txBox="1"/>
          <p:nvPr/>
        </p:nvSpPr>
        <p:spPr>
          <a:xfrm>
            <a:off x="2857320" y="95760"/>
            <a:ext cx="4343400" cy="1253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n-US" sz="4400" spc="-1" strike="noStrike">
                <a:highlight>
                  <a:srgbClr val="ffffff"/>
                </a:highlight>
                <a:latin typeface="Times New Roman"/>
              </a:rPr>
              <a:t>Jet reconstruction</a:t>
            </a:r>
            <a:endParaRPr b="0" lang="en-US" sz="4400" spc="-1" strike="noStrike">
              <a:highlight>
                <a:srgbClr val="ffffff"/>
              </a:highlight>
              <a:latin typeface="Times New Roman"/>
            </a:endParaRPr>
          </a:p>
        </p:txBody>
      </p:sp>
      <p:sp>
        <p:nvSpPr>
          <p:cNvPr id="604" name="TextShape 2"/>
          <p:cNvSpPr txBox="1"/>
          <p:nvPr/>
        </p:nvSpPr>
        <p:spPr>
          <a:xfrm>
            <a:off x="228240" y="5007240"/>
            <a:ext cx="9829800" cy="15346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highlight>
                  <a:srgbClr val="ffffff"/>
                </a:highlight>
                <a:latin typeface="Times New Roman"/>
              </a:rPr>
              <a:t>Identify all of the particles in the jet </a:t>
            </a:r>
            <a:r>
              <a:rPr b="0" lang="en-US" sz="3200" spc="-1" strike="noStrike">
                <a:highlight>
                  <a:srgbClr val="ffffff"/>
                </a:highlight>
                <a:latin typeface="Times New Roman"/>
                <a:ea typeface="Times New Roman"/>
              </a:rPr>
              <a:t>→</a:t>
            </a:r>
            <a:r>
              <a:rPr b="0" lang="en-US" sz="3200" spc="-1" strike="noStrike">
                <a:highlight>
                  <a:srgbClr val="ffffff"/>
                </a:highlight>
                <a:latin typeface="Times New Roman"/>
              </a:rPr>
              <a:t> parton energy, momentum</a:t>
            </a:r>
            <a:endParaRPr b="0" lang="en-US" sz="3200" spc="-1" strike="noStrike">
              <a:highlight>
                <a:srgbClr val="ffffff"/>
              </a:highlight>
              <a:latin typeface="Times New Roman"/>
            </a:endParaRPr>
          </a:p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highlight>
                  <a:srgbClr val="ffffff"/>
                </a:highlight>
                <a:latin typeface="Times New Roman"/>
              </a:rPr>
              <a:t>Difficult in heavy ion collisions – but possible!</a:t>
            </a:r>
            <a:endParaRPr b="0" lang="en-US" sz="3200" spc="-1" strike="noStrike">
              <a:highlight>
                <a:srgbClr val="ffffff"/>
              </a:highlight>
              <a:latin typeface="Times New Roman"/>
            </a:endParaRPr>
          </a:p>
        </p:txBody>
      </p:sp>
      <p:grpSp>
        <p:nvGrpSpPr>
          <p:cNvPr id="605" name="Group 3"/>
          <p:cNvGrpSpPr/>
          <p:nvPr/>
        </p:nvGrpSpPr>
        <p:grpSpPr>
          <a:xfrm>
            <a:off x="1599840" y="1599840"/>
            <a:ext cx="2743200" cy="2770560"/>
            <a:chOff x="1599840" y="1599840"/>
            <a:chExt cx="2743200" cy="2770560"/>
          </a:xfrm>
        </p:grpSpPr>
        <p:pic>
          <p:nvPicPr>
            <p:cNvPr id="606" name="" descr=""/>
            <p:cNvPicPr/>
            <p:nvPr/>
          </p:nvPicPr>
          <p:blipFill>
            <a:blip r:embed="rId1"/>
            <a:stretch/>
          </p:blipFill>
          <p:spPr>
            <a:xfrm>
              <a:off x="1599840" y="1627200"/>
              <a:ext cx="2743200" cy="2743200"/>
            </a:xfrm>
            <a:prstGeom prst="rect">
              <a:avLst/>
            </a:prstGeom>
            <a:ln>
              <a:noFill/>
            </a:ln>
          </p:spPr>
        </p:pic>
        <p:sp>
          <p:nvSpPr>
            <p:cNvPr id="607" name="TextShape 4"/>
            <p:cNvSpPr txBox="1"/>
            <p:nvPr/>
          </p:nvSpPr>
          <p:spPr>
            <a:xfrm>
              <a:off x="1599840" y="4024080"/>
              <a:ext cx="2743200" cy="33408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>
              <a:noAutofit/>
            </a:bodyPr>
            <a:p>
              <a:r>
                <a:rPr b="1" lang="en-US" sz="1700" spc="-1" strike="noStrike">
                  <a:solidFill>
                    <a:srgbClr val="ffffff"/>
                  </a:solidFill>
                  <a:latin typeface="Arial"/>
                </a:rPr>
                <a:t>p+p di-jet event in STAR</a:t>
              </a:r>
              <a:endParaRPr b="0" lang="en-US" sz="1700" spc="-1" strike="noStrike">
                <a:latin typeface="Arial"/>
              </a:endParaRPr>
            </a:p>
          </p:txBody>
        </p:sp>
        <p:grpSp>
          <p:nvGrpSpPr>
            <p:cNvPr id="608" name="Group 5"/>
            <p:cNvGrpSpPr/>
            <p:nvPr/>
          </p:nvGrpSpPr>
          <p:grpSpPr>
            <a:xfrm>
              <a:off x="1983240" y="1599840"/>
              <a:ext cx="1015200" cy="1406520"/>
              <a:chOff x="1983240" y="1599840"/>
              <a:chExt cx="1015200" cy="1406520"/>
            </a:xfrm>
          </p:grpSpPr>
          <p:sp>
            <p:nvSpPr>
              <p:cNvPr id="609" name="Line 6"/>
              <p:cNvSpPr/>
              <p:nvPr/>
            </p:nvSpPr>
            <p:spPr>
              <a:xfrm flipH="1" flipV="1">
                <a:off x="2034000" y="2091960"/>
                <a:ext cx="914400" cy="914400"/>
              </a:xfrm>
              <a:prstGeom prst="line">
                <a:avLst/>
              </a:prstGeom>
              <a:ln w="36720">
                <a:solidFill>
                  <a:srgbClr val="ffffff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610" name="Line 7"/>
              <p:cNvSpPr/>
              <p:nvPr/>
            </p:nvSpPr>
            <p:spPr>
              <a:xfrm flipV="1">
                <a:off x="2948400" y="1863360"/>
                <a:ext cx="0" cy="1143000"/>
              </a:xfrm>
              <a:prstGeom prst="line">
                <a:avLst/>
              </a:prstGeom>
              <a:ln w="36720">
                <a:solidFill>
                  <a:srgbClr val="ffffff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611" name="CustomShape 8"/>
              <p:cNvSpPr/>
              <p:nvPr/>
            </p:nvSpPr>
            <p:spPr>
              <a:xfrm rot="20400000">
                <a:off x="2033640" y="1742400"/>
                <a:ext cx="914400" cy="456840"/>
              </a:xfrm>
              <a:prstGeom prst="ellipse">
                <a:avLst/>
              </a:prstGeom>
              <a:noFill/>
              <a:ln w="36720">
                <a:solidFill>
                  <a:srgbClr val="ffffff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</p:grpSp>
      </p:grpSp>
      <p:grpSp>
        <p:nvGrpSpPr>
          <p:cNvPr id="612" name="Group 9"/>
          <p:cNvGrpSpPr/>
          <p:nvPr/>
        </p:nvGrpSpPr>
        <p:grpSpPr>
          <a:xfrm>
            <a:off x="5307840" y="1599840"/>
            <a:ext cx="3835800" cy="2879280"/>
            <a:chOff x="5307840" y="1599840"/>
            <a:chExt cx="3835800" cy="2879280"/>
          </a:xfrm>
        </p:grpSpPr>
        <p:pic>
          <p:nvPicPr>
            <p:cNvPr id="613" name="" descr=""/>
            <p:cNvPicPr/>
            <p:nvPr/>
          </p:nvPicPr>
          <p:blipFill>
            <a:blip r:embed="rId2"/>
            <a:stretch/>
          </p:blipFill>
          <p:spPr>
            <a:xfrm>
              <a:off x="5307840" y="1599840"/>
              <a:ext cx="3657600" cy="2879280"/>
            </a:xfrm>
            <a:prstGeom prst="rect">
              <a:avLst/>
            </a:prstGeom>
            <a:ln>
              <a:noFill/>
            </a:ln>
          </p:spPr>
        </p:pic>
        <p:sp>
          <p:nvSpPr>
            <p:cNvPr id="614" name="TextShape 10"/>
            <p:cNvSpPr txBox="1"/>
            <p:nvPr/>
          </p:nvSpPr>
          <p:spPr>
            <a:xfrm>
              <a:off x="5464440" y="4133520"/>
              <a:ext cx="3679200" cy="33408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>
              <a:noAutofit/>
            </a:bodyPr>
            <a:p>
              <a:r>
                <a:rPr b="1" lang="en-US" sz="1700" spc="-1" strike="noStrike">
                  <a:solidFill>
                    <a:srgbClr val="ffffff"/>
                  </a:solidFill>
                  <a:latin typeface="Arial"/>
                </a:rPr>
                <a:t>Central Au+Au collision in STAR</a:t>
              </a:r>
              <a:endParaRPr b="0" lang="en-US" sz="1700" spc="-1" strike="noStrike">
                <a:latin typeface="Arial"/>
              </a:endParaRPr>
            </a:p>
          </p:txBody>
        </p:sp>
        <p:grpSp>
          <p:nvGrpSpPr>
            <p:cNvPr id="615" name="Group 11"/>
            <p:cNvGrpSpPr/>
            <p:nvPr/>
          </p:nvGrpSpPr>
          <p:grpSpPr>
            <a:xfrm>
              <a:off x="6161040" y="1616760"/>
              <a:ext cx="1015200" cy="1406520"/>
              <a:chOff x="6161040" y="1616760"/>
              <a:chExt cx="1015200" cy="1406520"/>
            </a:xfrm>
          </p:grpSpPr>
          <p:sp>
            <p:nvSpPr>
              <p:cNvPr id="616" name="Line 12"/>
              <p:cNvSpPr/>
              <p:nvPr/>
            </p:nvSpPr>
            <p:spPr>
              <a:xfrm flipH="1" flipV="1">
                <a:off x="6211800" y="2108880"/>
                <a:ext cx="914400" cy="914400"/>
              </a:xfrm>
              <a:prstGeom prst="line">
                <a:avLst/>
              </a:prstGeom>
              <a:ln w="36720">
                <a:solidFill>
                  <a:srgbClr val="ffffff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617" name="Line 13"/>
              <p:cNvSpPr/>
              <p:nvPr/>
            </p:nvSpPr>
            <p:spPr>
              <a:xfrm flipV="1">
                <a:off x="7126200" y="1880280"/>
                <a:ext cx="0" cy="1143000"/>
              </a:xfrm>
              <a:prstGeom prst="line">
                <a:avLst/>
              </a:prstGeom>
              <a:ln w="36720">
                <a:solidFill>
                  <a:srgbClr val="ffffff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618" name="CustomShape 14"/>
              <p:cNvSpPr/>
              <p:nvPr/>
            </p:nvSpPr>
            <p:spPr>
              <a:xfrm rot="20400000">
                <a:off x="6211440" y="1759320"/>
                <a:ext cx="914400" cy="456840"/>
              </a:xfrm>
              <a:prstGeom prst="ellipse">
                <a:avLst/>
              </a:prstGeom>
              <a:noFill/>
              <a:ln w="36720">
                <a:solidFill>
                  <a:srgbClr val="ffffff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</p:grp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TextShape 1"/>
          <p:cNvSpPr txBox="1"/>
          <p:nvPr/>
        </p:nvSpPr>
        <p:spPr>
          <a:xfrm>
            <a:off x="503640" y="84960"/>
            <a:ext cx="9071640" cy="7048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n-US" sz="4400" spc="-1" strike="noStrike">
                <a:highlight>
                  <a:srgbClr val="ffffff"/>
                </a:highlight>
                <a:latin typeface="Times New Roman"/>
              </a:rPr>
              <a:t>Jets</a:t>
            </a:r>
            <a:endParaRPr b="0" lang="en-US" sz="4400" spc="-1" strike="noStrike">
              <a:highlight>
                <a:srgbClr val="ffffff"/>
              </a:highlight>
              <a:latin typeface="Times New Roman"/>
            </a:endParaRPr>
          </a:p>
        </p:txBody>
      </p:sp>
      <p:grpSp>
        <p:nvGrpSpPr>
          <p:cNvPr id="620" name="Group 2"/>
          <p:cNvGrpSpPr/>
          <p:nvPr/>
        </p:nvGrpSpPr>
        <p:grpSpPr>
          <a:xfrm>
            <a:off x="253800" y="1124640"/>
            <a:ext cx="4761000" cy="3807360"/>
            <a:chOff x="253800" y="1124640"/>
            <a:chExt cx="4761000" cy="3807360"/>
          </a:xfrm>
        </p:grpSpPr>
        <p:pic>
          <p:nvPicPr>
            <p:cNvPr id="621" name="" descr=""/>
            <p:cNvPicPr/>
            <p:nvPr/>
          </p:nvPicPr>
          <p:blipFill>
            <a:blip r:embed="rId1"/>
            <a:stretch/>
          </p:blipFill>
          <p:spPr>
            <a:xfrm>
              <a:off x="2251440" y="2665080"/>
              <a:ext cx="914760" cy="1371240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622" name="Group 3"/>
            <p:cNvGrpSpPr/>
            <p:nvPr/>
          </p:nvGrpSpPr>
          <p:grpSpPr>
            <a:xfrm>
              <a:off x="253800" y="1124640"/>
              <a:ext cx="4761000" cy="3807360"/>
              <a:chOff x="253800" y="1124640"/>
              <a:chExt cx="4761000" cy="3807360"/>
            </a:xfrm>
          </p:grpSpPr>
          <p:grpSp>
            <p:nvGrpSpPr>
              <p:cNvPr id="623" name="Group 4"/>
              <p:cNvGrpSpPr/>
              <p:nvPr/>
            </p:nvGrpSpPr>
            <p:grpSpPr>
              <a:xfrm>
                <a:off x="253800" y="1124640"/>
                <a:ext cx="4761000" cy="3807360"/>
                <a:chOff x="253800" y="1124640"/>
                <a:chExt cx="4761000" cy="3807360"/>
              </a:xfrm>
            </p:grpSpPr>
            <p:grpSp>
              <p:nvGrpSpPr>
                <p:cNvPr id="624" name="Group 5"/>
                <p:cNvGrpSpPr/>
                <p:nvPr/>
              </p:nvGrpSpPr>
              <p:grpSpPr>
                <a:xfrm>
                  <a:off x="1211400" y="2496240"/>
                  <a:ext cx="640080" cy="1645560"/>
                  <a:chOff x="1211400" y="2496240"/>
                  <a:chExt cx="640080" cy="1645560"/>
                </a:xfrm>
              </p:grpSpPr>
              <p:pic>
                <p:nvPicPr>
                  <p:cNvPr id="625" name="" descr=""/>
                  <p:cNvPicPr/>
                  <p:nvPr/>
                </p:nvPicPr>
                <p:blipFill>
                  <a:blip r:embed="rId2"/>
                  <a:stretch/>
                </p:blipFill>
                <p:spPr>
                  <a:xfrm>
                    <a:off x="1211400" y="2496240"/>
                    <a:ext cx="640080" cy="1645560"/>
                  </a:xfrm>
                  <a:prstGeom prst="rect">
                    <a:avLst/>
                  </a:prstGeom>
                  <a:ln>
                    <a:noFill/>
                  </a:ln>
                </p:spPr>
              </p:pic>
              <p:sp>
                <p:nvSpPr>
                  <p:cNvPr id="626" name="CustomShape 6"/>
                  <p:cNvSpPr/>
                  <p:nvPr/>
                </p:nvSpPr>
                <p:spPr>
                  <a:xfrm>
                    <a:off x="1566000" y="2842920"/>
                    <a:ext cx="91440" cy="209880"/>
                  </a:xfrm>
                  <a:prstGeom prst="ellipse">
                    <a:avLst/>
                  </a:prstGeom>
                  <a:solidFill>
                    <a:srgbClr val="000000"/>
                  </a:solidFill>
                  <a:ln w="9360">
                    <a:solidFill>
                      <a:srgbClr val="000000"/>
                    </a:solidFill>
                    <a:miter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</p:grpSp>
            <p:grpSp>
              <p:nvGrpSpPr>
                <p:cNvPr id="627" name="Group 7"/>
                <p:cNvGrpSpPr/>
                <p:nvPr/>
              </p:nvGrpSpPr>
              <p:grpSpPr>
                <a:xfrm>
                  <a:off x="3516120" y="2784240"/>
                  <a:ext cx="640080" cy="1645200"/>
                  <a:chOff x="3516120" y="2784240"/>
                  <a:chExt cx="640080" cy="1645200"/>
                </a:xfrm>
              </p:grpSpPr>
              <p:pic>
                <p:nvPicPr>
                  <p:cNvPr id="628" name="" descr=""/>
                  <p:cNvPicPr/>
                  <p:nvPr/>
                </p:nvPicPr>
                <p:blipFill>
                  <a:blip r:embed="rId3"/>
                  <a:stretch/>
                </p:blipFill>
                <p:spPr>
                  <a:xfrm>
                    <a:off x="3516120" y="2784240"/>
                    <a:ext cx="640080" cy="1645200"/>
                  </a:xfrm>
                  <a:prstGeom prst="rect">
                    <a:avLst/>
                  </a:prstGeom>
                  <a:ln>
                    <a:noFill/>
                  </a:ln>
                </p:spPr>
              </p:pic>
              <p:sp>
                <p:nvSpPr>
                  <p:cNvPr id="629" name="CustomShape 8"/>
                  <p:cNvSpPr/>
                  <p:nvPr/>
                </p:nvSpPr>
                <p:spPr>
                  <a:xfrm>
                    <a:off x="3774600" y="2997360"/>
                    <a:ext cx="91440" cy="209880"/>
                  </a:xfrm>
                  <a:prstGeom prst="ellipse">
                    <a:avLst/>
                  </a:prstGeom>
                  <a:solidFill>
                    <a:srgbClr val="000000"/>
                  </a:solidFill>
                  <a:ln w="9360">
                    <a:solidFill>
                      <a:srgbClr val="000000"/>
                    </a:solidFill>
                    <a:miter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</p:grpSp>
            <p:sp>
              <p:nvSpPr>
                <p:cNvPr id="630" name="CustomShape 9"/>
                <p:cNvSpPr/>
                <p:nvPr/>
              </p:nvSpPr>
              <p:spPr>
                <a:xfrm>
                  <a:off x="253800" y="3103560"/>
                  <a:ext cx="838440" cy="380880"/>
                </a:xfrm>
                <a:custGeom>
                  <a:avLst/>
                  <a:gdLst/>
                  <a:ahLst/>
                  <a:rect l="0" t="0" r="r" b="b"/>
                  <a:pathLst>
                    <a:path w="2331" h="1060">
                      <a:moveTo>
                        <a:pt x="364" y="264"/>
                      </a:moveTo>
                      <a:lnTo>
                        <a:pt x="1747" y="264"/>
                      </a:lnTo>
                      <a:lnTo>
                        <a:pt x="1747" y="0"/>
                      </a:lnTo>
                      <a:lnTo>
                        <a:pt x="2330" y="529"/>
                      </a:lnTo>
                      <a:lnTo>
                        <a:pt x="1747" y="1059"/>
                      </a:lnTo>
                      <a:lnTo>
                        <a:pt x="1747" y="794"/>
                      </a:lnTo>
                      <a:lnTo>
                        <a:pt x="364" y="794"/>
                      </a:lnTo>
                      <a:lnTo>
                        <a:pt x="364" y="264"/>
                      </a:lnTo>
                      <a:moveTo>
                        <a:pt x="0" y="264"/>
                      </a:moveTo>
                      <a:lnTo>
                        <a:pt x="72" y="264"/>
                      </a:lnTo>
                      <a:lnTo>
                        <a:pt x="72" y="794"/>
                      </a:lnTo>
                      <a:lnTo>
                        <a:pt x="0" y="794"/>
                      </a:lnTo>
                      <a:lnTo>
                        <a:pt x="0" y="264"/>
                      </a:lnTo>
                      <a:moveTo>
                        <a:pt x="145" y="264"/>
                      </a:moveTo>
                      <a:lnTo>
                        <a:pt x="291" y="264"/>
                      </a:lnTo>
                      <a:lnTo>
                        <a:pt x="291" y="794"/>
                      </a:lnTo>
                      <a:lnTo>
                        <a:pt x="145" y="794"/>
                      </a:lnTo>
                      <a:lnTo>
                        <a:pt x="145" y="264"/>
                      </a:lnTo>
                    </a:path>
                  </a:pathLst>
                </a:custGeom>
                <a:solidFill>
                  <a:srgbClr val="000000"/>
                </a:solidFill>
                <a:ln w="9360">
                  <a:solidFill>
                    <a:srgbClr val="000000"/>
                  </a:solidFill>
                  <a:miter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631" name="CustomShape 10"/>
                <p:cNvSpPr/>
                <p:nvPr/>
              </p:nvSpPr>
              <p:spPr>
                <a:xfrm>
                  <a:off x="4176000" y="3422520"/>
                  <a:ext cx="838440" cy="381240"/>
                </a:xfrm>
                <a:custGeom>
                  <a:avLst/>
                  <a:gdLst/>
                  <a:ahLst/>
                  <a:rect l="0" t="0" r="r" b="b"/>
                  <a:pathLst>
                    <a:path w="2331" h="1061">
                      <a:moveTo>
                        <a:pt x="1966" y="265"/>
                      </a:moveTo>
                      <a:lnTo>
                        <a:pt x="583" y="265"/>
                      </a:lnTo>
                      <a:lnTo>
                        <a:pt x="583" y="0"/>
                      </a:lnTo>
                      <a:lnTo>
                        <a:pt x="0" y="530"/>
                      </a:lnTo>
                      <a:lnTo>
                        <a:pt x="583" y="1060"/>
                      </a:lnTo>
                      <a:lnTo>
                        <a:pt x="583" y="795"/>
                      </a:lnTo>
                      <a:lnTo>
                        <a:pt x="1966" y="795"/>
                      </a:lnTo>
                      <a:lnTo>
                        <a:pt x="1966" y="265"/>
                      </a:lnTo>
                      <a:moveTo>
                        <a:pt x="2330" y="265"/>
                      </a:moveTo>
                      <a:lnTo>
                        <a:pt x="2258" y="265"/>
                      </a:lnTo>
                      <a:lnTo>
                        <a:pt x="2258" y="795"/>
                      </a:lnTo>
                      <a:lnTo>
                        <a:pt x="2330" y="795"/>
                      </a:lnTo>
                      <a:lnTo>
                        <a:pt x="2330" y="265"/>
                      </a:lnTo>
                      <a:moveTo>
                        <a:pt x="2185" y="265"/>
                      </a:moveTo>
                      <a:lnTo>
                        <a:pt x="2039" y="265"/>
                      </a:lnTo>
                      <a:lnTo>
                        <a:pt x="2039" y="795"/>
                      </a:lnTo>
                      <a:lnTo>
                        <a:pt x="2185" y="795"/>
                      </a:lnTo>
                      <a:lnTo>
                        <a:pt x="2185" y="265"/>
                      </a:lnTo>
                    </a:path>
                  </a:pathLst>
                </a:custGeom>
                <a:solidFill>
                  <a:srgbClr val="000000"/>
                </a:solidFill>
                <a:ln w="9360">
                  <a:solidFill>
                    <a:srgbClr val="000000"/>
                  </a:solidFill>
                  <a:miter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632" name="CustomShape 11"/>
                <p:cNvSpPr/>
                <p:nvPr/>
              </p:nvSpPr>
              <p:spPr>
                <a:xfrm>
                  <a:off x="3402360" y="1124640"/>
                  <a:ext cx="210240" cy="210240"/>
                </a:xfrm>
                <a:prstGeom prst="ellipse">
                  <a:avLst/>
                </a:prstGeom>
                <a:solidFill>
                  <a:srgbClr val="000000"/>
                </a:solidFill>
                <a:ln w="9360">
                  <a:solidFill>
                    <a:srgbClr val="000000"/>
                  </a:solidFill>
                  <a:miter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633" name="CustomShape 12"/>
                <p:cNvSpPr/>
                <p:nvPr/>
              </p:nvSpPr>
              <p:spPr>
                <a:xfrm>
                  <a:off x="1986120" y="4721760"/>
                  <a:ext cx="210240" cy="210240"/>
                </a:xfrm>
                <a:prstGeom prst="ellipse">
                  <a:avLst/>
                </a:prstGeom>
                <a:solidFill>
                  <a:srgbClr val="000000"/>
                </a:solidFill>
                <a:ln w="9360">
                  <a:solidFill>
                    <a:srgbClr val="000000"/>
                  </a:solidFill>
                  <a:miter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634" name="CustomShape 13"/>
                <p:cNvSpPr/>
                <p:nvPr/>
              </p:nvSpPr>
              <p:spPr>
                <a:xfrm>
                  <a:off x="1049040" y="2208600"/>
                  <a:ext cx="1000800" cy="375840"/>
                </a:xfrm>
                <a:custGeom>
                  <a:avLst/>
                  <a:gdLst/>
                  <a:ahLst/>
                  <a:rect l="l" t="t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600"/>
                      </a:lnTo>
                      <a:lnTo>
                        <a:pt x="0" y="216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wrap="none" lIns="90000" rIns="90000" tIns="46800" bIns="46800">
                  <a:spAutoFit/>
                </a:bodyPr>
                <a:p>
                  <a:pPr>
                    <a:lnSpc>
                      <a:spcPct val="100000"/>
                    </a:lnSpc>
                  </a:pPr>
                  <a:r>
                    <a:rPr b="1" i="1" lang="en-US" sz="2000" spc="-1" strike="noStrike">
                      <a:solidFill>
                        <a:srgbClr val="008000"/>
                      </a:solidFill>
                      <a:latin typeface="Times New Roman"/>
                    </a:rPr>
                    <a:t>nucleus</a:t>
                  </a:r>
                  <a:endParaRPr b="1" i="1" lang="en-US" sz="2000" spc="-1" strike="noStrike">
                    <a:solidFill>
                      <a:srgbClr val="008000"/>
                    </a:solidFill>
                    <a:latin typeface="Times New Roman"/>
                  </a:endParaRPr>
                </a:p>
              </p:txBody>
            </p:sp>
            <p:sp>
              <p:nvSpPr>
                <p:cNvPr id="635" name="CustomShape 14"/>
                <p:cNvSpPr/>
                <p:nvPr/>
              </p:nvSpPr>
              <p:spPr>
                <a:xfrm>
                  <a:off x="3317760" y="4331880"/>
                  <a:ext cx="1000800" cy="375840"/>
                </a:xfrm>
                <a:custGeom>
                  <a:avLst/>
                  <a:gdLst/>
                  <a:ahLst/>
                  <a:rect l="l" t="t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600"/>
                      </a:lnTo>
                      <a:lnTo>
                        <a:pt x="0" y="216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wrap="none" lIns="90000" rIns="90000" tIns="46800" bIns="46800">
                  <a:spAutoFit/>
                </a:bodyPr>
                <a:p>
                  <a:pPr>
                    <a:lnSpc>
                      <a:spcPct val="100000"/>
                    </a:lnSpc>
                  </a:pPr>
                  <a:r>
                    <a:rPr b="1" i="1" lang="en-US" sz="2000" spc="-1" strike="noStrike">
                      <a:solidFill>
                        <a:srgbClr val="008000"/>
                      </a:solidFill>
                      <a:latin typeface="Times New Roman"/>
                    </a:rPr>
                    <a:t>nucleus</a:t>
                  </a:r>
                  <a:endParaRPr b="1" i="1" lang="en-US" sz="2000" spc="-1" strike="noStrike">
                    <a:solidFill>
                      <a:srgbClr val="008000"/>
                    </a:solidFill>
                    <a:latin typeface="Times New Roman"/>
                  </a:endParaRPr>
                </a:p>
              </p:txBody>
            </p:sp>
          </p:grpSp>
          <p:grpSp>
            <p:nvGrpSpPr>
              <p:cNvPr id="636" name="Group 15"/>
              <p:cNvGrpSpPr/>
              <p:nvPr/>
            </p:nvGrpSpPr>
            <p:grpSpPr>
              <a:xfrm>
                <a:off x="1722960" y="1365480"/>
                <a:ext cx="2008800" cy="3352320"/>
                <a:chOff x="1722960" y="1365480"/>
                <a:chExt cx="2008800" cy="3352320"/>
              </a:xfrm>
            </p:grpSpPr>
            <p:sp>
              <p:nvSpPr>
                <p:cNvPr id="637" name="Line 16"/>
                <p:cNvSpPr/>
                <p:nvPr/>
              </p:nvSpPr>
              <p:spPr>
                <a:xfrm>
                  <a:off x="1722960" y="2965680"/>
                  <a:ext cx="914760" cy="0"/>
                </a:xfrm>
                <a:prstGeom prst="line">
                  <a:avLst/>
                </a:prstGeom>
                <a:ln w="38160">
                  <a:solidFill>
                    <a:srgbClr val="000000"/>
                  </a:solidFill>
                  <a:miter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638" name="Line 17"/>
                <p:cNvSpPr/>
                <p:nvPr/>
              </p:nvSpPr>
              <p:spPr>
                <a:xfrm flipV="1">
                  <a:off x="2680200" y="1365480"/>
                  <a:ext cx="762480" cy="1599840"/>
                </a:xfrm>
                <a:prstGeom prst="line">
                  <a:avLst/>
                </a:prstGeom>
                <a:ln w="38160">
                  <a:solidFill>
                    <a:srgbClr val="0000ff"/>
                  </a:solidFill>
                  <a:miter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grpSp>
              <p:nvGrpSpPr>
                <p:cNvPr id="639" name="Group 18"/>
                <p:cNvGrpSpPr/>
                <p:nvPr/>
              </p:nvGrpSpPr>
              <p:grpSpPr>
                <a:xfrm>
                  <a:off x="2146320" y="3117600"/>
                  <a:ext cx="1585440" cy="1600200"/>
                  <a:chOff x="2146320" y="3117600"/>
                  <a:chExt cx="1585440" cy="1600200"/>
                </a:xfrm>
              </p:grpSpPr>
              <p:sp>
                <p:nvSpPr>
                  <p:cNvPr id="640" name="Line 19"/>
                  <p:cNvSpPr/>
                  <p:nvPr/>
                </p:nvSpPr>
                <p:spPr>
                  <a:xfrm flipH="1">
                    <a:off x="2908440" y="3117600"/>
                    <a:ext cx="823320" cy="0"/>
                  </a:xfrm>
                  <a:prstGeom prst="line">
                    <a:avLst/>
                  </a:prstGeom>
                  <a:ln w="38160">
                    <a:solidFill>
                      <a:srgbClr val="000000"/>
                    </a:solidFill>
                    <a:miter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641" name="Line 20"/>
                  <p:cNvSpPr/>
                  <p:nvPr/>
                </p:nvSpPr>
                <p:spPr>
                  <a:xfrm flipH="1">
                    <a:off x="2146320" y="3117960"/>
                    <a:ext cx="762480" cy="1599840"/>
                  </a:xfrm>
                  <a:prstGeom prst="line">
                    <a:avLst/>
                  </a:prstGeom>
                  <a:ln w="38160">
                    <a:solidFill>
                      <a:srgbClr val="ff0000"/>
                    </a:solidFill>
                    <a:miter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</p:grpSp>
            <p:sp>
              <p:nvSpPr>
                <p:cNvPr id="642" name="CustomShape 21"/>
                <p:cNvSpPr/>
                <p:nvPr/>
              </p:nvSpPr>
              <p:spPr>
                <a:xfrm>
                  <a:off x="2451600" y="2737080"/>
                  <a:ext cx="686160" cy="533160"/>
                </a:xfrm>
                <a:custGeom>
                  <a:avLst/>
                  <a:gdLst/>
                  <a:ahLst/>
                  <a:rect l="l" t="t" r="r" b="b"/>
                  <a:pathLst>
                    <a:path w="21600" h="21600">
                      <a:moveTo>
                        <a:pt x="11464" y="4340"/>
                      </a:moveTo>
                      <a:lnTo>
                        <a:pt x="9722" y="1887"/>
                      </a:lnTo>
                      <a:lnTo>
                        <a:pt x="8548" y="6383"/>
                      </a:lnTo>
                      <a:lnTo>
                        <a:pt x="4503" y="3626"/>
                      </a:lnTo>
                      <a:lnTo>
                        <a:pt x="5373" y="7816"/>
                      </a:lnTo>
                      <a:lnTo>
                        <a:pt x="1174" y="8270"/>
                      </a:lnTo>
                      <a:lnTo>
                        <a:pt x="3934" y="11592"/>
                      </a:lnTo>
                      <a:lnTo>
                        <a:pt x="0" y="12875"/>
                      </a:lnTo>
                      <a:lnTo>
                        <a:pt x="3329" y="15372"/>
                      </a:lnTo>
                      <a:lnTo>
                        <a:pt x="1283" y="17824"/>
                      </a:lnTo>
                      <a:lnTo>
                        <a:pt x="4804" y="18239"/>
                      </a:lnTo>
                      <a:lnTo>
                        <a:pt x="4918" y="21600"/>
                      </a:lnTo>
                      <a:lnTo>
                        <a:pt x="7525" y="18125"/>
                      </a:lnTo>
                      <a:lnTo>
                        <a:pt x="8698" y="19712"/>
                      </a:lnTo>
                      <a:lnTo>
                        <a:pt x="9871" y="17371"/>
                      </a:lnTo>
                      <a:lnTo>
                        <a:pt x="11614" y="18844"/>
                      </a:lnTo>
                      <a:lnTo>
                        <a:pt x="12178" y="15937"/>
                      </a:lnTo>
                      <a:lnTo>
                        <a:pt x="14943" y="17371"/>
                      </a:lnTo>
                      <a:lnTo>
                        <a:pt x="14640" y="14348"/>
                      </a:lnTo>
                      <a:lnTo>
                        <a:pt x="18878" y="15632"/>
                      </a:lnTo>
                      <a:lnTo>
                        <a:pt x="16382" y="12311"/>
                      </a:lnTo>
                      <a:lnTo>
                        <a:pt x="18270" y="11292"/>
                      </a:lnTo>
                      <a:lnTo>
                        <a:pt x="16986" y="9404"/>
                      </a:lnTo>
                      <a:lnTo>
                        <a:pt x="21600" y="6646"/>
                      </a:lnTo>
                      <a:lnTo>
                        <a:pt x="16382" y="6533"/>
                      </a:lnTo>
                      <a:lnTo>
                        <a:pt x="18005" y="3172"/>
                      </a:lnTo>
                      <a:lnTo>
                        <a:pt x="14524" y="5778"/>
                      </a:lnTo>
                      <a:lnTo>
                        <a:pt x="14789" y="0"/>
                      </a:lnTo>
                      <a:lnTo>
                        <a:pt x="11464" y="4340"/>
                      </a:lnTo>
                      <a:close/>
                    </a:path>
                  </a:pathLst>
                </a:custGeom>
                <a:solidFill>
                  <a:srgbClr val="f5fd55"/>
                </a:solidFill>
                <a:ln w="9360">
                  <a:solidFill>
                    <a:srgbClr val="000000"/>
                  </a:solidFill>
                  <a:miter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</p:grpSp>
        </p:grpSp>
      </p:grpSp>
      <p:pic>
        <p:nvPicPr>
          <p:cNvPr id="643" name="" descr=""/>
          <p:cNvPicPr/>
          <p:nvPr/>
        </p:nvPicPr>
        <p:blipFill>
          <a:blip r:embed="rId4"/>
          <a:stretch/>
        </p:blipFill>
        <p:spPr>
          <a:xfrm>
            <a:off x="5390640" y="1345320"/>
            <a:ext cx="4573440" cy="3683880"/>
          </a:xfrm>
          <a:prstGeom prst="rect">
            <a:avLst/>
          </a:prstGeom>
          <a:ln>
            <a:noFill/>
          </a:ln>
        </p:spPr>
      </p:pic>
      <p:grpSp>
        <p:nvGrpSpPr>
          <p:cNvPr id="644" name="Group 22"/>
          <p:cNvGrpSpPr/>
          <p:nvPr/>
        </p:nvGrpSpPr>
        <p:grpSpPr>
          <a:xfrm>
            <a:off x="3291840" y="4998960"/>
            <a:ext cx="3200400" cy="2526480"/>
            <a:chOff x="3291840" y="4998960"/>
            <a:chExt cx="3200400" cy="2526480"/>
          </a:xfrm>
        </p:grpSpPr>
        <p:pic>
          <p:nvPicPr>
            <p:cNvPr id="645" name="" descr=""/>
            <p:cNvPicPr/>
            <p:nvPr/>
          </p:nvPicPr>
          <p:blipFill>
            <a:blip r:embed="rId5"/>
            <a:stretch/>
          </p:blipFill>
          <p:spPr>
            <a:xfrm>
              <a:off x="3291840" y="5120640"/>
              <a:ext cx="3200400" cy="2404800"/>
            </a:xfrm>
            <a:prstGeom prst="rect">
              <a:avLst/>
            </a:prstGeom>
            <a:ln>
              <a:noFill/>
            </a:ln>
          </p:spPr>
        </p:pic>
        <p:sp>
          <p:nvSpPr>
            <p:cNvPr id="646" name="TextShape 23"/>
            <p:cNvSpPr txBox="1"/>
            <p:nvPr/>
          </p:nvSpPr>
          <p:spPr>
            <a:xfrm>
              <a:off x="3729240" y="4998960"/>
              <a:ext cx="2322360" cy="58860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>
              <a:noAutofit/>
            </a:bodyPr>
            <a:p>
              <a:pPr algn="ctr"/>
              <a:r>
                <a:rPr b="1" lang="en-US" sz="3500" spc="-1" strike="noStrike">
                  <a:solidFill>
                    <a:srgbClr val="ff0000"/>
                  </a:solidFill>
                  <a:latin typeface="Arial"/>
                </a:rPr>
                <a:t>ATLAS</a:t>
              </a:r>
              <a:endParaRPr b="0" lang="en-US" sz="3500" spc="-1" strike="noStrike">
                <a:latin typeface="Arial"/>
              </a:endParaRPr>
            </a:p>
          </p:txBody>
        </p:sp>
        <p:sp>
          <p:nvSpPr>
            <p:cNvPr id="647" name="Freeform 24"/>
            <p:cNvSpPr/>
            <p:nvPr/>
          </p:nvSpPr>
          <p:spPr>
            <a:xfrm>
              <a:off x="4121640" y="5769360"/>
              <a:ext cx="405720" cy="448920"/>
            </a:xfrm>
            <a:custGeom>
              <a:avLst/>
              <a:gdLst/>
              <a:ahLst/>
              <a:rect l="0" t="0" r="r" b="b"/>
              <a:pathLst>
                <a:path w="1127" h="1247">
                  <a:moveTo>
                    <a:pt x="0" y="675"/>
                  </a:moveTo>
                  <a:cubicBezTo>
                    <a:pt x="150" y="570"/>
                    <a:pt x="91" y="150"/>
                    <a:pt x="190" y="114"/>
                  </a:cubicBezTo>
                  <a:cubicBezTo>
                    <a:pt x="378" y="47"/>
                    <a:pt x="463" y="0"/>
                    <a:pt x="571" y="81"/>
                  </a:cubicBezTo>
                  <a:cubicBezTo>
                    <a:pt x="708" y="183"/>
                    <a:pt x="956" y="485"/>
                    <a:pt x="1020" y="675"/>
                  </a:cubicBezTo>
                  <a:cubicBezTo>
                    <a:pt x="1126" y="991"/>
                    <a:pt x="1114" y="1221"/>
                    <a:pt x="1062" y="1246"/>
                  </a:cubicBezTo>
                </a:path>
              </a:pathLst>
            </a:custGeom>
            <a:ln w="54720">
              <a:solidFill>
                <a:srgbClr val="008000"/>
              </a:solidFill>
              <a:round/>
              <a:tailEnd len="med" type="triangle" w="med"/>
            </a:ln>
          </p:spPr>
        </p:sp>
        <p:sp>
          <p:nvSpPr>
            <p:cNvPr id="648" name="Line 25"/>
            <p:cNvSpPr/>
            <p:nvPr/>
          </p:nvSpPr>
          <p:spPr>
            <a:xfrm flipV="1">
              <a:off x="4604760" y="6711840"/>
              <a:ext cx="1166040" cy="107640"/>
            </a:xfrm>
            <a:prstGeom prst="line">
              <a:avLst/>
            </a:prstGeom>
            <a:ln w="54720">
              <a:solidFill>
                <a:srgbClr val="f77f00"/>
              </a:solidFill>
              <a:round/>
              <a:headEnd len="med" type="triangle" w="med"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649" name="Line 26"/>
          <p:cNvSpPr/>
          <p:nvPr/>
        </p:nvSpPr>
        <p:spPr>
          <a:xfrm>
            <a:off x="5669280" y="4114800"/>
            <a:ext cx="914400" cy="822960"/>
          </a:xfrm>
          <a:prstGeom prst="line">
            <a:avLst/>
          </a:prstGeom>
          <a:ln w="54720">
            <a:solidFill>
              <a:srgbClr val="008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650" name="Line 27"/>
          <p:cNvSpPr/>
          <p:nvPr/>
        </p:nvSpPr>
        <p:spPr>
          <a:xfrm flipV="1">
            <a:off x="8049600" y="4563360"/>
            <a:ext cx="1554480" cy="365760"/>
          </a:xfrm>
          <a:prstGeom prst="line">
            <a:avLst/>
          </a:prstGeom>
          <a:ln w="54720">
            <a:solidFill>
              <a:srgbClr val="f77f00"/>
            </a:solidFill>
            <a:round/>
            <a:headEnd len="med" type="triangle" w="med"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651" name="CustomShape 28"/>
          <p:cNvSpPr/>
          <p:nvPr/>
        </p:nvSpPr>
        <p:spPr>
          <a:xfrm>
            <a:off x="6858000" y="1995120"/>
            <a:ext cx="731520" cy="1920240"/>
          </a:xfrm>
          <a:custGeom>
            <a:avLst/>
            <a:gdLst/>
            <a:ahLst/>
            <a:rect l="0" t="0" r="r" b="b"/>
            <a:pathLst>
              <a:path w="2034" h="5336">
                <a:moveTo>
                  <a:pt x="508" y="5335"/>
                </a:moveTo>
                <a:lnTo>
                  <a:pt x="508" y="1333"/>
                </a:lnTo>
                <a:lnTo>
                  <a:pt x="0" y="1333"/>
                </a:lnTo>
                <a:lnTo>
                  <a:pt x="1016" y="0"/>
                </a:lnTo>
                <a:lnTo>
                  <a:pt x="2033" y="1333"/>
                </a:lnTo>
                <a:lnTo>
                  <a:pt x="1524" y="1333"/>
                </a:lnTo>
                <a:lnTo>
                  <a:pt x="1524" y="5335"/>
                </a:lnTo>
                <a:lnTo>
                  <a:pt x="508" y="5335"/>
                </a:lnTo>
              </a:path>
            </a:pathLst>
          </a:custGeom>
          <a:noFill/>
          <a:ln w="54720">
            <a:solidFill>
              <a:srgbClr val="0000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52" name="CustomShape 29"/>
          <p:cNvSpPr/>
          <p:nvPr/>
        </p:nvSpPr>
        <p:spPr>
          <a:xfrm>
            <a:off x="8126280" y="1900800"/>
            <a:ext cx="731520" cy="2419200"/>
          </a:xfrm>
          <a:custGeom>
            <a:avLst/>
            <a:gdLst/>
            <a:ahLst/>
            <a:rect l="0" t="0" r="r" b="b"/>
            <a:pathLst>
              <a:path w="2034" h="6721">
                <a:moveTo>
                  <a:pt x="508" y="6720"/>
                </a:moveTo>
                <a:lnTo>
                  <a:pt x="508" y="1680"/>
                </a:lnTo>
                <a:lnTo>
                  <a:pt x="0" y="1680"/>
                </a:lnTo>
                <a:lnTo>
                  <a:pt x="1016" y="0"/>
                </a:lnTo>
                <a:lnTo>
                  <a:pt x="2033" y="1680"/>
                </a:lnTo>
                <a:lnTo>
                  <a:pt x="1524" y="1680"/>
                </a:lnTo>
                <a:lnTo>
                  <a:pt x="1524" y="6720"/>
                </a:lnTo>
                <a:lnTo>
                  <a:pt x="508" y="6720"/>
                </a:lnTo>
              </a:path>
            </a:pathLst>
          </a:custGeom>
          <a:noFill/>
          <a:ln w="5472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53" name="TextShape 30"/>
          <p:cNvSpPr txBox="1"/>
          <p:nvPr/>
        </p:nvSpPr>
        <p:spPr>
          <a:xfrm>
            <a:off x="6675120" y="1005840"/>
            <a:ext cx="2096280" cy="2336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en-US" sz="1000" spc="-1" strike="noStrike">
                <a:solidFill>
                  <a:srgbClr val="000000"/>
                </a:solidFill>
                <a:latin typeface="Arial"/>
                <a:hlinkClick r:id="rId6"/>
              </a:rPr>
              <a:t>Phys.Rev.Lett. 105 (2010) 252303</a:t>
            </a:r>
            <a:endParaRPr b="0" lang="en-US" sz="1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TextShape 1"/>
          <p:cNvSpPr txBox="1"/>
          <p:nvPr/>
        </p:nvSpPr>
        <p:spPr>
          <a:xfrm>
            <a:off x="503640" y="156960"/>
            <a:ext cx="9071640" cy="9792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n-US" sz="4400" spc="-1" strike="noStrike">
                <a:highlight>
                  <a:srgbClr val="ffffff"/>
                </a:highlight>
                <a:latin typeface="Times New Roman"/>
              </a:rPr>
              <a:t>Quenched jets</a:t>
            </a:r>
            <a:endParaRPr b="0" lang="en-US" sz="4400" spc="-1" strike="noStrike">
              <a:highlight>
                <a:srgbClr val="ffffff"/>
              </a:highlight>
              <a:latin typeface="Times New Roman"/>
            </a:endParaRPr>
          </a:p>
        </p:txBody>
      </p:sp>
      <p:grpSp>
        <p:nvGrpSpPr>
          <p:cNvPr id="655" name="Group 2"/>
          <p:cNvGrpSpPr/>
          <p:nvPr/>
        </p:nvGrpSpPr>
        <p:grpSpPr>
          <a:xfrm>
            <a:off x="457200" y="1299600"/>
            <a:ext cx="4761000" cy="3583080"/>
            <a:chOff x="457200" y="1299600"/>
            <a:chExt cx="4761000" cy="3583080"/>
          </a:xfrm>
        </p:grpSpPr>
        <p:pic>
          <p:nvPicPr>
            <p:cNvPr id="656" name="" descr=""/>
            <p:cNvPicPr/>
            <p:nvPr/>
          </p:nvPicPr>
          <p:blipFill>
            <a:blip r:embed="rId1"/>
            <a:stretch/>
          </p:blipFill>
          <p:spPr>
            <a:xfrm>
              <a:off x="2454840" y="2840040"/>
              <a:ext cx="914760" cy="1371240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657" name="Group 3"/>
            <p:cNvGrpSpPr/>
            <p:nvPr/>
          </p:nvGrpSpPr>
          <p:grpSpPr>
            <a:xfrm>
              <a:off x="457200" y="1299600"/>
              <a:ext cx="4761000" cy="3583080"/>
              <a:chOff x="457200" y="1299600"/>
              <a:chExt cx="4761000" cy="3583080"/>
            </a:xfrm>
          </p:grpSpPr>
          <p:grpSp>
            <p:nvGrpSpPr>
              <p:cNvPr id="658" name="Group 4"/>
              <p:cNvGrpSpPr/>
              <p:nvPr/>
            </p:nvGrpSpPr>
            <p:grpSpPr>
              <a:xfrm>
                <a:off x="457200" y="1299600"/>
                <a:ext cx="4761000" cy="3583080"/>
                <a:chOff x="457200" y="1299600"/>
                <a:chExt cx="4761000" cy="3583080"/>
              </a:xfrm>
            </p:grpSpPr>
            <p:grpSp>
              <p:nvGrpSpPr>
                <p:cNvPr id="659" name="Group 5"/>
                <p:cNvGrpSpPr/>
                <p:nvPr/>
              </p:nvGrpSpPr>
              <p:grpSpPr>
                <a:xfrm>
                  <a:off x="1414800" y="2671200"/>
                  <a:ext cx="640080" cy="1645560"/>
                  <a:chOff x="1414800" y="2671200"/>
                  <a:chExt cx="640080" cy="1645560"/>
                </a:xfrm>
              </p:grpSpPr>
              <p:pic>
                <p:nvPicPr>
                  <p:cNvPr id="660" name="" descr=""/>
                  <p:cNvPicPr/>
                  <p:nvPr/>
                </p:nvPicPr>
                <p:blipFill>
                  <a:blip r:embed="rId2"/>
                  <a:stretch/>
                </p:blipFill>
                <p:spPr>
                  <a:xfrm>
                    <a:off x="1414800" y="2671200"/>
                    <a:ext cx="640080" cy="1645560"/>
                  </a:xfrm>
                  <a:prstGeom prst="rect">
                    <a:avLst/>
                  </a:prstGeom>
                  <a:ln>
                    <a:noFill/>
                  </a:ln>
                </p:spPr>
              </p:pic>
              <p:sp>
                <p:nvSpPr>
                  <p:cNvPr id="661" name="CustomShape 6"/>
                  <p:cNvSpPr/>
                  <p:nvPr/>
                </p:nvSpPr>
                <p:spPr>
                  <a:xfrm>
                    <a:off x="1769400" y="3017880"/>
                    <a:ext cx="91440" cy="209880"/>
                  </a:xfrm>
                  <a:prstGeom prst="ellipse">
                    <a:avLst/>
                  </a:prstGeom>
                  <a:solidFill>
                    <a:srgbClr val="000000"/>
                  </a:solidFill>
                  <a:ln w="9360">
                    <a:solidFill>
                      <a:srgbClr val="000000"/>
                    </a:solidFill>
                    <a:miter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</p:grpSp>
            <p:grpSp>
              <p:nvGrpSpPr>
                <p:cNvPr id="662" name="Group 7"/>
                <p:cNvGrpSpPr/>
                <p:nvPr/>
              </p:nvGrpSpPr>
              <p:grpSpPr>
                <a:xfrm>
                  <a:off x="3719520" y="2959200"/>
                  <a:ext cx="640080" cy="1645200"/>
                  <a:chOff x="3719520" y="2959200"/>
                  <a:chExt cx="640080" cy="1645200"/>
                </a:xfrm>
              </p:grpSpPr>
              <p:pic>
                <p:nvPicPr>
                  <p:cNvPr id="663" name="" descr=""/>
                  <p:cNvPicPr/>
                  <p:nvPr/>
                </p:nvPicPr>
                <p:blipFill>
                  <a:blip r:embed="rId3"/>
                  <a:stretch/>
                </p:blipFill>
                <p:spPr>
                  <a:xfrm>
                    <a:off x="3719520" y="2959200"/>
                    <a:ext cx="640080" cy="1645200"/>
                  </a:xfrm>
                  <a:prstGeom prst="rect">
                    <a:avLst/>
                  </a:prstGeom>
                  <a:ln>
                    <a:noFill/>
                  </a:ln>
                </p:spPr>
              </p:pic>
              <p:sp>
                <p:nvSpPr>
                  <p:cNvPr id="664" name="CustomShape 8"/>
                  <p:cNvSpPr/>
                  <p:nvPr/>
                </p:nvSpPr>
                <p:spPr>
                  <a:xfrm>
                    <a:off x="3978000" y="3172320"/>
                    <a:ext cx="91440" cy="209880"/>
                  </a:xfrm>
                  <a:prstGeom prst="ellipse">
                    <a:avLst/>
                  </a:prstGeom>
                  <a:solidFill>
                    <a:srgbClr val="000000"/>
                  </a:solidFill>
                  <a:ln w="9360">
                    <a:solidFill>
                      <a:srgbClr val="000000"/>
                    </a:solidFill>
                    <a:miter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</p:grpSp>
            <p:sp>
              <p:nvSpPr>
                <p:cNvPr id="665" name="CustomShape 9"/>
                <p:cNvSpPr/>
                <p:nvPr/>
              </p:nvSpPr>
              <p:spPr>
                <a:xfrm>
                  <a:off x="457200" y="3278520"/>
                  <a:ext cx="838440" cy="380880"/>
                </a:xfrm>
                <a:custGeom>
                  <a:avLst/>
                  <a:gdLst/>
                  <a:ahLst/>
                  <a:rect l="0" t="0" r="r" b="b"/>
                  <a:pathLst>
                    <a:path w="2331" h="1060">
                      <a:moveTo>
                        <a:pt x="364" y="264"/>
                      </a:moveTo>
                      <a:lnTo>
                        <a:pt x="1747" y="264"/>
                      </a:lnTo>
                      <a:lnTo>
                        <a:pt x="1747" y="0"/>
                      </a:lnTo>
                      <a:lnTo>
                        <a:pt x="2330" y="529"/>
                      </a:lnTo>
                      <a:lnTo>
                        <a:pt x="1747" y="1059"/>
                      </a:lnTo>
                      <a:lnTo>
                        <a:pt x="1747" y="794"/>
                      </a:lnTo>
                      <a:lnTo>
                        <a:pt x="364" y="794"/>
                      </a:lnTo>
                      <a:lnTo>
                        <a:pt x="364" y="264"/>
                      </a:lnTo>
                      <a:moveTo>
                        <a:pt x="0" y="264"/>
                      </a:moveTo>
                      <a:lnTo>
                        <a:pt x="72" y="264"/>
                      </a:lnTo>
                      <a:lnTo>
                        <a:pt x="72" y="794"/>
                      </a:lnTo>
                      <a:lnTo>
                        <a:pt x="0" y="794"/>
                      </a:lnTo>
                      <a:lnTo>
                        <a:pt x="0" y="264"/>
                      </a:lnTo>
                      <a:moveTo>
                        <a:pt x="145" y="264"/>
                      </a:moveTo>
                      <a:lnTo>
                        <a:pt x="291" y="264"/>
                      </a:lnTo>
                      <a:lnTo>
                        <a:pt x="291" y="794"/>
                      </a:lnTo>
                      <a:lnTo>
                        <a:pt x="145" y="794"/>
                      </a:lnTo>
                      <a:lnTo>
                        <a:pt x="145" y="264"/>
                      </a:lnTo>
                    </a:path>
                  </a:pathLst>
                </a:custGeom>
                <a:solidFill>
                  <a:srgbClr val="000000"/>
                </a:solidFill>
                <a:ln w="9360">
                  <a:solidFill>
                    <a:srgbClr val="000000"/>
                  </a:solidFill>
                  <a:miter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666" name="CustomShape 10"/>
                <p:cNvSpPr/>
                <p:nvPr/>
              </p:nvSpPr>
              <p:spPr>
                <a:xfrm>
                  <a:off x="4379400" y="3597480"/>
                  <a:ext cx="838440" cy="381240"/>
                </a:xfrm>
                <a:custGeom>
                  <a:avLst/>
                  <a:gdLst/>
                  <a:ahLst/>
                  <a:rect l="0" t="0" r="r" b="b"/>
                  <a:pathLst>
                    <a:path w="2331" h="1061">
                      <a:moveTo>
                        <a:pt x="1966" y="265"/>
                      </a:moveTo>
                      <a:lnTo>
                        <a:pt x="583" y="265"/>
                      </a:lnTo>
                      <a:lnTo>
                        <a:pt x="583" y="0"/>
                      </a:lnTo>
                      <a:lnTo>
                        <a:pt x="0" y="530"/>
                      </a:lnTo>
                      <a:lnTo>
                        <a:pt x="583" y="1060"/>
                      </a:lnTo>
                      <a:lnTo>
                        <a:pt x="583" y="795"/>
                      </a:lnTo>
                      <a:lnTo>
                        <a:pt x="1966" y="795"/>
                      </a:lnTo>
                      <a:lnTo>
                        <a:pt x="1966" y="265"/>
                      </a:lnTo>
                      <a:moveTo>
                        <a:pt x="2330" y="265"/>
                      </a:moveTo>
                      <a:lnTo>
                        <a:pt x="2258" y="265"/>
                      </a:lnTo>
                      <a:lnTo>
                        <a:pt x="2258" y="795"/>
                      </a:lnTo>
                      <a:lnTo>
                        <a:pt x="2330" y="795"/>
                      </a:lnTo>
                      <a:lnTo>
                        <a:pt x="2330" y="265"/>
                      </a:lnTo>
                      <a:moveTo>
                        <a:pt x="2185" y="265"/>
                      </a:moveTo>
                      <a:lnTo>
                        <a:pt x="2039" y="265"/>
                      </a:lnTo>
                      <a:lnTo>
                        <a:pt x="2039" y="795"/>
                      </a:lnTo>
                      <a:lnTo>
                        <a:pt x="2185" y="795"/>
                      </a:lnTo>
                      <a:lnTo>
                        <a:pt x="2185" y="265"/>
                      </a:lnTo>
                    </a:path>
                  </a:pathLst>
                </a:custGeom>
                <a:solidFill>
                  <a:srgbClr val="000000"/>
                </a:solidFill>
                <a:ln w="9360">
                  <a:solidFill>
                    <a:srgbClr val="000000"/>
                  </a:solidFill>
                  <a:miter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667" name="CustomShape 11"/>
                <p:cNvSpPr/>
                <p:nvPr/>
              </p:nvSpPr>
              <p:spPr>
                <a:xfrm>
                  <a:off x="3605760" y="1299600"/>
                  <a:ext cx="210240" cy="210240"/>
                </a:xfrm>
                <a:prstGeom prst="ellipse">
                  <a:avLst/>
                </a:prstGeom>
                <a:solidFill>
                  <a:srgbClr val="000000"/>
                </a:solidFill>
                <a:ln w="9360">
                  <a:solidFill>
                    <a:srgbClr val="000000"/>
                  </a:solidFill>
                  <a:miter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668" name="CustomShape 12"/>
                <p:cNvSpPr/>
                <p:nvPr/>
              </p:nvSpPr>
              <p:spPr>
                <a:xfrm>
                  <a:off x="2809800" y="3952440"/>
                  <a:ext cx="210240" cy="210240"/>
                </a:xfrm>
                <a:prstGeom prst="ellipse">
                  <a:avLst/>
                </a:prstGeom>
                <a:solidFill>
                  <a:srgbClr val="000000"/>
                </a:solidFill>
                <a:ln w="9360">
                  <a:solidFill>
                    <a:srgbClr val="000000"/>
                  </a:solidFill>
                  <a:miter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669" name="CustomShape 13"/>
                <p:cNvSpPr/>
                <p:nvPr/>
              </p:nvSpPr>
              <p:spPr>
                <a:xfrm>
                  <a:off x="1252440" y="2383560"/>
                  <a:ext cx="1000800" cy="375840"/>
                </a:xfrm>
                <a:custGeom>
                  <a:avLst/>
                  <a:gdLst/>
                  <a:ahLst/>
                  <a:rect l="l" t="t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600"/>
                      </a:lnTo>
                      <a:lnTo>
                        <a:pt x="0" y="216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wrap="none" lIns="90000" rIns="90000" tIns="46800" bIns="46800">
                  <a:spAutoFit/>
                </a:bodyPr>
                <a:p>
                  <a:pPr>
                    <a:lnSpc>
                      <a:spcPct val="100000"/>
                    </a:lnSpc>
                  </a:pPr>
                  <a:r>
                    <a:rPr b="1" i="1" lang="en-US" sz="2000" spc="-1" strike="noStrike">
                      <a:solidFill>
                        <a:srgbClr val="008000"/>
                      </a:solidFill>
                      <a:latin typeface="Times New Roman"/>
                    </a:rPr>
                    <a:t>nucleus</a:t>
                  </a:r>
                  <a:endParaRPr b="1" i="1" lang="en-US" sz="2000" spc="-1" strike="noStrike">
                    <a:solidFill>
                      <a:srgbClr val="008000"/>
                    </a:solidFill>
                    <a:latin typeface="Times New Roman"/>
                  </a:endParaRPr>
                </a:p>
              </p:txBody>
            </p:sp>
            <p:sp>
              <p:nvSpPr>
                <p:cNvPr id="670" name="CustomShape 14"/>
                <p:cNvSpPr/>
                <p:nvPr/>
              </p:nvSpPr>
              <p:spPr>
                <a:xfrm>
                  <a:off x="3521160" y="4506840"/>
                  <a:ext cx="1000800" cy="375840"/>
                </a:xfrm>
                <a:custGeom>
                  <a:avLst/>
                  <a:gdLst/>
                  <a:ahLst/>
                  <a:rect l="l" t="t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600"/>
                      </a:lnTo>
                      <a:lnTo>
                        <a:pt x="0" y="216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wrap="none" lIns="90000" rIns="90000" tIns="46800" bIns="46800">
                  <a:spAutoFit/>
                </a:bodyPr>
                <a:p>
                  <a:pPr>
                    <a:lnSpc>
                      <a:spcPct val="100000"/>
                    </a:lnSpc>
                  </a:pPr>
                  <a:r>
                    <a:rPr b="1" i="1" lang="en-US" sz="2000" spc="-1" strike="noStrike">
                      <a:solidFill>
                        <a:srgbClr val="008000"/>
                      </a:solidFill>
                      <a:latin typeface="Times New Roman"/>
                    </a:rPr>
                    <a:t>nucleus</a:t>
                  </a:r>
                  <a:endParaRPr b="1" i="1" lang="en-US" sz="2000" spc="-1" strike="noStrike">
                    <a:solidFill>
                      <a:srgbClr val="008000"/>
                    </a:solidFill>
                    <a:latin typeface="Times New Roman"/>
                  </a:endParaRPr>
                </a:p>
              </p:txBody>
            </p:sp>
          </p:grpSp>
          <p:grpSp>
            <p:nvGrpSpPr>
              <p:cNvPr id="671" name="Group 15"/>
              <p:cNvGrpSpPr/>
              <p:nvPr/>
            </p:nvGrpSpPr>
            <p:grpSpPr>
              <a:xfrm>
                <a:off x="1926360" y="1540440"/>
                <a:ext cx="2008800" cy="2483280"/>
                <a:chOff x="1926360" y="1540440"/>
                <a:chExt cx="2008800" cy="2483280"/>
              </a:xfrm>
            </p:grpSpPr>
            <p:sp>
              <p:nvSpPr>
                <p:cNvPr id="672" name="Line 16"/>
                <p:cNvSpPr/>
                <p:nvPr/>
              </p:nvSpPr>
              <p:spPr>
                <a:xfrm>
                  <a:off x="1926360" y="3140640"/>
                  <a:ext cx="914760" cy="0"/>
                </a:xfrm>
                <a:prstGeom prst="line">
                  <a:avLst/>
                </a:prstGeom>
                <a:ln w="38160">
                  <a:solidFill>
                    <a:srgbClr val="000000"/>
                  </a:solidFill>
                  <a:miter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673" name="Line 17"/>
                <p:cNvSpPr/>
                <p:nvPr/>
              </p:nvSpPr>
              <p:spPr>
                <a:xfrm flipV="1">
                  <a:off x="2883600" y="1540440"/>
                  <a:ext cx="762480" cy="1599840"/>
                </a:xfrm>
                <a:prstGeom prst="line">
                  <a:avLst/>
                </a:prstGeom>
                <a:ln w="38160">
                  <a:solidFill>
                    <a:srgbClr val="0000ff"/>
                  </a:solidFill>
                  <a:miter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grpSp>
              <p:nvGrpSpPr>
                <p:cNvPr id="674" name="Group 18"/>
                <p:cNvGrpSpPr/>
                <p:nvPr/>
              </p:nvGrpSpPr>
              <p:grpSpPr>
                <a:xfrm>
                  <a:off x="2831400" y="3292560"/>
                  <a:ext cx="1103760" cy="731160"/>
                  <a:chOff x="2831400" y="3292560"/>
                  <a:chExt cx="1103760" cy="731160"/>
                </a:xfrm>
              </p:grpSpPr>
              <p:sp>
                <p:nvSpPr>
                  <p:cNvPr id="675" name="Line 19"/>
                  <p:cNvSpPr/>
                  <p:nvPr/>
                </p:nvSpPr>
                <p:spPr>
                  <a:xfrm flipH="1">
                    <a:off x="3111840" y="3292560"/>
                    <a:ext cx="823320" cy="0"/>
                  </a:xfrm>
                  <a:prstGeom prst="line">
                    <a:avLst/>
                  </a:prstGeom>
                  <a:ln w="38160">
                    <a:solidFill>
                      <a:srgbClr val="000000"/>
                    </a:solidFill>
                    <a:miter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676" name="Freeform 20"/>
                  <p:cNvSpPr/>
                  <p:nvPr/>
                </p:nvSpPr>
                <p:spPr>
                  <a:xfrm>
                    <a:off x="2658600" y="3290400"/>
                    <a:ext cx="585000" cy="733680"/>
                  </a:xfrm>
                  <a:custGeom>
                    <a:avLst/>
                    <a:gdLst/>
                    <a:ahLst/>
                    <a:rect l="0" t="0" r="r" b="b"/>
                    <a:pathLst>
                      <a:path w="1625" h="2038">
                        <a:moveTo>
                          <a:pt x="1280" y="8"/>
                        </a:moveTo>
                        <a:cubicBezTo>
                          <a:pt x="727" y="0"/>
                          <a:pt x="1328" y="530"/>
                          <a:pt x="998" y="650"/>
                        </a:cubicBezTo>
                        <a:cubicBezTo>
                          <a:pt x="175" y="949"/>
                          <a:pt x="1624" y="1034"/>
                          <a:pt x="765" y="1266"/>
                        </a:cubicBezTo>
                        <a:cubicBezTo>
                          <a:pt x="0" y="1476"/>
                          <a:pt x="1016" y="1363"/>
                          <a:pt x="1023" y="1626"/>
                        </a:cubicBezTo>
                        <a:lnTo>
                          <a:pt x="741" y="1779"/>
                        </a:lnTo>
                        <a:lnTo>
                          <a:pt x="844" y="2037"/>
                        </a:lnTo>
                        <a:lnTo>
                          <a:pt x="844" y="2012"/>
                        </a:lnTo>
                      </a:path>
                    </a:pathLst>
                  </a:custGeom>
                  <a:ln w="36720">
                    <a:solidFill>
                      <a:srgbClr val="800000"/>
                    </a:solidFill>
                    <a:round/>
                  </a:ln>
                </p:spPr>
              </p:sp>
            </p:grpSp>
            <p:sp>
              <p:nvSpPr>
                <p:cNvPr id="677" name="CustomShape 21"/>
                <p:cNvSpPr/>
                <p:nvPr/>
              </p:nvSpPr>
              <p:spPr>
                <a:xfrm>
                  <a:off x="2655000" y="2912040"/>
                  <a:ext cx="686160" cy="533160"/>
                </a:xfrm>
                <a:custGeom>
                  <a:avLst/>
                  <a:gdLst/>
                  <a:ahLst/>
                  <a:rect l="l" t="t" r="r" b="b"/>
                  <a:pathLst>
                    <a:path w="21600" h="21600">
                      <a:moveTo>
                        <a:pt x="11464" y="4340"/>
                      </a:moveTo>
                      <a:lnTo>
                        <a:pt x="9722" y="1887"/>
                      </a:lnTo>
                      <a:lnTo>
                        <a:pt x="8548" y="6383"/>
                      </a:lnTo>
                      <a:lnTo>
                        <a:pt x="4503" y="3626"/>
                      </a:lnTo>
                      <a:lnTo>
                        <a:pt x="5373" y="7816"/>
                      </a:lnTo>
                      <a:lnTo>
                        <a:pt x="1174" y="8270"/>
                      </a:lnTo>
                      <a:lnTo>
                        <a:pt x="3934" y="11592"/>
                      </a:lnTo>
                      <a:lnTo>
                        <a:pt x="0" y="12875"/>
                      </a:lnTo>
                      <a:lnTo>
                        <a:pt x="3329" y="15372"/>
                      </a:lnTo>
                      <a:lnTo>
                        <a:pt x="1283" y="17824"/>
                      </a:lnTo>
                      <a:lnTo>
                        <a:pt x="4804" y="18239"/>
                      </a:lnTo>
                      <a:lnTo>
                        <a:pt x="4918" y="21600"/>
                      </a:lnTo>
                      <a:lnTo>
                        <a:pt x="7525" y="18125"/>
                      </a:lnTo>
                      <a:lnTo>
                        <a:pt x="8698" y="19712"/>
                      </a:lnTo>
                      <a:lnTo>
                        <a:pt x="9871" y="17371"/>
                      </a:lnTo>
                      <a:lnTo>
                        <a:pt x="11614" y="18844"/>
                      </a:lnTo>
                      <a:lnTo>
                        <a:pt x="12178" y="15937"/>
                      </a:lnTo>
                      <a:lnTo>
                        <a:pt x="14943" y="17371"/>
                      </a:lnTo>
                      <a:lnTo>
                        <a:pt x="14640" y="14348"/>
                      </a:lnTo>
                      <a:lnTo>
                        <a:pt x="18878" y="15632"/>
                      </a:lnTo>
                      <a:lnTo>
                        <a:pt x="16382" y="12311"/>
                      </a:lnTo>
                      <a:lnTo>
                        <a:pt x="18270" y="11292"/>
                      </a:lnTo>
                      <a:lnTo>
                        <a:pt x="16986" y="9404"/>
                      </a:lnTo>
                      <a:lnTo>
                        <a:pt x="21600" y="6646"/>
                      </a:lnTo>
                      <a:lnTo>
                        <a:pt x="16382" y="6533"/>
                      </a:lnTo>
                      <a:lnTo>
                        <a:pt x="18005" y="3172"/>
                      </a:lnTo>
                      <a:lnTo>
                        <a:pt x="14524" y="5778"/>
                      </a:lnTo>
                      <a:lnTo>
                        <a:pt x="14789" y="0"/>
                      </a:lnTo>
                      <a:lnTo>
                        <a:pt x="11464" y="4340"/>
                      </a:lnTo>
                      <a:close/>
                    </a:path>
                  </a:pathLst>
                </a:custGeom>
                <a:solidFill>
                  <a:srgbClr val="f5fd55"/>
                </a:solidFill>
                <a:ln w="9360">
                  <a:solidFill>
                    <a:srgbClr val="000000"/>
                  </a:solidFill>
                  <a:miter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</p:grpSp>
        </p:grpSp>
      </p:grpSp>
      <p:sp>
        <p:nvSpPr>
          <p:cNvPr id="678" name="TextShape 22"/>
          <p:cNvSpPr txBox="1"/>
          <p:nvPr/>
        </p:nvSpPr>
        <p:spPr>
          <a:xfrm>
            <a:off x="9000" y="4856040"/>
            <a:ext cx="6666120" cy="2279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 fontScale="80000"/>
          </a:bodyPr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highlight>
                  <a:srgbClr val="ffffff"/>
                </a:highlight>
                <a:latin typeface="Times New Roman"/>
              </a:rPr>
              <a:t>One of the jets is absorbed by the medium</a:t>
            </a:r>
            <a:endParaRPr b="0" lang="en-US" sz="3200" spc="-1" strike="noStrike">
              <a:highlight>
                <a:srgbClr val="ffffff"/>
              </a:highlight>
              <a:latin typeface="Times New Roman"/>
            </a:endParaRPr>
          </a:p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highlight>
                  <a:srgbClr val="ffffff"/>
                </a:highlight>
                <a:latin typeface="Times New Roman"/>
              </a:rPr>
              <a:t>The quark or gluon has equilibrated with the medium</a:t>
            </a:r>
            <a:endParaRPr b="0" lang="en-US" sz="3200" spc="-1" strike="noStrike">
              <a:highlight>
                <a:srgbClr val="ffffff"/>
              </a:highlight>
              <a:latin typeface="Times New Roman"/>
            </a:endParaRPr>
          </a:p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highlight>
                  <a:srgbClr val="ffffff"/>
                </a:highlight>
                <a:latin typeface="Times New Roman"/>
                <a:hlinkClick r:id="rId4"/>
              </a:rPr>
              <a:t>Phys. Rev. Lett. 105, 252303 (2010)</a:t>
            </a:r>
            <a:endParaRPr b="0" lang="en-US" sz="3200" spc="-1" strike="noStrike">
              <a:highlight>
                <a:srgbClr val="ffffff"/>
              </a:highlight>
              <a:latin typeface="Times New Roman"/>
            </a:endParaRPr>
          </a:p>
        </p:txBody>
      </p:sp>
      <p:pic>
        <p:nvPicPr>
          <p:cNvPr id="679" name="" descr=""/>
          <p:cNvPicPr/>
          <p:nvPr/>
        </p:nvPicPr>
        <p:blipFill>
          <a:blip r:embed="rId5"/>
          <a:stretch/>
        </p:blipFill>
        <p:spPr>
          <a:xfrm>
            <a:off x="5356800" y="1095480"/>
            <a:ext cx="4572000" cy="3767400"/>
          </a:xfrm>
          <a:prstGeom prst="rect">
            <a:avLst/>
          </a:prstGeom>
          <a:ln>
            <a:noFill/>
          </a:ln>
        </p:spPr>
      </p:pic>
      <p:grpSp>
        <p:nvGrpSpPr>
          <p:cNvPr id="680" name="Group 23"/>
          <p:cNvGrpSpPr/>
          <p:nvPr/>
        </p:nvGrpSpPr>
        <p:grpSpPr>
          <a:xfrm>
            <a:off x="6675120" y="4846320"/>
            <a:ext cx="3200400" cy="2526480"/>
            <a:chOff x="6675120" y="4846320"/>
            <a:chExt cx="3200400" cy="2526480"/>
          </a:xfrm>
        </p:grpSpPr>
        <p:pic>
          <p:nvPicPr>
            <p:cNvPr id="681" name="" descr=""/>
            <p:cNvPicPr/>
            <p:nvPr/>
          </p:nvPicPr>
          <p:blipFill>
            <a:blip r:embed="rId6"/>
            <a:stretch/>
          </p:blipFill>
          <p:spPr>
            <a:xfrm>
              <a:off x="6675120" y="4968000"/>
              <a:ext cx="3200400" cy="2404800"/>
            </a:xfrm>
            <a:prstGeom prst="rect">
              <a:avLst/>
            </a:prstGeom>
            <a:ln>
              <a:noFill/>
            </a:ln>
          </p:spPr>
        </p:pic>
        <p:sp>
          <p:nvSpPr>
            <p:cNvPr id="682" name="TextShape 24"/>
            <p:cNvSpPr txBox="1"/>
            <p:nvPr/>
          </p:nvSpPr>
          <p:spPr>
            <a:xfrm>
              <a:off x="7112520" y="4846320"/>
              <a:ext cx="2322360" cy="58860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>
              <a:noAutofit/>
            </a:bodyPr>
            <a:p>
              <a:pPr algn="ctr"/>
              <a:r>
                <a:rPr b="1" lang="en-US" sz="3500" spc="-1" strike="noStrike">
                  <a:solidFill>
                    <a:srgbClr val="ff0000"/>
                  </a:solidFill>
                  <a:latin typeface="Arial"/>
                </a:rPr>
                <a:t>ATLAS</a:t>
              </a:r>
              <a:endParaRPr b="0" lang="en-US" sz="3500" spc="-1" strike="noStrike">
                <a:latin typeface="Arial"/>
              </a:endParaRPr>
            </a:p>
          </p:txBody>
        </p:sp>
        <p:sp>
          <p:nvSpPr>
            <p:cNvPr id="683" name="Freeform 25"/>
            <p:cNvSpPr/>
            <p:nvPr/>
          </p:nvSpPr>
          <p:spPr>
            <a:xfrm>
              <a:off x="7504920" y="5616720"/>
              <a:ext cx="405720" cy="448920"/>
            </a:xfrm>
            <a:custGeom>
              <a:avLst/>
              <a:gdLst/>
              <a:ahLst/>
              <a:rect l="0" t="0" r="r" b="b"/>
              <a:pathLst>
                <a:path w="1127" h="1247">
                  <a:moveTo>
                    <a:pt x="0" y="675"/>
                  </a:moveTo>
                  <a:cubicBezTo>
                    <a:pt x="150" y="570"/>
                    <a:pt x="91" y="150"/>
                    <a:pt x="190" y="114"/>
                  </a:cubicBezTo>
                  <a:cubicBezTo>
                    <a:pt x="378" y="47"/>
                    <a:pt x="463" y="0"/>
                    <a:pt x="571" y="81"/>
                  </a:cubicBezTo>
                  <a:cubicBezTo>
                    <a:pt x="708" y="183"/>
                    <a:pt x="956" y="485"/>
                    <a:pt x="1020" y="675"/>
                  </a:cubicBezTo>
                  <a:cubicBezTo>
                    <a:pt x="1126" y="991"/>
                    <a:pt x="1114" y="1221"/>
                    <a:pt x="1062" y="1246"/>
                  </a:cubicBezTo>
                </a:path>
              </a:pathLst>
            </a:custGeom>
            <a:ln w="54720">
              <a:solidFill>
                <a:srgbClr val="008000"/>
              </a:solidFill>
              <a:round/>
              <a:tailEnd len="med" type="triangle" w="med"/>
            </a:ln>
          </p:spPr>
        </p:sp>
        <p:sp>
          <p:nvSpPr>
            <p:cNvPr id="684" name="Line 26"/>
            <p:cNvSpPr/>
            <p:nvPr/>
          </p:nvSpPr>
          <p:spPr>
            <a:xfrm flipV="1">
              <a:off x="7988040" y="6559200"/>
              <a:ext cx="1166040" cy="107640"/>
            </a:xfrm>
            <a:prstGeom prst="line">
              <a:avLst/>
            </a:prstGeom>
            <a:ln w="54720">
              <a:solidFill>
                <a:srgbClr val="f77f00"/>
              </a:solidFill>
              <a:round/>
              <a:headEnd len="med" type="triangle" w="med"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685" name="Line 27"/>
          <p:cNvSpPr/>
          <p:nvPr/>
        </p:nvSpPr>
        <p:spPr>
          <a:xfrm>
            <a:off x="5749920" y="3871440"/>
            <a:ext cx="914400" cy="822960"/>
          </a:xfrm>
          <a:prstGeom prst="line">
            <a:avLst/>
          </a:prstGeom>
          <a:ln w="54720">
            <a:solidFill>
              <a:srgbClr val="008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686" name="Line 28"/>
          <p:cNvSpPr/>
          <p:nvPr/>
        </p:nvSpPr>
        <p:spPr>
          <a:xfrm flipV="1">
            <a:off x="7950240" y="4320000"/>
            <a:ext cx="1554480" cy="365760"/>
          </a:xfrm>
          <a:prstGeom prst="line">
            <a:avLst/>
          </a:prstGeom>
          <a:ln w="54720">
            <a:solidFill>
              <a:srgbClr val="f77f00"/>
            </a:solidFill>
            <a:round/>
            <a:headEnd len="med" type="triangle" w="med"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687" name="CustomShape 29"/>
          <p:cNvSpPr/>
          <p:nvPr/>
        </p:nvSpPr>
        <p:spPr>
          <a:xfrm>
            <a:off x="6686640" y="1095480"/>
            <a:ext cx="731520" cy="2180520"/>
          </a:xfrm>
          <a:custGeom>
            <a:avLst/>
            <a:gdLst/>
            <a:ahLst/>
            <a:rect l="0" t="0" r="r" b="b"/>
            <a:pathLst>
              <a:path w="2034" h="6059">
                <a:moveTo>
                  <a:pt x="508" y="6058"/>
                </a:moveTo>
                <a:lnTo>
                  <a:pt x="508" y="1514"/>
                </a:lnTo>
                <a:lnTo>
                  <a:pt x="0" y="1514"/>
                </a:lnTo>
                <a:lnTo>
                  <a:pt x="1016" y="0"/>
                </a:lnTo>
                <a:lnTo>
                  <a:pt x="2033" y="1514"/>
                </a:lnTo>
                <a:lnTo>
                  <a:pt x="1524" y="1514"/>
                </a:lnTo>
                <a:lnTo>
                  <a:pt x="1524" y="6058"/>
                </a:lnTo>
                <a:lnTo>
                  <a:pt x="508" y="6058"/>
                </a:lnTo>
              </a:path>
            </a:pathLst>
          </a:custGeom>
          <a:noFill/>
          <a:ln w="54720">
            <a:solidFill>
              <a:srgbClr val="0000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88" name="CustomShape 30"/>
          <p:cNvSpPr/>
          <p:nvPr/>
        </p:nvSpPr>
        <p:spPr>
          <a:xfrm>
            <a:off x="7522920" y="2142000"/>
            <a:ext cx="731520" cy="1574640"/>
          </a:xfrm>
          <a:custGeom>
            <a:avLst/>
            <a:gdLst/>
            <a:ahLst/>
            <a:rect l="0" t="0" r="r" b="b"/>
            <a:pathLst>
              <a:path w="2034" h="4376">
                <a:moveTo>
                  <a:pt x="508" y="4375"/>
                </a:moveTo>
                <a:lnTo>
                  <a:pt x="508" y="1093"/>
                </a:lnTo>
                <a:lnTo>
                  <a:pt x="0" y="1093"/>
                </a:lnTo>
                <a:lnTo>
                  <a:pt x="1016" y="0"/>
                </a:lnTo>
                <a:lnTo>
                  <a:pt x="2033" y="1093"/>
                </a:lnTo>
                <a:lnTo>
                  <a:pt x="1524" y="1093"/>
                </a:lnTo>
                <a:lnTo>
                  <a:pt x="1524" y="4375"/>
                </a:lnTo>
                <a:lnTo>
                  <a:pt x="508" y="4375"/>
                </a:lnTo>
              </a:path>
            </a:pathLst>
          </a:custGeom>
          <a:noFill/>
          <a:ln w="54720">
            <a:solidFill>
              <a:srgbClr val="ff0000"/>
            </a:solidFill>
            <a:custDash>
              <a:ds d="334211" sp="334211"/>
              <a:ds d="334211" sp="334211"/>
            </a:custDash>
            <a:round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TextShape 1"/>
          <p:cNvSpPr txBox="1"/>
          <p:nvPr/>
        </p:nvSpPr>
        <p:spPr>
          <a:xfrm>
            <a:off x="503640" y="114480"/>
            <a:ext cx="9071640" cy="6267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n-US" sz="4400" spc="-1" strike="noStrike">
                <a:highlight>
                  <a:srgbClr val="ffffff"/>
                </a:highlight>
                <a:latin typeface="Times New Roman"/>
              </a:rPr>
              <a:t>Nuclear modification factor</a:t>
            </a:r>
            <a:endParaRPr b="0" lang="en-US" sz="4400" spc="-1" strike="noStrike">
              <a:highlight>
                <a:srgbClr val="ffffff"/>
              </a:highlight>
              <a:latin typeface="Times New Roman"/>
            </a:endParaRPr>
          </a:p>
        </p:txBody>
      </p:sp>
      <p:sp>
        <p:nvSpPr>
          <p:cNvPr id="690" name="TextShape 2"/>
          <p:cNvSpPr txBox="1"/>
          <p:nvPr/>
        </p:nvSpPr>
        <p:spPr>
          <a:xfrm>
            <a:off x="779040" y="986040"/>
            <a:ext cx="8686800" cy="43167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000" spc="-1" strike="noStrike">
                <a:highlight>
                  <a:srgbClr val="ffffff"/>
                </a:highlight>
                <a:latin typeface="Times New Roman"/>
              </a:rPr>
              <a:t>Measure spectra of probe (jets) and compare to those in p+p collisions or peripheral A+A collis</a:t>
            </a:r>
            <a:r>
              <a:rPr b="0" lang="en-US" sz="3000" spc="-1" strike="noStrike">
                <a:highlight>
                  <a:srgbClr val="ffffff"/>
                </a:highlight>
                <a:latin typeface="Times New Roman"/>
              </a:rPr>
              <a:t>ions</a:t>
            </a:r>
            <a:endParaRPr b="0" lang="en-US" sz="3000" spc="-1" strike="noStrike">
              <a:highlight>
                <a:srgbClr val="ffffff"/>
              </a:highlight>
              <a:latin typeface="Times New Roman"/>
            </a:endParaRPr>
          </a:p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000" spc="-1" strike="noStrike">
                <a:highlight>
                  <a:srgbClr val="ffffff"/>
                </a:highlight>
                <a:latin typeface="Times New Roman"/>
              </a:rPr>
              <a:t>If high-p</a:t>
            </a:r>
            <a:r>
              <a:rPr b="0" lang="en-US" sz="3000" spc="-1" strike="noStrike" baseline="-14000000">
                <a:highlight>
                  <a:srgbClr val="ffffff"/>
                </a:highlight>
                <a:latin typeface="Times New Roman"/>
              </a:rPr>
              <a:t>T</a:t>
            </a:r>
            <a:r>
              <a:rPr b="0" lang="en-US" sz="3000" spc="-1" strike="noStrike">
                <a:highlight>
                  <a:srgbClr val="ffffff"/>
                </a:highlight>
                <a:latin typeface="Times New Roman"/>
              </a:rPr>
              <a:t> probes (jets) are suppressed, this is evidence of jet quenc</a:t>
            </a:r>
            <a:r>
              <a:rPr b="0" lang="en-US" sz="3000" spc="-1" strike="noStrike">
                <a:highlight>
                  <a:srgbClr val="ffffff"/>
                </a:highlight>
                <a:latin typeface="Times New Roman"/>
              </a:rPr>
              <a:t>hing</a:t>
            </a:r>
            <a:endParaRPr b="0" lang="en-US" sz="3000" spc="-1" strike="noStrike">
              <a:highlight>
                <a:srgbClr val="ffffff"/>
              </a:highlight>
              <a:latin typeface="Times New Roman"/>
            </a:endParaRPr>
          </a:p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endParaRPr b="0" lang="en-US" sz="3000" spc="-1" strike="noStrike">
              <a:highlight>
                <a:srgbClr val="ffffff"/>
              </a:highlight>
              <a:latin typeface="Times New Roman"/>
            </a:endParaRPr>
          </a:p>
        </p:txBody>
      </p:sp>
      <p:pic>
        <p:nvPicPr>
          <p:cNvPr id="691" name="" descr=""/>
          <p:cNvPicPr/>
          <p:nvPr/>
        </p:nvPicPr>
        <p:blipFill>
          <a:blip r:embed="rId1"/>
          <a:stretch/>
        </p:blipFill>
        <p:spPr>
          <a:xfrm>
            <a:off x="2768760" y="3537720"/>
            <a:ext cx="5377680" cy="3537000"/>
          </a:xfrm>
          <a:prstGeom prst="rect">
            <a:avLst/>
          </a:prstGeom>
          <a:ln>
            <a:noFill/>
          </a:ln>
        </p:spPr>
      </p:pic>
      <p:pic>
        <p:nvPicPr>
          <p:cNvPr id="692" name="" descr=""/>
          <p:cNvPicPr/>
          <p:nvPr/>
        </p:nvPicPr>
        <p:blipFill>
          <a:blip r:embed="rId2"/>
          <a:stretch/>
        </p:blipFill>
        <p:spPr>
          <a:xfrm>
            <a:off x="457200" y="4754160"/>
            <a:ext cx="2286000" cy="548640"/>
          </a:xfrm>
          <a:prstGeom prst="rect">
            <a:avLst/>
          </a:prstGeom>
          <a:ln>
            <a:noFill/>
          </a:ln>
        </p:spPr>
      </p:pic>
      <p:sp>
        <p:nvSpPr>
          <p:cNvPr id="693" name="TextShape 3"/>
          <p:cNvSpPr txBox="1"/>
          <p:nvPr/>
        </p:nvSpPr>
        <p:spPr>
          <a:xfrm>
            <a:off x="8096040" y="3686400"/>
            <a:ext cx="2239920" cy="4302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1" lang="en-US" sz="2400" spc="-1" strike="noStrike">
                <a:solidFill>
                  <a:srgbClr val="ff0000"/>
                </a:solidFill>
                <a:latin typeface="Times New Roman"/>
              </a:rPr>
              <a:t>Enhancement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694" name="TextShape 4"/>
          <p:cNvSpPr txBox="1"/>
          <p:nvPr/>
        </p:nvSpPr>
        <p:spPr>
          <a:xfrm>
            <a:off x="8268120" y="4763880"/>
            <a:ext cx="1965600" cy="4302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1" lang="en-US" sz="2400" spc="-1" strike="noStrike">
                <a:solidFill>
                  <a:srgbClr val="ff0000"/>
                </a:solidFill>
                <a:latin typeface="Times New Roman"/>
              </a:rPr>
              <a:t>Suppression</a:t>
            </a:r>
            <a:endParaRPr b="0" lang="en-US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TextShape 1"/>
          <p:cNvSpPr txBox="1"/>
          <p:nvPr/>
        </p:nvSpPr>
        <p:spPr>
          <a:xfrm>
            <a:off x="503640" y="49320"/>
            <a:ext cx="9071280" cy="7959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n-US" sz="4400" spc="-1" strike="noStrike">
                <a:highlight>
                  <a:srgbClr val="ffffff"/>
                </a:highlight>
                <a:latin typeface="Times New Roman"/>
              </a:rPr>
              <a:t>Nuclear modification factor</a:t>
            </a:r>
            <a:endParaRPr b="0" lang="en-US" sz="4400" spc="-1" strike="noStrike">
              <a:highlight>
                <a:srgbClr val="ffffff"/>
              </a:highlight>
              <a:latin typeface="Times New Roman"/>
            </a:endParaRPr>
          </a:p>
        </p:txBody>
      </p:sp>
      <p:sp>
        <p:nvSpPr>
          <p:cNvPr id="696" name="TextShape 2"/>
          <p:cNvSpPr txBox="1"/>
          <p:nvPr/>
        </p:nvSpPr>
        <p:spPr>
          <a:xfrm>
            <a:off x="683640" y="5140080"/>
            <a:ext cx="8870040" cy="19854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 fontScale="65000"/>
          </a:bodyPr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highlight>
                  <a:srgbClr val="ffffff"/>
                </a:highlight>
                <a:latin typeface="Times New Roman"/>
              </a:rPr>
              <a:t>Charged hadrons (colored probes) suppressed in Pb—Pb</a:t>
            </a:r>
            <a:endParaRPr b="0" lang="en-US" sz="3200" spc="-1" strike="noStrike">
              <a:highlight>
                <a:srgbClr val="ffffff"/>
              </a:highlight>
              <a:latin typeface="Times New Roman"/>
            </a:endParaRPr>
          </a:p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highlight>
                  <a:srgbClr val="ffffff"/>
                </a:highlight>
                <a:latin typeface="Times New Roman"/>
              </a:rPr>
              <a:t>Charged hadrons not suppressed in p—Pb at midrapidity</a:t>
            </a:r>
            <a:endParaRPr b="0" lang="en-US" sz="3200" spc="-1" strike="noStrike">
              <a:highlight>
                <a:srgbClr val="ffffff"/>
              </a:highlight>
              <a:latin typeface="Times New Roman"/>
            </a:endParaRPr>
          </a:p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highlight>
                  <a:srgbClr val="ffffff"/>
                </a:highlight>
                <a:latin typeface="Times New Roman"/>
              </a:rPr>
              <a:t>Electroweak probes not suppressed in Pb—Pb</a:t>
            </a:r>
            <a:endParaRPr b="0" lang="en-US" sz="3200" spc="-1" strike="noStrike">
              <a:highlight>
                <a:srgbClr val="ffffff"/>
              </a:highlight>
              <a:latin typeface="Times New Roman"/>
            </a:endParaRPr>
          </a:p>
        </p:txBody>
      </p:sp>
      <p:pic>
        <p:nvPicPr>
          <p:cNvPr id="697" name="" descr=""/>
          <p:cNvPicPr/>
          <p:nvPr/>
        </p:nvPicPr>
        <p:blipFill>
          <a:blip r:embed="rId1"/>
          <a:stretch/>
        </p:blipFill>
        <p:spPr>
          <a:xfrm>
            <a:off x="2563200" y="954720"/>
            <a:ext cx="4694760" cy="4206240"/>
          </a:xfrm>
          <a:prstGeom prst="rect">
            <a:avLst/>
          </a:prstGeom>
          <a:ln>
            <a:noFill/>
          </a:ln>
        </p:spPr>
      </p:pic>
      <p:sp>
        <p:nvSpPr>
          <p:cNvPr id="698" name="TextShape 3"/>
          <p:cNvSpPr txBox="1"/>
          <p:nvPr/>
        </p:nvSpPr>
        <p:spPr>
          <a:xfrm>
            <a:off x="12323520" y="1731960"/>
            <a:ext cx="1969920" cy="4626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en-US" sz="1250" spc="-1" strike="noStrike">
                <a:latin typeface="OYUQSZ+CMSS12"/>
                <a:ea typeface="OYUQSZ+CMSS12"/>
              </a:rPr>
              <a:t>LHCb-PAPER-2017-015</a:t>
            </a:r>
            <a:endParaRPr b="0" lang="en-US" sz="1250" spc="-1" strike="noStrike">
              <a:latin typeface="Arial"/>
            </a:endParaRPr>
          </a:p>
        </p:txBody>
      </p:sp>
      <p:grpSp>
        <p:nvGrpSpPr>
          <p:cNvPr id="699" name="Group 4"/>
          <p:cNvGrpSpPr/>
          <p:nvPr/>
        </p:nvGrpSpPr>
        <p:grpSpPr>
          <a:xfrm>
            <a:off x="336240" y="2484360"/>
            <a:ext cx="2595960" cy="588600"/>
            <a:chOff x="336240" y="2484360"/>
            <a:chExt cx="2595960" cy="588600"/>
          </a:xfrm>
        </p:grpSpPr>
        <p:sp>
          <p:nvSpPr>
            <p:cNvPr id="700" name="Line 5"/>
            <p:cNvSpPr/>
            <p:nvPr/>
          </p:nvSpPr>
          <p:spPr>
            <a:xfrm flipV="1">
              <a:off x="2110320" y="2764080"/>
              <a:ext cx="821880" cy="18720"/>
            </a:xfrm>
            <a:prstGeom prst="line">
              <a:avLst/>
            </a:prstGeom>
            <a:ln w="36720">
              <a:solidFill>
                <a:srgbClr val="0000ff"/>
              </a:solidFill>
              <a:round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01" name="TextShape 6"/>
            <p:cNvSpPr txBox="1"/>
            <p:nvPr/>
          </p:nvSpPr>
          <p:spPr>
            <a:xfrm>
              <a:off x="336240" y="2484360"/>
              <a:ext cx="1761120" cy="58860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>
              <a:noAutofit/>
            </a:bodyPr>
            <a:p>
              <a:r>
                <a:rPr b="1" lang="en-US" sz="3500" spc="-1" strike="noStrike">
                  <a:solidFill>
                    <a:srgbClr val="0000ff"/>
                  </a:solidFill>
                  <a:latin typeface="Arial"/>
                </a:rPr>
                <a:t>Control</a:t>
              </a:r>
              <a:endParaRPr b="0" lang="en-US" sz="3500" spc="-1" strike="noStrike">
                <a:latin typeface="Arial"/>
              </a:endParaRPr>
            </a:p>
          </p:txBody>
        </p:sp>
      </p:grpSp>
      <p:grpSp>
        <p:nvGrpSpPr>
          <p:cNvPr id="702" name="Group 7"/>
          <p:cNvGrpSpPr/>
          <p:nvPr/>
        </p:nvGrpSpPr>
        <p:grpSpPr>
          <a:xfrm>
            <a:off x="7196040" y="2423520"/>
            <a:ext cx="2763720" cy="588600"/>
            <a:chOff x="7196040" y="2423520"/>
            <a:chExt cx="2763720" cy="588600"/>
          </a:xfrm>
        </p:grpSpPr>
        <p:sp>
          <p:nvSpPr>
            <p:cNvPr id="703" name="Line 8"/>
            <p:cNvSpPr/>
            <p:nvPr/>
          </p:nvSpPr>
          <p:spPr>
            <a:xfrm flipH="1">
              <a:off x="7196040" y="2708640"/>
              <a:ext cx="893880" cy="18360"/>
            </a:xfrm>
            <a:prstGeom prst="line">
              <a:avLst/>
            </a:prstGeom>
            <a:ln w="36720">
              <a:solidFill>
                <a:srgbClr val="008000"/>
              </a:solidFill>
              <a:round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04" name="TextShape 9"/>
            <p:cNvSpPr txBox="1"/>
            <p:nvPr/>
          </p:nvSpPr>
          <p:spPr>
            <a:xfrm>
              <a:off x="8198640" y="2423520"/>
              <a:ext cx="1761120" cy="58860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>
              <a:noAutofit/>
            </a:bodyPr>
            <a:p>
              <a:r>
                <a:rPr b="1" lang="en-US" sz="3500" spc="-1" strike="noStrike">
                  <a:solidFill>
                    <a:srgbClr val="008000"/>
                  </a:solidFill>
                  <a:latin typeface="Arial"/>
                </a:rPr>
                <a:t>Control</a:t>
              </a:r>
              <a:endParaRPr b="0" lang="en-US" sz="3500" spc="-1" strike="noStrike">
                <a:latin typeface="Arial"/>
              </a:endParaRPr>
            </a:p>
          </p:txBody>
        </p:sp>
      </p:grpSp>
      <p:grpSp>
        <p:nvGrpSpPr>
          <p:cNvPr id="705" name="Group 10"/>
          <p:cNvGrpSpPr/>
          <p:nvPr/>
        </p:nvGrpSpPr>
        <p:grpSpPr>
          <a:xfrm>
            <a:off x="276480" y="3736080"/>
            <a:ext cx="2415960" cy="588600"/>
            <a:chOff x="276480" y="3736080"/>
            <a:chExt cx="2415960" cy="588600"/>
          </a:xfrm>
        </p:grpSpPr>
        <p:sp>
          <p:nvSpPr>
            <p:cNvPr id="706" name="Line 11"/>
            <p:cNvSpPr/>
            <p:nvPr/>
          </p:nvSpPr>
          <p:spPr>
            <a:xfrm flipV="1">
              <a:off x="1870560" y="4015800"/>
              <a:ext cx="821880" cy="18720"/>
            </a:xfrm>
            <a:prstGeom prst="line">
              <a:avLst/>
            </a:prstGeom>
            <a:ln w="36720">
              <a:solidFill>
                <a:srgbClr val="ff0000"/>
              </a:solidFill>
              <a:round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07" name="TextShape 12"/>
            <p:cNvSpPr txBox="1"/>
            <p:nvPr/>
          </p:nvSpPr>
          <p:spPr>
            <a:xfrm>
              <a:off x="276480" y="3736080"/>
              <a:ext cx="1441080" cy="58860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>
              <a:noAutofit/>
            </a:bodyPr>
            <a:p>
              <a:pPr algn="r"/>
              <a:r>
                <a:rPr b="1" lang="en-US" sz="3500" spc="-1" strike="noStrike">
                  <a:solidFill>
                    <a:srgbClr val="ff0000"/>
                  </a:solidFill>
                  <a:latin typeface="Arial"/>
                </a:rPr>
                <a:t>Probe</a:t>
              </a:r>
              <a:endParaRPr b="0" lang="en-US" sz="3500" spc="-1" strike="noStrike"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TextShape 1"/>
          <p:cNvSpPr txBox="1"/>
          <p:nvPr/>
        </p:nvSpPr>
        <p:spPr>
          <a:xfrm>
            <a:off x="504000" y="112320"/>
            <a:ext cx="9071640" cy="8110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n-US" sz="4400" spc="-1" strike="noStrike">
                <a:highlight>
                  <a:srgbClr val="ffffff"/>
                </a:highlight>
                <a:latin typeface="Times New Roman"/>
              </a:rPr>
              <a:t>Nuclear modification factor R</a:t>
            </a:r>
            <a:r>
              <a:rPr b="0" lang="en-US" sz="4400" spc="-1" strike="noStrike" baseline="-14000000">
                <a:highlight>
                  <a:srgbClr val="ffffff"/>
                </a:highlight>
                <a:latin typeface="Times New Roman"/>
              </a:rPr>
              <a:t>AA</a:t>
            </a:r>
            <a:endParaRPr b="0" lang="en-US" sz="4400" spc="-1" strike="noStrike">
              <a:highlight>
                <a:srgbClr val="ffffff"/>
              </a:highlight>
              <a:latin typeface="Times New Roman"/>
            </a:endParaRPr>
          </a:p>
        </p:txBody>
      </p:sp>
      <p:sp>
        <p:nvSpPr>
          <p:cNvPr id="709" name="TextShape 2"/>
          <p:cNvSpPr txBox="1"/>
          <p:nvPr/>
        </p:nvSpPr>
        <p:spPr>
          <a:xfrm>
            <a:off x="2560320" y="828720"/>
            <a:ext cx="1828800" cy="6588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1" i="1" lang="en-US" sz="4000" spc="-1" strike="noStrike">
                <a:solidFill>
                  <a:srgbClr val="ff0000"/>
                </a:solidFill>
                <a:latin typeface="Arial"/>
              </a:rPr>
              <a:t>RHIC</a:t>
            </a:r>
            <a:endParaRPr b="0" lang="en-US" sz="4000" spc="-1" strike="noStrike">
              <a:latin typeface="Arial"/>
            </a:endParaRPr>
          </a:p>
        </p:txBody>
      </p:sp>
      <p:sp>
        <p:nvSpPr>
          <p:cNvPr id="710" name="TextShape 3"/>
          <p:cNvSpPr txBox="1"/>
          <p:nvPr/>
        </p:nvSpPr>
        <p:spPr>
          <a:xfrm>
            <a:off x="7315200" y="720000"/>
            <a:ext cx="1828800" cy="6588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1" i="1" lang="en-US" sz="4000" spc="-1" strike="noStrike">
                <a:solidFill>
                  <a:srgbClr val="ff0000"/>
                </a:solidFill>
                <a:latin typeface="Arial"/>
              </a:rPr>
              <a:t>LHC</a:t>
            </a:r>
            <a:endParaRPr b="0" lang="en-US" sz="4000" spc="-1" strike="noStrike">
              <a:latin typeface="Arial"/>
            </a:endParaRPr>
          </a:p>
        </p:txBody>
      </p:sp>
      <p:sp>
        <p:nvSpPr>
          <p:cNvPr id="711" name="TextShape 4"/>
          <p:cNvSpPr txBox="1"/>
          <p:nvPr/>
        </p:nvSpPr>
        <p:spPr>
          <a:xfrm>
            <a:off x="274320" y="5337360"/>
            <a:ext cx="9966960" cy="15174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i="1" lang="en-US" sz="2500" spc="-1" strike="noStrike">
                <a:latin typeface="Arial"/>
              </a:rPr>
              <a:t>Electromagnetic probes</a:t>
            </a:r>
            <a:r>
              <a:rPr b="0" lang="en-US" sz="2500" spc="-1" strike="noStrike">
                <a:latin typeface="Arial"/>
              </a:rPr>
              <a:t> – consistent with no modification – medium is transparent to them</a:t>
            </a:r>
            <a:endParaRPr b="0" lang="en-US" sz="2500" spc="-1" strike="noStrike"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i="1" lang="en-US" sz="2500" spc="-1" strike="noStrike">
                <a:latin typeface="Arial"/>
              </a:rPr>
              <a:t>Strong probes</a:t>
            </a:r>
            <a:r>
              <a:rPr b="0" lang="en-US" sz="2500" spc="-1" strike="noStrike">
                <a:latin typeface="Arial"/>
              </a:rPr>
              <a:t> – significant suppression – medium is opaque to them - even heavy quarks!</a:t>
            </a:r>
            <a:endParaRPr b="0" lang="en-US" sz="2500" spc="-1" strike="noStrike">
              <a:latin typeface="Arial"/>
            </a:endParaRPr>
          </a:p>
        </p:txBody>
      </p:sp>
      <p:pic>
        <p:nvPicPr>
          <p:cNvPr id="712" name="" descr=""/>
          <p:cNvPicPr/>
          <p:nvPr/>
        </p:nvPicPr>
        <p:blipFill>
          <a:blip r:embed="rId1"/>
          <a:stretch/>
        </p:blipFill>
        <p:spPr>
          <a:xfrm>
            <a:off x="34560" y="1534680"/>
            <a:ext cx="5029200" cy="3630240"/>
          </a:xfrm>
          <a:prstGeom prst="rect">
            <a:avLst/>
          </a:prstGeom>
          <a:ln>
            <a:noFill/>
          </a:ln>
        </p:spPr>
      </p:pic>
      <p:pic>
        <p:nvPicPr>
          <p:cNvPr id="713" name="" descr=""/>
          <p:cNvPicPr/>
          <p:nvPr/>
        </p:nvPicPr>
        <p:blipFill>
          <a:blip r:embed="rId2"/>
          <a:stretch/>
        </p:blipFill>
        <p:spPr>
          <a:xfrm>
            <a:off x="5029200" y="1689840"/>
            <a:ext cx="5029200" cy="3630240"/>
          </a:xfrm>
          <a:prstGeom prst="rect">
            <a:avLst/>
          </a:prstGeom>
          <a:ln>
            <a:noFill/>
          </a:ln>
        </p:spPr>
      </p:pic>
      <p:sp>
        <p:nvSpPr>
          <p:cNvPr id="714" name="TextShape 5"/>
          <p:cNvSpPr txBox="1"/>
          <p:nvPr/>
        </p:nvSpPr>
        <p:spPr>
          <a:xfrm>
            <a:off x="7814160" y="2158560"/>
            <a:ext cx="2244240" cy="12603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endParaRPr b="0" lang="en-US" sz="1800" spc="-1" strike="noStrike">
              <a:latin typeface="Arial"/>
            </a:endParaRPr>
          </a:p>
          <a:p>
            <a:r>
              <a:rPr b="0" lang="en-US" sz="1000" spc="-1" strike="noStrike">
                <a:latin typeface="Arial"/>
              </a:rPr>
              <a:t>Connors, Nattrass, Reed, Salur</a:t>
            </a:r>
            <a:r>
              <a:rPr b="0" lang="en-US" sz="1000" spc="-1" strike="noStrike">
                <a:latin typeface="Arial"/>
                <a:hlinkClick r:id="rId3"/>
              </a:rPr>
              <a:t>arXiv:1705.01974</a:t>
            </a:r>
            <a:r>
              <a:rPr b="0" lang="en-US" sz="1000" spc="-1" strike="noStrike">
                <a:latin typeface="Arial"/>
              </a:rPr>
              <a:t> [nucl-ex]</a:t>
            </a:r>
            <a:endParaRPr b="0" lang="en-US" sz="1000" spc="-1" strike="noStrike">
              <a:latin typeface="Arial"/>
            </a:endParaRPr>
          </a:p>
          <a:p>
            <a:endParaRPr b="0" lang="en-US" sz="1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n-US" sz="4400" spc="-1" strike="noStrike">
                <a:highlight>
                  <a:srgbClr val="ffffff"/>
                </a:highlight>
                <a:latin typeface="Times New Roman"/>
              </a:rPr>
              <a:t>Di-hadron correlations</a:t>
            </a:r>
            <a:endParaRPr b="0" lang="en-US" sz="4400" spc="-1" strike="noStrike">
              <a:highlight>
                <a:srgbClr val="ffffff"/>
              </a:highlight>
              <a:latin typeface="Times New Roman"/>
            </a:endParaRPr>
          </a:p>
        </p:txBody>
      </p:sp>
      <p:grpSp>
        <p:nvGrpSpPr>
          <p:cNvPr id="716" name="Group 2"/>
          <p:cNvGrpSpPr/>
          <p:nvPr/>
        </p:nvGrpSpPr>
        <p:grpSpPr>
          <a:xfrm>
            <a:off x="4711320" y="1944360"/>
            <a:ext cx="5027760" cy="4025520"/>
            <a:chOff x="4711320" y="1944360"/>
            <a:chExt cx="5027760" cy="4025520"/>
          </a:xfrm>
        </p:grpSpPr>
        <p:grpSp>
          <p:nvGrpSpPr>
            <p:cNvPr id="717" name="Group 3"/>
            <p:cNvGrpSpPr/>
            <p:nvPr/>
          </p:nvGrpSpPr>
          <p:grpSpPr>
            <a:xfrm>
              <a:off x="4711320" y="1944360"/>
              <a:ext cx="5027760" cy="4025520"/>
              <a:chOff x="4711320" y="1944360"/>
              <a:chExt cx="5027760" cy="4025520"/>
            </a:xfrm>
          </p:grpSpPr>
          <p:pic>
            <p:nvPicPr>
              <p:cNvPr id="718" name="" descr=""/>
              <p:cNvPicPr/>
              <p:nvPr/>
            </p:nvPicPr>
            <p:blipFill>
              <a:blip r:embed="rId1"/>
              <a:srcRect l="0" t="56478" r="11917" b="0"/>
              <a:stretch/>
            </p:blipFill>
            <p:spPr>
              <a:xfrm>
                <a:off x="4711320" y="1944360"/>
                <a:ext cx="5027760" cy="4025520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719" name="TextShape 4"/>
              <p:cNvSpPr txBox="1"/>
              <p:nvPr/>
            </p:nvSpPr>
            <p:spPr>
              <a:xfrm>
                <a:off x="5441040" y="4904280"/>
                <a:ext cx="3278880" cy="7117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rIns="90000" tIns="45000" bIns="45000">
                <a:noAutofit/>
              </a:bodyPr>
              <a:p>
                <a:r>
                  <a:rPr b="0" lang="en-US" sz="1500" spc="-1" strike="noStrike">
                    <a:latin typeface="Arial"/>
                  </a:rPr>
                  <a:t>Phys.Rev.Lett.93:252301,2004</a:t>
                </a:r>
                <a:endParaRPr b="0" lang="en-US" sz="1500" spc="-1" strike="noStrike">
                  <a:latin typeface="Arial"/>
                </a:endParaRPr>
              </a:p>
            </p:txBody>
          </p:sp>
        </p:grpSp>
      </p:grpSp>
      <p:grpSp>
        <p:nvGrpSpPr>
          <p:cNvPr id="720" name="Group 5"/>
          <p:cNvGrpSpPr/>
          <p:nvPr/>
        </p:nvGrpSpPr>
        <p:grpSpPr>
          <a:xfrm>
            <a:off x="496440" y="1256760"/>
            <a:ext cx="3695760" cy="4338720"/>
            <a:chOff x="496440" y="1256760"/>
            <a:chExt cx="3695760" cy="4338720"/>
          </a:xfrm>
        </p:grpSpPr>
        <p:pic>
          <p:nvPicPr>
            <p:cNvPr id="721" name="" descr=""/>
            <p:cNvPicPr/>
            <p:nvPr/>
          </p:nvPicPr>
          <p:blipFill>
            <a:blip r:embed="rId2">
              <a:alphaModFix amt="50000"/>
            </a:blip>
            <a:stretch/>
          </p:blipFill>
          <p:spPr>
            <a:xfrm flipH="1" rot="10800000">
              <a:off x="496440" y="1899360"/>
              <a:ext cx="3695760" cy="3695760"/>
            </a:xfrm>
            <a:prstGeom prst="rect">
              <a:avLst/>
            </a:prstGeom>
            <a:ln>
              <a:noFill/>
            </a:ln>
          </p:spPr>
        </p:pic>
        <p:sp>
          <p:nvSpPr>
            <p:cNvPr id="722" name="CustomShape 6"/>
            <p:cNvSpPr/>
            <p:nvPr/>
          </p:nvSpPr>
          <p:spPr>
            <a:xfrm>
              <a:off x="1497960" y="1256760"/>
              <a:ext cx="1918800" cy="43704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6800" bIns="46800">
              <a:spAutoFit/>
            </a:bodyPr>
            <a:p>
              <a:pPr>
                <a:lnSpc>
                  <a:spcPct val="100000"/>
                </a:lnSpc>
              </a:pPr>
              <a:r>
                <a:rPr b="1" lang="en-US" sz="2650" spc="-1" strike="noStrike">
                  <a:solidFill>
                    <a:srgbClr val="000000"/>
                  </a:solidFill>
                  <a:latin typeface="Times New Roman"/>
                </a:rPr>
                <a:t>p+p </a:t>
              </a:r>
              <a:r>
                <a:rPr b="1" lang="en-US" sz="2650" spc="-1" strike="noStrike">
                  <a:solidFill>
                    <a:srgbClr val="000000"/>
                  </a:solidFill>
                  <a:latin typeface="Symbol"/>
                </a:rPr>
                <a:t></a:t>
              </a:r>
              <a:r>
                <a:rPr b="1" lang="en-US" sz="2650" spc="-1" strike="noStrike">
                  <a:solidFill>
                    <a:srgbClr val="000000"/>
                  </a:solidFill>
                  <a:latin typeface="Times New Roman"/>
                </a:rPr>
                <a:t> dijet</a:t>
              </a:r>
              <a:endParaRPr b="1" lang="en-US" sz="265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23" name="Group 7"/>
          <p:cNvGrpSpPr/>
          <p:nvPr/>
        </p:nvGrpSpPr>
        <p:grpSpPr>
          <a:xfrm>
            <a:off x="-54720" y="1863360"/>
            <a:ext cx="4727160" cy="3763080"/>
            <a:chOff x="-54720" y="1863360"/>
            <a:chExt cx="4727160" cy="3763080"/>
          </a:xfrm>
        </p:grpSpPr>
        <p:pic>
          <p:nvPicPr>
            <p:cNvPr id="724" name="" descr=""/>
            <p:cNvPicPr/>
            <p:nvPr/>
          </p:nvPicPr>
          <p:blipFill>
            <a:blip r:embed="rId3"/>
            <a:stretch/>
          </p:blipFill>
          <p:spPr>
            <a:xfrm>
              <a:off x="2113200" y="3518640"/>
              <a:ext cx="457200" cy="649080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725" name="Group 8"/>
            <p:cNvGrpSpPr/>
            <p:nvPr/>
          </p:nvGrpSpPr>
          <p:grpSpPr>
            <a:xfrm>
              <a:off x="-54720" y="1863360"/>
              <a:ext cx="4727160" cy="3763080"/>
              <a:chOff x="-54720" y="1863360"/>
              <a:chExt cx="4727160" cy="3763080"/>
            </a:xfrm>
          </p:grpSpPr>
          <p:grpSp>
            <p:nvGrpSpPr>
              <p:cNvPr id="726" name="Group 9"/>
              <p:cNvGrpSpPr/>
              <p:nvPr/>
            </p:nvGrpSpPr>
            <p:grpSpPr>
              <a:xfrm>
                <a:off x="-54720" y="1863360"/>
                <a:ext cx="4727160" cy="3763080"/>
                <a:chOff x="-54720" y="1863360"/>
                <a:chExt cx="4727160" cy="3763080"/>
              </a:xfrm>
            </p:grpSpPr>
            <p:grpSp>
              <p:nvGrpSpPr>
                <p:cNvPr id="727" name="Group 10"/>
                <p:cNvGrpSpPr/>
                <p:nvPr/>
              </p:nvGrpSpPr>
              <p:grpSpPr>
                <a:xfrm>
                  <a:off x="1091160" y="3370320"/>
                  <a:ext cx="365760" cy="868680"/>
                  <a:chOff x="1091160" y="3370320"/>
                  <a:chExt cx="365760" cy="868680"/>
                </a:xfrm>
              </p:grpSpPr>
              <p:pic>
                <p:nvPicPr>
                  <p:cNvPr id="728" name="" descr=""/>
                  <p:cNvPicPr/>
                  <p:nvPr/>
                </p:nvPicPr>
                <p:blipFill>
                  <a:blip r:embed="rId4"/>
                  <a:stretch/>
                </p:blipFill>
                <p:spPr>
                  <a:xfrm>
                    <a:off x="1091160" y="3370320"/>
                    <a:ext cx="365760" cy="868680"/>
                  </a:xfrm>
                  <a:prstGeom prst="rect">
                    <a:avLst/>
                  </a:prstGeom>
                  <a:ln>
                    <a:noFill/>
                  </a:ln>
                </p:spPr>
              </p:pic>
              <p:sp>
                <p:nvSpPr>
                  <p:cNvPr id="729" name="CustomShape 11"/>
                  <p:cNvSpPr/>
                  <p:nvPr/>
                </p:nvSpPr>
                <p:spPr>
                  <a:xfrm>
                    <a:off x="1228320" y="3654360"/>
                    <a:ext cx="45720" cy="104400"/>
                  </a:xfrm>
                  <a:prstGeom prst="ellipse">
                    <a:avLst/>
                  </a:prstGeom>
                  <a:solidFill>
                    <a:srgbClr val="000000"/>
                  </a:solidFill>
                  <a:ln w="9360">
                    <a:solidFill>
                      <a:srgbClr val="000000"/>
                    </a:solidFill>
                    <a:miter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</p:grpSp>
            <p:sp>
              <p:nvSpPr>
                <p:cNvPr id="730" name="CustomShape 12"/>
                <p:cNvSpPr/>
                <p:nvPr/>
              </p:nvSpPr>
              <p:spPr>
                <a:xfrm>
                  <a:off x="-54720" y="3842280"/>
                  <a:ext cx="838440" cy="380880"/>
                </a:xfrm>
                <a:custGeom>
                  <a:avLst/>
                  <a:gdLst/>
                  <a:ahLst/>
                  <a:rect l="0" t="0" r="r" b="b"/>
                  <a:pathLst>
                    <a:path w="2331" h="1060">
                      <a:moveTo>
                        <a:pt x="364" y="264"/>
                      </a:moveTo>
                      <a:lnTo>
                        <a:pt x="1747" y="264"/>
                      </a:lnTo>
                      <a:lnTo>
                        <a:pt x="1747" y="0"/>
                      </a:lnTo>
                      <a:lnTo>
                        <a:pt x="2330" y="529"/>
                      </a:lnTo>
                      <a:lnTo>
                        <a:pt x="1747" y="1059"/>
                      </a:lnTo>
                      <a:lnTo>
                        <a:pt x="1747" y="794"/>
                      </a:lnTo>
                      <a:lnTo>
                        <a:pt x="364" y="794"/>
                      </a:lnTo>
                      <a:lnTo>
                        <a:pt x="364" y="264"/>
                      </a:lnTo>
                      <a:moveTo>
                        <a:pt x="0" y="264"/>
                      </a:moveTo>
                      <a:lnTo>
                        <a:pt x="72" y="264"/>
                      </a:lnTo>
                      <a:lnTo>
                        <a:pt x="72" y="794"/>
                      </a:lnTo>
                      <a:lnTo>
                        <a:pt x="0" y="794"/>
                      </a:lnTo>
                      <a:lnTo>
                        <a:pt x="0" y="264"/>
                      </a:lnTo>
                      <a:moveTo>
                        <a:pt x="145" y="264"/>
                      </a:moveTo>
                      <a:lnTo>
                        <a:pt x="291" y="264"/>
                      </a:lnTo>
                      <a:lnTo>
                        <a:pt x="291" y="794"/>
                      </a:lnTo>
                      <a:lnTo>
                        <a:pt x="145" y="794"/>
                      </a:lnTo>
                      <a:lnTo>
                        <a:pt x="145" y="264"/>
                      </a:lnTo>
                    </a:path>
                  </a:pathLst>
                </a:custGeom>
                <a:solidFill>
                  <a:srgbClr val="000000"/>
                </a:solidFill>
                <a:ln w="9360">
                  <a:solidFill>
                    <a:srgbClr val="000000"/>
                  </a:solidFill>
                  <a:miter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731" name="CustomShape 13"/>
                <p:cNvSpPr/>
                <p:nvPr/>
              </p:nvSpPr>
              <p:spPr>
                <a:xfrm>
                  <a:off x="3833640" y="4161240"/>
                  <a:ext cx="838440" cy="381240"/>
                </a:xfrm>
                <a:custGeom>
                  <a:avLst/>
                  <a:gdLst/>
                  <a:ahLst/>
                  <a:rect l="0" t="0" r="r" b="b"/>
                  <a:pathLst>
                    <a:path w="2331" h="1061">
                      <a:moveTo>
                        <a:pt x="1966" y="265"/>
                      </a:moveTo>
                      <a:lnTo>
                        <a:pt x="583" y="265"/>
                      </a:lnTo>
                      <a:lnTo>
                        <a:pt x="583" y="0"/>
                      </a:lnTo>
                      <a:lnTo>
                        <a:pt x="0" y="530"/>
                      </a:lnTo>
                      <a:lnTo>
                        <a:pt x="583" y="1060"/>
                      </a:lnTo>
                      <a:lnTo>
                        <a:pt x="583" y="795"/>
                      </a:lnTo>
                      <a:lnTo>
                        <a:pt x="1966" y="795"/>
                      </a:lnTo>
                      <a:lnTo>
                        <a:pt x="1966" y="265"/>
                      </a:lnTo>
                      <a:moveTo>
                        <a:pt x="2330" y="265"/>
                      </a:moveTo>
                      <a:lnTo>
                        <a:pt x="2258" y="265"/>
                      </a:lnTo>
                      <a:lnTo>
                        <a:pt x="2258" y="795"/>
                      </a:lnTo>
                      <a:lnTo>
                        <a:pt x="2330" y="795"/>
                      </a:lnTo>
                      <a:lnTo>
                        <a:pt x="2330" y="265"/>
                      </a:lnTo>
                      <a:moveTo>
                        <a:pt x="2185" y="265"/>
                      </a:moveTo>
                      <a:lnTo>
                        <a:pt x="2039" y="265"/>
                      </a:lnTo>
                      <a:lnTo>
                        <a:pt x="2039" y="795"/>
                      </a:lnTo>
                      <a:lnTo>
                        <a:pt x="2185" y="795"/>
                      </a:lnTo>
                      <a:lnTo>
                        <a:pt x="2185" y="265"/>
                      </a:lnTo>
                    </a:path>
                  </a:pathLst>
                </a:custGeom>
                <a:solidFill>
                  <a:srgbClr val="000000"/>
                </a:solidFill>
                <a:ln w="9360">
                  <a:solidFill>
                    <a:srgbClr val="000000"/>
                  </a:solidFill>
                  <a:miter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732" name="CustomShape 14"/>
                <p:cNvSpPr/>
                <p:nvPr/>
              </p:nvSpPr>
              <p:spPr>
                <a:xfrm>
                  <a:off x="3093840" y="1863360"/>
                  <a:ext cx="210240" cy="210240"/>
                </a:xfrm>
                <a:prstGeom prst="ellipse">
                  <a:avLst/>
                </a:prstGeom>
                <a:solidFill>
                  <a:srgbClr val="ff0000"/>
                </a:solidFill>
                <a:ln w="9360">
                  <a:solidFill>
                    <a:srgbClr val="000000"/>
                  </a:solidFill>
                  <a:miter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733" name="CustomShape 15"/>
                <p:cNvSpPr/>
                <p:nvPr/>
              </p:nvSpPr>
              <p:spPr>
                <a:xfrm>
                  <a:off x="2297880" y="4474080"/>
                  <a:ext cx="210240" cy="210240"/>
                </a:xfrm>
                <a:prstGeom prst="ellipse">
                  <a:avLst/>
                </a:prstGeom>
                <a:solidFill>
                  <a:srgbClr val="0000ff"/>
                </a:solidFill>
                <a:ln w="9360">
                  <a:solidFill>
                    <a:srgbClr val="000000"/>
                  </a:solidFill>
                  <a:miter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734" name="CustomShape 16"/>
                <p:cNvSpPr/>
                <p:nvPr/>
              </p:nvSpPr>
              <p:spPr>
                <a:xfrm>
                  <a:off x="668520" y="3051000"/>
                  <a:ext cx="1000800" cy="375840"/>
                </a:xfrm>
                <a:custGeom>
                  <a:avLst/>
                  <a:gdLst/>
                  <a:ahLst/>
                  <a:rect l="l" t="t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600"/>
                      </a:lnTo>
                      <a:lnTo>
                        <a:pt x="0" y="216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wrap="none" lIns="90000" rIns="90000" tIns="46800" bIns="46800">
                  <a:spAutoFit/>
                </a:bodyPr>
                <a:p>
                  <a:pPr>
                    <a:lnSpc>
                      <a:spcPct val="100000"/>
                    </a:lnSpc>
                  </a:pPr>
                  <a:r>
                    <a:rPr b="1" i="1" lang="en-US" sz="2000" spc="-1" strike="noStrike">
                      <a:solidFill>
                        <a:srgbClr val="ff0000"/>
                      </a:solidFill>
                      <a:latin typeface="Times New Roman"/>
                    </a:rPr>
                    <a:t>nucleus</a:t>
                  </a:r>
                  <a:endParaRPr b="1" i="1" lang="en-US" sz="2000" spc="-1" strike="noStrike">
                    <a:solidFill>
                      <a:srgbClr val="ff0000"/>
                    </a:solidFill>
                    <a:latin typeface="Times New Roman"/>
                  </a:endParaRPr>
                </a:p>
              </p:txBody>
            </p:sp>
            <p:sp>
              <p:nvSpPr>
                <p:cNvPr id="735" name="CustomShape 17"/>
                <p:cNvSpPr/>
                <p:nvPr/>
              </p:nvSpPr>
              <p:spPr>
                <a:xfrm>
                  <a:off x="3009240" y="5250600"/>
                  <a:ext cx="1000800" cy="375840"/>
                </a:xfrm>
                <a:custGeom>
                  <a:avLst/>
                  <a:gdLst/>
                  <a:ahLst/>
                  <a:rect l="l" t="t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600"/>
                      </a:lnTo>
                      <a:lnTo>
                        <a:pt x="0" y="216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wrap="none" lIns="90000" rIns="90000" tIns="46800" bIns="46800">
                  <a:spAutoFit/>
                </a:bodyPr>
                <a:p>
                  <a:pPr>
                    <a:lnSpc>
                      <a:spcPct val="100000"/>
                    </a:lnSpc>
                  </a:pPr>
                  <a:r>
                    <a:rPr b="1" i="1" lang="en-US" sz="2000" spc="-1" strike="noStrike">
                      <a:solidFill>
                        <a:srgbClr val="ff0000"/>
                      </a:solidFill>
                      <a:latin typeface="Times New Roman"/>
                    </a:rPr>
                    <a:t>nucleus</a:t>
                  </a:r>
                  <a:endParaRPr b="1" i="1" lang="en-US" sz="2000" spc="-1" strike="noStrike">
                    <a:solidFill>
                      <a:srgbClr val="ff0000"/>
                    </a:solidFill>
                    <a:latin typeface="Times New Roman"/>
                  </a:endParaRPr>
                </a:p>
              </p:txBody>
            </p:sp>
            <p:grpSp>
              <p:nvGrpSpPr>
                <p:cNvPr id="736" name="Group 18"/>
                <p:cNvGrpSpPr/>
                <p:nvPr/>
              </p:nvGrpSpPr>
              <p:grpSpPr>
                <a:xfrm>
                  <a:off x="3287160" y="3585960"/>
                  <a:ext cx="365760" cy="868680"/>
                  <a:chOff x="3287160" y="3585960"/>
                  <a:chExt cx="365760" cy="868680"/>
                </a:xfrm>
              </p:grpSpPr>
              <p:pic>
                <p:nvPicPr>
                  <p:cNvPr id="737" name="" descr=""/>
                  <p:cNvPicPr/>
                  <p:nvPr/>
                </p:nvPicPr>
                <p:blipFill>
                  <a:blip r:embed="rId5"/>
                  <a:stretch/>
                </p:blipFill>
                <p:spPr>
                  <a:xfrm>
                    <a:off x="3287160" y="3585960"/>
                    <a:ext cx="365760" cy="868680"/>
                  </a:xfrm>
                  <a:prstGeom prst="rect">
                    <a:avLst/>
                  </a:prstGeom>
                  <a:ln>
                    <a:noFill/>
                  </a:ln>
                </p:spPr>
              </p:pic>
              <p:sp>
                <p:nvSpPr>
                  <p:cNvPr id="738" name="CustomShape 19"/>
                  <p:cNvSpPr/>
                  <p:nvPr/>
                </p:nvSpPr>
                <p:spPr>
                  <a:xfrm>
                    <a:off x="3442320" y="3781080"/>
                    <a:ext cx="45720" cy="104400"/>
                  </a:xfrm>
                  <a:prstGeom prst="ellipse">
                    <a:avLst/>
                  </a:prstGeom>
                  <a:solidFill>
                    <a:srgbClr val="000000"/>
                  </a:solidFill>
                  <a:ln w="9360">
                    <a:solidFill>
                      <a:srgbClr val="000000"/>
                    </a:solidFill>
                    <a:miter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</p:grpSp>
          </p:grpSp>
          <p:grpSp>
            <p:nvGrpSpPr>
              <p:cNvPr id="739" name="Group 20"/>
              <p:cNvGrpSpPr/>
              <p:nvPr/>
            </p:nvGrpSpPr>
            <p:grpSpPr>
              <a:xfrm>
                <a:off x="1416240" y="2083320"/>
                <a:ext cx="1864800" cy="2483280"/>
                <a:chOff x="1416240" y="2083320"/>
                <a:chExt cx="1864800" cy="2483280"/>
              </a:xfrm>
            </p:grpSpPr>
            <p:sp>
              <p:nvSpPr>
                <p:cNvPr id="740" name="Line 21"/>
                <p:cNvSpPr/>
                <p:nvPr/>
              </p:nvSpPr>
              <p:spPr>
                <a:xfrm>
                  <a:off x="1416240" y="3683520"/>
                  <a:ext cx="914760" cy="0"/>
                </a:xfrm>
                <a:prstGeom prst="line">
                  <a:avLst/>
                </a:prstGeom>
                <a:ln w="38160">
                  <a:solidFill>
                    <a:srgbClr val="ff0000"/>
                  </a:solidFill>
                  <a:miter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741" name="Line 22"/>
                <p:cNvSpPr/>
                <p:nvPr/>
              </p:nvSpPr>
              <p:spPr>
                <a:xfrm flipV="1">
                  <a:off x="2373480" y="2083320"/>
                  <a:ext cx="762480" cy="1599840"/>
                </a:xfrm>
                <a:prstGeom prst="line">
                  <a:avLst/>
                </a:prstGeom>
                <a:ln w="38160">
                  <a:solidFill>
                    <a:srgbClr val="ff0000"/>
                  </a:solidFill>
                  <a:miter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grpSp>
              <p:nvGrpSpPr>
                <p:cNvPr id="742" name="Group 23"/>
                <p:cNvGrpSpPr/>
                <p:nvPr/>
              </p:nvGrpSpPr>
              <p:grpSpPr>
                <a:xfrm>
                  <a:off x="2177280" y="3835440"/>
                  <a:ext cx="1103760" cy="731160"/>
                  <a:chOff x="2177280" y="3835440"/>
                  <a:chExt cx="1103760" cy="731160"/>
                </a:xfrm>
              </p:grpSpPr>
              <p:sp>
                <p:nvSpPr>
                  <p:cNvPr id="743" name="Line 24"/>
                  <p:cNvSpPr/>
                  <p:nvPr/>
                </p:nvSpPr>
                <p:spPr>
                  <a:xfrm flipH="1">
                    <a:off x="2457720" y="3835440"/>
                    <a:ext cx="823320" cy="0"/>
                  </a:xfrm>
                  <a:prstGeom prst="line">
                    <a:avLst/>
                  </a:prstGeom>
                  <a:ln w="38160">
                    <a:solidFill>
                      <a:srgbClr val="0000ff"/>
                    </a:solidFill>
                    <a:miter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744" name="Freeform 25"/>
                  <p:cNvSpPr/>
                  <p:nvPr/>
                </p:nvSpPr>
                <p:spPr>
                  <a:xfrm>
                    <a:off x="2004120" y="3833280"/>
                    <a:ext cx="585720" cy="733680"/>
                  </a:xfrm>
                  <a:custGeom>
                    <a:avLst/>
                    <a:gdLst/>
                    <a:ahLst/>
                    <a:rect l="0" t="0" r="r" b="b"/>
                    <a:pathLst>
                      <a:path w="1627" h="2038">
                        <a:moveTo>
                          <a:pt x="1281" y="8"/>
                        </a:moveTo>
                        <a:cubicBezTo>
                          <a:pt x="728" y="0"/>
                          <a:pt x="1329" y="530"/>
                          <a:pt x="999" y="650"/>
                        </a:cubicBezTo>
                        <a:cubicBezTo>
                          <a:pt x="176" y="948"/>
                          <a:pt x="1626" y="1033"/>
                          <a:pt x="767" y="1266"/>
                        </a:cubicBezTo>
                        <a:cubicBezTo>
                          <a:pt x="0" y="1476"/>
                          <a:pt x="1018" y="1362"/>
                          <a:pt x="1023" y="1626"/>
                        </a:cubicBezTo>
                        <a:lnTo>
                          <a:pt x="742" y="1780"/>
                        </a:lnTo>
                        <a:lnTo>
                          <a:pt x="845" y="2037"/>
                        </a:lnTo>
                        <a:lnTo>
                          <a:pt x="844" y="2012"/>
                        </a:lnTo>
                      </a:path>
                    </a:pathLst>
                  </a:custGeom>
                  <a:ln w="36720">
                    <a:solidFill>
                      <a:srgbClr val="0000ff"/>
                    </a:solidFill>
                    <a:round/>
                  </a:ln>
                </p:spPr>
              </p:sp>
            </p:grpSp>
            <p:sp>
              <p:nvSpPr>
                <p:cNvPr id="745" name="CustomShape 26"/>
                <p:cNvSpPr/>
                <p:nvPr/>
              </p:nvSpPr>
              <p:spPr>
                <a:xfrm>
                  <a:off x="2252880" y="3634920"/>
                  <a:ext cx="365760" cy="283320"/>
                </a:xfrm>
                <a:custGeom>
                  <a:avLst/>
                  <a:gdLst/>
                  <a:ahLst/>
                  <a:rect l="l" t="t" r="r" b="b"/>
                  <a:pathLst>
                    <a:path w="21600" h="21600">
                      <a:moveTo>
                        <a:pt x="11464" y="4340"/>
                      </a:moveTo>
                      <a:lnTo>
                        <a:pt x="9722" y="1887"/>
                      </a:lnTo>
                      <a:lnTo>
                        <a:pt x="8548" y="6383"/>
                      </a:lnTo>
                      <a:lnTo>
                        <a:pt x="4503" y="3626"/>
                      </a:lnTo>
                      <a:lnTo>
                        <a:pt x="5373" y="7816"/>
                      </a:lnTo>
                      <a:lnTo>
                        <a:pt x="1174" y="8270"/>
                      </a:lnTo>
                      <a:lnTo>
                        <a:pt x="3934" y="11592"/>
                      </a:lnTo>
                      <a:lnTo>
                        <a:pt x="0" y="12875"/>
                      </a:lnTo>
                      <a:lnTo>
                        <a:pt x="3329" y="15372"/>
                      </a:lnTo>
                      <a:lnTo>
                        <a:pt x="1283" y="17824"/>
                      </a:lnTo>
                      <a:lnTo>
                        <a:pt x="4804" y="18239"/>
                      </a:lnTo>
                      <a:lnTo>
                        <a:pt x="4918" y="21600"/>
                      </a:lnTo>
                      <a:lnTo>
                        <a:pt x="7525" y="18125"/>
                      </a:lnTo>
                      <a:lnTo>
                        <a:pt x="8698" y="19712"/>
                      </a:lnTo>
                      <a:lnTo>
                        <a:pt x="9871" y="17371"/>
                      </a:lnTo>
                      <a:lnTo>
                        <a:pt x="11614" y="18844"/>
                      </a:lnTo>
                      <a:lnTo>
                        <a:pt x="12178" y="15937"/>
                      </a:lnTo>
                      <a:lnTo>
                        <a:pt x="14943" y="17371"/>
                      </a:lnTo>
                      <a:lnTo>
                        <a:pt x="14640" y="14348"/>
                      </a:lnTo>
                      <a:lnTo>
                        <a:pt x="18878" y="15632"/>
                      </a:lnTo>
                      <a:lnTo>
                        <a:pt x="16382" y="12311"/>
                      </a:lnTo>
                      <a:lnTo>
                        <a:pt x="18270" y="11292"/>
                      </a:lnTo>
                      <a:lnTo>
                        <a:pt x="16986" y="9404"/>
                      </a:lnTo>
                      <a:lnTo>
                        <a:pt x="21600" y="6646"/>
                      </a:lnTo>
                      <a:lnTo>
                        <a:pt x="16382" y="6533"/>
                      </a:lnTo>
                      <a:lnTo>
                        <a:pt x="18005" y="3172"/>
                      </a:lnTo>
                      <a:lnTo>
                        <a:pt x="14524" y="5778"/>
                      </a:lnTo>
                      <a:lnTo>
                        <a:pt x="14789" y="0"/>
                      </a:lnTo>
                      <a:lnTo>
                        <a:pt x="11464" y="4340"/>
                      </a:lnTo>
                      <a:close/>
                    </a:path>
                  </a:pathLst>
                </a:custGeom>
                <a:solidFill>
                  <a:srgbClr val="f5fd55"/>
                </a:solidFill>
                <a:ln w="9360">
                  <a:solidFill>
                    <a:srgbClr val="ff0000"/>
                  </a:solidFill>
                  <a:miter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</p:grpSp>
        </p:grpSp>
      </p:grpSp>
      <p:sp>
        <p:nvSpPr>
          <p:cNvPr id="746" name="CustomShape 27"/>
          <p:cNvSpPr/>
          <p:nvPr/>
        </p:nvSpPr>
        <p:spPr>
          <a:xfrm>
            <a:off x="3476880" y="2580120"/>
            <a:ext cx="1443240" cy="446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r>
              <a:rPr b="1" lang="en-US" sz="2500" spc="-1" strike="noStrike">
                <a:solidFill>
                  <a:srgbClr val="ff0000"/>
                </a:solidFill>
                <a:latin typeface="Arial"/>
              </a:rPr>
              <a:t>Trigger</a:t>
            </a:r>
            <a:endParaRPr b="0" lang="en-US" sz="2500" spc="-1" strike="noStrike">
              <a:latin typeface="Arial"/>
            </a:endParaRPr>
          </a:p>
        </p:txBody>
      </p:sp>
      <p:sp>
        <p:nvSpPr>
          <p:cNvPr id="747" name="CustomShape 28"/>
          <p:cNvSpPr/>
          <p:nvPr/>
        </p:nvSpPr>
        <p:spPr>
          <a:xfrm>
            <a:off x="2985480" y="1509120"/>
            <a:ext cx="3429000" cy="1828800"/>
          </a:xfrm>
          <a:custGeom>
            <a:avLst/>
            <a:gdLst/>
            <a:ahLst/>
            <a:rect l="l" t="t" r="r" b="b"/>
            <a:pathLst>
              <a:path w="9527" h="5081">
                <a:moveTo>
                  <a:pt x="0" y="2540"/>
                </a:moveTo>
                <a:cubicBezTo>
                  <a:pt x="6350" y="0"/>
                  <a:pt x="9526" y="5080"/>
                  <a:pt x="9526" y="5080"/>
                </a:cubicBezTo>
              </a:path>
            </a:pathLst>
          </a:custGeom>
          <a:noFill/>
          <a:ln w="54720">
            <a:solidFill>
              <a:srgbClr val="ff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748" name="CustomShape 29"/>
          <p:cNvSpPr/>
          <p:nvPr/>
        </p:nvSpPr>
        <p:spPr>
          <a:xfrm flipH="1">
            <a:off x="456480" y="4925880"/>
            <a:ext cx="2071440" cy="1224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r>
              <a:rPr b="1" lang="en-US" sz="2500" spc="-1" strike="noStrike">
                <a:solidFill>
                  <a:srgbClr val="0000ff"/>
                </a:solidFill>
                <a:latin typeface="Arial"/>
              </a:rPr>
              <a:t>Associated</a:t>
            </a:r>
            <a:endParaRPr b="0" lang="en-US" sz="2500" spc="-1" strike="noStrike">
              <a:latin typeface="Arial"/>
            </a:endParaRPr>
          </a:p>
        </p:txBody>
      </p:sp>
      <p:sp>
        <p:nvSpPr>
          <p:cNvPr id="749" name="CustomShape 30"/>
          <p:cNvSpPr/>
          <p:nvPr/>
        </p:nvSpPr>
        <p:spPr>
          <a:xfrm>
            <a:off x="2508120" y="4684320"/>
            <a:ext cx="6081120" cy="2057400"/>
          </a:xfrm>
          <a:custGeom>
            <a:avLst/>
            <a:gdLst/>
            <a:ahLst/>
            <a:rect l="l" t="t" r="r" b="b"/>
            <a:pathLst>
              <a:path w="14606" h="5716">
                <a:moveTo>
                  <a:pt x="0" y="635"/>
                </a:moveTo>
                <a:cubicBezTo>
                  <a:pt x="8255" y="5715"/>
                  <a:pt x="14605" y="0"/>
                  <a:pt x="14605" y="0"/>
                </a:cubicBezTo>
              </a:path>
            </a:pathLst>
          </a:custGeom>
          <a:noFill/>
          <a:ln w="54720">
            <a:solidFill>
              <a:srgbClr val="0000ff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0" name="" descr=""/>
          <p:cNvPicPr/>
          <p:nvPr/>
        </p:nvPicPr>
        <p:blipFill>
          <a:blip r:embed="rId1"/>
          <a:stretch/>
        </p:blipFill>
        <p:spPr>
          <a:xfrm>
            <a:off x="4329720" y="1945800"/>
            <a:ext cx="5676480" cy="3561840"/>
          </a:xfrm>
          <a:prstGeom prst="rect">
            <a:avLst/>
          </a:prstGeom>
          <a:ln>
            <a:noFill/>
          </a:ln>
        </p:spPr>
      </p:pic>
      <p:sp>
        <p:nvSpPr>
          <p:cNvPr id="751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n-US" sz="4400" spc="-1" strike="noStrike">
                <a:highlight>
                  <a:srgbClr val="ffffff"/>
                </a:highlight>
                <a:latin typeface="Times New Roman"/>
              </a:rPr>
              <a:t>Di-hadron correlations</a:t>
            </a:r>
            <a:endParaRPr b="0" lang="en-US" sz="4400" spc="-1" strike="noStrike">
              <a:highlight>
                <a:srgbClr val="ffffff"/>
              </a:highlight>
              <a:latin typeface="Times New Roman"/>
            </a:endParaRPr>
          </a:p>
        </p:txBody>
      </p:sp>
      <p:grpSp>
        <p:nvGrpSpPr>
          <p:cNvPr id="752" name="Group 2"/>
          <p:cNvGrpSpPr/>
          <p:nvPr/>
        </p:nvGrpSpPr>
        <p:grpSpPr>
          <a:xfrm>
            <a:off x="496440" y="1256760"/>
            <a:ext cx="3695760" cy="4338720"/>
            <a:chOff x="496440" y="1256760"/>
            <a:chExt cx="3695760" cy="4338720"/>
          </a:xfrm>
        </p:grpSpPr>
        <p:pic>
          <p:nvPicPr>
            <p:cNvPr id="753" name="" descr=""/>
            <p:cNvPicPr/>
            <p:nvPr/>
          </p:nvPicPr>
          <p:blipFill>
            <a:blip r:embed="rId2">
              <a:alphaModFix amt="50000"/>
            </a:blip>
            <a:stretch/>
          </p:blipFill>
          <p:spPr>
            <a:xfrm flipH="1" rot="10800000">
              <a:off x="496440" y="1899360"/>
              <a:ext cx="3695760" cy="3695760"/>
            </a:xfrm>
            <a:prstGeom prst="rect">
              <a:avLst/>
            </a:prstGeom>
            <a:ln>
              <a:noFill/>
            </a:ln>
          </p:spPr>
        </p:pic>
        <p:sp>
          <p:nvSpPr>
            <p:cNvPr id="754" name="CustomShape 3"/>
            <p:cNvSpPr/>
            <p:nvPr/>
          </p:nvSpPr>
          <p:spPr>
            <a:xfrm>
              <a:off x="1497960" y="1256760"/>
              <a:ext cx="1918800" cy="43704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6800" bIns="46800">
              <a:spAutoFit/>
            </a:bodyPr>
            <a:p>
              <a:pPr>
                <a:lnSpc>
                  <a:spcPct val="100000"/>
                </a:lnSpc>
              </a:pPr>
              <a:r>
                <a:rPr b="1" lang="en-US" sz="2650" spc="-1" strike="noStrike">
                  <a:solidFill>
                    <a:srgbClr val="000000"/>
                  </a:solidFill>
                  <a:latin typeface="Times New Roman"/>
                </a:rPr>
                <a:t>p+p </a:t>
              </a:r>
              <a:r>
                <a:rPr b="1" lang="en-US" sz="2650" spc="-1" strike="noStrike">
                  <a:solidFill>
                    <a:srgbClr val="000000"/>
                  </a:solidFill>
                  <a:latin typeface="Symbol"/>
                </a:rPr>
                <a:t></a:t>
              </a:r>
              <a:r>
                <a:rPr b="1" lang="en-US" sz="2650" spc="-1" strike="noStrike">
                  <a:solidFill>
                    <a:srgbClr val="000000"/>
                  </a:solidFill>
                  <a:latin typeface="Times New Roman"/>
                </a:rPr>
                <a:t> dijet</a:t>
              </a:r>
              <a:endParaRPr b="1" lang="en-US" sz="265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55" name="Group 4"/>
          <p:cNvGrpSpPr/>
          <p:nvPr/>
        </p:nvGrpSpPr>
        <p:grpSpPr>
          <a:xfrm>
            <a:off x="-54720" y="1863360"/>
            <a:ext cx="4727160" cy="3763080"/>
            <a:chOff x="-54720" y="1863360"/>
            <a:chExt cx="4727160" cy="3763080"/>
          </a:xfrm>
        </p:grpSpPr>
        <p:pic>
          <p:nvPicPr>
            <p:cNvPr id="756" name="" descr=""/>
            <p:cNvPicPr/>
            <p:nvPr/>
          </p:nvPicPr>
          <p:blipFill>
            <a:blip r:embed="rId3"/>
            <a:stretch/>
          </p:blipFill>
          <p:spPr>
            <a:xfrm>
              <a:off x="2113200" y="3518640"/>
              <a:ext cx="457200" cy="649080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757" name="Group 5"/>
            <p:cNvGrpSpPr/>
            <p:nvPr/>
          </p:nvGrpSpPr>
          <p:grpSpPr>
            <a:xfrm>
              <a:off x="-54720" y="1863360"/>
              <a:ext cx="4727160" cy="3763080"/>
              <a:chOff x="-54720" y="1863360"/>
              <a:chExt cx="4727160" cy="3763080"/>
            </a:xfrm>
          </p:grpSpPr>
          <p:grpSp>
            <p:nvGrpSpPr>
              <p:cNvPr id="758" name="Group 6"/>
              <p:cNvGrpSpPr/>
              <p:nvPr/>
            </p:nvGrpSpPr>
            <p:grpSpPr>
              <a:xfrm>
                <a:off x="-54720" y="1863360"/>
                <a:ext cx="4727160" cy="3763080"/>
                <a:chOff x="-54720" y="1863360"/>
                <a:chExt cx="4727160" cy="3763080"/>
              </a:xfrm>
            </p:grpSpPr>
            <p:grpSp>
              <p:nvGrpSpPr>
                <p:cNvPr id="759" name="Group 7"/>
                <p:cNvGrpSpPr/>
                <p:nvPr/>
              </p:nvGrpSpPr>
              <p:grpSpPr>
                <a:xfrm>
                  <a:off x="1091160" y="3370320"/>
                  <a:ext cx="365760" cy="868680"/>
                  <a:chOff x="1091160" y="3370320"/>
                  <a:chExt cx="365760" cy="868680"/>
                </a:xfrm>
              </p:grpSpPr>
              <p:pic>
                <p:nvPicPr>
                  <p:cNvPr id="760" name="" descr=""/>
                  <p:cNvPicPr/>
                  <p:nvPr/>
                </p:nvPicPr>
                <p:blipFill>
                  <a:blip r:embed="rId4"/>
                  <a:stretch/>
                </p:blipFill>
                <p:spPr>
                  <a:xfrm>
                    <a:off x="1091160" y="3370320"/>
                    <a:ext cx="365760" cy="868680"/>
                  </a:xfrm>
                  <a:prstGeom prst="rect">
                    <a:avLst/>
                  </a:prstGeom>
                  <a:ln>
                    <a:noFill/>
                  </a:ln>
                </p:spPr>
              </p:pic>
              <p:sp>
                <p:nvSpPr>
                  <p:cNvPr id="761" name="CustomShape 8"/>
                  <p:cNvSpPr/>
                  <p:nvPr/>
                </p:nvSpPr>
                <p:spPr>
                  <a:xfrm>
                    <a:off x="1228320" y="3654360"/>
                    <a:ext cx="45720" cy="104400"/>
                  </a:xfrm>
                  <a:prstGeom prst="ellipse">
                    <a:avLst/>
                  </a:prstGeom>
                  <a:solidFill>
                    <a:srgbClr val="000000"/>
                  </a:solidFill>
                  <a:ln w="9360">
                    <a:solidFill>
                      <a:srgbClr val="000000"/>
                    </a:solidFill>
                    <a:miter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</p:grpSp>
            <p:sp>
              <p:nvSpPr>
                <p:cNvPr id="762" name="CustomShape 9"/>
                <p:cNvSpPr/>
                <p:nvPr/>
              </p:nvSpPr>
              <p:spPr>
                <a:xfrm>
                  <a:off x="-54720" y="3842280"/>
                  <a:ext cx="838440" cy="380880"/>
                </a:xfrm>
                <a:custGeom>
                  <a:avLst/>
                  <a:gdLst/>
                  <a:ahLst/>
                  <a:rect l="0" t="0" r="r" b="b"/>
                  <a:pathLst>
                    <a:path w="2331" h="1060">
                      <a:moveTo>
                        <a:pt x="364" y="264"/>
                      </a:moveTo>
                      <a:lnTo>
                        <a:pt x="1747" y="264"/>
                      </a:lnTo>
                      <a:lnTo>
                        <a:pt x="1747" y="0"/>
                      </a:lnTo>
                      <a:lnTo>
                        <a:pt x="2330" y="529"/>
                      </a:lnTo>
                      <a:lnTo>
                        <a:pt x="1747" y="1059"/>
                      </a:lnTo>
                      <a:lnTo>
                        <a:pt x="1747" y="794"/>
                      </a:lnTo>
                      <a:lnTo>
                        <a:pt x="364" y="794"/>
                      </a:lnTo>
                      <a:lnTo>
                        <a:pt x="364" y="264"/>
                      </a:lnTo>
                      <a:moveTo>
                        <a:pt x="0" y="264"/>
                      </a:moveTo>
                      <a:lnTo>
                        <a:pt x="72" y="264"/>
                      </a:lnTo>
                      <a:lnTo>
                        <a:pt x="72" y="794"/>
                      </a:lnTo>
                      <a:lnTo>
                        <a:pt x="0" y="794"/>
                      </a:lnTo>
                      <a:lnTo>
                        <a:pt x="0" y="264"/>
                      </a:lnTo>
                      <a:moveTo>
                        <a:pt x="145" y="264"/>
                      </a:moveTo>
                      <a:lnTo>
                        <a:pt x="291" y="264"/>
                      </a:lnTo>
                      <a:lnTo>
                        <a:pt x="291" y="794"/>
                      </a:lnTo>
                      <a:lnTo>
                        <a:pt x="145" y="794"/>
                      </a:lnTo>
                      <a:lnTo>
                        <a:pt x="145" y="264"/>
                      </a:lnTo>
                    </a:path>
                  </a:pathLst>
                </a:custGeom>
                <a:solidFill>
                  <a:srgbClr val="000000"/>
                </a:solidFill>
                <a:ln w="9360">
                  <a:solidFill>
                    <a:srgbClr val="000000"/>
                  </a:solidFill>
                  <a:miter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763" name="CustomShape 10"/>
                <p:cNvSpPr/>
                <p:nvPr/>
              </p:nvSpPr>
              <p:spPr>
                <a:xfrm>
                  <a:off x="3833640" y="4161240"/>
                  <a:ext cx="838440" cy="381240"/>
                </a:xfrm>
                <a:custGeom>
                  <a:avLst/>
                  <a:gdLst/>
                  <a:ahLst/>
                  <a:rect l="0" t="0" r="r" b="b"/>
                  <a:pathLst>
                    <a:path w="2331" h="1061">
                      <a:moveTo>
                        <a:pt x="1966" y="265"/>
                      </a:moveTo>
                      <a:lnTo>
                        <a:pt x="583" y="265"/>
                      </a:lnTo>
                      <a:lnTo>
                        <a:pt x="583" y="0"/>
                      </a:lnTo>
                      <a:lnTo>
                        <a:pt x="0" y="530"/>
                      </a:lnTo>
                      <a:lnTo>
                        <a:pt x="583" y="1060"/>
                      </a:lnTo>
                      <a:lnTo>
                        <a:pt x="583" y="795"/>
                      </a:lnTo>
                      <a:lnTo>
                        <a:pt x="1966" y="795"/>
                      </a:lnTo>
                      <a:lnTo>
                        <a:pt x="1966" y="265"/>
                      </a:lnTo>
                      <a:moveTo>
                        <a:pt x="2330" y="265"/>
                      </a:moveTo>
                      <a:lnTo>
                        <a:pt x="2258" y="265"/>
                      </a:lnTo>
                      <a:lnTo>
                        <a:pt x="2258" y="795"/>
                      </a:lnTo>
                      <a:lnTo>
                        <a:pt x="2330" y="795"/>
                      </a:lnTo>
                      <a:lnTo>
                        <a:pt x="2330" y="265"/>
                      </a:lnTo>
                      <a:moveTo>
                        <a:pt x="2185" y="265"/>
                      </a:moveTo>
                      <a:lnTo>
                        <a:pt x="2039" y="265"/>
                      </a:lnTo>
                      <a:lnTo>
                        <a:pt x="2039" y="795"/>
                      </a:lnTo>
                      <a:lnTo>
                        <a:pt x="2185" y="795"/>
                      </a:lnTo>
                      <a:lnTo>
                        <a:pt x="2185" y="265"/>
                      </a:lnTo>
                    </a:path>
                  </a:pathLst>
                </a:custGeom>
                <a:solidFill>
                  <a:srgbClr val="000000"/>
                </a:solidFill>
                <a:ln w="9360">
                  <a:solidFill>
                    <a:srgbClr val="000000"/>
                  </a:solidFill>
                  <a:miter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764" name="CustomShape 11"/>
                <p:cNvSpPr/>
                <p:nvPr/>
              </p:nvSpPr>
              <p:spPr>
                <a:xfrm>
                  <a:off x="3093840" y="1863360"/>
                  <a:ext cx="210240" cy="210240"/>
                </a:xfrm>
                <a:prstGeom prst="ellipse">
                  <a:avLst/>
                </a:prstGeom>
                <a:solidFill>
                  <a:srgbClr val="ff0000"/>
                </a:solidFill>
                <a:ln w="9360">
                  <a:solidFill>
                    <a:srgbClr val="000000"/>
                  </a:solidFill>
                  <a:miter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765" name="CustomShape 12"/>
                <p:cNvSpPr/>
                <p:nvPr/>
              </p:nvSpPr>
              <p:spPr>
                <a:xfrm>
                  <a:off x="2297880" y="4474080"/>
                  <a:ext cx="210240" cy="210240"/>
                </a:xfrm>
                <a:prstGeom prst="ellipse">
                  <a:avLst/>
                </a:prstGeom>
                <a:solidFill>
                  <a:srgbClr val="0000ff"/>
                </a:solidFill>
                <a:ln w="9360">
                  <a:solidFill>
                    <a:srgbClr val="000000"/>
                  </a:solidFill>
                  <a:miter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766" name="CustomShape 13"/>
                <p:cNvSpPr/>
                <p:nvPr/>
              </p:nvSpPr>
              <p:spPr>
                <a:xfrm>
                  <a:off x="668520" y="3051000"/>
                  <a:ext cx="1000800" cy="375840"/>
                </a:xfrm>
                <a:custGeom>
                  <a:avLst/>
                  <a:gdLst/>
                  <a:ahLst/>
                  <a:rect l="l" t="t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600"/>
                      </a:lnTo>
                      <a:lnTo>
                        <a:pt x="0" y="216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wrap="none" lIns="90000" rIns="90000" tIns="46800" bIns="46800">
                  <a:spAutoFit/>
                </a:bodyPr>
                <a:p>
                  <a:pPr>
                    <a:lnSpc>
                      <a:spcPct val="100000"/>
                    </a:lnSpc>
                  </a:pPr>
                  <a:r>
                    <a:rPr b="1" i="1" lang="en-US" sz="2000" spc="-1" strike="noStrike">
                      <a:solidFill>
                        <a:srgbClr val="ff0000"/>
                      </a:solidFill>
                      <a:latin typeface="Times New Roman"/>
                    </a:rPr>
                    <a:t>nucleus</a:t>
                  </a:r>
                  <a:endParaRPr b="1" i="1" lang="en-US" sz="2000" spc="-1" strike="noStrike">
                    <a:solidFill>
                      <a:srgbClr val="ff0000"/>
                    </a:solidFill>
                    <a:latin typeface="Times New Roman"/>
                  </a:endParaRPr>
                </a:p>
              </p:txBody>
            </p:sp>
            <p:sp>
              <p:nvSpPr>
                <p:cNvPr id="767" name="CustomShape 14"/>
                <p:cNvSpPr/>
                <p:nvPr/>
              </p:nvSpPr>
              <p:spPr>
                <a:xfrm>
                  <a:off x="3009240" y="5250600"/>
                  <a:ext cx="1000800" cy="375840"/>
                </a:xfrm>
                <a:custGeom>
                  <a:avLst/>
                  <a:gdLst/>
                  <a:ahLst/>
                  <a:rect l="l" t="t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600"/>
                      </a:lnTo>
                      <a:lnTo>
                        <a:pt x="0" y="216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wrap="none" lIns="90000" rIns="90000" tIns="46800" bIns="46800">
                  <a:spAutoFit/>
                </a:bodyPr>
                <a:p>
                  <a:pPr>
                    <a:lnSpc>
                      <a:spcPct val="100000"/>
                    </a:lnSpc>
                  </a:pPr>
                  <a:r>
                    <a:rPr b="1" i="1" lang="en-US" sz="2000" spc="-1" strike="noStrike">
                      <a:solidFill>
                        <a:srgbClr val="ff0000"/>
                      </a:solidFill>
                      <a:latin typeface="Times New Roman"/>
                    </a:rPr>
                    <a:t>nucleus</a:t>
                  </a:r>
                  <a:endParaRPr b="1" i="1" lang="en-US" sz="2000" spc="-1" strike="noStrike">
                    <a:solidFill>
                      <a:srgbClr val="ff0000"/>
                    </a:solidFill>
                    <a:latin typeface="Times New Roman"/>
                  </a:endParaRPr>
                </a:p>
              </p:txBody>
            </p:sp>
            <p:grpSp>
              <p:nvGrpSpPr>
                <p:cNvPr id="768" name="Group 15"/>
                <p:cNvGrpSpPr/>
                <p:nvPr/>
              </p:nvGrpSpPr>
              <p:grpSpPr>
                <a:xfrm>
                  <a:off x="3287160" y="3585960"/>
                  <a:ext cx="365760" cy="868680"/>
                  <a:chOff x="3287160" y="3585960"/>
                  <a:chExt cx="365760" cy="868680"/>
                </a:xfrm>
              </p:grpSpPr>
              <p:pic>
                <p:nvPicPr>
                  <p:cNvPr id="769" name="" descr=""/>
                  <p:cNvPicPr/>
                  <p:nvPr/>
                </p:nvPicPr>
                <p:blipFill>
                  <a:blip r:embed="rId5"/>
                  <a:stretch/>
                </p:blipFill>
                <p:spPr>
                  <a:xfrm>
                    <a:off x="3287160" y="3585960"/>
                    <a:ext cx="365760" cy="868680"/>
                  </a:xfrm>
                  <a:prstGeom prst="rect">
                    <a:avLst/>
                  </a:prstGeom>
                  <a:ln>
                    <a:noFill/>
                  </a:ln>
                </p:spPr>
              </p:pic>
              <p:sp>
                <p:nvSpPr>
                  <p:cNvPr id="770" name="CustomShape 16"/>
                  <p:cNvSpPr/>
                  <p:nvPr/>
                </p:nvSpPr>
                <p:spPr>
                  <a:xfrm>
                    <a:off x="3442320" y="3781080"/>
                    <a:ext cx="45720" cy="104400"/>
                  </a:xfrm>
                  <a:prstGeom prst="ellipse">
                    <a:avLst/>
                  </a:prstGeom>
                  <a:solidFill>
                    <a:srgbClr val="000000"/>
                  </a:solidFill>
                  <a:ln w="9360">
                    <a:solidFill>
                      <a:srgbClr val="000000"/>
                    </a:solidFill>
                    <a:miter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</p:grpSp>
          </p:grpSp>
          <p:grpSp>
            <p:nvGrpSpPr>
              <p:cNvPr id="771" name="Group 17"/>
              <p:cNvGrpSpPr/>
              <p:nvPr/>
            </p:nvGrpSpPr>
            <p:grpSpPr>
              <a:xfrm>
                <a:off x="1416240" y="2083320"/>
                <a:ext cx="1864800" cy="2483280"/>
                <a:chOff x="1416240" y="2083320"/>
                <a:chExt cx="1864800" cy="2483280"/>
              </a:xfrm>
            </p:grpSpPr>
            <p:sp>
              <p:nvSpPr>
                <p:cNvPr id="772" name="Line 18"/>
                <p:cNvSpPr/>
                <p:nvPr/>
              </p:nvSpPr>
              <p:spPr>
                <a:xfrm>
                  <a:off x="1416240" y="3683520"/>
                  <a:ext cx="914760" cy="0"/>
                </a:xfrm>
                <a:prstGeom prst="line">
                  <a:avLst/>
                </a:prstGeom>
                <a:ln w="38160">
                  <a:solidFill>
                    <a:srgbClr val="ff0000"/>
                  </a:solidFill>
                  <a:miter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773" name="Line 19"/>
                <p:cNvSpPr/>
                <p:nvPr/>
              </p:nvSpPr>
              <p:spPr>
                <a:xfrm flipV="1">
                  <a:off x="2373480" y="2083320"/>
                  <a:ext cx="762480" cy="1599840"/>
                </a:xfrm>
                <a:prstGeom prst="line">
                  <a:avLst/>
                </a:prstGeom>
                <a:ln w="38160">
                  <a:solidFill>
                    <a:srgbClr val="ff0000"/>
                  </a:solidFill>
                  <a:miter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grpSp>
              <p:nvGrpSpPr>
                <p:cNvPr id="774" name="Group 20"/>
                <p:cNvGrpSpPr/>
                <p:nvPr/>
              </p:nvGrpSpPr>
              <p:grpSpPr>
                <a:xfrm>
                  <a:off x="2177280" y="3835440"/>
                  <a:ext cx="1103760" cy="731160"/>
                  <a:chOff x="2177280" y="3835440"/>
                  <a:chExt cx="1103760" cy="731160"/>
                </a:xfrm>
              </p:grpSpPr>
              <p:sp>
                <p:nvSpPr>
                  <p:cNvPr id="775" name="Line 21"/>
                  <p:cNvSpPr/>
                  <p:nvPr/>
                </p:nvSpPr>
                <p:spPr>
                  <a:xfrm flipH="1">
                    <a:off x="2457720" y="3835440"/>
                    <a:ext cx="823320" cy="0"/>
                  </a:xfrm>
                  <a:prstGeom prst="line">
                    <a:avLst/>
                  </a:prstGeom>
                  <a:ln w="38160">
                    <a:solidFill>
                      <a:srgbClr val="0000ff"/>
                    </a:solidFill>
                    <a:miter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776" name="Freeform 22"/>
                  <p:cNvSpPr/>
                  <p:nvPr/>
                </p:nvSpPr>
                <p:spPr>
                  <a:xfrm>
                    <a:off x="2004120" y="3833280"/>
                    <a:ext cx="585720" cy="733680"/>
                  </a:xfrm>
                  <a:custGeom>
                    <a:avLst/>
                    <a:gdLst/>
                    <a:ahLst/>
                    <a:rect l="0" t="0" r="r" b="b"/>
                    <a:pathLst>
                      <a:path w="1627" h="2038">
                        <a:moveTo>
                          <a:pt x="1281" y="8"/>
                        </a:moveTo>
                        <a:cubicBezTo>
                          <a:pt x="728" y="0"/>
                          <a:pt x="1329" y="530"/>
                          <a:pt x="999" y="650"/>
                        </a:cubicBezTo>
                        <a:cubicBezTo>
                          <a:pt x="176" y="948"/>
                          <a:pt x="1626" y="1033"/>
                          <a:pt x="767" y="1266"/>
                        </a:cubicBezTo>
                        <a:cubicBezTo>
                          <a:pt x="0" y="1476"/>
                          <a:pt x="1018" y="1362"/>
                          <a:pt x="1023" y="1626"/>
                        </a:cubicBezTo>
                        <a:lnTo>
                          <a:pt x="742" y="1780"/>
                        </a:lnTo>
                        <a:lnTo>
                          <a:pt x="845" y="2037"/>
                        </a:lnTo>
                        <a:lnTo>
                          <a:pt x="844" y="2012"/>
                        </a:lnTo>
                      </a:path>
                    </a:pathLst>
                  </a:custGeom>
                  <a:ln w="36720">
                    <a:solidFill>
                      <a:srgbClr val="0000ff"/>
                    </a:solidFill>
                    <a:round/>
                  </a:ln>
                </p:spPr>
              </p:sp>
            </p:grpSp>
            <p:sp>
              <p:nvSpPr>
                <p:cNvPr id="777" name="CustomShape 23"/>
                <p:cNvSpPr/>
                <p:nvPr/>
              </p:nvSpPr>
              <p:spPr>
                <a:xfrm>
                  <a:off x="2252880" y="3634920"/>
                  <a:ext cx="365760" cy="283320"/>
                </a:xfrm>
                <a:custGeom>
                  <a:avLst/>
                  <a:gdLst/>
                  <a:ahLst/>
                  <a:rect l="l" t="t" r="r" b="b"/>
                  <a:pathLst>
                    <a:path w="21600" h="21600">
                      <a:moveTo>
                        <a:pt x="11464" y="4340"/>
                      </a:moveTo>
                      <a:lnTo>
                        <a:pt x="9722" y="1887"/>
                      </a:lnTo>
                      <a:lnTo>
                        <a:pt x="8548" y="6383"/>
                      </a:lnTo>
                      <a:lnTo>
                        <a:pt x="4503" y="3626"/>
                      </a:lnTo>
                      <a:lnTo>
                        <a:pt x="5373" y="7816"/>
                      </a:lnTo>
                      <a:lnTo>
                        <a:pt x="1174" y="8270"/>
                      </a:lnTo>
                      <a:lnTo>
                        <a:pt x="3934" y="11592"/>
                      </a:lnTo>
                      <a:lnTo>
                        <a:pt x="0" y="12875"/>
                      </a:lnTo>
                      <a:lnTo>
                        <a:pt x="3329" y="15372"/>
                      </a:lnTo>
                      <a:lnTo>
                        <a:pt x="1283" y="17824"/>
                      </a:lnTo>
                      <a:lnTo>
                        <a:pt x="4804" y="18239"/>
                      </a:lnTo>
                      <a:lnTo>
                        <a:pt x="4918" y="21600"/>
                      </a:lnTo>
                      <a:lnTo>
                        <a:pt x="7525" y="18125"/>
                      </a:lnTo>
                      <a:lnTo>
                        <a:pt x="8698" y="19712"/>
                      </a:lnTo>
                      <a:lnTo>
                        <a:pt x="9871" y="17371"/>
                      </a:lnTo>
                      <a:lnTo>
                        <a:pt x="11614" y="18844"/>
                      </a:lnTo>
                      <a:lnTo>
                        <a:pt x="12178" y="15937"/>
                      </a:lnTo>
                      <a:lnTo>
                        <a:pt x="14943" y="17371"/>
                      </a:lnTo>
                      <a:lnTo>
                        <a:pt x="14640" y="14348"/>
                      </a:lnTo>
                      <a:lnTo>
                        <a:pt x="18878" y="15632"/>
                      </a:lnTo>
                      <a:lnTo>
                        <a:pt x="16382" y="12311"/>
                      </a:lnTo>
                      <a:lnTo>
                        <a:pt x="18270" y="11292"/>
                      </a:lnTo>
                      <a:lnTo>
                        <a:pt x="16986" y="9404"/>
                      </a:lnTo>
                      <a:lnTo>
                        <a:pt x="21600" y="6646"/>
                      </a:lnTo>
                      <a:lnTo>
                        <a:pt x="16382" y="6533"/>
                      </a:lnTo>
                      <a:lnTo>
                        <a:pt x="18005" y="3172"/>
                      </a:lnTo>
                      <a:lnTo>
                        <a:pt x="14524" y="5778"/>
                      </a:lnTo>
                      <a:lnTo>
                        <a:pt x="14789" y="0"/>
                      </a:lnTo>
                      <a:lnTo>
                        <a:pt x="11464" y="4340"/>
                      </a:lnTo>
                      <a:close/>
                    </a:path>
                  </a:pathLst>
                </a:custGeom>
                <a:solidFill>
                  <a:srgbClr val="f5fd55"/>
                </a:solidFill>
                <a:ln w="9360">
                  <a:solidFill>
                    <a:srgbClr val="ff0000"/>
                  </a:solidFill>
                  <a:miter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</p:grpSp>
        </p:grpSp>
      </p:grpSp>
      <p:sp>
        <p:nvSpPr>
          <p:cNvPr id="778" name="CustomShape 24"/>
          <p:cNvSpPr/>
          <p:nvPr/>
        </p:nvSpPr>
        <p:spPr>
          <a:xfrm>
            <a:off x="3476880" y="2580120"/>
            <a:ext cx="1443240" cy="446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r>
              <a:rPr b="1" lang="en-US" sz="2500" spc="-1" strike="noStrike">
                <a:solidFill>
                  <a:srgbClr val="ff0000"/>
                </a:solidFill>
                <a:latin typeface="Arial"/>
              </a:rPr>
              <a:t>Trigger</a:t>
            </a:r>
            <a:endParaRPr b="0" lang="en-US" sz="2500" spc="-1" strike="noStrike">
              <a:latin typeface="Arial"/>
            </a:endParaRPr>
          </a:p>
        </p:txBody>
      </p:sp>
      <p:sp>
        <p:nvSpPr>
          <p:cNvPr id="779" name="CustomShape 25"/>
          <p:cNvSpPr/>
          <p:nvPr/>
        </p:nvSpPr>
        <p:spPr>
          <a:xfrm>
            <a:off x="2985480" y="1509120"/>
            <a:ext cx="3429000" cy="1828800"/>
          </a:xfrm>
          <a:custGeom>
            <a:avLst/>
            <a:gdLst/>
            <a:ahLst/>
            <a:rect l="l" t="t" r="r" b="b"/>
            <a:pathLst>
              <a:path w="9527" h="5081">
                <a:moveTo>
                  <a:pt x="0" y="2540"/>
                </a:moveTo>
                <a:cubicBezTo>
                  <a:pt x="6350" y="0"/>
                  <a:pt x="9526" y="5080"/>
                  <a:pt x="9526" y="5080"/>
                </a:cubicBezTo>
              </a:path>
            </a:pathLst>
          </a:custGeom>
          <a:noFill/>
          <a:ln w="54720">
            <a:solidFill>
              <a:srgbClr val="ff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780" name="CustomShape 26"/>
          <p:cNvSpPr/>
          <p:nvPr/>
        </p:nvSpPr>
        <p:spPr>
          <a:xfrm flipH="1">
            <a:off x="456480" y="4925880"/>
            <a:ext cx="2071440" cy="1224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r>
              <a:rPr b="1" lang="en-US" sz="2500" spc="-1" strike="noStrike">
                <a:solidFill>
                  <a:srgbClr val="0000ff"/>
                </a:solidFill>
                <a:latin typeface="Arial"/>
              </a:rPr>
              <a:t>Associated</a:t>
            </a:r>
            <a:endParaRPr b="0" lang="en-US" sz="2500" spc="-1" strike="noStrike">
              <a:latin typeface="Arial"/>
            </a:endParaRPr>
          </a:p>
        </p:txBody>
      </p:sp>
      <p:sp>
        <p:nvSpPr>
          <p:cNvPr id="781" name="CustomShape 27"/>
          <p:cNvSpPr/>
          <p:nvPr/>
        </p:nvSpPr>
        <p:spPr>
          <a:xfrm>
            <a:off x="2508120" y="4684320"/>
            <a:ext cx="6081120" cy="2057400"/>
          </a:xfrm>
          <a:custGeom>
            <a:avLst/>
            <a:gdLst/>
            <a:ahLst/>
            <a:rect l="l" t="t" r="r" b="b"/>
            <a:pathLst>
              <a:path w="14606" h="5716">
                <a:moveTo>
                  <a:pt x="0" y="635"/>
                </a:moveTo>
                <a:cubicBezTo>
                  <a:pt x="8255" y="5715"/>
                  <a:pt x="14605" y="0"/>
                  <a:pt x="14605" y="0"/>
                </a:cubicBezTo>
              </a:path>
            </a:pathLst>
          </a:custGeom>
          <a:noFill/>
          <a:ln w="54720">
            <a:solidFill>
              <a:srgbClr val="0000ff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782" name="TextShape 28"/>
          <p:cNvSpPr txBox="1"/>
          <p:nvPr/>
        </p:nvSpPr>
        <p:spPr>
          <a:xfrm>
            <a:off x="30960" y="6424920"/>
            <a:ext cx="10018080" cy="10868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pPr algn="ctr"/>
            <a:r>
              <a:rPr b="1" lang="en-US" sz="2800" spc="-1" strike="noStrike">
                <a:latin typeface="Arial"/>
              </a:rPr>
              <a:t>Updated to include latest information about background</a:t>
            </a:r>
            <a:endParaRPr b="0" lang="en-US" sz="2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TextShape 1"/>
          <p:cNvSpPr txBox="1"/>
          <p:nvPr/>
        </p:nvSpPr>
        <p:spPr>
          <a:xfrm>
            <a:off x="274320" y="12960"/>
            <a:ext cx="9509760" cy="7048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n-US" sz="4400" spc="-1" strike="noStrike">
                <a:highlight>
                  <a:srgbClr val="ffffff"/>
                </a:highlight>
                <a:latin typeface="Times New Roman"/>
              </a:rPr>
              <a:t>The phase transition in the laboratory</a:t>
            </a:r>
            <a:endParaRPr b="0" lang="en-US" sz="4400" spc="-1" strike="noStrike">
              <a:highlight>
                <a:srgbClr val="ffffff"/>
              </a:highlight>
              <a:latin typeface="Times New Roman"/>
            </a:endParaRPr>
          </a:p>
        </p:txBody>
      </p:sp>
      <p:grpSp>
        <p:nvGrpSpPr>
          <p:cNvPr id="129" name="Group 2"/>
          <p:cNvGrpSpPr/>
          <p:nvPr/>
        </p:nvGrpSpPr>
        <p:grpSpPr>
          <a:xfrm>
            <a:off x="0" y="548640"/>
            <a:ext cx="10058400" cy="5544000"/>
            <a:chOff x="0" y="548640"/>
            <a:chExt cx="10058400" cy="5544000"/>
          </a:xfrm>
        </p:grpSpPr>
        <p:pic>
          <p:nvPicPr>
            <p:cNvPr id="130" name="" descr=""/>
            <p:cNvPicPr/>
            <p:nvPr/>
          </p:nvPicPr>
          <p:blipFill>
            <a:blip r:embed="rId1"/>
            <a:stretch/>
          </p:blipFill>
          <p:spPr>
            <a:xfrm>
              <a:off x="0" y="1008720"/>
              <a:ext cx="10058400" cy="5083920"/>
            </a:xfrm>
            <a:prstGeom prst="rect">
              <a:avLst/>
            </a:prstGeom>
            <a:ln>
              <a:noFill/>
            </a:ln>
          </p:spPr>
        </p:pic>
        <p:sp>
          <p:nvSpPr>
            <p:cNvPr id="131" name="CustomShape 3"/>
            <p:cNvSpPr/>
            <p:nvPr/>
          </p:nvSpPr>
          <p:spPr>
            <a:xfrm>
              <a:off x="158760" y="1044720"/>
              <a:ext cx="2850480" cy="2126160"/>
            </a:xfrm>
            <a:prstGeom prst="rect">
              <a:avLst/>
            </a:prstGeom>
            <a:noFill/>
            <a:ln w="76320">
              <a:solidFill>
                <a:srgbClr val="80808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2" name="TextShape 4"/>
            <p:cNvSpPr txBox="1"/>
            <p:nvPr/>
          </p:nvSpPr>
          <p:spPr>
            <a:xfrm>
              <a:off x="407160" y="548640"/>
              <a:ext cx="2834640" cy="54864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>
              <a:noAutofit/>
            </a:bodyPr>
            <a:p>
              <a:r>
                <a:rPr b="1" lang="en-US" sz="3000" spc="-1" strike="noStrike">
                  <a:solidFill>
                    <a:srgbClr val="808080"/>
                  </a:solidFill>
                  <a:latin typeface="Arial"/>
                </a:rPr>
                <a:t>Initial State</a:t>
              </a:r>
              <a:endParaRPr b="0" lang="en-US" sz="3000" spc="-1" strike="noStrike">
                <a:latin typeface="Arial"/>
              </a:endParaRPr>
            </a:p>
          </p:txBody>
        </p:sp>
        <p:sp>
          <p:nvSpPr>
            <p:cNvPr id="133" name="Line 5"/>
            <p:cNvSpPr/>
            <p:nvPr/>
          </p:nvSpPr>
          <p:spPr>
            <a:xfrm>
              <a:off x="448920" y="4340160"/>
              <a:ext cx="0" cy="1371600"/>
            </a:xfrm>
            <a:prstGeom prst="line">
              <a:avLst/>
            </a:prstGeom>
            <a:ln w="76320">
              <a:solidFill>
                <a:srgbClr val="80808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4" name="TextShape 6"/>
            <p:cNvSpPr txBox="1"/>
            <p:nvPr/>
          </p:nvSpPr>
          <p:spPr>
            <a:xfrm>
              <a:off x="3503160" y="548640"/>
              <a:ext cx="2834640" cy="54864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>
              <a:noAutofit/>
            </a:bodyPr>
            <a:p>
              <a:pPr algn="ctr"/>
              <a:r>
                <a:rPr b="1" lang="en-US" sz="3000" spc="-1" strike="noStrike">
                  <a:solidFill>
                    <a:srgbClr val="ff0000"/>
                  </a:solidFill>
                  <a:latin typeface="Arial"/>
                </a:rPr>
                <a:t>QGP</a:t>
              </a:r>
              <a:endParaRPr b="0" lang="en-US" sz="3000" spc="-1" strike="noStrike">
                <a:latin typeface="Arial"/>
              </a:endParaRPr>
            </a:p>
          </p:txBody>
        </p:sp>
        <p:sp>
          <p:nvSpPr>
            <p:cNvPr id="135" name="CustomShape 7"/>
            <p:cNvSpPr/>
            <p:nvPr/>
          </p:nvSpPr>
          <p:spPr>
            <a:xfrm>
              <a:off x="3434760" y="1044720"/>
              <a:ext cx="2957760" cy="2126160"/>
            </a:xfrm>
            <a:prstGeom prst="rect">
              <a:avLst/>
            </a:prstGeom>
            <a:noFill/>
            <a:ln w="76320">
              <a:solidFill>
                <a:srgbClr val="ff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cxnSp>
          <p:nvCxnSpPr>
            <p:cNvPr id="136" name="Line 8"/>
            <p:cNvCxnSpPr>
              <a:stCxn id="131" idx="2"/>
              <a:endCxn id="133" idx="3"/>
            </p:cNvCxnSpPr>
            <p:nvPr/>
          </p:nvCxnSpPr>
          <p:spPr>
            <a:xfrm flipH="1">
              <a:off x="448920" y="3170880"/>
              <a:ext cx="1135440" cy="1169640"/>
            </a:xfrm>
            <a:prstGeom prst="straightConnector1">
              <a:avLst/>
            </a:prstGeom>
            <a:ln w="76320">
              <a:solidFill>
                <a:srgbClr val="808080"/>
              </a:solidFill>
              <a:round/>
              <a:tailEnd len="med" type="triangle" w="med"/>
            </a:ln>
          </p:spPr>
        </p:cxnSp>
        <p:sp>
          <p:nvSpPr>
            <p:cNvPr id="137" name="CustomShape 9"/>
            <p:cNvSpPr/>
            <p:nvPr/>
          </p:nvSpPr>
          <p:spPr>
            <a:xfrm>
              <a:off x="1546200" y="4451040"/>
              <a:ext cx="1371600" cy="1188720"/>
            </a:xfrm>
            <a:prstGeom prst="rect">
              <a:avLst/>
            </a:prstGeom>
            <a:noFill/>
            <a:ln w="76320">
              <a:solidFill>
                <a:srgbClr val="ff0000"/>
              </a:solidFill>
              <a:custDash>
                <a:ds d="239623" sp="239623"/>
                <a:ds d="239623" sp="239623"/>
              </a:custDash>
              <a:round/>
            </a:ln>
          </p:spPr>
          <p:style>
            <a:lnRef idx="0"/>
            <a:fillRef idx="0"/>
            <a:effectRef idx="0"/>
            <a:fontRef idx="minor"/>
          </p:style>
        </p:sp>
        <p:cxnSp>
          <p:nvCxnSpPr>
            <p:cNvPr id="138" name="Line 10"/>
            <p:cNvCxnSpPr>
              <a:stCxn id="135" idx="2"/>
              <a:endCxn id="137" idx="0"/>
            </p:cNvCxnSpPr>
            <p:nvPr/>
          </p:nvCxnSpPr>
          <p:spPr>
            <a:xfrm flipH="1">
              <a:off x="2232000" y="3170880"/>
              <a:ext cx="2682000" cy="1280520"/>
            </a:xfrm>
            <a:prstGeom prst="straightConnector1">
              <a:avLst/>
            </a:prstGeom>
            <a:ln w="76320">
              <a:solidFill>
                <a:srgbClr val="ff0000"/>
              </a:solidFill>
              <a:round/>
              <a:tailEnd len="med" type="triangle" w="med"/>
            </a:ln>
          </p:spPr>
        </p:cxnSp>
        <p:sp>
          <p:nvSpPr>
            <p:cNvPr id="139" name="CustomShape 11"/>
            <p:cNvSpPr/>
            <p:nvPr/>
          </p:nvSpPr>
          <p:spPr>
            <a:xfrm>
              <a:off x="6890760" y="1044720"/>
              <a:ext cx="2957760" cy="2126160"/>
            </a:xfrm>
            <a:prstGeom prst="rect">
              <a:avLst/>
            </a:prstGeom>
            <a:noFill/>
            <a:ln w="76320">
              <a:solidFill>
                <a:srgbClr val="0000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0" name="TextShape 12"/>
            <p:cNvSpPr txBox="1"/>
            <p:nvPr/>
          </p:nvSpPr>
          <p:spPr>
            <a:xfrm>
              <a:off x="6959160" y="548640"/>
              <a:ext cx="2834640" cy="54864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>
              <a:noAutofit/>
            </a:bodyPr>
            <a:p>
              <a:pPr algn="ctr"/>
              <a:r>
                <a:rPr b="1" lang="en-US" sz="3000" spc="-1" strike="noStrike">
                  <a:solidFill>
                    <a:srgbClr val="0000ff"/>
                  </a:solidFill>
                  <a:latin typeface="Arial"/>
                </a:rPr>
                <a:t>Freeze-out</a:t>
              </a:r>
              <a:endParaRPr b="0" lang="en-US" sz="3000" spc="-1" strike="noStrike">
                <a:latin typeface="Arial"/>
              </a:endParaRPr>
            </a:p>
          </p:txBody>
        </p:sp>
        <p:sp>
          <p:nvSpPr>
            <p:cNvPr id="141" name="CustomShape 13"/>
            <p:cNvSpPr/>
            <p:nvPr/>
          </p:nvSpPr>
          <p:spPr>
            <a:xfrm>
              <a:off x="6802200" y="4451040"/>
              <a:ext cx="1371600" cy="1188720"/>
            </a:xfrm>
            <a:prstGeom prst="rect">
              <a:avLst/>
            </a:prstGeom>
            <a:noFill/>
            <a:ln w="76320">
              <a:solidFill>
                <a:srgbClr val="0000ff"/>
              </a:solidFill>
              <a:custDash>
                <a:ds d="239623" sp="239623"/>
                <a:ds d="239623" sp="239623"/>
              </a:custDash>
              <a:round/>
            </a:ln>
          </p:spPr>
          <p:style>
            <a:lnRef idx="0"/>
            <a:fillRef idx="0"/>
            <a:effectRef idx="0"/>
            <a:fontRef idx="minor"/>
          </p:style>
        </p:sp>
        <p:cxnSp>
          <p:nvCxnSpPr>
            <p:cNvPr id="142" name="Line 14"/>
            <p:cNvCxnSpPr>
              <a:stCxn id="139" idx="2"/>
              <a:endCxn id="141" idx="0"/>
            </p:cNvCxnSpPr>
            <p:nvPr/>
          </p:nvCxnSpPr>
          <p:spPr>
            <a:xfrm flipH="1">
              <a:off x="7488000" y="3170880"/>
              <a:ext cx="882000" cy="1280520"/>
            </a:xfrm>
            <a:prstGeom prst="straightConnector1">
              <a:avLst/>
            </a:prstGeom>
            <a:ln w="76320">
              <a:solidFill>
                <a:srgbClr val="0000ff"/>
              </a:solidFill>
              <a:round/>
              <a:tailEnd len="med" type="triangle" w="med"/>
            </a:ln>
          </p:spPr>
        </p:cxnSp>
      </p:grpSp>
      <p:sp>
        <p:nvSpPr>
          <p:cNvPr id="143" name="CustomShape 15"/>
          <p:cNvSpPr/>
          <p:nvPr/>
        </p:nvSpPr>
        <p:spPr>
          <a:xfrm>
            <a:off x="-130320" y="6306840"/>
            <a:ext cx="2507760" cy="825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 marL="342720" indent="-342720" algn="ctr">
              <a:lnSpc>
                <a:spcPct val="100000"/>
              </a:lnSpc>
              <a:spcBef>
                <a:spcPts val="1500"/>
              </a:spcBef>
            </a:pPr>
            <a:r>
              <a:rPr b="1" lang="en-US" sz="2400" spc="-1" strike="noStrike">
                <a:solidFill>
                  <a:srgbClr val="ff0000"/>
                </a:solidFill>
                <a:latin typeface="Times New Roman"/>
              </a:rPr>
              <a:t>Hydrodynamical flow</a:t>
            </a:r>
            <a:endParaRPr b="0" lang="en-US" sz="2400" spc="-1" strike="noStrike">
              <a:solidFill>
                <a:srgbClr val="ff0000"/>
              </a:solidFill>
              <a:latin typeface="Times New Roman"/>
            </a:endParaRPr>
          </a:p>
        </p:txBody>
      </p:sp>
      <p:pic>
        <p:nvPicPr>
          <p:cNvPr id="144" name="" descr=""/>
          <p:cNvPicPr/>
          <p:nvPr/>
        </p:nvPicPr>
        <p:blipFill>
          <a:blip r:embed="rId2"/>
          <a:stretch/>
        </p:blipFill>
        <p:spPr>
          <a:xfrm>
            <a:off x="2601000" y="5623200"/>
            <a:ext cx="1971000" cy="1508760"/>
          </a:xfrm>
          <a:prstGeom prst="rect">
            <a:avLst/>
          </a:prstGeom>
          <a:ln>
            <a:noFill/>
          </a:ln>
        </p:spPr>
      </p:pic>
      <p:sp>
        <p:nvSpPr>
          <p:cNvPr id="145" name="CustomShape 16"/>
          <p:cNvSpPr/>
          <p:nvPr/>
        </p:nvSpPr>
        <p:spPr>
          <a:xfrm>
            <a:off x="2588400" y="5623560"/>
            <a:ext cx="1971000" cy="1508760"/>
          </a:xfrm>
          <a:prstGeom prst="rect">
            <a:avLst/>
          </a:prstGeom>
          <a:noFill/>
          <a:ln w="7632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146" name="" descr=""/>
          <p:cNvPicPr/>
          <p:nvPr/>
        </p:nvPicPr>
        <p:blipFill>
          <a:blip r:embed="rId3"/>
          <a:stretch/>
        </p:blipFill>
        <p:spPr>
          <a:xfrm>
            <a:off x="5149440" y="5639760"/>
            <a:ext cx="2221920" cy="1492560"/>
          </a:xfrm>
          <a:prstGeom prst="rect">
            <a:avLst/>
          </a:prstGeom>
          <a:ln>
            <a:noFill/>
          </a:ln>
        </p:spPr>
      </p:pic>
      <p:sp>
        <p:nvSpPr>
          <p:cNvPr id="147" name="CustomShape 17"/>
          <p:cNvSpPr/>
          <p:nvPr/>
        </p:nvSpPr>
        <p:spPr>
          <a:xfrm>
            <a:off x="5108400" y="5623560"/>
            <a:ext cx="2262960" cy="1508760"/>
          </a:xfrm>
          <a:prstGeom prst="rect">
            <a:avLst/>
          </a:prstGeom>
          <a:noFill/>
          <a:ln w="7632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48" name="CustomShape 18"/>
          <p:cNvSpPr/>
          <p:nvPr/>
        </p:nvSpPr>
        <p:spPr>
          <a:xfrm>
            <a:off x="7431480" y="6327360"/>
            <a:ext cx="2507760" cy="4597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 marL="342720" indent="-342720" algn="ctr">
              <a:lnSpc>
                <a:spcPct val="100000"/>
              </a:lnSpc>
              <a:spcBef>
                <a:spcPts val="1500"/>
              </a:spcBef>
            </a:pPr>
            <a:r>
              <a:rPr b="1" lang="en-US" sz="2400" spc="-1" strike="noStrike">
                <a:solidFill>
                  <a:srgbClr val="ff0000"/>
                </a:solidFill>
                <a:latin typeface="Times New Roman"/>
              </a:rPr>
              <a:t>Jet quenching</a:t>
            </a:r>
            <a:endParaRPr b="0" lang="en-US" sz="2400" spc="-1" strike="noStrike">
              <a:solidFill>
                <a:srgbClr val="ff0000"/>
              </a:solidFill>
              <a:latin typeface="Times New Roman"/>
            </a:endParaRPr>
          </a:p>
        </p:txBody>
      </p:sp>
      <p:sp>
        <p:nvSpPr>
          <p:cNvPr id="149" name="TextShape 19"/>
          <p:cNvSpPr txBox="1"/>
          <p:nvPr/>
        </p:nvSpPr>
        <p:spPr>
          <a:xfrm>
            <a:off x="5153760" y="6861960"/>
            <a:ext cx="3861360" cy="3466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en-US" sz="1000" spc="-1" strike="noStrike">
                <a:latin typeface="Arial"/>
              </a:rPr>
              <a:t>https://physics.aps.org/articles/v7/97</a:t>
            </a:r>
            <a:endParaRPr b="0" lang="en-US" sz="1000" spc="-1" strike="noStrike">
              <a:latin typeface="Arial"/>
            </a:endParaRPr>
          </a:p>
        </p:txBody>
      </p:sp>
      <p:sp>
        <p:nvSpPr>
          <p:cNvPr id="150" name="TextShape 20"/>
          <p:cNvSpPr txBox="1"/>
          <p:nvPr/>
        </p:nvSpPr>
        <p:spPr>
          <a:xfrm>
            <a:off x="1881360" y="5639760"/>
            <a:ext cx="2834640" cy="7905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pPr lvl="1" marL="742680" indent="-285480">
              <a:lnSpc>
                <a:spcPct val="100000"/>
              </a:lnSpc>
              <a:spcBef>
                <a:spcPts val="298"/>
              </a:spcBef>
              <a:buClr>
                <a:srgbClr val="ffff99"/>
              </a:buClr>
              <a:buFont typeface="Comic Sans MS"/>
              <a:buChar char="–"/>
            </a:pPr>
            <a:r>
              <a:rPr b="0" lang="en-US" sz="900" spc="-1" strike="noStrike">
                <a:solidFill>
                  <a:srgbClr val="000000"/>
                </a:solidFill>
                <a:latin typeface="Times New Roman"/>
              </a:rPr>
              <a:t>K, O’Hara, S. Hemmer, M. Gehm, S. Granade, J. Thomas    </a:t>
            </a:r>
            <a:r>
              <a:rPr b="1" lang="en-US" sz="900" spc="-1" strike="noStrike">
                <a:solidFill>
                  <a:srgbClr val="000000"/>
                </a:solidFill>
                <a:latin typeface="Times New Roman"/>
              </a:rPr>
              <a:t>Science </a:t>
            </a:r>
            <a:r>
              <a:rPr b="0" lang="en-US" sz="900" spc="-1" strike="noStrike">
                <a:solidFill>
                  <a:srgbClr val="000000"/>
                </a:solidFill>
                <a:latin typeface="Times New Roman"/>
              </a:rPr>
              <a:t>298</a:t>
            </a:r>
            <a:r>
              <a:rPr b="1" lang="en-US" sz="900" spc="-1" strike="noStrike">
                <a:solidFill>
                  <a:srgbClr val="000000"/>
                </a:solidFill>
                <a:latin typeface="Times New Roman"/>
              </a:rPr>
              <a:t> 2179 (2002) </a:t>
            </a:r>
            <a:endParaRPr b="0" lang="en-US" sz="9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n-US" sz="4400" spc="-1" strike="noStrike">
                <a:highlight>
                  <a:srgbClr val="ffffff"/>
                </a:highlight>
                <a:latin typeface="Times New Roman"/>
              </a:rPr>
              <a:t>Signal+background</a:t>
            </a:r>
            <a:endParaRPr b="0" lang="en-US" sz="4400" spc="-1" strike="noStrike">
              <a:highlight>
                <a:srgbClr val="ffffff"/>
              </a:highlight>
              <a:latin typeface="Times New Roman"/>
            </a:endParaRPr>
          </a:p>
        </p:txBody>
      </p:sp>
      <p:grpSp>
        <p:nvGrpSpPr>
          <p:cNvPr id="784" name="Group 2"/>
          <p:cNvGrpSpPr/>
          <p:nvPr/>
        </p:nvGrpSpPr>
        <p:grpSpPr>
          <a:xfrm>
            <a:off x="49680" y="2209320"/>
            <a:ext cx="10096920" cy="5288760"/>
            <a:chOff x="49680" y="2209320"/>
            <a:chExt cx="10096920" cy="5288760"/>
          </a:xfrm>
        </p:grpSpPr>
        <p:pic>
          <p:nvPicPr>
            <p:cNvPr id="785" name="" descr=""/>
            <p:cNvPicPr/>
            <p:nvPr/>
          </p:nvPicPr>
          <p:blipFill>
            <a:blip r:embed="rId1"/>
            <a:stretch/>
          </p:blipFill>
          <p:spPr>
            <a:xfrm>
              <a:off x="49680" y="2432880"/>
              <a:ext cx="5029200" cy="3154680"/>
            </a:xfrm>
            <a:prstGeom prst="rect">
              <a:avLst/>
            </a:prstGeom>
            <a:ln>
              <a:noFill/>
            </a:ln>
          </p:spPr>
        </p:pic>
        <p:sp>
          <p:nvSpPr>
            <p:cNvPr id="786" name="TextShape 3"/>
            <p:cNvSpPr txBox="1"/>
            <p:nvPr/>
          </p:nvSpPr>
          <p:spPr>
            <a:xfrm>
              <a:off x="1244160" y="2209320"/>
              <a:ext cx="3017520" cy="44244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>
              <a:noAutofit/>
            </a:bodyPr>
            <a:p>
              <a:r>
                <a:rPr b="1" lang="en-US" sz="2500" spc="-1" strike="noStrike">
                  <a:solidFill>
                    <a:srgbClr val="ff0000"/>
                  </a:solidFill>
                  <a:latin typeface="Times New Roman"/>
                </a:rPr>
                <a:t>Signal+background</a:t>
              </a:r>
              <a:endParaRPr b="0" lang="en-US" sz="2500" spc="-1" strike="noStrike">
                <a:latin typeface="Arial"/>
              </a:endParaRPr>
            </a:p>
          </p:txBody>
        </p:sp>
        <p:pic>
          <p:nvPicPr>
            <p:cNvPr id="787" name="" descr=""/>
            <p:cNvPicPr/>
            <p:nvPr/>
          </p:nvPicPr>
          <p:blipFill>
            <a:blip r:embed="rId2"/>
            <a:stretch/>
          </p:blipFill>
          <p:spPr>
            <a:xfrm>
              <a:off x="3023280" y="2468880"/>
              <a:ext cx="7123320" cy="5029200"/>
            </a:xfrm>
            <a:prstGeom prst="rect">
              <a:avLst/>
            </a:prstGeom>
            <a:ln>
              <a:noFill/>
            </a:ln>
          </p:spPr>
        </p:pic>
        <p:sp>
          <p:nvSpPr>
            <p:cNvPr id="788" name="TextShape 4"/>
            <p:cNvSpPr txBox="1"/>
            <p:nvPr/>
          </p:nvSpPr>
          <p:spPr>
            <a:xfrm>
              <a:off x="6176160" y="2209680"/>
              <a:ext cx="3017520" cy="44244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>
              <a:noAutofit/>
            </a:bodyPr>
            <a:p>
              <a:pPr algn="ctr"/>
              <a:r>
                <a:rPr b="1" lang="en-US" sz="2500" spc="-1" strike="noStrike">
                  <a:solidFill>
                    <a:srgbClr val="ff0000"/>
                  </a:solidFill>
                  <a:latin typeface="Times New Roman"/>
                </a:rPr>
                <a:t>Signal only</a:t>
              </a:r>
              <a:endParaRPr b="0" lang="en-US" sz="2500" spc="-1" strike="noStrike">
                <a:latin typeface="Arial"/>
              </a:endParaRPr>
            </a:p>
          </p:txBody>
        </p:sp>
      </p:grpSp>
      <p:sp>
        <p:nvSpPr>
          <p:cNvPr id="789" name="TextShape 5"/>
          <p:cNvSpPr txBox="1"/>
          <p:nvPr/>
        </p:nvSpPr>
        <p:spPr>
          <a:xfrm>
            <a:off x="3474720" y="2634480"/>
            <a:ext cx="1463040" cy="11030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en-US" sz="1200" spc="-1" strike="noStrike">
                <a:solidFill>
                  <a:srgbClr val="000000"/>
                </a:solidFill>
                <a:latin typeface="Times New Roman"/>
              </a:rPr>
              <a:t>h-h</a:t>
            </a:r>
            <a:br/>
            <a:r>
              <a:rPr b="0" lang="en-US" sz="1200" spc="-1" strike="noStrike">
                <a:solidFill>
                  <a:srgbClr val="000000"/>
                </a:solidFill>
                <a:latin typeface="Times New Roman"/>
                <a:ea typeface="Arial"/>
              </a:rPr>
              <a:t>√</a:t>
            </a:r>
            <a:r>
              <a:rPr b="0" lang="en-US" sz="1200" spc="-1" strike="noStrike">
                <a:solidFill>
                  <a:srgbClr val="000000"/>
                </a:solidFill>
                <a:latin typeface="Times New Roman"/>
              </a:rPr>
              <a:t>s</a:t>
            </a:r>
            <a:r>
              <a:rPr b="0" lang="en-US" sz="1200" spc="-1" strike="noStrike" baseline="-14000000">
                <a:solidFill>
                  <a:srgbClr val="000000"/>
                </a:solidFill>
                <a:latin typeface="Times New Roman"/>
              </a:rPr>
              <a:t>NN</a:t>
            </a:r>
            <a:r>
              <a:rPr b="0" lang="en-US" sz="1200" spc="-1" strike="noStrike">
                <a:solidFill>
                  <a:srgbClr val="000000"/>
                </a:solidFill>
                <a:latin typeface="Times New Roman"/>
              </a:rPr>
              <a:t> = 2.76 TeV</a:t>
            </a:r>
            <a:endParaRPr b="0" lang="en-US" sz="1200" spc="-1" strike="noStrike">
              <a:solidFill>
                <a:srgbClr val="000000"/>
              </a:solidFill>
              <a:latin typeface="Arial"/>
            </a:endParaRPr>
          </a:p>
          <a:p>
            <a:r>
              <a:rPr b="0" lang="en-US" sz="1200" spc="-1" strike="noStrike">
                <a:solidFill>
                  <a:srgbClr val="000000"/>
                </a:solidFill>
                <a:latin typeface="Times New Roman"/>
              </a:rPr>
              <a:t>30-40% PbPb</a:t>
            </a:r>
            <a:endParaRPr b="0" lang="en-US" sz="1200" spc="-1" strike="noStrike">
              <a:solidFill>
                <a:srgbClr val="000000"/>
              </a:solidFill>
              <a:latin typeface="Arial"/>
            </a:endParaRPr>
          </a:p>
          <a:p>
            <a:r>
              <a:rPr b="0" lang="en-US" sz="1200" spc="-1" strike="noStrike">
                <a:solidFill>
                  <a:srgbClr val="000000"/>
                </a:solidFill>
                <a:latin typeface="Times New Roman"/>
              </a:rPr>
              <a:t>8&lt;p</a:t>
            </a:r>
            <a:r>
              <a:rPr b="0" lang="en-US" sz="1200" spc="-1" strike="noStrike" baseline="-14000000">
                <a:solidFill>
                  <a:srgbClr val="000000"/>
                </a:solidFill>
                <a:latin typeface="Times New Roman"/>
              </a:rPr>
              <a:t>T</a:t>
            </a:r>
            <a:r>
              <a:rPr b="0" lang="en-US" sz="1200" spc="-1" strike="noStrike" baseline="14000000">
                <a:solidFill>
                  <a:srgbClr val="000000"/>
                </a:solidFill>
                <a:latin typeface="Times New Roman"/>
              </a:rPr>
              <a:t>trigger</a:t>
            </a:r>
            <a:r>
              <a:rPr b="0" lang="en-US" sz="1200" spc="-1" strike="noStrike">
                <a:solidFill>
                  <a:srgbClr val="000000"/>
                </a:solidFill>
                <a:latin typeface="Times New Roman"/>
              </a:rPr>
              <a:t>&lt;10 GeV/c</a:t>
            </a:r>
            <a:endParaRPr b="0" lang="en-US" sz="1200" spc="-1" strike="noStrike">
              <a:solidFill>
                <a:srgbClr val="000000"/>
              </a:solidFill>
              <a:latin typeface="Arial"/>
            </a:endParaRPr>
          </a:p>
          <a:p>
            <a:r>
              <a:rPr b="0" lang="en-US" sz="1200" spc="-1" strike="noStrike">
                <a:solidFill>
                  <a:srgbClr val="000000"/>
                </a:solidFill>
                <a:latin typeface="Times New Roman"/>
              </a:rPr>
              <a:t>1&lt;p</a:t>
            </a:r>
            <a:r>
              <a:rPr b="0" lang="en-US" sz="1200" spc="-1" strike="noStrike" baseline="-14000000">
                <a:solidFill>
                  <a:srgbClr val="000000"/>
                </a:solidFill>
                <a:latin typeface="Times New Roman"/>
              </a:rPr>
              <a:t>T</a:t>
            </a:r>
            <a:r>
              <a:rPr b="0" lang="en-US" sz="1200" spc="-1" strike="noStrike" baseline="14000000">
                <a:solidFill>
                  <a:srgbClr val="000000"/>
                </a:solidFill>
                <a:latin typeface="Times New Roman"/>
              </a:rPr>
              <a:t>assoc</a:t>
            </a:r>
            <a:r>
              <a:rPr b="0" lang="en-US" sz="1200" spc="-1" strike="noStrike">
                <a:solidFill>
                  <a:srgbClr val="000000"/>
                </a:solidFill>
                <a:latin typeface="Times New Roman"/>
              </a:rPr>
              <a:t>&lt;2 GeV/c</a:t>
            </a:r>
            <a:endParaRPr b="0" lang="en-US" sz="1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highlight>
                <a:srgbClr val="ffffff"/>
              </a:highlight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TextShape 1"/>
          <p:cNvSpPr txBox="1"/>
          <p:nvPr/>
        </p:nvSpPr>
        <p:spPr>
          <a:xfrm>
            <a:off x="548640" y="2933640"/>
            <a:ext cx="9071640" cy="1280160"/>
          </a:xfrm>
          <a:prstGeom prst="rect">
            <a:avLst/>
          </a:prstGeom>
          <a:solidFill>
            <a:srgbClr val="b2b2b2"/>
          </a:solidFill>
          <a:ln w="18360">
            <a:solidFill>
              <a:srgbClr val="000000"/>
            </a:solidFill>
            <a:round/>
          </a:ln>
        </p:spPr>
        <p:txBody>
          <a:bodyPr lIns="9000" rIns="9000" tIns="9000" bIns="9000" anchor="ctr">
            <a:noAutofit/>
          </a:bodyPr>
          <a:p>
            <a:pPr algn="ctr"/>
            <a:r>
              <a:rPr b="0" lang="en-US" sz="4400" spc="-1" strike="noStrike">
                <a:highlight>
                  <a:srgbClr val="ffffff"/>
                </a:highlight>
                <a:latin typeface="Times New Roman"/>
              </a:rPr>
              <a:t>QGP Spectroscopy: Jets Part 2</a:t>
            </a:r>
            <a:endParaRPr b="0" lang="en-US" sz="4400" spc="-1" strike="noStrike">
              <a:highlight>
                <a:srgbClr val="ffffff"/>
              </a:highlight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TextShape 1"/>
          <p:cNvSpPr txBox="1"/>
          <p:nvPr/>
        </p:nvSpPr>
        <p:spPr>
          <a:xfrm>
            <a:off x="457200" y="1210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n-US" sz="4400" spc="-1" strike="noStrike">
                <a:highlight>
                  <a:srgbClr val="ffffff"/>
                </a:highlight>
                <a:latin typeface="Times New Roman"/>
              </a:rPr>
              <a:t>What is a jet?</a:t>
            </a:r>
            <a:endParaRPr b="0" lang="en-US" sz="4400" spc="-1" strike="noStrike">
              <a:highlight>
                <a:srgbClr val="ffffff"/>
              </a:highlight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" name="TextShape 1"/>
          <p:cNvSpPr txBox="1"/>
          <p:nvPr/>
        </p:nvSpPr>
        <p:spPr>
          <a:xfrm>
            <a:off x="457200" y="1210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n-US" sz="4400" spc="-1" strike="noStrike">
                <a:highlight>
                  <a:srgbClr val="ffffff"/>
                </a:highlight>
                <a:latin typeface="Times New Roman"/>
              </a:rPr>
              <a:t>What is a jet?</a:t>
            </a:r>
            <a:endParaRPr b="0" lang="en-US" sz="4400" spc="-1" strike="noStrike">
              <a:highlight>
                <a:srgbClr val="ffffff"/>
              </a:highlight>
              <a:latin typeface="Times New Roman"/>
            </a:endParaRPr>
          </a:p>
        </p:txBody>
      </p:sp>
      <p:sp>
        <p:nvSpPr>
          <p:cNvPr id="794" name="TextShape 2"/>
          <p:cNvSpPr txBox="1"/>
          <p:nvPr/>
        </p:nvSpPr>
        <p:spPr>
          <a:xfrm>
            <a:off x="457560" y="3010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n-US" sz="4400" spc="-1" strike="noStrike">
                <a:highlight>
                  <a:srgbClr val="ffffff"/>
                </a:highlight>
                <a:latin typeface="Times New Roman"/>
              </a:rPr>
              <a:t>A measurement of a jet is a measurement of a parton.</a:t>
            </a:r>
            <a:endParaRPr b="0" lang="en-US" sz="4400" spc="-1" strike="noStrike">
              <a:highlight>
                <a:srgbClr val="ffffff"/>
              </a:highlight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TextShape 1"/>
          <p:cNvSpPr txBox="1"/>
          <p:nvPr/>
        </p:nvSpPr>
        <p:spPr>
          <a:xfrm>
            <a:off x="504000" y="301320"/>
            <a:ext cx="9071640" cy="9788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n-US" sz="4400" spc="-1" strike="noStrike">
                <a:highlight>
                  <a:srgbClr val="ffffff"/>
                </a:highlight>
                <a:latin typeface="Times New Roman"/>
              </a:rPr>
              <a:t>What is a jet?</a:t>
            </a:r>
            <a:endParaRPr b="0" lang="en-US" sz="4400" spc="-1" strike="noStrike">
              <a:highlight>
                <a:srgbClr val="ffffff"/>
              </a:highlight>
              <a:latin typeface="Times New Roman"/>
            </a:endParaRPr>
          </a:p>
        </p:txBody>
      </p:sp>
      <p:pic>
        <p:nvPicPr>
          <p:cNvPr id="796" name="" descr=""/>
          <p:cNvPicPr/>
          <p:nvPr/>
        </p:nvPicPr>
        <p:blipFill>
          <a:blip r:embed="rId1"/>
          <a:stretch/>
        </p:blipFill>
        <p:spPr>
          <a:xfrm>
            <a:off x="5486400" y="1664280"/>
            <a:ext cx="3749040" cy="3825000"/>
          </a:xfrm>
          <a:prstGeom prst="rect">
            <a:avLst/>
          </a:prstGeom>
          <a:ln>
            <a:noFill/>
          </a:ln>
        </p:spPr>
      </p:pic>
      <p:grpSp>
        <p:nvGrpSpPr>
          <p:cNvPr id="797" name="Group 2"/>
          <p:cNvGrpSpPr/>
          <p:nvPr/>
        </p:nvGrpSpPr>
        <p:grpSpPr>
          <a:xfrm>
            <a:off x="914400" y="1066320"/>
            <a:ext cx="3695400" cy="4245840"/>
            <a:chOff x="914400" y="1066320"/>
            <a:chExt cx="3695400" cy="4245840"/>
          </a:xfrm>
        </p:grpSpPr>
        <p:pic>
          <p:nvPicPr>
            <p:cNvPr id="798" name="" descr=""/>
            <p:cNvPicPr/>
            <p:nvPr/>
          </p:nvPicPr>
          <p:blipFill>
            <a:blip r:embed="rId2"/>
            <a:stretch/>
          </p:blipFill>
          <p:spPr>
            <a:xfrm>
              <a:off x="914400" y="1616760"/>
              <a:ext cx="3695400" cy="3695400"/>
            </a:xfrm>
            <a:prstGeom prst="rect">
              <a:avLst/>
            </a:prstGeom>
            <a:ln>
              <a:noFill/>
            </a:ln>
          </p:spPr>
        </p:pic>
        <p:sp>
          <p:nvSpPr>
            <p:cNvPr id="799" name="CustomShape 3"/>
            <p:cNvSpPr/>
            <p:nvPr/>
          </p:nvSpPr>
          <p:spPr>
            <a:xfrm>
              <a:off x="2122200" y="1066320"/>
              <a:ext cx="1918440" cy="55080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6800" bIns="46800">
              <a:noAutofit/>
            </a:bodyPr>
            <a:p>
              <a:pPr>
                <a:lnSpc>
                  <a:spcPct val="100000"/>
                </a:lnSpc>
              </a:pPr>
              <a:r>
                <a:rPr b="1" lang="en-US" sz="265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p+p  dijet</a:t>
              </a:r>
              <a:endParaRPr b="0" lang="en-US" sz="2650" spc="-1" strike="noStrike">
                <a:latin typeface="Arial"/>
              </a:endParaRPr>
            </a:p>
          </p:txBody>
        </p:sp>
        <p:sp>
          <p:nvSpPr>
            <p:cNvPr id="800" name="CustomShape 4"/>
            <p:cNvSpPr/>
            <p:nvPr/>
          </p:nvSpPr>
          <p:spPr>
            <a:xfrm>
              <a:off x="2647440" y="3320280"/>
              <a:ext cx="228240" cy="228240"/>
            </a:xfrm>
            <a:prstGeom prst="ellipse">
              <a:avLst/>
            </a:prstGeom>
            <a:solidFill>
              <a:srgbClr val="ffffff"/>
            </a:solidFill>
            <a:ln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01" name="CustomShape 5"/>
            <p:cNvSpPr/>
            <p:nvPr/>
          </p:nvSpPr>
          <p:spPr>
            <a:xfrm>
              <a:off x="2876040" y="2863080"/>
              <a:ext cx="1142640" cy="80352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en-US" sz="2500" spc="-1" strike="noStrike">
                  <a:solidFill>
                    <a:srgbClr val="ffffff"/>
                  </a:solidFill>
                  <a:latin typeface="Arial"/>
                </a:rPr>
                <a:t>Beam pipe</a:t>
              </a:r>
              <a:endParaRPr b="0" lang="en-US" sz="2500" spc="-1" strike="noStrike"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" name="TextShape 1"/>
          <p:cNvSpPr txBox="1"/>
          <p:nvPr/>
        </p:nvSpPr>
        <p:spPr>
          <a:xfrm>
            <a:off x="503640" y="85320"/>
            <a:ext cx="9071280" cy="8474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n-US" sz="4400" spc="-1" strike="noStrike">
                <a:highlight>
                  <a:srgbClr val="ffffff"/>
                </a:highlight>
                <a:latin typeface="Times New Roman"/>
              </a:rPr>
              <a:t>Jets in principle</a:t>
            </a:r>
            <a:endParaRPr b="0" lang="en-US" sz="4400" spc="-1" strike="noStrike">
              <a:highlight>
                <a:srgbClr val="ffffff"/>
              </a:highlight>
              <a:latin typeface="Times New Roman"/>
            </a:endParaRPr>
          </a:p>
        </p:txBody>
      </p:sp>
      <p:pic>
        <p:nvPicPr>
          <p:cNvPr id="803" name="" descr=""/>
          <p:cNvPicPr/>
          <p:nvPr/>
        </p:nvPicPr>
        <p:blipFill>
          <a:blip r:embed="rId1"/>
          <a:stretch/>
        </p:blipFill>
        <p:spPr>
          <a:xfrm>
            <a:off x="91440" y="742320"/>
            <a:ext cx="7142400" cy="4388040"/>
          </a:xfrm>
          <a:prstGeom prst="rect">
            <a:avLst/>
          </a:prstGeom>
          <a:ln>
            <a:noFill/>
          </a:ln>
        </p:spPr>
      </p:pic>
      <p:sp>
        <p:nvSpPr>
          <p:cNvPr id="804" name="TextShape 2"/>
          <p:cNvSpPr txBox="1"/>
          <p:nvPr/>
        </p:nvSpPr>
        <p:spPr>
          <a:xfrm>
            <a:off x="5458680" y="1019880"/>
            <a:ext cx="4328280" cy="43848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highlight>
                  <a:srgbClr val="ffffff"/>
                </a:highlight>
                <a:latin typeface="Times New Roman"/>
              </a:rPr>
              <a:t>Jet measures </a:t>
            </a:r>
            <a:r>
              <a:rPr b="1" lang="en-US" sz="3200" spc="-1" strike="noStrike">
                <a:highlight>
                  <a:srgbClr val="ffffff"/>
                </a:highlight>
                <a:latin typeface="Times New Roman"/>
              </a:rPr>
              <a:t>partons</a:t>
            </a:r>
            <a:endParaRPr b="0" lang="en-US" sz="3200" spc="-1" strike="noStrike">
              <a:highlight>
                <a:srgbClr val="ffffff"/>
              </a:highlight>
              <a:latin typeface="Times New Roman"/>
            </a:endParaRPr>
          </a:p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highlight>
                  <a:srgbClr val="ffffff"/>
                </a:highlight>
                <a:latin typeface="Times New Roman"/>
              </a:rPr>
              <a:t>Hadronic degrees of freedom are integrated out</a:t>
            </a:r>
            <a:endParaRPr b="0" lang="en-US" sz="3200" spc="-1" strike="noStrike">
              <a:highlight>
                <a:srgbClr val="ffffff"/>
              </a:highlight>
              <a:latin typeface="Times New Roman"/>
            </a:endParaRPr>
          </a:p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highlight>
                  <a:srgbClr val="ffffff"/>
                </a:highlight>
                <a:latin typeface="Times New Roman"/>
              </a:rPr>
              <a:t>Algorithms are infrared and colinear safe</a:t>
            </a:r>
            <a:endParaRPr b="0" lang="en-US" sz="3200" spc="-1" strike="noStrike">
              <a:highlight>
                <a:srgbClr val="ffffff"/>
              </a:highlight>
              <a:latin typeface="Times New Roman"/>
            </a:endParaRPr>
          </a:p>
        </p:txBody>
      </p:sp>
      <p:grpSp>
        <p:nvGrpSpPr>
          <p:cNvPr id="805" name="Group 3"/>
          <p:cNvGrpSpPr/>
          <p:nvPr/>
        </p:nvGrpSpPr>
        <p:grpSpPr>
          <a:xfrm>
            <a:off x="6370560" y="5277240"/>
            <a:ext cx="3163680" cy="1870560"/>
            <a:chOff x="6370560" y="5277240"/>
            <a:chExt cx="3163680" cy="1870560"/>
          </a:xfrm>
        </p:grpSpPr>
        <p:pic>
          <p:nvPicPr>
            <p:cNvPr id="806" name="Picture 7" descr=""/>
            <p:cNvPicPr/>
            <p:nvPr/>
          </p:nvPicPr>
          <p:blipFill>
            <a:blip r:embed="rId2"/>
            <a:srcRect l="5122" t="19076" r="10243" b="14307"/>
            <a:stretch/>
          </p:blipFill>
          <p:spPr>
            <a:xfrm>
              <a:off x="6370560" y="5277240"/>
              <a:ext cx="3153960" cy="1066320"/>
            </a:xfrm>
            <a:prstGeom prst="rect">
              <a:avLst/>
            </a:prstGeom>
            <a:ln>
              <a:noFill/>
            </a:ln>
          </p:spPr>
        </p:pic>
        <p:sp>
          <p:nvSpPr>
            <p:cNvPr id="807" name="CustomShape 4"/>
            <p:cNvSpPr/>
            <p:nvPr/>
          </p:nvSpPr>
          <p:spPr>
            <a:xfrm>
              <a:off x="7781040" y="6230880"/>
              <a:ext cx="1753200" cy="91692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6800" bIns="46800">
              <a:spAutoFit/>
            </a:bodyPr>
            <a:p>
              <a:pPr marL="216000" indent="-216000">
                <a:buClr>
                  <a:srgbClr val="000000"/>
                </a:buClr>
                <a:buSzPct val="45000"/>
                <a:buFont typeface="Wingdings" charset="2"/>
                <a:buChar char=""/>
              </a:pPr>
              <a:r>
                <a:rPr b="1" lang="en-US" sz="1800" spc="-1" strike="noStrike">
                  <a:latin typeface="Arial"/>
                </a:rPr>
                <a:t>BAD</a:t>
              </a:r>
              <a:r>
                <a:rPr b="0" lang="en-US" sz="1800" spc="-1" strike="noStrike">
                  <a:latin typeface="Arial"/>
                </a:rPr>
                <a:t>: 2 jets are merged in one</a:t>
              </a:r>
              <a:endParaRPr b="0" lang="en-US" sz="1800" spc="-1" strike="noStrike">
                <a:latin typeface="Arial"/>
              </a:endParaRPr>
            </a:p>
          </p:txBody>
        </p:sp>
        <p:sp>
          <p:nvSpPr>
            <p:cNvPr id="808" name="CustomShape 5"/>
            <p:cNvSpPr/>
            <p:nvPr/>
          </p:nvSpPr>
          <p:spPr>
            <a:xfrm>
              <a:off x="6708960" y="6321960"/>
              <a:ext cx="984240" cy="36828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6800" bIns="46800">
              <a:spAutoFit/>
            </a:bodyPr>
            <a:p>
              <a:pPr marL="216000" indent="-216000">
                <a:buClr>
                  <a:srgbClr val="000000"/>
                </a:buClr>
                <a:buSzPct val="45000"/>
                <a:buFont typeface="Wingdings" charset="2"/>
                <a:buChar char=""/>
              </a:pPr>
              <a:r>
                <a:rPr b="1" lang="en-US" sz="1800" spc="-1" strike="noStrike">
                  <a:latin typeface="Arial"/>
                </a:rPr>
                <a:t>OK</a:t>
              </a:r>
              <a:endParaRPr b="0" lang="en-US" sz="1800" spc="-1" strike="noStrike">
                <a:latin typeface="Arial"/>
              </a:endParaRPr>
            </a:p>
          </p:txBody>
        </p:sp>
      </p:grpSp>
      <p:grpSp>
        <p:nvGrpSpPr>
          <p:cNvPr id="809" name="Group 6"/>
          <p:cNvGrpSpPr/>
          <p:nvPr/>
        </p:nvGrpSpPr>
        <p:grpSpPr>
          <a:xfrm>
            <a:off x="2521440" y="5122080"/>
            <a:ext cx="3696840" cy="1634760"/>
            <a:chOff x="2521440" y="5122080"/>
            <a:chExt cx="3696840" cy="1634760"/>
          </a:xfrm>
        </p:grpSpPr>
        <p:pic>
          <p:nvPicPr>
            <p:cNvPr id="810" name="Picture 12" descr=""/>
            <p:cNvPicPr/>
            <p:nvPr/>
          </p:nvPicPr>
          <p:blipFill>
            <a:blip r:embed="rId3"/>
            <a:stretch/>
          </p:blipFill>
          <p:spPr>
            <a:xfrm>
              <a:off x="2521440" y="5122080"/>
              <a:ext cx="3696840" cy="1634760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811" name="Picture 10" descr=""/>
          <p:cNvPicPr/>
          <p:nvPr/>
        </p:nvPicPr>
        <p:blipFill>
          <a:blip r:embed="rId4"/>
          <a:stretch/>
        </p:blipFill>
        <p:spPr>
          <a:xfrm>
            <a:off x="471240" y="5243040"/>
            <a:ext cx="1827720" cy="11617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2" name="" descr=""/>
          <p:cNvPicPr/>
          <p:nvPr/>
        </p:nvPicPr>
        <p:blipFill>
          <a:blip r:embed="rId1"/>
          <a:stretch/>
        </p:blipFill>
        <p:spPr>
          <a:xfrm>
            <a:off x="182880" y="1650960"/>
            <a:ext cx="5954400" cy="3656520"/>
          </a:xfrm>
          <a:prstGeom prst="rect">
            <a:avLst/>
          </a:prstGeom>
          <a:ln>
            <a:noFill/>
          </a:ln>
        </p:spPr>
      </p:pic>
      <p:sp>
        <p:nvSpPr>
          <p:cNvPr id="813" name="TextShape 1"/>
          <p:cNvSpPr txBox="1"/>
          <p:nvPr/>
        </p:nvSpPr>
        <p:spPr>
          <a:xfrm>
            <a:off x="1429560" y="49320"/>
            <a:ext cx="4544280" cy="9781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n-US" sz="4400" spc="-1" strike="noStrike">
                <a:highlight>
                  <a:srgbClr val="ffffff"/>
                </a:highlight>
                <a:latin typeface="Times New Roman"/>
              </a:rPr>
              <a:t>Jet finding</a:t>
            </a:r>
            <a:endParaRPr b="0" lang="en-US" sz="4400" spc="-1" strike="noStrike">
              <a:highlight>
                <a:srgbClr val="ffffff"/>
              </a:highlight>
              <a:latin typeface="Times New Roman"/>
            </a:endParaRPr>
          </a:p>
        </p:txBody>
      </p:sp>
      <p:sp>
        <p:nvSpPr>
          <p:cNvPr id="814" name="TextShape 2"/>
          <p:cNvSpPr txBox="1"/>
          <p:nvPr/>
        </p:nvSpPr>
        <p:spPr>
          <a:xfrm>
            <a:off x="4573440" y="1027800"/>
            <a:ext cx="5305320" cy="61045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highlight>
                  <a:srgbClr val="ffffff"/>
                </a:highlight>
                <a:latin typeface="Times New Roman"/>
              </a:rPr>
              <a:t>Jet finder: groups final state particles into jet candidates</a:t>
            </a:r>
            <a:endParaRPr b="0" lang="en-US" sz="3200" spc="-1" strike="noStrike">
              <a:highlight>
                <a:srgbClr val="ffffff"/>
              </a:highlight>
              <a:latin typeface="Times New Roman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highlight>
                  <a:srgbClr val="ffffff"/>
                </a:highlight>
                <a:latin typeface="Times New Roman"/>
              </a:rPr>
              <a:t>Anti-k</a:t>
            </a:r>
            <a:r>
              <a:rPr b="0" lang="en-US" sz="2800" spc="-1" strike="noStrike" baseline="-14000000">
                <a:highlight>
                  <a:srgbClr val="ffffff"/>
                </a:highlight>
                <a:latin typeface="Times New Roman"/>
              </a:rPr>
              <a:t>T</a:t>
            </a:r>
            <a:r>
              <a:rPr b="0" lang="en-US" sz="2800" spc="-1" strike="noStrike">
                <a:highlight>
                  <a:srgbClr val="ffffff"/>
                </a:highlight>
                <a:latin typeface="Times New Roman"/>
              </a:rPr>
              <a:t> algorithm</a:t>
            </a:r>
            <a:br/>
            <a:r>
              <a:rPr b="0" lang="en-US" sz="2000" spc="-1" strike="noStrike">
                <a:highlight>
                  <a:srgbClr val="ffffff"/>
                </a:highlight>
                <a:latin typeface="Times New Roman"/>
                <a:hlinkClick r:id="rId2"/>
              </a:rPr>
              <a:t>JHEP 0804 (2008) 063 [arXiv:0802.1189]</a:t>
            </a:r>
            <a:endParaRPr b="0" lang="en-US" sz="2000" spc="-1" strike="noStrike">
              <a:highlight>
                <a:srgbClr val="ffffff"/>
              </a:highlight>
              <a:latin typeface="Times New Roman"/>
            </a:endParaRPr>
          </a:p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highlight>
                  <a:srgbClr val="ffffff"/>
                </a:highlight>
                <a:latin typeface="Times New Roman"/>
              </a:rPr>
              <a:t>Depends on hadronization</a:t>
            </a:r>
            <a:endParaRPr b="0" lang="en-US" sz="3200" spc="-1" strike="noStrike">
              <a:highlight>
                <a:srgbClr val="ffffff"/>
              </a:highlight>
              <a:latin typeface="Times New Roman"/>
            </a:endParaRPr>
          </a:p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highlight>
                  <a:srgbClr val="ffffff"/>
                </a:highlight>
                <a:latin typeface="Times New Roman"/>
              </a:rPr>
              <a:t>Ideally</a:t>
            </a:r>
            <a:endParaRPr b="0" lang="en-US" sz="3200" spc="-1" strike="noStrike">
              <a:highlight>
                <a:srgbClr val="ffffff"/>
              </a:highlight>
              <a:latin typeface="Times New Roman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highlight>
                  <a:srgbClr val="ffffff"/>
                </a:highlight>
                <a:latin typeface="Times New Roman"/>
              </a:rPr>
              <a:t>Infrared safe</a:t>
            </a:r>
            <a:endParaRPr b="0" lang="en-US" sz="2800" spc="-1" strike="noStrike">
              <a:highlight>
                <a:srgbClr val="ffffff"/>
              </a:highlight>
              <a:latin typeface="Times New Roman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highlight>
                  <a:srgbClr val="ffffff"/>
                </a:highlight>
                <a:latin typeface="Times New Roman"/>
              </a:rPr>
              <a:t>Colinear safe</a:t>
            </a:r>
            <a:endParaRPr b="0" lang="en-US" sz="2800" spc="-1" strike="noStrike">
              <a:highlight>
                <a:srgbClr val="ffffff"/>
              </a:highlight>
              <a:latin typeface="Times New Roman"/>
            </a:endParaRPr>
          </a:p>
        </p:txBody>
      </p:sp>
      <p:sp>
        <p:nvSpPr>
          <p:cNvPr id="815" name="TextShape 3"/>
          <p:cNvSpPr txBox="1"/>
          <p:nvPr/>
        </p:nvSpPr>
        <p:spPr>
          <a:xfrm>
            <a:off x="4771440" y="-87120"/>
            <a:ext cx="4299120" cy="12528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n-US" sz="4400" spc="-1" strike="noStrike">
                <a:highlight>
                  <a:srgbClr val="ffffff"/>
                </a:highlight>
                <a:latin typeface="Times New Roman"/>
              </a:rPr>
              <a:t>in pp collisions</a:t>
            </a:r>
            <a:endParaRPr b="0" lang="en-US" sz="4400" spc="-1" strike="noStrike">
              <a:highlight>
                <a:srgbClr val="ffffff"/>
              </a:highlight>
              <a:latin typeface="Times New Roman"/>
            </a:endParaRPr>
          </a:p>
        </p:txBody>
      </p:sp>
      <p:sp>
        <p:nvSpPr>
          <p:cNvPr id="816" name="TextShape 4"/>
          <p:cNvSpPr txBox="1"/>
          <p:nvPr/>
        </p:nvSpPr>
        <p:spPr>
          <a:xfrm>
            <a:off x="84960" y="6015240"/>
            <a:ext cx="9995040" cy="22309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1" lang="en-US" sz="2500" spc="-1" strike="noStrike">
                <a:solidFill>
                  <a:srgbClr val="ff0000"/>
                </a:solidFill>
                <a:latin typeface="Arial"/>
              </a:rPr>
              <a:t>Snowmass Accord:</a:t>
            </a:r>
            <a:r>
              <a:rPr b="0" lang="en-US" sz="2500" spc="-1" strike="noStrike">
                <a:solidFill>
                  <a:srgbClr val="ff0000"/>
                </a:solidFill>
                <a:latin typeface="Arial"/>
              </a:rPr>
              <a:t> </a:t>
            </a:r>
            <a:r>
              <a:rPr b="0" lang="en-US" sz="2500" spc="-1" strike="noStrike">
                <a:latin typeface="Arial"/>
              </a:rPr>
              <a:t> Theoretical calculations and experimental measurements should use the same jet finding algorithm.  Otherwise they will not be comparable.</a:t>
            </a:r>
            <a:endParaRPr b="0" lang="en-US" sz="25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" name="TextShape 1"/>
          <p:cNvSpPr txBox="1"/>
          <p:nvPr/>
        </p:nvSpPr>
        <p:spPr>
          <a:xfrm>
            <a:off x="504000" y="301320"/>
            <a:ext cx="9071640" cy="9788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n-US" sz="4400" spc="-1" strike="noStrike">
                <a:highlight>
                  <a:srgbClr val="ffffff"/>
                </a:highlight>
                <a:latin typeface="Times New Roman"/>
              </a:rPr>
              <a:t>What is a jet?</a:t>
            </a:r>
            <a:endParaRPr b="0" lang="en-US" sz="4400" spc="-1" strike="noStrike">
              <a:highlight>
                <a:srgbClr val="ffffff"/>
              </a:highlight>
              <a:latin typeface="Times New Roman"/>
            </a:endParaRPr>
          </a:p>
        </p:txBody>
      </p:sp>
      <p:pic>
        <p:nvPicPr>
          <p:cNvPr id="818" name="" descr=""/>
          <p:cNvPicPr/>
          <p:nvPr/>
        </p:nvPicPr>
        <p:blipFill>
          <a:blip r:embed="rId1"/>
          <a:stretch/>
        </p:blipFill>
        <p:spPr>
          <a:xfrm>
            <a:off x="5486400" y="1664280"/>
            <a:ext cx="3749040" cy="3825000"/>
          </a:xfrm>
          <a:prstGeom prst="rect">
            <a:avLst/>
          </a:prstGeom>
          <a:ln>
            <a:noFill/>
          </a:ln>
        </p:spPr>
      </p:pic>
      <p:grpSp>
        <p:nvGrpSpPr>
          <p:cNvPr id="819" name="Group 2"/>
          <p:cNvGrpSpPr/>
          <p:nvPr/>
        </p:nvGrpSpPr>
        <p:grpSpPr>
          <a:xfrm>
            <a:off x="914400" y="1066320"/>
            <a:ext cx="3695400" cy="4245840"/>
            <a:chOff x="914400" y="1066320"/>
            <a:chExt cx="3695400" cy="4245840"/>
          </a:xfrm>
        </p:grpSpPr>
        <p:pic>
          <p:nvPicPr>
            <p:cNvPr id="820" name="" descr=""/>
            <p:cNvPicPr/>
            <p:nvPr/>
          </p:nvPicPr>
          <p:blipFill>
            <a:blip r:embed="rId2"/>
            <a:stretch/>
          </p:blipFill>
          <p:spPr>
            <a:xfrm>
              <a:off x="914400" y="1616760"/>
              <a:ext cx="3695400" cy="3695400"/>
            </a:xfrm>
            <a:prstGeom prst="rect">
              <a:avLst/>
            </a:prstGeom>
            <a:ln>
              <a:noFill/>
            </a:ln>
          </p:spPr>
        </p:pic>
        <p:sp>
          <p:nvSpPr>
            <p:cNvPr id="821" name="CustomShape 3"/>
            <p:cNvSpPr/>
            <p:nvPr/>
          </p:nvSpPr>
          <p:spPr>
            <a:xfrm>
              <a:off x="2122200" y="1066320"/>
              <a:ext cx="1918440" cy="55080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6800" bIns="46800">
              <a:noAutofit/>
            </a:bodyPr>
            <a:p>
              <a:pPr>
                <a:lnSpc>
                  <a:spcPct val="100000"/>
                </a:lnSpc>
              </a:pPr>
              <a:r>
                <a:rPr b="1" lang="en-US" sz="265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p+p  dijet</a:t>
              </a:r>
              <a:endParaRPr b="0" lang="en-US" sz="2650" spc="-1" strike="noStrike">
                <a:latin typeface="Arial"/>
              </a:endParaRPr>
            </a:p>
          </p:txBody>
        </p:sp>
        <p:sp>
          <p:nvSpPr>
            <p:cNvPr id="822" name="CustomShape 4"/>
            <p:cNvSpPr/>
            <p:nvPr/>
          </p:nvSpPr>
          <p:spPr>
            <a:xfrm>
              <a:off x="2647440" y="3320280"/>
              <a:ext cx="228240" cy="228240"/>
            </a:xfrm>
            <a:prstGeom prst="ellipse">
              <a:avLst/>
            </a:prstGeom>
            <a:solidFill>
              <a:srgbClr val="ffffff"/>
            </a:solidFill>
            <a:ln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23" name="CustomShape 5"/>
            <p:cNvSpPr/>
            <p:nvPr/>
          </p:nvSpPr>
          <p:spPr>
            <a:xfrm>
              <a:off x="2876040" y="2863080"/>
              <a:ext cx="1142640" cy="80352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en-US" sz="2500" spc="-1" strike="noStrike">
                  <a:solidFill>
                    <a:srgbClr val="ffffff"/>
                  </a:solidFill>
                  <a:latin typeface="Arial"/>
                </a:rPr>
                <a:t>Beam pipe</a:t>
              </a:r>
              <a:endParaRPr b="0" lang="en-US" sz="2500" spc="-1" strike="noStrike">
                <a:latin typeface="Arial"/>
              </a:endParaRPr>
            </a:p>
          </p:txBody>
        </p:sp>
      </p:grpSp>
      <p:pic>
        <p:nvPicPr>
          <p:cNvPr id="824" name="" descr=""/>
          <p:cNvPicPr/>
          <p:nvPr/>
        </p:nvPicPr>
        <p:blipFill>
          <a:blip r:embed="rId3"/>
          <a:stretch/>
        </p:blipFill>
        <p:spPr>
          <a:xfrm>
            <a:off x="7588080" y="5282640"/>
            <a:ext cx="1668960" cy="2010600"/>
          </a:xfrm>
          <a:prstGeom prst="rect">
            <a:avLst/>
          </a:prstGeom>
          <a:ln>
            <a:noFill/>
          </a:ln>
        </p:spPr>
      </p:pic>
      <p:sp>
        <p:nvSpPr>
          <p:cNvPr id="825" name="TextShape 6"/>
          <p:cNvSpPr txBox="1"/>
          <p:nvPr/>
        </p:nvSpPr>
        <p:spPr>
          <a:xfrm>
            <a:off x="0" y="5405040"/>
            <a:ext cx="8045280" cy="19764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pPr algn="ctr">
              <a:spcBef>
                <a:spcPts val="1191"/>
              </a:spcBef>
              <a:spcAft>
                <a:spcPts val="992"/>
              </a:spcAft>
            </a:pPr>
            <a:r>
              <a:rPr b="0" lang="en-US" sz="3000" spc="-1" strike="noStrike">
                <a:latin typeface="Times New Roman"/>
              </a:rPr>
              <a:t>“</a:t>
            </a:r>
            <a:r>
              <a:rPr b="0" lang="en-US" sz="3000" spc="-1" strike="noStrike">
                <a:latin typeface="Times New Roman"/>
              </a:rPr>
              <a:t>I know it when I see it”</a:t>
            </a:r>
            <a:endParaRPr b="0" lang="en-US" sz="3000" spc="-1" strike="noStrike">
              <a:latin typeface="Arial"/>
            </a:endParaRPr>
          </a:p>
          <a:p>
            <a:pPr algn="ctr">
              <a:spcBef>
                <a:spcPts val="1191"/>
              </a:spcBef>
              <a:spcAft>
                <a:spcPts val="992"/>
              </a:spcAft>
            </a:pPr>
            <a:r>
              <a:rPr b="0" lang="en-US" sz="3000" spc="-1" strike="noStrike">
                <a:latin typeface="Times New Roman"/>
              </a:rPr>
              <a:t>US Supreme Court Justice Potter Stewart, Jacobellis v. Ohio</a:t>
            </a:r>
            <a:endParaRPr b="0" lang="en-US" sz="3000" spc="-1" strike="noStrike">
              <a:latin typeface="Arial"/>
            </a:endParaRPr>
          </a:p>
          <a:p>
            <a:pPr algn="ctr">
              <a:spcBef>
                <a:spcPts val="1191"/>
              </a:spcBef>
              <a:spcAft>
                <a:spcPts val="992"/>
              </a:spcAft>
            </a:pPr>
            <a:endParaRPr b="0" lang="en-US" sz="3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" name="TextShape 1"/>
          <p:cNvSpPr txBox="1"/>
          <p:nvPr/>
        </p:nvSpPr>
        <p:spPr>
          <a:xfrm>
            <a:off x="457200" y="3046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n-US" sz="4400" spc="-1" strike="noStrike">
                <a:highlight>
                  <a:srgbClr val="ffffff"/>
                </a:highlight>
                <a:latin typeface="Times New Roman"/>
              </a:rPr>
              <a:t>A jet is what a jet finder finds.</a:t>
            </a:r>
            <a:endParaRPr b="0" lang="en-US" sz="4400" spc="-1" strike="noStrike">
              <a:highlight>
                <a:srgbClr val="ffffff"/>
              </a:highlight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1" name="Group 1"/>
          <p:cNvGrpSpPr/>
          <p:nvPr/>
        </p:nvGrpSpPr>
        <p:grpSpPr>
          <a:xfrm>
            <a:off x="203400" y="75600"/>
            <a:ext cx="4641840" cy="4069080"/>
            <a:chOff x="203400" y="75600"/>
            <a:chExt cx="4641840" cy="4069080"/>
          </a:xfrm>
        </p:grpSpPr>
        <p:grpSp>
          <p:nvGrpSpPr>
            <p:cNvPr id="152" name="Group 2"/>
            <p:cNvGrpSpPr/>
            <p:nvPr/>
          </p:nvGrpSpPr>
          <p:grpSpPr>
            <a:xfrm>
              <a:off x="264240" y="219960"/>
              <a:ext cx="4581000" cy="3924720"/>
              <a:chOff x="264240" y="219960"/>
              <a:chExt cx="4581000" cy="3924720"/>
            </a:xfrm>
          </p:grpSpPr>
          <p:pic>
            <p:nvPicPr>
              <p:cNvPr id="153" name="" descr=""/>
              <p:cNvPicPr/>
              <p:nvPr/>
            </p:nvPicPr>
            <p:blipFill>
              <a:blip r:embed="rId1"/>
              <a:stretch/>
            </p:blipFill>
            <p:spPr>
              <a:xfrm>
                <a:off x="277560" y="734040"/>
                <a:ext cx="4525200" cy="3410640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154" name="CustomShape 3"/>
              <p:cNvSpPr/>
              <p:nvPr/>
            </p:nvSpPr>
            <p:spPr>
              <a:xfrm>
                <a:off x="973440" y="2000160"/>
                <a:ext cx="1011600" cy="304200"/>
              </a:xfrm>
              <a:custGeom>
                <a:avLst/>
                <a:gdLst/>
                <a:ahLst/>
                <a:rect l="l" t="t" r="r" b="b"/>
                <a:pathLst>
                  <a:path w="21600" h="2160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2160" rIns="92160" tIns="46080" bIns="46080">
                <a:spAutoFit/>
              </a:bodyPr>
              <a:p>
                <a:pPr>
                  <a:lnSpc>
                    <a:spcPct val="100000"/>
                  </a:lnSpc>
                  <a:spcBef>
                    <a:spcPts val="349"/>
                  </a:spcBef>
                </a:pPr>
                <a:r>
                  <a:rPr b="1" lang="en-US" sz="1500" spc="-1" strike="noStrike">
                    <a:solidFill>
                      <a:srgbClr val="33cccc"/>
                    </a:solidFill>
                    <a:latin typeface="Arial"/>
                  </a:rPr>
                  <a:t>STAR</a:t>
                </a:r>
                <a:endParaRPr b="0" lang="en-US" sz="1500" spc="-1" strike="noStrike">
                  <a:latin typeface="Arial"/>
                </a:endParaRPr>
              </a:p>
            </p:txBody>
          </p:sp>
          <p:sp>
            <p:nvSpPr>
              <p:cNvPr id="155" name="CustomShape 4"/>
              <p:cNvSpPr/>
              <p:nvPr/>
            </p:nvSpPr>
            <p:spPr>
              <a:xfrm>
                <a:off x="264240" y="1878840"/>
                <a:ext cx="1055880" cy="304200"/>
              </a:xfrm>
              <a:custGeom>
                <a:avLst/>
                <a:gdLst/>
                <a:ahLst/>
                <a:rect l="l" t="t" r="r" b="b"/>
                <a:pathLst>
                  <a:path w="21600" h="2160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2160" rIns="92160" tIns="46080" bIns="46080">
                <a:spAutoFit/>
              </a:bodyPr>
              <a:p>
                <a:pPr>
                  <a:lnSpc>
                    <a:spcPct val="100000"/>
                  </a:lnSpc>
                  <a:spcBef>
                    <a:spcPts val="349"/>
                  </a:spcBef>
                </a:pPr>
                <a:r>
                  <a:rPr b="1" lang="en-US" sz="1500" spc="-1" strike="noStrike">
                    <a:solidFill>
                      <a:srgbClr val="33cccc"/>
                    </a:solidFill>
                    <a:latin typeface="Arial"/>
                  </a:rPr>
                  <a:t>PHENIX</a:t>
                </a:r>
                <a:endParaRPr b="0" lang="en-US" sz="1500" spc="-1" strike="noStrike">
                  <a:latin typeface="Arial"/>
                </a:endParaRPr>
              </a:p>
            </p:txBody>
          </p:sp>
          <p:sp>
            <p:nvSpPr>
              <p:cNvPr id="156" name="CustomShape 5"/>
              <p:cNvSpPr/>
              <p:nvPr/>
            </p:nvSpPr>
            <p:spPr>
              <a:xfrm>
                <a:off x="1375200" y="851400"/>
                <a:ext cx="1184040" cy="304200"/>
              </a:xfrm>
              <a:custGeom>
                <a:avLst/>
                <a:gdLst/>
                <a:ahLst/>
                <a:rect l="l" t="t" r="r" b="b"/>
                <a:pathLst>
                  <a:path w="21600" h="2160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2160" rIns="92160" tIns="46080" bIns="46080">
                <a:spAutoFit/>
              </a:bodyPr>
              <a:p>
                <a:pPr>
                  <a:lnSpc>
                    <a:spcPct val="100000"/>
                  </a:lnSpc>
                  <a:spcBef>
                    <a:spcPts val="349"/>
                  </a:spcBef>
                </a:pPr>
                <a:r>
                  <a:rPr b="1" lang="en-US" sz="1500" spc="-1" strike="noStrike">
                    <a:solidFill>
                      <a:srgbClr val="33cccc"/>
                    </a:solidFill>
                    <a:latin typeface="Arial"/>
                  </a:rPr>
                  <a:t>PHOBOS</a:t>
                </a:r>
                <a:endParaRPr b="0" lang="en-US" sz="1500" spc="-1" strike="noStrike">
                  <a:latin typeface="Arial"/>
                </a:endParaRPr>
              </a:p>
            </p:txBody>
          </p:sp>
          <p:sp>
            <p:nvSpPr>
              <p:cNvPr id="157" name="CustomShape 6"/>
              <p:cNvSpPr/>
              <p:nvPr/>
            </p:nvSpPr>
            <p:spPr>
              <a:xfrm>
                <a:off x="3572640" y="1166040"/>
                <a:ext cx="1143000" cy="304200"/>
              </a:xfrm>
              <a:custGeom>
                <a:avLst/>
                <a:gdLst/>
                <a:ahLst/>
                <a:rect l="l" t="t" r="r" b="b"/>
                <a:pathLst>
                  <a:path w="21600" h="2160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2160" rIns="92160" tIns="46080" bIns="46080">
                <a:spAutoFit/>
              </a:bodyPr>
              <a:p>
                <a:pPr>
                  <a:lnSpc>
                    <a:spcPct val="100000"/>
                  </a:lnSpc>
                  <a:spcBef>
                    <a:spcPts val="349"/>
                  </a:spcBef>
                </a:pPr>
                <a:r>
                  <a:rPr b="1" lang="en-US" sz="1500" spc="-1" strike="noStrike">
                    <a:solidFill>
                      <a:srgbClr val="33cccc"/>
                    </a:solidFill>
                    <a:latin typeface="Arial"/>
                  </a:rPr>
                  <a:t>BRAHMS</a:t>
                </a:r>
                <a:endParaRPr b="0" lang="en-US" sz="1500" spc="-1" strike="noStrike">
                  <a:latin typeface="Arial"/>
                </a:endParaRPr>
              </a:p>
            </p:txBody>
          </p:sp>
          <p:pic>
            <p:nvPicPr>
              <p:cNvPr id="158" name="" descr=""/>
              <p:cNvPicPr/>
              <p:nvPr/>
            </p:nvPicPr>
            <p:blipFill>
              <a:blip r:embed="rId2"/>
              <a:stretch/>
            </p:blipFill>
            <p:spPr>
              <a:xfrm>
                <a:off x="4487400" y="2598480"/>
                <a:ext cx="204840" cy="314640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159" name="" descr=""/>
              <p:cNvPicPr/>
              <p:nvPr/>
            </p:nvPicPr>
            <p:blipFill>
              <a:blip r:embed="rId3"/>
              <a:stretch/>
            </p:blipFill>
            <p:spPr>
              <a:xfrm>
                <a:off x="1848600" y="3730680"/>
                <a:ext cx="419760" cy="272520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160" name="" descr=""/>
              <p:cNvPicPr/>
              <p:nvPr/>
            </p:nvPicPr>
            <p:blipFill>
              <a:blip r:embed="rId4"/>
              <a:stretch/>
            </p:blipFill>
            <p:spPr>
              <a:xfrm>
                <a:off x="2746440" y="3488760"/>
                <a:ext cx="419760" cy="315000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161" name="" descr=""/>
              <p:cNvPicPr/>
              <p:nvPr/>
            </p:nvPicPr>
            <p:blipFill>
              <a:blip r:embed="rId5"/>
              <a:stretch/>
            </p:blipFill>
            <p:spPr>
              <a:xfrm>
                <a:off x="2620800" y="1893960"/>
                <a:ext cx="456480" cy="315000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162" name="" descr=""/>
              <p:cNvPicPr/>
              <p:nvPr/>
            </p:nvPicPr>
            <p:blipFill>
              <a:blip r:embed="rId6"/>
              <a:stretch/>
            </p:blipFill>
            <p:spPr>
              <a:xfrm>
                <a:off x="937440" y="837000"/>
                <a:ext cx="685800" cy="411480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163" name="" descr=""/>
              <p:cNvPicPr/>
              <p:nvPr/>
            </p:nvPicPr>
            <p:blipFill>
              <a:blip r:embed="rId7"/>
              <a:stretch/>
            </p:blipFill>
            <p:spPr>
              <a:xfrm>
                <a:off x="600840" y="1349640"/>
                <a:ext cx="685800" cy="548640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164" name="" descr=""/>
              <p:cNvPicPr/>
              <p:nvPr/>
            </p:nvPicPr>
            <p:blipFill>
              <a:blip r:embed="rId8"/>
              <a:stretch/>
            </p:blipFill>
            <p:spPr>
              <a:xfrm>
                <a:off x="1270440" y="1388160"/>
                <a:ext cx="832680" cy="653400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165" name="" descr=""/>
              <p:cNvPicPr/>
              <p:nvPr/>
            </p:nvPicPr>
            <p:blipFill>
              <a:blip r:embed="rId9"/>
              <a:stretch/>
            </p:blipFill>
            <p:spPr>
              <a:xfrm rot="19800000">
                <a:off x="3422160" y="439560"/>
                <a:ext cx="1202760" cy="1202760"/>
              </a:xfrm>
              <a:prstGeom prst="rect">
                <a:avLst/>
              </a:prstGeom>
              <a:ln>
                <a:noFill/>
              </a:ln>
            </p:spPr>
          </p:pic>
        </p:grpSp>
        <p:sp>
          <p:nvSpPr>
            <p:cNvPr id="166" name="TextShape 7"/>
            <p:cNvSpPr txBox="1"/>
            <p:nvPr/>
          </p:nvSpPr>
          <p:spPr>
            <a:xfrm>
              <a:off x="203400" y="75600"/>
              <a:ext cx="4560840" cy="619560"/>
            </a:xfrm>
            <a:prstGeom prst="rect">
              <a:avLst/>
            </a:prstGeom>
            <a:noFill/>
            <a:ln>
              <a:noFill/>
            </a:ln>
          </p:spPr>
          <p:txBody>
            <a:bodyPr lIns="0" rIns="0" tIns="0" bIns="0" anchor="ctr">
              <a:noAutofit/>
            </a:bodyPr>
            <a:p>
              <a:pPr algn="ctr"/>
              <a:r>
                <a:rPr b="0" lang="en-US" sz="2700" spc="-1" strike="noStrike">
                  <a:highlight>
                    <a:srgbClr val="ffffff"/>
                  </a:highlight>
                  <a:latin typeface="Times New Roman"/>
                </a:rPr>
                <a:t>Relativistic Heavy Ion Collider</a:t>
              </a:r>
              <a:endParaRPr b="0" lang="en-US" sz="2700" spc="-1" strike="noStrike">
                <a:highlight>
                  <a:srgbClr val="ffffff"/>
                </a:highlight>
                <a:latin typeface="Times New Roman"/>
              </a:endParaRPr>
            </a:p>
          </p:txBody>
        </p:sp>
      </p:grpSp>
      <p:grpSp>
        <p:nvGrpSpPr>
          <p:cNvPr id="167" name="Group 8"/>
          <p:cNvGrpSpPr/>
          <p:nvPr/>
        </p:nvGrpSpPr>
        <p:grpSpPr>
          <a:xfrm>
            <a:off x="5172840" y="132840"/>
            <a:ext cx="4572360" cy="3988080"/>
            <a:chOff x="5172840" y="132840"/>
            <a:chExt cx="4572360" cy="3988080"/>
          </a:xfrm>
        </p:grpSpPr>
        <p:grpSp>
          <p:nvGrpSpPr>
            <p:cNvPr id="168" name="Group 9"/>
            <p:cNvGrpSpPr/>
            <p:nvPr/>
          </p:nvGrpSpPr>
          <p:grpSpPr>
            <a:xfrm>
              <a:off x="5172840" y="765360"/>
              <a:ext cx="4572360" cy="3355560"/>
              <a:chOff x="5172840" y="765360"/>
              <a:chExt cx="4572360" cy="3355560"/>
            </a:xfrm>
          </p:grpSpPr>
          <p:pic>
            <p:nvPicPr>
              <p:cNvPr id="169" name="" descr=""/>
              <p:cNvPicPr/>
              <p:nvPr/>
            </p:nvPicPr>
            <p:blipFill>
              <a:blip r:embed="rId10"/>
              <a:srcRect l="0" t="10191" r="0" b="0"/>
              <a:stretch/>
            </p:blipFill>
            <p:spPr>
              <a:xfrm>
                <a:off x="5172840" y="765360"/>
                <a:ext cx="4572360" cy="3355560"/>
              </a:xfrm>
              <a:prstGeom prst="rect">
                <a:avLst/>
              </a:prstGeom>
              <a:ln>
                <a:noFill/>
              </a:ln>
            </p:spPr>
          </p:pic>
        </p:grpSp>
        <p:grpSp>
          <p:nvGrpSpPr>
            <p:cNvPr id="170" name="Group 10"/>
            <p:cNvGrpSpPr/>
            <p:nvPr/>
          </p:nvGrpSpPr>
          <p:grpSpPr>
            <a:xfrm>
              <a:off x="6010560" y="2786040"/>
              <a:ext cx="1183680" cy="893520"/>
              <a:chOff x="6010560" y="2786040"/>
              <a:chExt cx="1183680" cy="893520"/>
            </a:xfrm>
          </p:grpSpPr>
          <p:pic>
            <p:nvPicPr>
              <p:cNvPr id="171" name="" descr=""/>
              <p:cNvPicPr/>
              <p:nvPr/>
            </p:nvPicPr>
            <p:blipFill>
              <a:blip r:embed="rId11"/>
              <a:stretch/>
            </p:blipFill>
            <p:spPr>
              <a:xfrm>
                <a:off x="6010560" y="2786040"/>
                <a:ext cx="1029600" cy="625680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172" name="TextShape 11"/>
              <p:cNvSpPr txBox="1"/>
              <p:nvPr/>
            </p:nvSpPr>
            <p:spPr>
              <a:xfrm>
                <a:off x="6109920" y="3333240"/>
                <a:ext cx="1084320" cy="3463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rIns="90000" tIns="45000" bIns="45000">
                <a:noAutofit/>
              </a:bodyPr>
              <a:p>
                <a:r>
                  <a:rPr b="1" lang="en-US" sz="1800" spc="-1" strike="noStrike">
                    <a:solidFill>
                      <a:srgbClr val="ffd700"/>
                    </a:solidFill>
                    <a:latin typeface="Arial"/>
                  </a:rPr>
                  <a:t>ALICE</a:t>
                </a:r>
                <a:endParaRPr b="0" lang="en-US" sz="1800" spc="-1" strike="noStrike">
                  <a:latin typeface="Arial"/>
                </a:endParaRPr>
              </a:p>
            </p:txBody>
          </p:sp>
        </p:grpSp>
        <p:grpSp>
          <p:nvGrpSpPr>
            <p:cNvPr id="173" name="Group 12"/>
            <p:cNvGrpSpPr/>
            <p:nvPr/>
          </p:nvGrpSpPr>
          <p:grpSpPr>
            <a:xfrm>
              <a:off x="6834240" y="822600"/>
              <a:ext cx="1029960" cy="883080"/>
              <a:chOff x="6834240" y="822600"/>
              <a:chExt cx="1029960" cy="883080"/>
            </a:xfrm>
          </p:grpSpPr>
          <p:pic>
            <p:nvPicPr>
              <p:cNvPr id="174" name="" descr=""/>
              <p:cNvPicPr/>
              <p:nvPr/>
            </p:nvPicPr>
            <p:blipFill>
              <a:blip r:embed="rId12"/>
              <a:stretch/>
            </p:blipFill>
            <p:spPr>
              <a:xfrm>
                <a:off x="6834240" y="822600"/>
                <a:ext cx="1029960" cy="728640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175" name="TextShape 13"/>
              <p:cNvSpPr txBox="1"/>
              <p:nvPr/>
            </p:nvSpPr>
            <p:spPr>
              <a:xfrm>
                <a:off x="6997320" y="1359360"/>
                <a:ext cx="846720" cy="3463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rIns="90000" tIns="45000" bIns="45000">
                <a:noAutofit/>
              </a:bodyPr>
              <a:p>
                <a:r>
                  <a:rPr b="1" lang="en-US" sz="1800" spc="-1" strike="noStrike">
                    <a:solidFill>
                      <a:srgbClr val="ffd700"/>
                    </a:solidFill>
                    <a:latin typeface="Arial"/>
                  </a:rPr>
                  <a:t>CMS</a:t>
                </a:r>
                <a:endParaRPr b="0" lang="en-US" sz="1800" spc="-1" strike="noStrike">
                  <a:latin typeface="Arial"/>
                </a:endParaRPr>
              </a:p>
            </p:txBody>
          </p:sp>
        </p:grpSp>
        <p:grpSp>
          <p:nvGrpSpPr>
            <p:cNvPr id="176" name="Group 14"/>
            <p:cNvGrpSpPr/>
            <p:nvPr/>
          </p:nvGrpSpPr>
          <p:grpSpPr>
            <a:xfrm>
              <a:off x="7554960" y="2645280"/>
              <a:ext cx="1235520" cy="1158120"/>
              <a:chOff x="7554960" y="2645280"/>
              <a:chExt cx="1235520" cy="1158120"/>
            </a:xfrm>
          </p:grpSpPr>
          <p:pic>
            <p:nvPicPr>
              <p:cNvPr id="177" name="" descr=""/>
              <p:cNvPicPr/>
              <p:nvPr/>
            </p:nvPicPr>
            <p:blipFill>
              <a:blip r:embed="rId13"/>
              <a:stretch/>
            </p:blipFill>
            <p:spPr>
              <a:xfrm>
                <a:off x="7554960" y="2645280"/>
                <a:ext cx="1029960" cy="773640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178" name="TextShape 15"/>
              <p:cNvSpPr txBox="1"/>
              <p:nvPr/>
            </p:nvSpPr>
            <p:spPr>
              <a:xfrm>
                <a:off x="7687440" y="3242160"/>
                <a:ext cx="1103040" cy="56124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rIns="90000" tIns="45000" bIns="45000">
                <a:noAutofit/>
              </a:bodyPr>
              <a:p>
                <a:pPr algn="ctr"/>
                <a:r>
                  <a:rPr b="1" lang="en-US" sz="1800" spc="-1" strike="noStrike">
                    <a:solidFill>
                      <a:srgbClr val="ffd700"/>
                    </a:solidFill>
                    <a:latin typeface="Arial"/>
                  </a:rPr>
                  <a:t>ATLAS</a:t>
                </a:r>
                <a:br/>
                <a:r>
                  <a:rPr b="1" lang="en-US" sz="1500" spc="-1" strike="noStrike">
                    <a:solidFill>
                      <a:srgbClr val="ffd700"/>
                    </a:solidFill>
                    <a:latin typeface="Arial"/>
                  </a:rPr>
                  <a:t>LHCf</a:t>
                </a:r>
                <a:endParaRPr b="0" lang="en-US" sz="1500" spc="-1" strike="noStrike">
                  <a:latin typeface="Arial"/>
                </a:endParaRPr>
              </a:p>
            </p:txBody>
          </p:sp>
        </p:grpSp>
        <p:grpSp>
          <p:nvGrpSpPr>
            <p:cNvPr id="179" name="Group 16"/>
            <p:cNvGrpSpPr/>
            <p:nvPr/>
          </p:nvGrpSpPr>
          <p:grpSpPr>
            <a:xfrm>
              <a:off x="8687880" y="1707480"/>
              <a:ext cx="1056960" cy="1013400"/>
              <a:chOff x="8687880" y="1707480"/>
              <a:chExt cx="1056960" cy="1013400"/>
            </a:xfrm>
          </p:grpSpPr>
          <p:pic>
            <p:nvPicPr>
              <p:cNvPr id="180" name="" descr=""/>
              <p:cNvPicPr/>
              <p:nvPr/>
            </p:nvPicPr>
            <p:blipFill>
              <a:blip r:embed="rId14"/>
              <a:stretch/>
            </p:blipFill>
            <p:spPr>
              <a:xfrm>
                <a:off x="8687880" y="1707480"/>
                <a:ext cx="1029600" cy="770040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181" name="TextShape 17"/>
              <p:cNvSpPr txBox="1"/>
              <p:nvPr/>
            </p:nvSpPr>
            <p:spPr>
              <a:xfrm>
                <a:off x="8893440" y="2374560"/>
                <a:ext cx="851400" cy="3463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rIns="90000" tIns="45000" bIns="45000">
                <a:noAutofit/>
              </a:bodyPr>
              <a:p>
                <a:r>
                  <a:rPr b="1" lang="en-US" sz="1800" spc="-1" strike="noStrike">
                    <a:solidFill>
                      <a:srgbClr val="ffd700"/>
                    </a:solidFill>
                    <a:latin typeface="Arial"/>
                  </a:rPr>
                  <a:t>LHCb</a:t>
                </a:r>
                <a:endParaRPr b="0" lang="en-US" sz="1800" spc="-1" strike="noStrike">
                  <a:latin typeface="Arial"/>
                </a:endParaRPr>
              </a:p>
            </p:txBody>
          </p:sp>
        </p:grpSp>
        <p:sp>
          <p:nvSpPr>
            <p:cNvPr id="182" name="TextShape 18"/>
            <p:cNvSpPr txBox="1"/>
            <p:nvPr/>
          </p:nvSpPr>
          <p:spPr>
            <a:xfrm>
              <a:off x="5172840" y="132840"/>
              <a:ext cx="4560840" cy="619560"/>
            </a:xfrm>
            <a:prstGeom prst="rect">
              <a:avLst/>
            </a:prstGeom>
            <a:noFill/>
            <a:ln>
              <a:noFill/>
            </a:ln>
          </p:spPr>
          <p:txBody>
            <a:bodyPr lIns="0" rIns="0" tIns="0" bIns="0" anchor="ctr">
              <a:noAutofit/>
            </a:bodyPr>
            <a:p>
              <a:pPr algn="ctr"/>
              <a:r>
                <a:rPr b="0" lang="en-US" sz="2700" spc="-1" strike="noStrike">
                  <a:highlight>
                    <a:srgbClr val="ffffff"/>
                  </a:highlight>
                  <a:latin typeface="Times New Roman"/>
                </a:rPr>
                <a:t>Large Hadron Collider</a:t>
              </a:r>
              <a:endParaRPr b="0" lang="en-US" sz="2700" spc="-1" strike="noStrike">
                <a:highlight>
                  <a:srgbClr val="ffffff"/>
                </a:highlight>
                <a:latin typeface="Times New Roman"/>
              </a:endParaRPr>
            </a:p>
          </p:txBody>
        </p:sp>
      </p:grpSp>
      <p:sp>
        <p:nvSpPr>
          <p:cNvPr id="183" name="TextShape 19"/>
          <p:cNvSpPr txBox="1"/>
          <p:nvPr/>
        </p:nvSpPr>
        <p:spPr>
          <a:xfrm>
            <a:off x="228240" y="4211640"/>
            <a:ext cx="4800600" cy="11829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en-US" sz="1800" spc="-1" strike="noStrike">
                <a:latin typeface="Times New Roman"/>
              </a:rPr>
              <a:t>Upton, NY</a:t>
            </a:r>
            <a:endParaRPr b="0" lang="en-US" sz="1800" spc="-1" strike="noStrike">
              <a:latin typeface="Arial"/>
            </a:endParaRPr>
          </a:p>
          <a:p>
            <a:r>
              <a:rPr b="0" lang="en-US" sz="1800" spc="-1" strike="noStrike">
                <a:latin typeface="Times New Roman"/>
              </a:rPr>
              <a:t>1.2km diameter</a:t>
            </a:r>
            <a:endParaRPr b="0" lang="en-US" sz="1800" spc="-1" strike="noStrike">
              <a:latin typeface="Arial"/>
            </a:endParaRPr>
          </a:p>
          <a:p>
            <a:r>
              <a:rPr b="0" lang="en-US" sz="1800" spc="-1" strike="noStrike">
                <a:latin typeface="Times New Roman"/>
              </a:rPr>
              <a:t>p+p, d+Au, Cu+Cu, Au+Au, </a:t>
            </a:r>
            <a:r>
              <a:rPr b="0" i="1" lang="en-US" sz="1800" spc="-1" strike="noStrike">
                <a:latin typeface="Times New Roman"/>
              </a:rPr>
              <a:t>U+U</a:t>
            </a:r>
            <a:endParaRPr b="0" lang="en-US" sz="1800" spc="-1" strike="noStrike">
              <a:latin typeface="Arial"/>
            </a:endParaRPr>
          </a:p>
          <a:p>
            <a:r>
              <a:rPr b="0" lang="en-US" sz="1800" spc="-1" strike="noStrike">
                <a:latin typeface="Times New Roman"/>
                <a:ea typeface="Times New Roman"/>
              </a:rPr>
              <a:t>√</a:t>
            </a:r>
            <a:r>
              <a:rPr b="0" lang="en-US" sz="1800" spc="-1" strike="noStrike">
                <a:latin typeface="Times New Roman"/>
              </a:rPr>
              <a:t>s</a:t>
            </a:r>
            <a:r>
              <a:rPr b="0" lang="en-US" sz="1800" spc="-1" strike="noStrike" baseline="-14000000">
                <a:latin typeface="Times New Roman"/>
              </a:rPr>
              <a:t>NN</a:t>
            </a:r>
            <a:r>
              <a:rPr b="0" lang="en-US" sz="1800" spc="-1" strike="noStrike">
                <a:latin typeface="Times New Roman"/>
              </a:rPr>
              <a:t> = 9 - 200 GeV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84" name="TextShape 20"/>
          <p:cNvSpPr txBox="1"/>
          <p:nvPr/>
        </p:nvSpPr>
        <p:spPr>
          <a:xfrm>
            <a:off x="5257440" y="4235040"/>
            <a:ext cx="4572000" cy="11829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en-US" sz="1800" spc="-1" strike="noStrike">
                <a:latin typeface="Times New Roman"/>
              </a:rPr>
              <a:t>Geneva, Switzerland</a:t>
            </a:r>
            <a:endParaRPr b="0" lang="en-US" sz="1800" spc="-1" strike="noStrike">
              <a:latin typeface="Arial"/>
            </a:endParaRPr>
          </a:p>
          <a:p>
            <a:r>
              <a:rPr b="0" lang="en-US" sz="1800" spc="-1" strike="noStrike">
                <a:latin typeface="Times New Roman"/>
              </a:rPr>
              <a:t>8.6km diameter</a:t>
            </a:r>
            <a:endParaRPr b="0" lang="en-US" sz="1800" spc="-1" strike="noStrike">
              <a:latin typeface="Arial"/>
            </a:endParaRPr>
          </a:p>
          <a:p>
            <a:r>
              <a:rPr b="0" lang="en-US" sz="1800" spc="-1" strike="noStrike">
                <a:latin typeface="Times New Roman"/>
              </a:rPr>
              <a:t>p+p, </a:t>
            </a:r>
            <a:r>
              <a:rPr b="0" i="1" lang="en-US" sz="1800" spc="-1" strike="noStrike">
                <a:latin typeface="Times New Roman"/>
              </a:rPr>
              <a:t>p+Pb</a:t>
            </a:r>
            <a:r>
              <a:rPr b="0" lang="en-US" sz="1800" spc="-1" strike="noStrike">
                <a:latin typeface="Times New Roman"/>
              </a:rPr>
              <a:t>, Pb+Pb</a:t>
            </a:r>
            <a:endParaRPr b="0" lang="en-US" sz="1800" spc="-1" strike="noStrike">
              <a:latin typeface="Arial"/>
            </a:endParaRPr>
          </a:p>
          <a:p>
            <a:r>
              <a:rPr b="0" lang="en-US" sz="1800" spc="-1" strike="noStrike">
                <a:latin typeface="Times New Roman"/>
                <a:ea typeface="Times New Roman"/>
              </a:rPr>
              <a:t>√</a:t>
            </a:r>
            <a:r>
              <a:rPr b="0" lang="en-US" sz="1800" spc="-1" strike="noStrike">
                <a:latin typeface="Times New Roman"/>
              </a:rPr>
              <a:t>s</a:t>
            </a:r>
            <a:r>
              <a:rPr b="0" lang="en-US" sz="1800" spc="-1" strike="noStrike" baseline="-14000000">
                <a:latin typeface="Times New Roman"/>
              </a:rPr>
              <a:t>NN</a:t>
            </a:r>
            <a:r>
              <a:rPr b="0" lang="en-US" sz="1800" spc="-1" strike="noStrike">
                <a:latin typeface="Times New Roman"/>
              </a:rPr>
              <a:t> = 2.76 GeV, </a:t>
            </a:r>
            <a:r>
              <a:rPr b="0" i="1" lang="en-US" sz="1800" spc="-1" strike="noStrike">
                <a:latin typeface="Times New Roman"/>
              </a:rPr>
              <a:t>5.5 TeV</a:t>
            </a:r>
            <a:endParaRPr b="0" lang="en-US" sz="1800" spc="-1" strike="noStrike">
              <a:latin typeface="Arial"/>
            </a:endParaRPr>
          </a:p>
        </p:txBody>
      </p:sp>
      <p:grpSp>
        <p:nvGrpSpPr>
          <p:cNvPr id="185" name="Group 21"/>
          <p:cNvGrpSpPr/>
          <p:nvPr/>
        </p:nvGrpSpPr>
        <p:grpSpPr>
          <a:xfrm>
            <a:off x="3885840" y="1599840"/>
            <a:ext cx="4114800" cy="1371600"/>
            <a:chOff x="3885840" y="1599840"/>
            <a:chExt cx="4114800" cy="1371600"/>
          </a:xfrm>
        </p:grpSpPr>
        <p:sp>
          <p:nvSpPr>
            <p:cNvPr id="186" name="CustomShape 22"/>
            <p:cNvSpPr/>
            <p:nvPr/>
          </p:nvSpPr>
          <p:spPr>
            <a:xfrm>
              <a:off x="7314840" y="2514240"/>
              <a:ext cx="685800" cy="457200"/>
            </a:xfrm>
            <a:prstGeom prst="ellipse">
              <a:avLst/>
            </a:prstGeom>
            <a:noFill/>
            <a:ln w="36720">
              <a:solidFill>
                <a:srgbClr val="47b8b8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7" name="Line 23"/>
            <p:cNvSpPr/>
            <p:nvPr/>
          </p:nvSpPr>
          <p:spPr>
            <a:xfrm>
              <a:off x="3885840" y="1599840"/>
              <a:ext cx="3429000" cy="1143000"/>
            </a:xfrm>
            <a:prstGeom prst="line">
              <a:avLst/>
            </a:prstGeom>
            <a:ln w="54720">
              <a:solidFill>
                <a:srgbClr val="47b8b8"/>
              </a:solidFill>
              <a:round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8" name="TextShape 24"/>
            <p:cNvSpPr txBox="1"/>
            <p:nvPr/>
          </p:nvSpPr>
          <p:spPr>
            <a:xfrm>
              <a:off x="6857640" y="2057040"/>
              <a:ext cx="1143000" cy="44712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>
              <a:noAutofit/>
            </a:bodyPr>
            <a:p>
              <a:r>
                <a:rPr b="1" lang="en-US" sz="2500" spc="-1" strike="noStrike">
                  <a:solidFill>
                    <a:srgbClr val="47b8b8"/>
                  </a:solidFill>
                  <a:latin typeface="Arial"/>
                </a:rPr>
                <a:t>RHIC</a:t>
              </a:r>
              <a:endParaRPr b="0" lang="en-US" sz="2500" spc="-1" strike="noStrike">
                <a:latin typeface="Arial"/>
              </a:endParaRPr>
            </a:p>
          </p:txBody>
        </p:sp>
      </p:grpSp>
      <p:grpSp>
        <p:nvGrpSpPr>
          <p:cNvPr id="189" name="Group 25"/>
          <p:cNvGrpSpPr/>
          <p:nvPr/>
        </p:nvGrpSpPr>
        <p:grpSpPr>
          <a:xfrm>
            <a:off x="2962440" y="4092840"/>
            <a:ext cx="3047400" cy="3186360"/>
            <a:chOff x="2962440" y="4092840"/>
            <a:chExt cx="3047400" cy="3186360"/>
          </a:xfrm>
        </p:grpSpPr>
        <p:pic>
          <p:nvPicPr>
            <p:cNvPr id="190" name="" descr=""/>
            <p:cNvPicPr/>
            <p:nvPr/>
          </p:nvPicPr>
          <p:blipFill>
            <a:blip r:embed="rId15"/>
            <a:stretch/>
          </p:blipFill>
          <p:spPr>
            <a:xfrm>
              <a:off x="3266640" y="4847040"/>
              <a:ext cx="2743200" cy="2432160"/>
            </a:xfrm>
            <a:prstGeom prst="rect">
              <a:avLst/>
            </a:prstGeom>
            <a:ln>
              <a:noFill/>
            </a:ln>
          </p:spPr>
        </p:pic>
        <p:sp>
          <p:nvSpPr>
            <p:cNvPr id="191" name="TextShape 26"/>
            <p:cNvSpPr txBox="1"/>
            <p:nvPr/>
          </p:nvSpPr>
          <p:spPr>
            <a:xfrm>
              <a:off x="2962440" y="4977360"/>
              <a:ext cx="914400" cy="34632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>
              <a:noAutofit/>
            </a:bodyPr>
            <a:p>
              <a:r>
                <a:rPr b="1" lang="en-US" sz="1800" spc="-1" strike="noStrike">
                  <a:solidFill>
                    <a:srgbClr val="0000ff"/>
                  </a:solidFill>
                  <a:latin typeface="Arial"/>
                </a:rPr>
                <a:t>RHIC</a:t>
              </a:r>
              <a:endParaRPr b="0" lang="en-US" sz="1800" spc="-1" strike="noStrike">
                <a:latin typeface="Arial"/>
              </a:endParaRPr>
            </a:p>
          </p:txBody>
        </p:sp>
        <p:sp>
          <p:nvSpPr>
            <p:cNvPr id="192" name="CustomShape 27"/>
            <p:cNvSpPr/>
            <p:nvPr/>
          </p:nvSpPr>
          <p:spPr>
            <a:xfrm>
              <a:off x="3799440" y="4103640"/>
              <a:ext cx="109800" cy="320040"/>
            </a:xfrm>
            <a:prstGeom prst="ellipse">
              <a:avLst/>
            </a:prstGeom>
            <a:solidFill>
              <a:srgbClr val="f77f00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93" name="TextShape 28"/>
            <p:cNvSpPr txBox="1"/>
            <p:nvPr/>
          </p:nvSpPr>
          <p:spPr>
            <a:xfrm>
              <a:off x="3968640" y="4092840"/>
              <a:ext cx="1371600" cy="34632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>
              <a:noAutofit/>
            </a:bodyPr>
            <a:p>
              <a:r>
                <a:rPr b="1" lang="en-US" sz="1800" spc="-1" strike="noStrike">
                  <a:solidFill>
                    <a:srgbClr val="f77f00"/>
                  </a:solidFill>
                  <a:latin typeface="Arial"/>
                </a:rPr>
                <a:t>LHC</a:t>
              </a:r>
              <a:endParaRPr b="0" lang="en-US" sz="1800" spc="-1" strike="noStrike">
                <a:latin typeface="Arial"/>
              </a:endParaRPr>
            </a:p>
          </p:txBody>
        </p:sp>
        <p:sp>
          <p:nvSpPr>
            <p:cNvPr id="194" name="Freeform 29"/>
            <p:cNvSpPr/>
            <p:nvPr/>
          </p:nvSpPr>
          <p:spPr>
            <a:xfrm>
              <a:off x="3785040" y="4973760"/>
              <a:ext cx="2103480" cy="1463400"/>
            </a:xfrm>
            <a:custGeom>
              <a:avLst/>
              <a:gdLst/>
              <a:ahLst/>
              <a:rect l="0" t="0" r="r" b="b"/>
              <a:pathLst>
                <a:path w="5843" h="4065">
                  <a:moveTo>
                    <a:pt x="0" y="0"/>
                  </a:moveTo>
                  <a:cubicBezTo>
                    <a:pt x="1524" y="0"/>
                    <a:pt x="5842" y="3302"/>
                    <a:pt x="5842" y="3302"/>
                  </a:cubicBezTo>
                  <a:lnTo>
                    <a:pt x="5334" y="4064"/>
                  </a:lnTo>
                  <a:lnTo>
                    <a:pt x="0" y="17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ff">
                <a:alpha val="50000"/>
              </a:srgbClr>
            </a:solidFill>
            <a:ln>
              <a:solidFill>
                <a:srgbClr val="3465a4"/>
              </a:solidFill>
            </a:ln>
          </p:spPr>
        </p:sp>
      </p:grp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7" name="" descr=""/>
          <p:cNvPicPr/>
          <p:nvPr/>
        </p:nvPicPr>
        <p:blipFill>
          <a:blip r:embed="rId1"/>
          <a:stretch/>
        </p:blipFill>
        <p:spPr>
          <a:xfrm>
            <a:off x="182880" y="2010960"/>
            <a:ext cx="5954400" cy="3656520"/>
          </a:xfrm>
          <a:prstGeom prst="rect">
            <a:avLst/>
          </a:prstGeom>
          <a:ln>
            <a:noFill/>
          </a:ln>
        </p:spPr>
      </p:pic>
      <p:sp>
        <p:nvSpPr>
          <p:cNvPr id="828" name="TextShape 1"/>
          <p:cNvSpPr txBox="1"/>
          <p:nvPr/>
        </p:nvSpPr>
        <p:spPr>
          <a:xfrm>
            <a:off x="1429560" y="49320"/>
            <a:ext cx="4544280" cy="9781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n-US" sz="4400" spc="-1" strike="noStrike">
                <a:highlight>
                  <a:srgbClr val="ffffff"/>
                </a:highlight>
                <a:latin typeface="Times New Roman"/>
              </a:rPr>
              <a:t>Jet finding</a:t>
            </a:r>
            <a:endParaRPr b="0" lang="en-US" sz="4400" spc="-1" strike="noStrike">
              <a:highlight>
                <a:srgbClr val="ffffff"/>
              </a:highlight>
              <a:latin typeface="Times New Roman"/>
            </a:endParaRPr>
          </a:p>
        </p:txBody>
      </p:sp>
      <p:sp>
        <p:nvSpPr>
          <p:cNvPr id="829" name="TextShape 2"/>
          <p:cNvSpPr txBox="1"/>
          <p:nvPr/>
        </p:nvSpPr>
        <p:spPr>
          <a:xfrm>
            <a:off x="4573440" y="1645200"/>
            <a:ext cx="5305320" cy="53380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 fontScale="80000"/>
          </a:bodyPr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highlight>
                  <a:srgbClr val="ffffff"/>
                </a:highlight>
                <a:latin typeface="Times New Roman"/>
              </a:rPr>
              <a:t>Jet finder: groups final state particles into jet candidates</a:t>
            </a:r>
            <a:endParaRPr b="0" lang="en-US" sz="3200" spc="-1" strike="noStrike">
              <a:highlight>
                <a:srgbClr val="ffffff"/>
              </a:highlight>
              <a:latin typeface="Times New Roman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highlight>
                  <a:srgbClr val="ffffff"/>
                </a:highlight>
                <a:latin typeface="Times New Roman"/>
              </a:rPr>
              <a:t>Anti-k</a:t>
            </a:r>
            <a:r>
              <a:rPr b="0" lang="en-US" sz="2800" spc="-1" strike="noStrike" baseline="-14000000">
                <a:highlight>
                  <a:srgbClr val="ffffff"/>
                </a:highlight>
                <a:latin typeface="Times New Roman"/>
              </a:rPr>
              <a:t>T</a:t>
            </a:r>
            <a:r>
              <a:rPr b="0" lang="en-US" sz="2800" spc="-1" strike="noStrike">
                <a:highlight>
                  <a:srgbClr val="ffffff"/>
                </a:highlight>
                <a:latin typeface="Times New Roman"/>
              </a:rPr>
              <a:t> algorithm</a:t>
            </a:r>
            <a:br/>
            <a:r>
              <a:rPr b="0" lang="en-US" sz="2000" spc="-1" strike="noStrike">
                <a:highlight>
                  <a:srgbClr val="ffffff"/>
                </a:highlight>
                <a:latin typeface="Times New Roman"/>
                <a:hlinkClick r:id="rId2"/>
              </a:rPr>
              <a:t>JHEP 0804 (2008) 063 [arXiv:0802.1189]</a:t>
            </a:r>
            <a:endParaRPr b="0" lang="en-US" sz="2000" spc="-1" strike="noStrike">
              <a:highlight>
                <a:srgbClr val="ffffff"/>
              </a:highlight>
              <a:latin typeface="Times New Roman"/>
            </a:endParaRPr>
          </a:p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ff0000"/>
                </a:solidFill>
                <a:highlight>
                  <a:srgbClr val="ffffff"/>
                </a:highlight>
                <a:latin typeface="Times New Roman"/>
              </a:rPr>
              <a:t>Combinatorial jet candidates</a:t>
            </a:r>
            <a:endParaRPr b="0" lang="en-US" sz="3200" spc="-1" strike="noStrike">
              <a:highlight>
                <a:srgbClr val="ffffff"/>
              </a:highlight>
              <a:latin typeface="Times New Roman"/>
            </a:endParaRPr>
          </a:p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ff0000"/>
                </a:solidFill>
                <a:highlight>
                  <a:srgbClr val="ffffff"/>
                </a:highlight>
                <a:latin typeface="Times New Roman"/>
              </a:rPr>
              <a:t>Energy smearing from background</a:t>
            </a:r>
            <a:endParaRPr b="0" lang="en-US" sz="3200" spc="-1" strike="noStrike">
              <a:highlight>
                <a:srgbClr val="ffffff"/>
              </a:highlight>
              <a:latin typeface="Times New Roman"/>
            </a:endParaRPr>
          </a:p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ff0000"/>
                </a:solidFill>
                <a:highlight>
                  <a:srgbClr val="ffffff"/>
                </a:highlight>
                <a:latin typeface="Times New Roman"/>
              </a:rPr>
              <a:t>Sensitive to methods to suppress combinatorial jets and correct energy</a:t>
            </a:r>
            <a:endParaRPr b="0" lang="en-US" sz="3200" spc="-1" strike="noStrike">
              <a:highlight>
                <a:srgbClr val="ffffff"/>
              </a:highlight>
              <a:latin typeface="Times New Roman"/>
            </a:endParaRPr>
          </a:p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ff0000"/>
                </a:solidFill>
                <a:highlight>
                  <a:srgbClr val="ffffff"/>
                </a:highlight>
                <a:latin typeface="Times New Roman"/>
              </a:rPr>
              <a:t>Focus on narrow/high energy jets</a:t>
            </a:r>
            <a:endParaRPr b="0" lang="en-US" sz="3200" spc="-1" strike="noStrike">
              <a:highlight>
                <a:srgbClr val="ffffff"/>
              </a:highlight>
              <a:latin typeface="Times New Roman"/>
            </a:endParaRPr>
          </a:p>
        </p:txBody>
      </p:sp>
      <p:sp>
        <p:nvSpPr>
          <p:cNvPr id="830" name="TextShape 3"/>
          <p:cNvSpPr txBox="1"/>
          <p:nvPr/>
        </p:nvSpPr>
        <p:spPr>
          <a:xfrm>
            <a:off x="4699440" y="-87120"/>
            <a:ext cx="4299120" cy="12528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n-US" sz="4400" spc="-1" strike="noStrike">
                <a:solidFill>
                  <a:srgbClr val="ff0000"/>
                </a:solidFill>
                <a:highlight>
                  <a:srgbClr val="ffffff"/>
                </a:highlight>
                <a:latin typeface="Times New Roman"/>
              </a:rPr>
              <a:t>in AA collisions</a:t>
            </a:r>
            <a:endParaRPr b="0" lang="en-US" sz="4400" spc="-1" strike="noStrike">
              <a:highlight>
                <a:srgbClr val="ffffff"/>
              </a:highlight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1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n-US" sz="4400" spc="-1" strike="noStrike">
                <a:highlight>
                  <a:srgbClr val="ffffff"/>
                </a:highlight>
                <a:latin typeface="Times New Roman"/>
              </a:rPr>
              <a:t>Jet finding algorithms</a:t>
            </a:r>
            <a:endParaRPr b="0" lang="en-US" sz="4400" spc="-1" strike="noStrike">
              <a:highlight>
                <a:srgbClr val="ffffff"/>
              </a:highlight>
              <a:latin typeface="Times New Roman"/>
            </a:endParaRPr>
          </a:p>
        </p:txBody>
      </p:sp>
      <p:sp>
        <p:nvSpPr>
          <p:cNvPr id="832" name="TextShape 2"/>
          <p:cNvSpPr txBox="1"/>
          <p:nvPr/>
        </p:nvSpPr>
        <p:spPr>
          <a:xfrm>
            <a:off x="313200" y="4997160"/>
            <a:ext cx="6585840" cy="16257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500" spc="-1" strike="noStrike">
                <a:latin typeface="Arial"/>
              </a:rPr>
              <a:t>Any list of objects works as input</a:t>
            </a:r>
            <a:endParaRPr b="0" lang="en-US" sz="2500" spc="-1" strike="noStrike"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500" spc="-1" strike="noStrike">
                <a:latin typeface="Arial"/>
              </a:rPr>
              <a:t>Use the same algorithm on theory &amp; experiment</a:t>
            </a:r>
            <a:endParaRPr b="0" lang="en-US" sz="2500" spc="-1" strike="noStrike"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500" spc="-1" strike="noStrike">
                <a:latin typeface="Arial"/>
              </a:rPr>
              <a:t>Output only as good as input</a:t>
            </a:r>
            <a:endParaRPr b="0" lang="en-US" sz="2500" spc="-1" strike="noStrike">
              <a:latin typeface="Arial"/>
            </a:endParaRPr>
          </a:p>
        </p:txBody>
      </p:sp>
      <p:pic>
        <p:nvPicPr>
          <p:cNvPr id="833" name="" descr=""/>
          <p:cNvPicPr/>
          <p:nvPr/>
        </p:nvPicPr>
        <p:blipFill>
          <a:blip r:embed="rId1"/>
          <a:stretch/>
        </p:blipFill>
        <p:spPr>
          <a:xfrm>
            <a:off x="5945400" y="4076640"/>
            <a:ext cx="3658680" cy="2870640"/>
          </a:xfrm>
          <a:prstGeom prst="rect">
            <a:avLst/>
          </a:prstGeom>
          <a:ln>
            <a:noFill/>
          </a:ln>
        </p:spPr>
      </p:pic>
      <p:grpSp>
        <p:nvGrpSpPr>
          <p:cNvPr id="834" name="Group 3"/>
          <p:cNvGrpSpPr/>
          <p:nvPr/>
        </p:nvGrpSpPr>
        <p:grpSpPr>
          <a:xfrm>
            <a:off x="274320" y="1645200"/>
            <a:ext cx="2103840" cy="731160"/>
            <a:chOff x="274320" y="1645200"/>
            <a:chExt cx="2103840" cy="731160"/>
          </a:xfrm>
        </p:grpSpPr>
        <p:sp>
          <p:nvSpPr>
            <p:cNvPr id="835" name="CustomShape 4"/>
            <p:cNvSpPr/>
            <p:nvPr/>
          </p:nvSpPr>
          <p:spPr>
            <a:xfrm>
              <a:off x="274320" y="1645200"/>
              <a:ext cx="2103840" cy="639720"/>
            </a:xfrm>
            <a:custGeom>
              <a:avLst/>
              <a:gdLst/>
              <a:ahLst/>
              <a:rect l="0" t="0" r="r" b="b"/>
              <a:pathLst>
                <a:path w="5846" h="1779">
                  <a:moveTo>
                    <a:pt x="296" y="0"/>
                  </a:moveTo>
                  <a:lnTo>
                    <a:pt x="296" y="0"/>
                  </a:lnTo>
                  <a:cubicBezTo>
                    <a:pt x="244" y="0"/>
                    <a:pt x="193" y="14"/>
                    <a:pt x="148" y="40"/>
                  </a:cubicBezTo>
                  <a:cubicBezTo>
                    <a:pt x="103" y="66"/>
                    <a:pt x="66" y="103"/>
                    <a:pt x="40" y="148"/>
                  </a:cubicBezTo>
                  <a:cubicBezTo>
                    <a:pt x="14" y="193"/>
                    <a:pt x="0" y="244"/>
                    <a:pt x="0" y="296"/>
                  </a:cubicBezTo>
                  <a:lnTo>
                    <a:pt x="0" y="1481"/>
                  </a:lnTo>
                  <a:lnTo>
                    <a:pt x="0" y="1482"/>
                  </a:lnTo>
                  <a:cubicBezTo>
                    <a:pt x="0" y="1534"/>
                    <a:pt x="14" y="1585"/>
                    <a:pt x="40" y="1630"/>
                  </a:cubicBezTo>
                  <a:cubicBezTo>
                    <a:pt x="66" y="1675"/>
                    <a:pt x="103" y="1712"/>
                    <a:pt x="148" y="1738"/>
                  </a:cubicBezTo>
                  <a:cubicBezTo>
                    <a:pt x="193" y="1764"/>
                    <a:pt x="244" y="1778"/>
                    <a:pt x="296" y="1778"/>
                  </a:cubicBezTo>
                  <a:lnTo>
                    <a:pt x="5548" y="1778"/>
                  </a:lnTo>
                  <a:lnTo>
                    <a:pt x="5549" y="1778"/>
                  </a:lnTo>
                  <a:cubicBezTo>
                    <a:pt x="5601" y="1778"/>
                    <a:pt x="5652" y="1764"/>
                    <a:pt x="5697" y="1738"/>
                  </a:cubicBezTo>
                  <a:cubicBezTo>
                    <a:pt x="5742" y="1712"/>
                    <a:pt x="5779" y="1675"/>
                    <a:pt x="5805" y="1630"/>
                  </a:cubicBezTo>
                  <a:cubicBezTo>
                    <a:pt x="5831" y="1585"/>
                    <a:pt x="5845" y="1534"/>
                    <a:pt x="5845" y="1482"/>
                  </a:cubicBezTo>
                  <a:lnTo>
                    <a:pt x="5845" y="296"/>
                  </a:lnTo>
                  <a:lnTo>
                    <a:pt x="5845" y="296"/>
                  </a:lnTo>
                  <a:lnTo>
                    <a:pt x="5845" y="296"/>
                  </a:lnTo>
                  <a:cubicBezTo>
                    <a:pt x="5845" y="244"/>
                    <a:pt x="5831" y="193"/>
                    <a:pt x="5805" y="148"/>
                  </a:cubicBezTo>
                  <a:cubicBezTo>
                    <a:pt x="5779" y="103"/>
                    <a:pt x="5742" y="66"/>
                    <a:pt x="5697" y="40"/>
                  </a:cubicBezTo>
                  <a:cubicBezTo>
                    <a:pt x="5652" y="14"/>
                    <a:pt x="5601" y="0"/>
                    <a:pt x="5549" y="0"/>
                  </a:cubicBezTo>
                  <a:lnTo>
                    <a:pt x="296" y="0"/>
                  </a:lnTo>
                </a:path>
              </a:pathLst>
            </a:custGeom>
            <a:solidFill>
              <a:srgbClr val="e6ff00"/>
            </a:solidFill>
            <a:ln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36" name="TextShape 5"/>
            <p:cNvSpPr txBox="1"/>
            <p:nvPr/>
          </p:nvSpPr>
          <p:spPr>
            <a:xfrm>
              <a:off x="640080" y="1736640"/>
              <a:ext cx="1646640" cy="63972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>
              <a:noAutofit/>
            </a:bodyPr>
            <a:p>
              <a:r>
                <a:rPr b="0" lang="en-US" sz="3000" spc="-1" strike="noStrike">
                  <a:latin typeface="Arial"/>
                </a:rPr>
                <a:t>Tracks</a:t>
              </a:r>
              <a:endParaRPr b="0" lang="en-US" sz="3000" spc="-1" strike="noStrike">
                <a:latin typeface="Arial"/>
              </a:endParaRPr>
            </a:p>
          </p:txBody>
        </p:sp>
      </p:grpSp>
      <p:grpSp>
        <p:nvGrpSpPr>
          <p:cNvPr id="837" name="Group 6"/>
          <p:cNvGrpSpPr/>
          <p:nvPr/>
        </p:nvGrpSpPr>
        <p:grpSpPr>
          <a:xfrm>
            <a:off x="274680" y="2724840"/>
            <a:ext cx="2103840" cy="731160"/>
            <a:chOff x="274680" y="2724840"/>
            <a:chExt cx="2103840" cy="731160"/>
          </a:xfrm>
        </p:grpSpPr>
        <p:sp>
          <p:nvSpPr>
            <p:cNvPr id="838" name="CustomShape 7"/>
            <p:cNvSpPr/>
            <p:nvPr/>
          </p:nvSpPr>
          <p:spPr>
            <a:xfrm>
              <a:off x="274680" y="2724840"/>
              <a:ext cx="2103840" cy="639720"/>
            </a:xfrm>
            <a:custGeom>
              <a:avLst/>
              <a:gdLst/>
              <a:ahLst/>
              <a:rect l="0" t="0" r="r" b="b"/>
              <a:pathLst>
                <a:path w="5846" h="1779">
                  <a:moveTo>
                    <a:pt x="296" y="0"/>
                  </a:moveTo>
                  <a:lnTo>
                    <a:pt x="296" y="0"/>
                  </a:lnTo>
                  <a:cubicBezTo>
                    <a:pt x="244" y="0"/>
                    <a:pt x="193" y="14"/>
                    <a:pt x="148" y="40"/>
                  </a:cubicBezTo>
                  <a:cubicBezTo>
                    <a:pt x="103" y="66"/>
                    <a:pt x="66" y="103"/>
                    <a:pt x="40" y="148"/>
                  </a:cubicBezTo>
                  <a:cubicBezTo>
                    <a:pt x="14" y="193"/>
                    <a:pt x="0" y="244"/>
                    <a:pt x="0" y="296"/>
                  </a:cubicBezTo>
                  <a:lnTo>
                    <a:pt x="0" y="1481"/>
                  </a:lnTo>
                  <a:lnTo>
                    <a:pt x="0" y="1482"/>
                  </a:lnTo>
                  <a:cubicBezTo>
                    <a:pt x="0" y="1534"/>
                    <a:pt x="14" y="1585"/>
                    <a:pt x="40" y="1630"/>
                  </a:cubicBezTo>
                  <a:cubicBezTo>
                    <a:pt x="66" y="1675"/>
                    <a:pt x="103" y="1712"/>
                    <a:pt x="148" y="1738"/>
                  </a:cubicBezTo>
                  <a:cubicBezTo>
                    <a:pt x="193" y="1764"/>
                    <a:pt x="244" y="1778"/>
                    <a:pt x="296" y="1778"/>
                  </a:cubicBezTo>
                  <a:lnTo>
                    <a:pt x="5548" y="1778"/>
                  </a:lnTo>
                  <a:lnTo>
                    <a:pt x="5549" y="1778"/>
                  </a:lnTo>
                  <a:cubicBezTo>
                    <a:pt x="5601" y="1778"/>
                    <a:pt x="5652" y="1764"/>
                    <a:pt x="5697" y="1738"/>
                  </a:cubicBezTo>
                  <a:cubicBezTo>
                    <a:pt x="5742" y="1712"/>
                    <a:pt x="5779" y="1675"/>
                    <a:pt x="5805" y="1630"/>
                  </a:cubicBezTo>
                  <a:cubicBezTo>
                    <a:pt x="5831" y="1585"/>
                    <a:pt x="5845" y="1534"/>
                    <a:pt x="5845" y="1482"/>
                  </a:cubicBezTo>
                  <a:lnTo>
                    <a:pt x="5845" y="296"/>
                  </a:lnTo>
                  <a:lnTo>
                    <a:pt x="5845" y="296"/>
                  </a:lnTo>
                  <a:lnTo>
                    <a:pt x="5845" y="296"/>
                  </a:lnTo>
                  <a:cubicBezTo>
                    <a:pt x="5845" y="244"/>
                    <a:pt x="5831" y="193"/>
                    <a:pt x="5805" y="148"/>
                  </a:cubicBezTo>
                  <a:cubicBezTo>
                    <a:pt x="5779" y="103"/>
                    <a:pt x="5742" y="66"/>
                    <a:pt x="5697" y="40"/>
                  </a:cubicBezTo>
                  <a:cubicBezTo>
                    <a:pt x="5652" y="14"/>
                    <a:pt x="5601" y="0"/>
                    <a:pt x="5549" y="0"/>
                  </a:cubicBezTo>
                  <a:lnTo>
                    <a:pt x="296" y="0"/>
                  </a:lnTo>
                </a:path>
              </a:pathLst>
            </a:custGeom>
            <a:solidFill>
              <a:srgbClr val="e6ff00"/>
            </a:solidFill>
            <a:ln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39" name="TextShape 8"/>
            <p:cNvSpPr txBox="1"/>
            <p:nvPr/>
          </p:nvSpPr>
          <p:spPr>
            <a:xfrm>
              <a:off x="274680" y="2816280"/>
              <a:ext cx="2103840" cy="63972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>
              <a:noAutofit/>
            </a:bodyPr>
            <a:p>
              <a:pPr algn="ctr"/>
              <a:r>
                <a:rPr b="0" lang="en-US" sz="3000" spc="-1" strike="noStrike">
                  <a:latin typeface="Arial"/>
                </a:rPr>
                <a:t>Clusters</a:t>
              </a:r>
              <a:endParaRPr b="0" lang="en-US" sz="3000" spc="-1" strike="noStrike">
                <a:latin typeface="Arial"/>
              </a:endParaRPr>
            </a:p>
          </p:txBody>
        </p:sp>
      </p:grpSp>
      <p:grpSp>
        <p:nvGrpSpPr>
          <p:cNvPr id="840" name="Group 9"/>
          <p:cNvGrpSpPr/>
          <p:nvPr/>
        </p:nvGrpSpPr>
        <p:grpSpPr>
          <a:xfrm>
            <a:off x="275040" y="3804480"/>
            <a:ext cx="2103840" cy="731160"/>
            <a:chOff x="275040" y="3804480"/>
            <a:chExt cx="2103840" cy="731160"/>
          </a:xfrm>
        </p:grpSpPr>
        <p:sp>
          <p:nvSpPr>
            <p:cNvPr id="841" name="CustomShape 10"/>
            <p:cNvSpPr/>
            <p:nvPr/>
          </p:nvSpPr>
          <p:spPr>
            <a:xfrm>
              <a:off x="275040" y="3804480"/>
              <a:ext cx="2103840" cy="639720"/>
            </a:xfrm>
            <a:custGeom>
              <a:avLst/>
              <a:gdLst/>
              <a:ahLst/>
              <a:rect l="0" t="0" r="r" b="b"/>
              <a:pathLst>
                <a:path w="5846" h="1779">
                  <a:moveTo>
                    <a:pt x="296" y="0"/>
                  </a:moveTo>
                  <a:lnTo>
                    <a:pt x="296" y="0"/>
                  </a:lnTo>
                  <a:cubicBezTo>
                    <a:pt x="244" y="0"/>
                    <a:pt x="193" y="14"/>
                    <a:pt x="148" y="40"/>
                  </a:cubicBezTo>
                  <a:cubicBezTo>
                    <a:pt x="103" y="66"/>
                    <a:pt x="66" y="103"/>
                    <a:pt x="40" y="148"/>
                  </a:cubicBezTo>
                  <a:cubicBezTo>
                    <a:pt x="14" y="193"/>
                    <a:pt x="0" y="244"/>
                    <a:pt x="0" y="296"/>
                  </a:cubicBezTo>
                  <a:lnTo>
                    <a:pt x="0" y="1481"/>
                  </a:lnTo>
                  <a:lnTo>
                    <a:pt x="0" y="1482"/>
                  </a:lnTo>
                  <a:cubicBezTo>
                    <a:pt x="0" y="1534"/>
                    <a:pt x="14" y="1585"/>
                    <a:pt x="40" y="1630"/>
                  </a:cubicBezTo>
                  <a:cubicBezTo>
                    <a:pt x="66" y="1675"/>
                    <a:pt x="103" y="1712"/>
                    <a:pt x="148" y="1738"/>
                  </a:cubicBezTo>
                  <a:cubicBezTo>
                    <a:pt x="193" y="1764"/>
                    <a:pt x="244" y="1778"/>
                    <a:pt x="296" y="1778"/>
                  </a:cubicBezTo>
                  <a:lnTo>
                    <a:pt x="5548" y="1778"/>
                  </a:lnTo>
                  <a:lnTo>
                    <a:pt x="5549" y="1778"/>
                  </a:lnTo>
                  <a:cubicBezTo>
                    <a:pt x="5601" y="1778"/>
                    <a:pt x="5652" y="1764"/>
                    <a:pt x="5697" y="1738"/>
                  </a:cubicBezTo>
                  <a:cubicBezTo>
                    <a:pt x="5742" y="1712"/>
                    <a:pt x="5779" y="1675"/>
                    <a:pt x="5805" y="1630"/>
                  </a:cubicBezTo>
                  <a:cubicBezTo>
                    <a:pt x="5831" y="1585"/>
                    <a:pt x="5845" y="1534"/>
                    <a:pt x="5845" y="1482"/>
                  </a:cubicBezTo>
                  <a:lnTo>
                    <a:pt x="5845" y="296"/>
                  </a:lnTo>
                  <a:lnTo>
                    <a:pt x="5845" y="296"/>
                  </a:lnTo>
                  <a:lnTo>
                    <a:pt x="5845" y="296"/>
                  </a:lnTo>
                  <a:cubicBezTo>
                    <a:pt x="5845" y="244"/>
                    <a:pt x="5831" y="193"/>
                    <a:pt x="5805" y="148"/>
                  </a:cubicBezTo>
                  <a:cubicBezTo>
                    <a:pt x="5779" y="103"/>
                    <a:pt x="5742" y="66"/>
                    <a:pt x="5697" y="40"/>
                  </a:cubicBezTo>
                  <a:cubicBezTo>
                    <a:pt x="5652" y="14"/>
                    <a:pt x="5601" y="0"/>
                    <a:pt x="5549" y="0"/>
                  </a:cubicBezTo>
                  <a:lnTo>
                    <a:pt x="296" y="0"/>
                  </a:lnTo>
                </a:path>
              </a:pathLst>
            </a:custGeom>
            <a:solidFill>
              <a:srgbClr val="e6ff00"/>
            </a:solidFill>
            <a:ln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42" name="TextShape 11"/>
            <p:cNvSpPr txBox="1"/>
            <p:nvPr/>
          </p:nvSpPr>
          <p:spPr>
            <a:xfrm>
              <a:off x="275040" y="3895920"/>
              <a:ext cx="2103840" cy="63972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>
              <a:noAutofit/>
            </a:bodyPr>
            <a:p>
              <a:pPr algn="ctr"/>
              <a:r>
                <a:rPr b="0" lang="en-US" sz="3000" spc="-1" strike="noStrike">
                  <a:latin typeface="Arial"/>
                </a:rPr>
                <a:t>Particles</a:t>
              </a:r>
              <a:endParaRPr b="0" lang="en-US" sz="3000" spc="-1" strike="noStrike">
                <a:latin typeface="Arial"/>
              </a:endParaRPr>
            </a:p>
          </p:txBody>
        </p:sp>
      </p:grpSp>
      <p:grpSp>
        <p:nvGrpSpPr>
          <p:cNvPr id="843" name="Group 12"/>
          <p:cNvGrpSpPr/>
          <p:nvPr/>
        </p:nvGrpSpPr>
        <p:grpSpPr>
          <a:xfrm>
            <a:off x="3933000" y="2268000"/>
            <a:ext cx="2103840" cy="1205640"/>
            <a:chOff x="3933000" y="2268000"/>
            <a:chExt cx="2103840" cy="1205640"/>
          </a:xfrm>
        </p:grpSpPr>
        <p:sp>
          <p:nvSpPr>
            <p:cNvPr id="844" name="CustomShape 13"/>
            <p:cNvSpPr/>
            <p:nvPr/>
          </p:nvSpPr>
          <p:spPr>
            <a:xfrm>
              <a:off x="3933000" y="2268000"/>
              <a:ext cx="2103840" cy="1205640"/>
            </a:xfrm>
            <a:custGeom>
              <a:avLst/>
              <a:gdLst/>
              <a:ahLst/>
              <a:rect l="0" t="0" r="r" b="b"/>
              <a:pathLst>
                <a:path w="5846" h="3351">
                  <a:moveTo>
                    <a:pt x="558" y="0"/>
                  </a:moveTo>
                  <a:lnTo>
                    <a:pt x="558" y="0"/>
                  </a:lnTo>
                  <a:cubicBezTo>
                    <a:pt x="460" y="0"/>
                    <a:pt x="364" y="26"/>
                    <a:pt x="279" y="75"/>
                  </a:cubicBezTo>
                  <a:cubicBezTo>
                    <a:pt x="194" y="124"/>
                    <a:pt x="124" y="194"/>
                    <a:pt x="75" y="279"/>
                  </a:cubicBezTo>
                  <a:cubicBezTo>
                    <a:pt x="26" y="364"/>
                    <a:pt x="0" y="460"/>
                    <a:pt x="0" y="558"/>
                  </a:cubicBezTo>
                  <a:lnTo>
                    <a:pt x="0" y="2791"/>
                  </a:lnTo>
                  <a:lnTo>
                    <a:pt x="0" y="2792"/>
                  </a:lnTo>
                  <a:cubicBezTo>
                    <a:pt x="0" y="2890"/>
                    <a:pt x="26" y="2986"/>
                    <a:pt x="75" y="3071"/>
                  </a:cubicBezTo>
                  <a:cubicBezTo>
                    <a:pt x="124" y="3156"/>
                    <a:pt x="194" y="3226"/>
                    <a:pt x="279" y="3275"/>
                  </a:cubicBezTo>
                  <a:cubicBezTo>
                    <a:pt x="364" y="3324"/>
                    <a:pt x="460" y="3350"/>
                    <a:pt x="558" y="3350"/>
                  </a:cubicBezTo>
                  <a:lnTo>
                    <a:pt x="5286" y="3350"/>
                  </a:lnTo>
                  <a:lnTo>
                    <a:pt x="5287" y="3350"/>
                  </a:lnTo>
                  <a:cubicBezTo>
                    <a:pt x="5385" y="3350"/>
                    <a:pt x="5481" y="3324"/>
                    <a:pt x="5566" y="3275"/>
                  </a:cubicBezTo>
                  <a:cubicBezTo>
                    <a:pt x="5651" y="3226"/>
                    <a:pt x="5721" y="3156"/>
                    <a:pt x="5770" y="3071"/>
                  </a:cubicBezTo>
                  <a:cubicBezTo>
                    <a:pt x="5819" y="2986"/>
                    <a:pt x="5845" y="2890"/>
                    <a:pt x="5845" y="2792"/>
                  </a:cubicBezTo>
                  <a:lnTo>
                    <a:pt x="5845" y="558"/>
                  </a:lnTo>
                  <a:lnTo>
                    <a:pt x="5845" y="558"/>
                  </a:lnTo>
                  <a:lnTo>
                    <a:pt x="5845" y="558"/>
                  </a:lnTo>
                  <a:cubicBezTo>
                    <a:pt x="5845" y="460"/>
                    <a:pt x="5819" y="364"/>
                    <a:pt x="5770" y="279"/>
                  </a:cubicBezTo>
                  <a:cubicBezTo>
                    <a:pt x="5721" y="194"/>
                    <a:pt x="5651" y="124"/>
                    <a:pt x="5566" y="75"/>
                  </a:cubicBezTo>
                  <a:cubicBezTo>
                    <a:pt x="5481" y="26"/>
                    <a:pt x="5385" y="0"/>
                    <a:pt x="5287" y="0"/>
                  </a:cubicBezTo>
                  <a:lnTo>
                    <a:pt x="558" y="0"/>
                  </a:lnTo>
                </a:path>
              </a:pathLst>
            </a:custGeom>
            <a:solidFill>
              <a:srgbClr val="7da647"/>
            </a:solidFill>
            <a:ln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45" name="TextShape 14"/>
            <p:cNvSpPr txBox="1"/>
            <p:nvPr/>
          </p:nvSpPr>
          <p:spPr>
            <a:xfrm>
              <a:off x="3933000" y="2374200"/>
              <a:ext cx="2103840" cy="94356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>
              <a:noAutofit/>
            </a:bodyPr>
            <a:p>
              <a:pPr algn="ctr"/>
              <a:r>
                <a:rPr b="0" lang="en-US" sz="3000" spc="-1" strike="noStrike">
                  <a:latin typeface="Arial"/>
                </a:rPr>
                <a:t>Jet finding algorithm</a:t>
              </a:r>
              <a:endParaRPr b="0" lang="en-US" sz="3000" spc="-1" strike="noStrike">
                <a:latin typeface="Arial"/>
              </a:endParaRPr>
            </a:p>
          </p:txBody>
        </p:sp>
      </p:grpSp>
      <p:grpSp>
        <p:nvGrpSpPr>
          <p:cNvPr id="846" name="Group 15"/>
          <p:cNvGrpSpPr/>
          <p:nvPr/>
        </p:nvGrpSpPr>
        <p:grpSpPr>
          <a:xfrm>
            <a:off x="7225920" y="2285280"/>
            <a:ext cx="2103840" cy="1199880"/>
            <a:chOff x="7225920" y="2285280"/>
            <a:chExt cx="2103840" cy="1199880"/>
          </a:xfrm>
        </p:grpSpPr>
        <p:sp>
          <p:nvSpPr>
            <p:cNvPr id="847" name="CustomShape 16"/>
            <p:cNvSpPr/>
            <p:nvPr/>
          </p:nvSpPr>
          <p:spPr>
            <a:xfrm>
              <a:off x="7225920" y="2285280"/>
              <a:ext cx="2103840" cy="1199880"/>
            </a:xfrm>
            <a:custGeom>
              <a:avLst/>
              <a:gdLst/>
              <a:ahLst/>
              <a:rect l="0" t="0" r="r" b="b"/>
              <a:pathLst>
                <a:path w="5846" h="3335">
                  <a:moveTo>
                    <a:pt x="555" y="0"/>
                  </a:moveTo>
                  <a:lnTo>
                    <a:pt x="556" y="0"/>
                  </a:lnTo>
                  <a:cubicBezTo>
                    <a:pt x="458" y="0"/>
                    <a:pt x="362" y="26"/>
                    <a:pt x="278" y="74"/>
                  </a:cubicBezTo>
                  <a:cubicBezTo>
                    <a:pt x="193" y="123"/>
                    <a:pt x="123" y="193"/>
                    <a:pt x="74" y="278"/>
                  </a:cubicBezTo>
                  <a:cubicBezTo>
                    <a:pt x="26" y="362"/>
                    <a:pt x="0" y="458"/>
                    <a:pt x="0" y="556"/>
                  </a:cubicBezTo>
                  <a:lnTo>
                    <a:pt x="0" y="2778"/>
                  </a:lnTo>
                  <a:lnTo>
                    <a:pt x="0" y="2778"/>
                  </a:lnTo>
                  <a:cubicBezTo>
                    <a:pt x="0" y="2876"/>
                    <a:pt x="26" y="2972"/>
                    <a:pt x="74" y="3056"/>
                  </a:cubicBezTo>
                  <a:cubicBezTo>
                    <a:pt x="123" y="3141"/>
                    <a:pt x="193" y="3211"/>
                    <a:pt x="278" y="3260"/>
                  </a:cubicBezTo>
                  <a:cubicBezTo>
                    <a:pt x="362" y="3308"/>
                    <a:pt x="458" y="3334"/>
                    <a:pt x="556" y="3334"/>
                  </a:cubicBezTo>
                  <a:lnTo>
                    <a:pt x="5289" y="3334"/>
                  </a:lnTo>
                  <a:lnTo>
                    <a:pt x="5289" y="3334"/>
                  </a:lnTo>
                  <a:cubicBezTo>
                    <a:pt x="5387" y="3334"/>
                    <a:pt x="5483" y="3308"/>
                    <a:pt x="5567" y="3260"/>
                  </a:cubicBezTo>
                  <a:cubicBezTo>
                    <a:pt x="5652" y="3211"/>
                    <a:pt x="5722" y="3141"/>
                    <a:pt x="5771" y="3056"/>
                  </a:cubicBezTo>
                  <a:cubicBezTo>
                    <a:pt x="5819" y="2972"/>
                    <a:pt x="5845" y="2876"/>
                    <a:pt x="5845" y="2778"/>
                  </a:cubicBezTo>
                  <a:lnTo>
                    <a:pt x="5845" y="555"/>
                  </a:lnTo>
                  <a:lnTo>
                    <a:pt x="5845" y="556"/>
                  </a:lnTo>
                  <a:lnTo>
                    <a:pt x="5845" y="556"/>
                  </a:lnTo>
                  <a:cubicBezTo>
                    <a:pt x="5845" y="458"/>
                    <a:pt x="5819" y="362"/>
                    <a:pt x="5771" y="278"/>
                  </a:cubicBezTo>
                  <a:cubicBezTo>
                    <a:pt x="5722" y="193"/>
                    <a:pt x="5652" y="123"/>
                    <a:pt x="5567" y="74"/>
                  </a:cubicBezTo>
                  <a:cubicBezTo>
                    <a:pt x="5483" y="26"/>
                    <a:pt x="5387" y="0"/>
                    <a:pt x="5289" y="0"/>
                  </a:cubicBezTo>
                  <a:lnTo>
                    <a:pt x="555" y="0"/>
                  </a:lnTo>
                </a:path>
              </a:pathLst>
            </a:custGeom>
            <a:solidFill>
              <a:srgbClr val="9966cc"/>
            </a:solidFill>
            <a:ln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48" name="TextShape 17"/>
            <p:cNvSpPr txBox="1"/>
            <p:nvPr/>
          </p:nvSpPr>
          <p:spPr>
            <a:xfrm>
              <a:off x="7225920" y="2376720"/>
              <a:ext cx="2103840" cy="94356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>
              <a:noAutofit/>
            </a:bodyPr>
            <a:p>
              <a:pPr algn="ctr"/>
              <a:r>
                <a:rPr b="0" lang="en-US" sz="3000" spc="-1" strike="noStrike">
                  <a:latin typeface="Arial"/>
                </a:rPr>
                <a:t>Jet candidates</a:t>
              </a:r>
              <a:endParaRPr b="0" lang="en-US" sz="3000" spc="-1" strike="noStrike">
                <a:latin typeface="Arial"/>
              </a:endParaRPr>
            </a:p>
          </p:txBody>
        </p:sp>
      </p:grpSp>
      <p:cxnSp>
        <p:nvCxnSpPr>
          <p:cNvPr id="849" name="Line 18"/>
          <p:cNvCxnSpPr>
            <a:stCxn id="840" idx="3"/>
            <a:endCxn id="843" idx="1"/>
          </p:cNvCxnSpPr>
          <p:nvPr/>
        </p:nvCxnSpPr>
        <p:spPr>
          <a:xfrm flipV="1">
            <a:off x="2378880" y="2870640"/>
            <a:ext cx="1554480" cy="1299600"/>
          </a:xfrm>
          <a:prstGeom prst="straightConnector1">
            <a:avLst/>
          </a:prstGeom>
          <a:ln w="54720">
            <a:solidFill>
              <a:srgbClr val="000000"/>
            </a:solidFill>
            <a:round/>
            <a:tailEnd len="med" type="triangle" w="med"/>
          </a:ln>
        </p:spPr>
      </p:cxnSp>
      <p:cxnSp>
        <p:nvCxnSpPr>
          <p:cNvPr id="850" name="Line 19"/>
          <p:cNvCxnSpPr>
            <a:stCxn id="837" idx="3"/>
            <a:endCxn id="843" idx="1"/>
          </p:cNvCxnSpPr>
          <p:nvPr/>
        </p:nvCxnSpPr>
        <p:spPr>
          <a:xfrm flipV="1">
            <a:off x="2378520" y="2870640"/>
            <a:ext cx="1554840" cy="219960"/>
          </a:xfrm>
          <a:prstGeom prst="straightConnector1">
            <a:avLst/>
          </a:prstGeom>
          <a:ln w="54720">
            <a:solidFill>
              <a:srgbClr val="000000"/>
            </a:solidFill>
            <a:round/>
            <a:tailEnd len="med" type="triangle" w="med"/>
          </a:ln>
        </p:spPr>
      </p:cxnSp>
      <p:cxnSp>
        <p:nvCxnSpPr>
          <p:cNvPr id="851" name="Line 20"/>
          <p:cNvCxnSpPr>
            <a:stCxn id="834" idx="3"/>
            <a:endCxn id="843" idx="1"/>
          </p:cNvCxnSpPr>
          <p:nvPr/>
        </p:nvCxnSpPr>
        <p:spPr>
          <a:xfrm>
            <a:off x="2378160" y="2010600"/>
            <a:ext cx="1555200" cy="860400"/>
          </a:xfrm>
          <a:prstGeom prst="straightConnector1">
            <a:avLst/>
          </a:prstGeom>
          <a:ln w="54720">
            <a:solidFill>
              <a:srgbClr val="000000"/>
            </a:solidFill>
            <a:round/>
            <a:tailEnd len="med" type="triangle" w="med"/>
          </a:ln>
        </p:spPr>
      </p:cxnSp>
      <p:cxnSp>
        <p:nvCxnSpPr>
          <p:cNvPr id="852" name="Line 21"/>
          <p:cNvCxnSpPr>
            <a:stCxn id="843" idx="3"/>
            <a:endCxn id="846" idx="1"/>
          </p:cNvCxnSpPr>
          <p:nvPr/>
        </p:nvCxnSpPr>
        <p:spPr>
          <a:xfrm>
            <a:off x="6036840" y="2870640"/>
            <a:ext cx="1189440" cy="14760"/>
          </a:xfrm>
          <a:prstGeom prst="straightConnector1">
            <a:avLst/>
          </a:prstGeom>
          <a:ln w="54720">
            <a:solidFill>
              <a:srgbClr val="000000"/>
            </a:solidFill>
            <a:round/>
            <a:tailEnd len="med" type="triangle" w="med"/>
          </a:ln>
        </p:spPr>
      </p:cxnSp>
      <p:sp>
        <p:nvSpPr>
          <p:cNvPr id="853" name="TextShape 22"/>
          <p:cNvSpPr txBox="1"/>
          <p:nvPr/>
        </p:nvSpPr>
        <p:spPr>
          <a:xfrm>
            <a:off x="6402600" y="6855840"/>
            <a:ext cx="3368520" cy="3740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en-US" sz="1000" spc="-1" strike="noStrike">
                <a:latin typeface="Arial"/>
              </a:rPr>
              <a:t>M. Cacciari, G. P. Salam, G.Soyez, JHEP 0804:063,2008</a:t>
            </a:r>
            <a:endParaRPr b="0" lang="en-US" sz="1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4" name="TextShape 1"/>
          <p:cNvSpPr txBox="1"/>
          <p:nvPr/>
        </p:nvSpPr>
        <p:spPr>
          <a:xfrm>
            <a:off x="0" y="109440"/>
            <a:ext cx="7772400" cy="9176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n-US" sz="3700" spc="-1" strike="noStrike">
                <a:highlight>
                  <a:srgbClr val="ffffff"/>
                </a:highlight>
                <a:latin typeface="Times New Roman"/>
              </a:rPr>
              <a:t>Area-based background subtraction</a:t>
            </a:r>
            <a:endParaRPr b="0" lang="en-US" sz="3700" spc="-1" strike="noStrike">
              <a:highlight>
                <a:srgbClr val="ffffff"/>
              </a:highlight>
              <a:latin typeface="Times New Roman"/>
            </a:endParaRPr>
          </a:p>
        </p:txBody>
      </p:sp>
      <p:grpSp>
        <p:nvGrpSpPr>
          <p:cNvPr id="855" name="Group 2"/>
          <p:cNvGrpSpPr/>
          <p:nvPr/>
        </p:nvGrpSpPr>
        <p:grpSpPr>
          <a:xfrm>
            <a:off x="4610880" y="1706760"/>
            <a:ext cx="5120640" cy="4633920"/>
            <a:chOff x="4610880" y="1706760"/>
            <a:chExt cx="5120640" cy="4633920"/>
          </a:xfrm>
        </p:grpSpPr>
        <p:pic>
          <p:nvPicPr>
            <p:cNvPr id="856" name="" descr=""/>
            <p:cNvPicPr/>
            <p:nvPr/>
          </p:nvPicPr>
          <p:blipFill>
            <a:blip r:embed="rId1"/>
            <a:stretch/>
          </p:blipFill>
          <p:spPr>
            <a:xfrm>
              <a:off x="4961520" y="1706760"/>
              <a:ext cx="4770000" cy="4459320"/>
            </a:xfrm>
            <a:prstGeom prst="rect">
              <a:avLst/>
            </a:prstGeom>
            <a:ln>
              <a:noFill/>
            </a:ln>
          </p:spPr>
        </p:pic>
        <mc:AlternateContent>
          <mc:Choice xmlns:a14="http://schemas.microsoft.com/office/drawing/2010/main" Requires="a14">
            <p:sp>
              <p:nvSpPr>
                <p:cNvPr id="857" name="Formula 3"/>
                <p:cNvSpPr txBox="1"/>
                <p:nvPr/>
              </p:nvSpPr>
              <p:spPr>
                <a:xfrm rot="20238600">
                  <a:off x="5200560" y="5137560"/>
                  <a:ext cx="297720" cy="465480"/>
                </a:xfrm>
                <a:prstGeom prst="rect">
                  <a:avLst/>
                </a:prstGeom>
              </p:spPr>
              <p:txBody>
                <a:bodyPr/>
                <a:p>
                  <a14:m>
                    <m:oMath xmlns:m="http://schemas.openxmlformats.org/officeDocument/2006/math">
                      <m:r>
                        <m:t xml:space="preserve">ϕ</m:t>
                      </m:r>
                    </m:oMath>
                  </a14:m>
                </a:p>
              </p:txBody>
            </p:sp>
          </mc:Choice>
          <mc:Fallback/>
        </mc:AlternateContent>
        <mc:AlternateContent>
          <mc:Choice xmlns:a14="http://schemas.microsoft.com/office/drawing/2010/main" Requires="a14">
            <p:sp>
              <p:nvSpPr>
                <p:cNvPr id="858" name="Formula 4"/>
                <p:cNvSpPr txBox="1"/>
                <p:nvPr/>
              </p:nvSpPr>
              <p:spPr>
                <a:xfrm>
                  <a:off x="7659000" y="5959080"/>
                  <a:ext cx="316080" cy="381600"/>
                </a:xfrm>
                <a:prstGeom prst="rect">
                  <a:avLst/>
                </a:prstGeom>
              </p:spPr>
              <p:txBody>
                <a:bodyPr/>
                <a:p>
                  <a14:m>
                    <m:oMath xmlns:m="http://schemas.openxmlformats.org/officeDocument/2006/math">
                      <m:r>
                        <m:t xml:space="preserve">η</m:t>
                      </m:r>
                    </m:oMath>
                  </a14:m>
                </a:p>
              </p:txBody>
            </p:sp>
          </mc:Choice>
          <mc:Fallback/>
        </mc:AlternateContent>
        <p:sp>
          <p:nvSpPr>
            <p:cNvPr id="859" name="TextShape 5"/>
            <p:cNvSpPr txBox="1"/>
            <p:nvPr/>
          </p:nvSpPr>
          <p:spPr>
            <a:xfrm rot="16200000">
              <a:off x="3411720" y="3271320"/>
              <a:ext cx="2744280" cy="34632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>
              <a:noAutofit/>
            </a:bodyPr>
            <a:p>
              <a:r>
                <a:rPr b="0" lang="en-US" sz="1800" spc="-1" strike="noStrike">
                  <a:latin typeface="Arial"/>
                </a:rPr>
                <a:t>Energy (arb. units)</a:t>
              </a:r>
              <a:endParaRPr b="0" lang="en-US" sz="1800" spc="-1" strike="noStrike">
                <a:latin typeface="Arial"/>
              </a:endParaRPr>
            </a:p>
          </p:txBody>
        </p:sp>
        <p:sp>
          <p:nvSpPr>
            <p:cNvPr id="860" name="TextShape 6"/>
            <p:cNvSpPr txBox="1"/>
            <p:nvPr/>
          </p:nvSpPr>
          <p:spPr>
            <a:xfrm>
              <a:off x="5205600" y="3498480"/>
              <a:ext cx="1710720" cy="49896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>
              <a:noAutofit/>
            </a:bodyPr>
            <a:p>
              <a:r>
                <a:rPr b="0" lang="en-US" sz="1000" spc="-1" strike="noStrike">
                  <a:latin typeface="Arial"/>
                </a:rPr>
                <a:t>Cacciari &amp; Salam</a:t>
              </a:r>
              <a:br/>
              <a:r>
                <a:rPr b="0" lang="en-US" sz="1000" spc="-1" strike="noStrike">
                  <a:latin typeface="Arial"/>
                  <a:hlinkClick r:id="rId2"/>
                </a:rPr>
                <a:t>Phys.Lett.B641:57-61,2006</a:t>
              </a:r>
              <a:endParaRPr b="0" lang="en-US" sz="1000" spc="-1" strike="noStrike">
                <a:latin typeface="Arial"/>
              </a:endParaRPr>
            </a:p>
          </p:txBody>
        </p:sp>
        <p:sp>
          <p:nvSpPr>
            <p:cNvPr id="861" name="TextShape 7"/>
            <p:cNvSpPr txBox="1"/>
            <p:nvPr/>
          </p:nvSpPr>
          <p:spPr>
            <a:xfrm>
              <a:off x="8451360" y="1976400"/>
              <a:ext cx="1280160" cy="57564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>
              <a:noAutofit/>
            </a:bodyPr>
            <a:p>
              <a:pPr algn="r"/>
              <a:r>
                <a:rPr b="1" lang="en-US" sz="1200" spc="-1" strike="noStrike">
                  <a:latin typeface="Arial"/>
                </a:rPr>
                <a:t>Cacciari DIS 2006</a:t>
              </a:r>
              <a:endParaRPr b="0" lang="en-US" sz="1200" spc="-1" strike="noStrike">
                <a:latin typeface="Arial"/>
              </a:endParaRPr>
            </a:p>
          </p:txBody>
        </p:sp>
      </p:grpSp>
      <p:grpSp>
        <p:nvGrpSpPr>
          <p:cNvPr id="862" name="Group 8"/>
          <p:cNvGrpSpPr/>
          <p:nvPr/>
        </p:nvGrpSpPr>
        <p:grpSpPr>
          <a:xfrm>
            <a:off x="817200" y="1104840"/>
            <a:ext cx="3017520" cy="5900040"/>
            <a:chOff x="817200" y="1104840"/>
            <a:chExt cx="3017520" cy="5900040"/>
          </a:xfrm>
        </p:grpSpPr>
        <p:grpSp>
          <p:nvGrpSpPr>
            <p:cNvPr id="863" name="Group 9"/>
            <p:cNvGrpSpPr/>
            <p:nvPr/>
          </p:nvGrpSpPr>
          <p:grpSpPr>
            <a:xfrm>
              <a:off x="817200" y="1962000"/>
              <a:ext cx="3017520" cy="2852280"/>
              <a:chOff x="817200" y="1962000"/>
              <a:chExt cx="3017520" cy="2852280"/>
            </a:xfrm>
          </p:grpSpPr>
          <p:sp>
            <p:nvSpPr>
              <p:cNvPr id="864" name="CustomShape 10"/>
              <p:cNvSpPr/>
              <p:nvPr/>
            </p:nvSpPr>
            <p:spPr>
              <a:xfrm>
                <a:off x="817200" y="2009160"/>
                <a:ext cx="2926080" cy="2805120"/>
              </a:xfrm>
              <a:custGeom>
                <a:avLst/>
                <a:gdLst/>
                <a:ahLst/>
                <a:rect l="0" t="0" r="r" b="b"/>
                <a:pathLst>
                  <a:path w="8130" h="7794">
                    <a:moveTo>
                      <a:pt x="1298" y="0"/>
                    </a:moveTo>
                    <a:lnTo>
                      <a:pt x="1299" y="0"/>
                    </a:lnTo>
                    <a:cubicBezTo>
                      <a:pt x="1071" y="0"/>
                      <a:pt x="847" y="60"/>
                      <a:pt x="649" y="174"/>
                    </a:cubicBezTo>
                    <a:cubicBezTo>
                      <a:pt x="452" y="288"/>
                      <a:pt x="288" y="452"/>
                      <a:pt x="174" y="649"/>
                    </a:cubicBezTo>
                    <a:cubicBezTo>
                      <a:pt x="60" y="847"/>
                      <a:pt x="0" y="1071"/>
                      <a:pt x="0" y="1299"/>
                    </a:cubicBezTo>
                    <a:lnTo>
                      <a:pt x="0" y="6494"/>
                    </a:lnTo>
                    <a:lnTo>
                      <a:pt x="0" y="6494"/>
                    </a:lnTo>
                    <a:cubicBezTo>
                      <a:pt x="0" y="6722"/>
                      <a:pt x="60" y="6946"/>
                      <a:pt x="174" y="7144"/>
                    </a:cubicBezTo>
                    <a:cubicBezTo>
                      <a:pt x="288" y="7341"/>
                      <a:pt x="452" y="7505"/>
                      <a:pt x="649" y="7619"/>
                    </a:cubicBezTo>
                    <a:cubicBezTo>
                      <a:pt x="847" y="7733"/>
                      <a:pt x="1071" y="7793"/>
                      <a:pt x="1299" y="7793"/>
                    </a:cubicBezTo>
                    <a:lnTo>
                      <a:pt x="6830" y="7793"/>
                    </a:lnTo>
                    <a:lnTo>
                      <a:pt x="6830" y="7793"/>
                    </a:lnTo>
                    <a:cubicBezTo>
                      <a:pt x="7058" y="7793"/>
                      <a:pt x="7282" y="7733"/>
                      <a:pt x="7480" y="7619"/>
                    </a:cubicBezTo>
                    <a:cubicBezTo>
                      <a:pt x="7677" y="7505"/>
                      <a:pt x="7841" y="7341"/>
                      <a:pt x="7955" y="7144"/>
                    </a:cubicBezTo>
                    <a:cubicBezTo>
                      <a:pt x="8069" y="6946"/>
                      <a:pt x="8129" y="6722"/>
                      <a:pt x="8129" y="6494"/>
                    </a:cubicBezTo>
                    <a:lnTo>
                      <a:pt x="8129" y="1298"/>
                    </a:lnTo>
                    <a:lnTo>
                      <a:pt x="8129" y="1299"/>
                    </a:lnTo>
                    <a:lnTo>
                      <a:pt x="8129" y="1299"/>
                    </a:lnTo>
                    <a:cubicBezTo>
                      <a:pt x="8129" y="1071"/>
                      <a:pt x="8069" y="847"/>
                      <a:pt x="7955" y="649"/>
                    </a:cubicBezTo>
                    <a:cubicBezTo>
                      <a:pt x="7841" y="452"/>
                      <a:pt x="7677" y="288"/>
                      <a:pt x="7480" y="174"/>
                    </a:cubicBezTo>
                    <a:cubicBezTo>
                      <a:pt x="7282" y="60"/>
                      <a:pt x="7058" y="0"/>
                      <a:pt x="6830" y="0"/>
                    </a:cubicBezTo>
                    <a:lnTo>
                      <a:pt x="1298" y="0"/>
                    </a:lnTo>
                  </a:path>
                </a:pathLst>
              </a:custGeom>
              <a:solidFill>
                <a:srgbClr val="0066b3">
                  <a:alpha val="50000"/>
                </a:srgbClr>
              </a:solidFill>
              <a:ln w="38160">
                <a:solidFill>
                  <a:srgbClr val="58595b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865" name="TextShape 11"/>
              <p:cNvSpPr txBox="1"/>
              <p:nvPr/>
            </p:nvSpPr>
            <p:spPr>
              <a:xfrm>
                <a:off x="908640" y="2757240"/>
                <a:ext cx="2926080" cy="205704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rIns="90000" tIns="45000" bIns="45000">
                <a:noAutofit/>
              </a:bodyPr>
              <a:p>
                <a:pPr marL="216000" indent="-216000">
                  <a:buClr>
                    <a:srgbClr val="000000"/>
                  </a:buClr>
                  <a:buSzPct val="45000"/>
                  <a:buFont typeface="Wingdings" charset="2"/>
                  <a:buChar char=""/>
                </a:pPr>
                <a:r>
                  <a:rPr b="0" lang="en-US" sz="1600" spc="-1" strike="noStrike">
                    <a:solidFill>
                      <a:srgbClr val="000000"/>
                    </a:solidFill>
                    <a:latin typeface="Arial"/>
                  </a:rPr>
                  <a:t>For all </a:t>
                </a:r>
                <a:r>
                  <a:rPr b="0" i="1" lang="en-US" sz="1600" spc="-1" strike="noStrike">
                    <a:solidFill>
                      <a:srgbClr val="000000"/>
                    </a:solidFill>
                    <a:latin typeface="Arial"/>
                  </a:rPr>
                  <a:t>i,j</a:t>
                </a:r>
                <a:r>
                  <a:rPr b="0" lang="en-US" sz="1600" spc="-1" strike="noStrike">
                    <a:solidFill>
                      <a:srgbClr val="000000"/>
                    </a:solidFill>
                    <a:latin typeface="Arial"/>
                  </a:rPr>
                  <a:t> calculate:</a:t>
                </a:r>
                <a:br/>
                <a:br/>
                <a:br/>
                <a:r>
                  <a:rPr b="0" lang="en-US" sz="1600" spc="-1" strike="noStrike">
                    <a:solidFill>
                      <a:srgbClr val="000000"/>
                    </a:solidFill>
                    <a:latin typeface="Arial"/>
                  </a:rPr>
                  <a:t> </a:t>
                </a:r>
                <a:endParaRPr b="0" lang="en-US" sz="1600" spc="-1" strike="noStrike">
                  <a:latin typeface="Arial"/>
                </a:endParaRPr>
              </a:p>
              <a:p>
                <a:pPr marL="216000" indent="-216000">
                  <a:buClr>
                    <a:srgbClr val="000000"/>
                  </a:buClr>
                  <a:buSzPct val="45000"/>
                  <a:buFont typeface="Wingdings" charset="2"/>
                  <a:buChar char=""/>
                </a:pPr>
                <a:r>
                  <a:rPr b="0" lang="en-US" sz="1600" spc="-1" strike="noStrike">
                    <a:solidFill>
                      <a:srgbClr val="000000"/>
                    </a:solidFill>
                    <a:latin typeface="Arial"/>
                  </a:rPr>
                  <a:t>Combine smallest d</a:t>
                </a:r>
                <a:r>
                  <a:rPr b="0" lang="en-US" sz="1600" spc="-1" strike="noStrike" baseline="-33000">
                    <a:solidFill>
                      <a:srgbClr val="000000"/>
                    </a:solidFill>
                    <a:latin typeface="Arial"/>
                  </a:rPr>
                  <a:t>ij</a:t>
                </a:r>
                <a:r>
                  <a:rPr b="0" lang="en-US" sz="1600" spc="-1" strike="noStrike">
                    <a:solidFill>
                      <a:srgbClr val="000000"/>
                    </a:solidFill>
                    <a:latin typeface="Arial"/>
                  </a:rPr>
                  <a:t>.</a:t>
                </a:r>
                <a:br/>
                <a:r>
                  <a:rPr b="0" lang="en-US" sz="1600" spc="-1" strike="noStrike">
                    <a:solidFill>
                      <a:srgbClr val="000000"/>
                    </a:solidFill>
                    <a:latin typeface="Arial"/>
                  </a:rPr>
                  <a:t>If d</a:t>
                </a:r>
                <a:r>
                  <a:rPr b="0" lang="en-US" sz="1600" spc="-1" strike="noStrike" baseline="-33000">
                    <a:solidFill>
                      <a:srgbClr val="000000"/>
                    </a:solidFill>
                    <a:latin typeface="Arial"/>
                  </a:rPr>
                  <a:t>iB</a:t>
                </a:r>
                <a:r>
                  <a:rPr b="0" lang="en-US" sz="1600" spc="-1" strike="noStrike">
                    <a:solidFill>
                      <a:srgbClr val="000000"/>
                    </a:solidFill>
                    <a:latin typeface="Arial"/>
                  </a:rPr>
                  <a:t> smallest, d</a:t>
                </a:r>
                <a:r>
                  <a:rPr b="0" lang="en-US" sz="1600" spc="-1" strike="noStrike" baseline="-33000">
                    <a:solidFill>
                      <a:srgbClr val="000000"/>
                    </a:solidFill>
                    <a:latin typeface="Arial"/>
                  </a:rPr>
                  <a:t>iB</a:t>
                </a:r>
                <a:r>
                  <a:rPr b="0" lang="en-US" sz="1600" spc="-1" strike="noStrike">
                    <a:solidFill>
                      <a:srgbClr val="000000"/>
                    </a:solidFill>
                    <a:latin typeface="Arial"/>
                    <a:ea typeface="Arial"/>
                  </a:rPr>
                  <a:t>→</a:t>
                </a:r>
                <a:r>
                  <a:rPr b="0" lang="en-US" sz="1600" spc="-1" strike="noStrike">
                    <a:solidFill>
                      <a:srgbClr val="000000"/>
                    </a:solidFill>
                    <a:latin typeface="Arial"/>
                    <a:ea typeface="Arial"/>
                  </a:rPr>
                  <a:t> jet</a:t>
                </a:r>
                <a:endParaRPr b="0" lang="en-US" sz="1600" spc="-1" strike="noStrike">
                  <a:latin typeface="Arial"/>
                </a:endParaRPr>
              </a:p>
              <a:p>
                <a:r>
                  <a:rPr b="0" lang="en-US" sz="1600" spc="-1" strike="noStrike">
                    <a:solidFill>
                      <a:srgbClr val="000000"/>
                    </a:solidFill>
                    <a:latin typeface="Arial"/>
                  </a:rPr>
                  <a:t>Repeat until no particles left</a:t>
                </a:r>
                <a:endParaRPr b="0" lang="en-US" sz="1600" spc="-1" strike="noStrike">
                  <a:latin typeface="Arial"/>
                </a:endParaRPr>
              </a:p>
            </p:txBody>
          </p:sp>
          <mc:AlternateContent>
            <mc:Choice xmlns:a14="http://schemas.microsoft.com/office/drawing/2010/main" Requires="a14">
              <p:sp>
                <p:nvSpPr>
                  <p:cNvPr id="866" name="Formula 12"/>
                  <p:cNvSpPr txBox="1"/>
                  <p:nvPr/>
                </p:nvSpPr>
                <p:spPr>
                  <a:xfrm>
                    <a:off x="1514520" y="3063960"/>
                    <a:ext cx="2023920" cy="378000"/>
                  </a:xfrm>
                  <a:prstGeom prst="rect">
                    <a:avLst/>
                  </a:prstGeom>
                </p:spPr>
                <p:txBody>
                  <a:bodyPr/>
                  <a:p>
                    <a14:m>
                      <m:oMath xmlns:m="http://schemas.openxmlformats.org/officeDocument/2006/math">
                        <m:sSub>
                          <m:e>
                            <m:r>
                              <m:t xml:space="preserve">d</m:t>
                            </m:r>
                          </m:e>
                          <m:sub>
                            <m:r>
                              <m:t xml:space="preserve">ij</m:t>
                            </m:r>
                          </m:sub>
                        </m:sSub>
                        <m:r>
                          <m:t xml:space="preserve">=</m:t>
                        </m:r>
                        <m:r>
                          <m:t xml:space="preserve">min</m:t>
                        </m:r>
                        <m:d>
                          <m:dPr>
                            <m:begChr m:val="("/>
                            <m:endChr m:val=")"/>
                          </m:dPr>
                          <m:e>
                            <m:sSubSup>
                              <m:e>
                                <m:r>
                                  <m:t xml:space="preserve">p</m:t>
                                </m:r>
                              </m:e>
                              <m:sub>
                                <m:r>
                                  <m:t xml:space="preserve">T</m:t>
                                </m:r>
                                <m:r>
                                  <m:t xml:space="preserve">,</m:t>
                                </m:r>
                                <m:r>
                                  <m:t xml:space="preserve">i</m:t>
                                </m:r>
                              </m:sub>
                              <m:sup>
                                <m:r>
                                  <m:t xml:space="preserve">2</m:t>
                                </m:r>
                              </m:sup>
                            </m:sSubSup>
                            <m:r>
                              <m:t xml:space="preserve">,</m:t>
                            </m:r>
                            <m:sSubSup>
                              <m:e>
                                <m:r>
                                  <m:t xml:space="preserve">p</m:t>
                                </m:r>
                              </m:e>
                              <m:sub>
                                <m:r>
                                  <m:t xml:space="preserve">T</m:t>
                                </m:r>
                                <m:r>
                                  <m:t xml:space="preserve">,</m:t>
                                </m:r>
                                <m:r>
                                  <m:t xml:space="preserve">j</m:t>
                                </m:r>
                              </m:sub>
                              <m:sup>
                                <m:r>
                                  <m:t xml:space="preserve">2</m:t>
                                </m:r>
                              </m:sup>
                            </m:sSubSup>
                          </m:e>
                        </m:d>
                        <m:r>
                          <m:t xml:space="preserve">Δ</m:t>
                        </m:r>
                        <m:sSubSup>
                          <m:e>
                            <m:r>
                              <m:t xml:space="preserve">R</m:t>
                            </m:r>
                          </m:e>
                          <m:sub>
                            <m:r>
                              <m:t xml:space="preserve">ij</m:t>
                            </m:r>
                          </m:sub>
                          <m:sup>
                            <m:r>
                              <m:t xml:space="preserve">2</m:t>
                            </m:r>
                          </m:sup>
                        </m:sSubSup>
                      </m:oMath>
                    </a14:m>
                  </a:p>
                </p:txBody>
              </p:sp>
            </mc:Choice>
            <mc:Fallback/>
          </mc:AlternateContent>
          <mc:AlternateContent>
            <mc:Choice xmlns:a14="http://schemas.microsoft.com/office/drawing/2010/main" Requires="a14">
              <p:sp>
                <p:nvSpPr>
                  <p:cNvPr id="867" name="Formula 13"/>
                  <p:cNvSpPr txBox="1"/>
                  <p:nvPr/>
                </p:nvSpPr>
                <p:spPr>
                  <a:xfrm>
                    <a:off x="1000080" y="2374920"/>
                    <a:ext cx="2603880" cy="354600"/>
                  </a:xfrm>
                  <a:prstGeom prst="rect">
                    <a:avLst/>
                  </a:prstGeom>
                </p:spPr>
                <p:txBody>
                  <a:bodyPr/>
                  <a:p>
                    <a14:m>
                      <m:oMath xmlns:m="http://schemas.openxmlformats.org/officeDocument/2006/math">
                        <m:sSub>
                          <m:e>
                            <m:r>
                              <m:t xml:space="preserve">k</m:t>
                            </m:r>
                          </m:e>
                          <m:sub>
                            <m:r>
                              <m:t xml:space="preserve">T</m:t>
                            </m:r>
                          </m:sub>
                        </m:sSub>
                        <m:r>
                          <m:t xml:space="preserve">=</m:t>
                        </m:r>
                        <m:sSub>
                          <m:e>
                            <m:r>
                              <m:t xml:space="preserve">p</m:t>
                            </m:r>
                          </m:e>
                          <m:sub>
                            <m:r>
                              <m:t xml:space="preserve">T</m:t>
                            </m:r>
                          </m:sub>
                        </m:sSub>
                        <m:r>
                          <m:t xml:space="preserve">,</m:t>
                        </m:r>
                        <m:r>
                          <m:t xml:space="preserve">Δ</m:t>
                        </m:r>
                        <m:sSub>
                          <m:e>
                            <m:r>
                              <m:t xml:space="preserve">R</m:t>
                            </m:r>
                          </m:e>
                          <m:sub>
                            <m:r>
                              <m:t xml:space="preserve">ij</m:t>
                            </m:r>
                          </m:sub>
                        </m:sSub>
                        <m:r>
                          <m:t xml:space="preserve">=</m:t>
                        </m:r>
                        <m:rad>
                          <m:radPr>
                            <m:degHide m:val="1"/>
                          </m:radPr>
                          <m:deg/>
                          <m:e>
                            <m:sSup>
                              <m:e>
                                <m:d>
                                  <m:dPr>
                                    <m:begChr m:val="("/>
                                    <m:endChr m:val=")"/>
                                  </m:dPr>
                                  <m:e>
                                    <m:sSub>
                                      <m:e>
                                        <m:r>
                                          <m:t xml:space="preserve">η</m:t>
                                        </m:r>
                                      </m:e>
                                      <m:sub>
                                        <m:r>
                                          <m:t xml:space="preserve">i</m:t>
                                        </m:r>
                                      </m:sub>
                                    </m:sSub>
                                    <m:r>
                                      <m:t xml:space="preserve">−</m:t>
                                    </m:r>
                                    <m:sSub>
                                      <m:e>
                                        <m:r>
                                          <m:t xml:space="preserve">η</m:t>
                                        </m:r>
                                      </m:e>
                                      <m:sub>
                                        <m:r>
                                          <m:t xml:space="preserve">j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  <m:sup>
                                <m:r>
                                  <m:t xml:space="preserve">2</m:t>
                                </m:r>
                              </m:sup>
                            </m:sSup>
                            <m:r>
                              <m:t xml:space="preserve">+</m:t>
                            </m:r>
                            <m:sSup>
                              <m:e>
                                <m:d>
                                  <m:dPr>
                                    <m:begChr m:val="("/>
                                    <m:endChr m:val=")"/>
                                  </m:dPr>
                                  <m:e>
                                    <m:sSub>
                                      <m:e>
                                        <m:r>
                                          <m:t xml:space="preserve">ϕ</m:t>
                                        </m:r>
                                      </m:e>
                                      <m:sub>
                                        <m:r>
                                          <m:t xml:space="preserve">i</m:t>
                                        </m:r>
                                      </m:sub>
                                    </m:sSub>
                                    <m:r>
                                      <m:t xml:space="preserve">−</m:t>
                                    </m:r>
                                    <m:sSub>
                                      <m:e>
                                        <m:r>
                                          <m:t xml:space="preserve">ϕ</m:t>
                                        </m:r>
                                      </m:e>
                                      <m:sub>
                                        <m:r>
                                          <m:t xml:space="preserve">j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  <m:sup>
                                <m:r>
                                  <m:t xml:space="preserve">2</m:t>
                                </m:r>
                              </m:sup>
                            </m:sSup>
                          </m:e>
                        </m:rad>
                      </m:oMath>
                    </a14:m>
                  </a:p>
                </p:txBody>
              </p:sp>
            </mc:Choice>
            <mc:Fallback/>
          </mc:AlternateContent>
          <mc:AlternateContent>
            <mc:Choice xmlns:a14="http://schemas.microsoft.com/office/drawing/2010/main" Requires="a14">
              <p:sp>
                <p:nvSpPr>
                  <p:cNvPr id="868" name="Formula 14"/>
                  <p:cNvSpPr txBox="1"/>
                  <p:nvPr/>
                </p:nvSpPr>
                <p:spPr>
                  <a:xfrm>
                    <a:off x="1503000" y="3441960"/>
                    <a:ext cx="777240" cy="340200"/>
                  </a:xfrm>
                  <a:prstGeom prst="rect">
                    <a:avLst/>
                  </a:prstGeom>
                </p:spPr>
                <p:txBody>
                  <a:bodyPr/>
                  <a:p>
                    <a14:m>
                      <m:oMath xmlns:m="http://schemas.openxmlformats.org/officeDocument/2006/math">
                        <m:sSub>
                          <m:e>
                            <m:r>
                              <m:t xml:space="preserve">d</m:t>
                            </m:r>
                          </m:e>
                          <m:sub>
                            <m:r>
                              <m:t xml:space="preserve">iB</m:t>
                            </m:r>
                          </m:sub>
                        </m:sSub>
                        <m:r>
                          <m:t xml:space="preserve">=</m:t>
                        </m:r>
                        <m:sSub>
                          <m:e>
                            <m:r>
                              <m:t xml:space="preserve">p</m:t>
                            </m:r>
                          </m:e>
                          <m:sub>
                            <m:r>
                              <m:t xml:space="preserve">T</m:t>
                            </m:r>
                            <m:r>
                              <m:t xml:space="preserve">,</m:t>
                            </m:r>
                            <m:r>
                              <m:t xml:space="preserve">i</m:t>
                            </m:r>
                          </m:sub>
                        </m:sSub>
                      </m:oMath>
                    </a14:m>
                  </a:p>
                </p:txBody>
              </p:sp>
            </mc:Choice>
            <mc:Fallback/>
          </mc:AlternateContent>
          <p:sp>
            <p:nvSpPr>
              <p:cNvPr id="869" name="TextShape 15"/>
              <p:cNvSpPr txBox="1"/>
              <p:nvPr/>
            </p:nvSpPr>
            <p:spPr>
              <a:xfrm>
                <a:off x="1457280" y="1962000"/>
                <a:ext cx="1797840" cy="534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rIns="90000" tIns="45000" bIns="45000">
                <a:noAutofit/>
              </a:bodyPr>
              <a:p>
                <a:r>
                  <a:rPr b="1" lang="en-US" sz="1800" spc="-1" strike="noStrike">
                    <a:solidFill>
                      <a:srgbClr val="000000"/>
                    </a:solidFill>
                    <a:latin typeface="Arial"/>
                  </a:rPr>
                  <a:t>k</a:t>
                </a:r>
                <a:r>
                  <a:rPr b="1" lang="en-US" sz="1800" spc="-1" strike="noStrike" baseline="-33000">
                    <a:solidFill>
                      <a:srgbClr val="000000"/>
                    </a:solidFill>
                    <a:latin typeface="Arial"/>
                  </a:rPr>
                  <a:t>T</a:t>
                </a:r>
                <a:r>
                  <a:rPr b="1" lang="en-US" sz="1800" spc="-1" strike="noStrike">
                    <a:solidFill>
                      <a:srgbClr val="000000"/>
                    </a:solidFill>
                    <a:latin typeface="Arial"/>
                  </a:rPr>
                  <a:t> algorithm</a:t>
                </a:r>
                <a:endParaRPr b="0" lang="en-US" sz="1800" spc="-1" strike="noStrike">
                  <a:latin typeface="Arial"/>
                </a:endParaRPr>
              </a:p>
            </p:txBody>
          </p:sp>
        </p:grpSp>
        <p:sp>
          <p:nvSpPr>
            <p:cNvPr id="870" name="CustomShape 16"/>
            <p:cNvSpPr/>
            <p:nvPr/>
          </p:nvSpPr>
          <p:spPr>
            <a:xfrm>
              <a:off x="2136240" y="1596240"/>
              <a:ext cx="368640" cy="361800"/>
            </a:xfrm>
            <a:custGeom>
              <a:avLst/>
              <a:gdLst/>
              <a:ahLst/>
              <a:rect l="0" t="0" r="r" b="b"/>
              <a:pathLst>
                <a:path w="1026" h="1007">
                  <a:moveTo>
                    <a:pt x="256" y="0"/>
                  </a:moveTo>
                  <a:lnTo>
                    <a:pt x="256" y="754"/>
                  </a:lnTo>
                  <a:lnTo>
                    <a:pt x="0" y="754"/>
                  </a:lnTo>
                  <a:lnTo>
                    <a:pt x="512" y="1006"/>
                  </a:lnTo>
                  <a:lnTo>
                    <a:pt x="1025" y="754"/>
                  </a:lnTo>
                  <a:lnTo>
                    <a:pt x="768" y="754"/>
                  </a:lnTo>
                  <a:lnTo>
                    <a:pt x="768" y="0"/>
                  </a:lnTo>
                  <a:lnTo>
                    <a:pt x="256" y="0"/>
                  </a:lnTo>
                </a:path>
              </a:pathLst>
            </a:custGeom>
            <a:solidFill>
              <a:srgbClr val="58595b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grpSp>
          <p:nvGrpSpPr>
            <p:cNvPr id="871" name="Group 17"/>
            <p:cNvGrpSpPr/>
            <p:nvPr/>
          </p:nvGrpSpPr>
          <p:grpSpPr>
            <a:xfrm>
              <a:off x="1310400" y="1104840"/>
              <a:ext cx="2022480" cy="487440"/>
              <a:chOff x="1310400" y="1104840"/>
              <a:chExt cx="2022480" cy="487440"/>
            </a:xfrm>
          </p:grpSpPr>
          <p:sp>
            <p:nvSpPr>
              <p:cNvPr id="872" name="CustomShape 18"/>
              <p:cNvSpPr/>
              <p:nvPr/>
            </p:nvSpPr>
            <p:spPr>
              <a:xfrm>
                <a:off x="1310400" y="1104840"/>
                <a:ext cx="2011680" cy="487440"/>
              </a:xfrm>
              <a:custGeom>
                <a:avLst/>
                <a:gdLst/>
                <a:ahLst/>
                <a:rect l="0" t="0" r="r" b="b"/>
                <a:pathLst>
                  <a:path w="5590" h="1356">
                    <a:moveTo>
                      <a:pt x="225" y="0"/>
                    </a:moveTo>
                    <a:lnTo>
                      <a:pt x="226" y="0"/>
                    </a:lnTo>
                    <a:cubicBezTo>
                      <a:pt x="186" y="0"/>
                      <a:pt x="147" y="10"/>
                      <a:pt x="113" y="30"/>
                    </a:cubicBezTo>
                    <a:cubicBezTo>
                      <a:pt x="79" y="50"/>
                      <a:pt x="50" y="79"/>
                      <a:pt x="30" y="113"/>
                    </a:cubicBezTo>
                    <a:cubicBezTo>
                      <a:pt x="10" y="147"/>
                      <a:pt x="0" y="186"/>
                      <a:pt x="0" y="226"/>
                    </a:cubicBezTo>
                    <a:lnTo>
                      <a:pt x="0" y="1129"/>
                    </a:lnTo>
                    <a:lnTo>
                      <a:pt x="0" y="1129"/>
                    </a:lnTo>
                    <a:cubicBezTo>
                      <a:pt x="0" y="1169"/>
                      <a:pt x="10" y="1208"/>
                      <a:pt x="30" y="1242"/>
                    </a:cubicBezTo>
                    <a:cubicBezTo>
                      <a:pt x="50" y="1276"/>
                      <a:pt x="79" y="1305"/>
                      <a:pt x="113" y="1325"/>
                    </a:cubicBezTo>
                    <a:cubicBezTo>
                      <a:pt x="147" y="1345"/>
                      <a:pt x="186" y="1355"/>
                      <a:pt x="226" y="1355"/>
                    </a:cubicBezTo>
                    <a:lnTo>
                      <a:pt x="5363" y="1355"/>
                    </a:lnTo>
                    <a:lnTo>
                      <a:pt x="5363" y="1355"/>
                    </a:lnTo>
                    <a:cubicBezTo>
                      <a:pt x="5403" y="1355"/>
                      <a:pt x="5442" y="1345"/>
                      <a:pt x="5476" y="1325"/>
                    </a:cubicBezTo>
                    <a:cubicBezTo>
                      <a:pt x="5510" y="1305"/>
                      <a:pt x="5539" y="1276"/>
                      <a:pt x="5559" y="1242"/>
                    </a:cubicBezTo>
                    <a:cubicBezTo>
                      <a:pt x="5579" y="1208"/>
                      <a:pt x="5589" y="1169"/>
                      <a:pt x="5589" y="1129"/>
                    </a:cubicBezTo>
                    <a:lnTo>
                      <a:pt x="5589" y="225"/>
                    </a:lnTo>
                    <a:lnTo>
                      <a:pt x="5589" y="226"/>
                    </a:lnTo>
                    <a:lnTo>
                      <a:pt x="5589" y="226"/>
                    </a:lnTo>
                    <a:cubicBezTo>
                      <a:pt x="5589" y="186"/>
                      <a:pt x="5579" y="147"/>
                      <a:pt x="5559" y="113"/>
                    </a:cubicBezTo>
                    <a:cubicBezTo>
                      <a:pt x="5539" y="79"/>
                      <a:pt x="5510" y="50"/>
                      <a:pt x="5476" y="30"/>
                    </a:cubicBezTo>
                    <a:cubicBezTo>
                      <a:pt x="5442" y="10"/>
                      <a:pt x="5403" y="0"/>
                      <a:pt x="5363" y="0"/>
                    </a:cubicBezTo>
                    <a:lnTo>
                      <a:pt x="225" y="0"/>
                    </a:lnTo>
                  </a:path>
                </a:pathLst>
              </a:custGeom>
              <a:noFill/>
              <a:ln w="38160">
                <a:solidFill>
                  <a:srgbClr val="000000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873" name="TextShape 19"/>
              <p:cNvSpPr txBox="1"/>
              <p:nvPr/>
            </p:nvSpPr>
            <p:spPr>
              <a:xfrm>
                <a:off x="1321200" y="1104840"/>
                <a:ext cx="2011680" cy="4615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rIns="90000" tIns="45000" bIns="45000">
                <a:noAutofit/>
              </a:bodyPr>
              <a:p>
                <a:pPr algn="ctr"/>
                <a:r>
                  <a:rPr b="0" lang="en-US" sz="1800" spc="-1" strike="noStrike">
                    <a:latin typeface="Arial"/>
                  </a:rPr>
                  <a:t>Particles, clusters</a:t>
                </a:r>
                <a:endParaRPr b="0" lang="en-US" sz="1800" spc="-1" strike="noStrike">
                  <a:latin typeface="Arial"/>
                </a:endParaRPr>
              </a:p>
            </p:txBody>
          </p:sp>
        </p:grpSp>
        <p:grpSp>
          <p:nvGrpSpPr>
            <p:cNvPr id="874" name="Group 20"/>
            <p:cNvGrpSpPr/>
            <p:nvPr/>
          </p:nvGrpSpPr>
          <p:grpSpPr>
            <a:xfrm>
              <a:off x="1305360" y="5185080"/>
              <a:ext cx="2022480" cy="487800"/>
              <a:chOff x="1305360" y="5185080"/>
              <a:chExt cx="2022480" cy="487800"/>
            </a:xfrm>
          </p:grpSpPr>
          <p:sp>
            <p:nvSpPr>
              <p:cNvPr id="875" name="CustomShape 21"/>
              <p:cNvSpPr/>
              <p:nvPr/>
            </p:nvSpPr>
            <p:spPr>
              <a:xfrm>
                <a:off x="1305360" y="5185080"/>
                <a:ext cx="2011680" cy="487800"/>
              </a:xfrm>
              <a:custGeom>
                <a:avLst/>
                <a:gdLst/>
                <a:ahLst/>
                <a:rect l="0" t="0" r="r" b="b"/>
                <a:pathLst>
                  <a:path w="5590" h="1357">
                    <a:moveTo>
                      <a:pt x="225" y="0"/>
                    </a:moveTo>
                    <a:lnTo>
                      <a:pt x="226" y="0"/>
                    </a:lnTo>
                    <a:cubicBezTo>
                      <a:pt x="186" y="0"/>
                      <a:pt x="147" y="10"/>
                      <a:pt x="113" y="30"/>
                    </a:cubicBezTo>
                    <a:cubicBezTo>
                      <a:pt x="79" y="50"/>
                      <a:pt x="50" y="79"/>
                      <a:pt x="30" y="113"/>
                    </a:cubicBezTo>
                    <a:cubicBezTo>
                      <a:pt x="10" y="147"/>
                      <a:pt x="0" y="186"/>
                      <a:pt x="0" y="226"/>
                    </a:cubicBezTo>
                    <a:lnTo>
                      <a:pt x="0" y="1130"/>
                    </a:lnTo>
                    <a:lnTo>
                      <a:pt x="0" y="1130"/>
                    </a:lnTo>
                    <a:cubicBezTo>
                      <a:pt x="0" y="1170"/>
                      <a:pt x="10" y="1209"/>
                      <a:pt x="30" y="1243"/>
                    </a:cubicBezTo>
                    <a:cubicBezTo>
                      <a:pt x="50" y="1277"/>
                      <a:pt x="79" y="1306"/>
                      <a:pt x="113" y="1326"/>
                    </a:cubicBezTo>
                    <a:cubicBezTo>
                      <a:pt x="147" y="1346"/>
                      <a:pt x="186" y="1356"/>
                      <a:pt x="226" y="1356"/>
                    </a:cubicBezTo>
                    <a:lnTo>
                      <a:pt x="5362" y="1356"/>
                    </a:lnTo>
                    <a:lnTo>
                      <a:pt x="5363" y="1356"/>
                    </a:lnTo>
                    <a:cubicBezTo>
                      <a:pt x="5403" y="1356"/>
                      <a:pt x="5442" y="1346"/>
                      <a:pt x="5476" y="1326"/>
                    </a:cubicBezTo>
                    <a:cubicBezTo>
                      <a:pt x="5510" y="1306"/>
                      <a:pt x="5539" y="1277"/>
                      <a:pt x="5559" y="1243"/>
                    </a:cubicBezTo>
                    <a:cubicBezTo>
                      <a:pt x="5579" y="1209"/>
                      <a:pt x="5589" y="1170"/>
                      <a:pt x="5589" y="1130"/>
                    </a:cubicBezTo>
                    <a:lnTo>
                      <a:pt x="5588" y="226"/>
                    </a:lnTo>
                    <a:lnTo>
                      <a:pt x="5589" y="226"/>
                    </a:lnTo>
                    <a:lnTo>
                      <a:pt x="5589" y="226"/>
                    </a:lnTo>
                    <a:cubicBezTo>
                      <a:pt x="5589" y="186"/>
                      <a:pt x="5579" y="147"/>
                      <a:pt x="5559" y="113"/>
                    </a:cubicBezTo>
                    <a:cubicBezTo>
                      <a:pt x="5539" y="79"/>
                      <a:pt x="5510" y="50"/>
                      <a:pt x="5476" y="30"/>
                    </a:cubicBezTo>
                    <a:cubicBezTo>
                      <a:pt x="5442" y="10"/>
                      <a:pt x="5403" y="0"/>
                      <a:pt x="5363" y="0"/>
                    </a:cubicBezTo>
                    <a:lnTo>
                      <a:pt x="225" y="0"/>
                    </a:lnTo>
                  </a:path>
                </a:pathLst>
              </a:custGeom>
              <a:solidFill>
                <a:srgbClr val="5c2d91">
                  <a:alpha val="30000"/>
                </a:srgbClr>
              </a:solidFill>
              <a:ln w="38160">
                <a:solidFill>
                  <a:srgbClr val="000000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876" name="TextShape 22"/>
              <p:cNvSpPr txBox="1"/>
              <p:nvPr/>
            </p:nvSpPr>
            <p:spPr>
              <a:xfrm>
                <a:off x="1316160" y="5185080"/>
                <a:ext cx="2011680" cy="46188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rIns="90000" tIns="45000" bIns="45000">
                <a:noAutofit/>
              </a:bodyPr>
              <a:p>
                <a:pPr algn="ctr"/>
                <a:r>
                  <a:rPr b="0" lang="en-US" sz="1800" spc="-1" strike="noStrike">
                    <a:latin typeface="Arial"/>
                  </a:rPr>
                  <a:t>Jet candidates</a:t>
                </a:r>
                <a:endParaRPr b="0" lang="en-US" sz="1800" spc="-1" strike="noStrike">
                  <a:latin typeface="Arial"/>
                </a:endParaRPr>
              </a:p>
            </p:txBody>
          </p:sp>
        </p:grpSp>
        <p:sp>
          <p:nvSpPr>
            <p:cNvPr id="877" name="CustomShape 23"/>
            <p:cNvSpPr/>
            <p:nvPr/>
          </p:nvSpPr>
          <p:spPr>
            <a:xfrm>
              <a:off x="2136600" y="4812840"/>
              <a:ext cx="368640" cy="361800"/>
            </a:xfrm>
            <a:custGeom>
              <a:avLst/>
              <a:gdLst/>
              <a:ahLst/>
              <a:rect l="0" t="0" r="r" b="b"/>
              <a:pathLst>
                <a:path w="1026" h="1007">
                  <a:moveTo>
                    <a:pt x="256" y="0"/>
                  </a:moveTo>
                  <a:lnTo>
                    <a:pt x="256" y="754"/>
                  </a:lnTo>
                  <a:lnTo>
                    <a:pt x="0" y="754"/>
                  </a:lnTo>
                  <a:lnTo>
                    <a:pt x="512" y="1006"/>
                  </a:lnTo>
                  <a:lnTo>
                    <a:pt x="1025" y="754"/>
                  </a:lnTo>
                  <a:lnTo>
                    <a:pt x="768" y="754"/>
                  </a:lnTo>
                  <a:lnTo>
                    <a:pt x="768" y="0"/>
                  </a:lnTo>
                  <a:lnTo>
                    <a:pt x="256" y="0"/>
                  </a:lnTo>
                </a:path>
              </a:pathLst>
            </a:custGeom>
            <a:solidFill>
              <a:srgbClr val="58595b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78" name="CustomShape 24"/>
            <p:cNvSpPr/>
            <p:nvPr/>
          </p:nvSpPr>
          <p:spPr>
            <a:xfrm>
              <a:off x="2136960" y="5677200"/>
              <a:ext cx="368640" cy="361800"/>
            </a:xfrm>
            <a:custGeom>
              <a:avLst/>
              <a:gdLst/>
              <a:ahLst/>
              <a:rect l="0" t="0" r="r" b="b"/>
              <a:pathLst>
                <a:path w="1026" h="1007">
                  <a:moveTo>
                    <a:pt x="256" y="0"/>
                  </a:moveTo>
                  <a:lnTo>
                    <a:pt x="256" y="754"/>
                  </a:lnTo>
                  <a:lnTo>
                    <a:pt x="0" y="754"/>
                  </a:lnTo>
                  <a:lnTo>
                    <a:pt x="512" y="1006"/>
                  </a:lnTo>
                  <a:lnTo>
                    <a:pt x="1025" y="754"/>
                  </a:lnTo>
                  <a:lnTo>
                    <a:pt x="768" y="754"/>
                  </a:lnTo>
                  <a:lnTo>
                    <a:pt x="768" y="0"/>
                  </a:lnTo>
                  <a:lnTo>
                    <a:pt x="256" y="0"/>
                  </a:lnTo>
                </a:path>
              </a:pathLst>
            </a:custGeom>
            <a:solidFill>
              <a:srgbClr val="58595b"/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grpSp>
          <p:nvGrpSpPr>
            <p:cNvPr id="879" name="Group 25"/>
            <p:cNvGrpSpPr/>
            <p:nvPr/>
          </p:nvGrpSpPr>
          <p:grpSpPr>
            <a:xfrm>
              <a:off x="1299960" y="6049800"/>
              <a:ext cx="2022480" cy="955080"/>
              <a:chOff x="1299960" y="6049800"/>
              <a:chExt cx="2022480" cy="955080"/>
            </a:xfrm>
          </p:grpSpPr>
          <p:sp>
            <p:nvSpPr>
              <p:cNvPr id="880" name="CustomShape 26"/>
              <p:cNvSpPr/>
              <p:nvPr/>
            </p:nvSpPr>
            <p:spPr>
              <a:xfrm>
                <a:off x="1299960" y="6049800"/>
                <a:ext cx="2011680" cy="955080"/>
              </a:xfrm>
              <a:custGeom>
                <a:avLst/>
                <a:gdLst/>
                <a:ahLst/>
                <a:rect l="0" t="0" r="r" b="b"/>
                <a:pathLst>
                  <a:path w="5590" h="2655">
                    <a:moveTo>
                      <a:pt x="442" y="0"/>
                    </a:moveTo>
                    <a:lnTo>
                      <a:pt x="442" y="0"/>
                    </a:lnTo>
                    <a:cubicBezTo>
                      <a:pt x="365" y="0"/>
                      <a:pt x="288" y="20"/>
                      <a:pt x="221" y="59"/>
                    </a:cubicBezTo>
                    <a:cubicBezTo>
                      <a:pt x="154" y="98"/>
                      <a:pt x="98" y="154"/>
                      <a:pt x="59" y="221"/>
                    </a:cubicBezTo>
                    <a:cubicBezTo>
                      <a:pt x="20" y="288"/>
                      <a:pt x="0" y="365"/>
                      <a:pt x="0" y="442"/>
                    </a:cubicBezTo>
                    <a:lnTo>
                      <a:pt x="0" y="2211"/>
                    </a:lnTo>
                    <a:lnTo>
                      <a:pt x="0" y="2212"/>
                    </a:lnTo>
                    <a:cubicBezTo>
                      <a:pt x="0" y="2289"/>
                      <a:pt x="20" y="2366"/>
                      <a:pt x="59" y="2433"/>
                    </a:cubicBezTo>
                    <a:cubicBezTo>
                      <a:pt x="98" y="2500"/>
                      <a:pt x="154" y="2556"/>
                      <a:pt x="221" y="2595"/>
                    </a:cubicBezTo>
                    <a:cubicBezTo>
                      <a:pt x="288" y="2634"/>
                      <a:pt x="365" y="2654"/>
                      <a:pt x="442" y="2654"/>
                    </a:cubicBezTo>
                    <a:lnTo>
                      <a:pt x="5146" y="2654"/>
                    </a:lnTo>
                    <a:lnTo>
                      <a:pt x="5147" y="2654"/>
                    </a:lnTo>
                    <a:cubicBezTo>
                      <a:pt x="5224" y="2654"/>
                      <a:pt x="5301" y="2634"/>
                      <a:pt x="5368" y="2595"/>
                    </a:cubicBezTo>
                    <a:cubicBezTo>
                      <a:pt x="5435" y="2556"/>
                      <a:pt x="5491" y="2500"/>
                      <a:pt x="5530" y="2433"/>
                    </a:cubicBezTo>
                    <a:cubicBezTo>
                      <a:pt x="5569" y="2366"/>
                      <a:pt x="5589" y="2289"/>
                      <a:pt x="5589" y="2212"/>
                    </a:cubicBezTo>
                    <a:lnTo>
                      <a:pt x="5589" y="442"/>
                    </a:lnTo>
                    <a:lnTo>
                      <a:pt x="5589" y="442"/>
                    </a:lnTo>
                    <a:lnTo>
                      <a:pt x="5589" y="442"/>
                    </a:lnTo>
                    <a:cubicBezTo>
                      <a:pt x="5589" y="365"/>
                      <a:pt x="5569" y="288"/>
                      <a:pt x="5530" y="221"/>
                    </a:cubicBezTo>
                    <a:cubicBezTo>
                      <a:pt x="5491" y="154"/>
                      <a:pt x="5435" y="98"/>
                      <a:pt x="5368" y="59"/>
                    </a:cubicBezTo>
                    <a:cubicBezTo>
                      <a:pt x="5301" y="20"/>
                      <a:pt x="5224" y="0"/>
                      <a:pt x="5147" y="0"/>
                    </a:cubicBezTo>
                    <a:lnTo>
                      <a:pt x="442" y="0"/>
                    </a:lnTo>
                  </a:path>
                </a:pathLst>
              </a:custGeom>
              <a:solidFill>
                <a:srgbClr val="5c2d91">
                  <a:alpha val="30000"/>
                </a:srgbClr>
              </a:solidFill>
              <a:ln w="38160">
                <a:solidFill>
                  <a:srgbClr val="000000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881" name="TextShape 27"/>
              <p:cNvSpPr txBox="1"/>
              <p:nvPr/>
            </p:nvSpPr>
            <p:spPr>
              <a:xfrm>
                <a:off x="1310760" y="6049800"/>
                <a:ext cx="2011680" cy="534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rIns="90000" tIns="45000" bIns="45000">
                <a:noAutofit/>
              </a:bodyPr>
              <a:p>
                <a:pPr algn="ctr"/>
                <a:r>
                  <a:rPr b="0" lang="en-US" sz="1800" spc="-1" strike="noStrike">
                    <a:latin typeface="Arial"/>
                  </a:rPr>
                  <a:t>Median </a:t>
                </a:r>
                <a:r>
                  <a:rPr b="0" lang="en-US" sz="1800" spc="-1" strike="noStrike">
                    <a:latin typeface="Arial"/>
                    <a:ea typeface="Arial"/>
                  </a:rPr>
                  <a:t>ρ=p</a:t>
                </a:r>
                <a:r>
                  <a:rPr b="0" lang="en-US" sz="1800" spc="-1" strike="noStrike" baseline="-33000">
                    <a:latin typeface="Arial"/>
                    <a:ea typeface="Arial"/>
                  </a:rPr>
                  <a:t>T</a:t>
                </a:r>
                <a:r>
                  <a:rPr b="0" lang="en-US" sz="1800" spc="-1" strike="noStrike">
                    <a:latin typeface="Arial"/>
                    <a:ea typeface="Arial"/>
                  </a:rPr>
                  <a:t>/A</a:t>
                </a:r>
                <a:endParaRPr b="0" lang="en-US" sz="1800" spc="-1" strike="noStrike">
                  <a:latin typeface="Arial"/>
                </a:endParaRPr>
              </a:p>
            </p:txBody>
          </p:sp>
          <mc:AlternateContent>
            <mc:Choice xmlns:a14="http://schemas.microsoft.com/office/drawing/2010/main" Requires="a14">
              <p:sp>
                <p:nvSpPr>
                  <p:cNvPr id="882" name="Formula 28"/>
                  <p:cNvSpPr txBox="1"/>
                  <p:nvPr/>
                </p:nvSpPr>
                <p:spPr>
                  <a:xfrm>
                    <a:off x="1371600" y="6487560"/>
                    <a:ext cx="1842120" cy="377640"/>
                  </a:xfrm>
                  <a:prstGeom prst="rect">
                    <a:avLst/>
                  </a:prstGeom>
                </p:spPr>
                <p:txBody>
                  <a:bodyPr/>
                  <a:p>
                    <a14:m>
                      <m:oMath xmlns:m="http://schemas.openxmlformats.org/officeDocument/2006/math">
                        <m:sSubSup>
                          <m:e>
                            <m:r>
                              <m:t xml:space="preserve">p</m:t>
                            </m:r>
                          </m:e>
                          <m:sub>
                            <m:r>
                              <m:t xml:space="preserve">T</m:t>
                            </m:r>
                          </m:sub>
                          <m:sup>
                            <m:r>
                              <m:t xml:space="preserve">jet</m:t>
                            </m:r>
                          </m:sup>
                        </m:sSubSup>
                        <m:r>
                          <m:t xml:space="preserve">=</m:t>
                        </m:r>
                        <m:sSubSup>
                          <m:e>
                            <m:r>
                              <m:t xml:space="preserve">p</m:t>
                            </m:r>
                          </m:e>
                          <m:sub>
                            <m:r>
                              <m:t xml:space="preserve">T</m:t>
                            </m:r>
                          </m:sub>
                          <m:sup>
                            <m:r>
                              <m:t xml:space="preserve">reco</m:t>
                            </m:r>
                          </m:sup>
                        </m:sSubSup>
                        <m:r>
                          <m:t xml:space="preserve">−</m:t>
                        </m:r>
                        <m:sSub>
                          <m:e>
                            <m:r>
                              <m:t xml:space="preserve">ρ</m:t>
                            </m:r>
                          </m:e>
                          <m:sub>
                            <m:r>
                              <m:t xml:space="preserve">median</m:t>
                            </m:r>
                          </m:sub>
                        </m:sSub>
                        <m:sSup>
                          <m:e>
                            <m:r>
                              <m:t xml:space="preserve">A</m:t>
                            </m:r>
                          </m:e>
                          <m:sup>
                            <m:r>
                              <m:t xml:space="preserve">jet</m:t>
                            </m:r>
                          </m:sup>
                        </m:sSup>
                      </m:oMath>
                    </a14:m>
                  </a:p>
                </p:txBody>
              </p:sp>
            </mc:Choice>
            <mc:Fallback/>
          </mc:AlternateContent>
        </p:grpSp>
      </p:grpSp>
      <p:sp>
        <p:nvSpPr>
          <p:cNvPr id="883" name="TextShape 29"/>
          <p:cNvSpPr txBox="1"/>
          <p:nvPr/>
        </p:nvSpPr>
        <p:spPr>
          <a:xfrm>
            <a:off x="3483000" y="917640"/>
            <a:ext cx="3283560" cy="3481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en-US" sz="1200" spc="-1" strike="noStrike">
                <a:latin typeface="Arial"/>
              </a:rPr>
              <a:t>Cacciari &amp; Salam, </a:t>
            </a:r>
            <a:r>
              <a:rPr b="0" lang="en-US" sz="1200" spc="-1" strike="noStrike">
                <a:latin typeface="Arial"/>
                <a:hlinkClick r:id="rId3"/>
              </a:rPr>
              <a:t>PLB659:119–126,2008</a:t>
            </a:r>
            <a:endParaRPr b="0" lang="en-US" sz="1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4" name="TextShape 1"/>
          <p:cNvSpPr txBox="1"/>
          <p:nvPr/>
        </p:nvSpPr>
        <p:spPr>
          <a:xfrm>
            <a:off x="2134800" y="316080"/>
            <a:ext cx="5948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n-US" sz="4400" spc="-1" strike="noStrike">
                <a:highlight>
                  <a:srgbClr val="ffffff"/>
                </a:highlight>
                <a:latin typeface="Times New Roman"/>
              </a:rPr>
              <a:t>Focus on smaller angles</a:t>
            </a:r>
            <a:endParaRPr b="0" lang="en-US" sz="4400" spc="-1" strike="noStrike">
              <a:highlight>
                <a:srgbClr val="ffffff"/>
              </a:highlight>
              <a:latin typeface="Times New Roman"/>
            </a:endParaRPr>
          </a:p>
        </p:txBody>
      </p:sp>
      <p:sp>
        <p:nvSpPr>
          <p:cNvPr id="885" name="TextShape 2"/>
          <p:cNvSpPr txBox="1"/>
          <p:nvPr/>
        </p:nvSpPr>
        <p:spPr>
          <a:xfrm>
            <a:off x="900000" y="1913040"/>
            <a:ext cx="3802680" cy="43844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 fontScale="85000"/>
          </a:bodyPr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highlight>
                  <a:srgbClr val="ffffff"/>
                </a:highlight>
                <a:latin typeface="Times New Roman"/>
              </a:rPr>
              <a:t>Pros</a:t>
            </a:r>
            <a:endParaRPr b="0" lang="en-US" sz="3200" spc="-1" strike="noStrike">
              <a:highlight>
                <a:srgbClr val="ffffff"/>
              </a:highlight>
              <a:latin typeface="Times New Roman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highlight>
                  <a:srgbClr val="ffffff"/>
                </a:highlight>
                <a:latin typeface="Times New Roman"/>
              </a:rPr>
              <a:t>Background is smaller</a:t>
            </a:r>
            <a:endParaRPr b="0" lang="en-US" sz="2800" spc="-1" strike="noStrike">
              <a:highlight>
                <a:srgbClr val="ffffff"/>
              </a:highlight>
              <a:latin typeface="Times New Roman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highlight>
                  <a:srgbClr val="ffffff"/>
                </a:highlight>
                <a:latin typeface="Times New Roman"/>
              </a:rPr>
              <a:t>Background fluctuations smaller</a:t>
            </a:r>
            <a:endParaRPr b="0" lang="en-US" sz="2800" spc="-1" strike="noStrike">
              <a:highlight>
                <a:srgbClr val="ffffff"/>
              </a:highlight>
              <a:latin typeface="Times New Roman"/>
            </a:endParaRPr>
          </a:p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highlight>
                  <a:srgbClr val="ffffff"/>
                </a:highlight>
                <a:latin typeface="Times New Roman"/>
              </a:rPr>
              <a:t>Cons:</a:t>
            </a:r>
            <a:endParaRPr b="0" lang="en-US" sz="3200" spc="-1" strike="noStrike">
              <a:highlight>
                <a:srgbClr val="ffffff"/>
              </a:highlight>
              <a:latin typeface="Times New Roman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highlight>
                  <a:srgbClr val="ffffff"/>
                </a:highlight>
                <a:latin typeface="Times New Roman"/>
              </a:rPr>
              <a:t>Modifications expected at higher R</a:t>
            </a:r>
            <a:endParaRPr b="0" lang="en-US" sz="2800" spc="-1" strike="noStrike">
              <a:highlight>
                <a:srgbClr val="ffffff"/>
              </a:highlight>
              <a:latin typeface="Times New Roman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highlight>
                  <a:srgbClr val="ffffff"/>
                </a:highlight>
                <a:latin typeface="Times New Roman"/>
              </a:rPr>
              <a:t>Biases sample towards quarks</a:t>
            </a:r>
            <a:endParaRPr b="0" lang="en-US" sz="2800" spc="-1" strike="noStrike">
              <a:highlight>
                <a:srgbClr val="ffffff"/>
              </a:highlight>
              <a:latin typeface="Times New Roman"/>
            </a:endParaRPr>
          </a:p>
        </p:txBody>
      </p:sp>
      <p:grpSp>
        <p:nvGrpSpPr>
          <p:cNvPr id="886" name="Group 3"/>
          <p:cNvGrpSpPr/>
          <p:nvPr/>
        </p:nvGrpSpPr>
        <p:grpSpPr>
          <a:xfrm>
            <a:off x="5658840" y="2277000"/>
            <a:ext cx="3943080" cy="3574800"/>
            <a:chOff x="5658840" y="2277000"/>
            <a:chExt cx="3943080" cy="3574800"/>
          </a:xfrm>
        </p:grpSpPr>
        <p:pic>
          <p:nvPicPr>
            <p:cNvPr id="887" name="" descr=""/>
            <p:cNvPicPr/>
            <p:nvPr/>
          </p:nvPicPr>
          <p:blipFill>
            <a:blip r:embed="rId1"/>
            <a:stretch/>
          </p:blipFill>
          <p:spPr>
            <a:xfrm>
              <a:off x="5658840" y="2277000"/>
              <a:ext cx="3943080" cy="3574800"/>
            </a:xfrm>
            <a:prstGeom prst="rect">
              <a:avLst/>
            </a:prstGeom>
            <a:ln>
              <a:noFill/>
            </a:ln>
          </p:spPr>
        </p:pic>
        <p:sp>
          <p:nvSpPr>
            <p:cNvPr id="888" name="TextShape 4"/>
            <p:cNvSpPr txBox="1"/>
            <p:nvPr/>
          </p:nvSpPr>
          <p:spPr>
            <a:xfrm>
              <a:off x="6809760" y="2764800"/>
              <a:ext cx="1629360" cy="28764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>
              <a:noAutofit/>
            </a:bodyPr>
            <a:p>
              <a:r>
                <a:rPr b="0" lang="en-US" sz="1000" spc="-1" strike="noStrike">
                  <a:latin typeface="Arial"/>
                </a:rPr>
                <a:t>JHEP 03 (2012) 053</a:t>
              </a:r>
              <a:endParaRPr b="0" lang="en-US" sz="1000" spc="-1" strike="noStrike"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9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n-US" sz="4400" spc="-1" strike="noStrike">
                <a:highlight>
                  <a:srgbClr val="ffffff"/>
                </a:highlight>
                <a:latin typeface="Times New Roman"/>
              </a:rPr>
              <a:t>Focus on high p</a:t>
            </a:r>
            <a:r>
              <a:rPr b="0" lang="en-US" sz="4400" spc="-1" strike="noStrike" baseline="-14000000">
                <a:highlight>
                  <a:srgbClr val="ffffff"/>
                </a:highlight>
                <a:latin typeface="Times New Roman"/>
              </a:rPr>
              <a:t>T</a:t>
            </a:r>
            <a:endParaRPr b="0" lang="en-US" sz="4400" spc="-1" strike="noStrike">
              <a:highlight>
                <a:srgbClr val="ffffff"/>
              </a:highlight>
              <a:latin typeface="Times New Roman"/>
            </a:endParaRPr>
          </a:p>
        </p:txBody>
      </p:sp>
      <p:sp>
        <p:nvSpPr>
          <p:cNvPr id="890" name="TextShape 2"/>
          <p:cNvSpPr txBox="1"/>
          <p:nvPr/>
        </p:nvSpPr>
        <p:spPr>
          <a:xfrm>
            <a:off x="504000" y="1630440"/>
            <a:ext cx="4835520" cy="42350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 fontScale="81000"/>
          </a:bodyPr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highlight>
                  <a:srgbClr val="ffffff"/>
                </a:highlight>
                <a:latin typeface="Times New Roman"/>
              </a:rPr>
              <a:t>Pros:</a:t>
            </a:r>
            <a:endParaRPr b="0" lang="en-US" sz="3200" spc="-1" strike="noStrike">
              <a:highlight>
                <a:srgbClr val="ffffff"/>
              </a:highlight>
              <a:latin typeface="Times New Roman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highlight>
                  <a:srgbClr val="ffffff"/>
                </a:highlight>
                <a:latin typeface="Times New Roman"/>
              </a:rPr>
              <a:t>Reduces combinatorial background</a:t>
            </a:r>
            <a:endParaRPr b="0" lang="en-US" sz="2800" spc="-1" strike="noStrike">
              <a:highlight>
                <a:srgbClr val="ffffff"/>
              </a:highlight>
              <a:latin typeface="Times New Roman"/>
            </a:endParaRPr>
          </a:p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highlight>
                  <a:srgbClr val="ffffff"/>
                </a:highlight>
                <a:latin typeface="Times New Roman"/>
              </a:rPr>
              <a:t>Cons:</a:t>
            </a:r>
            <a:endParaRPr b="0" lang="en-US" sz="3200" spc="-1" strike="noStrike">
              <a:highlight>
                <a:srgbClr val="ffffff"/>
              </a:highlight>
              <a:latin typeface="Times New Roman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highlight>
                  <a:srgbClr val="ffffff"/>
                </a:highlight>
                <a:latin typeface="Times New Roman"/>
              </a:rPr>
              <a:t>Cuts signal where we expect modifications</a:t>
            </a:r>
            <a:endParaRPr b="0" lang="en-US" sz="2800" spc="-1" strike="noStrike">
              <a:highlight>
                <a:srgbClr val="ffffff"/>
              </a:highlight>
              <a:latin typeface="Times New Roman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highlight>
                  <a:srgbClr val="ffffff"/>
                </a:highlight>
                <a:latin typeface="Times New Roman"/>
              </a:rPr>
              <a:t>Could bias towards partons which have not interacted</a:t>
            </a:r>
            <a:endParaRPr b="0" lang="en-US" sz="2800" spc="-1" strike="noStrike">
              <a:highlight>
                <a:srgbClr val="ffffff"/>
              </a:highlight>
              <a:latin typeface="Times New Roman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highlight>
                  <a:srgbClr val="ffffff"/>
                </a:highlight>
                <a:latin typeface="Times New Roman"/>
              </a:rPr>
              <a:t>Biases sample towards quarks</a:t>
            </a:r>
            <a:endParaRPr b="0" lang="en-US" sz="2800" spc="-1" strike="noStrike">
              <a:highlight>
                <a:srgbClr val="ffffff"/>
              </a:highlight>
              <a:latin typeface="Times New Roman"/>
            </a:endParaRPr>
          </a:p>
        </p:txBody>
      </p:sp>
      <p:pic>
        <p:nvPicPr>
          <p:cNvPr id="891" name="" descr=""/>
          <p:cNvPicPr/>
          <p:nvPr/>
        </p:nvPicPr>
        <p:blipFill>
          <a:blip r:embed="rId1"/>
          <a:stretch/>
        </p:blipFill>
        <p:spPr>
          <a:xfrm>
            <a:off x="2971080" y="6047280"/>
            <a:ext cx="731520" cy="713160"/>
          </a:xfrm>
          <a:prstGeom prst="rect">
            <a:avLst/>
          </a:prstGeom>
          <a:ln>
            <a:noFill/>
          </a:ln>
        </p:spPr>
      </p:pic>
      <p:grpSp>
        <p:nvGrpSpPr>
          <p:cNvPr id="892" name="Group 3"/>
          <p:cNvGrpSpPr/>
          <p:nvPr/>
        </p:nvGrpSpPr>
        <p:grpSpPr>
          <a:xfrm>
            <a:off x="2026800" y="5971320"/>
            <a:ext cx="914400" cy="914400"/>
            <a:chOff x="2026800" y="5971320"/>
            <a:chExt cx="914400" cy="914400"/>
          </a:xfrm>
        </p:grpSpPr>
        <p:pic>
          <p:nvPicPr>
            <p:cNvPr id="893" name="" descr=""/>
            <p:cNvPicPr/>
            <p:nvPr/>
          </p:nvPicPr>
          <p:blipFill>
            <a:blip r:embed="rId2"/>
            <a:stretch/>
          </p:blipFill>
          <p:spPr>
            <a:xfrm>
              <a:off x="2026800" y="5971320"/>
              <a:ext cx="914400" cy="914400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894" name="Group 4"/>
            <p:cNvGrpSpPr/>
            <p:nvPr/>
          </p:nvGrpSpPr>
          <p:grpSpPr>
            <a:xfrm>
              <a:off x="2074320" y="6120360"/>
              <a:ext cx="675360" cy="645840"/>
              <a:chOff x="2074320" y="6120360"/>
              <a:chExt cx="675360" cy="645840"/>
            </a:xfrm>
          </p:grpSpPr>
          <p:sp>
            <p:nvSpPr>
              <p:cNvPr id="895" name="Line 5"/>
              <p:cNvSpPr/>
              <p:nvPr/>
            </p:nvSpPr>
            <p:spPr>
              <a:xfrm flipV="1">
                <a:off x="2074320" y="6120360"/>
                <a:ext cx="630720" cy="643680"/>
              </a:xfrm>
              <a:prstGeom prst="line">
                <a:avLst/>
              </a:prstGeom>
              <a:ln w="29160">
                <a:solidFill>
                  <a:srgbClr val="ff0000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896" name="Line 6"/>
              <p:cNvSpPr/>
              <p:nvPr/>
            </p:nvSpPr>
            <p:spPr>
              <a:xfrm>
                <a:off x="2118960" y="6122520"/>
                <a:ext cx="630720" cy="643680"/>
              </a:xfrm>
              <a:prstGeom prst="line">
                <a:avLst/>
              </a:prstGeom>
              <a:ln w="29160">
                <a:solidFill>
                  <a:srgbClr val="ff0000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</p:grpSp>
      </p:grpSp>
      <p:grpSp>
        <p:nvGrpSpPr>
          <p:cNvPr id="897" name="Group 7"/>
          <p:cNvGrpSpPr/>
          <p:nvPr/>
        </p:nvGrpSpPr>
        <p:grpSpPr>
          <a:xfrm>
            <a:off x="5526360" y="2458440"/>
            <a:ext cx="3996000" cy="2743200"/>
            <a:chOff x="5526360" y="2458440"/>
            <a:chExt cx="3996000" cy="2743200"/>
          </a:xfrm>
        </p:grpSpPr>
        <p:pic>
          <p:nvPicPr>
            <p:cNvPr id="898" name="" descr=""/>
            <p:cNvPicPr/>
            <p:nvPr/>
          </p:nvPicPr>
          <p:blipFill>
            <a:blip r:embed="rId3"/>
            <a:stretch/>
          </p:blipFill>
          <p:spPr>
            <a:xfrm>
              <a:off x="5526360" y="2458440"/>
              <a:ext cx="3996000" cy="274320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99" name="" descr=""/>
            <p:cNvPicPr/>
            <p:nvPr/>
          </p:nvPicPr>
          <p:blipFill>
            <a:blip r:embed="rId4"/>
            <a:stretch/>
          </p:blipFill>
          <p:spPr>
            <a:xfrm>
              <a:off x="6021360" y="4293360"/>
              <a:ext cx="457200" cy="59436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00" name="" descr=""/>
            <p:cNvPicPr/>
            <p:nvPr/>
          </p:nvPicPr>
          <p:blipFill>
            <a:blip r:embed="rId5"/>
            <a:stretch/>
          </p:blipFill>
          <p:spPr>
            <a:xfrm>
              <a:off x="7557840" y="4238640"/>
              <a:ext cx="731520" cy="71316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01" name="" descr=""/>
            <p:cNvPicPr/>
            <p:nvPr/>
          </p:nvPicPr>
          <p:blipFill>
            <a:blip r:embed="rId6"/>
            <a:stretch/>
          </p:blipFill>
          <p:spPr>
            <a:xfrm>
              <a:off x="6406560" y="4127400"/>
              <a:ext cx="914400" cy="91440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902" name="TextShape 8"/>
          <p:cNvSpPr txBox="1"/>
          <p:nvPr/>
        </p:nvSpPr>
        <p:spPr>
          <a:xfrm>
            <a:off x="5854680" y="2219040"/>
            <a:ext cx="3860280" cy="4003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PoS High-pTphysics09:023,2009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3" name="TextShape 1"/>
          <p:cNvSpPr txBox="1"/>
          <p:nvPr/>
        </p:nvSpPr>
        <p:spPr>
          <a:xfrm>
            <a:off x="1864800" y="140760"/>
            <a:ext cx="6000120" cy="6724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ctr">
              <a:lnSpc>
                <a:spcPct val="100000"/>
              </a:lnSpc>
            </a:pPr>
            <a:r>
              <a:rPr b="0" lang="en-US" sz="4400" spc="-1" strike="noStrike">
                <a:solidFill>
                  <a:srgbClr val="000000"/>
                </a:solidFill>
                <a:highlight>
                  <a:srgbClr val="ffffff"/>
                </a:highlight>
                <a:latin typeface="Times New Roman"/>
              </a:rPr>
              <a:t>ALICE/STAR</a:t>
            </a:r>
            <a:endParaRPr b="0" lang="en-US" sz="4400" spc="-1" strike="noStrike">
              <a:highlight>
                <a:srgbClr val="ffffff"/>
              </a:highlight>
              <a:latin typeface="Times New Roman"/>
            </a:endParaRPr>
          </a:p>
        </p:txBody>
      </p:sp>
      <p:sp>
        <p:nvSpPr>
          <p:cNvPr id="904" name="TextShape 2"/>
          <p:cNvSpPr txBox="1"/>
          <p:nvPr/>
        </p:nvSpPr>
        <p:spPr>
          <a:xfrm>
            <a:off x="0" y="0"/>
            <a:ext cx="360" cy="200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Autofit/>
          </a:bodyPr>
          <a:p>
            <a:pPr algn="ctr"/>
            <a:r>
              <a:rPr b="0" lang="en-US" sz="1400" spc="-1" strike="noStrike">
                <a:latin typeface="Times New Roman"/>
              </a:rPr>
              <a:t>&lt;footer&gt;</a:t>
            </a:r>
            <a:endParaRPr b="0" lang="en-US" sz="1400" spc="-1" strike="noStrike">
              <a:latin typeface="Times New Roman"/>
            </a:endParaRPr>
          </a:p>
        </p:txBody>
      </p:sp>
      <p:pic>
        <p:nvPicPr>
          <p:cNvPr id="905" name="Picture 7_1" descr=""/>
          <p:cNvPicPr/>
          <p:nvPr/>
        </p:nvPicPr>
        <p:blipFill>
          <a:blip r:embed="rId1"/>
          <a:srcRect l="6825" t="2197" r="3967" b="0"/>
          <a:stretch/>
        </p:blipFill>
        <p:spPr>
          <a:xfrm>
            <a:off x="6375240" y="1188360"/>
            <a:ext cx="3594600" cy="5941800"/>
          </a:xfrm>
          <a:prstGeom prst="rect">
            <a:avLst/>
          </a:prstGeom>
          <a:ln>
            <a:noFill/>
          </a:ln>
        </p:spPr>
      </p:pic>
      <p:sp>
        <p:nvSpPr>
          <p:cNvPr id="906" name="CustomShape 3"/>
          <p:cNvSpPr/>
          <p:nvPr/>
        </p:nvSpPr>
        <p:spPr>
          <a:xfrm>
            <a:off x="4029120" y="870840"/>
            <a:ext cx="2724480" cy="425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n-US" sz="2200" spc="-1" strike="noStrike">
                <a:solidFill>
                  <a:srgbClr val="ff0000"/>
                </a:solidFill>
                <a:latin typeface="Times New Roman"/>
              </a:rPr>
              <a:t>Combinatorial “jets”</a:t>
            </a:r>
            <a:endParaRPr b="1" lang="en-US" sz="2200" spc="-1" strike="noStrike">
              <a:solidFill>
                <a:srgbClr val="ff0000"/>
              </a:solidFill>
              <a:latin typeface="Times New Roman"/>
            </a:endParaRPr>
          </a:p>
        </p:txBody>
      </p:sp>
      <p:sp>
        <p:nvSpPr>
          <p:cNvPr id="907" name="CustomShape 4"/>
          <p:cNvSpPr/>
          <p:nvPr/>
        </p:nvSpPr>
        <p:spPr>
          <a:xfrm>
            <a:off x="6184440" y="1328040"/>
            <a:ext cx="1316880" cy="15332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5560">
            <a:solidFill>
              <a:srgbClr val="ff0000"/>
            </a:solidFill>
            <a:round/>
            <a:tailEnd len="med" type="arrow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908" name="TextShape 5"/>
          <p:cNvSpPr txBox="1"/>
          <p:nvPr/>
        </p:nvSpPr>
        <p:spPr>
          <a:xfrm>
            <a:off x="210240" y="1442520"/>
            <a:ext cx="6391800" cy="2904120"/>
          </a:xfrm>
          <a:prstGeom prst="rect">
            <a:avLst/>
          </a:prstGeom>
          <a:noFill/>
          <a:ln>
            <a:noFill/>
          </a:ln>
        </p:spPr>
        <p:txBody>
          <a:bodyPr>
            <a:normAutofit fontScale="83000"/>
          </a:bodyPr>
          <a:p>
            <a:pPr>
              <a:lnSpc>
                <a:spcPct val="100000"/>
              </a:lnSpc>
              <a:spcBef>
                <a:spcPts val="2001"/>
              </a:spcBef>
              <a:spcAft>
                <a:spcPts val="1417"/>
              </a:spcAft>
              <a:buSzPct val="100000"/>
              <a:buBlip>
                <a:blip r:embed="rId2"/>
              </a:buBlip>
            </a:pPr>
            <a:r>
              <a:rPr b="0" lang="en-US" sz="2400" spc="-1" strike="noStrike">
                <a:solidFill>
                  <a:srgbClr val="000000"/>
                </a:solidFill>
                <a:highlight>
                  <a:srgbClr val="ffffff"/>
                </a:highlight>
                <a:latin typeface="Times New Roman"/>
              </a:rPr>
              <a:t>Estimate combinatorial jet contributions and its fluctuations from data</a:t>
            </a:r>
            <a:endParaRPr b="0" lang="en-US" sz="2400" spc="-1" strike="noStrike">
              <a:highlight>
                <a:srgbClr val="ffffff"/>
              </a:highlight>
              <a:latin typeface="Times New Roman"/>
            </a:endParaRPr>
          </a:p>
          <a:p>
            <a:pPr>
              <a:lnSpc>
                <a:spcPct val="100000"/>
              </a:lnSpc>
              <a:spcBef>
                <a:spcPts val="1414"/>
              </a:spcBef>
              <a:buSzPct val="100000"/>
              <a:buBlip>
                <a:blip r:embed="rId3"/>
              </a:buBlip>
            </a:pPr>
            <a:r>
              <a:rPr b="0" lang="en-US" sz="2200" spc="-1" strike="noStrike">
                <a:solidFill>
                  <a:srgbClr val="000000"/>
                </a:solidFill>
                <a:highlight>
                  <a:srgbClr val="ffffff"/>
                </a:highlight>
                <a:latin typeface="Times New Roman"/>
              </a:rPr>
              <a:t>Require leading track p</a:t>
            </a:r>
            <a:r>
              <a:rPr b="0" lang="en-US" sz="2200" spc="-1" strike="noStrike" baseline="-14000000">
                <a:solidFill>
                  <a:srgbClr val="000000"/>
                </a:solidFill>
                <a:highlight>
                  <a:srgbClr val="ffffff"/>
                </a:highlight>
                <a:latin typeface="Times New Roman"/>
              </a:rPr>
              <a:t>T</a:t>
            </a:r>
            <a:r>
              <a:rPr b="0" lang="en-US" sz="2200" spc="-1" strike="noStrike">
                <a:solidFill>
                  <a:srgbClr val="000000"/>
                </a:solidFill>
                <a:highlight>
                  <a:srgbClr val="ffffff"/>
                </a:highlight>
                <a:latin typeface="Times New Roman"/>
              </a:rPr>
              <a:t> &gt; 5 GeV/c</a:t>
            </a:r>
            <a:endParaRPr b="0" lang="en-US" sz="2200" spc="-1" strike="noStrike">
              <a:highlight>
                <a:srgbClr val="ffffff"/>
              </a:highlight>
              <a:latin typeface="Times New Roman"/>
            </a:endParaRPr>
          </a:p>
          <a:p>
            <a:pPr lvl="1" marL="432000" indent="-216000">
              <a:lnSpc>
                <a:spcPct val="100000"/>
              </a:lnSpc>
              <a:spcBef>
                <a:spcPts val="1134"/>
              </a:spcBef>
              <a:buSzPct val="100000"/>
              <a:buBlip>
                <a:blip r:embed="rId4"/>
              </a:buBlip>
            </a:pPr>
            <a:r>
              <a:rPr b="0" lang="en-US" sz="2200" spc="-1" strike="noStrike">
                <a:solidFill>
                  <a:srgbClr val="000000"/>
                </a:solidFill>
                <a:highlight>
                  <a:srgbClr val="ffffff"/>
                </a:highlight>
                <a:latin typeface="Times New Roman"/>
              </a:rPr>
              <a:t>Suppresses combinatorial “jets”</a:t>
            </a:r>
            <a:endParaRPr b="0" lang="en-US" sz="2200" spc="-1" strike="noStrike">
              <a:highlight>
                <a:srgbClr val="ffffff"/>
              </a:highlight>
              <a:latin typeface="Times New Roman"/>
            </a:endParaRPr>
          </a:p>
          <a:p>
            <a:pPr lvl="1" marL="432000" indent="-216000">
              <a:lnSpc>
                <a:spcPct val="100000"/>
              </a:lnSpc>
              <a:spcBef>
                <a:spcPts val="1134"/>
              </a:spcBef>
              <a:buSzPct val="100000"/>
              <a:buBlip>
                <a:blip r:embed="rId5"/>
              </a:buBlip>
            </a:pPr>
            <a:r>
              <a:rPr b="0" lang="en-US" sz="2200" spc="-1" strike="noStrike">
                <a:solidFill>
                  <a:srgbClr val="000000"/>
                </a:solidFill>
                <a:highlight>
                  <a:srgbClr val="ffffff"/>
                </a:highlight>
                <a:latin typeface="Times New Roman"/>
              </a:rPr>
              <a:t>Biases fragmentation</a:t>
            </a:r>
            <a:endParaRPr b="0" lang="en-US" sz="2200" spc="-1" strike="noStrike">
              <a:highlight>
                <a:srgbClr val="ffffff"/>
              </a:highlight>
              <a:latin typeface="Times New Roman"/>
            </a:endParaRPr>
          </a:p>
          <a:p>
            <a:pPr>
              <a:lnSpc>
                <a:spcPct val="100000"/>
              </a:lnSpc>
              <a:spcBef>
                <a:spcPts val="1414"/>
              </a:spcBef>
              <a:buSzPct val="100000"/>
              <a:buBlip>
                <a:blip r:embed="rId6"/>
              </a:buBlip>
            </a:pPr>
            <a:r>
              <a:rPr b="0" lang="en-US" sz="2200" spc="-1" strike="noStrike">
                <a:solidFill>
                  <a:srgbClr val="000000"/>
                </a:solidFill>
                <a:highlight>
                  <a:srgbClr val="ffffff"/>
                </a:highlight>
                <a:latin typeface="Times New Roman"/>
              </a:rPr>
              <a:t>No threshold on constituents</a:t>
            </a:r>
            <a:endParaRPr b="0" lang="en-US" sz="2200" spc="-1" strike="noStrike">
              <a:highlight>
                <a:srgbClr val="ffffff"/>
              </a:highlight>
              <a:latin typeface="Times New Roman"/>
            </a:endParaRPr>
          </a:p>
          <a:p>
            <a:pPr>
              <a:lnSpc>
                <a:spcPct val="100000"/>
              </a:lnSpc>
              <a:spcBef>
                <a:spcPts val="1414"/>
              </a:spcBef>
              <a:buSzPct val="100000"/>
              <a:buBlip>
                <a:blip r:embed="rId7"/>
              </a:buBlip>
            </a:pPr>
            <a:r>
              <a:rPr b="0" lang="en-US" sz="2200" spc="-1" strike="noStrike">
                <a:solidFill>
                  <a:srgbClr val="000000"/>
                </a:solidFill>
                <a:highlight>
                  <a:srgbClr val="ffffff"/>
                </a:highlight>
                <a:latin typeface="Times New Roman"/>
              </a:rPr>
              <a:t>Limited to small R </a:t>
            </a:r>
            <a:endParaRPr b="0" lang="en-US" sz="2200" spc="-1" strike="noStrike">
              <a:highlight>
                <a:srgbClr val="ffffff"/>
              </a:highlight>
              <a:latin typeface="Times New Roman"/>
            </a:endParaRPr>
          </a:p>
        </p:txBody>
      </p:sp>
      <p:grpSp>
        <p:nvGrpSpPr>
          <p:cNvPr id="909" name="Group 6"/>
          <p:cNvGrpSpPr/>
          <p:nvPr/>
        </p:nvGrpSpPr>
        <p:grpSpPr>
          <a:xfrm>
            <a:off x="1245240" y="4344120"/>
            <a:ext cx="3604680" cy="2495160"/>
            <a:chOff x="1245240" y="4344120"/>
            <a:chExt cx="3604680" cy="2495160"/>
          </a:xfrm>
        </p:grpSpPr>
        <p:sp>
          <p:nvSpPr>
            <p:cNvPr id="910" name="CustomShape 7"/>
            <p:cNvSpPr/>
            <p:nvPr/>
          </p:nvSpPr>
          <p:spPr>
            <a:xfrm>
              <a:off x="1245240" y="4344120"/>
              <a:ext cx="3604680" cy="42552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0" lang="en-US" sz="2200" spc="-1" strike="noStrike">
                  <a:solidFill>
                    <a:srgbClr val="000000"/>
                  </a:solidFill>
                  <a:latin typeface="Times New Roman"/>
                </a:rPr>
                <a:t>Measured spectra:</a:t>
              </a:r>
              <a:endParaRPr b="0" lang="en-US" sz="2200" spc="-1" strike="noStrike">
                <a:latin typeface="Times New Roman"/>
              </a:endParaRPr>
            </a:p>
          </p:txBody>
        </p:sp>
        <p:sp>
          <p:nvSpPr>
            <p:cNvPr id="911" name="CustomShape 8"/>
            <p:cNvSpPr/>
            <p:nvPr/>
          </p:nvSpPr>
          <p:spPr>
            <a:xfrm>
              <a:off x="1331640" y="5612400"/>
              <a:ext cx="3135600" cy="122688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  <a:spcAft>
                  <a:spcPts val="300"/>
                </a:spcAft>
              </a:pPr>
              <a:r>
                <a:rPr b="0" lang="en-US" sz="2200" spc="-1" strike="noStrike">
                  <a:solidFill>
                    <a:srgbClr val="000000"/>
                  </a:solidFill>
                  <a:latin typeface="Times New Roman"/>
                </a:rPr>
                <a:t>Where </a:t>
              </a:r>
              <a:endParaRPr b="0" lang="en-US" sz="2200" spc="-1" strike="noStrike">
                <a:latin typeface="Times New Roman"/>
              </a:endParaRPr>
            </a:p>
            <a:p>
              <a:pPr>
                <a:lnSpc>
                  <a:spcPct val="100000"/>
                </a:lnSpc>
                <a:spcAft>
                  <a:spcPts val="300"/>
                </a:spcAft>
              </a:pPr>
              <a:r>
                <a:rPr b="0" lang="en-US" sz="2200" spc="-1" strike="noStrike">
                  <a:solidFill>
                    <a:srgbClr val="000000"/>
                  </a:solidFill>
                  <a:latin typeface="Times New Roman"/>
                </a:rPr>
                <a:t>comes from FastJet anti-k</a:t>
              </a:r>
              <a:r>
                <a:rPr b="0" lang="en-US" sz="2200" spc="-1" strike="noStrike" baseline="-14000000">
                  <a:solidFill>
                    <a:srgbClr val="000000"/>
                  </a:solidFill>
                  <a:latin typeface="Times New Roman"/>
                </a:rPr>
                <a:t>T</a:t>
              </a:r>
              <a:r>
                <a:rPr b="0" lang="en-US" sz="2200" spc="-1" strike="noStrike">
                  <a:solidFill>
                    <a:srgbClr val="000000"/>
                  </a:solidFill>
                  <a:latin typeface="Times New Roman"/>
                </a:rPr>
                <a:t> algorithm</a:t>
              </a:r>
              <a:endParaRPr b="0" lang="en-US" sz="2200" spc="-1" strike="noStrike">
                <a:latin typeface="Times New Roman"/>
              </a:endParaRPr>
            </a:p>
          </p:txBody>
        </p:sp>
        <p:pic>
          <p:nvPicPr>
            <p:cNvPr id="912" name="" descr=""/>
            <p:cNvPicPr/>
            <p:nvPr/>
          </p:nvPicPr>
          <p:blipFill>
            <a:blip r:embed="rId8"/>
            <a:stretch/>
          </p:blipFill>
          <p:spPr>
            <a:xfrm>
              <a:off x="1369440" y="4916520"/>
              <a:ext cx="2603880" cy="58788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13" name="" descr=""/>
            <p:cNvPicPr/>
            <p:nvPr/>
          </p:nvPicPr>
          <p:blipFill>
            <a:blip r:embed="rId9"/>
            <a:stretch/>
          </p:blipFill>
          <p:spPr>
            <a:xfrm>
              <a:off x="2692800" y="5504400"/>
              <a:ext cx="1092240" cy="58824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914" name="TextShape 9"/>
          <p:cNvSpPr txBox="1"/>
          <p:nvPr/>
        </p:nvSpPr>
        <p:spPr>
          <a:xfrm>
            <a:off x="7591680" y="4335120"/>
            <a:ext cx="1554840" cy="4424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1" lang="en-US" sz="2500" spc="-1" strike="noStrike">
                <a:latin typeface="Times New Roman"/>
              </a:rPr>
              <a:t>Full jets</a:t>
            </a:r>
            <a:endParaRPr b="0" lang="en-US" sz="2500" spc="-1" strike="noStrike">
              <a:latin typeface="Arial"/>
            </a:endParaRPr>
          </a:p>
        </p:txBody>
      </p:sp>
      <p:pic>
        <p:nvPicPr>
          <p:cNvPr id="915" name="" descr=""/>
          <p:cNvPicPr/>
          <p:nvPr/>
        </p:nvPicPr>
        <p:blipFill>
          <a:blip r:embed="rId10"/>
          <a:stretch/>
        </p:blipFill>
        <p:spPr>
          <a:xfrm>
            <a:off x="6914880" y="4800240"/>
            <a:ext cx="438480" cy="550440"/>
          </a:xfrm>
          <a:prstGeom prst="rect">
            <a:avLst/>
          </a:prstGeom>
          <a:ln>
            <a:noFill/>
          </a:ln>
        </p:spPr>
      </p:pic>
      <p:pic>
        <p:nvPicPr>
          <p:cNvPr id="916" name="" descr=""/>
          <p:cNvPicPr/>
          <p:nvPr/>
        </p:nvPicPr>
        <p:blipFill>
          <a:blip r:embed="rId11"/>
          <a:stretch/>
        </p:blipFill>
        <p:spPr>
          <a:xfrm>
            <a:off x="9146520" y="4669560"/>
            <a:ext cx="701280" cy="660240"/>
          </a:xfrm>
          <a:prstGeom prst="rect">
            <a:avLst/>
          </a:prstGeom>
          <a:ln>
            <a:noFill/>
          </a:ln>
        </p:spPr>
      </p:pic>
      <p:pic>
        <p:nvPicPr>
          <p:cNvPr id="917" name="" descr=""/>
          <p:cNvPicPr/>
          <p:nvPr/>
        </p:nvPicPr>
        <p:blipFill>
          <a:blip r:embed="rId12"/>
          <a:stretch/>
        </p:blipFill>
        <p:spPr>
          <a:xfrm>
            <a:off x="7717680" y="4669560"/>
            <a:ext cx="876600" cy="8470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8" name="TextShape 1"/>
          <p:cNvSpPr txBox="1"/>
          <p:nvPr/>
        </p:nvSpPr>
        <p:spPr>
          <a:xfrm>
            <a:off x="516960" y="73440"/>
            <a:ext cx="907128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n-US" sz="4400" spc="-1" strike="noStrike">
                <a:highlight>
                  <a:srgbClr val="ffffff"/>
                </a:highlight>
                <a:latin typeface="Times New Roman"/>
              </a:rPr>
              <a:t>ATLAS</a:t>
            </a:r>
            <a:endParaRPr b="0" lang="en-US" sz="4400" spc="-1" strike="noStrike">
              <a:highlight>
                <a:srgbClr val="ffffff"/>
              </a:highlight>
              <a:latin typeface="Times New Roman"/>
            </a:endParaRPr>
          </a:p>
        </p:txBody>
      </p:sp>
      <p:sp>
        <p:nvSpPr>
          <p:cNvPr id="919" name="TextShape 2"/>
          <p:cNvSpPr txBox="1"/>
          <p:nvPr/>
        </p:nvSpPr>
        <p:spPr>
          <a:xfrm>
            <a:off x="71640" y="1207440"/>
            <a:ext cx="6206760" cy="43063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 fontScale="34000"/>
          </a:bodyPr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highlight>
                  <a:srgbClr val="ffffff"/>
                </a:highlight>
                <a:latin typeface="Times New Roman"/>
              </a:rPr>
              <a:t>Iterative procedure</a:t>
            </a:r>
            <a:endParaRPr b="0" lang="en-US" sz="3200" spc="-1" strike="noStrike">
              <a:highlight>
                <a:srgbClr val="ffffff"/>
              </a:highlight>
              <a:latin typeface="Times New Roman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1" lang="en-US" sz="2800" spc="-1" strike="noStrike">
                <a:highlight>
                  <a:srgbClr val="ffffff"/>
                </a:highlight>
                <a:latin typeface="Times New Roman"/>
              </a:rPr>
              <a:t>Calorimeter jets:</a:t>
            </a:r>
            <a:r>
              <a:rPr b="0" lang="en-US" sz="2800" spc="-1" strike="noStrike">
                <a:highlight>
                  <a:srgbClr val="ffffff"/>
                </a:highlight>
                <a:latin typeface="Times New Roman"/>
              </a:rPr>
              <a:t> Reconstruct jets with R=0.2.  v</a:t>
            </a:r>
            <a:r>
              <a:rPr b="0" lang="en-US" sz="2800" spc="-1" strike="noStrike" baseline="-14000000">
                <a:highlight>
                  <a:srgbClr val="ffffff"/>
                </a:highlight>
                <a:latin typeface="Times New Roman"/>
              </a:rPr>
              <a:t>2</a:t>
            </a:r>
            <a:r>
              <a:rPr b="0" lang="en-US" sz="2800" spc="-1" strike="noStrike">
                <a:highlight>
                  <a:srgbClr val="ffffff"/>
                </a:highlight>
                <a:latin typeface="Times New Roman"/>
              </a:rPr>
              <a:t> modulated &lt;Bkgd&gt; estimated by energy in calorimeters excluding jets with at least one tower with </a:t>
            </a:r>
            <a:br/>
            <a:r>
              <a:rPr b="0" lang="en-US" sz="2800" spc="-1" strike="noStrike">
                <a:highlight>
                  <a:srgbClr val="ffffff"/>
                </a:highlight>
                <a:latin typeface="Times New Roman"/>
              </a:rPr>
              <a:t>E</a:t>
            </a:r>
            <a:r>
              <a:rPr b="0" lang="en-US" sz="2800" spc="-1" strike="noStrike" baseline="-14000000">
                <a:highlight>
                  <a:srgbClr val="ffffff"/>
                </a:highlight>
                <a:latin typeface="Times New Roman"/>
              </a:rPr>
              <a:t>tower </a:t>
            </a:r>
            <a:r>
              <a:rPr b="0" lang="en-US" sz="2800" spc="-1" strike="noStrike">
                <a:highlight>
                  <a:srgbClr val="ffffff"/>
                </a:highlight>
                <a:latin typeface="Times New Roman"/>
              </a:rPr>
              <a:t>&gt; &lt;E</a:t>
            </a:r>
            <a:r>
              <a:rPr b="0" lang="en-US" sz="2800" spc="-1" strike="noStrike" baseline="-14000000">
                <a:highlight>
                  <a:srgbClr val="ffffff"/>
                </a:highlight>
                <a:latin typeface="Times New Roman"/>
              </a:rPr>
              <a:t>tower</a:t>
            </a:r>
            <a:r>
              <a:rPr b="0" lang="en-US" sz="2800" spc="-1" strike="noStrike">
                <a:highlight>
                  <a:srgbClr val="ffffff"/>
                </a:highlight>
                <a:latin typeface="Times New Roman"/>
              </a:rPr>
              <a:t>&gt;</a:t>
            </a:r>
            <a:br/>
            <a:r>
              <a:rPr b="1" lang="en-US" sz="2800" spc="-1" strike="noStrike">
                <a:highlight>
                  <a:srgbClr val="ffffff"/>
                </a:highlight>
                <a:latin typeface="Times New Roman"/>
              </a:rPr>
              <a:t>Track jets:</a:t>
            </a:r>
            <a:r>
              <a:rPr b="0" lang="en-US" sz="2800" spc="-1" strike="noStrike">
                <a:highlight>
                  <a:srgbClr val="ffffff"/>
                </a:highlight>
                <a:latin typeface="Times New Roman"/>
              </a:rPr>
              <a:t> Use tracks with p</a:t>
            </a:r>
            <a:r>
              <a:rPr b="0" lang="en-US" sz="2800" spc="-1" strike="noStrike" baseline="-14000000">
                <a:highlight>
                  <a:srgbClr val="ffffff"/>
                </a:highlight>
                <a:latin typeface="Times New Roman"/>
              </a:rPr>
              <a:t>T</a:t>
            </a:r>
            <a:r>
              <a:rPr b="0" lang="en-US" sz="2800" spc="-1" strike="noStrike">
                <a:highlight>
                  <a:srgbClr val="ffffff"/>
                </a:highlight>
                <a:latin typeface="Times New Roman"/>
              </a:rPr>
              <a:t>&gt;4 GeV/c</a:t>
            </a:r>
            <a:endParaRPr b="0" lang="en-US" sz="2800" spc="-1" strike="noStrike">
              <a:highlight>
                <a:srgbClr val="ffffff"/>
              </a:highlight>
              <a:latin typeface="Times New Roman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highlight>
                  <a:srgbClr val="ffffff"/>
                </a:highlight>
                <a:latin typeface="Times New Roman"/>
              </a:rPr>
              <a:t>Calorimeter jets from above with E&gt;25 GeV and track jets with p</a:t>
            </a:r>
            <a:r>
              <a:rPr b="0" lang="en-US" sz="2800" spc="-1" strike="noStrike" baseline="-14000000">
                <a:highlight>
                  <a:srgbClr val="ffffff"/>
                </a:highlight>
                <a:latin typeface="Times New Roman"/>
              </a:rPr>
              <a:t>T</a:t>
            </a:r>
            <a:r>
              <a:rPr b="0" lang="en-US" sz="2800" spc="-1" strike="noStrike">
                <a:highlight>
                  <a:srgbClr val="ffffff"/>
                </a:highlight>
                <a:latin typeface="Times New Roman"/>
              </a:rPr>
              <a:t>&gt;10 GeV/c used to estimate background again.</a:t>
            </a:r>
            <a:endParaRPr b="0" lang="en-US" sz="2800" spc="-1" strike="noStrike">
              <a:highlight>
                <a:srgbClr val="ffffff"/>
              </a:highlight>
              <a:latin typeface="Times New Roman"/>
            </a:endParaRPr>
          </a:p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highlight>
                  <a:srgbClr val="ffffff"/>
                </a:highlight>
                <a:latin typeface="Times New Roman"/>
              </a:rPr>
              <a:t>Calorimeter tracks matching one track with p</a:t>
            </a:r>
            <a:r>
              <a:rPr b="0" lang="en-US" sz="3200" spc="-1" strike="noStrike" baseline="-14000000">
                <a:highlight>
                  <a:srgbClr val="ffffff"/>
                </a:highlight>
                <a:latin typeface="Times New Roman"/>
              </a:rPr>
              <a:t>T</a:t>
            </a:r>
            <a:r>
              <a:rPr b="0" lang="en-US" sz="3200" spc="-1" strike="noStrike">
                <a:highlight>
                  <a:srgbClr val="ffffff"/>
                </a:highlight>
                <a:latin typeface="Times New Roman"/>
              </a:rPr>
              <a:t>&gt;7 GeV/c or containing a high energy cluster E &gt;7 GeV are used for analysis down to E</a:t>
            </a:r>
            <a:r>
              <a:rPr b="0" lang="en-US" sz="3200" spc="-1" strike="noStrike" baseline="-14000000">
                <a:highlight>
                  <a:srgbClr val="ffffff"/>
                </a:highlight>
                <a:latin typeface="Times New Roman"/>
              </a:rPr>
              <a:t>jet</a:t>
            </a:r>
            <a:r>
              <a:rPr b="0" lang="en-US" sz="3200" spc="-1" strike="noStrike">
                <a:highlight>
                  <a:srgbClr val="ffffff"/>
                </a:highlight>
                <a:latin typeface="Times New Roman"/>
              </a:rPr>
              <a:t> = 20 GeV</a:t>
            </a:r>
            <a:endParaRPr b="0" lang="en-US" sz="3200" spc="-1" strike="noStrike">
              <a:highlight>
                <a:srgbClr val="ffffff"/>
              </a:highlight>
              <a:latin typeface="Times New Roman"/>
            </a:endParaRPr>
          </a:p>
        </p:txBody>
      </p:sp>
      <p:sp>
        <p:nvSpPr>
          <p:cNvPr id="920" name="TextShape 3"/>
          <p:cNvSpPr txBox="1"/>
          <p:nvPr/>
        </p:nvSpPr>
        <p:spPr>
          <a:xfrm>
            <a:off x="133200" y="6319080"/>
            <a:ext cx="4481640" cy="12438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endParaRPr b="0" lang="en-US" sz="1800" spc="-1" strike="noStrike">
              <a:latin typeface="Arial"/>
            </a:endParaRPr>
          </a:p>
          <a:p>
            <a:r>
              <a:rPr b="0" lang="en-US" sz="2000" spc="-1" strike="noStrike">
                <a:latin typeface="Times New Roman"/>
              </a:rPr>
              <a:t>Phys. Lett. B 719 (2013) 220-241</a:t>
            </a:r>
            <a:endParaRPr b="0" lang="en-US" sz="2000" spc="-1" strike="noStrike">
              <a:latin typeface="Arial"/>
            </a:endParaRPr>
          </a:p>
          <a:p>
            <a:endParaRPr b="0" lang="en-US" sz="2000" spc="-1" strike="noStrike">
              <a:latin typeface="Arial"/>
            </a:endParaRPr>
          </a:p>
        </p:txBody>
      </p:sp>
      <p:sp>
        <p:nvSpPr>
          <p:cNvPr id="921" name="TextShape 4"/>
          <p:cNvSpPr txBox="1"/>
          <p:nvPr/>
        </p:nvSpPr>
        <p:spPr>
          <a:xfrm>
            <a:off x="72360" y="5514480"/>
            <a:ext cx="10029600" cy="9378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pPr algn="ctr"/>
            <a:r>
              <a:rPr b="0" lang="en-US" sz="3000" spc="-1" strike="noStrike">
                <a:solidFill>
                  <a:srgbClr val="ff0000"/>
                </a:solidFill>
                <a:latin typeface="Times New Roman"/>
              </a:rPr>
              <a:t>Definitely imposes a bias, especially at 20 GeV!</a:t>
            </a:r>
            <a:endParaRPr b="0" lang="en-US" sz="3000" spc="-1" strike="noStrike">
              <a:latin typeface="Arial"/>
            </a:endParaRPr>
          </a:p>
          <a:p>
            <a:pPr algn="ctr"/>
            <a:r>
              <a:rPr b="0" lang="en-US" sz="3000" spc="-1" strike="noStrike">
                <a:solidFill>
                  <a:srgbClr val="ff0000"/>
                </a:solidFill>
                <a:latin typeface="Times New Roman"/>
              </a:rPr>
              <a:t>We should treat that bias as a tool, not a handicap</a:t>
            </a:r>
            <a:endParaRPr b="0" lang="en-US" sz="3000" spc="-1" strike="noStrike">
              <a:latin typeface="Arial"/>
            </a:endParaRPr>
          </a:p>
        </p:txBody>
      </p:sp>
      <p:pic>
        <p:nvPicPr>
          <p:cNvPr id="922" name="" descr=""/>
          <p:cNvPicPr/>
          <p:nvPr/>
        </p:nvPicPr>
        <p:blipFill>
          <a:blip r:embed="rId1"/>
          <a:stretch/>
        </p:blipFill>
        <p:spPr>
          <a:xfrm>
            <a:off x="6348600" y="1346040"/>
            <a:ext cx="3657600" cy="3520440"/>
          </a:xfrm>
          <a:prstGeom prst="rect">
            <a:avLst/>
          </a:prstGeom>
          <a:ln>
            <a:noFill/>
          </a:ln>
        </p:spPr>
      </p:pic>
      <p:sp>
        <p:nvSpPr>
          <p:cNvPr id="923" name="Freeform 5"/>
          <p:cNvSpPr/>
          <p:nvPr/>
        </p:nvSpPr>
        <p:spPr>
          <a:xfrm>
            <a:off x="8668440" y="1183320"/>
            <a:ext cx="279720" cy="2433960"/>
          </a:xfrm>
          <a:custGeom>
            <a:avLst/>
            <a:gdLst/>
            <a:ahLst/>
            <a:rect l="0" t="0" r="r" b="b"/>
            <a:pathLst>
              <a:path w="777" h="6761">
                <a:moveTo>
                  <a:pt x="776" y="0"/>
                </a:moveTo>
                <a:lnTo>
                  <a:pt x="0" y="6760"/>
                </a:lnTo>
              </a:path>
            </a:pathLst>
          </a:custGeom>
          <a:ln w="54720">
            <a:solidFill>
              <a:srgbClr val="ff0000"/>
            </a:solidFill>
            <a:round/>
            <a:tailEnd len="med" type="triangle" w="med"/>
          </a:ln>
        </p:spPr>
      </p:sp>
      <p:sp>
        <p:nvSpPr>
          <p:cNvPr id="924" name="TextShape 6"/>
          <p:cNvSpPr txBox="1"/>
          <p:nvPr/>
        </p:nvSpPr>
        <p:spPr>
          <a:xfrm>
            <a:off x="6954840" y="514080"/>
            <a:ext cx="2834640" cy="8582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pPr algn="ctr"/>
            <a:r>
              <a:rPr b="1" lang="en-US" sz="1800" spc="-1" strike="noStrike">
                <a:solidFill>
                  <a:srgbClr val="ff0000"/>
                </a:solidFill>
                <a:latin typeface="Arial"/>
              </a:rPr>
              <a:t>Constituent biases don't matter that much up here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925" name="Freeform 7"/>
          <p:cNvSpPr/>
          <p:nvPr/>
        </p:nvSpPr>
        <p:spPr>
          <a:xfrm>
            <a:off x="7450560" y="4054680"/>
            <a:ext cx="776160" cy="794520"/>
          </a:xfrm>
          <a:custGeom>
            <a:avLst/>
            <a:gdLst/>
            <a:ahLst/>
            <a:rect l="0" t="0" r="r" b="b"/>
            <a:pathLst>
              <a:path w="2156" h="2207">
                <a:moveTo>
                  <a:pt x="2155" y="2206"/>
                </a:moveTo>
                <a:lnTo>
                  <a:pt x="0" y="0"/>
                </a:lnTo>
              </a:path>
            </a:pathLst>
          </a:custGeom>
          <a:ln w="54720">
            <a:solidFill>
              <a:srgbClr val="ff0000"/>
            </a:solidFill>
            <a:round/>
            <a:tailEnd len="med" type="triangle" w="med"/>
          </a:ln>
        </p:spPr>
      </p:sp>
      <p:sp>
        <p:nvSpPr>
          <p:cNvPr id="926" name="TextShape 8"/>
          <p:cNvSpPr txBox="1"/>
          <p:nvPr/>
        </p:nvSpPr>
        <p:spPr>
          <a:xfrm>
            <a:off x="7171560" y="4866480"/>
            <a:ext cx="2834640" cy="6022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pPr algn="ctr"/>
            <a:r>
              <a:rPr b="1" lang="en-US" sz="1800" spc="-1" strike="noStrike">
                <a:solidFill>
                  <a:srgbClr val="ff0000"/>
                </a:solidFill>
                <a:latin typeface="Arial"/>
              </a:rPr>
              <a:t>But they do matter down here!</a:t>
            </a: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15" dur="indefinite" restart="never" nodeType="tmRoot">
          <p:childTnLst>
            <p:seq>
              <p:cTn id="116" dur="indefinite" nodeType="mainSeq">
                <p:childTnLst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7" name="TextShape 1"/>
          <p:cNvSpPr txBox="1"/>
          <p:nvPr/>
        </p:nvSpPr>
        <p:spPr>
          <a:xfrm>
            <a:off x="504000" y="248040"/>
            <a:ext cx="9071640" cy="8110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n-US" sz="4400" spc="-1" strike="noStrike">
                <a:highlight>
                  <a:srgbClr val="ffffff"/>
                </a:highlight>
                <a:latin typeface="Times New Roman"/>
              </a:rPr>
              <a:t>Jet R</a:t>
            </a:r>
            <a:r>
              <a:rPr b="0" lang="en-US" sz="4400" spc="-1" strike="noStrike" baseline="-14000000">
                <a:highlight>
                  <a:srgbClr val="ffffff"/>
                </a:highlight>
                <a:latin typeface="Times New Roman"/>
              </a:rPr>
              <a:t>AA</a:t>
            </a:r>
            <a:endParaRPr b="0" lang="en-US" sz="4400" spc="-1" strike="noStrike">
              <a:highlight>
                <a:srgbClr val="ffffff"/>
              </a:highlight>
              <a:latin typeface="Times New Roman"/>
            </a:endParaRPr>
          </a:p>
        </p:txBody>
      </p:sp>
      <p:sp>
        <p:nvSpPr>
          <p:cNvPr id="928" name="TextShape 2"/>
          <p:cNvSpPr txBox="1"/>
          <p:nvPr/>
        </p:nvSpPr>
        <p:spPr>
          <a:xfrm>
            <a:off x="548640" y="5577840"/>
            <a:ext cx="8870040" cy="11246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 fontScale="88000"/>
          </a:bodyPr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highlight>
                  <a:srgbClr val="ffffff"/>
                </a:highlight>
                <a:latin typeface="Times New Roman"/>
              </a:rPr>
              <a:t>Jet R</a:t>
            </a:r>
            <a:r>
              <a:rPr b="0" lang="en-US" sz="3200" spc="-1" strike="noStrike" baseline="-14000000">
                <a:highlight>
                  <a:srgbClr val="ffffff"/>
                </a:highlight>
                <a:latin typeface="Times New Roman"/>
              </a:rPr>
              <a:t>AA</a:t>
            </a:r>
            <a:r>
              <a:rPr b="0" lang="en-US" sz="3200" spc="-1" strike="noStrike">
                <a:highlight>
                  <a:srgbClr val="ffffff"/>
                </a:highlight>
                <a:latin typeface="Times New Roman"/>
              </a:rPr>
              <a:t> also demonstrates suppression</a:t>
            </a:r>
            <a:endParaRPr b="0" lang="en-US" sz="3200" spc="-1" strike="noStrike">
              <a:highlight>
                <a:srgbClr val="ffffff"/>
              </a:highlight>
              <a:latin typeface="Times New Roman"/>
            </a:endParaRPr>
          </a:p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highlight>
                  <a:srgbClr val="ffffff"/>
                </a:highlight>
                <a:latin typeface="Times New Roman"/>
              </a:rPr>
              <a:t>Similar suppression of heavy quark jets?</a:t>
            </a:r>
            <a:endParaRPr b="0" lang="en-US" sz="3200" spc="-1" strike="noStrike">
              <a:highlight>
                <a:srgbClr val="ffffff"/>
              </a:highlight>
              <a:latin typeface="Times New Roman"/>
            </a:endParaRPr>
          </a:p>
        </p:txBody>
      </p:sp>
      <p:pic>
        <p:nvPicPr>
          <p:cNvPr id="929" name="" descr=""/>
          <p:cNvPicPr/>
          <p:nvPr/>
        </p:nvPicPr>
        <p:blipFill>
          <a:blip r:embed="rId1"/>
          <a:stretch/>
        </p:blipFill>
        <p:spPr>
          <a:xfrm>
            <a:off x="-2880" y="975600"/>
            <a:ext cx="5733360" cy="4114800"/>
          </a:xfrm>
          <a:prstGeom prst="rect">
            <a:avLst/>
          </a:prstGeom>
          <a:ln>
            <a:noFill/>
          </a:ln>
        </p:spPr>
      </p:pic>
      <p:pic>
        <p:nvPicPr>
          <p:cNvPr id="930" name="" descr=""/>
          <p:cNvPicPr/>
          <p:nvPr/>
        </p:nvPicPr>
        <p:blipFill>
          <a:blip r:embed="rId2"/>
          <a:stretch/>
        </p:blipFill>
        <p:spPr>
          <a:xfrm>
            <a:off x="5669280" y="1157040"/>
            <a:ext cx="4279320" cy="4114800"/>
          </a:xfrm>
          <a:prstGeom prst="rect">
            <a:avLst/>
          </a:prstGeom>
          <a:ln>
            <a:noFill/>
          </a:ln>
        </p:spPr>
      </p:pic>
      <p:sp>
        <p:nvSpPr>
          <p:cNvPr id="931" name="TextShape 3"/>
          <p:cNvSpPr txBox="1"/>
          <p:nvPr/>
        </p:nvSpPr>
        <p:spPr>
          <a:xfrm>
            <a:off x="3865320" y="2233800"/>
            <a:ext cx="1204560" cy="2340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en-US" sz="1000" spc="-1" strike="noStrike">
                <a:latin typeface="Arial"/>
              </a:rPr>
              <a:t> </a:t>
            </a:r>
            <a:r>
              <a:rPr b="0" lang="en-US" sz="1000" spc="-1" strike="noStrike">
                <a:latin typeface="Arial"/>
                <a:hlinkClick r:id="rId3"/>
              </a:rPr>
              <a:t>arXiv:1705.01974</a:t>
            </a:r>
            <a:endParaRPr b="0" lang="en-US" sz="1000" spc="-1" strike="noStrike">
              <a:latin typeface="Arial"/>
            </a:endParaRPr>
          </a:p>
        </p:txBody>
      </p:sp>
      <p:sp>
        <p:nvSpPr>
          <p:cNvPr id="932" name="TextShape 4"/>
          <p:cNvSpPr txBox="1"/>
          <p:nvPr/>
        </p:nvSpPr>
        <p:spPr>
          <a:xfrm>
            <a:off x="8365320" y="1405800"/>
            <a:ext cx="1204560" cy="2340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en-US" sz="1000" spc="-1" strike="noStrike">
                <a:latin typeface="Arial"/>
              </a:rPr>
              <a:t> </a:t>
            </a:r>
            <a:r>
              <a:rPr b="0" lang="en-US" sz="1000" spc="-1" strike="noStrike">
                <a:latin typeface="Arial"/>
                <a:hlinkClick r:id="rId4"/>
              </a:rPr>
              <a:t>arXiv:1705.01974</a:t>
            </a:r>
            <a:endParaRPr b="0" lang="en-US" sz="1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3" name="TextShape 1"/>
          <p:cNvSpPr txBox="1"/>
          <p:nvPr/>
        </p:nvSpPr>
        <p:spPr>
          <a:xfrm>
            <a:off x="504000" y="248040"/>
            <a:ext cx="9071640" cy="8110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n-US" sz="4400" spc="-1" strike="noStrike">
                <a:highlight>
                  <a:srgbClr val="ffffff"/>
                </a:highlight>
                <a:latin typeface="Times New Roman"/>
              </a:rPr>
              <a:t>Jet R</a:t>
            </a:r>
            <a:r>
              <a:rPr b="0" lang="en-US" sz="4400" spc="-1" strike="noStrike" baseline="-14000000">
                <a:highlight>
                  <a:srgbClr val="ffffff"/>
                </a:highlight>
                <a:latin typeface="Times New Roman"/>
              </a:rPr>
              <a:t>AA</a:t>
            </a:r>
            <a:endParaRPr b="0" lang="en-US" sz="4400" spc="-1" strike="noStrike">
              <a:highlight>
                <a:srgbClr val="ffffff"/>
              </a:highlight>
              <a:latin typeface="Times New Roman"/>
            </a:endParaRPr>
          </a:p>
        </p:txBody>
      </p:sp>
      <p:sp>
        <p:nvSpPr>
          <p:cNvPr id="934" name="TextShape 2"/>
          <p:cNvSpPr txBox="1"/>
          <p:nvPr/>
        </p:nvSpPr>
        <p:spPr>
          <a:xfrm>
            <a:off x="548640" y="5577840"/>
            <a:ext cx="8870040" cy="11246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 fontScale="88000"/>
          </a:bodyPr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highlight>
                  <a:srgbClr val="ffffff"/>
                </a:highlight>
                <a:latin typeface="Times New Roman"/>
              </a:rPr>
              <a:t>Jet R</a:t>
            </a:r>
            <a:r>
              <a:rPr b="0" lang="en-US" sz="3200" spc="-1" strike="noStrike" baseline="-14000000">
                <a:highlight>
                  <a:srgbClr val="ffffff"/>
                </a:highlight>
                <a:latin typeface="Times New Roman"/>
              </a:rPr>
              <a:t>AA</a:t>
            </a:r>
            <a:r>
              <a:rPr b="0" lang="en-US" sz="3200" spc="-1" strike="noStrike">
                <a:highlight>
                  <a:srgbClr val="ffffff"/>
                </a:highlight>
                <a:latin typeface="Times New Roman"/>
              </a:rPr>
              <a:t> also demonstrates suppression</a:t>
            </a:r>
            <a:endParaRPr b="0" lang="en-US" sz="3200" spc="-1" strike="noStrike">
              <a:highlight>
                <a:srgbClr val="ffffff"/>
              </a:highlight>
              <a:latin typeface="Times New Roman"/>
            </a:endParaRPr>
          </a:p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highlight>
                  <a:srgbClr val="ffffff"/>
                </a:highlight>
                <a:latin typeface="Times New Roman"/>
              </a:rPr>
              <a:t>Similar suppression of heavy quark jets?</a:t>
            </a:r>
            <a:endParaRPr b="0" lang="en-US" sz="3200" spc="-1" strike="noStrike">
              <a:highlight>
                <a:srgbClr val="ffffff"/>
              </a:highlight>
              <a:latin typeface="Times New Roman"/>
            </a:endParaRPr>
          </a:p>
        </p:txBody>
      </p:sp>
      <p:pic>
        <p:nvPicPr>
          <p:cNvPr id="935" name="" descr=""/>
          <p:cNvPicPr/>
          <p:nvPr/>
        </p:nvPicPr>
        <p:blipFill>
          <a:blip r:embed="rId1"/>
          <a:stretch/>
        </p:blipFill>
        <p:spPr>
          <a:xfrm>
            <a:off x="-2880" y="975600"/>
            <a:ext cx="5733360" cy="4114800"/>
          </a:xfrm>
          <a:prstGeom prst="rect">
            <a:avLst/>
          </a:prstGeom>
          <a:ln>
            <a:noFill/>
          </a:ln>
        </p:spPr>
      </p:pic>
      <p:pic>
        <p:nvPicPr>
          <p:cNvPr id="936" name="" descr=""/>
          <p:cNvPicPr/>
          <p:nvPr/>
        </p:nvPicPr>
        <p:blipFill>
          <a:blip r:embed="rId2"/>
          <a:stretch/>
        </p:blipFill>
        <p:spPr>
          <a:xfrm>
            <a:off x="5669280" y="1157040"/>
            <a:ext cx="4279320" cy="4114800"/>
          </a:xfrm>
          <a:prstGeom prst="rect">
            <a:avLst/>
          </a:prstGeom>
          <a:ln>
            <a:noFill/>
          </a:ln>
        </p:spPr>
      </p:pic>
      <p:sp>
        <p:nvSpPr>
          <p:cNvPr id="937" name="TextShape 3"/>
          <p:cNvSpPr txBox="1"/>
          <p:nvPr/>
        </p:nvSpPr>
        <p:spPr>
          <a:xfrm>
            <a:off x="3865320" y="2233800"/>
            <a:ext cx="1204560" cy="2340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en-US" sz="1000" spc="-1" strike="noStrike">
                <a:latin typeface="Arial"/>
              </a:rPr>
              <a:t> </a:t>
            </a:r>
            <a:r>
              <a:rPr b="0" lang="en-US" sz="1000" spc="-1" strike="noStrike">
                <a:latin typeface="Arial"/>
                <a:hlinkClick r:id="rId3"/>
              </a:rPr>
              <a:t>arXiv:1705.01974</a:t>
            </a:r>
            <a:endParaRPr b="0" lang="en-US" sz="1000" spc="-1" strike="noStrike">
              <a:latin typeface="Arial"/>
            </a:endParaRPr>
          </a:p>
        </p:txBody>
      </p:sp>
      <p:sp>
        <p:nvSpPr>
          <p:cNvPr id="938" name="TextShape 4"/>
          <p:cNvSpPr txBox="1"/>
          <p:nvPr/>
        </p:nvSpPr>
        <p:spPr>
          <a:xfrm>
            <a:off x="8365320" y="1405800"/>
            <a:ext cx="1204560" cy="2340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en-US" sz="1000" spc="-1" strike="noStrike">
                <a:latin typeface="Arial"/>
              </a:rPr>
              <a:t> </a:t>
            </a:r>
            <a:r>
              <a:rPr b="0" lang="en-US" sz="1000" spc="-1" strike="noStrike">
                <a:latin typeface="Arial"/>
                <a:hlinkClick r:id="rId4"/>
              </a:rPr>
              <a:t>arXiv:1705.01974</a:t>
            </a:r>
            <a:endParaRPr b="0" lang="en-US" sz="1000" spc="-1" strike="noStrike">
              <a:latin typeface="Arial"/>
            </a:endParaRPr>
          </a:p>
        </p:txBody>
      </p:sp>
      <p:grpSp>
        <p:nvGrpSpPr>
          <p:cNvPr id="939" name="Group 5"/>
          <p:cNvGrpSpPr/>
          <p:nvPr/>
        </p:nvGrpSpPr>
        <p:grpSpPr>
          <a:xfrm>
            <a:off x="1165680" y="4253760"/>
            <a:ext cx="7752240" cy="1303920"/>
            <a:chOff x="1165680" y="4253760"/>
            <a:chExt cx="7752240" cy="1303920"/>
          </a:xfrm>
        </p:grpSpPr>
        <p:sp>
          <p:nvSpPr>
            <p:cNvPr id="940" name="Line 6"/>
            <p:cNvSpPr/>
            <p:nvPr/>
          </p:nvSpPr>
          <p:spPr>
            <a:xfrm flipH="1" flipV="1">
              <a:off x="1165680" y="4253760"/>
              <a:ext cx="578520" cy="901440"/>
            </a:xfrm>
            <a:prstGeom prst="line">
              <a:avLst/>
            </a:prstGeom>
            <a:ln w="73080">
              <a:solidFill>
                <a:srgbClr val="ff0000"/>
              </a:solidFill>
              <a:round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41" name="TextShape 7"/>
            <p:cNvSpPr txBox="1"/>
            <p:nvPr/>
          </p:nvSpPr>
          <p:spPr>
            <a:xfrm>
              <a:off x="1726560" y="5007960"/>
              <a:ext cx="7191360" cy="54972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>
              <a:noAutofit/>
            </a:bodyPr>
            <a:p>
              <a:r>
                <a:rPr b="1" lang="en-US" sz="3000" spc="-1" strike="noStrike">
                  <a:solidFill>
                    <a:srgbClr val="ff0000"/>
                  </a:solidFill>
                  <a:latin typeface="Arial"/>
                </a:rPr>
                <a:t>Tension between ATLAS &amp; ALICE/CMS</a:t>
              </a:r>
              <a:endParaRPr b="0" lang="en-US" sz="3000" spc="-1" strike="noStrike"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35" dur="indefinite" restart="never" nodeType="tmRoot">
          <p:childTnLst>
            <p:seq>
              <p:cTn id="136" dur="indefinite" nodeType="mainSeq">
                <p:childTnLst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highlight>
                <a:srgbClr val="ffffff"/>
              </a:highlight>
              <a:latin typeface="Times New Roman"/>
            </a:endParaRPr>
          </a:p>
        </p:txBody>
      </p:sp>
      <p:sp>
        <p:nvSpPr>
          <p:cNvPr id="943" name="TextShape 2"/>
          <p:cNvSpPr txBox="1"/>
          <p:nvPr/>
        </p:nvSpPr>
        <p:spPr>
          <a:xfrm>
            <a:off x="504000" y="1769040"/>
            <a:ext cx="9071640" cy="43844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endParaRPr b="0" lang="en-US" sz="3200" spc="-1" strike="noStrike">
              <a:highlight>
                <a:srgbClr val="ffffff"/>
              </a:highlight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4" name="TextShape 1"/>
          <p:cNvSpPr txBox="1"/>
          <p:nvPr/>
        </p:nvSpPr>
        <p:spPr>
          <a:xfrm>
            <a:off x="548640" y="2933640"/>
            <a:ext cx="9071640" cy="1280160"/>
          </a:xfrm>
          <a:prstGeom prst="rect">
            <a:avLst/>
          </a:prstGeom>
          <a:solidFill>
            <a:srgbClr val="b2b2b2"/>
          </a:solidFill>
          <a:ln w="18360">
            <a:solidFill>
              <a:srgbClr val="000000"/>
            </a:solidFill>
            <a:round/>
          </a:ln>
        </p:spPr>
        <p:txBody>
          <a:bodyPr lIns="9000" rIns="9000" tIns="9000" bIns="9000" anchor="ctr">
            <a:noAutofit/>
          </a:bodyPr>
          <a:p>
            <a:pPr algn="ctr"/>
            <a:r>
              <a:rPr b="0" lang="en-US" sz="4400" spc="-1" strike="noStrike">
                <a:highlight>
                  <a:srgbClr val="ffffff"/>
                </a:highlight>
                <a:latin typeface="Times New Roman"/>
              </a:rPr>
              <a:t>JETSCAPE</a:t>
            </a:r>
            <a:endParaRPr b="0" lang="en-US" sz="4400" spc="-1" strike="noStrike">
              <a:highlight>
                <a:srgbClr val="ffffff"/>
              </a:highlight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5" name="TextShape 1"/>
          <p:cNvSpPr txBox="1"/>
          <p:nvPr/>
        </p:nvSpPr>
        <p:spPr>
          <a:xfrm>
            <a:off x="504000" y="13320"/>
            <a:ext cx="9071640" cy="9392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n-US" sz="4400" spc="-1" strike="noStrike">
                <a:highlight>
                  <a:srgbClr val="ffffff"/>
                </a:highlight>
                <a:latin typeface="Times New Roman"/>
              </a:rPr>
              <a:t>JET collaboration</a:t>
            </a:r>
            <a:br/>
            <a:r>
              <a:rPr b="0" lang="en-US" sz="1400" spc="-1" strike="noStrike">
                <a:highlight>
                  <a:srgbClr val="ffffff"/>
                </a:highlight>
                <a:latin typeface="Times New Roman"/>
                <a:hlinkClick r:id="rId1"/>
              </a:rPr>
              <a:t>Phys. Rev. C 90, 014909 (2014)</a:t>
            </a:r>
            <a:r>
              <a:rPr b="0" lang="en-US" sz="1400" spc="-1" strike="noStrike">
                <a:highlight>
                  <a:srgbClr val="ffffff"/>
                </a:highlight>
                <a:latin typeface="Times New Roman"/>
              </a:rPr>
              <a:t>              </a:t>
            </a:r>
            <a:endParaRPr b="0" lang="en-US" sz="1400" spc="-1" strike="noStrike">
              <a:highlight>
                <a:srgbClr val="ffffff"/>
              </a:highlight>
              <a:latin typeface="Times New Roman"/>
            </a:endParaRPr>
          </a:p>
        </p:txBody>
      </p:sp>
      <p:grpSp>
        <p:nvGrpSpPr>
          <p:cNvPr id="946" name="Group 2"/>
          <p:cNvGrpSpPr/>
          <p:nvPr/>
        </p:nvGrpSpPr>
        <p:grpSpPr>
          <a:xfrm>
            <a:off x="3357000" y="1054440"/>
            <a:ext cx="2075040" cy="5805720"/>
            <a:chOff x="3357000" y="1054440"/>
            <a:chExt cx="2075040" cy="5805720"/>
          </a:xfrm>
        </p:grpSpPr>
        <p:sp>
          <p:nvSpPr>
            <p:cNvPr id="947" name="CustomShape 3"/>
            <p:cNvSpPr/>
            <p:nvPr/>
          </p:nvSpPr>
          <p:spPr>
            <a:xfrm>
              <a:off x="3357000" y="1054440"/>
              <a:ext cx="2075040" cy="5805720"/>
            </a:xfrm>
            <a:prstGeom prst="rect">
              <a:avLst/>
            </a:prstGeom>
            <a:solidFill>
              <a:srgbClr val="999999"/>
            </a:solidFill>
            <a:ln w="18360">
              <a:solidFill>
                <a:srgbClr val="3465a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grpSp>
          <p:nvGrpSpPr>
            <p:cNvPr id="948" name="Group 4"/>
            <p:cNvGrpSpPr/>
            <p:nvPr/>
          </p:nvGrpSpPr>
          <p:grpSpPr>
            <a:xfrm>
              <a:off x="3514680" y="5489280"/>
              <a:ext cx="1828800" cy="1234440"/>
              <a:chOff x="3514680" y="5489280"/>
              <a:chExt cx="1828800" cy="1234440"/>
            </a:xfrm>
          </p:grpSpPr>
          <p:pic>
            <p:nvPicPr>
              <p:cNvPr id="949" name="" descr=""/>
              <p:cNvPicPr/>
              <p:nvPr/>
            </p:nvPicPr>
            <p:blipFill>
              <a:blip r:embed="rId2"/>
              <a:stretch/>
            </p:blipFill>
            <p:spPr>
              <a:xfrm>
                <a:off x="3514680" y="5489280"/>
                <a:ext cx="1828800" cy="1234440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950" name="TextShape 5"/>
              <p:cNvSpPr txBox="1"/>
              <p:nvPr/>
            </p:nvSpPr>
            <p:spPr>
              <a:xfrm>
                <a:off x="3800880" y="5943960"/>
                <a:ext cx="1080720" cy="66348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rIns="90000" tIns="45000" bIns="45000">
                <a:noAutofit/>
              </a:bodyPr>
              <a:p>
                <a:r>
                  <a:rPr b="1" lang="en-US" sz="2000" spc="-1" strike="noStrike">
                    <a:latin typeface="Arial"/>
                  </a:rPr>
                  <a:t>HTBW</a:t>
                </a:r>
                <a:endParaRPr b="0" lang="en-US" sz="2000" spc="-1" strike="noStrike">
                  <a:latin typeface="Arial"/>
                </a:endParaRPr>
              </a:p>
            </p:txBody>
          </p:sp>
        </p:grpSp>
        <p:grpSp>
          <p:nvGrpSpPr>
            <p:cNvPr id="951" name="Group 6"/>
            <p:cNvGrpSpPr/>
            <p:nvPr/>
          </p:nvGrpSpPr>
          <p:grpSpPr>
            <a:xfrm>
              <a:off x="3486960" y="3956040"/>
              <a:ext cx="1828800" cy="1417320"/>
              <a:chOff x="3486960" y="3956040"/>
              <a:chExt cx="1828800" cy="1417320"/>
            </a:xfrm>
          </p:grpSpPr>
          <p:pic>
            <p:nvPicPr>
              <p:cNvPr id="952" name="" descr=""/>
              <p:cNvPicPr/>
              <p:nvPr/>
            </p:nvPicPr>
            <p:blipFill>
              <a:blip r:embed="rId3"/>
              <a:stretch/>
            </p:blipFill>
            <p:spPr>
              <a:xfrm>
                <a:off x="3486960" y="3956040"/>
                <a:ext cx="1828800" cy="1417320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953" name="TextShape 7"/>
              <p:cNvSpPr txBox="1"/>
              <p:nvPr/>
            </p:nvSpPr>
            <p:spPr>
              <a:xfrm>
                <a:off x="3916080" y="4517280"/>
                <a:ext cx="837720" cy="3769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rIns="90000" tIns="45000" bIns="45000">
                <a:noAutofit/>
              </a:bodyPr>
              <a:p>
                <a:r>
                  <a:rPr b="1" lang="en-US" sz="2000" spc="-1" strike="noStrike">
                    <a:latin typeface="Arial"/>
                  </a:rPr>
                  <a:t>HTM</a:t>
                </a:r>
                <a:endParaRPr b="0" lang="en-US" sz="2000" spc="-1" strike="noStrike">
                  <a:latin typeface="Arial"/>
                </a:endParaRPr>
              </a:p>
            </p:txBody>
          </p:sp>
        </p:grpSp>
        <p:pic>
          <p:nvPicPr>
            <p:cNvPr id="954" name="" descr=""/>
            <p:cNvPicPr/>
            <p:nvPr/>
          </p:nvPicPr>
          <p:blipFill>
            <a:blip r:embed="rId4"/>
            <a:stretch/>
          </p:blipFill>
          <p:spPr>
            <a:xfrm>
              <a:off x="3428640" y="1197720"/>
              <a:ext cx="1828800" cy="1280160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955" name="Group 8"/>
            <p:cNvGrpSpPr/>
            <p:nvPr/>
          </p:nvGrpSpPr>
          <p:grpSpPr>
            <a:xfrm>
              <a:off x="3449160" y="2545200"/>
              <a:ext cx="1828800" cy="1334880"/>
              <a:chOff x="3449160" y="2545200"/>
              <a:chExt cx="1828800" cy="1334880"/>
            </a:xfrm>
          </p:grpSpPr>
          <p:pic>
            <p:nvPicPr>
              <p:cNvPr id="956" name="" descr=""/>
              <p:cNvPicPr/>
              <p:nvPr/>
            </p:nvPicPr>
            <p:blipFill>
              <a:blip r:embed="rId5"/>
              <a:stretch/>
            </p:blipFill>
            <p:spPr>
              <a:xfrm>
                <a:off x="3449160" y="2545200"/>
                <a:ext cx="1828800" cy="1334880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957" name="TextShape 9"/>
              <p:cNvSpPr txBox="1"/>
              <p:nvPr/>
            </p:nvSpPr>
            <p:spPr>
              <a:xfrm>
                <a:off x="3713760" y="2873520"/>
                <a:ext cx="1209240" cy="43056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rIns="90000" tIns="45000" bIns="45000">
                <a:noAutofit/>
              </a:bodyPr>
              <a:p>
                <a:r>
                  <a:rPr b="1" lang="en-US" sz="2000" spc="-1" strike="noStrike">
                    <a:latin typeface="Arial"/>
                  </a:rPr>
                  <a:t>McGill</a:t>
                </a:r>
                <a:endParaRPr b="0" lang="en-US" sz="2000" spc="-1" strike="noStrike">
                  <a:latin typeface="Arial"/>
                </a:endParaRPr>
              </a:p>
            </p:txBody>
          </p:sp>
        </p:grpSp>
        <p:sp>
          <p:nvSpPr>
            <p:cNvPr id="958" name="TextShape 10"/>
            <p:cNvSpPr txBox="1"/>
            <p:nvPr/>
          </p:nvSpPr>
          <p:spPr>
            <a:xfrm>
              <a:off x="4099680" y="1499400"/>
              <a:ext cx="1080720" cy="66348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>
              <a:noAutofit/>
            </a:bodyPr>
            <a:p>
              <a:r>
                <a:rPr b="1" lang="en-US" sz="2000" spc="-1" strike="noStrike">
                  <a:latin typeface="Arial"/>
                </a:rPr>
                <a:t>Martini</a:t>
              </a:r>
              <a:endParaRPr b="0" lang="en-US" sz="2000" spc="-1" strike="noStrike">
                <a:latin typeface="Arial"/>
              </a:endParaRPr>
            </a:p>
          </p:txBody>
        </p:sp>
      </p:grpSp>
      <p:grpSp>
        <p:nvGrpSpPr>
          <p:cNvPr id="959" name="Group 11"/>
          <p:cNvGrpSpPr/>
          <p:nvPr/>
        </p:nvGrpSpPr>
        <p:grpSpPr>
          <a:xfrm>
            <a:off x="66600" y="1315440"/>
            <a:ext cx="2527920" cy="3228120"/>
            <a:chOff x="66600" y="1315440"/>
            <a:chExt cx="2527920" cy="3228120"/>
          </a:xfrm>
        </p:grpSpPr>
        <p:sp>
          <p:nvSpPr>
            <p:cNvPr id="960" name="CustomShape 12"/>
            <p:cNvSpPr/>
            <p:nvPr/>
          </p:nvSpPr>
          <p:spPr>
            <a:xfrm>
              <a:off x="243360" y="1315440"/>
              <a:ext cx="2289600" cy="3041640"/>
            </a:xfrm>
            <a:prstGeom prst="rect">
              <a:avLst/>
            </a:prstGeom>
            <a:solidFill>
              <a:srgbClr val="999999"/>
            </a:solidFill>
            <a:ln w="18360">
              <a:solidFill>
                <a:srgbClr val="3465a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grpSp>
          <p:nvGrpSpPr>
            <p:cNvPr id="961" name="Group 13"/>
            <p:cNvGrpSpPr/>
            <p:nvPr/>
          </p:nvGrpSpPr>
          <p:grpSpPr>
            <a:xfrm>
              <a:off x="475560" y="1366200"/>
              <a:ext cx="1883520" cy="2719800"/>
              <a:chOff x="475560" y="1366200"/>
              <a:chExt cx="1883520" cy="2719800"/>
            </a:xfrm>
          </p:grpSpPr>
          <p:pic>
            <p:nvPicPr>
              <p:cNvPr id="962" name="" descr=""/>
              <p:cNvPicPr/>
              <p:nvPr/>
            </p:nvPicPr>
            <p:blipFill>
              <a:blip r:embed="rId6"/>
              <a:stretch/>
            </p:blipFill>
            <p:spPr>
              <a:xfrm>
                <a:off x="475560" y="2202480"/>
                <a:ext cx="1883520" cy="1883520"/>
              </a:xfrm>
              <a:prstGeom prst="rect">
                <a:avLst/>
              </a:prstGeom>
              <a:ln>
                <a:noFill/>
              </a:ln>
            </p:spPr>
          </p:pic>
          <p:grpSp>
            <p:nvGrpSpPr>
              <p:cNvPr id="963" name="Group 14"/>
              <p:cNvGrpSpPr/>
              <p:nvPr/>
            </p:nvGrpSpPr>
            <p:grpSpPr>
              <a:xfrm>
                <a:off x="702720" y="1366200"/>
                <a:ext cx="1414440" cy="2495160"/>
                <a:chOff x="702720" y="1366200"/>
                <a:chExt cx="1414440" cy="2495160"/>
              </a:xfrm>
            </p:grpSpPr>
            <p:grpSp>
              <p:nvGrpSpPr>
                <p:cNvPr id="964" name="Group 15"/>
                <p:cNvGrpSpPr/>
                <p:nvPr/>
              </p:nvGrpSpPr>
              <p:grpSpPr>
                <a:xfrm>
                  <a:off x="989640" y="2043720"/>
                  <a:ext cx="693720" cy="863640"/>
                  <a:chOff x="989640" y="2043720"/>
                  <a:chExt cx="693720" cy="863640"/>
                </a:xfrm>
              </p:grpSpPr>
              <p:grpSp>
                <p:nvGrpSpPr>
                  <p:cNvPr id="965" name="Group 16"/>
                  <p:cNvGrpSpPr/>
                  <p:nvPr/>
                </p:nvGrpSpPr>
                <p:grpSpPr>
                  <a:xfrm>
                    <a:off x="989640" y="2043720"/>
                    <a:ext cx="693720" cy="863640"/>
                    <a:chOff x="989640" y="2043720"/>
                    <a:chExt cx="693720" cy="863640"/>
                  </a:xfrm>
                </p:grpSpPr>
                <p:grpSp>
                  <p:nvGrpSpPr>
                    <p:cNvPr id="966" name="Group 17"/>
                    <p:cNvGrpSpPr/>
                    <p:nvPr/>
                  </p:nvGrpSpPr>
                  <p:grpSpPr>
                    <a:xfrm>
                      <a:off x="989640" y="2043720"/>
                      <a:ext cx="693720" cy="863640"/>
                      <a:chOff x="989640" y="2043720"/>
                      <a:chExt cx="693720" cy="863640"/>
                    </a:xfrm>
                  </p:grpSpPr>
                  <p:grpSp>
                    <p:nvGrpSpPr>
                      <p:cNvPr id="967" name="Group 18"/>
                      <p:cNvGrpSpPr/>
                      <p:nvPr/>
                    </p:nvGrpSpPr>
                    <p:grpSpPr>
                      <a:xfrm>
                        <a:off x="989640" y="2561760"/>
                        <a:ext cx="28080" cy="63720"/>
                        <a:chOff x="989640" y="2561760"/>
                        <a:chExt cx="28080" cy="63720"/>
                      </a:xfrm>
                    </p:grpSpPr>
                    <p:sp>
                      <p:nvSpPr>
                        <p:cNvPr id="968" name="CustomShape 19"/>
                        <p:cNvSpPr/>
                        <p:nvPr/>
                      </p:nvSpPr>
                      <p:spPr>
                        <a:xfrm>
                          <a:off x="989640" y="2561760"/>
                          <a:ext cx="28080" cy="63720"/>
                        </a:xfrm>
                        <a:prstGeom prst="ellipse">
                          <a:avLst/>
                        </a:prstGeom>
                        <a:solidFill>
                          <a:srgbClr val="000000"/>
                        </a:solidFill>
                        <a:ln w="9360">
                          <a:solidFill>
                            <a:srgbClr val="000000"/>
                          </a:solidFill>
                          <a:miter/>
                        </a:ln>
                      </p:spPr>
                      <p:style>
                        <a:lnRef idx="0"/>
                        <a:fillRef idx="0"/>
                        <a:effectRef idx="0"/>
                        <a:fontRef idx="minor"/>
                      </p:style>
                    </p:sp>
                  </p:grpSp>
                  <p:grpSp>
                    <p:nvGrpSpPr>
                      <p:cNvPr id="969" name="Group 20"/>
                      <p:cNvGrpSpPr/>
                      <p:nvPr/>
                    </p:nvGrpSpPr>
                    <p:grpSpPr>
                      <a:xfrm>
                        <a:off x="1656000" y="2608560"/>
                        <a:ext cx="27360" cy="63720"/>
                        <a:chOff x="1656000" y="2608560"/>
                        <a:chExt cx="27360" cy="63720"/>
                      </a:xfrm>
                    </p:grpSpPr>
                    <p:sp>
                      <p:nvSpPr>
                        <p:cNvPr id="970" name="CustomShape 21"/>
                        <p:cNvSpPr/>
                        <p:nvPr/>
                      </p:nvSpPr>
                      <p:spPr>
                        <a:xfrm>
                          <a:off x="1656000" y="2608560"/>
                          <a:ext cx="27360" cy="63720"/>
                        </a:xfrm>
                        <a:prstGeom prst="ellipse">
                          <a:avLst/>
                        </a:prstGeom>
                        <a:solidFill>
                          <a:srgbClr val="000000"/>
                        </a:solidFill>
                        <a:ln w="9360">
                          <a:solidFill>
                            <a:srgbClr val="000000"/>
                          </a:solidFill>
                          <a:miter/>
                        </a:ln>
                      </p:spPr>
                      <p:style>
                        <a:lnRef idx="0"/>
                        <a:fillRef idx="0"/>
                        <a:effectRef idx="0"/>
                        <a:fontRef idx="minor"/>
                      </p:style>
                    </p:sp>
                  </p:grpSp>
                  <p:sp>
                    <p:nvSpPr>
                      <p:cNvPr id="971" name="CustomShape 22"/>
                      <p:cNvSpPr/>
                      <p:nvPr/>
                    </p:nvSpPr>
                    <p:spPr>
                      <a:xfrm>
                        <a:off x="1542960" y="2043720"/>
                        <a:ext cx="64080" cy="63000"/>
                      </a:xfrm>
                      <a:prstGeom prst="ellipse">
                        <a:avLst/>
                      </a:prstGeom>
                      <a:solidFill>
                        <a:srgbClr val="000000"/>
                      </a:solidFill>
                      <a:ln w="9360">
                        <a:solidFill>
                          <a:srgbClr val="000000"/>
                        </a:solidFill>
                        <a:miter/>
                      </a:ln>
                    </p:spPr>
                    <p:style>
                      <a:lnRef idx="0"/>
                      <a:fillRef idx="0"/>
                      <a:effectRef idx="0"/>
                      <a:fontRef idx="minor"/>
                    </p:style>
                  </p:sp>
                  <p:sp>
                    <p:nvSpPr>
                      <p:cNvPr id="972" name="CustomShape 23"/>
                      <p:cNvSpPr/>
                      <p:nvPr/>
                    </p:nvSpPr>
                    <p:spPr>
                      <a:xfrm>
                        <a:off x="1303200" y="2844000"/>
                        <a:ext cx="63720" cy="63360"/>
                      </a:xfrm>
                      <a:prstGeom prst="ellipse">
                        <a:avLst/>
                      </a:prstGeom>
                      <a:solidFill>
                        <a:srgbClr val="000000"/>
                      </a:solidFill>
                      <a:ln w="9360">
                        <a:solidFill>
                          <a:srgbClr val="000000"/>
                        </a:solidFill>
                        <a:miter/>
                      </a:ln>
                    </p:spPr>
                    <p:style>
                      <a:lnRef idx="0"/>
                      <a:fillRef idx="0"/>
                      <a:effectRef idx="0"/>
                      <a:fontRef idx="minor"/>
                    </p:style>
                  </p:sp>
                </p:grpSp>
                <p:grpSp>
                  <p:nvGrpSpPr>
                    <p:cNvPr id="973" name="Group 24"/>
                    <p:cNvGrpSpPr/>
                    <p:nvPr/>
                  </p:nvGrpSpPr>
                  <p:grpSpPr>
                    <a:xfrm>
                      <a:off x="1037160" y="2116440"/>
                      <a:ext cx="605160" cy="749160"/>
                      <a:chOff x="1037160" y="2116440"/>
                      <a:chExt cx="605160" cy="749160"/>
                    </a:xfrm>
                  </p:grpSpPr>
                  <p:sp>
                    <p:nvSpPr>
                      <p:cNvPr id="974" name="Line 25"/>
                      <p:cNvSpPr/>
                      <p:nvPr/>
                    </p:nvSpPr>
                    <p:spPr>
                      <a:xfrm>
                        <a:off x="1037160" y="2599200"/>
                        <a:ext cx="275760" cy="0"/>
                      </a:xfrm>
                      <a:prstGeom prst="line">
                        <a:avLst/>
                      </a:prstGeom>
                      <a:ln w="38160">
                        <a:solidFill>
                          <a:srgbClr val="000000"/>
                        </a:solidFill>
                        <a:miter/>
                      </a:ln>
                    </p:spPr>
                    <p:style>
                      <a:lnRef idx="0"/>
                      <a:fillRef idx="0"/>
                      <a:effectRef idx="0"/>
                      <a:fontRef idx="minor"/>
                    </p:style>
                  </p:sp>
                  <p:sp>
                    <p:nvSpPr>
                      <p:cNvPr id="975" name="Line 26"/>
                      <p:cNvSpPr/>
                      <p:nvPr/>
                    </p:nvSpPr>
                    <p:spPr>
                      <a:xfrm flipV="1">
                        <a:off x="1325520" y="2116440"/>
                        <a:ext cx="229680" cy="482400"/>
                      </a:xfrm>
                      <a:prstGeom prst="line">
                        <a:avLst/>
                      </a:prstGeom>
                      <a:ln w="38160">
                        <a:solidFill>
                          <a:srgbClr val="000000"/>
                        </a:solidFill>
                        <a:miter/>
                        <a:tailEnd len="med" type="triangle" w="med"/>
                      </a:ln>
                    </p:spPr>
                    <p:style>
                      <a:lnRef idx="0"/>
                      <a:fillRef idx="0"/>
                      <a:effectRef idx="0"/>
                      <a:fontRef idx="minor"/>
                    </p:style>
                  </p:sp>
                  <p:grpSp>
                    <p:nvGrpSpPr>
                      <p:cNvPr id="976" name="Group 27"/>
                      <p:cNvGrpSpPr/>
                      <p:nvPr/>
                    </p:nvGrpSpPr>
                    <p:grpSpPr>
                      <a:xfrm>
                        <a:off x="1310040" y="2645280"/>
                        <a:ext cx="332280" cy="220320"/>
                        <a:chOff x="1310040" y="2645280"/>
                        <a:chExt cx="332280" cy="220320"/>
                      </a:xfrm>
                    </p:grpSpPr>
                    <p:sp>
                      <p:nvSpPr>
                        <p:cNvPr id="977" name="Line 28"/>
                        <p:cNvSpPr/>
                        <p:nvPr/>
                      </p:nvSpPr>
                      <p:spPr>
                        <a:xfrm flipH="1">
                          <a:off x="1394280" y="2645280"/>
                          <a:ext cx="248040" cy="0"/>
                        </a:xfrm>
                        <a:prstGeom prst="line">
                          <a:avLst/>
                        </a:prstGeom>
                        <a:ln w="38160">
                          <a:solidFill>
                            <a:srgbClr val="000000"/>
                          </a:solidFill>
                          <a:miter/>
                        </a:ln>
                      </p:spPr>
                      <p:style>
                        <a:lnRef idx="0"/>
                        <a:fillRef idx="0"/>
                        <a:effectRef idx="0"/>
                        <a:fontRef idx="minor"/>
                      </p:style>
                    </p:sp>
                    <p:sp>
                      <p:nvSpPr>
                        <p:cNvPr id="978" name="Freeform 29"/>
                        <p:cNvSpPr/>
                        <p:nvPr/>
                      </p:nvSpPr>
                      <p:spPr>
                        <a:xfrm>
                          <a:off x="1257840" y="2644560"/>
                          <a:ext cx="176760" cy="221400"/>
                        </a:xfrm>
                        <a:custGeom>
                          <a:avLst/>
                          <a:gdLst/>
                          <a:ahLst/>
                          <a:rect l="0" t="0" r="r" b="b"/>
                          <a:pathLst>
                            <a:path w="491" h="615">
                              <a:moveTo>
                                <a:pt x="386" y="2"/>
                              </a:moveTo>
                              <a:cubicBezTo>
                                <a:pt x="220" y="0"/>
                                <a:pt x="401" y="160"/>
                                <a:pt x="301" y="196"/>
                              </a:cubicBezTo>
                              <a:cubicBezTo>
                                <a:pt x="53" y="286"/>
                                <a:pt x="490" y="312"/>
                                <a:pt x="231" y="382"/>
                              </a:cubicBezTo>
                              <a:cubicBezTo>
                                <a:pt x="0" y="445"/>
                                <a:pt x="307" y="411"/>
                                <a:pt x="309" y="490"/>
                              </a:cubicBezTo>
                              <a:lnTo>
                                <a:pt x="224" y="536"/>
                              </a:lnTo>
                              <a:lnTo>
                                <a:pt x="255" y="614"/>
                              </a:lnTo>
                              <a:lnTo>
                                <a:pt x="255" y="607"/>
                              </a:lnTo>
                            </a:path>
                          </a:pathLst>
                        </a:custGeom>
                        <a:ln w="36720">
                          <a:solidFill>
                            <a:srgbClr val="000000"/>
                          </a:solidFill>
                          <a:round/>
                        </a:ln>
                      </p:spPr>
                    </p:sp>
                  </p:grpSp>
                  <p:sp>
                    <p:nvSpPr>
                      <p:cNvPr id="979" name="CustomShape 30"/>
                      <p:cNvSpPr/>
                      <p:nvPr/>
                    </p:nvSpPr>
                    <p:spPr>
                      <a:xfrm>
                        <a:off x="1257120" y="2530080"/>
                        <a:ext cx="206280" cy="161280"/>
                      </a:xfrm>
                      <a:custGeom>
                        <a:avLst/>
                        <a:gdLst/>
                        <a:ahLst/>
                        <a:rect l="l" t="t" r="r" b="b"/>
                        <a:pathLst>
                          <a:path w="21600" h="21600">
                            <a:moveTo>
                              <a:pt x="11464" y="4340"/>
                            </a:moveTo>
                            <a:lnTo>
                              <a:pt x="9722" y="1887"/>
                            </a:lnTo>
                            <a:lnTo>
                              <a:pt x="8548" y="6383"/>
                            </a:lnTo>
                            <a:lnTo>
                              <a:pt x="4503" y="3626"/>
                            </a:lnTo>
                            <a:lnTo>
                              <a:pt x="5373" y="7816"/>
                            </a:lnTo>
                            <a:lnTo>
                              <a:pt x="1174" y="8270"/>
                            </a:lnTo>
                            <a:lnTo>
                              <a:pt x="3934" y="11592"/>
                            </a:lnTo>
                            <a:lnTo>
                              <a:pt x="0" y="12875"/>
                            </a:lnTo>
                            <a:lnTo>
                              <a:pt x="3329" y="15372"/>
                            </a:lnTo>
                            <a:lnTo>
                              <a:pt x="1283" y="17824"/>
                            </a:lnTo>
                            <a:lnTo>
                              <a:pt x="4804" y="18239"/>
                            </a:lnTo>
                            <a:lnTo>
                              <a:pt x="4918" y="21600"/>
                            </a:lnTo>
                            <a:lnTo>
                              <a:pt x="7525" y="18125"/>
                            </a:lnTo>
                            <a:lnTo>
                              <a:pt x="8698" y="19712"/>
                            </a:lnTo>
                            <a:lnTo>
                              <a:pt x="9871" y="17371"/>
                            </a:lnTo>
                            <a:lnTo>
                              <a:pt x="11614" y="18844"/>
                            </a:lnTo>
                            <a:lnTo>
                              <a:pt x="12178" y="15937"/>
                            </a:lnTo>
                            <a:lnTo>
                              <a:pt x="14943" y="17371"/>
                            </a:lnTo>
                            <a:lnTo>
                              <a:pt x="14640" y="14348"/>
                            </a:lnTo>
                            <a:lnTo>
                              <a:pt x="18878" y="15632"/>
                            </a:lnTo>
                            <a:lnTo>
                              <a:pt x="16382" y="12311"/>
                            </a:lnTo>
                            <a:lnTo>
                              <a:pt x="18270" y="11292"/>
                            </a:lnTo>
                            <a:lnTo>
                              <a:pt x="16986" y="9404"/>
                            </a:lnTo>
                            <a:lnTo>
                              <a:pt x="21600" y="6646"/>
                            </a:lnTo>
                            <a:lnTo>
                              <a:pt x="16382" y="6533"/>
                            </a:lnTo>
                            <a:lnTo>
                              <a:pt x="18005" y="3172"/>
                            </a:lnTo>
                            <a:lnTo>
                              <a:pt x="14524" y="5778"/>
                            </a:lnTo>
                            <a:lnTo>
                              <a:pt x="14789" y="0"/>
                            </a:lnTo>
                            <a:lnTo>
                              <a:pt x="11464" y="4340"/>
                            </a:lnTo>
                            <a:close/>
                          </a:path>
                        </a:pathLst>
                      </a:custGeom>
                      <a:solidFill>
                        <a:srgbClr val="f5fd55"/>
                      </a:solidFill>
                      <a:ln w="9360">
                        <a:solidFill>
                          <a:srgbClr val="000000"/>
                        </a:solidFill>
                        <a:miter/>
                      </a:ln>
                    </p:spPr>
                    <p:style>
                      <a:lnRef idx="0"/>
                      <a:fillRef idx="0"/>
                      <a:effectRef idx="0"/>
                      <a:fontRef idx="minor"/>
                    </p:style>
                  </p:sp>
                </p:grpSp>
              </p:grpSp>
            </p:grpSp>
            <p:pic>
              <p:nvPicPr>
                <p:cNvPr id="980" name="" descr=""/>
                <p:cNvPicPr/>
                <p:nvPr/>
              </p:nvPicPr>
              <p:blipFill>
                <a:blip r:embed="rId7"/>
                <a:stretch/>
              </p:blipFill>
              <p:spPr>
                <a:xfrm rot="7921200">
                  <a:off x="853560" y="2933640"/>
                  <a:ext cx="792360" cy="758520"/>
                </a:xfrm>
                <a:prstGeom prst="rect">
                  <a:avLst/>
                </a:prstGeom>
                <a:ln>
                  <a:noFill/>
                </a:ln>
              </p:spPr>
            </p:pic>
            <p:pic>
              <p:nvPicPr>
                <p:cNvPr id="981" name="" descr=""/>
                <p:cNvPicPr/>
                <p:nvPr/>
              </p:nvPicPr>
              <p:blipFill>
                <a:blip r:embed="rId8"/>
                <a:stretch/>
              </p:blipFill>
              <p:spPr>
                <a:xfrm rot="1978200">
                  <a:off x="1547640" y="1418040"/>
                  <a:ext cx="405360" cy="722520"/>
                </a:xfrm>
                <a:prstGeom prst="rect">
                  <a:avLst/>
                </a:prstGeom>
                <a:ln>
                  <a:noFill/>
                </a:ln>
              </p:spPr>
            </p:pic>
          </p:grpSp>
        </p:grpSp>
        <p:sp>
          <p:nvSpPr>
            <p:cNvPr id="982" name="TextShape 31"/>
            <p:cNvSpPr txBox="1"/>
            <p:nvPr/>
          </p:nvSpPr>
          <p:spPr>
            <a:xfrm>
              <a:off x="66600" y="3828240"/>
              <a:ext cx="2527920" cy="71532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>
              <a:noAutofit/>
            </a:bodyPr>
            <a:p>
              <a:pPr algn="ctr"/>
              <a:r>
                <a:rPr b="1" lang="en-US" sz="2200" spc="-1" strike="noStrike">
                  <a:latin typeface="Arial"/>
                </a:rPr>
                <a:t>QGP brick + jet</a:t>
              </a:r>
              <a:endParaRPr b="0" lang="en-US" sz="2200" spc="-1" strike="noStrike">
                <a:latin typeface="Arial"/>
              </a:endParaRPr>
            </a:p>
          </p:txBody>
        </p:sp>
      </p:grpSp>
      <p:grpSp>
        <p:nvGrpSpPr>
          <p:cNvPr id="983" name="Group 32"/>
          <p:cNvGrpSpPr/>
          <p:nvPr/>
        </p:nvGrpSpPr>
        <p:grpSpPr>
          <a:xfrm>
            <a:off x="137520" y="4649040"/>
            <a:ext cx="2511720" cy="2211120"/>
            <a:chOff x="137520" y="4649040"/>
            <a:chExt cx="2511720" cy="2211120"/>
          </a:xfrm>
        </p:grpSpPr>
        <p:sp>
          <p:nvSpPr>
            <p:cNvPr id="984" name="CustomShape 33"/>
            <p:cNvSpPr/>
            <p:nvPr/>
          </p:nvSpPr>
          <p:spPr>
            <a:xfrm>
              <a:off x="137520" y="4649040"/>
              <a:ext cx="2511720" cy="2211120"/>
            </a:xfrm>
            <a:prstGeom prst="rect">
              <a:avLst/>
            </a:prstGeom>
            <a:solidFill>
              <a:srgbClr val="999999"/>
            </a:solidFill>
            <a:ln w="18360">
              <a:solidFill>
                <a:srgbClr val="3465a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pic>
          <p:nvPicPr>
            <p:cNvPr id="985" name="" descr=""/>
            <p:cNvPicPr/>
            <p:nvPr/>
          </p:nvPicPr>
          <p:blipFill>
            <a:blip r:embed="rId9"/>
            <a:stretch/>
          </p:blipFill>
          <p:spPr>
            <a:xfrm>
              <a:off x="234360" y="4778280"/>
              <a:ext cx="2286000" cy="1645920"/>
            </a:xfrm>
            <a:prstGeom prst="rect">
              <a:avLst/>
            </a:prstGeom>
            <a:ln>
              <a:noFill/>
            </a:ln>
          </p:spPr>
        </p:pic>
        <p:sp>
          <p:nvSpPr>
            <p:cNvPr id="986" name="TextShape 34"/>
            <p:cNvSpPr txBox="1"/>
            <p:nvPr/>
          </p:nvSpPr>
          <p:spPr>
            <a:xfrm>
              <a:off x="234360" y="6424200"/>
              <a:ext cx="2183400" cy="40320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>
              <a:noAutofit/>
            </a:bodyPr>
            <a:p>
              <a:pPr algn="ctr"/>
              <a:r>
                <a:rPr b="1" lang="en-US" sz="2200" spc="-1" strike="noStrike">
                  <a:latin typeface="Arial"/>
                </a:rPr>
                <a:t>Data</a:t>
              </a:r>
              <a:endParaRPr b="0" lang="en-US" sz="2200" spc="-1" strike="noStrike">
                <a:latin typeface="Arial"/>
              </a:endParaRPr>
            </a:p>
          </p:txBody>
        </p:sp>
      </p:grpSp>
      <p:cxnSp>
        <p:nvCxnSpPr>
          <p:cNvPr id="987" name="Line 35"/>
          <p:cNvCxnSpPr>
            <a:stCxn id="959" idx="3"/>
          </p:cNvCxnSpPr>
          <p:nvPr/>
        </p:nvCxnSpPr>
        <p:spPr>
          <a:xfrm>
            <a:off x="2594520" y="2929320"/>
            <a:ext cx="762840" cy="1028160"/>
          </a:xfrm>
          <a:prstGeom prst="straightConnector1">
            <a:avLst/>
          </a:prstGeom>
          <a:ln w="76320">
            <a:solidFill>
              <a:srgbClr val="2323dc"/>
            </a:solidFill>
            <a:round/>
            <a:tailEnd len="med" type="triangle" w="med"/>
          </a:ln>
        </p:spPr>
      </p:cxnSp>
      <p:cxnSp>
        <p:nvCxnSpPr>
          <p:cNvPr id="988" name="Line 36"/>
          <p:cNvCxnSpPr>
            <a:stCxn id="983" idx="3"/>
          </p:cNvCxnSpPr>
          <p:nvPr/>
        </p:nvCxnSpPr>
        <p:spPr>
          <a:xfrm flipV="1">
            <a:off x="2649240" y="3957120"/>
            <a:ext cx="708120" cy="1797840"/>
          </a:xfrm>
          <a:prstGeom prst="straightConnector1">
            <a:avLst/>
          </a:prstGeom>
          <a:ln w="76320">
            <a:solidFill>
              <a:srgbClr val="2323dc"/>
            </a:solidFill>
            <a:round/>
            <a:tailEnd len="med" type="triangle" w="med"/>
          </a:ln>
        </p:spPr>
      </p:cxnSp>
      <p:grpSp>
        <p:nvGrpSpPr>
          <p:cNvPr id="989" name="Group 37"/>
          <p:cNvGrpSpPr/>
          <p:nvPr/>
        </p:nvGrpSpPr>
        <p:grpSpPr>
          <a:xfrm>
            <a:off x="6065280" y="752400"/>
            <a:ext cx="3776040" cy="2816640"/>
            <a:chOff x="6065280" y="752400"/>
            <a:chExt cx="3776040" cy="2816640"/>
          </a:xfrm>
        </p:grpSpPr>
        <p:sp>
          <p:nvSpPr>
            <p:cNvPr id="990" name="CustomShape 38"/>
            <p:cNvSpPr/>
            <p:nvPr/>
          </p:nvSpPr>
          <p:spPr>
            <a:xfrm>
              <a:off x="6065280" y="752400"/>
              <a:ext cx="3776040" cy="2816640"/>
            </a:xfrm>
            <a:prstGeom prst="rect">
              <a:avLst/>
            </a:prstGeom>
            <a:solidFill>
              <a:srgbClr val="999999"/>
            </a:solidFill>
            <a:ln w="18360">
              <a:solidFill>
                <a:srgbClr val="3465a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pic>
          <p:nvPicPr>
            <p:cNvPr id="991" name="" descr=""/>
            <p:cNvPicPr/>
            <p:nvPr/>
          </p:nvPicPr>
          <p:blipFill>
            <a:blip r:embed="rId10"/>
            <a:stretch/>
          </p:blipFill>
          <p:spPr>
            <a:xfrm>
              <a:off x="6550560" y="913680"/>
              <a:ext cx="2856960" cy="2207160"/>
            </a:xfrm>
            <a:prstGeom prst="rect">
              <a:avLst/>
            </a:prstGeom>
            <a:ln>
              <a:noFill/>
            </a:ln>
          </p:spPr>
        </p:pic>
        <mc:AlternateContent>
          <mc:Choice xmlns:a14="http://schemas.microsoft.com/office/drawing/2010/main" Requires="a14">
            <p:sp>
              <p:nvSpPr>
                <p:cNvPr id="992" name="Formula 39"/>
                <p:cNvSpPr txBox="1"/>
                <p:nvPr/>
              </p:nvSpPr>
              <p:spPr>
                <a:xfrm>
                  <a:off x="6942960" y="3152520"/>
                  <a:ext cx="2063880" cy="405360"/>
                </a:xfrm>
                <a:prstGeom prst="rect">
                  <a:avLst/>
                </a:prstGeom>
              </p:spPr>
              <p:txBody>
                <a:bodyPr/>
                <a:p>
                  <a14:m>
                    <m:oMath xmlns:m="http://schemas.openxmlformats.org/officeDocument/2006/math">
                      <m:sSup>
                        <m:e>
                          <m:r>
                            <m:t xml:space="preserve">χ</m:t>
                          </m:r>
                        </m:e>
                        <m:sup>
                          <m:r>
                            <m:t xml:space="preserve">2</m:t>
                          </m:r>
                        </m:sup>
                      </m:sSup>
                      <m:r>
                        <m:t xml:space="preserve">minimization</m:t>
                      </m:r>
                    </m:oMath>
                  </a14:m>
                </a:p>
              </p:txBody>
            </p:sp>
          </mc:Choice>
          <mc:Fallback/>
        </mc:AlternateContent>
      </p:grpSp>
      <p:cxnSp>
        <p:nvCxnSpPr>
          <p:cNvPr id="993" name="Line 40"/>
          <p:cNvCxnSpPr>
            <a:stCxn id="946" idx="3"/>
            <a:endCxn id="989" idx="1"/>
          </p:cNvCxnSpPr>
          <p:nvPr/>
        </p:nvCxnSpPr>
        <p:spPr>
          <a:xfrm flipV="1">
            <a:off x="5432040" y="2160720"/>
            <a:ext cx="633600" cy="1796760"/>
          </a:xfrm>
          <a:prstGeom prst="straightConnector1">
            <a:avLst/>
          </a:prstGeom>
          <a:ln w="76320">
            <a:solidFill>
              <a:srgbClr val="2323dc"/>
            </a:solidFill>
            <a:round/>
            <a:tailEnd len="med" type="triangle" w="med"/>
          </a:ln>
        </p:spPr>
      </p:cxnSp>
      <p:grpSp>
        <p:nvGrpSpPr>
          <p:cNvPr id="994" name="Group 41"/>
          <p:cNvGrpSpPr/>
          <p:nvPr/>
        </p:nvGrpSpPr>
        <p:grpSpPr>
          <a:xfrm>
            <a:off x="6027840" y="4141080"/>
            <a:ext cx="4667400" cy="2976120"/>
            <a:chOff x="6027840" y="4141080"/>
            <a:chExt cx="4667400" cy="2976120"/>
          </a:xfrm>
        </p:grpSpPr>
        <p:sp>
          <p:nvSpPr>
            <p:cNvPr id="995" name="CustomShape 42"/>
            <p:cNvSpPr/>
            <p:nvPr/>
          </p:nvSpPr>
          <p:spPr>
            <a:xfrm>
              <a:off x="6027840" y="4141080"/>
              <a:ext cx="3776040" cy="2823480"/>
            </a:xfrm>
            <a:prstGeom prst="rect">
              <a:avLst/>
            </a:prstGeom>
            <a:solidFill>
              <a:srgbClr val="999999"/>
            </a:solidFill>
            <a:ln w="18360">
              <a:solidFill>
                <a:srgbClr val="3465a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pic>
          <p:nvPicPr>
            <p:cNvPr id="996" name="" descr=""/>
            <p:cNvPicPr/>
            <p:nvPr/>
          </p:nvPicPr>
          <p:blipFill>
            <a:blip r:embed="rId11"/>
            <a:stretch/>
          </p:blipFill>
          <p:spPr>
            <a:xfrm>
              <a:off x="6672960" y="4223520"/>
              <a:ext cx="2704680" cy="2175840"/>
            </a:xfrm>
            <a:prstGeom prst="rect">
              <a:avLst/>
            </a:prstGeom>
            <a:ln>
              <a:noFill/>
            </a:ln>
          </p:spPr>
        </p:pic>
        <p:sp>
          <p:nvSpPr>
            <p:cNvPr id="997" name="TextShape 43"/>
            <p:cNvSpPr txBox="1"/>
            <p:nvPr/>
          </p:nvSpPr>
          <p:spPr>
            <a:xfrm>
              <a:off x="7461000" y="6413760"/>
              <a:ext cx="2345760" cy="46008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>
              <a:noAutofit/>
            </a:bodyPr>
            <a:p>
              <a:pPr algn="r"/>
              <a:r>
                <a:rPr b="0" lang="en-US" sz="1800" spc="-1" strike="noStrike">
                  <a:solidFill>
                    <a:srgbClr val="000000"/>
                  </a:solidFill>
                  <a:latin typeface="Arial"/>
                </a:rPr>
                <a:t>200 GeV Au+Au</a:t>
              </a:r>
              <a:endParaRPr b="0" lang="en-US" sz="1800" spc="-1" strike="noStrike">
                <a:latin typeface="Arial"/>
              </a:endParaRPr>
            </a:p>
          </p:txBody>
        </p:sp>
        <mc:AlternateContent>
          <mc:Choice xmlns:a14="http://schemas.microsoft.com/office/drawing/2010/main" Requires="a14">
            <p:sp>
              <p:nvSpPr>
                <p:cNvPr id="998" name="Formula 44"/>
                <p:cNvSpPr txBox="1"/>
                <p:nvPr/>
              </p:nvSpPr>
              <p:spPr>
                <a:xfrm>
                  <a:off x="6041160" y="6411960"/>
                  <a:ext cx="1811160" cy="287640"/>
                </a:xfrm>
                <a:prstGeom prst="rect">
                  <a:avLst/>
                </a:prstGeom>
              </p:spPr>
              <p:txBody>
                <a:bodyPr/>
                <a:p>
                  <a14:m>
                    <m:oMath xmlns:m="http://schemas.openxmlformats.org/officeDocument/2006/math">
                      <m:acc>
                        <m:accPr>
                          <m:chr m:val="^"/>
                        </m:accPr>
                        <m:e>
                          <m:r>
                            <m:t xml:space="preserve">q</m:t>
                          </m:r>
                        </m:e>
                      </m:acc>
                      <m:r>
                        <m:t xml:space="preserve">=</m:t>
                      </m:r>
                      <m:r>
                        <m:t xml:space="preserve">1.2</m:t>
                      </m:r>
                      <m:r>
                        <m:t xml:space="preserve">±</m:t>
                      </m:r>
                      <m:r>
                        <m:t xml:space="preserve">0.3</m:t>
                      </m:r>
                      <m:r>
                        <m:t xml:space="preserve"> </m:t>
                      </m:r>
                      <m:sSup>
                        <m:e>
                          <m:r>
                            <m:t xml:space="preserve">GeV</m:t>
                          </m:r>
                        </m:e>
                        <m:sup>
                          <m:r>
                            <m:t xml:space="preserve">2</m:t>
                          </m:r>
                        </m:sup>
                      </m:sSup>
                    </m:oMath>
                  </a14:m>
                </a:p>
              </p:txBody>
            </p:sp>
          </mc:Choice>
          <mc:Fallback/>
        </mc:AlternateContent>
        <mc:AlternateContent>
          <mc:Choice xmlns:a14="http://schemas.microsoft.com/office/drawing/2010/main" Requires="a14">
            <p:sp>
              <p:nvSpPr>
                <p:cNvPr id="999" name="Formula 45"/>
                <p:cNvSpPr txBox="1"/>
                <p:nvPr/>
              </p:nvSpPr>
              <p:spPr>
                <a:xfrm>
                  <a:off x="6041160" y="6699600"/>
                  <a:ext cx="1814760" cy="287640"/>
                </a:xfrm>
                <a:prstGeom prst="rect">
                  <a:avLst/>
                </a:prstGeom>
              </p:spPr>
              <p:txBody>
                <a:bodyPr/>
                <a:p>
                  <a14:m>
                    <m:oMath xmlns:m="http://schemas.openxmlformats.org/officeDocument/2006/math">
                      <m:acc>
                        <m:accPr>
                          <m:chr m:val="^"/>
                        </m:accPr>
                        <m:e>
                          <m:r>
                            <m:t xml:space="preserve">q</m:t>
                          </m:r>
                        </m:e>
                      </m:acc>
                      <m:r>
                        <m:t xml:space="preserve">=</m:t>
                      </m:r>
                      <m:r>
                        <m:t xml:space="preserve">1.9</m:t>
                      </m:r>
                      <m:r>
                        <m:t xml:space="preserve">±</m:t>
                      </m:r>
                      <m:r>
                        <m:t xml:space="preserve">0.7</m:t>
                      </m:r>
                      <m:r>
                        <m:t xml:space="preserve"> </m:t>
                      </m:r>
                      <m:sSup>
                        <m:e>
                          <m:r>
                            <m:t xml:space="preserve">GeV</m:t>
                          </m:r>
                        </m:e>
                        <m:sup>
                          <m:r>
                            <m:t xml:space="preserve">2</m:t>
                          </m:r>
                        </m:sup>
                      </m:sSup>
                    </m:oMath>
                  </a14:m>
                </a:p>
              </p:txBody>
            </p:sp>
          </mc:Choice>
          <mc:Fallback/>
        </mc:AlternateContent>
        <p:sp>
          <p:nvSpPr>
            <p:cNvPr id="1000" name="TextShape 46"/>
            <p:cNvSpPr txBox="1"/>
            <p:nvPr/>
          </p:nvSpPr>
          <p:spPr>
            <a:xfrm>
              <a:off x="8003880" y="6657120"/>
              <a:ext cx="2691360" cy="46008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>
              <a:noAutofit/>
            </a:bodyPr>
            <a:p>
              <a:r>
                <a:rPr b="0" lang="en-US" sz="1800" spc="-1" strike="noStrike">
                  <a:solidFill>
                    <a:srgbClr val="000000"/>
                  </a:solidFill>
                  <a:latin typeface="Arial"/>
                </a:rPr>
                <a:t>2.76 TeV Pb+Pb</a:t>
              </a:r>
              <a:endParaRPr b="0" lang="en-US" sz="1800" spc="-1" strike="noStrike">
                <a:latin typeface="Arial"/>
              </a:endParaRPr>
            </a:p>
          </p:txBody>
        </p:sp>
      </p:grpSp>
      <p:cxnSp>
        <p:nvCxnSpPr>
          <p:cNvPr id="1001" name="Line 47"/>
          <p:cNvCxnSpPr>
            <a:stCxn id="989" idx="2"/>
            <a:endCxn id="994" idx="0"/>
          </p:cNvCxnSpPr>
          <p:nvPr/>
        </p:nvCxnSpPr>
        <p:spPr>
          <a:xfrm>
            <a:off x="7953120" y="3569040"/>
            <a:ext cx="408600" cy="572400"/>
          </a:xfrm>
          <a:prstGeom prst="straightConnector1">
            <a:avLst/>
          </a:prstGeom>
          <a:ln w="76320">
            <a:solidFill>
              <a:srgbClr val="2323dc"/>
            </a:solidFill>
            <a:round/>
            <a:tailEnd len="med" type="triangle" w="med"/>
          </a:ln>
        </p:spPr>
      </p:cxn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2" name="TextShape 1"/>
          <p:cNvSpPr txBox="1"/>
          <p:nvPr/>
        </p:nvSpPr>
        <p:spPr>
          <a:xfrm>
            <a:off x="504000" y="154080"/>
            <a:ext cx="9071640" cy="12394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n-US" sz="4400" spc="-1" strike="noStrike">
                <a:highlight>
                  <a:srgbClr val="ffffff"/>
                </a:highlight>
                <a:latin typeface="Times New Roman"/>
              </a:rPr>
              <a:t>Bayesian Statistical Analysis</a:t>
            </a:r>
            <a:br/>
            <a:r>
              <a:rPr b="0" lang="en-US" sz="2500" spc="-1" strike="noStrike">
                <a:highlight>
                  <a:srgbClr val="ffffff"/>
                </a:highlight>
                <a:latin typeface="Times New Roman"/>
              </a:rPr>
              <a:t>Models and Data Analysis Initiative</a:t>
            </a:r>
            <a:br/>
            <a:r>
              <a:rPr b="0" lang="en-US" sz="1800" spc="-1" strike="noStrike">
                <a:highlight>
                  <a:srgbClr val="ffffff"/>
                </a:highlight>
                <a:latin typeface="Times New Roman"/>
                <a:hlinkClick r:id="rId1"/>
              </a:rPr>
              <a:t>http://madai.us</a:t>
            </a:r>
            <a:endParaRPr b="0" lang="en-US" sz="1800" spc="-1" strike="noStrike">
              <a:highlight>
                <a:srgbClr val="ffffff"/>
              </a:highlight>
              <a:latin typeface="Times New Roman"/>
            </a:endParaRPr>
          </a:p>
        </p:txBody>
      </p:sp>
      <p:sp>
        <p:nvSpPr>
          <p:cNvPr id="1003" name="TextShape 2"/>
          <p:cNvSpPr txBox="1"/>
          <p:nvPr/>
        </p:nvSpPr>
        <p:spPr>
          <a:xfrm>
            <a:off x="2615400" y="5257440"/>
            <a:ext cx="3796560" cy="1596960"/>
          </a:xfrm>
          <a:prstGeom prst="rect">
            <a:avLst/>
          </a:prstGeom>
          <a:solidFill>
            <a:srgbClr val="999999"/>
          </a:solidFill>
          <a:ln>
            <a:solidFill>
              <a:srgbClr val="000000"/>
            </a:solidFill>
          </a:ln>
        </p:spPr>
        <p:txBody>
          <a:bodyPr lIns="90000" rIns="90000" tIns="45000" bIns="45000">
            <a:noAutofit/>
          </a:bodyPr>
          <a:p>
            <a:pPr marL="216000" indent="-216000">
              <a:buClr>
                <a:srgbClr val="000000"/>
              </a:buClr>
              <a:buFont typeface="StarSymbol"/>
              <a:buAutoNum type="arabicParenR"/>
            </a:pPr>
            <a:r>
              <a:rPr b="1" lang="en-US" sz="2400" spc="-1" strike="noStrike">
                <a:latin typeface="Times New Roman"/>
                <a:ea typeface="PCASQH+GillSans-Bold"/>
              </a:rPr>
              <a:t>Model emulation</a:t>
            </a:r>
            <a:endParaRPr b="0" lang="en-US" sz="2400" spc="-1" strike="noStrike">
              <a:latin typeface="Arial"/>
            </a:endParaRPr>
          </a:p>
          <a:p>
            <a:pPr marL="216000" indent="-216000">
              <a:buClr>
                <a:srgbClr val="000000"/>
              </a:buClr>
              <a:buFont typeface="StarSymbol"/>
              <a:buAutoNum type="arabicParenR"/>
            </a:pPr>
            <a:r>
              <a:rPr b="0" lang="en-US" sz="2000" spc="-1" strike="noStrike">
                <a:latin typeface="Times New Roman"/>
                <a:ea typeface="PCASQH+GillSans-Bold"/>
              </a:rPr>
              <a:t> </a:t>
            </a:r>
            <a:r>
              <a:rPr b="0" lang="en-US" sz="2000" spc="-1" strike="noStrike">
                <a:latin typeface="Times New Roman"/>
                <a:ea typeface="PCASQH+GillSans-Bold"/>
              </a:rPr>
              <a:t>Run full model ~1000 times</a:t>
            </a:r>
            <a:endParaRPr b="0" lang="en-US" sz="2000" spc="-1" strike="noStrike">
              <a:latin typeface="Arial"/>
            </a:endParaRPr>
          </a:p>
          <a:p>
            <a:pPr marL="216000" indent="-216000">
              <a:buClr>
                <a:srgbClr val="000000"/>
              </a:buClr>
              <a:buFont typeface="StarSymbol"/>
              <a:buAutoNum type="arabicParenR"/>
            </a:pPr>
            <a:r>
              <a:rPr b="0" lang="en-US" sz="2000" spc="-1" strike="noStrike">
                <a:latin typeface="Times New Roman"/>
                <a:ea typeface="PCASQH+GillSans-Bold"/>
              </a:rPr>
              <a:t> </a:t>
            </a:r>
            <a:r>
              <a:rPr b="0" lang="en-US" sz="2000" spc="-1" strike="noStrike">
                <a:latin typeface="Times New Roman"/>
                <a:ea typeface="PCASQH+GillSans-Bold"/>
              </a:rPr>
              <a:t>MCMC parameter search uses emulator (interpolator)  in lieu of full model</a:t>
            </a:r>
            <a:endParaRPr b="0" lang="en-US" sz="2000" spc="-1" strike="noStrike">
              <a:latin typeface="Arial"/>
            </a:endParaRPr>
          </a:p>
        </p:txBody>
      </p:sp>
      <p:grpSp>
        <p:nvGrpSpPr>
          <p:cNvPr id="1004" name="Group 3"/>
          <p:cNvGrpSpPr/>
          <p:nvPr/>
        </p:nvGrpSpPr>
        <p:grpSpPr>
          <a:xfrm>
            <a:off x="149040" y="1509480"/>
            <a:ext cx="4105080" cy="2747520"/>
            <a:chOff x="149040" y="1509480"/>
            <a:chExt cx="4105080" cy="2747520"/>
          </a:xfrm>
        </p:grpSpPr>
        <p:sp>
          <p:nvSpPr>
            <p:cNvPr id="1005" name="CustomShape 4"/>
            <p:cNvSpPr/>
            <p:nvPr/>
          </p:nvSpPr>
          <p:spPr>
            <a:xfrm>
              <a:off x="149040" y="1509480"/>
              <a:ext cx="4105080" cy="2747520"/>
            </a:xfrm>
            <a:prstGeom prst="rect">
              <a:avLst/>
            </a:prstGeom>
            <a:solidFill>
              <a:srgbClr val="999999"/>
            </a:solidFill>
            <a:ln>
              <a:solidFill>
                <a:srgbClr val="000000"/>
              </a:solidFill>
            </a:ln>
          </p:spPr>
          <p:style>
            <a:lnRef idx="0"/>
            <a:fillRef idx="0"/>
            <a:effectRef idx="0"/>
            <a:fontRef idx="minor"/>
          </p:style>
        </p:sp>
        <p:pic>
          <p:nvPicPr>
            <p:cNvPr id="1006" name="" descr=""/>
            <p:cNvPicPr/>
            <p:nvPr/>
          </p:nvPicPr>
          <p:blipFill>
            <a:blip r:embed="rId2"/>
            <a:stretch/>
          </p:blipFill>
          <p:spPr>
            <a:xfrm>
              <a:off x="273600" y="1730520"/>
              <a:ext cx="1828800" cy="236844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07" name="" descr=""/>
            <p:cNvPicPr/>
            <p:nvPr/>
          </p:nvPicPr>
          <p:blipFill>
            <a:blip r:embed="rId3"/>
            <a:stretch/>
          </p:blipFill>
          <p:spPr>
            <a:xfrm>
              <a:off x="2272680" y="1921680"/>
              <a:ext cx="1828800" cy="1398960"/>
            </a:xfrm>
            <a:prstGeom prst="rect">
              <a:avLst/>
            </a:prstGeom>
            <a:ln>
              <a:noFill/>
            </a:ln>
          </p:spPr>
        </p:pic>
        <p:sp>
          <p:nvSpPr>
            <p:cNvPr id="1008" name="TextShape 5"/>
            <p:cNvSpPr txBox="1"/>
            <p:nvPr/>
          </p:nvSpPr>
          <p:spPr>
            <a:xfrm>
              <a:off x="2254320" y="3515760"/>
              <a:ext cx="1892160" cy="40320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>
              <a:noAutofit/>
            </a:bodyPr>
            <a:p>
              <a:pPr algn="ctr"/>
              <a:r>
                <a:rPr b="1" lang="en-US" sz="2200" spc="-1" strike="noStrike">
                  <a:latin typeface="Arial"/>
                </a:rPr>
                <a:t>Data</a:t>
              </a:r>
              <a:endParaRPr b="0" lang="en-US" sz="2200" spc="-1" strike="noStrike">
                <a:latin typeface="Arial"/>
              </a:endParaRPr>
            </a:p>
          </p:txBody>
        </p:sp>
      </p:grpSp>
      <p:grpSp>
        <p:nvGrpSpPr>
          <p:cNvPr id="1009" name="Group 6"/>
          <p:cNvGrpSpPr/>
          <p:nvPr/>
        </p:nvGrpSpPr>
        <p:grpSpPr>
          <a:xfrm>
            <a:off x="121320" y="4767840"/>
            <a:ext cx="1840680" cy="2237400"/>
            <a:chOff x="121320" y="4767840"/>
            <a:chExt cx="1840680" cy="2237400"/>
          </a:xfrm>
        </p:grpSpPr>
        <p:sp>
          <p:nvSpPr>
            <p:cNvPr id="1010" name="TextShape 7"/>
            <p:cNvSpPr txBox="1"/>
            <p:nvPr/>
          </p:nvSpPr>
          <p:spPr>
            <a:xfrm>
              <a:off x="121320" y="4767840"/>
              <a:ext cx="1840680" cy="2237400"/>
            </a:xfrm>
            <a:prstGeom prst="rect">
              <a:avLst/>
            </a:prstGeom>
            <a:solidFill>
              <a:srgbClr val="999999"/>
            </a:solidFill>
            <a:ln>
              <a:solidFill>
                <a:srgbClr val="000000"/>
              </a:solidFill>
            </a:ln>
          </p:spPr>
          <p:txBody>
            <a:bodyPr lIns="90000" rIns="90000" tIns="45000" bIns="45000">
              <a:noAutofit/>
            </a:bodyPr>
            <a:p>
              <a:pPr algn="ctr"/>
              <a:r>
                <a:rPr b="1" lang="en-US" sz="2000" spc="-1" strike="noStrike">
                  <a:latin typeface="Times New Roman"/>
                  <a:ea typeface="PCASQH+GillSans-Bold"/>
                </a:rPr>
                <a:t>Monte Carlo </a:t>
              </a:r>
              <a:endParaRPr b="0" lang="en-US" sz="2000" spc="-1" strike="noStrike">
                <a:latin typeface="Arial"/>
              </a:endParaRPr>
            </a:p>
            <a:p>
              <a:pPr algn="ctr"/>
              <a:r>
                <a:rPr b="1" lang="en-US" sz="2000" spc="-1" strike="noStrike">
                  <a:latin typeface="Times New Roman"/>
                  <a:ea typeface="PCASQH+GillSans-Bold"/>
                </a:rPr>
                <a:t>models</a:t>
              </a:r>
              <a:endParaRPr b="0" lang="en-US" sz="2000" spc="-1" strike="noStrike">
                <a:latin typeface="Arial"/>
              </a:endParaRPr>
            </a:p>
          </p:txBody>
        </p:sp>
        <p:pic>
          <p:nvPicPr>
            <p:cNvPr id="1011" name="" descr=""/>
            <p:cNvPicPr/>
            <p:nvPr/>
          </p:nvPicPr>
          <p:blipFill>
            <a:blip r:embed="rId4"/>
            <a:stretch/>
          </p:blipFill>
          <p:spPr>
            <a:xfrm>
              <a:off x="239400" y="5339160"/>
              <a:ext cx="1644480" cy="1661040"/>
            </a:xfrm>
            <a:prstGeom prst="rect">
              <a:avLst/>
            </a:prstGeom>
            <a:ln>
              <a:noFill/>
            </a:ln>
          </p:spPr>
        </p:pic>
      </p:grpSp>
      <p:cxnSp>
        <p:nvCxnSpPr>
          <p:cNvPr id="1012" name="Line 8"/>
          <p:cNvCxnSpPr>
            <a:stCxn id="1009" idx="3"/>
            <a:endCxn id="1003" idx="1"/>
          </p:cNvCxnSpPr>
          <p:nvPr/>
        </p:nvCxnSpPr>
        <p:spPr>
          <a:xfrm>
            <a:off x="1962000" y="5886360"/>
            <a:ext cx="653760" cy="169920"/>
          </a:xfrm>
          <a:prstGeom prst="straightConnector1">
            <a:avLst/>
          </a:prstGeom>
          <a:ln w="76320">
            <a:solidFill>
              <a:srgbClr val="2323dc"/>
            </a:solidFill>
            <a:round/>
            <a:tailEnd len="med" type="triangle" w="med"/>
          </a:ln>
        </p:spPr>
      </p:cxnSp>
      <p:grpSp>
        <p:nvGrpSpPr>
          <p:cNvPr id="1013" name="Group 9"/>
          <p:cNvGrpSpPr/>
          <p:nvPr/>
        </p:nvGrpSpPr>
        <p:grpSpPr>
          <a:xfrm>
            <a:off x="4769640" y="1455840"/>
            <a:ext cx="2415240" cy="3423960"/>
            <a:chOff x="4769640" y="1455840"/>
            <a:chExt cx="2415240" cy="3423960"/>
          </a:xfrm>
        </p:grpSpPr>
        <p:sp>
          <p:nvSpPr>
            <p:cNvPr id="1014" name="CustomShape 10"/>
            <p:cNvSpPr/>
            <p:nvPr/>
          </p:nvSpPr>
          <p:spPr>
            <a:xfrm>
              <a:off x="4886640" y="1455840"/>
              <a:ext cx="2174040" cy="3408840"/>
            </a:xfrm>
            <a:prstGeom prst="rect">
              <a:avLst/>
            </a:prstGeom>
            <a:solidFill>
              <a:srgbClr val="999999"/>
            </a:solidFill>
            <a:ln>
              <a:solidFill>
                <a:srgbClr val="000000"/>
              </a:solidFill>
            </a:ln>
          </p:spPr>
          <p:style>
            <a:lnRef idx="0"/>
            <a:fillRef idx="0"/>
            <a:effectRef idx="0"/>
            <a:fontRef idx="minor"/>
          </p:style>
        </p:sp>
        <p:pic>
          <p:nvPicPr>
            <p:cNvPr id="1015" name="" descr=""/>
            <p:cNvPicPr/>
            <p:nvPr/>
          </p:nvPicPr>
          <p:blipFill>
            <a:blip r:embed="rId5"/>
            <a:stretch/>
          </p:blipFill>
          <p:spPr>
            <a:xfrm>
              <a:off x="5067360" y="1632600"/>
              <a:ext cx="1852560" cy="2779920"/>
            </a:xfrm>
            <a:prstGeom prst="rect">
              <a:avLst/>
            </a:prstGeom>
            <a:ln>
              <a:noFill/>
            </a:ln>
          </p:spPr>
        </p:pic>
        <p:sp>
          <p:nvSpPr>
            <p:cNvPr id="1016" name="TextShape 11"/>
            <p:cNvSpPr txBox="1"/>
            <p:nvPr/>
          </p:nvSpPr>
          <p:spPr>
            <a:xfrm>
              <a:off x="4984200" y="2541240"/>
              <a:ext cx="1362240" cy="71532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>
              <a:noAutofit/>
            </a:bodyPr>
            <a:p>
              <a:pPr algn="ctr"/>
              <a:r>
                <a:rPr b="1" lang="en-US" sz="2200" spc="-1" strike="noStrike">
                  <a:latin typeface="Arial"/>
                </a:rPr>
                <a:t>Prior</a:t>
              </a:r>
              <a:endParaRPr b="0" lang="en-US" sz="2200" spc="-1" strike="noStrike">
                <a:latin typeface="Arial"/>
              </a:endParaRPr>
            </a:p>
          </p:txBody>
        </p:sp>
        <p:sp>
          <p:nvSpPr>
            <p:cNvPr id="1017" name="TextShape 12"/>
            <p:cNvSpPr txBox="1"/>
            <p:nvPr/>
          </p:nvSpPr>
          <p:spPr>
            <a:xfrm>
              <a:off x="5145840" y="3837600"/>
              <a:ext cx="1617840" cy="71532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>
              <a:noAutofit/>
            </a:bodyPr>
            <a:p>
              <a:pPr algn="ctr"/>
              <a:r>
                <a:rPr b="1" lang="en-US" sz="2200" spc="-1" strike="noStrike">
                  <a:latin typeface="Arial"/>
                </a:rPr>
                <a:t>Posterior</a:t>
              </a:r>
              <a:endParaRPr b="0" lang="en-US" sz="2200" spc="-1" strike="noStrike">
                <a:latin typeface="Arial"/>
              </a:endParaRPr>
            </a:p>
          </p:txBody>
        </p:sp>
        <p:sp>
          <p:nvSpPr>
            <p:cNvPr id="1018" name="TextShape 13"/>
            <p:cNvSpPr txBox="1"/>
            <p:nvPr/>
          </p:nvSpPr>
          <p:spPr>
            <a:xfrm>
              <a:off x="4769640" y="4449960"/>
              <a:ext cx="2415240" cy="42984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>
              <a:noAutofit/>
            </a:bodyPr>
            <a:p>
              <a:pPr algn="ctr"/>
              <a:r>
                <a:rPr b="1" lang="en-US" sz="2200" spc="-1" strike="noStrike">
                  <a:latin typeface="Arial"/>
                </a:rPr>
                <a:t>Optimization</a:t>
              </a:r>
              <a:endParaRPr b="0" lang="en-US" sz="2200" spc="-1" strike="noStrike">
                <a:latin typeface="Arial"/>
              </a:endParaRPr>
            </a:p>
          </p:txBody>
        </p:sp>
      </p:grpSp>
      <p:grpSp>
        <p:nvGrpSpPr>
          <p:cNvPr id="1019" name="Group 14"/>
          <p:cNvGrpSpPr/>
          <p:nvPr/>
        </p:nvGrpSpPr>
        <p:grpSpPr>
          <a:xfrm>
            <a:off x="7236360" y="2969280"/>
            <a:ext cx="2764800" cy="3767400"/>
            <a:chOff x="7236360" y="2969280"/>
            <a:chExt cx="2764800" cy="3767400"/>
          </a:xfrm>
        </p:grpSpPr>
        <p:sp>
          <p:nvSpPr>
            <p:cNvPr id="1020" name="CustomShape 15"/>
            <p:cNvSpPr/>
            <p:nvPr/>
          </p:nvSpPr>
          <p:spPr>
            <a:xfrm>
              <a:off x="7236360" y="2969280"/>
              <a:ext cx="2764800" cy="3767400"/>
            </a:xfrm>
            <a:prstGeom prst="rect">
              <a:avLst/>
            </a:prstGeom>
            <a:solidFill>
              <a:srgbClr val="999999"/>
            </a:solidFill>
            <a:ln>
              <a:solidFill>
                <a:srgbClr val="000000"/>
              </a:solidFill>
            </a:ln>
          </p:spPr>
          <p:style>
            <a:lnRef idx="0"/>
            <a:fillRef idx="0"/>
            <a:effectRef idx="0"/>
            <a:fontRef idx="minor"/>
          </p:style>
        </p:sp>
        <p:pic>
          <p:nvPicPr>
            <p:cNvPr id="1021" name="" descr=""/>
            <p:cNvPicPr/>
            <p:nvPr/>
          </p:nvPicPr>
          <p:blipFill>
            <a:blip r:embed="rId6"/>
            <a:stretch/>
          </p:blipFill>
          <p:spPr>
            <a:xfrm>
              <a:off x="7521840" y="3220920"/>
              <a:ext cx="2279160" cy="2279160"/>
            </a:xfrm>
            <a:prstGeom prst="rect">
              <a:avLst/>
            </a:prstGeom>
            <a:ln>
              <a:noFill/>
            </a:ln>
          </p:spPr>
        </p:pic>
        <p:sp>
          <p:nvSpPr>
            <p:cNvPr id="1022" name="TextShape 16"/>
            <p:cNvSpPr txBox="1"/>
            <p:nvPr/>
          </p:nvSpPr>
          <p:spPr>
            <a:xfrm>
              <a:off x="7338600" y="5605920"/>
              <a:ext cx="2518560" cy="88740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>
              <a:noAutofit/>
            </a:bodyPr>
            <a:p>
              <a:pPr algn="ctr"/>
              <a:r>
                <a:rPr b="1" lang="en-US" sz="2200" spc="-1" strike="noStrike">
                  <a:latin typeface="Arial"/>
                </a:rPr>
                <a:t>Constraint of QGP properties</a:t>
              </a:r>
              <a:br/>
              <a:r>
                <a:rPr b="0" lang="en-US" sz="1200" spc="-1" strike="noStrike">
                  <a:latin typeface="Arial"/>
                  <a:hlinkClick r:id="rId7"/>
                </a:rPr>
                <a:t>Novak et al, Phys.Rev. C89 (2014) no.3, 034917</a:t>
              </a:r>
              <a:endParaRPr b="0" lang="en-US" sz="1200" spc="-1" strike="noStrike">
                <a:latin typeface="Arial"/>
              </a:endParaRPr>
            </a:p>
          </p:txBody>
        </p:sp>
      </p:grpSp>
      <p:cxnSp>
        <p:nvCxnSpPr>
          <p:cNvPr id="1023" name="Line 17"/>
          <p:cNvCxnSpPr>
            <a:stCxn id="1004" idx="3"/>
          </p:cNvCxnSpPr>
          <p:nvPr/>
        </p:nvCxnSpPr>
        <p:spPr>
          <a:xfrm flipV="1">
            <a:off x="4254120" y="2692080"/>
            <a:ext cx="632880" cy="191520"/>
          </a:xfrm>
          <a:prstGeom prst="straightConnector1">
            <a:avLst/>
          </a:prstGeom>
          <a:ln w="76320">
            <a:solidFill>
              <a:srgbClr val="2323dc"/>
            </a:solidFill>
            <a:round/>
            <a:tailEnd len="med" type="triangle" w="med"/>
          </a:ln>
        </p:spPr>
      </p:cxnSp>
      <p:cxnSp>
        <p:nvCxnSpPr>
          <p:cNvPr id="1024" name="Line 18"/>
          <p:cNvCxnSpPr>
            <a:stCxn id="1003" idx="0"/>
            <a:endCxn id="1013" idx="2"/>
          </p:cNvCxnSpPr>
          <p:nvPr/>
        </p:nvCxnSpPr>
        <p:spPr>
          <a:xfrm flipV="1">
            <a:off x="4513680" y="4879800"/>
            <a:ext cx="1463760" cy="378000"/>
          </a:xfrm>
          <a:prstGeom prst="straightConnector1">
            <a:avLst/>
          </a:prstGeom>
          <a:ln w="76320">
            <a:solidFill>
              <a:srgbClr val="2323dc"/>
            </a:solidFill>
            <a:round/>
            <a:tailEnd len="med" type="triangle" w="med"/>
          </a:ln>
        </p:spPr>
      </p:cxnSp>
      <p:cxnSp>
        <p:nvCxnSpPr>
          <p:cNvPr id="1025" name="Line 19"/>
          <p:cNvCxnSpPr>
            <a:endCxn id="1019" idx="0"/>
          </p:cNvCxnSpPr>
          <p:nvPr/>
        </p:nvCxnSpPr>
        <p:spPr>
          <a:xfrm>
            <a:off x="7060680" y="2692080"/>
            <a:ext cx="1558440" cy="277560"/>
          </a:xfrm>
          <a:prstGeom prst="straightConnector1">
            <a:avLst/>
          </a:prstGeom>
          <a:ln w="76320">
            <a:solidFill>
              <a:srgbClr val="2323dc"/>
            </a:solidFill>
            <a:round/>
            <a:tailEnd len="med" type="triangle" w="med"/>
          </a:ln>
        </p:spPr>
      </p:cxn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Shape 1"/>
          <p:cNvSpPr txBox="1"/>
          <p:nvPr/>
        </p:nvSpPr>
        <p:spPr>
          <a:xfrm>
            <a:off x="51120" y="19440"/>
            <a:ext cx="10035360" cy="18262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n-US" sz="4400" spc="-1" strike="noStrike">
                <a:highlight>
                  <a:srgbClr val="ffffff"/>
                </a:highlight>
                <a:latin typeface="Times New Roman"/>
              </a:rPr>
              <a:t>JETSCAPE</a:t>
            </a:r>
            <a:br/>
            <a:r>
              <a:rPr b="0" lang="en-US" sz="3000" spc="-1" strike="noStrike">
                <a:highlight>
                  <a:srgbClr val="ffffff"/>
                </a:highlight>
                <a:latin typeface="Times New Roman"/>
              </a:rPr>
              <a:t>Event generator</a:t>
            </a:r>
            <a:br/>
            <a:r>
              <a:rPr b="1" lang="en-US" sz="1800" spc="-1" strike="noStrike">
                <a:highlight>
                  <a:srgbClr val="ffffff"/>
                </a:highlight>
                <a:latin typeface="Times New Roman"/>
              </a:rPr>
              <a:t>J</a:t>
            </a:r>
            <a:r>
              <a:rPr b="0" lang="en-US" sz="1800" spc="-1" strike="noStrike">
                <a:highlight>
                  <a:srgbClr val="ffffff"/>
                </a:highlight>
                <a:latin typeface="Times New Roman"/>
              </a:rPr>
              <a:t>et </a:t>
            </a:r>
            <a:r>
              <a:rPr b="1" lang="en-US" sz="1800" spc="-1" strike="noStrike">
                <a:highlight>
                  <a:srgbClr val="ffffff"/>
                </a:highlight>
                <a:latin typeface="Times New Roman"/>
              </a:rPr>
              <a:t>E</a:t>
            </a:r>
            <a:r>
              <a:rPr b="0" lang="en-US" sz="1800" spc="-1" strike="noStrike">
                <a:highlight>
                  <a:srgbClr val="ffffff"/>
                </a:highlight>
                <a:latin typeface="Times New Roman"/>
              </a:rPr>
              <a:t>nergy-loss </a:t>
            </a:r>
            <a:r>
              <a:rPr b="1" lang="en-US" sz="1800" spc="-1" strike="noStrike">
                <a:highlight>
                  <a:srgbClr val="ffffff"/>
                </a:highlight>
                <a:latin typeface="Times New Roman"/>
              </a:rPr>
              <a:t>T</a:t>
            </a:r>
            <a:r>
              <a:rPr b="0" lang="en-US" sz="1800" spc="-1" strike="noStrike">
                <a:highlight>
                  <a:srgbClr val="ffffff"/>
                </a:highlight>
                <a:latin typeface="Times New Roman"/>
              </a:rPr>
              <a:t>omography with a </a:t>
            </a:r>
            <a:r>
              <a:rPr b="1" lang="en-US" sz="1800" spc="-1" strike="noStrike">
                <a:highlight>
                  <a:srgbClr val="ffffff"/>
                </a:highlight>
                <a:latin typeface="Times New Roman"/>
              </a:rPr>
              <a:t>S</a:t>
            </a:r>
            <a:r>
              <a:rPr b="0" lang="en-US" sz="1800" spc="-1" strike="noStrike">
                <a:highlight>
                  <a:srgbClr val="ffffff"/>
                </a:highlight>
                <a:latin typeface="Times New Roman"/>
              </a:rPr>
              <a:t>tatistically and </a:t>
            </a:r>
            <a:r>
              <a:rPr b="1" lang="en-US" sz="1800" spc="-1" strike="noStrike">
                <a:highlight>
                  <a:srgbClr val="ffffff"/>
                </a:highlight>
                <a:latin typeface="Times New Roman"/>
              </a:rPr>
              <a:t>C</a:t>
            </a:r>
            <a:r>
              <a:rPr b="0" lang="en-US" sz="1800" spc="-1" strike="noStrike">
                <a:highlight>
                  <a:srgbClr val="ffffff"/>
                </a:highlight>
                <a:latin typeface="Times New Roman"/>
              </a:rPr>
              <a:t>omputationally </a:t>
            </a:r>
            <a:r>
              <a:rPr b="1" lang="en-US" sz="1800" spc="-1" strike="noStrike">
                <a:highlight>
                  <a:srgbClr val="ffffff"/>
                </a:highlight>
                <a:latin typeface="Times New Roman"/>
              </a:rPr>
              <a:t>A</a:t>
            </a:r>
            <a:r>
              <a:rPr b="0" lang="en-US" sz="1800" spc="-1" strike="noStrike">
                <a:highlight>
                  <a:srgbClr val="ffffff"/>
                </a:highlight>
                <a:latin typeface="Times New Roman"/>
              </a:rPr>
              <a:t>dvanced </a:t>
            </a:r>
            <a:r>
              <a:rPr b="1" lang="en-US" sz="1800" spc="-1" strike="noStrike">
                <a:highlight>
                  <a:srgbClr val="ffffff"/>
                </a:highlight>
                <a:latin typeface="Times New Roman"/>
              </a:rPr>
              <a:t>P</a:t>
            </a:r>
            <a:r>
              <a:rPr b="0" lang="en-US" sz="1800" spc="-1" strike="noStrike">
                <a:highlight>
                  <a:srgbClr val="ffffff"/>
                </a:highlight>
                <a:latin typeface="Times New Roman"/>
              </a:rPr>
              <a:t>rogram </a:t>
            </a:r>
            <a:r>
              <a:rPr b="1" lang="en-US" sz="1800" spc="-1" strike="noStrike">
                <a:highlight>
                  <a:srgbClr val="ffffff"/>
                </a:highlight>
                <a:latin typeface="Times New Roman"/>
              </a:rPr>
              <a:t>E</a:t>
            </a:r>
            <a:r>
              <a:rPr b="0" lang="en-US" sz="1800" spc="-1" strike="noStrike">
                <a:highlight>
                  <a:srgbClr val="ffffff"/>
                </a:highlight>
                <a:latin typeface="Times New Roman"/>
              </a:rPr>
              <a:t>nvelope</a:t>
            </a:r>
            <a:br/>
            <a:r>
              <a:rPr b="0" lang="en-US" sz="1800" spc="-1" strike="noStrike">
                <a:highlight>
                  <a:srgbClr val="ffffff"/>
                </a:highlight>
                <a:latin typeface="Times New Roman"/>
              </a:rPr>
              <a:t>http://jetscape.wayne.edu/</a:t>
            </a:r>
            <a:endParaRPr b="0" lang="en-US" sz="1800" spc="-1" strike="noStrike">
              <a:highlight>
                <a:srgbClr val="ffffff"/>
              </a:highlight>
              <a:latin typeface="Times New Roman"/>
            </a:endParaRPr>
          </a:p>
        </p:txBody>
      </p:sp>
      <p:grpSp>
        <p:nvGrpSpPr>
          <p:cNvPr id="1027" name="Group 2"/>
          <p:cNvGrpSpPr/>
          <p:nvPr/>
        </p:nvGrpSpPr>
        <p:grpSpPr>
          <a:xfrm>
            <a:off x="172440" y="1607760"/>
            <a:ext cx="2123640" cy="2260440"/>
            <a:chOff x="172440" y="1607760"/>
            <a:chExt cx="2123640" cy="2260440"/>
          </a:xfrm>
        </p:grpSpPr>
        <p:sp>
          <p:nvSpPr>
            <p:cNvPr id="1028" name="TextShape 3"/>
            <p:cNvSpPr txBox="1"/>
            <p:nvPr/>
          </p:nvSpPr>
          <p:spPr>
            <a:xfrm>
              <a:off x="172440" y="1607760"/>
              <a:ext cx="2123640" cy="2260440"/>
            </a:xfrm>
            <a:prstGeom prst="rect">
              <a:avLst/>
            </a:prstGeom>
            <a:solidFill>
              <a:srgbClr val="999999"/>
            </a:solidFill>
            <a:ln>
              <a:solidFill>
                <a:srgbClr val="000000"/>
              </a:solidFill>
            </a:ln>
          </p:spPr>
          <p:txBody>
            <a:bodyPr lIns="90000" rIns="90000" tIns="45000" bIns="45000">
              <a:noAutofit/>
            </a:bodyPr>
            <a:p>
              <a:pPr algn="ctr"/>
              <a:r>
                <a:rPr b="1" lang="en-US" sz="2000" spc="-1" strike="noStrike">
                  <a:latin typeface="Times New Roman"/>
                  <a:ea typeface="PCASQH+GillSans-Bold"/>
                </a:rPr>
                <a:t>Realistic medium</a:t>
              </a:r>
              <a:endParaRPr b="0" lang="en-US" sz="2000" spc="-1" strike="noStrike">
                <a:latin typeface="Arial"/>
              </a:endParaRPr>
            </a:p>
          </p:txBody>
        </p:sp>
        <p:pic>
          <p:nvPicPr>
            <p:cNvPr id="1029" name="" descr=""/>
            <p:cNvPicPr/>
            <p:nvPr/>
          </p:nvPicPr>
          <p:blipFill>
            <a:blip r:embed="rId1"/>
            <a:stretch/>
          </p:blipFill>
          <p:spPr>
            <a:xfrm>
              <a:off x="308520" y="1968840"/>
              <a:ext cx="1897560" cy="1678320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1030" name="Group 4"/>
          <p:cNvGrpSpPr/>
          <p:nvPr/>
        </p:nvGrpSpPr>
        <p:grpSpPr>
          <a:xfrm>
            <a:off x="34920" y="4034160"/>
            <a:ext cx="2441520" cy="2998800"/>
            <a:chOff x="34920" y="4034160"/>
            <a:chExt cx="2441520" cy="2998800"/>
          </a:xfrm>
        </p:grpSpPr>
        <p:sp>
          <p:nvSpPr>
            <p:cNvPr id="1031" name="CustomShape 5"/>
            <p:cNvSpPr/>
            <p:nvPr/>
          </p:nvSpPr>
          <p:spPr>
            <a:xfrm>
              <a:off x="180720" y="4034160"/>
              <a:ext cx="2137320" cy="2998800"/>
            </a:xfrm>
            <a:prstGeom prst="rect">
              <a:avLst/>
            </a:prstGeom>
            <a:solidFill>
              <a:srgbClr val="999999"/>
            </a:solidFill>
            <a:ln w="18360">
              <a:solidFill>
                <a:srgbClr val="3465a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32" name="TextShape 6"/>
            <p:cNvSpPr txBox="1"/>
            <p:nvPr/>
          </p:nvSpPr>
          <p:spPr>
            <a:xfrm>
              <a:off x="34920" y="6598440"/>
              <a:ext cx="2441520" cy="40536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>
              <a:noAutofit/>
            </a:bodyPr>
            <a:p>
              <a:pPr algn="ctr"/>
              <a:r>
                <a:rPr b="1" lang="en-US" sz="2200" spc="-1" strike="noStrike">
                  <a:latin typeface="Arial"/>
                </a:rPr>
                <a:t>Realistic jets</a:t>
              </a:r>
              <a:endParaRPr b="0" lang="en-US" sz="2200" spc="-1" strike="noStrike">
                <a:latin typeface="Arial"/>
              </a:endParaRPr>
            </a:p>
          </p:txBody>
        </p:sp>
        <p:grpSp>
          <p:nvGrpSpPr>
            <p:cNvPr id="1033" name="Group 7"/>
            <p:cNvGrpSpPr/>
            <p:nvPr/>
          </p:nvGrpSpPr>
          <p:grpSpPr>
            <a:xfrm>
              <a:off x="514440" y="4104360"/>
              <a:ext cx="1434600" cy="2528640"/>
              <a:chOff x="514440" y="4104360"/>
              <a:chExt cx="1434600" cy="2528640"/>
            </a:xfrm>
          </p:grpSpPr>
          <p:grpSp>
            <p:nvGrpSpPr>
              <p:cNvPr id="1034" name="Group 8"/>
              <p:cNvGrpSpPr/>
              <p:nvPr/>
            </p:nvGrpSpPr>
            <p:grpSpPr>
              <a:xfrm>
                <a:off x="805680" y="4791240"/>
                <a:ext cx="703080" cy="875160"/>
                <a:chOff x="805680" y="4791240"/>
                <a:chExt cx="703080" cy="875160"/>
              </a:xfrm>
            </p:grpSpPr>
            <p:grpSp>
              <p:nvGrpSpPr>
                <p:cNvPr id="1035" name="Group 9"/>
                <p:cNvGrpSpPr/>
                <p:nvPr/>
              </p:nvGrpSpPr>
              <p:grpSpPr>
                <a:xfrm>
                  <a:off x="805680" y="4791240"/>
                  <a:ext cx="703080" cy="875160"/>
                  <a:chOff x="805680" y="4791240"/>
                  <a:chExt cx="703080" cy="875160"/>
                </a:xfrm>
              </p:grpSpPr>
              <p:grpSp>
                <p:nvGrpSpPr>
                  <p:cNvPr id="1036" name="Group 10"/>
                  <p:cNvGrpSpPr/>
                  <p:nvPr/>
                </p:nvGrpSpPr>
                <p:grpSpPr>
                  <a:xfrm>
                    <a:off x="805680" y="4791240"/>
                    <a:ext cx="703080" cy="875160"/>
                    <a:chOff x="805680" y="4791240"/>
                    <a:chExt cx="703080" cy="875160"/>
                  </a:xfrm>
                </p:grpSpPr>
                <p:grpSp>
                  <p:nvGrpSpPr>
                    <p:cNvPr id="1037" name="Group 11"/>
                    <p:cNvGrpSpPr/>
                    <p:nvPr/>
                  </p:nvGrpSpPr>
                  <p:grpSpPr>
                    <a:xfrm>
                      <a:off x="805680" y="5316120"/>
                      <a:ext cx="28440" cy="64440"/>
                      <a:chOff x="805680" y="5316120"/>
                      <a:chExt cx="28440" cy="64440"/>
                    </a:xfrm>
                  </p:grpSpPr>
                  <p:sp>
                    <p:nvSpPr>
                      <p:cNvPr id="1038" name="CustomShape 12"/>
                      <p:cNvSpPr/>
                      <p:nvPr/>
                    </p:nvSpPr>
                    <p:spPr>
                      <a:xfrm>
                        <a:off x="805680" y="5316120"/>
                        <a:ext cx="28440" cy="64440"/>
                      </a:xfrm>
                      <a:prstGeom prst="ellipse">
                        <a:avLst/>
                      </a:prstGeom>
                      <a:solidFill>
                        <a:srgbClr val="000000"/>
                      </a:solidFill>
                      <a:ln w="9360">
                        <a:solidFill>
                          <a:srgbClr val="000000"/>
                        </a:solidFill>
                        <a:miter/>
                      </a:ln>
                    </p:spPr>
                    <p:style>
                      <a:lnRef idx="0"/>
                      <a:fillRef idx="0"/>
                      <a:effectRef idx="0"/>
                      <a:fontRef idx="minor"/>
                    </p:style>
                  </p:sp>
                </p:grpSp>
                <p:grpSp>
                  <p:nvGrpSpPr>
                    <p:cNvPr id="1039" name="Group 13"/>
                    <p:cNvGrpSpPr/>
                    <p:nvPr/>
                  </p:nvGrpSpPr>
                  <p:grpSpPr>
                    <a:xfrm>
                      <a:off x="1481400" y="5363640"/>
                      <a:ext cx="27360" cy="64080"/>
                      <a:chOff x="1481400" y="5363640"/>
                      <a:chExt cx="27360" cy="64080"/>
                    </a:xfrm>
                  </p:grpSpPr>
                  <p:sp>
                    <p:nvSpPr>
                      <p:cNvPr id="1040" name="CustomShape 14"/>
                      <p:cNvSpPr/>
                      <p:nvPr/>
                    </p:nvSpPr>
                    <p:spPr>
                      <a:xfrm>
                        <a:off x="1481400" y="5363640"/>
                        <a:ext cx="27360" cy="64080"/>
                      </a:xfrm>
                      <a:prstGeom prst="ellipse">
                        <a:avLst/>
                      </a:prstGeom>
                      <a:solidFill>
                        <a:srgbClr val="000000"/>
                      </a:solidFill>
                      <a:ln w="9360">
                        <a:solidFill>
                          <a:srgbClr val="000000"/>
                        </a:solidFill>
                        <a:miter/>
                      </a:ln>
                    </p:spPr>
                    <p:style>
                      <a:lnRef idx="0"/>
                      <a:fillRef idx="0"/>
                      <a:effectRef idx="0"/>
                      <a:fontRef idx="minor"/>
                    </p:style>
                  </p:sp>
                </p:grpSp>
                <p:sp>
                  <p:nvSpPr>
                    <p:cNvPr id="1041" name="CustomShape 15"/>
                    <p:cNvSpPr/>
                    <p:nvPr/>
                  </p:nvSpPr>
                  <p:spPr>
                    <a:xfrm>
                      <a:off x="1367280" y="4791240"/>
                      <a:ext cx="64440" cy="63360"/>
                    </a:xfrm>
                    <a:prstGeom prst="ellipse">
                      <a:avLst/>
                    </a:prstGeom>
                    <a:solidFill>
                      <a:srgbClr val="000000"/>
                    </a:solidFill>
                    <a:ln w="9360">
                      <a:solidFill>
                        <a:srgbClr val="000000"/>
                      </a:solidFill>
                      <a:miter/>
                    </a:ln>
                  </p:spPr>
                  <p:style>
                    <a:lnRef idx="0"/>
                    <a:fillRef idx="0"/>
                    <a:effectRef idx="0"/>
                    <a:fontRef idx="minor"/>
                  </p:style>
                </p:sp>
                <p:sp>
                  <p:nvSpPr>
                    <p:cNvPr id="1042" name="CustomShape 16"/>
                    <p:cNvSpPr/>
                    <p:nvPr/>
                  </p:nvSpPr>
                  <p:spPr>
                    <a:xfrm>
                      <a:off x="1123560" y="5602320"/>
                      <a:ext cx="64800" cy="64080"/>
                    </a:xfrm>
                    <a:prstGeom prst="ellipse">
                      <a:avLst/>
                    </a:prstGeom>
                    <a:solidFill>
                      <a:srgbClr val="000000"/>
                    </a:solidFill>
                    <a:ln w="9360">
                      <a:solidFill>
                        <a:srgbClr val="000000"/>
                      </a:solidFill>
                      <a:miter/>
                    </a:ln>
                  </p:spPr>
                  <p:style>
                    <a:lnRef idx="0"/>
                    <a:fillRef idx="0"/>
                    <a:effectRef idx="0"/>
                    <a:fontRef idx="minor"/>
                  </p:style>
                </p:sp>
              </p:grpSp>
              <p:grpSp>
                <p:nvGrpSpPr>
                  <p:cNvPr id="1043" name="Group 17"/>
                  <p:cNvGrpSpPr/>
                  <p:nvPr/>
                </p:nvGrpSpPr>
                <p:grpSpPr>
                  <a:xfrm>
                    <a:off x="853560" y="4864320"/>
                    <a:ext cx="614160" cy="759240"/>
                    <a:chOff x="853560" y="4864320"/>
                    <a:chExt cx="614160" cy="759240"/>
                  </a:xfrm>
                </p:grpSpPr>
                <p:sp>
                  <p:nvSpPr>
                    <p:cNvPr id="1044" name="Line 18"/>
                    <p:cNvSpPr/>
                    <p:nvPr/>
                  </p:nvSpPr>
                  <p:spPr>
                    <a:xfrm>
                      <a:off x="853560" y="5353920"/>
                      <a:ext cx="279720" cy="0"/>
                    </a:xfrm>
                    <a:prstGeom prst="line">
                      <a:avLst/>
                    </a:prstGeom>
                    <a:ln w="38160">
                      <a:solidFill>
                        <a:srgbClr val="000000"/>
                      </a:solidFill>
                      <a:miter/>
                    </a:ln>
                  </p:spPr>
                  <p:style>
                    <a:lnRef idx="0"/>
                    <a:fillRef idx="0"/>
                    <a:effectRef idx="0"/>
                    <a:fontRef idx="minor"/>
                  </p:style>
                </p:sp>
                <p:sp>
                  <p:nvSpPr>
                    <p:cNvPr id="1045" name="Line 19"/>
                    <p:cNvSpPr/>
                    <p:nvPr/>
                  </p:nvSpPr>
                  <p:spPr>
                    <a:xfrm flipV="1">
                      <a:off x="1146240" y="4864320"/>
                      <a:ext cx="233280" cy="489240"/>
                    </a:xfrm>
                    <a:prstGeom prst="line">
                      <a:avLst/>
                    </a:prstGeom>
                    <a:ln w="38160">
                      <a:solidFill>
                        <a:srgbClr val="000000"/>
                      </a:solidFill>
                      <a:miter/>
                      <a:tailEnd len="med" type="triangle" w="med"/>
                    </a:ln>
                  </p:spPr>
                  <p:style>
                    <a:lnRef idx="0"/>
                    <a:fillRef idx="0"/>
                    <a:effectRef idx="0"/>
                    <a:fontRef idx="minor"/>
                  </p:style>
                </p:sp>
                <p:grpSp>
                  <p:nvGrpSpPr>
                    <p:cNvPr id="1046" name="Group 20"/>
                    <p:cNvGrpSpPr/>
                    <p:nvPr/>
                  </p:nvGrpSpPr>
                  <p:grpSpPr>
                    <a:xfrm>
                      <a:off x="1130400" y="5400360"/>
                      <a:ext cx="337320" cy="223200"/>
                      <a:chOff x="1130400" y="5400360"/>
                      <a:chExt cx="337320" cy="223200"/>
                    </a:xfrm>
                  </p:grpSpPr>
                  <p:sp>
                    <p:nvSpPr>
                      <p:cNvPr id="1047" name="Line 21"/>
                      <p:cNvSpPr/>
                      <p:nvPr/>
                    </p:nvSpPr>
                    <p:spPr>
                      <a:xfrm flipH="1">
                        <a:off x="1216080" y="5400360"/>
                        <a:ext cx="251640" cy="0"/>
                      </a:xfrm>
                      <a:prstGeom prst="line">
                        <a:avLst/>
                      </a:prstGeom>
                      <a:ln w="38160">
                        <a:solidFill>
                          <a:srgbClr val="000000"/>
                        </a:solidFill>
                        <a:miter/>
                      </a:ln>
                    </p:spPr>
                    <p:style>
                      <a:lnRef idx="0"/>
                      <a:fillRef idx="0"/>
                      <a:effectRef idx="0"/>
                      <a:fontRef idx="minor"/>
                    </p:style>
                  </p:sp>
                  <p:sp>
                    <p:nvSpPr>
                      <p:cNvPr id="1048" name="Freeform 22"/>
                      <p:cNvSpPr/>
                      <p:nvPr/>
                    </p:nvSpPr>
                    <p:spPr>
                      <a:xfrm>
                        <a:off x="1077480" y="5399280"/>
                        <a:ext cx="179280" cy="224640"/>
                      </a:xfrm>
                      <a:custGeom>
                        <a:avLst/>
                        <a:gdLst/>
                        <a:ahLst/>
                        <a:rect l="0" t="0" r="r" b="b"/>
                        <a:pathLst>
                          <a:path w="498" h="624">
                            <a:moveTo>
                              <a:pt x="391" y="3"/>
                            </a:moveTo>
                            <a:cubicBezTo>
                              <a:pt x="222" y="0"/>
                              <a:pt x="406" y="163"/>
                              <a:pt x="305" y="200"/>
                            </a:cubicBezTo>
                            <a:cubicBezTo>
                              <a:pt x="53" y="290"/>
                              <a:pt x="497" y="317"/>
                              <a:pt x="234" y="388"/>
                            </a:cubicBezTo>
                            <a:cubicBezTo>
                              <a:pt x="0" y="451"/>
                              <a:pt x="310" y="417"/>
                              <a:pt x="313" y="498"/>
                            </a:cubicBezTo>
                            <a:lnTo>
                              <a:pt x="226" y="545"/>
                            </a:lnTo>
                            <a:lnTo>
                              <a:pt x="258" y="623"/>
                            </a:lnTo>
                            <a:lnTo>
                              <a:pt x="258" y="616"/>
                            </a:lnTo>
                          </a:path>
                        </a:pathLst>
                      </a:custGeom>
                      <a:ln w="36720">
                        <a:solidFill>
                          <a:srgbClr val="000000"/>
                        </a:solidFill>
                        <a:round/>
                      </a:ln>
                    </p:spPr>
                  </p:sp>
                </p:grpSp>
                <p:sp>
                  <p:nvSpPr>
                    <p:cNvPr id="1049" name="CustomShape 23"/>
                    <p:cNvSpPr/>
                    <p:nvPr/>
                  </p:nvSpPr>
                  <p:spPr>
                    <a:xfrm>
                      <a:off x="1076760" y="5284080"/>
                      <a:ext cx="209160" cy="162720"/>
                    </a:xfrm>
                    <a:custGeom>
                      <a:avLst/>
                      <a:gdLst/>
                      <a:ahLst/>
                      <a:rect l="l" t="t" r="r" b="b"/>
                      <a:pathLst>
                        <a:path w="21600" h="21600">
                          <a:moveTo>
                            <a:pt x="11464" y="4340"/>
                          </a:moveTo>
                          <a:lnTo>
                            <a:pt x="9722" y="1887"/>
                          </a:lnTo>
                          <a:lnTo>
                            <a:pt x="8548" y="6383"/>
                          </a:lnTo>
                          <a:lnTo>
                            <a:pt x="4503" y="3626"/>
                          </a:lnTo>
                          <a:lnTo>
                            <a:pt x="5373" y="7816"/>
                          </a:lnTo>
                          <a:lnTo>
                            <a:pt x="1174" y="8270"/>
                          </a:lnTo>
                          <a:lnTo>
                            <a:pt x="3934" y="11592"/>
                          </a:lnTo>
                          <a:lnTo>
                            <a:pt x="0" y="12875"/>
                          </a:lnTo>
                          <a:lnTo>
                            <a:pt x="3329" y="15372"/>
                          </a:lnTo>
                          <a:lnTo>
                            <a:pt x="1283" y="17824"/>
                          </a:lnTo>
                          <a:lnTo>
                            <a:pt x="4804" y="18239"/>
                          </a:lnTo>
                          <a:lnTo>
                            <a:pt x="4918" y="21600"/>
                          </a:lnTo>
                          <a:lnTo>
                            <a:pt x="7525" y="18125"/>
                          </a:lnTo>
                          <a:lnTo>
                            <a:pt x="8698" y="19712"/>
                          </a:lnTo>
                          <a:lnTo>
                            <a:pt x="9871" y="17371"/>
                          </a:lnTo>
                          <a:lnTo>
                            <a:pt x="11614" y="18844"/>
                          </a:lnTo>
                          <a:lnTo>
                            <a:pt x="12178" y="15937"/>
                          </a:lnTo>
                          <a:lnTo>
                            <a:pt x="14943" y="17371"/>
                          </a:lnTo>
                          <a:lnTo>
                            <a:pt x="14640" y="14348"/>
                          </a:lnTo>
                          <a:lnTo>
                            <a:pt x="18878" y="15632"/>
                          </a:lnTo>
                          <a:lnTo>
                            <a:pt x="16382" y="12311"/>
                          </a:lnTo>
                          <a:lnTo>
                            <a:pt x="18270" y="11292"/>
                          </a:lnTo>
                          <a:lnTo>
                            <a:pt x="16986" y="9404"/>
                          </a:lnTo>
                          <a:lnTo>
                            <a:pt x="21600" y="6646"/>
                          </a:lnTo>
                          <a:lnTo>
                            <a:pt x="16382" y="6533"/>
                          </a:lnTo>
                          <a:lnTo>
                            <a:pt x="18005" y="3172"/>
                          </a:lnTo>
                          <a:lnTo>
                            <a:pt x="14524" y="5778"/>
                          </a:lnTo>
                          <a:lnTo>
                            <a:pt x="14789" y="0"/>
                          </a:lnTo>
                          <a:lnTo>
                            <a:pt x="11464" y="4340"/>
                          </a:lnTo>
                          <a:close/>
                        </a:path>
                      </a:pathLst>
                    </a:custGeom>
                    <a:solidFill>
                      <a:srgbClr val="f5fd55"/>
                    </a:solidFill>
                    <a:ln w="9360">
                      <a:solidFill>
                        <a:srgbClr val="000000"/>
                      </a:solidFill>
                      <a:miter/>
                    </a:ln>
                  </p:spPr>
                  <p:style>
                    <a:lnRef idx="0"/>
                    <a:fillRef idx="0"/>
                    <a:effectRef idx="0"/>
                    <a:fontRef idx="minor"/>
                  </p:style>
                </p:sp>
              </p:grpSp>
            </p:grpSp>
          </p:grpSp>
          <p:pic>
            <p:nvPicPr>
              <p:cNvPr id="1050" name="" descr=""/>
              <p:cNvPicPr/>
              <p:nvPr/>
            </p:nvPicPr>
            <p:blipFill>
              <a:blip r:embed="rId2"/>
              <a:stretch/>
            </p:blipFill>
            <p:spPr>
              <a:xfrm rot="7923600">
                <a:off x="667800" y="5692680"/>
                <a:ext cx="803520" cy="768960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1051" name="" descr=""/>
              <p:cNvPicPr/>
              <p:nvPr/>
            </p:nvPicPr>
            <p:blipFill>
              <a:blip r:embed="rId3"/>
              <a:stretch/>
            </p:blipFill>
            <p:spPr>
              <a:xfrm rot="1979400">
                <a:off x="1371960" y="4157280"/>
                <a:ext cx="411120" cy="731160"/>
              </a:xfrm>
              <a:prstGeom prst="rect">
                <a:avLst/>
              </a:prstGeom>
              <a:ln>
                <a:noFill/>
              </a:ln>
            </p:spPr>
          </p:pic>
        </p:grpSp>
      </p:grpSp>
      <p:grpSp>
        <p:nvGrpSpPr>
          <p:cNvPr id="1052" name="Group 24"/>
          <p:cNvGrpSpPr/>
          <p:nvPr/>
        </p:nvGrpSpPr>
        <p:grpSpPr>
          <a:xfrm>
            <a:off x="2992680" y="2554560"/>
            <a:ext cx="2441520" cy="2908080"/>
            <a:chOff x="2992680" y="2554560"/>
            <a:chExt cx="2441520" cy="2908080"/>
          </a:xfrm>
        </p:grpSpPr>
        <p:sp>
          <p:nvSpPr>
            <p:cNvPr id="1053" name="CustomShape 25"/>
            <p:cNvSpPr/>
            <p:nvPr/>
          </p:nvSpPr>
          <p:spPr>
            <a:xfrm>
              <a:off x="3138480" y="2573640"/>
              <a:ext cx="2137320" cy="2889000"/>
            </a:xfrm>
            <a:prstGeom prst="rect">
              <a:avLst/>
            </a:prstGeom>
            <a:solidFill>
              <a:srgbClr val="999999"/>
            </a:solidFill>
            <a:ln w="18360">
              <a:solidFill>
                <a:srgbClr val="3465a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pic>
          <p:nvPicPr>
            <p:cNvPr id="1054" name="" descr=""/>
            <p:cNvPicPr/>
            <p:nvPr/>
          </p:nvPicPr>
          <p:blipFill>
            <a:blip r:embed="rId4"/>
            <a:stretch/>
          </p:blipFill>
          <p:spPr>
            <a:xfrm>
              <a:off x="3453120" y="3132360"/>
              <a:ext cx="1626840" cy="1429560"/>
            </a:xfrm>
            <a:prstGeom prst="rect">
              <a:avLst/>
            </a:prstGeom>
            <a:ln>
              <a:noFill/>
            </a:ln>
          </p:spPr>
        </p:pic>
        <p:sp>
          <p:nvSpPr>
            <p:cNvPr id="1055" name="TextShape 26"/>
            <p:cNvSpPr txBox="1"/>
            <p:nvPr/>
          </p:nvSpPr>
          <p:spPr>
            <a:xfrm>
              <a:off x="2992680" y="4581360"/>
              <a:ext cx="2441520" cy="71532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>
              <a:noAutofit/>
            </a:bodyPr>
            <a:p>
              <a:pPr algn="ctr"/>
              <a:r>
                <a:rPr b="1" lang="en-US" sz="2200" spc="-1" strike="noStrike">
                  <a:latin typeface="Arial"/>
                </a:rPr>
                <a:t>Realistic Monte Carlo Model</a:t>
              </a:r>
              <a:endParaRPr b="0" lang="en-US" sz="2200" spc="-1" strike="noStrike">
                <a:latin typeface="Arial"/>
              </a:endParaRPr>
            </a:p>
          </p:txBody>
        </p:sp>
        <p:grpSp>
          <p:nvGrpSpPr>
            <p:cNvPr id="1056" name="Group 27"/>
            <p:cNvGrpSpPr/>
            <p:nvPr/>
          </p:nvGrpSpPr>
          <p:grpSpPr>
            <a:xfrm>
              <a:off x="3886920" y="2554560"/>
              <a:ext cx="1077840" cy="1900440"/>
              <a:chOff x="3886920" y="2554560"/>
              <a:chExt cx="1077840" cy="1900440"/>
            </a:xfrm>
          </p:grpSpPr>
          <p:grpSp>
            <p:nvGrpSpPr>
              <p:cNvPr id="1057" name="Group 28"/>
              <p:cNvGrpSpPr/>
              <p:nvPr/>
            </p:nvGrpSpPr>
            <p:grpSpPr>
              <a:xfrm>
                <a:off x="4105440" y="3070800"/>
                <a:ext cx="528480" cy="658080"/>
                <a:chOff x="4105440" y="3070800"/>
                <a:chExt cx="528480" cy="658080"/>
              </a:xfrm>
            </p:grpSpPr>
            <p:grpSp>
              <p:nvGrpSpPr>
                <p:cNvPr id="1058" name="Group 29"/>
                <p:cNvGrpSpPr/>
                <p:nvPr/>
              </p:nvGrpSpPr>
              <p:grpSpPr>
                <a:xfrm>
                  <a:off x="4105440" y="3070800"/>
                  <a:ext cx="528480" cy="658080"/>
                  <a:chOff x="4105440" y="3070800"/>
                  <a:chExt cx="528480" cy="658080"/>
                </a:xfrm>
              </p:grpSpPr>
              <p:grpSp>
                <p:nvGrpSpPr>
                  <p:cNvPr id="1059" name="Group 30"/>
                  <p:cNvGrpSpPr/>
                  <p:nvPr/>
                </p:nvGrpSpPr>
                <p:grpSpPr>
                  <a:xfrm>
                    <a:off x="4105440" y="3070800"/>
                    <a:ext cx="528480" cy="658080"/>
                    <a:chOff x="4105440" y="3070800"/>
                    <a:chExt cx="528480" cy="658080"/>
                  </a:xfrm>
                </p:grpSpPr>
                <p:grpSp>
                  <p:nvGrpSpPr>
                    <p:cNvPr id="1060" name="Group 31"/>
                    <p:cNvGrpSpPr/>
                    <p:nvPr/>
                  </p:nvGrpSpPr>
                  <p:grpSpPr>
                    <a:xfrm>
                      <a:off x="4105440" y="3465360"/>
                      <a:ext cx="21240" cy="48240"/>
                      <a:chOff x="4105440" y="3465360"/>
                      <a:chExt cx="21240" cy="48240"/>
                    </a:xfrm>
                  </p:grpSpPr>
                  <p:sp>
                    <p:nvSpPr>
                      <p:cNvPr id="1061" name="CustomShape 32"/>
                      <p:cNvSpPr/>
                      <p:nvPr/>
                    </p:nvSpPr>
                    <p:spPr>
                      <a:xfrm>
                        <a:off x="4105440" y="3465360"/>
                        <a:ext cx="21240" cy="48240"/>
                      </a:xfrm>
                      <a:prstGeom prst="ellipse">
                        <a:avLst/>
                      </a:prstGeom>
                      <a:solidFill>
                        <a:srgbClr val="000000"/>
                      </a:solidFill>
                      <a:ln w="9360">
                        <a:solidFill>
                          <a:srgbClr val="000000"/>
                        </a:solidFill>
                        <a:miter/>
                      </a:ln>
                    </p:spPr>
                    <p:style>
                      <a:lnRef idx="0"/>
                      <a:fillRef idx="0"/>
                      <a:effectRef idx="0"/>
                      <a:fontRef idx="minor"/>
                    </p:style>
                  </p:sp>
                </p:grpSp>
                <p:grpSp>
                  <p:nvGrpSpPr>
                    <p:cNvPr id="1062" name="Group 33"/>
                    <p:cNvGrpSpPr/>
                    <p:nvPr/>
                  </p:nvGrpSpPr>
                  <p:grpSpPr>
                    <a:xfrm>
                      <a:off x="4613040" y="3501000"/>
                      <a:ext cx="20880" cy="48240"/>
                      <a:chOff x="4613040" y="3501000"/>
                      <a:chExt cx="20880" cy="48240"/>
                    </a:xfrm>
                  </p:grpSpPr>
                  <p:sp>
                    <p:nvSpPr>
                      <p:cNvPr id="1063" name="CustomShape 34"/>
                      <p:cNvSpPr/>
                      <p:nvPr/>
                    </p:nvSpPr>
                    <p:spPr>
                      <a:xfrm>
                        <a:off x="4613040" y="3501000"/>
                        <a:ext cx="20880" cy="48240"/>
                      </a:xfrm>
                      <a:prstGeom prst="ellipse">
                        <a:avLst/>
                      </a:prstGeom>
                      <a:solidFill>
                        <a:srgbClr val="000000"/>
                      </a:solidFill>
                      <a:ln w="9360">
                        <a:solidFill>
                          <a:srgbClr val="000000"/>
                        </a:solidFill>
                        <a:miter/>
                      </a:ln>
                    </p:spPr>
                    <p:style>
                      <a:lnRef idx="0"/>
                      <a:fillRef idx="0"/>
                      <a:effectRef idx="0"/>
                      <a:fontRef idx="minor"/>
                    </p:style>
                  </p:sp>
                </p:grpSp>
                <p:sp>
                  <p:nvSpPr>
                    <p:cNvPr id="1064" name="CustomShape 35"/>
                    <p:cNvSpPr/>
                    <p:nvPr/>
                  </p:nvSpPr>
                  <p:spPr>
                    <a:xfrm>
                      <a:off x="4527360" y="3070800"/>
                      <a:ext cx="48600" cy="47880"/>
                    </a:xfrm>
                    <a:prstGeom prst="ellipse">
                      <a:avLst/>
                    </a:prstGeom>
                    <a:solidFill>
                      <a:srgbClr val="000000"/>
                    </a:solidFill>
                    <a:ln w="9360">
                      <a:solidFill>
                        <a:srgbClr val="000000"/>
                      </a:solidFill>
                      <a:miter/>
                    </a:ln>
                  </p:spPr>
                  <p:style>
                    <a:lnRef idx="0"/>
                    <a:fillRef idx="0"/>
                    <a:effectRef idx="0"/>
                    <a:fontRef idx="minor"/>
                  </p:style>
                </p:sp>
                <p:sp>
                  <p:nvSpPr>
                    <p:cNvPr id="1065" name="CustomShape 36"/>
                    <p:cNvSpPr/>
                    <p:nvPr/>
                  </p:nvSpPr>
                  <p:spPr>
                    <a:xfrm>
                      <a:off x="4344480" y="3680280"/>
                      <a:ext cx="48600" cy="48600"/>
                    </a:xfrm>
                    <a:prstGeom prst="ellipse">
                      <a:avLst/>
                    </a:prstGeom>
                    <a:solidFill>
                      <a:srgbClr val="000000"/>
                    </a:solidFill>
                    <a:ln w="9360">
                      <a:solidFill>
                        <a:srgbClr val="000000"/>
                      </a:solidFill>
                      <a:miter/>
                    </a:ln>
                  </p:spPr>
                  <p:style>
                    <a:lnRef idx="0"/>
                    <a:fillRef idx="0"/>
                    <a:effectRef idx="0"/>
                    <a:fontRef idx="minor"/>
                  </p:style>
                </p:sp>
              </p:grpSp>
              <p:grpSp>
                <p:nvGrpSpPr>
                  <p:cNvPr id="1066" name="Group 37"/>
                  <p:cNvGrpSpPr/>
                  <p:nvPr/>
                </p:nvGrpSpPr>
                <p:grpSpPr>
                  <a:xfrm>
                    <a:off x="4141440" y="3125880"/>
                    <a:ext cx="461520" cy="570600"/>
                    <a:chOff x="4141440" y="3125880"/>
                    <a:chExt cx="461520" cy="570600"/>
                  </a:xfrm>
                </p:grpSpPr>
                <p:sp>
                  <p:nvSpPr>
                    <p:cNvPr id="1067" name="Line 38"/>
                    <p:cNvSpPr/>
                    <p:nvPr/>
                  </p:nvSpPr>
                  <p:spPr>
                    <a:xfrm>
                      <a:off x="4141440" y="3493800"/>
                      <a:ext cx="210240" cy="0"/>
                    </a:xfrm>
                    <a:prstGeom prst="line">
                      <a:avLst/>
                    </a:prstGeom>
                    <a:ln w="38160">
                      <a:solidFill>
                        <a:srgbClr val="000000"/>
                      </a:solidFill>
                      <a:miter/>
                    </a:ln>
                  </p:spPr>
                  <p:style>
                    <a:lnRef idx="0"/>
                    <a:fillRef idx="0"/>
                    <a:effectRef idx="0"/>
                    <a:fontRef idx="minor"/>
                  </p:style>
                </p:sp>
                <p:sp>
                  <p:nvSpPr>
                    <p:cNvPr id="1068" name="Line 39"/>
                    <p:cNvSpPr/>
                    <p:nvPr/>
                  </p:nvSpPr>
                  <p:spPr>
                    <a:xfrm flipV="1">
                      <a:off x="4361400" y="3125880"/>
                      <a:ext cx="175320" cy="367560"/>
                    </a:xfrm>
                    <a:prstGeom prst="line">
                      <a:avLst/>
                    </a:prstGeom>
                    <a:ln w="38160">
                      <a:solidFill>
                        <a:srgbClr val="000000"/>
                      </a:solidFill>
                      <a:miter/>
                      <a:tailEnd len="med" type="triangle" w="med"/>
                    </a:ln>
                  </p:spPr>
                  <p:style>
                    <a:lnRef idx="0"/>
                    <a:fillRef idx="0"/>
                    <a:effectRef idx="0"/>
                    <a:fontRef idx="minor"/>
                  </p:style>
                </p:sp>
                <p:grpSp>
                  <p:nvGrpSpPr>
                    <p:cNvPr id="1069" name="Group 40"/>
                    <p:cNvGrpSpPr/>
                    <p:nvPr/>
                  </p:nvGrpSpPr>
                  <p:grpSpPr>
                    <a:xfrm>
                      <a:off x="4349520" y="3528720"/>
                      <a:ext cx="253440" cy="167760"/>
                      <a:chOff x="4349520" y="3528720"/>
                      <a:chExt cx="253440" cy="167760"/>
                    </a:xfrm>
                  </p:grpSpPr>
                  <p:sp>
                    <p:nvSpPr>
                      <p:cNvPr id="1070" name="Line 41"/>
                      <p:cNvSpPr/>
                      <p:nvPr/>
                    </p:nvSpPr>
                    <p:spPr>
                      <a:xfrm flipH="1">
                        <a:off x="4413960" y="3528720"/>
                        <a:ext cx="189000" cy="0"/>
                      </a:xfrm>
                      <a:prstGeom prst="line">
                        <a:avLst/>
                      </a:prstGeom>
                      <a:ln w="38160">
                        <a:solidFill>
                          <a:srgbClr val="000000"/>
                        </a:solidFill>
                        <a:miter/>
                      </a:ln>
                    </p:spPr>
                    <p:style>
                      <a:lnRef idx="0"/>
                      <a:fillRef idx="0"/>
                      <a:effectRef idx="0"/>
                      <a:fontRef idx="minor"/>
                    </p:style>
                  </p:sp>
                  <p:sp>
                    <p:nvSpPr>
                      <p:cNvPr id="1071" name="Freeform 42"/>
                      <p:cNvSpPr/>
                      <p:nvPr/>
                    </p:nvSpPr>
                    <p:spPr>
                      <a:xfrm>
                        <a:off x="4309920" y="3528000"/>
                        <a:ext cx="134640" cy="168840"/>
                      </a:xfrm>
                      <a:custGeom>
                        <a:avLst/>
                        <a:gdLst/>
                        <a:ahLst/>
                        <a:rect l="0" t="0" r="r" b="b"/>
                        <a:pathLst>
                          <a:path w="374" h="469">
                            <a:moveTo>
                              <a:pt x="294" y="2"/>
                            </a:moveTo>
                            <a:cubicBezTo>
                              <a:pt x="167" y="0"/>
                              <a:pt x="305" y="122"/>
                              <a:pt x="229" y="150"/>
                            </a:cubicBezTo>
                            <a:cubicBezTo>
                              <a:pt x="40" y="218"/>
                              <a:pt x="373" y="238"/>
                              <a:pt x="176" y="291"/>
                            </a:cubicBezTo>
                            <a:cubicBezTo>
                              <a:pt x="0" y="339"/>
                              <a:pt x="233" y="313"/>
                              <a:pt x="235" y="374"/>
                            </a:cubicBezTo>
                            <a:lnTo>
                              <a:pt x="170" y="409"/>
                            </a:lnTo>
                            <a:lnTo>
                              <a:pt x="194" y="468"/>
                            </a:lnTo>
                            <a:lnTo>
                              <a:pt x="194" y="463"/>
                            </a:lnTo>
                          </a:path>
                        </a:pathLst>
                      </a:custGeom>
                      <a:ln w="36720">
                        <a:solidFill>
                          <a:srgbClr val="000000"/>
                        </a:solidFill>
                        <a:round/>
                      </a:ln>
                    </p:spPr>
                  </p:sp>
                </p:grpSp>
                <p:sp>
                  <p:nvSpPr>
                    <p:cNvPr id="1072" name="CustomShape 43"/>
                    <p:cNvSpPr/>
                    <p:nvPr/>
                  </p:nvSpPr>
                  <p:spPr>
                    <a:xfrm>
                      <a:off x="4309200" y="3441240"/>
                      <a:ext cx="157320" cy="122400"/>
                    </a:xfrm>
                    <a:custGeom>
                      <a:avLst/>
                      <a:gdLst/>
                      <a:ahLst/>
                      <a:rect l="l" t="t" r="r" b="b"/>
                      <a:pathLst>
                        <a:path w="21600" h="21600">
                          <a:moveTo>
                            <a:pt x="11464" y="4340"/>
                          </a:moveTo>
                          <a:lnTo>
                            <a:pt x="9722" y="1887"/>
                          </a:lnTo>
                          <a:lnTo>
                            <a:pt x="8548" y="6383"/>
                          </a:lnTo>
                          <a:lnTo>
                            <a:pt x="4503" y="3626"/>
                          </a:lnTo>
                          <a:lnTo>
                            <a:pt x="5373" y="7816"/>
                          </a:lnTo>
                          <a:lnTo>
                            <a:pt x="1174" y="8270"/>
                          </a:lnTo>
                          <a:lnTo>
                            <a:pt x="3934" y="11592"/>
                          </a:lnTo>
                          <a:lnTo>
                            <a:pt x="0" y="12875"/>
                          </a:lnTo>
                          <a:lnTo>
                            <a:pt x="3329" y="15372"/>
                          </a:lnTo>
                          <a:lnTo>
                            <a:pt x="1283" y="17824"/>
                          </a:lnTo>
                          <a:lnTo>
                            <a:pt x="4804" y="18239"/>
                          </a:lnTo>
                          <a:lnTo>
                            <a:pt x="4918" y="21600"/>
                          </a:lnTo>
                          <a:lnTo>
                            <a:pt x="7525" y="18125"/>
                          </a:lnTo>
                          <a:lnTo>
                            <a:pt x="8698" y="19712"/>
                          </a:lnTo>
                          <a:lnTo>
                            <a:pt x="9871" y="17371"/>
                          </a:lnTo>
                          <a:lnTo>
                            <a:pt x="11614" y="18844"/>
                          </a:lnTo>
                          <a:lnTo>
                            <a:pt x="12178" y="15937"/>
                          </a:lnTo>
                          <a:lnTo>
                            <a:pt x="14943" y="17371"/>
                          </a:lnTo>
                          <a:lnTo>
                            <a:pt x="14640" y="14348"/>
                          </a:lnTo>
                          <a:lnTo>
                            <a:pt x="18878" y="15632"/>
                          </a:lnTo>
                          <a:lnTo>
                            <a:pt x="16382" y="12311"/>
                          </a:lnTo>
                          <a:lnTo>
                            <a:pt x="18270" y="11292"/>
                          </a:lnTo>
                          <a:lnTo>
                            <a:pt x="16986" y="9404"/>
                          </a:lnTo>
                          <a:lnTo>
                            <a:pt x="21600" y="6646"/>
                          </a:lnTo>
                          <a:lnTo>
                            <a:pt x="16382" y="6533"/>
                          </a:lnTo>
                          <a:lnTo>
                            <a:pt x="18005" y="3172"/>
                          </a:lnTo>
                          <a:lnTo>
                            <a:pt x="14524" y="5778"/>
                          </a:lnTo>
                          <a:lnTo>
                            <a:pt x="14789" y="0"/>
                          </a:lnTo>
                          <a:lnTo>
                            <a:pt x="11464" y="4340"/>
                          </a:lnTo>
                          <a:close/>
                        </a:path>
                      </a:pathLst>
                    </a:custGeom>
                    <a:solidFill>
                      <a:srgbClr val="f5fd55"/>
                    </a:solidFill>
                    <a:ln w="9360">
                      <a:solidFill>
                        <a:srgbClr val="000000"/>
                      </a:solidFill>
                      <a:miter/>
                    </a:ln>
                  </p:spPr>
                  <p:style>
                    <a:lnRef idx="0"/>
                    <a:fillRef idx="0"/>
                    <a:effectRef idx="0"/>
                    <a:fontRef idx="minor"/>
                  </p:style>
                </p:sp>
              </p:grpSp>
            </p:grpSp>
          </p:grpSp>
          <p:pic>
            <p:nvPicPr>
              <p:cNvPr id="1073" name="" descr=""/>
              <p:cNvPicPr/>
              <p:nvPr/>
            </p:nvPicPr>
            <p:blipFill>
              <a:blip r:embed="rId5"/>
              <a:stretch/>
            </p:blipFill>
            <p:spPr>
              <a:xfrm rot="7923000">
                <a:off x="4001760" y="3748320"/>
                <a:ext cx="603720" cy="577800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1074" name="" descr=""/>
              <p:cNvPicPr/>
              <p:nvPr/>
            </p:nvPicPr>
            <p:blipFill>
              <a:blip r:embed="rId6"/>
              <a:stretch/>
            </p:blipFill>
            <p:spPr>
              <a:xfrm rot="1978200">
                <a:off x="4530960" y="2594160"/>
                <a:ext cx="308880" cy="549720"/>
              </a:xfrm>
              <a:prstGeom prst="rect">
                <a:avLst/>
              </a:prstGeom>
              <a:ln>
                <a:noFill/>
              </a:ln>
            </p:spPr>
          </p:pic>
        </p:grpSp>
      </p:grpSp>
      <p:cxnSp>
        <p:nvCxnSpPr>
          <p:cNvPr id="1075" name="Line 44"/>
          <p:cNvCxnSpPr>
            <a:stCxn id="1027" idx="3"/>
          </p:cNvCxnSpPr>
          <p:nvPr/>
        </p:nvCxnSpPr>
        <p:spPr>
          <a:xfrm>
            <a:off x="2296080" y="2737800"/>
            <a:ext cx="842760" cy="1280520"/>
          </a:xfrm>
          <a:prstGeom prst="straightConnector1">
            <a:avLst/>
          </a:prstGeom>
          <a:ln w="76320">
            <a:solidFill>
              <a:srgbClr val="2323dc"/>
            </a:solidFill>
            <a:round/>
            <a:tailEnd len="med" type="triangle" w="med"/>
          </a:ln>
        </p:spPr>
      </p:cxnSp>
      <p:cxnSp>
        <p:nvCxnSpPr>
          <p:cNvPr id="1076" name="Line 45"/>
          <p:cNvCxnSpPr/>
          <p:nvPr/>
        </p:nvCxnSpPr>
        <p:spPr>
          <a:xfrm flipV="1">
            <a:off x="2318040" y="4017960"/>
            <a:ext cx="820800" cy="1515960"/>
          </a:xfrm>
          <a:prstGeom prst="straightConnector1">
            <a:avLst/>
          </a:prstGeom>
          <a:ln w="76320">
            <a:solidFill>
              <a:srgbClr val="2323dc"/>
            </a:solidFill>
            <a:round/>
            <a:tailEnd len="med" type="triangle" w="med"/>
          </a:ln>
        </p:spPr>
      </p:cxnSp>
      <p:sp>
        <p:nvSpPr>
          <p:cNvPr id="1077" name="TextShape 46"/>
          <p:cNvSpPr txBox="1"/>
          <p:nvPr/>
        </p:nvSpPr>
        <p:spPr>
          <a:xfrm>
            <a:off x="7839000" y="3365640"/>
            <a:ext cx="2223360" cy="1294560"/>
          </a:xfrm>
          <a:prstGeom prst="rect">
            <a:avLst/>
          </a:prstGeom>
          <a:solidFill>
            <a:srgbClr val="999999"/>
          </a:solidFill>
          <a:ln>
            <a:solidFill>
              <a:srgbClr val="000000"/>
            </a:solidFill>
          </a:ln>
        </p:spPr>
        <p:txBody>
          <a:bodyPr lIns="90000" rIns="90000" tIns="45000" bIns="45000">
            <a:noAutofit/>
          </a:bodyPr>
          <a:p>
            <a:pPr algn="ctr"/>
            <a:r>
              <a:rPr b="0" lang="en-US" sz="2400" spc="-1" strike="noStrike">
                <a:latin typeface="FAAAAA+Arial-BoldMT"/>
                <a:ea typeface="FAAAAA+Arial-BoldMT"/>
              </a:rPr>
              <a:t>Realistic</a:t>
            </a:r>
            <a:endParaRPr b="0" lang="en-US" sz="2400" spc="-1" strike="noStrike">
              <a:latin typeface="Arial"/>
            </a:endParaRPr>
          </a:p>
          <a:p>
            <a:pPr algn="ctr"/>
            <a:r>
              <a:rPr b="0" lang="en-US" sz="2400" spc="-1" strike="noStrike">
                <a:latin typeface="FAAAAA+Arial-BoldMT"/>
                <a:ea typeface="FAAAAA+Arial-BoldMT"/>
              </a:rPr>
              <a:t>theoretical</a:t>
            </a:r>
            <a:endParaRPr b="0" lang="en-US" sz="2400" spc="-1" strike="noStrike">
              <a:latin typeface="Arial"/>
            </a:endParaRPr>
          </a:p>
          <a:p>
            <a:pPr algn="ctr"/>
            <a:r>
              <a:rPr b="0" lang="en-US" sz="2400" spc="-1" strike="noStrike">
                <a:latin typeface="FAAAAA+Arial-BoldMT"/>
                <a:ea typeface="FAAAAA+Arial-BoldMT"/>
              </a:rPr>
              <a:t>calculations</a:t>
            </a:r>
            <a:endParaRPr b="0" lang="en-US" sz="2400" spc="-1" strike="noStrike">
              <a:latin typeface="Arial"/>
            </a:endParaRPr>
          </a:p>
        </p:txBody>
      </p:sp>
      <p:grpSp>
        <p:nvGrpSpPr>
          <p:cNvPr id="1078" name="Group 47"/>
          <p:cNvGrpSpPr/>
          <p:nvPr/>
        </p:nvGrpSpPr>
        <p:grpSpPr>
          <a:xfrm>
            <a:off x="5290200" y="2960640"/>
            <a:ext cx="2532960" cy="2048040"/>
            <a:chOff x="5290200" y="2960640"/>
            <a:chExt cx="2532960" cy="2048040"/>
          </a:xfrm>
        </p:grpSpPr>
        <p:sp>
          <p:nvSpPr>
            <p:cNvPr id="1079" name="CustomShape 48"/>
            <p:cNvSpPr/>
            <p:nvPr/>
          </p:nvSpPr>
          <p:spPr>
            <a:xfrm>
              <a:off x="5290200" y="2960640"/>
              <a:ext cx="2532960" cy="2048040"/>
            </a:xfrm>
            <a:custGeom>
              <a:avLst/>
              <a:gdLst/>
              <a:ahLst/>
              <a:rect l="0" t="0" r="r" b="b"/>
              <a:pathLst>
                <a:path w="7038" h="5691">
                  <a:moveTo>
                    <a:pt x="0" y="1422"/>
                  </a:moveTo>
                  <a:lnTo>
                    <a:pt x="5277" y="1422"/>
                  </a:lnTo>
                  <a:lnTo>
                    <a:pt x="5277" y="0"/>
                  </a:lnTo>
                  <a:lnTo>
                    <a:pt x="7037" y="2845"/>
                  </a:lnTo>
                  <a:lnTo>
                    <a:pt x="5277" y="5690"/>
                  </a:lnTo>
                  <a:lnTo>
                    <a:pt x="5277" y="4267"/>
                  </a:lnTo>
                  <a:lnTo>
                    <a:pt x="0" y="4267"/>
                  </a:lnTo>
                  <a:lnTo>
                    <a:pt x="0" y="1422"/>
                  </a:lnTo>
                </a:path>
              </a:pathLst>
            </a:custGeom>
            <a:solidFill>
              <a:srgbClr val="729fcf"/>
            </a:solidFill>
            <a:ln>
              <a:solidFill>
                <a:srgbClr val="00000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80" name="TextShape 49"/>
            <p:cNvSpPr txBox="1"/>
            <p:nvPr/>
          </p:nvSpPr>
          <p:spPr>
            <a:xfrm>
              <a:off x="5318640" y="3546720"/>
              <a:ext cx="2213640" cy="80424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>
              <a:noAutofit/>
            </a:bodyPr>
            <a:p>
              <a:pPr algn="ctr"/>
              <a:r>
                <a:rPr b="0" lang="en-US" sz="2400" spc="-1" strike="noStrike">
                  <a:latin typeface="FAAAAA+Arial-BoldMT"/>
                  <a:ea typeface="FAAAAA+Arial-BoldMT"/>
                </a:rPr>
                <a:t>Experimental</a:t>
              </a:r>
              <a:endParaRPr b="0" lang="en-US" sz="2400" spc="-1" strike="noStrike">
                <a:latin typeface="Arial"/>
              </a:endParaRPr>
            </a:p>
            <a:p>
              <a:pPr algn="ctr"/>
              <a:r>
                <a:rPr b="0" lang="en-US" sz="2400" spc="-1" strike="noStrike">
                  <a:latin typeface="FAAAAA+Arial-BoldMT"/>
                  <a:ea typeface="FAAAAA+Arial-BoldMT"/>
                </a:rPr>
                <a:t>techniques</a:t>
              </a:r>
              <a:endParaRPr b="0" lang="en-US" sz="2400" spc="-1" strike="noStrike">
                <a:latin typeface="Arial"/>
              </a:endParaRPr>
            </a:p>
          </p:txBody>
        </p:sp>
      </p:grpSp>
      <p:pic>
        <p:nvPicPr>
          <p:cNvPr id="1081" name="" descr=""/>
          <p:cNvPicPr/>
          <p:nvPr/>
        </p:nvPicPr>
        <p:blipFill>
          <a:blip r:embed="rId7"/>
          <a:stretch/>
        </p:blipFill>
        <p:spPr>
          <a:xfrm>
            <a:off x="7515720" y="5459760"/>
            <a:ext cx="2517480" cy="15714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2" name="TextShape 1"/>
          <p:cNvSpPr txBox="1"/>
          <p:nvPr/>
        </p:nvSpPr>
        <p:spPr>
          <a:xfrm>
            <a:off x="33840" y="76680"/>
            <a:ext cx="9984240" cy="8078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n-US" sz="3500" spc="-1" strike="noStrike">
                <a:highlight>
                  <a:srgbClr val="ffffff"/>
                </a:highlight>
                <a:latin typeface="Times New Roman"/>
              </a:rPr>
              <a:t>Event Generator + Bayesian Statistical analysis</a:t>
            </a:r>
            <a:endParaRPr b="0" lang="en-US" sz="3500" spc="-1" strike="noStrike">
              <a:highlight>
                <a:srgbClr val="ffffff"/>
              </a:highlight>
              <a:latin typeface="Times New Roman"/>
            </a:endParaRPr>
          </a:p>
        </p:txBody>
      </p:sp>
      <p:grpSp>
        <p:nvGrpSpPr>
          <p:cNvPr id="1083" name="Group 2"/>
          <p:cNvGrpSpPr/>
          <p:nvPr/>
        </p:nvGrpSpPr>
        <p:grpSpPr>
          <a:xfrm>
            <a:off x="6735600" y="699120"/>
            <a:ext cx="3146760" cy="2676240"/>
            <a:chOff x="6735600" y="699120"/>
            <a:chExt cx="3146760" cy="2676240"/>
          </a:xfrm>
        </p:grpSpPr>
        <p:sp>
          <p:nvSpPr>
            <p:cNvPr id="1084" name="CustomShape 3"/>
            <p:cNvSpPr/>
            <p:nvPr/>
          </p:nvSpPr>
          <p:spPr>
            <a:xfrm>
              <a:off x="6735600" y="718200"/>
              <a:ext cx="3146760" cy="2657160"/>
            </a:xfrm>
            <a:prstGeom prst="rect">
              <a:avLst/>
            </a:prstGeom>
            <a:solidFill>
              <a:srgbClr val="999999"/>
            </a:solidFill>
            <a:ln w="18360">
              <a:solidFill>
                <a:srgbClr val="3465a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pic>
          <p:nvPicPr>
            <p:cNvPr id="1085" name="" descr=""/>
            <p:cNvPicPr/>
            <p:nvPr/>
          </p:nvPicPr>
          <p:blipFill>
            <a:blip r:embed="rId1"/>
            <a:stretch/>
          </p:blipFill>
          <p:spPr>
            <a:xfrm>
              <a:off x="7613640" y="1276920"/>
              <a:ext cx="1626840" cy="1429560"/>
            </a:xfrm>
            <a:prstGeom prst="rect">
              <a:avLst/>
            </a:prstGeom>
            <a:ln>
              <a:noFill/>
            </a:ln>
          </p:spPr>
        </p:pic>
        <p:sp>
          <p:nvSpPr>
            <p:cNvPr id="1086" name="TextShape 4"/>
            <p:cNvSpPr txBox="1"/>
            <p:nvPr/>
          </p:nvSpPr>
          <p:spPr>
            <a:xfrm>
              <a:off x="6765480" y="2659680"/>
              <a:ext cx="3112560" cy="71532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>
              <a:noAutofit/>
            </a:bodyPr>
            <a:p>
              <a:pPr algn="ctr"/>
              <a:r>
                <a:rPr b="1" lang="en-US" sz="2200" spc="-1" strike="noStrike">
                  <a:latin typeface="Arial"/>
                </a:rPr>
                <a:t>Realistic theoretical calculations</a:t>
              </a:r>
              <a:endParaRPr b="0" lang="en-US" sz="2200" spc="-1" strike="noStrike">
                <a:latin typeface="Arial"/>
              </a:endParaRPr>
            </a:p>
          </p:txBody>
        </p:sp>
        <p:grpSp>
          <p:nvGrpSpPr>
            <p:cNvPr id="1087" name="Group 5"/>
            <p:cNvGrpSpPr/>
            <p:nvPr/>
          </p:nvGrpSpPr>
          <p:grpSpPr>
            <a:xfrm>
              <a:off x="8047440" y="699120"/>
              <a:ext cx="1077840" cy="1900440"/>
              <a:chOff x="8047440" y="699120"/>
              <a:chExt cx="1077840" cy="1900440"/>
            </a:xfrm>
          </p:grpSpPr>
          <p:grpSp>
            <p:nvGrpSpPr>
              <p:cNvPr id="1088" name="Group 6"/>
              <p:cNvGrpSpPr/>
              <p:nvPr/>
            </p:nvGrpSpPr>
            <p:grpSpPr>
              <a:xfrm>
                <a:off x="8265960" y="1215360"/>
                <a:ext cx="528480" cy="658080"/>
                <a:chOff x="8265960" y="1215360"/>
                <a:chExt cx="528480" cy="658080"/>
              </a:xfrm>
            </p:grpSpPr>
            <p:grpSp>
              <p:nvGrpSpPr>
                <p:cNvPr id="1089" name="Group 7"/>
                <p:cNvGrpSpPr/>
                <p:nvPr/>
              </p:nvGrpSpPr>
              <p:grpSpPr>
                <a:xfrm>
                  <a:off x="8265960" y="1215360"/>
                  <a:ext cx="528480" cy="658080"/>
                  <a:chOff x="8265960" y="1215360"/>
                  <a:chExt cx="528480" cy="658080"/>
                </a:xfrm>
              </p:grpSpPr>
              <p:grpSp>
                <p:nvGrpSpPr>
                  <p:cNvPr id="1090" name="Group 8"/>
                  <p:cNvGrpSpPr/>
                  <p:nvPr/>
                </p:nvGrpSpPr>
                <p:grpSpPr>
                  <a:xfrm>
                    <a:off x="8265960" y="1215360"/>
                    <a:ext cx="528480" cy="658080"/>
                    <a:chOff x="8265960" y="1215360"/>
                    <a:chExt cx="528480" cy="658080"/>
                  </a:xfrm>
                </p:grpSpPr>
                <p:grpSp>
                  <p:nvGrpSpPr>
                    <p:cNvPr id="1091" name="Group 9"/>
                    <p:cNvGrpSpPr/>
                    <p:nvPr/>
                  </p:nvGrpSpPr>
                  <p:grpSpPr>
                    <a:xfrm>
                      <a:off x="8265960" y="1609920"/>
                      <a:ext cx="21240" cy="48240"/>
                      <a:chOff x="8265960" y="1609920"/>
                      <a:chExt cx="21240" cy="48240"/>
                    </a:xfrm>
                  </p:grpSpPr>
                  <p:sp>
                    <p:nvSpPr>
                      <p:cNvPr id="1092" name="CustomShape 10"/>
                      <p:cNvSpPr/>
                      <p:nvPr/>
                    </p:nvSpPr>
                    <p:spPr>
                      <a:xfrm>
                        <a:off x="8265960" y="1609920"/>
                        <a:ext cx="21240" cy="48240"/>
                      </a:xfrm>
                      <a:prstGeom prst="ellipse">
                        <a:avLst/>
                      </a:prstGeom>
                      <a:solidFill>
                        <a:srgbClr val="000000"/>
                      </a:solidFill>
                      <a:ln w="9360">
                        <a:solidFill>
                          <a:srgbClr val="000000"/>
                        </a:solidFill>
                        <a:miter/>
                      </a:ln>
                    </p:spPr>
                    <p:style>
                      <a:lnRef idx="0"/>
                      <a:fillRef idx="0"/>
                      <a:effectRef idx="0"/>
                      <a:fontRef idx="minor"/>
                    </p:style>
                  </p:sp>
                </p:grpSp>
                <p:grpSp>
                  <p:nvGrpSpPr>
                    <p:cNvPr id="1093" name="Group 11"/>
                    <p:cNvGrpSpPr/>
                    <p:nvPr/>
                  </p:nvGrpSpPr>
                  <p:grpSpPr>
                    <a:xfrm>
                      <a:off x="8773560" y="1645560"/>
                      <a:ext cx="20880" cy="48240"/>
                      <a:chOff x="8773560" y="1645560"/>
                      <a:chExt cx="20880" cy="48240"/>
                    </a:xfrm>
                  </p:grpSpPr>
                  <p:sp>
                    <p:nvSpPr>
                      <p:cNvPr id="1094" name="CustomShape 12"/>
                      <p:cNvSpPr/>
                      <p:nvPr/>
                    </p:nvSpPr>
                    <p:spPr>
                      <a:xfrm>
                        <a:off x="8773560" y="1645560"/>
                        <a:ext cx="20880" cy="48240"/>
                      </a:xfrm>
                      <a:prstGeom prst="ellipse">
                        <a:avLst/>
                      </a:prstGeom>
                      <a:solidFill>
                        <a:srgbClr val="000000"/>
                      </a:solidFill>
                      <a:ln w="9360">
                        <a:solidFill>
                          <a:srgbClr val="000000"/>
                        </a:solidFill>
                        <a:miter/>
                      </a:ln>
                    </p:spPr>
                    <p:style>
                      <a:lnRef idx="0"/>
                      <a:fillRef idx="0"/>
                      <a:effectRef idx="0"/>
                      <a:fontRef idx="minor"/>
                    </p:style>
                  </p:sp>
                </p:grpSp>
                <p:sp>
                  <p:nvSpPr>
                    <p:cNvPr id="1095" name="CustomShape 13"/>
                    <p:cNvSpPr/>
                    <p:nvPr/>
                  </p:nvSpPr>
                  <p:spPr>
                    <a:xfrm>
                      <a:off x="8687880" y="1215360"/>
                      <a:ext cx="48600" cy="47880"/>
                    </a:xfrm>
                    <a:prstGeom prst="ellipse">
                      <a:avLst/>
                    </a:prstGeom>
                    <a:solidFill>
                      <a:srgbClr val="000000"/>
                    </a:solidFill>
                    <a:ln w="9360">
                      <a:solidFill>
                        <a:srgbClr val="000000"/>
                      </a:solidFill>
                      <a:miter/>
                    </a:ln>
                  </p:spPr>
                  <p:style>
                    <a:lnRef idx="0"/>
                    <a:fillRef idx="0"/>
                    <a:effectRef idx="0"/>
                    <a:fontRef idx="minor"/>
                  </p:style>
                </p:sp>
                <p:sp>
                  <p:nvSpPr>
                    <p:cNvPr id="1096" name="CustomShape 14"/>
                    <p:cNvSpPr/>
                    <p:nvPr/>
                  </p:nvSpPr>
                  <p:spPr>
                    <a:xfrm>
                      <a:off x="8505000" y="1824840"/>
                      <a:ext cx="48600" cy="48600"/>
                    </a:xfrm>
                    <a:prstGeom prst="ellipse">
                      <a:avLst/>
                    </a:prstGeom>
                    <a:solidFill>
                      <a:srgbClr val="000000"/>
                    </a:solidFill>
                    <a:ln w="9360">
                      <a:solidFill>
                        <a:srgbClr val="000000"/>
                      </a:solidFill>
                      <a:miter/>
                    </a:ln>
                  </p:spPr>
                  <p:style>
                    <a:lnRef idx="0"/>
                    <a:fillRef idx="0"/>
                    <a:effectRef idx="0"/>
                    <a:fontRef idx="minor"/>
                  </p:style>
                </p:sp>
              </p:grpSp>
              <p:grpSp>
                <p:nvGrpSpPr>
                  <p:cNvPr id="1097" name="Group 15"/>
                  <p:cNvGrpSpPr/>
                  <p:nvPr/>
                </p:nvGrpSpPr>
                <p:grpSpPr>
                  <a:xfrm>
                    <a:off x="8301960" y="1270440"/>
                    <a:ext cx="461520" cy="570600"/>
                    <a:chOff x="8301960" y="1270440"/>
                    <a:chExt cx="461520" cy="570600"/>
                  </a:xfrm>
                </p:grpSpPr>
                <p:sp>
                  <p:nvSpPr>
                    <p:cNvPr id="1098" name="Line 16"/>
                    <p:cNvSpPr/>
                    <p:nvPr/>
                  </p:nvSpPr>
                  <p:spPr>
                    <a:xfrm>
                      <a:off x="8301960" y="1638360"/>
                      <a:ext cx="210240" cy="0"/>
                    </a:xfrm>
                    <a:prstGeom prst="line">
                      <a:avLst/>
                    </a:prstGeom>
                    <a:ln w="38160">
                      <a:solidFill>
                        <a:srgbClr val="000000"/>
                      </a:solidFill>
                      <a:miter/>
                    </a:ln>
                  </p:spPr>
                  <p:style>
                    <a:lnRef idx="0"/>
                    <a:fillRef idx="0"/>
                    <a:effectRef idx="0"/>
                    <a:fontRef idx="minor"/>
                  </p:style>
                </p:sp>
                <p:sp>
                  <p:nvSpPr>
                    <p:cNvPr id="1099" name="Line 17"/>
                    <p:cNvSpPr/>
                    <p:nvPr/>
                  </p:nvSpPr>
                  <p:spPr>
                    <a:xfrm flipV="1">
                      <a:off x="8521920" y="1270440"/>
                      <a:ext cx="175320" cy="367560"/>
                    </a:xfrm>
                    <a:prstGeom prst="line">
                      <a:avLst/>
                    </a:prstGeom>
                    <a:ln w="38160">
                      <a:solidFill>
                        <a:srgbClr val="000000"/>
                      </a:solidFill>
                      <a:miter/>
                      <a:tailEnd len="med" type="triangle" w="med"/>
                    </a:ln>
                  </p:spPr>
                  <p:style>
                    <a:lnRef idx="0"/>
                    <a:fillRef idx="0"/>
                    <a:effectRef idx="0"/>
                    <a:fontRef idx="minor"/>
                  </p:style>
                </p:sp>
                <p:grpSp>
                  <p:nvGrpSpPr>
                    <p:cNvPr id="1100" name="Group 18"/>
                    <p:cNvGrpSpPr/>
                    <p:nvPr/>
                  </p:nvGrpSpPr>
                  <p:grpSpPr>
                    <a:xfrm>
                      <a:off x="8510040" y="1673280"/>
                      <a:ext cx="253440" cy="167760"/>
                      <a:chOff x="8510040" y="1673280"/>
                      <a:chExt cx="253440" cy="167760"/>
                    </a:xfrm>
                  </p:grpSpPr>
                  <p:sp>
                    <p:nvSpPr>
                      <p:cNvPr id="1101" name="Line 19"/>
                      <p:cNvSpPr/>
                      <p:nvPr/>
                    </p:nvSpPr>
                    <p:spPr>
                      <a:xfrm flipH="1">
                        <a:off x="8574480" y="1673280"/>
                        <a:ext cx="189000" cy="0"/>
                      </a:xfrm>
                      <a:prstGeom prst="line">
                        <a:avLst/>
                      </a:prstGeom>
                      <a:ln w="38160">
                        <a:solidFill>
                          <a:srgbClr val="000000"/>
                        </a:solidFill>
                        <a:miter/>
                      </a:ln>
                    </p:spPr>
                    <p:style>
                      <a:lnRef idx="0"/>
                      <a:fillRef idx="0"/>
                      <a:effectRef idx="0"/>
                      <a:fontRef idx="minor"/>
                    </p:style>
                  </p:sp>
                  <p:sp>
                    <p:nvSpPr>
                      <p:cNvPr id="1102" name="Freeform 20"/>
                      <p:cNvSpPr/>
                      <p:nvPr/>
                    </p:nvSpPr>
                    <p:spPr>
                      <a:xfrm>
                        <a:off x="8470440" y="1672560"/>
                        <a:ext cx="134640" cy="168840"/>
                      </a:xfrm>
                      <a:custGeom>
                        <a:avLst/>
                        <a:gdLst/>
                        <a:ahLst/>
                        <a:rect l="0" t="0" r="r" b="b"/>
                        <a:pathLst>
                          <a:path w="374" h="469">
                            <a:moveTo>
                              <a:pt x="294" y="2"/>
                            </a:moveTo>
                            <a:cubicBezTo>
                              <a:pt x="167" y="0"/>
                              <a:pt x="305" y="122"/>
                              <a:pt x="229" y="150"/>
                            </a:cubicBezTo>
                            <a:cubicBezTo>
                              <a:pt x="40" y="218"/>
                              <a:pt x="373" y="238"/>
                              <a:pt x="176" y="291"/>
                            </a:cubicBezTo>
                            <a:cubicBezTo>
                              <a:pt x="0" y="339"/>
                              <a:pt x="233" y="313"/>
                              <a:pt x="235" y="374"/>
                            </a:cubicBezTo>
                            <a:lnTo>
                              <a:pt x="170" y="409"/>
                            </a:lnTo>
                            <a:lnTo>
                              <a:pt x="194" y="468"/>
                            </a:lnTo>
                            <a:lnTo>
                              <a:pt x="194" y="463"/>
                            </a:lnTo>
                          </a:path>
                        </a:pathLst>
                      </a:custGeom>
                      <a:ln w="36720">
                        <a:solidFill>
                          <a:srgbClr val="000000"/>
                        </a:solidFill>
                        <a:round/>
                      </a:ln>
                    </p:spPr>
                  </p:sp>
                </p:grpSp>
                <p:sp>
                  <p:nvSpPr>
                    <p:cNvPr id="1103" name="CustomShape 21"/>
                    <p:cNvSpPr/>
                    <p:nvPr/>
                  </p:nvSpPr>
                  <p:spPr>
                    <a:xfrm>
                      <a:off x="8469720" y="1585800"/>
                      <a:ext cx="157320" cy="122400"/>
                    </a:xfrm>
                    <a:custGeom>
                      <a:avLst/>
                      <a:gdLst/>
                      <a:ahLst/>
                      <a:rect l="l" t="t" r="r" b="b"/>
                      <a:pathLst>
                        <a:path w="21600" h="21600">
                          <a:moveTo>
                            <a:pt x="11464" y="4340"/>
                          </a:moveTo>
                          <a:lnTo>
                            <a:pt x="9722" y="1887"/>
                          </a:lnTo>
                          <a:lnTo>
                            <a:pt x="8548" y="6383"/>
                          </a:lnTo>
                          <a:lnTo>
                            <a:pt x="4503" y="3626"/>
                          </a:lnTo>
                          <a:lnTo>
                            <a:pt x="5373" y="7816"/>
                          </a:lnTo>
                          <a:lnTo>
                            <a:pt x="1174" y="8270"/>
                          </a:lnTo>
                          <a:lnTo>
                            <a:pt x="3934" y="11592"/>
                          </a:lnTo>
                          <a:lnTo>
                            <a:pt x="0" y="12875"/>
                          </a:lnTo>
                          <a:lnTo>
                            <a:pt x="3329" y="15372"/>
                          </a:lnTo>
                          <a:lnTo>
                            <a:pt x="1283" y="17824"/>
                          </a:lnTo>
                          <a:lnTo>
                            <a:pt x="4804" y="18239"/>
                          </a:lnTo>
                          <a:lnTo>
                            <a:pt x="4918" y="21600"/>
                          </a:lnTo>
                          <a:lnTo>
                            <a:pt x="7525" y="18125"/>
                          </a:lnTo>
                          <a:lnTo>
                            <a:pt x="8698" y="19712"/>
                          </a:lnTo>
                          <a:lnTo>
                            <a:pt x="9871" y="17371"/>
                          </a:lnTo>
                          <a:lnTo>
                            <a:pt x="11614" y="18844"/>
                          </a:lnTo>
                          <a:lnTo>
                            <a:pt x="12178" y="15937"/>
                          </a:lnTo>
                          <a:lnTo>
                            <a:pt x="14943" y="17371"/>
                          </a:lnTo>
                          <a:lnTo>
                            <a:pt x="14640" y="14348"/>
                          </a:lnTo>
                          <a:lnTo>
                            <a:pt x="18878" y="15632"/>
                          </a:lnTo>
                          <a:lnTo>
                            <a:pt x="16382" y="12311"/>
                          </a:lnTo>
                          <a:lnTo>
                            <a:pt x="18270" y="11292"/>
                          </a:lnTo>
                          <a:lnTo>
                            <a:pt x="16986" y="9404"/>
                          </a:lnTo>
                          <a:lnTo>
                            <a:pt x="21600" y="6646"/>
                          </a:lnTo>
                          <a:lnTo>
                            <a:pt x="16382" y="6533"/>
                          </a:lnTo>
                          <a:lnTo>
                            <a:pt x="18005" y="3172"/>
                          </a:lnTo>
                          <a:lnTo>
                            <a:pt x="14524" y="5778"/>
                          </a:lnTo>
                          <a:lnTo>
                            <a:pt x="14789" y="0"/>
                          </a:lnTo>
                          <a:lnTo>
                            <a:pt x="11464" y="4340"/>
                          </a:lnTo>
                          <a:close/>
                        </a:path>
                      </a:pathLst>
                    </a:custGeom>
                    <a:solidFill>
                      <a:srgbClr val="f5fd55"/>
                    </a:solidFill>
                    <a:ln w="9360">
                      <a:solidFill>
                        <a:srgbClr val="000000"/>
                      </a:solidFill>
                      <a:miter/>
                    </a:ln>
                  </p:spPr>
                  <p:style>
                    <a:lnRef idx="0"/>
                    <a:fillRef idx="0"/>
                    <a:effectRef idx="0"/>
                    <a:fontRef idx="minor"/>
                  </p:style>
                </p:sp>
              </p:grpSp>
            </p:grpSp>
          </p:grpSp>
          <p:pic>
            <p:nvPicPr>
              <p:cNvPr id="1104" name="" descr=""/>
              <p:cNvPicPr/>
              <p:nvPr/>
            </p:nvPicPr>
            <p:blipFill>
              <a:blip r:embed="rId2"/>
              <a:stretch/>
            </p:blipFill>
            <p:spPr>
              <a:xfrm rot="7923000">
                <a:off x="8162280" y="1892880"/>
                <a:ext cx="603720" cy="577800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1105" name="" descr=""/>
              <p:cNvPicPr/>
              <p:nvPr/>
            </p:nvPicPr>
            <p:blipFill>
              <a:blip r:embed="rId3"/>
              <a:stretch/>
            </p:blipFill>
            <p:spPr>
              <a:xfrm rot="1978200">
                <a:off x="8691480" y="738720"/>
                <a:ext cx="308880" cy="549720"/>
              </a:xfrm>
              <a:prstGeom prst="rect">
                <a:avLst/>
              </a:prstGeom>
              <a:ln>
                <a:noFill/>
              </a:ln>
            </p:spPr>
          </p:pic>
        </p:grpSp>
      </p:grpSp>
      <p:grpSp>
        <p:nvGrpSpPr>
          <p:cNvPr id="1106" name="Group 22"/>
          <p:cNvGrpSpPr/>
          <p:nvPr/>
        </p:nvGrpSpPr>
        <p:grpSpPr>
          <a:xfrm>
            <a:off x="6718680" y="6293160"/>
            <a:ext cx="3248640" cy="832320"/>
            <a:chOff x="6718680" y="6293160"/>
            <a:chExt cx="3248640" cy="832320"/>
          </a:xfrm>
        </p:grpSpPr>
        <p:sp>
          <p:nvSpPr>
            <p:cNvPr id="1107" name="CustomShape 23"/>
            <p:cNvSpPr/>
            <p:nvPr/>
          </p:nvSpPr>
          <p:spPr>
            <a:xfrm>
              <a:off x="6718680" y="6293160"/>
              <a:ext cx="3248640" cy="816480"/>
            </a:xfrm>
            <a:prstGeom prst="rect">
              <a:avLst/>
            </a:prstGeom>
            <a:solidFill>
              <a:srgbClr val="999999"/>
            </a:solidFill>
            <a:ln>
              <a:solidFill>
                <a:srgbClr val="00000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08" name="TextShape 24"/>
            <p:cNvSpPr txBox="1"/>
            <p:nvPr/>
          </p:nvSpPr>
          <p:spPr>
            <a:xfrm>
              <a:off x="6752520" y="6410160"/>
              <a:ext cx="3146760" cy="71532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>
              <a:noAutofit/>
            </a:bodyPr>
            <a:p>
              <a:pPr algn="ctr"/>
              <a:r>
                <a:rPr b="1" lang="en-US" sz="2200" spc="-1" strike="noStrike">
                  <a:latin typeface="Arial"/>
                </a:rPr>
                <a:t>Constraint of QGP properties</a:t>
              </a:r>
              <a:endParaRPr b="0" lang="en-US" sz="2200" spc="-1" strike="noStrike">
                <a:latin typeface="Arial"/>
              </a:endParaRPr>
            </a:p>
          </p:txBody>
        </p:sp>
      </p:grpSp>
      <p:grpSp>
        <p:nvGrpSpPr>
          <p:cNvPr id="1109" name="Group 25"/>
          <p:cNvGrpSpPr/>
          <p:nvPr/>
        </p:nvGrpSpPr>
        <p:grpSpPr>
          <a:xfrm>
            <a:off x="77040" y="1003320"/>
            <a:ext cx="6293160" cy="5817240"/>
            <a:chOff x="77040" y="1003320"/>
            <a:chExt cx="6293160" cy="5817240"/>
          </a:xfrm>
        </p:grpSpPr>
        <p:sp>
          <p:nvSpPr>
            <p:cNvPr id="1110" name="CustomShape 26"/>
            <p:cNvSpPr/>
            <p:nvPr/>
          </p:nvSpPr>
          <p:spPr>
            <a:xfrm>
              <a:off x="77040" y="1003320"/>
              <a:ext cx="6293160" cy="5817240"/>
            </a:xfrm>
            <a:prstGeom prst="rect">
              <a:avLst/>
            </a:prstGeom>
            <a:solidFill>
              <a:srgbClr val="999999"/>
            </a:solidFill>
            <a:ln>
              <a:solidFill>
                <a:srgbClr val="00000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11" name="TextShape 27"/>
            <p:cNvSpPr txBox="1"/>
            <p:nvPr/>
          </p:nvSpPr>
          <p:spPr>
            <a:xfrm>
              <a:off x="1153800" y="3640680"/>
              <a:ext cx="4051800" cy="69372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>
              <a:noAutofit/>
            </a:bodyPr>
            <a:p>
              <a:pPr algn="ctr"/>
              <a:r>
                <a:rPr b="1" lang="en-US" sz="4000" spc="-1" strike="noStrike">
                  <a:latin typeface="Arial"/>
                </a:rPr>
                <a:t>Data</a:t>
              </a:r>
              <a:endParaRPr b="0" lang="en-US" sz="4000" spc="-1" strike="noStrike">
                <a:latin typeface="Arial"/>
              </a:endParaRPr>
            </a:p>
          </p:txBody>
        </p:sp>
        <p:pic>
          <p:nvPicPr>
            <p:cNvPr id="1112" name="" descr=""/>
            <p:cNvPicPr/>
            <p:nvPr/>
          </p:nvPicPr>
          <p:blipFill>
            <a:blip r:embed="rId4"/>
            <a:stretch/>
          </p:blipFill>
          <p:spPr>
            <a:xfrm>
              <a:off x="182160" y="1158120"/>
              <a:ext cx="1828800" cy="131688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13" name="" descr=""/>
            <p:cNvPicPr/>
            <p:nvPr/>
          </p:nvPicPr>
          <p:blipFill>
            <a:blip r:embed="rId5"/>
            <a:stretch/>
          </p:blipFill>
          <p:spPr>
            <a:xfrm>
              <a:off x="4501080" y="1131480"/>
              <a:ext cx="1828800" cy="236844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14" name="" descr=""/>
            <p:cNvPicPr/>
            <p:nvPr/>
          </p:nvPicPr>
          <p:blipFill>
            <a:blip r:embed="rId6"/>
            <a:stretch/>
          </p:blipFill>
          <p:spPr>
            <a:xfrm>
              <a:off x="4510080" y="3799080"/>
              <a:ext cx="1828800" cy="139896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15" name="" descr=""/>
            <p:cNvPicPr/>
            <p:nvPr/>
          </p:nvPicPr>
          <p:blipFill>
            <a:blip r:embed="rId7"/>
            <a:stretch/>
          </p:blipFill>
          <p:spPr>
            <a:xfrm>
              <a:off x="205200" y="2659680"/>
              <a:ext cx="1828800" cy="114300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16" name="" descr=""/>
            <p:cNvPicPr/>
            <p:nvPr/>
          </p:nvPicPr>
          <p:blipFill>
            <a:blip r:embed="rId8"/>
            <a:stretch/>
          </p:blipFill>
          <p:spPr>
            <a:xfrm>
              <a:off x="205200" y="3802680"/>
              <a:ext cx="1828800" cy="155448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17" name="" descr=""/>
            <p:cNvPicPr/>
            <p:nvPr/>
          </p:nvPicPr>
          <p:blipFill>
            <a:blip r:embed="rId9"/>
            <a:stretch/>
          </p:blipFill>
          <p:spPr>
            <a:xfrm>
              <a:off x="201960" y="5465520"/>
              <a:ext cx="1828800" cy="131688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18" name="" descr=""/>
            <p:cNvPicPr/>
            <p:nvPr/>
          </p:nvPicPr>
          <p:blipFill>
            <a:blip r:embed="rId10"/>
            <a:stretch/>
          </p:blipFill>
          <p:spPr>
            <a:xfrm>
              <a:off x="2096280" y="1145520"/>
              <a:ext cx="2286000" cy="146304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19" name="" descr=""/>
            <p:cNvPicPr/>
            <p:nvPr/>
          </p:nvPicPr>
          <p:blipFill>
            <a:blip r:embed="rId11"/>
            <a:stretch/>
          </p:blipFill>
          <p:spPr>
            <a:xfrm>
              <a:off x="4469040" y="5561280"/>
              <a:ext cx="1828800" cy="117972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20" name="" descr=""/>
            <p:cNvPicPr/>
            <p:nvPr/>
          </p:nvPicPr>
          <p:blipFill>
            <a:blip r:embed="rId12"/>
            <a:stretch/>
          </p:blipFill>
          <p:spPr>
            <a:xfrm>
              <a:off x="2091240" y="2814480"/>
              <a:ext cx="2286000" cy="71316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21" name="" descr=""/>
            <p:cNvPicPr/>
            <p:nvPr/>
          </p:nvPicPr>
          <p:blipFill>
            <a:blip r:embed="rId13"/>
            <a:stretch/>
          </p:blipFill>
          <p:spPr>
            <a:xfrm>
              <a:off x="2094480" y="4493880"/>
              <a:ext cx="2286000" cy="121608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22" name="" descr=""/>
            <p:cNvPicPr/>
            <p:nvPr/>
          </p:nvPicPr>
          <p:blipFill>
            <a:blip r:embed="rId14"/>
            <a:stretch/>
          </p:blipFill>
          <p:spPr>
            <a:xfrm>
              <a:off x="2122920" y="5877000"/>
              <a:ext cx="1097280" cy="85968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23" name="" descr=""/>
            <p:cNvPicPr/>
            <p:nvPr/>
          </p:nvPicPr>
          <p:blipFill>
            <a:blip r:embed="rId15"/>
            <a:stretch/>
          </p:blipFill>
          <p:spPr>
            <a:xfrm>
              <a:off x="3284640" y="5891040"/>
              <a:ext cx="1097280" cy="850320"/>
            </a:xfrm>
            <a:prstGeom prst="rect">
              <a:avLst/>
            </a:prstGeom>
            <a:ln>
              <a:noFill/>
            </a:ln>
          </p:spPr>
        </p:pic>
      </p:grpSp>
      <p:cxnSp>
        <p:nvCxnSpPr>
          <p:cNvPr id="1124" name="Line 28"/>
          <p:cNvCxnSpPr/>
          <p:nvPr/>
        </p:nvCxnSpPr>
        <p:spPr>
          <a:xfrm>
            <a:off x="6370200" y="3911760"/>
            <a:ext cx="442800" cy="923400"/>
          </a:xfrm>
          <a:prstGeom prst="straightConnector1">
            <a:avLst/>
          </a:prstGeom>
          <a:ln w="76320">
            <a:solidFill>
              <a:srgbClr val="2323dc"/>
            </a:solidFill>
            <a:round/>
            <a:tailEnd len="med" type="triangle" w="med"/>
          </a:ln>
        </p:spPr>
      </p:cxnSp>
      <p:cxnSp>
        <p:nvCxnSpPr>
          <p:cNvPr id="1125" name="Line 29"/>
          <p:cNvCxnSpPr/>
          <p:nvPr/>
        </p:nvCxnSpPr>
        <p:spPr>
          <a:xfrm>
            <a:off x="8308800" y="3375360"/>
            <a:ext cx="18000" cy="1060200"/>
          </a:xfrm>
          <a:prstGeom prst="straightConnector1">
            <a:avLst/>
          </a:prstGeom>
          <a:ln w="76320">
            <a:solidFill>
              <a:srgbClr val="2323dc"/>
            </a:solidFill>
            <a:round/>
            <a:tailEnd len="med" type="triangle" w="med"/>
          </a:ln>
        </p:spPr>
      </p:cxnSp>
      <p:grpSp>
        <p:nvGrpSpPr>
          <p:cNvPr id="1126" name="Group 30"/>
          <p:cNvGrpSpPr/>
          <p:nvPr/>
        </p:nvGrpSpPr>
        <p:grpSpPr>
          <a:xfrm>
            <a:off x="6812640" y="4435200"/>
            <a:ext cx="3027600" cy="799200"/>
            <a:chOff x="6812640" y="4435200"/>
            <a:chExt cx="3027600" cy="799200"/>
          </a:xfrm>
        </p:grpSpPr>
        <p:sp>
          <p:nvSpPr>
            <p:cNvPr id="1127" name="CustomShape 31"/>
            <p:cNvSpPr/>
            <p:nvPr/>
          </p:nvSpPr>
          <p:spPr>
            <a:xfrm>
              <a:off x="6812640" y="4435200"/>
              <a:ext cx="3027600" cy="786600"/>
            </a:xfrm>
            <a:prstGeom prst="rect">
              <a:avLst/>
            </a:prstGeom>
            <a:solidFill>
              <a:srgbClr val="999999"/>
            </a:solidFill>
            <a:ln>
              <a:solidFill>
                <a:srgbClr val="00000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28" name="TextShape 32"/>
            <p:cNvSpPr txBox="1"/>
            <p:nvPr/>
          </p:nvSpPr>
          <p:spPr>
            <a:xfrm>
              <a:off x="6924960" y="4439520"/>
              <a:ext cx="2757600" cy="79488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>
              <a:noAutofit/>
            </a:bodyPr>
            <a:p>
              <a:pPr algn="ctr"/>
              <a:r>
                <a:rPr b="1" lang="en-US" sz="2200" spc="-1" strike="noStrike">
                  <a:latin typeface="Arial"/>
                </a:rPr>
                <a:t>Bayesian Statistical Analysis</a:t>
              </a:r>
              <a:endParaRPr b="0" lang="en-US" sz="2200" spc="-1" strike="noStrike">
                <a:latin typeface="Arial"/>
              </a:endParaRPr>
            </a:p>
          </p:txBody>
        </p:sp>
      </p:grpSp>
      <p:cxnSp>
        <p:nvCxnSpPr>
          <p:cNvPr id="1129" name="Line 33"/>
          <p:cNvCxnSpPr>
            <a:stCxn id="1126" idx="2"/>
          </p:cNvCxnSpPr>
          <p:nvPr/>
        </p:nvCxnSpPr>
        <p:spPr>
          <a:xfrm>
            <a:off x="8326440" y="5234400"/>
            <a:ext cx="16920" cy="1059120"/>
          </a:xfrm>
          <a:prstGeom prst="straightConnector1">
            <a:avLst/>
          </a:prstGeom>
          <a:ln w="76320">
            <a:solidFill>
              <a:srgbClr val="2323dc"/>
            </a:solidFill>
            <a:round/>
            <a:tailEnd len="med" type="triangle" w="med"/>
          </a:ln>
        </p:spPr>
      </p:cxn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0" name="TextShape 1"/>
          <p:cNvSpPr txBox="1"/>
          <p:nvPr/>
        </p:nvSpPr>
        <p:spPr>
          <a:xfrm>
            <a:off x="9360" y="3960"/>
            <a:ext cx="10094760" cy="18568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n-US" sz="4400" spc="-1" strike="noStrike">
                <a:highlight>
                  <a:srgbClr val="ffffff"/>
                </a:highlight>
                <a:latin typeface="Times New Roman"/>
              </a:rPr>
              <a:t>RIVET</a:t>
            </a:r>
            <a:br/>
            <a:r>
              <a:rPr b="1" lang="en-US" sz="3000" spc="-1" strike="noStrike">
                <a:highlight>
                  <a:srgbClr val="ffffff"/>
                </a:highlight>
                <a:latin typeface="Times New Roman"/>
              </a:rPr>
              <a:t>R</a:t>
            </a:r>
            <a:r>
              <a:rPr b="0" lang="en-US" sz="3000" spc="-1" strike="noStrike">
                <a:highlight>
                  <a:srgbClr val="ffffff"/>
                </a:highlight>
                <a:latin typeface="Times New Roman"/>
              </a:rPr>
              <a:t>obust </a:t>
            </a:r>
            <a:r>
              <a:rPr b="1" lang="en-US" sz="3000" spc="-1" strike="noStrike">
                <a:highlight>
                  <a:srgbClr val="ffffff"/>
                </a:highlight>
                <a:latin typeface="Times New Roman"/>
              </a:rPr>
              <a:t>I</a:t>
            </a:r>
            <a:r>
              <a:rPr b="0" lang="en-US" sz="3000" spc="-1" strike="noStrike">
                <a:highlight>
                  <a:srgbClr val="ffffff"/>
                </a:highlight>
                <a:latin typeface="Times New Roman"/>
              </a:rPr>
              <a:t>ndependent </a:t>
            </a:r>
            <a:r>
              <a:rPr b="1" lang="en-US" sz="3000" spc="-1" strike="noStrike">
                <a:highlight>
                  <a:srgbClr val="ffffff"/>
                </a:highlight>
                <a:latin typeface="Times New Roman"/>
              </a:rPr>
              <a:t>V</a:t>
            </a:r>
            <a:r>
              <a:rPr b="0" lang="en-US" sz="3000" spc="-1" strike="noStrike">
                <a:highlight>
                  <a:srgbClr val="ffffff"/>
                </a:highlight>
                <a:latin typeface="Times New Roman"/>
              </a:rPr>
              <a:t>alidation of </a:t>
            </a:r>
            <a:r>
              <a:rPr b="1" lang="en-US" sz="3000" spc="-1" strike="noStrike">
                <a:highlight>
                  <a:srgbClr val="ffffff"/>
                </a:highlight>
                <a:latin typeface="Times New Roman"/>
              </a:rPr>
              <a:t>E</a:t>
            </a:r>
            <a:r>
              <a:rPr b="0" lang="en-US" sz="3000" spc="-1" strike="noStrike">
                <a:highlight>
                  <a:srgbClr val="ffffff"/>
                </a:highlight>
                <a:latin typeface="Times New Roman"/>
              </a:rPr>
              <a:t>xperiment and </a:t>
            </a:r>
            <a:r>
              <a:rPr b="1" lang="en-US" sz="3000" spc="-1" strike="noStrike">
                <a:highlight>
                  <a:srgbClr val="ffffff"/>
                </a:highlight>
                <a:latin typeface="Times New Roman"/>
              </a:rPr>
              <a:t>T</a:t>
            </a:r>
            <a:r>
              <a:rPr b="0" lang="en-US" sz="3000" spc="-1" strike="noStrike">
                <a:highlight>
                  <a:srgbClr val="ffffff"/>
                </a:highlight>
                <a:latin typeface="Times New Roman"/>
              </a:rPr>
              <a:t>heory</a:t>
            </a:r>
            <a:endParaRPr b="0" lang="en-US" sz="3000" spc="-1" strike="noStrike">
              <a:highlight>
                <a:srgbClr val="ffffff"/>
              </a:highlight>
              <a:latin typeface="Times New Roman"/>
            </a:endParaRPr>
          </a:p>
        </p:txBody>
      </p:sp>
      <p:grpSp>
        <p:nvGrpSpPr>
          <p:cNvPr id="1131" name="Group 2"/>
          <p:cNvGrpSpPr/>
          <p:nvPr/>
        </p:nvGrpSpPr>
        <p:grpSpPr>
          <a:xfrm>
            <a:off x="1553040" y="2558880"/>
            <a:ext cx="2441520" cy="2908080"/>
            <a:chOff x="1553040" y="2558880"/>
            <a:chExt cx="2441520" cy="2908080"/>
          </a:xfrm>
        </p:grpSpPr>
        <p:sp>
          <p:nvSpPr>
            <p:cNvPr id="1132" name="CustomShape 3"/>
            <p:cNvSpPr/>
            <p:nvPr/>
          </p:nvSpPr>
          <p:spPr>
            <a:xfrm>
              <a:off x="1698840" y="2577960"/>
              <a:ext cx="2137320" cy="2889000"/>
            </a:xfrm>
            <a:prstGeom prst="rect">
              <a:avLst/>
            </a:prstGeom>
            <a:solidFill>
              <a:srgbClr val="999999"/>
            </a:solidFill>
            <a:ln w="18360">
              <a:solidFill>
                <a:srgbClr val="3465a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pic>
          <p:nvPicPr>
            <p:cNvPr id="1133" name="" descr=""/>
            <p:cNvPicPr/>
            <p:nvPr/>
          </p:nvPicPr>
          <p:blipFill>
            <a:blip r:embed="rId1"/>
            <a:stretch/>
          </p:blipFill>
          <p:spPr>
            <a:xfrm>
              <a:off x="2013480" y="3136680"/>
              <a:ext cx="1626840" cy="1429560"/>
            </a:xfrm>
            <a:prstGeom prst="rect">
              <a:avLst/>
            </a:prstGeom>
            <a:ln>
              <a:noFill/>
            </a:ln>
          </p:spPr>
        </p:pic>
        <p:sp>
          <p:nvSpPr>
            <p:cNvPr id="1134" name="TextShape 4"/>
            <p:cNvSpPr txBox="1"/>
            <p:nvPr/>
          </p:nvSpPr>
          <p:spPr>
            <a:xfrm>
              <a:off x="1553040" y="4585680"/>
              <a:ext cx="2441520" cy="71532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>
              <a:noAutofit/>
            </a:bodyPr>
            <a:p>
              <a:pPr algn="ctr"/>
              <a:r>
                <a:rPr b="1" lang="en-US" sz="2200" spc="-1" strike="noStrike">
                  <a:latin typeface="Arial"/>
                </a:rPr>
                <a:t>Realistic Monte Carlo Model</a:t>
              </a:r>
              <a:endParaRPr b="0" lang="en-US" sz="2200" spc="-1" strike="noStrike">
                <a:latin typeface="Arial"/>
              </a:endParaRPr>
            </a:p>
          </p:txBody>
        </p:sp>
        <p:grpSp>
          <p:nvGrpSpPr>
            <p:cNvPr id="1135" name="Group 5"/>
            <p:cNvGrpSpPr/>
            <p:nvPr/>
          </p:nvGrpSpPr>
          <p:grpSpPr>
            <a:xfrm>
              <a:off x="2447280" y="2558880"/>
              <a:ext cx="1077840" cy="1900440"/>
              <a:chOff x="2447280" y="2558880"/>
              <a:chExt cx="1077840" cy="1900440"/>
            </a:xfrm>
          </p:grpSpPr>
          <p:grpSp>
            <p:nvGrpSpPr>
              <p:cNvPr id="1136" name="Group 6"/>
              <p:cNvGrpSpPr/>
              <p:nvPr/>
            </p:nvGrpSpPr>
            <p:grpSpPr>
              <a:xfrm>
                <a:off x="2665800" y="3075120"/>
                <a:ext cx="528480" cy="658080"/>
                <a:chOff x="2665800" y="3075120"/>
                <a:chExt cx="528480" cy="658080"/>
              </a:xfrm>
            </p:grpSpPr>
            <p:grpSp>
              <p:nvGrpSpPr>
                <p:cNvPr id="1137" name="Group 7"/>
                <p:cNvGrpSpPr/>
                <p:nvPr/>
              </p:nvGrpSpPr>
              <p:grpSpPr>
                <a:xfrm>
                  <a:off x="2665800" y="3075120"/>
                  <a:ext cx="528480" cy="658080"/>
                  <a:chOff x="2665800" y="3075120"/>
                  <a:chExt cx="528480" cy="658080"/>
                </a:xfrm>
              </p:grpSpPr>
              <p:grpSp>
                <p:nvGrpSpPr>
                  <p:cNvPr id="1138" name="Group 8"/>
                  <p:cNvGrpSpPr/>
                  <p:nvPr/>
                </p:nvGrpSpPr>
                <p:grpSpPr>
                  <a:xfrm>
                    <a:off x="2665800" y="3075120"/>
                    <a:ext cx="528480" cy="658080"/>
                    <a:chOff x="2665800" y="3075120"/>
                    <a:chExt cx="528480" cy="658080"/>
                  </a:xfrm>
                </p:grpSpPr>
                <p:grpSp>
                  <p:nvGrpSpPr>
                    <p:cNvPr id="1139" name="Group 9"/>
                    <p:cNvGrpSpPr/>
                    <p:nvPr/>
                  </p:nvGrpSpPr>
                  <p:grpSpPr>
                    <a:xfrm>
                      <a:off x="2665800" y="3469680"/>
                      <a:ext cx="21240" cy="48240"/>
                      <a:chOff x="2665800" y="3469680"/>
                      <a:chExt cx="21240" cy="48240"/>
                    </a:xfrm>
                  </p:grpSpPr>
                  <p:sp>
                    <p:nvSpPr>
                      <p:cNvPr id="1140" name="CustomShape 10"/>
                      <p:cNvSpPr/>
                      <p:nvPr/>
                    </p:nvSpPr>
                    <p:spPr>
                      <a:xfrm>
                        <a:off x="2665800" y="3469680"/>
                        <a:ext cx="21240" cy="48240"/>
                      </a:xfrm>
                      <a:prstGeom prst="ellipse">
                        <a:avLst/>
                      </a:prstGeom>
                      <a:solidFill>
                        <a:srgbClr val="000000"/>
                      </a:solidFill>
                      <a:ln w="9360">
                        <a:solidFill>
                          <a:srgbClr val="000000"/>
                        </a:solidFill>
                        <a:miter/>
                      </a:ln>
                    </p:spPr>
                    <p:style>
                      <a:lnRef idx="0"/>
                      <a:fillRef idx="0"/>
                      <a:effectRef idx="0"/>
                      <a:fontRef idx="minor"/>
                    </p:style>
                  </p:sp>
                </p:grpSp>
                <p:grpSp>
                  <p:nvGrpSpPr>
                    <p:cNvPr id="1141" name="Group 11"/>
                    <p:cNvGrpSpPr/>
                    <p:nvPr/>
                  </p:nvGrpSpPr>
                  <p:grpSpPr>
                    <a:xfrm>
                      <a:off x="3173400" y="3505320"/>
                      <a:ext cx="20880" cy="48240"/>
                      <a:chOff x="3173400" y="3505320"/>
                      <a:chExt cx="20880" cy="48240"/>
                    </a:xfrm>
                  </p:grpSpPr>
                  <p:sp>
                    <p:nvSpPr>
                      <p:cNvPr id="1142" name="CustomShape 12"/>
                      <p:cNvSpPr/>
                      <p:nvPr/>
                    </p:nvSpPr>
                    <p:spPr>
                      <a:xfrm>
                        <a:off x="3173400" y="3505320"/>
                        <a:ext cx="20880" cy="48240"/>
                      </a:xfrm>
                      <a:prstGeom prst="ellipse">
                        <a:avLst/>
                      </a:prstGeom>
                      <a:solidFill>
                        <a:srgbClr val="000000"/>
                      </a:solidFill>
                      <a:ln w="9360">
                        <a:solidFill>
                          <a:srgbClr val="000000"/>
                        </a:solidFill>
                        <a:miter/>
                      </a:ln>
                    </p:spPr>
                    <p:style>
                      <a:lnRef idx="0"/>
                      <a:fillRef idx="0"/>
                      <a:effectRef idx="0"/>
                      <a:fontRef idx="minor"/>
                    </p:style>
                  </p:sp>
                </p:grpSp>
                <p:sp>
                  <p:nvSpPr>
                    <p:cNvPr id="1143" name="CustomShape 13"/>
                    <p:cNvSpPr/>
                    <p:nvPr/>
                  </p:nvSpPr>
                  <p:spPr>
                    <a:xfrm>
                      <a:off x="3087720" y="3075120"/>
                      <a:ext cx="48600" cy="47880"/>
                    </a:xfrm>
                    <a:prstGeom prst="ellipse">
                      <a:avLst/>
                    </a:prstGeom>
                    <a:solidFill>
                      <a:srgbClr val="000000"/>
                    </a:solidFill>
                    <a:ln w="9360">
                      <a:solidFill>
                        <a:srgbClr val="000000"/>
                      </a:solidFill>
                      <a:miter/>
                    </a:ln>
                  </p:spPr>
                  <p:style>
                    <a:lnRef idx="0"/>
                    <a:fillRef idx="0"/>
                    <a:effectRef idx="0"/>
                    <a:fontRef idx="minor"/>
                  </p:style>
                </p:sp>
                <p:sp>
                  <p:nvSpPr>
                    <p:cNvPr id="1144" name="CustomShape 14"/>
                    <p:cNvSpPr/>
                    <p:nvPr/>
                  </p:nvSpPr>
                  <p:spPr>
                    <a:xfrm>
                      <a:off x="2904840" y="3684600"/>
                      <a:ext cx="48600" cy="48600"/>
                    </a:xfrm>
                    <a:prstGeom prst="ellipse">
                      <a:avLst/>
                    </a:prstGeom>
                    <a:solidFill>
                      <a:srgbClr val="000000"/>
                    </a:solidFill>
                    <a:ln w="9360">
                      <a:solidFill>
                        <a:srgbClr val="000000"/>
                      </a:solidFill>
                      <a:miter/>
                    </a:ln>
                  </p:spPr>
                  <p:style>
                    <a:lnRef idx="0"/>
                    <a:fillRef idx="0"/>
                    <a:effectRef idx="0"/>
                    <a:fontRef idx="minor"/>
                  </p:style>
                </p:sp>
              </p:grpSp>
              <p:grpSp>
                <p:nvGrpSpPr>
                  <p:cNvPr id="1145" name="Group 15"/>
                  <p:cNvGrpSpPr/>
                  <p:nvPr/>
                </p:nvGrpSpPr>
                <p:grpSpPr>
                  <a:xfrm>
                    <a:off x="2701800" y="3130200"/>
                    <a:ext cx="461520" cy="570600"/>
                    <a:chOff x="2701800" y="3130200"/>
                    <a:chExt cx="461520" cy="570600"/>
                  </a:xfrm>
                </p:grpSpPr>
                <p:sp>
                  <p:nvSpPr>
                    <p:cNvPr id="1146" name="Line 16"/>
                    <p:cNvSpPr/>
                    <p:nvPr/>
                  </p:nvSpPr>
                  <p:spPr>
                    <a:xfrm>
                      <a:off x="2701800" y="3498120"/>
                      <a:ext cx="210240" cy="0"/>
                    </a:xfrm>
                    <a:prstGeom prst="line">
                      <a:avLst/>
                    </a:prstGeom>
                    <a:ln w="38160">
                      <a:solidFill>
                        <a:srgbClr val="000000"/>
                      </a:solidFill>
                      <a:miter/>
                    </a:ln>
                  </p:spPr>
                  <p:style>
                    <a:lnRef idx="0"/>
                    <a:fillRef idx="0"/>
                    <a:effectRef idx="0"/>
                    <a:fontRef idx="minor"/>
                  </p:style>
                </p:sp>
                <p:sp>
                  <p:nvSpPr>
                    <p:cNvPr id="1147" name="Line 17"/>
                    <p:cNvSpPr/>
                    <p:nvPr/>
                  </p:nvSpPr>
                  <p:spPr>
                    <a:xfrm flipV="1">
                      <a:off x="2921760" y="3130200"/>
                      <a:ext cx="175320" cy="367560"/>
                    </a:xfrm>
                    <a:prstGeom prst="line">
                      <a:avLst/>
                    </a:prstGeom>
                    <a:ln w="38160">
                      <a:solidFill>
                        <a:srgbClr val="000000"/>
                      </a:solidFill>
                      <a:miter/>
                      <a:tailEnd len="med" type="triangle" w="med"/>
                    </a:ln>
                  </p:spPr>
                  <p:style>
                    <a:lnRef idx="0"/>
                    <a:fillRef idx="0"/>
                    <a:effectRef idx="0"/>
                    <a:fontRef idx="minor"/>
                  </p:style>
                </p:sp>
                <p:grpSp>
                  <p:nvGrpSpPr>
                    <p:cNvPr id="1148" name="Group 18"/>
                    <p:cNvGrpSpPr/>
                    <p:nvPr/>
                  </p:nvGrpSpPr>
                  <p:grpSpPr>
                    <a:xfrm>
                      <a:off x="2909880" y="3533040"/>
                      <a:ext cx="253440" cy="167760"/>
                      <a:chOff x="2909880" y="3533040"/>
                      <a:chExt cx="253440" cy="167760"/>
                    </a:xfrm>
                  </p:grpSpPr>
                  <p:sp>
                    <p:nvSpPr>
                      <p:cNvPr id="1149" name="Line 19"/>
                      <p:cNvSpPr/>
                      <p:nvPr/>
                    </p:nvSpPr>
                    <p:spPr>
                      <a:xfrm flipH="1">
                        <a:off x="2974320" y="3533040"/>
                        <a:ext cx="189000" cy="0"/>
                      </a:xfrm>
                      <a:prstGeom prst="line">
                        <a:avLst/>
                      </a:prstGeom>
                      <a:ln w="38160">
                        <a:solidFill>
                          <a:srgbClr val="000000"/>
                        </a:solidFill>
                        <a:miter/>
                      </a:ln>
                    </p:spPr>
                    <p:style>
                      <a:lnRef idx="0"/>
                      <a:fillRef idx="0"/>
                      <a:effectRef idx="0"/>
                      <a:fontRef idx="minor"/>
                    </p:style>
                  </p:sp>
                  <p:sp>
                    <p:nvSpPr>
                      <p:cNvPr id="1150" name="Freeform 20"/>
                      <p:cNvSpPr/>
                      <p:nvPr/>
                    </p:nvSpPr>
                    <p:spPr>
                      <a:xfrm>
                        <a:off x="2870280" y="3532320"/>
                        <a:ext cx="134640" cy="168840"/>
                      </a:xfrm>
                      <a:custGeom>
                        <a:avLst/>
                        <a:gdLst/>
                        <a:ahLst/>
                        <a:rect l="0" t="0" r="r" b="b"/>
                        <a:pathLst>
                          <a:path w="374" h="469">
                            <a:moveTo>
                              <a:pt x="294" y="2"/>
                            </a:moveTo>
                            <a:cubicBezTo>
                              <a:pt x="167" y="0"/>
                              <a:pt x="305" y="122"/>
                              <a:pt x="229" y="150"/>
                            </a:cubicBezTo>
                            <a:cubicBezTo>
                              <a:pt x="40" y="218"/>
                              <a:pt x="373" y="238"/>
                              <a:pt x="176" y="291"/>
                            </a:cubicBezTo>
                            <a:cubicBezTo>
                              <a:pt x="0" y="339"/>
                              <a:pt x="233" y="313"/>
                              <a:pt x="235" y="374"/>
                            </a:cubicBezTo>
                            <a:lnTo>
                              <a:pt x="170" y="409"/>
                            </a:lnTo>
                            <a:lnTo>
                              <a:pt x="194" y="468"/>
                            </a:lnTo>
                            <a:lnTo>
                              <a:pt x="194" y="463"/>
                            </a:lnTo>
                          </a:path>
                        </a:pathLst>
                      </a:custGeom>
                      <a:ln w="36720">
                        <a:solidFill>
                          <a:srgbClr val="000000"/>
                        </a:solidFill>
                        <a:round/>
                      </a:ln>
                    </p:spPr>
                  </p:sp>
                </p:grpSp>
                <p:sp>
                  <p:nvSpPr>
                    <p:cNvPr id="1151" name="CustomShape 21"/>
                    <p:cNvSpPr/>
                    <p:nvPr/>
                  </p:nvSpPr>
                  <p:spPr>
                    <a:xfrm>
                      <a:off x="2869560" y="3445560"/>
                      <a:ext cx="157320" cy="122400"/>
                    </a:xfrm>
                    <a:custGeom>
                      <a:avLst/>
                      <a:gdLst/>
                      <a:ahLst/>
                      <a:rect l="l" t="t" r="r" b="b"/>
                      <a:pathLst>
                        <a:path w="21600" h="21600">
                          <a:moveTo>
                            <a:pt x="11464" y="4340"/>
                          </a:moveTo>
                          <a:lnTo>
                            <a:pt x="9722" y="1887"/>
                          </a:lnTo>
                          <a:lnTo>
                            <a:pt x="8548" y="6383"/>
                          </a:lnTo>
                          <a:lnTo>
                            <a:pt x="4503" y="3626"/>
                          </a:lnTo>
                          <a:lnTo>
                            <a:pt x="5373" y="7816"/>
                          </a:lnTo>
                          <a:lnTo>
                            <a:pt x="1174" y="8270"/>
                          </a:lnTo>
                          <a:lnTo>
                            <a:pt x="3934" y="11592"/>
                          </a:lnTo>
                          <a:lnTo>
                            <a:pt x="0" y="12875"/>
                          </a:lnTo>
                          <a:lnTo>
                            <a:pt x="3329" y="15372"/>
                          </a:lnTo>
                          <a:lnTo>
                            <a:pt x="1283" y="17824"/>
                          </a:lnTo>
                          <a:lnTo>
                            <a:pt x="4804" y="18239"/>
                          </a:lnTo>
                          <a:lnTo>
                            <a:pt x="4918" y="21600"/>
                          </a:lnTo>
                          <a:lnTo>
                            <a:pt x="7525" y="18125"/>
                          </a:lnTo>
                          <a:lnTo>
                            <a:pt x="8698" y="19712"/>
                          </a:lnTo>
                          <a:lnTo>
                            <a:pt x="9871" y="17371"/>
                          </a:lnTo>
                          <a:lnTo>
                            <a:pt x="11614" y="18844"/>
                          </a:lnTo>
                          <a:lnTo>
                            <a:pt x="12178" y="15937"/>
                          </a:lnTo>
                          <a:lnTo>
                            <a:pt x="14943" y="17371"/>
                          </a:lnTo>
                          <a:lnTo>
                            <a:pt x="14640" y="14348"/>
                          </a:lnTo>
                          <a:lnTo>
                            <a:pt x="18878" y="15632"/>
                          </a:lnTo>
                          <a:lnTo>
                            <a:pt x="16382" y="12311"/>
                          </a:lnTo>
                          <a:lnTo>
                            <a:pt x="18270" y="11292"/>
                          </a:lnTo>
                          <a:lnTo>
                            <a:pt x="16986" y="9404"/>
                          </a:lnTo>
                          <a:lnTo>
                            <a:pt x="21600" y="6646"/>
                          </a:lnTo>
                          <a:lnTo>
                            <a:pt x="16382" y="6533"/>
                          </a:lnTo>
                          <a:lnTo>
                            <a:pt x="18005" y="3172"/>
                          </a:lnTo>
                          <a:lnTo>
                            <a:pt x="14524" y="5778"/>
                          </a:lnTo>
                          <a:lnTo>
                            <a:pt x="14789" y="0"/>
                          </a:lnTo>
                          <a:lnTo>
                            <a:pt x="11464" y="4340"/>
                          </a:lnTo>
                          <a:close/>
                        </a:path>
                      </a:pathLst>
                    </a:custGeom>
                    <a:solidFill>
                      <a:srgbClr val="f5fd55"/>
                    </a:solidFill>
                    <a:ln w="9360">
                      <a:solidFill>
                        <a:srgbClr val="000000"/>
                      </a:solidFill>
                      <a:miter/>
                    </a:ln>
                  </p:spPr>
                  <p:style>
                    <a:lnRef idx="0"/>
                    <a:fillRef idx="0"/>
                    <a:effectRef idx="0"/>
                    <a:fontRef idx="minor"/>
                  </p:style>
                </p:sp>
              </p:grpSp>
            </p:grpSp>
          </p:grpSp>
          <p:pic>
            <p:nvPicPr>
              <p:cNvPr id="1152" name="" descr=""/>
              <p:cNvPicPr/>
              <p:nvPr/>
            </p:nvPicPr>
            <p:blipFill>
              <a:blip r:embed="rId2"/>
              <a:stretch/>
            </p:blipFill>
            <p:spPr>
              <a:xfrm rot="7923000">
                <a:off x="2562120" y="3752640"/>
                <a:ext cx="603720" cy="577800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1153" name="" descr=""/>
              <p:cNvPicPr/>
              <p:nvPr/>
            </p:nvPicPr>
            <p:blipFill>
              <a:blip r:embed="rId3"/>
              <a:stretch/>
            </p:blipFill>
            <p:spPr>
              <a:xfrm rot="1978200">
                <a:off x="3091320" y="2598480"/>
                <a:ext cx="308880" cy="549720"/>
              </a:xfrm>
              <a:prstGeom prst="rect">
                <a:avLst/>
              </a:prstGeom>
              <a:ln>
                <a:noFill/>
              </a:ln>
            </p:spPr>
          </p:pic>
        </p:grpSp>
      </p:grpSp>
      <p:sp>
        <p:nvSpPr>
          <p:cNvPr id="1154" name="TextShape 22"/>
          <p:cNvSpPr txBox="1"/>
          <p:nvPr/>
        </p:nvSpPr>
        <p:spPr>
          <a:xfrm>
            <a:off x="6399360" y="3369960"/>
            <a:ext cx="2223360" cy="1294560"/>
          </a:xfrm>
          <a:prstGeom prst="rect">
            <a:avLst/>
          </a:prstGeom>
          <a:solidFill>
            <a:srgbClr val="999999"/>
          </a:solidFill>
          <a:ln>
            <a:solidFill>
              <a:srgbClr val="000000"/>
            </a:solidFill>
          </a:ln>
        </p:spPr>
        <p:txBody>
          <a:bodyPr lIns="90000" rIns="90000" tIns="45000" bIns="45000">
            <a:noAutofit/>
          </a:bodyPr>
          <a:p>
            <a:pPr algn="ctr"/>
            <a:r>
              <a:rPr b="0" lang="en-US" sz="2400" spc="-1" strike="noStrike">
                <a:latin typeface="FAAAAA+Arial-BoldMT"/>
                <a:ea typeface="FAAAAA+Arial-BoldMT"/>
              </a:rPr>
              <a:t>Realistic</a:t>
            </a:r>
            <a:endParaRPr b="0" lang="en-US" sz="2400" spc="-1" strike="noStrike">
              <a:latin typeface="Arial"/>
            </a:endParaRPr>
          </a:p>
          <a:p>
            <a:pPr algn="ctr"/>
            <a:r>
              <a:rPr b="0" lang="en-US" sz="2400" spc="-1" strike="noStrike">
                <a:latin typeface="FAAAAA+Arial-BoldMT"/>
                <a:ea typeface="FAAAAA+Arial-BoldMT"/>
              </a:rPr>
              <a:t>theoretical</a:t>
            </a:r>
            <a:endParaRPr b="0" lang="en-US" sz="2400" spc="-1" strike="noStrike">
              <a:latin typeface="Arial"/>
            </a:endParaRPr>
          </a:p>
          <a:p>
            <a:pPr algn="ctr"/>
            <a:r>
              <a:rPr b="0" lang="en-US" sz="2400" spc="-1" strike="noStrike">
                <a:latin typeface="FAAAAA+Arial-BoldMT"/>
                <a:ea typeface="FAAAAA+Arial-BoldMT"/>
              </a:rPr>
              <a:t>calculations</a:t>
            </a:r>
            <a:endParaRPr b="0" lang="en-US" sz="2400" spc="-1" strike="noStrike">
              <a:latin typeface="Arial"/>
            </a:endParaRPr>
          </a:p>
        </p:txBody>
      </p:sp>
      <p:grpSp>
        <p:nvGrpSpPr>
          <p:cNvPr id="1155" name="Group 23"/>
          <p:cNvGrpSpPr/>
          <p:nvPr/>
        </p:nvGrpSpPr>
        <p:grpSpPr>
          <a:xfrm>
            <a:off x="3850560" y="2964960"/>
            <a:ext cx="2532960" cy="2048040"/>
            <a:chOff x="3850560" y="2964960"/>
            <a:chExt cx="2532960" cy="2048040"/>
          </a:xfrm>
        </p:grpSpPr>
        <p:sp>
          <p:nvSpPr>
            <p:cNvPr id="1156" name="CustomShape 24"/>
            <p:cNvSpPr/>
            <p:nvPr/>
          </p:nvSpPr>
          <p:spPr>
            <a:xfrm>
              <a:off x="3850560" y="2964960"/>
              <a:ext cx="2532960" cy="2048040"/>
            </a:xfrm>
            <a:custGeom>
              <a:avLst/>
              <a:gdLst/>
              <a:ahLst/>
              <a:rect l="0" t="0" r="r" b="b"/>
              <a:pathLst>
                <a:path w="7038" h="5691">
                  <a:moveTo>
                    <a:pt x="0" y="1422"/>
                  </a:moveTo>
                  <a:lnTo>
                    <a:pt x="5277" y="1422"/>
                  </a:lnTo>
                  <a:lnTo>
                    <a:pt x="5277" y="0"/>
                  </a:lnTo>
                  <a:lnTo>
                    <a:pt x="7037" y="2845"/>
                  </a:lnTo>
                  <a:lnTo>
                    <a:pt x="5277" y="5690"/>
                  </a:lnTo>
                  <a:lnTo>
                    <a:pt x="5277" y="4267"/>
                  </a:lnTo>
                  <a:lnTo>
                    <a:pt x="0" y="4267"/>
                  </a:lnTo>
                  <a:lnTo>
                    <a:pt x="0" y="1422"/>
                  </a:lnTo>
                </a:path>
              </a:pathLst>
            </a:custGeom>
            <a:solidFill>
              <a:srgbClr val="729fcf"/>
            </a:solidFill>
            <a:ln>
              <a:solidFill>
                <a:srgbClr val="00000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57" name="TextShape 25"/>
            <p:cNvSpPr txBox="1"/>
            <p:nvPr/>
          </p:nvSpPr>
          <p:spPr>
            <a:xfrm>
              <a:off x="3879000" y="3551040"/>
              <a:ext cx="2213640" cy="80424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>
              <a:noAutofit/>
            </a:bodyPr>
            <a:p>
              <a:pPr algn="ctr"/>
              <a:r>
                <a:rPr b="0" lang="en-US" sz="2400" spc="-1" strike="noStrike">
                  <a:latin typeface="FAAAAA+Arial-BoldMT"/>
                  <a:ea typeface="FAAAAA+Arial-BoldMT"/>
                </a:rPr>
                <a:t>Experimental</a:t>
              </a:r>
              <a:endParaRPr b="0" lang="en-US" sz="2400" spc="-1" strike="noStrike">
                <a:latin typeface="Arial"/>
              </a:endParaRPr>
            </a:p>
            <a:p>
              <a:pPr algn="ctr"/>
              <a:r>
                <a:rPr b="0" lang="en-US" sz="2400" spc="-1" strike="noStrike">
                  <a:latin typeface="FAAAAA+Arial-BoldMT"/>
                  <a:ea typeface="FAAAAA+Arial-BoldMT"/>
                </a:rPr>
                <a:t>techniques</a:t>
              </a:r>
              <a:endParaRPr b="0" lang="en-US" sz="2400" spc="-1" strike="noStrike">
                <a:latin typeface="Arial"/>
              </a:endParaRPr>
            </a:p>
          </p:txBody>
        </p:sp>
      </p:grpSp>
      <p:sp>
        <p:nvSpPr>
          <p:cNvPr id="1158" name="Line 26"/>
          <p:cNvSpPr/>
          <p:nvPr/>
        </p:nvSpPr>
        <p:spPr>
          <a:xfrm flipV="1">
            <a:off x="4762440" y="4725360"/>
            <a:ext cx="9360" cy="1101960"/>
          </a:xfrm>
          <a:prstGeom prst="line">
            <a:avLst/>
          </a:prstGeom>
          <a:ln w="76320">
            <a:solidFill>
              <a:srgbClr val="ed1c24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159" name="TextShape 27"/>
          <p:cNvSpPr txBox="1"/>
          <p:nvPr/>
        </p:nvSpPr>
        <p:spPr>
          <a:xfrm>
            <a:off x="3542040" y="5827320"/>
            <a:ext cx="2558520" cy="5155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1" lang="en-US" sz="3000" spc="-1" strike="noStrike">
                <a:solidFill>
                  <a:srgbClr val="ce181e"/>
                </a:solidFill>
                <a:latin typeface="Arial"/>
              </a:rPr>
              <a:t>Works here</a:t>
            </a:r>
            <a:endParaRPr b="0" lang="en-US" sz="3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0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highlight>
                <a:srgbClr val="ffffff"/>
              </a:highlight>
              <a:latin typeface="Times New Roman"/>
            </a:endParaRPr>
          </a:p>
        </p:txBody>
      </p:sp>
      <p:pic>
        <p:nvPicPr>
          <p:cNvPr id="1161" name="" descr=""/>
          <p:cNvPicPr/>
          <p:nvPr/>
        </p:nvPicPr>
        <p:blipFill>
          <a:blip r:embed="rId1"/>
          <a:stretch/>
        </p:blipFill>
        <p:spPr>
          <a:xfrm>
            <a:off x="11880" y="-7200"/>
            <a:ext cx="10079640" cy="7559640"/>
          </a:xfrm>
          <a:prstGeom prst="rect">
            <a:avLst/>
          </a:prstGeom>
          <a:ln>
            <a:noFill/>
          </a:ln>
        </p:spPr>
      </p:pic>
      <p:sp>
        <p:nvSpPr>
          <p:cNvPr id="1162" name="TextShape 2"/>
          <p:cNvSpPr txBox="1"/>
          <p:nvPr/>
        </p:nvSpPr>
        <p:spPr>
          <a:xfrm>
            <a:off x="2950920" y="101880"/>
            <a:ext cx="4715640" cy="25632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1" lang="en-US" sz="3000" spc="-1" strike="noStrike">
                <a:solidFill>
                  <a:srgbClr val="ce181e"/>
                </a:solidFill>
                <a:latin typeface="Arial"/>
              </a:rPr>
              <a:t>UTK JETSCAPE Group</a:t>
            </a:r>
            <a:endParaRPr b="0" lang="en-US" sz="3000" spc="-1" strike="noStrike">
              <a:latin typeface="Arial"/>
            </a:endParaRPr>
          </a:p>
          <a:p>
            <a:r>
              <a:rPr b="1" lang="en-US" sz="1800" spc="-1" strike="noStrike">
                <a:solidFill>
                  <a:srgbClr val="ce181e"/>
                </a:solidFill>
                <a:latin typeface="Arial"/>
              </a:rPr>
              <a:t>James Neuhaus</a:t>
            </a:r>
            <a:endParaRPr b="0" lang="en-US" sz="1800" spc="-1" strike="noStrike">
              <a:latin typeface="Arial"/>
            </a:endParaRPr>
          </a:p>
          <a:p>
            <a:r>
              <a:rPr b="1" lang="en-US" sz="1800" spc="-1" strike="noStrike">
                <a:solidFill>
                  <a:srgbClr val="ce181e"/>
                </a:solidFill>
                <a:latin typeface="Arial"/>
              </a:rPr>
              <a:t>Jerrica Wilson</a:t>
            </a:r>
            <a:endParaRPr b="0" lang="en-US" sz="1800" spc="-1" strike="noStrike">
              <a:latin typeface="Arial"/>
            </a:endParaRPr>
          </a:p>
          <a:p>
            <a:r>
              <a:rPr b="1" lang="en-US" sz="1800" spc="-1" strike="noStrike">
                <a:solidFill>
                  <a:srgbClr val="ce181e"/>
                </a:solidFill>
                <a:latin typeface="Arial"/>
              </a:rPr>
              <a:t>Mariah McCreary</a:t>
            </a:r>
            <a:endParaRPr b="0" lang="en-US" sz="1800" spc="-1" strike="noStrike">
              <a:latin typeface="Arial"/>
            </a:endParaRPr>
          </a:p>
          <a:p>
            <a:r>
              <a:rPr b="1" lang="en-US" sz="1800" spc="-1" strike="noStrike">
                <a:solidFill>
                  <a:srgbClr val="ce181e"/>
                </a:solidFill>
                <a:latin typeface="Arial"/>
              </a:rPr>
              <a:t>Ricardo Santos (Berea)</a:t>
            </a:r>
            <a:endParaRPr b="0" lang="en-US" sz="1800" spc="-1" strike="noStrike">
              <a:latin typeface="Arial"/>
            </a:endParaRPr>
          </a:p>
          <a:p>
            <a:r>
              <a:rPr b="1" lang="en-US" sz="1800" spc="-1" strike="noStrike">
                <a:solidFill>
                  <a:srgbClr val="ce181e"/>
                </a:solidFill>
                <a:latin typeface="Arial"/>
              </a:rPr>
              <a:t>Austin Schmier</a:t>
            </a:r>
            <a:endParaRPr b="0" lang="en-US" sz="1800" spc="-1" strike="noStrike">
              <a:latin typeface="Arial"/>
            </a:endParaRPr>
          </a:p>
          <a:p>
            <a:r>
              <a:rPr b="1" lang="en-US" sz="1800" spc="-1" strike="noStrike">
                <a:solidFill>
                  <a:srgbClr val="ce181e"/>
                </a:solidFill>
                <a:latin typeface="Arial"/>
              </a:rPr>
              <a:t>4 undergrads + 1 beginning grad student</a:t>
            </a:r>
            <a:endParaRPr b="0" lang="en-US" sz="1800" spc="-1" strike="noStrike">
              <a:latin typeface="Arial"/>
            </a:endParaRPr>
          </a:p>
          <a:p>
            <a:r>
              <a:rPr b="1" lang="en-US" sz="1800" spc="-1" strike="noStrike">
                <a:solidFill>
                  <a:srgbClr val="ce181e"/>
                </a:solidFill>
                <a:latin typeface="Arial"/>
              </a:rPr>
              <a:t>Redmer Bertens (post doc)</a:t>
            </a:r>
            <a:endParaRPr b="0" lang="en-US" sz="1800" spc="-1" strike="noStrike">
              <a:latin typeface="Arial"/>
            </a:endParaRPr>
          </a:p>
          <a:p>
            <a:endParaRPr b="0" lang="en-US" sz="1800" spc="-1" strike="noStrike">
              <a:latin typeface="Arial"/>
            </a:endParaRPr>
          </a:p>
        </p:txBody>
      </p:sp>
      <p:sp>
        <p:nvSpPr>
          <p:cNvPr id="1163" name="TextShape 3"/>
          <p:cNvSpPr txBox="1"/>
          <p:nvPr/>
        </p:nvSpPr>
        <p:spPr>
          <a:xfrm>
            <a:off x="158760" y="6473880"/>
            <a:ext cx="9534600" cy="9406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1" lang="en-US" sz="3000" spc="-1" strike="noStrike">
                <a:solidFill>
                  <a:srgbClr val="ce181e"/>
                </a:solidFill>
                <a:latin typeface="Arial"/>
              </a:rPr>
              <a:t>Before: 3 heavy ion analyses implemented</a:t>
            </a:r>
            <a:endParaRPr b="0" lang="en-US" sz="3000" spc="-1" strike="noStrike">
              <a:latin typeface="Arial"/>
            </a:endParaRPr>
          </a:p>
          <a:p>
            <a:r>
              <a:rPr b="1" lang="en-US" sz="3000" spc="-1" strike="noStrike">
                <a:solidFill>
                  <a:srgbClr val="ce181e"/>
                </a:solidFill>
                <a:latin typeface="Arial"/>
              </a:rPr>
              <a:t>After: 9 heavy ion analyses, 2 more in progress</a:t>
            </a:r>
            <a:endParaRPr b="0" lang="en-US" sz="3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4" name="TextShape 1"/>
          <p:cNvSpPr txBox="1"/>
          <p:nvPr/>
        </p:nvSpPr>
        <p:spPr>
          <a:xfrm>
            <a:off x="91440" y="118440"/>
            <a:ext cx="7498080" cy="7959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n-US" sz="4400" spc="-1" strike="noStrike">
                <a:highlight>
                  <a:srgbClr val="ffffff"/>
                </a:highlight>
                <a:latin typeface="Times New Roman"/>
              </a:rPr>
              <a:t>Take home messages</a:t>
            </a:r>
            <a:endParaRPr b="0" lang="en-US" sz="4400" spc="-1" strike="noStrike">
              <a:highlight>
                <a:srgbClr val="ffffff"/>
              </a:highlight>
              <a:latin typeface="Times New Roman"/>
            </a:endParaRPr>
          </a:p>
        </p:txBody>
      </p:sp>
      <p:sp>
        <p:nvSpPr>
          <p:cNvPr id="1165" name="TextShape 2"/>
          <p:cNvSpPr txBox="1"/>
          <p:nvPr/>
        </p:nvSpPr>
        <p:spPr>
          <a:xfrm>
            <a:off x="300240" y="1353240"/>
            <a:ext cx="6740640" cy="55047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highlight>
                  <a:srgbClr val="ffffff"/>
                </a:highlight>
                <a:latin typeface="Times New Roman"/>
              </a:rPr>
              <a:t>If we get nuclear matter dense enough, we make a new phase of matter, which we produce in high energy heavy ion collisions.</a:t>
            </a:r>
            <a:endParaRPr b="0" lang="en-US" sz="3200" spc="-1" strike="noStrike">
              <a:highlight>
                <a:srgbClr val="ffffff"/>
              </a:highlight>
              <a:latin typeface="Times New Roman"/>
            </a:endParaRPr>
          </a:p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highlight>
                  <a:srgbClr val="ffffff"/>
                </a:highlight>
                <a:latin typeface="Times New Roman"/>
              </a:rPr>
              <a:t>This medium is extremely hot and dense...</a:t>
            </a:r>
            <a:endParaRPr b="0" lang="en-US" sz="3200" spc="-1" strike="noStrike">
              <a:highlight>
                <a:srgbClr val="ffffff"/>
              </a:highlight>
              <a:latin typeface="Times New Roman"/>
            </a:endParaRPr>
          </a:p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highlight>
                  <a:srgbClr val="ffffff"/>
                </a:highlight>
                <a:latin typeface="Times New Roman"/>
              </a:rPr>
              <a:t>...and opaque to colored probes and translucent to electromagnetic probes.</a:t>
            </a:r>
            <a:endParaRPr b="0" lang="en-US" sz="3200" spc="-1" strike="noStrike">
              <a:highlight>
                <a:srgbClr val="ffffff"/>
              </a:highlight>
              <a:latin typeface="Times New Roman"/>
            </a:endParaRPr>
          </a:p>
        </p:txBody>
      </p:sp>
      <p:pic>
        <p:nvPicPr>
          <p:cNvPr id="1166" name="" descr=""/>
          <p:cNvPicPr/>
          <p:nvPr/>
        </p:nvPicPr>
        <p:blipFill>
          <a:blip r:embed="rId1"/>
          <a:srcRect l="22504" t="16366" r="22504" b="16366"/>
          <a:stretch/>
        </p:blipFill>
        <p:spPr>
          <a:xfrm>
            <a:off x="7719840" y="794160"/>
            <a:ext cx="1829520" cy="1535760"/>
          </a:xfrm>
          <a:prstGeom prst="rect">
            <a:avLst/>
          </a:prstGeom>
          <a:ln>
            <a:noFill/>
          </a:ln>
        </p:spPr>
      </p:pic>
      <p:pic>
        <p:nvPicPr>
          <p:cNvPr id="1167" name="" descr=""/>
          <p:cNvPicPr/>
          <p:nvPr/>
        </p:nvPicPr>
        <p:blipFill>
          <a:blip r:embed="rId2"/>
          <a:stretch/>
        </p:blipFill>
        <p:spPr>
          <a:xfrm>
            <a:off x="7315200" y="4294080"/>
            <a:ext cx="2743200" cy="2139840"/>
          </a:xfrm>
          <a:prstGeom prst="rect">
            <a:avLst/>
          </a:prstGeom>
          <a:ln>
            <a:noFill/>
          </a:ln>
        </p:spPr>
      </p:pic>
      <p:pic>
        <p:nvPicPr>
          <p:cNvPr id="1168" name="" descr=""/>
          <p:cNvPicPr/>
          <p:nvPr/>
        </p:nvPicPr>
        <p:blipFill>
          <a:blip r:embed="rId3"/>
          <a:stretch/>
        </p:blipFill>
        <p:spPr>
          <a:xfrm>
            <a:off x="8196840" y="2437200"/>
            <a:ext cx="914400" cy="14083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9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highlight>
                <a:srgbClr val="ffffff"/>
              </a:highlight>
              <a:latin typeface="Times New Roman"/>
            </a:endParaRPr>
          </a:p>
        </p:txBody>
      </p:sp>
      <p:sp>
        <p:nvSpPr>
          <p:cNvPr id="1170" name="TextShape 2"/>
          <p:cNvSpPr txBox="1"/>
          <p:nvPr/>
        </p:nvSpPr>
        <p:spPr>
          <a:xfrm>
            <a:off x="504000" y="1769040"/>
            <a:ext cx="9071640" cy="43844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endParaRPr b="0" lang="en-US" sz="3200" spc="-1" strike="noStrike">
              <a:highlight>
                <a:srgbClr val="ffffff"/>
              </a:highlight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1" name="" descr=""/>
          <p:cNvPicPr/>
          <p:nvPr/>
        </p:nvPicPr>
        <p:blipFill>
          <a:blip r:embed="rId1"/>
          <a:stretch/>
        </p:blipFill>
        <p:spPr>
          <a:xfrm>
            <a:off x="5221080" y="4186800"/>
            <a:ext cx="3657600" cy="2743200"/>
          </a:xfrm>
          <a:prstGeom prst="rect">
            <a:avLst/>
          </a:prstGeom>
          <a:ln>
            <a:noFill/>
          </a:ln>
        </p:spPr>
      </p:pic>
      <p:sp>
        <p:nvSpPr>
          <p:cNvPr id="1172" name="TextShape 1"/>
          <p:cNvSpPr txBox="1"/>
          <p:nvPr/>
        </p:nvSpPr>
        <p:spPr>
          <a:xfrm>
            <a:off x="504000" y="120240"/>
            <a:ext cx="9071640" cy="6224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n-US" sz="4400" spc="-1" strike="noStrike">
                <a:highlight>
                  <a:srgbClr val="ffffff"/>
                </a:highlight>
                <a:latin typeface="Times New Roman"/>
              </a:rPr>
              <a:t>About me</a:t>
            </a:r>
            <a:endParaRPr b="0" lang="en-US" sz="4400" spc="-1" strike="noStrike">
              <a:highlight>
                <a:srgbClr val="ffffff"/>
              </a:highlight>
              <a:latin typeface="Times New Roman"/>
            </a:endParaRPr>
          </a:p>
        </p:txBody>
      </p:sp>
      <p:sp>
        <p:nvSpPr>
          <p:cNvPr id="1173" name="TextShape 2"/>
          <p:cNvSpPr txBox="1"/>
          <p:nvPr/>
        </p:nvSpPr>
        <p:spPr>
          <a:xfrm>
            <a:off x="91800" y="961200"/>
            <a:ext cx="4972680" cy="26614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 fontScale="43000"/>
          </a:bodyPr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highlight>
                  <a:srgbClr val="ffffff"/>
                </a:highlight>
                <a:latin typeface="Times New Roman"/>
              </a:rPr>
              <a:t>BS, Colorado State University, 2003</a:t>
            </a:r>
            <a:endParaRPr b="0" lang="en-US" sz="3200" spc="-1" strike="noStrike">
              <a:highlight>
                <a:srgbClr val="ffffff"/>
              </a:highlight>
              <a:latin typeface="Times New Roman"/>
            </a:endParaRPr>
          </a:p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highlight>
                  <a:srgbClr val="ffffff"/>
                </a:highlight>
                <a:latin typeface="Times New Roman"/>
              </a:rPr>
              <a:t>PhD, Yale University, 2009</a:t>
            </a:r>
            <a:endParaRPr b="0" lang="en-US" sz="3200" spc="-1" strike="noStrike">
              <a:highlight>
                <a:srgbClr val="ffffff"/>
              </a:highlight>
              <a:latin typeface="Times New Roman"/>
            </a:endParaRPr>
          </a:p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highlight>
                  <a:srgbClr val="ffffff"/>
                </a:highlight>
                <a:latin typeface="Times New Roman"/>
              </a:rPr>
              <a:t>Postdoc, University of Tennessee, Knoxville, 2009-2012</a:t>
            </a:r>
            <a:endParaRPr b="0" lang="en-US" sz="3200" spc="-1" strike="noStrike">
              <a:highlight>
                <a:srgbClr val="ffffff"/>
              </a:highlight>
              <a:latin typeface="Times New Roman"/>
            </a:endParaRPr>
          </a:p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highlight>
                  <a:srgbClr val="ffffff"/>
                </a:highlight>
                <a:latin typeface="Times New Roman"/>
              </a:rPr>
              <a:t>Assistant prof, University of Tennessee, Knoxville 2012 –</a:t>
            </a:r>
            <a:endParaRPr b="0" lang="en-US" sz="3200" spc="-1" strike="noStrike">
              <a:highlight>
                <a:srgbClr val="ffffff"/>
              </a:highlight>
              <a:latin typeface="Times New Roman"/>
            </a:endParaRPr>
          </a:p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endParaRPr b="0" lang="en-US" sz="3200" spc="-1" strike="noStrike">
              <a:highlight>
                <a:srgbClr val="ffffff"/>
              </a:highlight>
              <a:latin typeface="Times New Roman"/>
            </a:endParaRPr>
          </a:p>
        </p:txBody>
      </p:sp>
      <p:pic>
        <p:nvPicPr>
          <p:cNvPr id="1174" name="" descr=""/>
          <p:cNvPicPr/>
          <p:nvPr/>
        </p:nvPicPr>
        <p:blipFill>
          <a:blip r:embed="rId2"/>
          <a:stretch/>
        </p:blipFill>
        <p:spPr>
          <a:xfrm>
            <a:off x="5216040" y="761400"/>
            <a:ext cx="4572000" cy="3429000"/>
          </a:xfrm>
          <a:prstGeom prst="rect">
            <a:avLst/>
          </a:prstGeom>
          <a:ln>
            <a:noFill/>
          </a:ln>
        </p:spPr>
      </p:pic>
      <p:pic>
        <p:nvPicPr>
          <p:cNvPr id="1175" name="" descr=""/>
          <p:cNvPicPr/>
          <p:nvPr/>
        </p:nvPicPr>
        <p:blipFill>
          <a:blip r:embed="rId3"/>
          <a:stretch/>
        </p:blipFill>
        <p:spPr>
          <a:xfrm>
            <a:off x="7752240" y="4164480"/>
            <a:ext cx="2106000" cy="2808360"/>
          </a:xfrm>
          <a:prstGeom prst="rect">
            <a:avLst/>
          </a:prstGeom>
          <a:ln>
            <a:noFill/>
          </a:ln>
        </p:spPr>
      </p:pic>
      <p:sp>
        <p:nvSpPr>
          <p:cNvPr id="1176" name="TextShape 3"/>
          <p:cNvSpPr txBox="1"/>
          <p:nvPr/>
        </p:nvSpPr>
        <p:spPr>
          <a:xfrm>
            <a:off x="92160" y="3741840"/>
            <a:ext cx="4972680" cy="29617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 fontScale="63000"/>
          </a:bodyPr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highlight>
                  <a:srgbClr val="ffffff"/>
                </a:highlight>
                <a:latin typeface="Times New Roman"/>
              </a:rPr>
              <a:t>Active on issues related to women in physics and working on being a more effective ally for people of color</a:t>
            </a:r>
            <a:endParaRPr b="0" lang="en-US" sz="3200" spc="-1" strike="noStrike">
              <a:highlight>
                <a:srgbClr val="ffffff"/>
              </a:highlight>
              <a:latin typeface="Times New Roman"/>
            </a:endParaRPr>
          </a:p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highlight>
                  <a:srgbClr val="ffffff"/>
                </a:highlight>
                <a:latin typeface="Times New Roman"/>
              </a:rPr>
              <a:t>Parent</a:t>
            </a:r>
            <a:endParaRPr b="0" lang="en-US" sz="3200" spc="-1" strike="noStrike">
              <a:highlight>
                <a:srgbClr val="ffffff"/>
              </a:highlight>
              <a:latin typeface="Times New Roman"/>
            </a:endParaRPr>
          </a:p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highlight>
                  <a:srgbClr val="ffffff"/>
                </a:highlight>
                <a:latin typeface="Times New Roman"/>
              </a:rPr>
              <a:t>Brew beer &amp; wine, keep bees, avid cook, cyclist</a:t>
            </a:r>
            <a:endParaRPr b="0" lang="en-US" sz="3200" spc="-1" strike="noStrike">
              <a:highlight>
                <a:srgbClr val="ffffff"/>
              </a:highlight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TextShape 1"/>
          <p:cNvSpPr txBox="1"/>
          <p:nvPr/>
        </p:nvSpPr>
        <p:spPr>
          <a:xfrm>
            <a:off x="1352160" y="2690640"/>
            <a:ext cx="7315200" cy="1261800"/>
          </a:xfrm>
          <a:prstGeom prst="rect">
            <a:avLst/>
          </a:prstGeom>
          <a:solidFill>
            <a:srgbClr val="c0c0c0"/>
          </a:solidFill>
          <a:ln>
            <a:noFill/>
          </a:ln>
          <a:effectLst>
            <a:outerShdw dist="129315" dir="2700000">
              <a:srgbClr val="000000"/>
            </a:outerShdw>
          </a:effectLst>
        </p:spPr>
        <p:txBody>
          <a:bodyPr lIns="0" rIns="0" tIns="0" bIns="0" anchor="ctr">
            <a:noAutofit/>
          </a:bodyPr>
          <a:p>
            <a:pPr algn="ctr"/>
            <a:r>
              <a:rPr b="0" lang="en-US" sz="4400" spc="-1" strike="noStrike">
                <a:solidFill>
                  <a:srgbClr val="000000"/>
                </a:solidFill>
                <a:highlight>
                  <a:srgbClr val="ffffff"/>
                </a:highlight>
                <a:latin typeface="Times New Roman"/>
              </a:rPr>
              <a:t>Particle Detectors</a:t>
            </a:r>
            <a:endParaRPr b="0" lang="en-US" sz="4400" spc="-1" strike="noStrike">
              <a:highlight>
                <a:srgbClr val="ffffff"/>
              </a:highlight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" name="TextShape 1"/>
          <p:cNvSpPr txBox="1"/>
          <p:nvPr/>
        </p:nvSpPr>
        <p:spPr>
          <a:xfrm>
            <a:off x="-35640" y="48960"/>
            <a:ext cx="9071640" cy="8420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n-US" sz="3500" spc="-1" strike="noStrike">
                <a:highlight>
                  <a:srgbClr val="ffffff"/>
                </a:highlight>
                <a:latin typeface="Times New Roman"/>
              </a:rPr>
              <a:t>Careers in high energy physics</a:t>
            </a:r>
            <a:endParaRPr b="0" lang="en-US" sz="3500" spc="-1" strike="noStrike">
              <a:highlight>
                <a:srgbClr val="ffffff"/>
              </a:highlight>
              <a:latin typeface="Times New Roman"/>
            </a:endParaRPr>
          </a:p>
        </p:txBody>
      </p:sp>
      <p:sp>
        <p:nvSpPr>
          <p:cNvPr id="1178" name="TextShape 2"/>
          <p:cNvSpPr txBox="1"/>
          <p:nvPr/>
        </p:nvSpPr>
        <p:spPr>
          <a:xfrm>
            <a:off x="0" y="914040"/>
            <a:ext cx="10080000" cy="61704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 fontScale="85000"/>
          </a:bodyPr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500" spc="-1" strike="noStrike">
                <a:highlight>
                  <a:srgbClr val="ffffff"/>
                </a:highlight>
                <a:latin typeface="Times New Roman"/>
              </a:rPr>
              <a:t>You should consider high energy physics if...</a:t>
            </a:r>
            <a:endParaRPr b="0" lang="en-US" sz="3500" spc="-1" strike="noStrike">
              <a:highlight>
                <a:srgbClr val="ffffff"/>
              </a:highlight>
              <a:latin typeface="Times New Roman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highlight>
                  <a:srgbClr val="ffffff"/>
                </a:highlight>
                <a:latin typeface="Times New Roman"/>
              </a:rPr>
              <a:t>You like programming and working with computers</a:t>
            </a:r>
            <a:endParaRPr b="0" lang="en-US" sz="2800" spc="-1" strike="noStrike">
              <a:highlight>
                <a:srgbClr val="ffffff"/>
              </a:highlight>
              <a:latin typeface="Times New Roman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highlight>
                  <a:srgbClr val="ffffff"/>
                </a:highlight>
                <a:latin typeface="Times New Roman"/>
              </a:rPr>
              <a:t>You're a people person – and don't mind working with 1000 people</a:t>
            </a:r>
            <a:endParaRPr b="0" lang="en-US" sz="2800" spc="-1" strike="noStrike">
              <a:highlight>
                <a:srgbClr val="ffffff"/>
              </a:highlight>
              <a:latin typeface="Times New Roman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highlight>
                  <a:srgbClr val="ffffff"/>
                </a:highlight>
                <a:latin typeface="Times New Roman"/>
              </a:rPr>
              <a:t>You like to travel around the world – and work</a:t>
            </a:r>
            <a:endParaRPr b="0" lang="en-US" sz="2800" spc="-1" strike="noStrike">
              <a:highlight>
                <a:srgbClr val="ffffff"/>
              </a:highlight>
              <a:latin typeface="Times New Roman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highlight>
                  <a:srgbClr val="ffffff"/>
                </a:highlight>
                <a:latin typeface="Times New Roman"/>
              </a:rPr>
              <a:t>You enjoy giving talks</a:t>
            </a:r>
            <a:endParaRPr b="0" lang="en-US" sz="2800" spc="-1" strike="noStrike">
              <a:highlight>
                <a:srgbClr val="ffffff"/>
              </a:highlight>
              <a:latin typeface="Times New Roman"/>
            </a:endParaRPr>
          </a:p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highlight>
                  <a:srgbClr val="ffffff"/>
                </a:highlight>
                <a:latin typeface="Times New Roman"/>
              </a:rPr>
              <a:t>Common career options for people with a Ph.D. in high energy physics</a:t>
            </a:r>
            <a:endParaRPr b="0" lang="en-US" sz="3200" spc="-1" strike="noStrike">
              <a:highlight>
                <a:srgbClr val="ffffff"/>
              </a:highlight>
              <a:latin typeface="Times New Roman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highlight>
                  <a:srgbClr val="ffffff"/>
                </a:highlight>
                <a:latin typeface="Times New Roman"/>
              </a:rPr>
              <a:t>Academia – research and teaching universities</a:t>
            </a:r>
            <a:endParaRPr b="0" lang="en-US" sz="2800" spc="-1" strike="noStrike">
              <a:highlight>
                <a:srgbClr val="ffffff"/>
              </a:highlight>
              <a:latin typeface="Times New Roman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highlight>
                  <a:srgbClr val="ffffff"/>
                </a:highlight>
                <a:latin typeface="Times New Roman"/>
              </a:rPr>
              <a:t>Research at a National Laboratory</a:t>
            </a:r>
            <a:endParaRPr b="0" lang="en-US" sz="2800" spc="-1" strike="noStrike">
              <a:highlight>
                <a:srgbClr val="ffffff"/>
              </a:highlight>
              <a:latin typeface="Times New Roman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highlight>
                  <a:srgbClr val="ffffff"/>
                </a:highlight>
                <a:latin typeface="Times New Roman"/>
              </a:rPr>
              <a:t>National security</a:t>
            </a:r>
            <a:endParaRPr b="0" lang="en-US" sz="2800" spc="-1" strike="noStrike">
              <a:highlight>
                <a:srgbClr val="ffffff"/>
              </a:highlight>
              <a:latin typeface="Times New Roman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highlight>
                  <a:srgbClr val="ffffff"/>
                </a:highlight>
                <a:latin typeface="Times New Roman"/>
              </a:rPr>
              <a:t>Finance</a:t>
            </a:r>
            <a:endParaRPr b="0" lang="en-US" sz="2800" spc="-1" strike="noStrike">
              <a:highlight>
                <a:srgbClr val="ffffff"/>
              </a:highlight>
              <a:latin typeface="Times New Roman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highlight>
                  <a:srgbClr val="ffffff"/>
                </a:highlight>
                <a:latin typeface="Times New Roman"/>
              </a:rPr>
              <a:t>Computer programming</a:t>
            </a:r>
            <a:endParaRPr b="0" lang="en-US" sz="2800" spc="-1" strike="noStrike">
              <a:highlight>
                <a:srgbClr val="ffffff"/>
              </a:highlight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9" name="TextShape 1"/>
          <p:cNvSpPr txBox="1"/>
          <p:nvPr/>
        </p:nvSpPr>
        <p:spPr>
          <a:xfrm>
            <a:off x="504000" y="18000"/>
            <a:ext cx="9071640" cy="8964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n-US" sz="4400" spc="-1" strike="noStrike">
                <a:highlight>
                  <a:srgbClr val="ffffff"/>
                </a:highlight>
                <a:latin typeface="Times New Roman"/>
              </a:rPr>
              <a:t>What I spend my time doing</a:t>
            </a:r>
            <a:endParaRPr b="0" lang="en-US" sz="4400" spc="-1" strike="noStrike">
              <a:highlight>
                <a:srgbClr val="ffffff"/>
              </a:highlight>
              <a:latin typeface="Times New Roman"/>
            </a:endParaRPr>
          </a:p>
        </p:txBody>
      </p:sp>
      <p:sp>
        <p:nvSpPr>
          <p:cNvPr id="1180" name="TextShape 2"/>
          <p:cNvSpPr txBox="1"/>
          <p:nvPr/>
        </p:nvSpPr>
        <p:spPr>
          <a:xfrm>
            <a:off x="-9720" y="957240"/>
            <a:ext cx="7327440" cy="61272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 fontScale="49000"/>
          </a:bodyPr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highlight>
                  <a:srgbClr val="ffffff"/>
                </a:highlight>
                <a:latin typeface="Times New Roman"/>
              </a:rPr>
              <a:t>Programming (c++) - analyzing data</a:t>
            </a:r>
            <a:endParaRPr b="0" lang="en-US" sz="3200" spc="-1" strike="noStrike">
              <a:highlight>
                <a:srgbClr val="ffffff"/>
              </a:highlight>
              <a:latin typeface="Times New Roman"/>
            </a:endParaRPr>
          </a:p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highlight>
                  <a:srgbClr val="ffffff"/>
                </a:highlight>
                <a:latin typeface="Times New Roman"/>
              </a:rPr>
              <a:t>Writing and giving talks – 3 research talks, 1 seminar, 2 posters, 1 software tutorial, and lots of talks (&gt;30) at internal meetings in 2010</a:t>
            </a:r>
            <a:endParaRPr b="0" lang="en-US" sz="3200" spc="-1" strike="noStrike">
              <a:highlight>
                <a:srgbClr val="ffffff"/>
              </a:highlight>
              <a:latin typeface="Times New Roman"/>
            </a:endParaRPr>
          </a:p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highlight>
                  <a:srgbClr val="ffffff"/>
                </a:highlight>
                <a:latin typeface="Times New Roman"/>
              </a:rPr>
              <a:t>Hardware work:  assembling &amp; testing the detector</a:t>
            </a:r>
            <a:endParaRPr b="0" lang="en-US" sz="3200" spc="-1" strike="noStrike">
              <a:highlight>
                <a:srgbClr val="ffffff"/>
              </a:highlight>
              <a:latin typeface="Times New Roman"/>
            </a:endParaRPr>
          </a:p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highlight>
                  <a:srgbClr val="ffffff"/>
                </a:highlight>
                <a:latin typeface="Times New Roman"/>
              </a:rPr>
              <a:t>Outreach: blogging for ALICE, giving tours of PHENIX to the public...</a:t>
            </a:r>
            <a:endParaRPr b="0" lang="en-US" sz="3200" spc="-1" strike="noStrike">
              <a:highlight>
                <a:srgbClr val="ffffff"/>
              </a:highlight>
              <a:latin typeface="Times New Roman"/>
            </a:endParaRPr>
          </a:p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highlight>
                  <a:srgbClr val="ffffff"/>
                </a:highlight>
                <a:latin typeface="Times New Roman"/>
              </a:rPr>
              <a:t>Writing papers and conference proceedings</a:t>
            </a:r>
            <a:endParaRPr b="0" lang="en-US" sz="3200" spc="-1" strike="noStrike">
              <a:highlight>
                <a:srgbClr val="ffffff"/>
              </a:highlight>
              <a:latin typeface="Times New Roman"/>
            </a:endParaRPr>
          </a:p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highlight>
                  <a:srgbClr val="ffffff"/>
                </a:highlight>
                <a:latin typeface="Times New Roman"/>
              </a:rPr>
              <a:t>Reviewing the work of my collaborators</a:t>
            </a:r>
            <a:endParaRPr b="0" lang="en-US" sz="3200" spc="-1" strike="noStrike">
              <a:highlight>
                <a:srgbClr val="ffffff"/>
              </a:highlight>
              <a:latin typeface="Times New Roman"/>
            </a:endParaRPr>
          </a:p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highlight>
                  <a:srgbClr val="ffffff"/>
                </a:highlight>
                <a:latin typeface="Times New Roman"/>
              </a:rPr>
              <a:t>Reading papers</a:t>
            </a:r>
            <a:endParaRPr b="0" lang="en-US" sz="3200" spc="-1" strike="noStrike">
              <a:highlight>
                <a:srgbClr val="ffffff"/>
              </a:highlight>
              <a:latin typeface="Times New Roman"/>
            </a:endParaRPr>
          </a:p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highlight>
                  <a:srgbClr val="ffffff"/>
                </a:highlight>
                <a:latin typeface="Times New Roman"/>
              </a:rPr>
              <a:t>Taking shifts – including being on call 24/7</a:t>
            </a:r>
            <a:endParaRPr b="0" lang="en-US" sz="3200" spc="-1" strike="noStrike">
              <a:highlight>
                <a:srgbClr val="ffffff"/>
              </a:highlight>
              <a:latin typeface="Times New Roman"/>
            </a:endParaRPr>
          </a:p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highlight>
                  <a:srgbClr val="ffffff"/>
                </a:highlight>
                <a:latin typeface="Times New Roman"/>
              </a:rPr>
              <a:t>Teaching, advising students (undergrad &amp; grad)</a:t>
            </a:r>
            <a:endParaRPr b="0" lang="en-US" sz="3200" spc="-1" strike="noStrike">
              <a:highlight>
                <a:srgbClr val="ffffff"/>
              </a:highlight>
              <a:latin typeface="Times New Roman"/>
            </a:endParaRPr>
          </a:p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highlight>
                  <a:srgbClr val="ffffff"/>
                </a:highlight>
                <a:latin typeface="Times New Roman"/>
              </a:rPr>
              <a:t>Committee work</a:t>
            </a:r>
            <a:endParaRPr b="0" lang="en-US" sz="3200" spc="-1" strike="noStrike">
              <a:highlight>
                <a:srgbClr val="ffffff"/>
              </a:highlight>
              <a:latin typeface="Times New Roman"/>
            </a:endParaRPr>
          </a:p>
        </p:txBody>
      </p:sp>
      <p:grpSp>
        <p:nvGrpSpPr>
          <p:cNvPr id="1181" name="Group 3"/>
          <p:cNvGrpSpPr/>
          <p:nvPr/>
        </p:nvGrpSpPr>
        <p:grpSpPr>
          <a:xfrm>
            <a:off x="7299000" y="950040"/>
            <a:ext cx="2810160" cy="6350400"/>
            <a:chOff x="7299000" y="950040"/>
            <a:chExt cx="2810160" cy="6350400"/>
          </a:xfrm>
        </p:grpSpPr>
        <p:pic>
          <p:nvPicPr>
            <p:cNvPr id="1182" name="" descr=""/>
            <p:cNvPicPr/>
            <p:nvPr/>
          </p:nvPicPr>
          <p:blipFill>
            <a:blip r:embed="rId1"/>
            <a:stretch/>
          </p:blipFill>
          <p:spPr>
            <a:xfrm>
              <a:off x="7317360" y="950040"/>
              <a:ext cx="2743920" cy="201996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83" name="" descr=""/>
            <p:cNvPicPr/>
            <p:nvPr/>
          </p:nvPicPr>
          <p:blipFill>
            <a:blip r:embed="rId2"/>
            <a:stretch/>
          </p:blipFill>
          <p:spPr>
            <a:xfrm>
              <a:off x="7299000" y="5015160"/>
              <a:ext cx="1637280" cy="228528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84" name="" descr=""/>
            <p:cNvPicPr/>
            <p:nvPr/>
          </p:nvPicPr>
          <p:blipFill>
            <a:blip r:embed="rId3"/>
            <a:stretch/>
          </p:blipFill>
          <p:spPr>
            <a:xfrm>
              <a:off x="7317360" y="2970720"/>
              <a:ext cx="2743920" cy="205704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85" name="" descr=""/>
            <p:cNvPicPr/>
            <p:nvPr/>
          </p:nvPicPr>
          <p:blipFill>
            <a:blip r:embed="rId4"/>
            <a:stretch/>
          </p:blipFill>
          <p:spPr>
            <a:xfrm>
              <a:off x="8672760" y="4997520"/>
              <a:ext cx="1436400" cy="2285280"/>
            </a:xfrm>
            <a:prstGeom prst="rect">
              <a:avLst/>
            </a:prstGeom>
            <a:ln>
              <a:noFill/>
            </a:ln>
          </p:spPr>
        </p:pic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6" name="TextShape 1"/>
          <p:cNvSpPr txBox="1"/>
          <p:nvPr/>
        </p:nvSpPr>
        <p:spPr>
          <a:xfrm>
            <a:off x="504000" y="176760"/>
            <a:ext cx="9071640" cy="6267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n-US" sz="4400" spc="-1" strike="noStrike">
                <a:highlight>
                  <a:srgbClr val="ffffff"/>
                </a:highlight>
                <a:latin typeface="Times New Roman"/>
              </a:rPr>
              <a:t>Resources</a:t>
            </a:r>
            <a:endParaRPr b="0" lang="en-US" sz="4400" spc="-1" strike="noStrike">
              <a:highlight>
                <a:srgbClr val="ffffff"/>
              </a:highlight>
              <a:latin typeface="Times New Roman"/>
            </a:endParaRPr>
          </a:p>
        </p:txBody>
      </p:sp>
      <p:sp>
        <p:nvSpPr>
          <p:cNvPr id="1187" name="TextShape 2"/>
          <p:cNvSpPr txBox="1"/>
          <p:nvPr/>
        </p:nvSpPr>
        <p:spPr>
          <a:xfrm>
            <a:off x="0" y="914040"/>
            <a:ext cx="10080000" cy="61704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highlight>
                  <a:srgbClr val="ffffff"/>
                </a:highlight>
                <a:latin typeface="Times New Roman"/>
              </a:rPr>
              <a:t>US LHC </a:t>
            </a:r>
            <a:r>
              <a:rPr b="0" lang="en-US" sz="3200" spc="-1" strike="noStrike">
                <a:highlight>
                  <a:srgbClr val="ffffff"/>
                </a:highlight>
                <a:latin typeface="Times New Roman"/>
                <a:hlinkClick r:id="rId1"/>
              </a:rPr>
              <a:t>blog</a:t>
            </a:r>
            <a:r>
              <a:rPr b="0" lang="en-US" sz="3200" spc="-1" strike="noStrike">
                <a:highlight>
                  <a:srgbClr val="ffffff"/>
                </a:highlight>
                <a:latin typeface="Times New Roman"/>
              </a:rPr>
              <a:t> and Facebook </a:t>
            </a:r>
            <a:r>
              <a:rPr b="0" lang="en-US" sz="3200" spc="-1" strike="noStrike">
                <a:highlight>
                  <a:srgbClr val="ffffff"/>
                </a:highlight>
                <a:latin typeface="Times New Roman"/>
                <a:hlinkClick r:id="rId2"/>
              </a:rPr>
              <a:t>page</a:t>
            </a:r>
            <a:endParaRPr b="0" lang="en-US" sz="3200" spc="-1" strike="noStrike">
              <a:highlight>
                <a:srgbClr val="ffffff"/>
              </a:highlight>
              <a:latin typeface="Times New Roman"/>
            </a:endParaRPr>
          </a:p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highlight>
                  <a:srgbClr val="ffffff"/>
                </a:highlight>
                <a:latin typeface="Times New Roman"/>
              </a:rPr>
              <a:t>Experiments</a:t>
            </a:r>
            <a:endParaRPr b="0" lang="en-US" sz="3200" spc="-1" strike="noStrike">
              <a:highlight>
                <a:srgbClr val="ffffff"/>
              </a:highlight>
              <a:latin typeface="Times New Roman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highlight>
                  <a:srgbClr val="ffffff"/>
                </a:highlight>
                <a:latin typeface="Times New Roman"/>
              </a:rPr>
              <a:t>Relativistic Heavy Ion Collider:  </a:t>
            </a:r>
            <a:r>
              <a:rPr b="0" lang="en-US" sz="2800" spc="-1" strike="noStrike">
                <a:highlight>
                  <a:srgbClr val="ffffff"/>
                </a:highlight>
                <a:latin typeface="Times New Roman"/>
                <a:hlinkClick r:id="rId3"/>
              </a:rPr>
              <a:t>STAR</a:t>
            </a:r>
            <a:r>
              <a:rPr b="0" lang="en-US" sz="2800" spc="-1" strike="noStrike">
                <a:highlight>
                  <a:srgbClr val="ffffff"/>
                </a:highlight>
                <a:latin typeface="Times New Roman"/>
              </a:rPr>
              <a:t>	</a:t>
            </a:r>
            <a:r>
              <a:rPr b="0" lang="en-US" sz="2800" spc="-1" strike="noStrike">
                <a:highlight>
                  <a:srgbClr val="ffffff"/>
                </a:highlight>
                <a:latin typeface="Times New Roman"/>
              </a:rPr>
              <a:t> </a:t>
            </a:r>
            <a:r>
              <a:rPr b="0" lang="en-US" sz="2800" spc="-1" strike="noStrike">
                <a:highlight>
                  <a:srgbClr val="ffffff"/>
                </a:highlight>
                <a:latin typeface="Times New Roman"/>
                <a:hlinkClick r:id="rId4"/>
              </a:rPr>
              <a:t>PHENIX</a:t>
            </a:r>
            <a:endParaRPr b="0" lang="en-US" sz="2800" spc="-1" strike="noStrike">
              <a:highlight>
                <a:srgbClr val="ffffff"/>
              </a:highlight>
              <a:latin typeface="Times New Roman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highlight>
                  <a:srgbClr val="ffffff"/>
                </a:highlight>
                <a:latin typeface="Times New Roman"/>
              </a:rPr>
              <a:t>Large Hadron Collider:</a:t>
            </a:r>
            <a:r>
              <a:rPr b="0" lang="en-US" sz="2800" spc="-1" strike="noStrike">
                <a:highlight>
                  <a:srgbClr val="ffffff"/>
                </a:highlight>
                <a:latin typeface="Times New Roman"/>
              </a:rPr>
              <a:t>	</a:t>
            </a:r>
            <a:r>
              <a:rPr b="0" lang="en-US" sz="2800" spc="-1" strike="noStrike">
                <a:highlight>
                  <a:srgbClr val="ffffff"/>
                </a:highlight>
                <a:latin typeface="Times New Roman"/>
                <a:hlinkClick r:id="rId5"/>
              </a:rPr>
              <a:t>ALICE</a:t>
            </a:r>
            <a:r>
              <a:rPr b="0" lang="en-US" sz="2800" spc="-1" strike="noStrike">
                <a:highlight>
                  <a:srgbClr val="ffffff"/>
                </a:highlight>
                <a:latin typeface="Times New Roman"/>
              </a:rPr>
              <a:t>	</a:t>
            </a:r>
            <a:r>
              <a:rPr b="0" lang="en-US" sz="2800" spc="-1" strike="noStrike">
                <a:highlight>
                  <a:srgbClr val="ffffff"/>
                </a:highlight>
                <a:latin typeface="Times New Roman"/>
                <a:hlinkClick r:id="rId6"/>
              </a:rPr>
              <a:t>ATLAS</a:t>
            </a:r>
            <a:r>
              <a:rPr b="0" lang="en-US" sz="2800" spc="-1" strike="noStrike">
                <a:highlight>
                  <a:srgbClr val="ffffff"/>
                </a:highlight>
                <a:latin typeface="Times New Roman"/>
              </a:rPr>
              <a:t>	</a:t>
            </a:r>
            <a:r>
              <a:rPr b="0" lang="en-US" sz="2800" spc="-1" strike="noStrike">
                <a:highlight>
                  <a:srgbClr val="ffffff"/>
                </a:highlight>
                <a:latin typeface="Times New Roman"/>
                <a:hlinkClick r:id="rId7"/>
              </a:rPr>
              <a:t>CMS</a:t>
            </a:r>
            <a:r>
              <a:rPr b="0" lang="en-US" sz="2800" spc="-1" strike="noStrike">
                <a:highlight>
                  <a:srgbClr val="ffffff"/>
                </a:highlight>
                <a:latin typeface="Times New Roman"/>
              </a:rPr>
              <a:t>	</a:t>
            </a:r>
            <a:r>
              <a:rPr b="0" lang="en-US" sz="2800" spc="-1" strike="noStrike">
                <a:highlight>
                  <a:srgbClr val="ffffff"/>
                </a:highlight>
                <a:latin typeface="Times New Roman"/>
                <a:hlinkClick r:id="rId8"/>
              </a:rPr>
              <a:t>LHCb</a:t>
            </a:r>
            <a:r>
              <a:rPr b="0" lang="en-US" sz="2800" spc="-1" strike="noStrike">
                <a:highlight>
                  <a:srgbClr val="ffffff"/>
                </a:highlight>
                <a:latin typeface="Times New Roman"/>
              </a:rPr>
              <a:t> </a:t>
            </a:r>
            <a:r>
              <a:rPr b="0" lang="en-US" sz="2800" spc="-1" strike="noStrike">
                <a:highlight>
                  <a:srgbClr val="ffffff"/>
                </a:highlight>
                <a:latin typeface="Times New Roman"/>
                <a:hlinkClick r:id="rId9"/>
              </a:rPr>
              <a:t>TOTEM</a:t>
            </a:r>
            <a:endParaRPr b="0" lang="en-US" sz="2800" spc="-1" strike="noStrike">
              <a:highlight>
                <a:srgbClr val="ffffff"/>
              </a:highlight>
              <a:latin typeface="Times New Roman"/>
            </a:endParaRPr>
          </a:p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highlight>
                  <a:srgbClr val="ffffff"/>
                </a:highlight>
                <a:latin typeface="Times New Roman"/>
              </a:rPr>
              <a:t>Event displays and pretty pictures from </a:t>
            </a:r>
            <a:r>
              <a:rPr b="0" lang="en-US" sz="3200" spc="-1" strike="noStrike">
                <a:highlight>
                  <a:srgbClr val="ffffff"/>
                </a:highlight>
                <a:latin typeface="Times New Roman"/>
                <a:hlinkClick r:id="rId10"/>
              </a:rPr>
              <a:t>ALICE</a:t>
            </a:r>
            <a:endParaRPr b="0" lang="en-US" sz="3200" spc="-1" strike="noStrike">
              <a:highlight>
                <a:srgbClr val="ffffff"/>
              </a:highlight>
              <a:latin typeface="Times New Roman"/>
            </a:endParaRPr>
          </a:p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highlight>
                  <a:srgbClr val="ffffff"/>
                </a:highlight>
                <a:latin typeface="Times New Roman"/>
              </a:rPr>
              <a:t>Really cool </a:t>
            </a:r>
            <a:r>
              <a:rPr b="0" lang="en-US" sz="3200" spc="-1" strike="noStrike">
                <a:highlight>
                  <a:srgbClr val="ffffff"/>
                </a:highlight>
                <a:latin typeface="Times New Roman"/>
                <a:hlinkClick r:id="rId11"/>
              </a:rPr>
              <a:t>ATLAS</a:t>
            </a:r>
            <a:r>
              <a:rPr b="0" lang="en-US" sz="3200" spc="-1" strike="noStrike">
                <a:highlight>
                  <a:srgbClr val="ffffff"/>
                </a:highlight>
                <a:latin typeface="Times New Roman"/>
              </a:rPr>
              <a:t> event animation</a:t>
            </a:r>
            <a:endParaRPr b="0" lang="en-US" sz="3200" spc="-1" strike="noStrike">
              <a:highlight>
                <a:srgbClr val="ffffff"/>
              </a:highlight>
              <a:latin typeface="Times New Roman"/>
            </a:endParaRPr>
          </a:p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highlight>
                  <a:srgbClr val="ffffff"/>
                </a:highlight>
                <a:latin typeface="Times New Roman"/>
              </a:rPr>
              <a:t>Links to articles in the press on </a:t>
            </a:r>
            <a:r>
              <a:rPr b="0" lang="en-US" sz="3200" spc="-1" strike="noStrike">
                <a:highlight>
                  <a:srgbClr val="ffffff"/>
                </a:highlight>
                <a:latin typeface="Times New Roman"/>
                <a:hlinkClick r:id="rId12"/>
              </a:rPr>
              <a:t>PHENIX</a:t>
            </a:r>
            <a:r>
              <a:rPr b="0" lang="en-US" sz="3200" spc="-1" strike="noStrike">
                <a:highlight>
                  <a:srgbClr val="ffffff"/>
                </a:highlight>
                <a:latin typeface="Times New Roman"/>
              </a:rPr>
              <a:t> </a:t>
            </a:r>
            <a:endParaRPr b="0" lang="en-US" sz="3200" spc="-1" strike="noStrike">
              <a:highlight>
                <a:srgbClr val="ffffff"/>
              </a:highlight>
              <a:latin typeface="Times New Roman"/>
            </a:endParaRPr>
          </a:p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highlight>
                  <a:srgbClr val="ffffff"/>
                </a:highlight>
                <a:latin typeface="Times New Roman"/>
              </a:rPr>
              <a:t>Scientific American </a:t>
            </a:r>
            <a:r>
              <a:rPr b="0" lang="en-US" sz="3200" spc="-1" strike="noStrike">
                <a:highlight>
                  <a:srgbClr val="ffffff"/>
                </a:highlight>
                <a:latin typeface="Times New Roman"/>
                <a:hlinkClick r:id="rId13"/>
              </a:rPr>
              <a:t>article</a:t>
            </a:r>
            <a:r>
              <a:rPr b="0" lang="en-US" sz="3200" spc="-1" strike="noStrike">
                <a:highlight>
                  <a:srgbClr val="ffffff"/>
                </a:highlight>
                <a:latin typeface="Times New Roman"/>
              </a:rPr>
              <a:t> </a:t>
            </a:r>
            <a:endParaRPr b="0" lang="en-US" sz="3200" spc="-1" strike="noStrike">
              <a:highlight>
                <a:srgbClr val="ffffff"/>
              </a:highlight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8" name="TextShape 1"/>
          <p:cNvSpPr txBox="1"/>
          <p:nvPr/>
        </p:nvSpPr>
        <p:spPr>
          <a:xfrm>
            <a:off x="0" y="48960"/>
            <a:ext cx="10044360" cy="8420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n-US" sz="2600" spc="-1" strike="noStrike">
                <a:highlight>
                  <a:srgbClr val="ffffff"/>
                </a:highlight>
                <a:latin typeface="Times New Roman"/>
              </a:rPr>
              <a:t>US Universities with graduate programs in experimental heavy ion physics</a:t>
            </a:r>
            <a:endParaRPr b="0" lang="en-US" sz="2600" spc="-1" strike="noStrike">
              <a:highlight>
                <a:srgbClr val="ffffff"/>
              </a:highlight>
              <a:latin typeface="Times New Roman"/>
            </a:endParaRPr>
          </a:p>
        </p:txBody>
      </p:sp>
      <p:sp>
        <p:nvSpPr>
          <p:cNvPr id="1189" name="TextShape 2"/>
          <p:cNvSpPr txBox="1"/>
          <p:nvPr/>
        </p:nvSpPr>
        <p:spPr>
          <a:xfrm>
            <a:off x="0" y="1370880"/>
            <a:ext cx="4930200" cy="57132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 fontScale="45000"/>
          </a:bodyPr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highlight>
                  <a:srgbClr val="ffffff"/>
                </a:highlight>
                <a:latin typeface="Times New Roman"/>
              </a:rPr>
              <a:t>STAR</a:t>
            </a:r>
            <a:endParaRPr b="0" lang="en-US" sz="3200" spc="-1" strike="noStrike">
              <a:highlight>
                <a:srgbClr val="ffffff"/>
              </a:highlight>
              <a:latin typeface="Times New Roman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highlight>
                  <a:srgbClr val="ffffff"/>
                </a:highlight>
                <a:latin typeface="Times New Roman"/>
              </a:rPr>
              <a:t>University of California at Davis</a:t>
            </a:r>
            <a:endParaRPr b="0" lang="en-US" sz="2800" spc="-1" strike="noStrike">
              <a:highlight>
                <a:srgbClr val="ffffff"/>
              </a:highlight>
              <a:latin typeface="Times New Roman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highlight>
                  <a:srgbClr val="ffffff"/>
                </a:highlight>
                <a:latin typeface="Times New Roman"/>
              </a:rPr>
              <a:t>University of California Los Angelos</a:t>
            </a:r>
            <a:endParaRPr b="0" lang="en-US" sz="2800" spc="-1" strike="noStrike">
              <a:highlight>
                <a:srgbClr val="ffffff"/>
              </a:highlight>
              <a:latin typeface="Times New Roman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highlight>
                  <a:srgbClr val="ffffff"/>
                </a:highlight>
                <a:latin typeface="Times New Roman"/>
              </a:rPr>
              <a:t>University of Houston</a:t>
            </a:r>
            <a:endParaRPr b="0" lang="en-US" sz="2800" spc="-1" strike="noStrike">
              <a:highlight>
                <a:srgbClr val="ffffff"/>
              </a:highlight>
              <a:latin typeface="Times New Roman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highlight>
                  <a:srgbClr val="ffffff"/>
                </a:highlight>
                <a:latin typeface="Times New Roman"/>
              </a:rPr>
              <a:t>University of Illinois at Chicago</a:t>
            </a:r>
            <a:endParaRPr b="0" lang="en-US" sz="2800" spc="-1" strike="noStrike">
              <a:highlight>
                <a:srgbClr val="ffffff"/>
              </a:highlight>
              <a:latin typeface="Times New Roman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highlight>
                  <a:srgbClr val="ffffff"/>
                </a:highlight>
                <a:latin typeface="Times New Roman"/>
              </a:rPr>
              <a:t>Creighton University (masters only)</a:t>
            </a:r>
            <a:endParaRPr b="0" lang="en-US" sz="2800" spc="-1" strike="noStrike">
              <a:highlight>
                <a:srgbClr val="ffffff"/>
              </a:highlight>
              <a:latin typeface="Times New Roman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highlight>
                  <a:srgbClr val="ffffff"/>
                </a:highlight>
                <a:latin typeface="Times New Roman"/>
              </a:rPr>
              <a:t>Kent State University</a:t>
            </a:r>
            <a:endParaRPr b="0" lang="en-US" sz="2800" spc="-1" strike="noStrike">
              <a:highlight>
                <a:srgbClr val="ffffff"/>
              </a:highlight>
              <a:latin typeface="Times New Roman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highlight>
                  <a:srgbClr val="ffffff"/>
                </a:highlight>
                <a:latin typeface="Times New Roman"/>
              </a:rPr>
              <a:t>Michigan State University</a:t>
            </a:r>
            <a:endParaRPr b="0" lang="en-US" sz="2800" spc="-1" strike="noStrike">
              <a:highlight>
                <a:srgbClr val="ffffff"/>
              </a:highlight>
              <a:latin typeface="Times New Roman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highlight>
                  <a:srgbClr val="ffffff"/>
                </a:highlight>
                <a:latin typeface="Times New Roman"/>
              </a:rPr>
              <a:t>Ohio State University</a:t>
            </a:r>
            <a:endParaRPr b="0" lang="en-US" sz="2800" spc="-1" strike="noStrike">
              <a:highlight>
                <a:srgbClr val="ffffff"/>
              </a:highlight>
              <a:latin typeface="Times New Roman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highlight>
                  <a:srgbClr val="ffffff"/>
                </a:highlight>
                <a:latin typeface="Times New Roman"/>
              </a:rPr>
              <a:t>Purdue University</a:t>
            </a:r>
            <a:endParaRPr b="0" lang="en-US" sz="2800" spc="-1" strike="noStrike">
              <a:highlight>
                <a:srgbClr val="ffffff"/>
              </a:highlight>
              <a:latin typeface="Times New Roman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highlight>
                  <a:srgbClr val="ffffff"/>
                </a:highlight>
                <a:latin typeface="Times New Roman"/>
              </a:rPr>
              <a:t>Texas A&amp;M University</a:t>
            </a:r>
            <a:endParaRPr b="0" lang="en-US" sz="2800" spc="-1" strike="noStrike">
              <a:highlight>
                <a:srgbClr val="ffffff"/>
              </a:highlight>
              <a:latin typeface="Times New Roman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highlight>
                  <a:srgbClr val="ffffff"/>
                </a:highlight>
                <a:latin typeface="Times New Roman"/>
              </a:rPr>
              <a:t>University of Texas Austin</a:t>
            </a:r>
            <a:endParaRPr b="0" lang="en-US" sz="2800" spc="-1" strike="noStrike">
              <a:highlight>
                <a:srgbClr val="ffffff"/>
              </a:highlight>
              <a:latin typeface="Times New Roman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highlight>
                  <a:srgbClr val="ffffff"/>
                </a:highlight>
                <a:latin typeface="Times New Roman"/>
              </a:rPr>
              <a:t>University of Washington</a:t>
            </a:r>
            <a:endParaRPr b="0" lang="en-US" sz="2800" spc="-1" strike="noStrike">
              <a:highlight>
                <a:srgbClr val="ffffff"/>
              </a:highlight>
              <a:latin typeface="Times New Roman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highlight>
                  <a:srgbClr val="ffffff"/>
                </a:highlight>
                <a:latin typeface="Times New Roman"/>
              </a:rPr>
              <a:t>Wayne State University</a:t>
            </a:r>
            <a:endParaRPr b="0" lang="en-US" sz="2800" spc="-1" strike="noStrike">
              <a:highlight>
                <a:srgbClr val="ffffff"/>
              </a:highlight>
              <a:latin typeface="Times New Roman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highlight>
                  <a:srgbClr val="ffffff"/>
                </a:highlight>
                <a:latin typeface="Times New Roman"/>
              </a:rPr>
              <a:t>Yale University</a:t>
            </a:r>
            <a:endParaRPr b="0" lang="en-US" sz="2800" spc="-1" strike="noStrike">
              <a:highlight>
                <a:srgbClr val="ffffff"/>
              </a:highlight>
              <a:latin typeface="Times New Roman"/>
            </a:endParaRPr>
          </a:p>
        </p:txBody>
      </p:sp>
      <p:sp>
        <p:nvSpPr>
          <p:cNvPr id="1190" name="TextShape 3"/>
          <p:cNvSpPr txBox="1"/>
          <p:nvPr/>
        </p:nvSpPr>
        <p:spPr>
          <a:xfrm>
            <a:off x="5151600" y="1370880"/>
            <a:ext cx="4928040" cy="50277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 fontScale="51000"/>
          </a:bodyPr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highlight>
                  <a:srgbClr val="ffffff"/>
                </a:highlight>
                <a:latin typeface="Times New Roman"/>
              </a:rPr>
              <a:t>PHENIX</a:t>
            </a:r>
            <a:endParaRPr b="0" lang="en-US" sz="3200" spc="-1" strike="noStrike">
              <a:highlight>
                <a:srgbClr val="ffffff"/>
              </a:highlight>
              <a:latin typeface="Times New Roman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highlight>
                  <a:srgbClr val="ffffff"/>
                </a:highlight>
                <a:latin typeface="Times New Roman"/>
              </a:rPr>
              <a:t>University of California Riverside</a:t>
            </a:r>
            <a:endParaRPr b="0" lang="en-US" sz="2800" spc="-1" strike="noStrike">
              <a:highlight>
                <a:srgbClr val="ffffff"/>
              </a:highlight>
              <a:latin typeface="Times New Roman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highlight>
                  <a:srgbClr val="ffffff"/>
                </a:highlight>
                <a:latin typeface="Times New Roman"/>
              </a:rPr>
              <a:t>University of Colorado Boulder</a:t>
            </a:r>
            <a:endParaRPr b="0" lang="en-US" sz="2800" spc="-1" strike="noStrike">
              <a:highlight>
                <a:srgbClr val="ffffff"/>
              </a:highlight>
              <a:latin typeface="Times New Roman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highlight>
                  <a:srgbClr val="ffffff"/>
                </a:highlight>
                <a:latin typeface="Times New Roman"/>
              </a:rPr>
              <a:t>Columbia University</a:t>
            </a:r>
            <a:endParaRPr b="0" lang="en-US" sz="2800" spc="-1" strike="noStrike">
              <a:highlight>
                <a:srgbClr val="ffffff"/>
              </a:highlight>
              <a:latin typeface="Times New Roman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highlight>
                  <a:srgbClr val="ffffff"/>
                </a:highlight>
                <a:latin typeface="Times New Roman"/>
              </a:rPr>
              <a:t>Florida State University</a:t>
            </a:r>
            <a:endParaRPr b="0" lang="en-US" sz="2800" spc="-1" strike="noStrike">
              <a:highlight>
                <a:srgbClr val="ffffff"/>
              </a:highlight>
              <a:latin typeface="Times New Roman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highlight>
                  <a:srgbClr val="ffffff"/>
                </a:highlight>
                <a:latin typeface="Times New Roman"/>
              </a:rPr>
              <a:t>Georgia State University </a:t>
            </a:r>
            <a:endParaRPr b="0" lang="en-US" sz="2800" spc="-1" strike="noStrike">
              <a:highlight>
                <a:srgbClr val="ffffff"/>
              </a:highlight>
              <a:latin typeface="Times New Roman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highlight>
                  <a:srgbClr val="ffffff"/>
                </a:highlight>
                <a:latin typeface="Times New Roman"/>
              </a:rPr>
              <a:t>Iowa State University</a:t>
            </a:r>
            <a:endParaRPr b="0" lang="en-US" sz="2800" spc="-1" strike="noStrike">
              <a:highlight>
                <a:srgbClr val="ffffff"/>
              </a:highlight>
              <a:latin typeface="Times New Roman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highlight>
                  <a:srgbClr val="ffffff"/>
                </a:highlight>
                <a:latin typeface="Times New Roman"/>
              </a:rPr>
              <a:t>Ohio University</a:t>
            </a:r>
            <a:endParaRPr b="0" lang="en-US" sz="2800" spc="-1" strike="noStrike">
              <a:highlight>
                <a:srgbClr val="ffffff"/>
              </a:highlight>
              <a:latin typeface="Times New Roman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highlight>
                  <a:srgbClr val="ffffff"/>
                </a:highlight>
                <a:latin typeface="Times New Roman"/>
              </a:rPr>
              <a:t>State University of New York (Chemistry &amp; Physics departments)</a:t>
            </a:r>
            <a:endParaRPr b="0" lang="en-US" sz="2800" spc="-1" strike="noStrike">
              <a:highlight>
                <a:srgbClr val="ffffff"/>
              </a:highlight>
              <a:latin typeface="Times New Roman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1" lang="en-US" sz="2800" spc="-1" strike="noStrike">
                <a:solidFill>
                  <a:srgbClr val="dc2300"/>
                </a:solidFill>
                <a:highlight>
                  <a:srgbClr val="ffffff"/>
                </a:highlight>
                <a:latin typeface="Times New Roman"/>
              </a:rPr>
              <a:t>University of Tennessee at Knoxville</a:t>
            </a:r>
            <a:endParaRPr b="0" lang="en-US" sz="2800" spc="-1" strike="noStrike">
              <a:highlight>
                <a:srgbClr val="ffffff"/>
              </a:highlight>
              <a:latin typeface="Times New Roman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highlight>
                  <a:srgbClr val="ffffff"/>
                </a:highlight>
                <a:latin typeface="Times New Roman"/>
              </a:rPr>
              <a:t>Vanderbilt University</a:t>
            </a:r>
            <a:endParaRPr b="0" lang="en-US" sz="2800" spc="-1" strike="noStrike">
              <a:highlight>
                <a:srgbClr val="ffffff"/>
              </a:highlight>
              <a:latin typeface="Times New Roman"/>
            </a:endParaRPr>
          </a:p>
        </p:txBody>
      </p:sp>
      <p:sp>
        <p:nvSpPr>
          <p:cNvPr id="1191" name="TextShape 4"/>
          <p:cNvSpPr txBox="1"/>
          <p:nvPr/>
        </p:nvSpPr>
        <p:spPr>
          <a:xfrm>
            <a:off x="2283480" y="914040"/>
            <a:ext cx="5720040" cy="54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pPr algn="ctr">
              <a:spcBef>
                <a:spcPts val="1414"/>
              </a:spcBef>
            </a:pPr>
            <a:r>
              <a:rPr b="0" lang="en-US" sz="3200" spc="-1" strike="noStrike">
                <a:highlight>
                  <a:srgbClr val="ffffff"/>
                </a:highlight>
                <a:latin typeface="Times New Roman"/>
              </a:rPr>
              <a:t>Relativistic Heavy Ion Collider</a:t>
            </a:r>
            <a:endParaRPr b="0" lang="en-US" sz="3200" spc="-1" strike="noStrike">
              <a:highlight>
                <a:srgbClr val="ffffff"/>
              </a:highlight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2" name="TextShape 1"/>
          <p:cNvSpPr txBox="1"/>
          <p:nvPr/>
        </p:nvSpPr>
        <p:spPr>
          <a:xfrm>
            <a:off x="0" y="48960"/>
            <a:ext cx="10008360" cy="8420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n-US" sz="2600" spc="-1" strike="noStrike">
                <a:highlight>
                  <a:srgbClr val="ffffff"/>
                </a:highlight>
                <a:latin typeface="Times New Roman"/>
              </a:rPr>
              <a:t>US Universities with graduate programs in experimental heavy ion physics</a:t>
            </a:r>
            <a:endParaRPr b="0" lang="en-US" sz="2600" spc="-1" strike="noStrike">
              <a:highlight>
                <a:srgbClr val="ffffff"/>
              </a:highlight>
              <a:latin typeface="Times New Roman"/>
            </a:endParaRPr>
          </a:p>
        </p:txBody>
      </p:sp>
      <p:sp>
        <p:nvSpPr>
          <p:cNvPr id="1193" name="TextShape 2"/>
          <p:cNvSpPr txBox="1"/>
          <p:nvPr/>
        </p:nvSpPr>
        <p:spPr>
          <a:xfrm>
            <a:off x="503640" y="1768680"/>
            <a:ext cx="4426560" cy="3715920"/>
          </a:xfrm>
          <a:prstGeom prst="rect">
            <a:avLst/>
          </a:prstGeom>
          <a:noFill/>
          <a:ln>
            <a:noFill/>
          </a:ln>
          <a:effectLst>
            <a:outerShdw dist="0" dir="0">
              <a:srgbClr val="000000"/>
            </a:outerShdw>
          </a:effectLst>
        </p:spPr>
        <p:txBody>
          <a:bodyPr lIns="0" rIns="0" tIns="0" bIns="0">
            <a:normAutofit fontScale="35000"/>
          </a:bodyPr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highlight>
                  <a:srgbClr val="ffffff"/>
                </a:highlight>
                <a:latin typeface="Times New Roman"/>
              </a:rPr>
              <a:t>ALICE</a:t>
            </a:r>
            <a:endParaRPr b="0" lang="en-US" sz="3200" spc="-1" strike="noStrike">
              <a:highlight>
                <a:srgbClr val="ffffff"/>
              </a:highlight>
              <a:latin typeface="Times New Roman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highlight>
                  <a:srgbClr val="ffffff"/>
                </a:highlight>
                <a:latin typeface="Times New Roman"/>
              </a:rPr>
              <a:t>University of Texas Austin</a:t>
            </a:r>
            <a:endParaRPr b="0" lang="en-US" sz="2800" spc="-1" strike="noStrike">
              <a:highlight>
                <a:srgbClr val="ffffff"/>
              </a:highlight>
              <a:latin typeface="Times New Roman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highlight>
                  <a:srgbClr val="ffffff"/>
                </a:highlight>
                <a:latin typeface="Times New Roman"/>
              </a:rPr>
              <a:t>Chicago State University</a:t>
            </a:r>
            <a:endParaRPr b="0" lang="en-US" sz="2800" spc="-1" strike="noStrike">
              <a:highlight>
                <a:srgbClr val="ffffff"/>
              </a:highlight>
              <a:latin typeface="Times New Roman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highlight>
                  <a:srgbClr val="ffffff"/>
                </a:highlight>
                <a:latin typeface="Times New Roman"/>
              </a:rPr>
              <a:t>Ohio State University</a:t>
            </a:r>
            <a:endParaRPr b="0" lang="en-US" sz="2800" spc="-1" strike="noStrike">
              <a:highlight>
                <a:srgbClr val="ffffff"/>
              </a:highlight>
              <a:latin typeface="Times New Roman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highlight>
                  <a:srgbClr val="ffffff"/>
                </a:highlight>
                <a:latin typeface="Times New Roman"/>
              </a:rPr>
              <a:t>Wayne State University</a:t>
            </a:r>
            <a:endParaRPr b="0" lang="en-US" sz="2800" spc="-1" strike="noStrike">
              <a:highlight>
                <a:srgbClr val="ffffff"/>
              </a:highlight>
              <a:latin typeface="Times New Roman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highlight>
                  <a:srgbClr val="ffffff"/>
                </a:highlight>
                <a:latin typeface="Times New Roman"/>
              </a:rPr>
              <a:t>University of Texas Houston</a:t>
            </a:r>
            <a:endParaRPr b="0" lang="en-US" sz="2800" spc="-1" strike="noStrike">
              <a:highlight>
                <a:srgbClr val="ffffff"/>
              </a:highlight>
              <a:latin typeface="Times New Roman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1" lang="en-US" sz="2800" spc="-1" strike="noStrike">
                <a:solidFill>
                  <a:srgbClr val="dc2300"/>
                </a:solidFill>
                <a:highlight>
                  <a:srgbClr val="ffffff"/>
                </a:highlight>
                <a:latin typeface="Times New Roman"/>
              </a:rPr>
              <a:t>University of Tennessee Knoxville</a:t>
            </a:r>
            <a:endParaRPr b="0" lang="en-US" sz="2800" spc="-1" strike="noStrike">
              <a:highlight>
                <a:srgbClr val="ffffff"/>
              </a:highlight>
              <a:latin typeface="Times New Roman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highlight>
                  <a:srgbClr val="ffffff"/>
                </a:highlight>
                <a:latin typeface="Times New Roman"/>
              </a:rPr>
              <a:t>Yale University</a:t>
            </a:r>
            <a:endParaRPr b="0" lang="en-US" sz="2800" spc="-1" strike="noStrike">
              <a:highlight>
                <a:srgbClr val="ffffff"/>
              </a:highlight>
              <a:latin typeface="Times New Roman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highlight>
                  <a:srgbClr val="ffffff"/>
                </a:highlight>
                <a:latin typeface="Times New Roman"/>
              </a:rPr>
              <a:t>Creighton University (masters only)</a:t>
            </a:r>
            <a:endParaRPr b="0" lang="en-US" sz="2800" spc="-1" strike="noStrike">
              <a:highlight>
                <a:srgbClr val="ffffff"/>
              </a:highlight>
              <a:latin typeface="Times New Roman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highlight>
                  <a:srgbClr val="ffffff"/>
                </a:highlight>
                <a:latin typeface="Times New Roman"/>
              </a:rPr>
              <a:t>Purdue University</a:t>
            </a:r>
            <a:endParaRPr b="0" lang="en-US" sz="2800" spc="-1" strike="noStrike">
              <a:highlight>
                <a:srgbClr val="ffffff"/>
              </a:highlight>
              <a:latin typeface="Times New Roman"/>
            </a:endParaRPr>
          </a:p>
        </p:txBody>
      </p:sp>
      <p:sp>
        <p:nvSpPr>
          <p:cNvPr id="1194" name="TextShape 3"/>
          <p:cNvSpPr txBox="1"/>
          <p:nvPr/>
        </p:nvSpPr>
        <p:spPr>
          <a:xfrm>
            <a:off x="5151600" y="1768680"/>
            <a:ext cx="4426560" cy="41731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 fontScale="44000"/>
          </a:bodyPr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highlight>
                  <a:srgbClr val="ffffff"/>
                </a:highlight>
                <a:latin typeface="Times New Roman"/>
              </a:rPr>
              <a:t>CMS</a:t>
            </a:r>
            <a:endParaRPr b="0" lang="en-US" sz="3200" spc="-1" strike="noStrike">
              <a:highlight>
                <a:srgbClr val="ffffff"/>
              </a:highlight>
              <a:latin typeface="Times New Roman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highlight>
                  <a:srgbClr val="ffffff"/>
                </a:highlight>
                <a:latin typeface="Times New Roman"/>
              </a:rPr>
              <a:t>University of California Davis</a:t>
            </a:r>
            <a:endParaRPr b="0" lang="en-US" sz="2800" spc="-1" strike="noStrike">
              <a:highlight>
                <a:srgbClr val="ffffff"/>
              </a:highlight>
              <a:latin typeface="Times New Roman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highlight>
                  <a:srgbClr val="ffffff"/>
                </a:highlight>
                <a:latin typeface="Times New Roman"/>
              </a:rPr>
              <a:t>University of Illinois Chicago</a:t>
            </a:r>
            <a:endParaRPr b="0" lang="en-US" sz="2800" spc="-1" strike="noStrike">
              <a:highlight>
                <a:srgbClr val="ffffff"/>
              </a:highlight>
              <a:latin typeface="Times New Roman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highlight>
                  <a:srgbClr val="ffffff"/>
                </a:highlight>
                <a:latin typeface="Times New Roman"/>
              </a:rPr>
              <a:t>University of Kansas</a:t>
            </a:r>
            <a:endParaRPr b="0" lang="en-US" sz="2800" spc="-1" strike="noStrike">
              <a:highlight>
                <a:srgbClr val="ffffff"/>
              </a:highlight>
              <a:latin typeface="Times New Roman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highlight>
                  <a:srgbClr val="ffffff"/>
                </a:highlight>
                <a:latin typeface="Times New Roman"/>
              </a:rPr>
              <a:t>University of Maryland</a:t>
            </a:r>
            <a:endParaRPr b="0" lang="en-US" sz="2800" spc="-1" strike="noStrike">
              <a:highlight>
                <a:srgbClr val="ffffff"/>
              </a:highlight>
              <a:latin typeface="Times New Roman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highlight>
                  <a:srgbClr val="ffffff"/>
                </a:highlight>
                <a:latin typeface="Times New Roman"/>
              </a:rPr>
              <a:t>University of Iowa</a:t>
            </a:r>
            <a:endParaRPr b="0" lang="en-US" sz="2800" spc="-1" strike="noStrike">
              <a:highlight>
                <a:srgbClr val="ffffff"/>
              </a:highlight>
              <a:latin typeface="Times New Roman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highlight>
                  <a:srgbClr val="ffffff"/>
                </a:highlight>
                <a:latin typeface="Times New Roman"/>
              </a:rPr>
              <a:t>Rutgers University</a:t>
            </a:r>
            <a:endParaRPr b="0" lang="en-US" sz="2800" spc="-1" strike="noStrike">
              <a:highlight>
                <a:srgbClr val="ffffff"/>
              </a:highlight>
              <a:latin typeface="Times New Roman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highlight>
                  <a:srgbClr val="ffffff"/>
                </a:highlight>
                <a:latin typeface="Times New Roman"/>
              </a:rPr>
              <a:t>Massachusetts Institute of Technology</a:t>
            </a:r>
            <a:endParaRPr b="0" lang="en-US" sz="2800" spc="-1" strike="noStrike">
              <a:highlight>
                <a:srgbClr val="ffffff"/>
              </a:highlight>
              <a:latin typeface="Times New Roman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highlight>
                  <a:srgbClr val="ffffff"/>
                </a:highlight>
                <a:latin typeface="Times New Roman"/>
              </a:rPr>
              <a:t>Vanderbilt University</a:t>
            </a:r>
            <a:endParaRPr b="0" lang="en-US" sz="2800" spc="-1" strike="noStrike">
              <a:highlight>
                <a:srgbClr val="ffffff"/>
              </a:highlight>
              <a:latin typeface="Times New Roman"/>
            </a:endParaRPr>
          </a:p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highlight>
                  <a:srgbClr val="ffffff"/>
                </a:highlight>
                <a:latin typeface="Times New Roman"/>
              </a:rPr>
              <a:t>ATLAS</a:t>
            </a:r>
            <a:endParaRPr b="0" lang="en-US" sz="3200" spc="-1" strike="noStrike">
              <a:highlight>
                <a:srgbClr val="ffffff"/>
              </a:highlight>
              <a:latin typeface="Times New Roman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highlight>
                  <a:srgbClr val="ffffff"/>
                </a:highlight>
                <a:latin typeface="Times New Roman"/>
              </a:rPr>
              <a:t>Columbia University</a:t>
            </a:r>
            <a:endParaRPr b="0" lang="en-US" sz="2800" spc="-1" strike="noStrike">
              <a:highlight>
                <a:srgbClr val="ffffff"/>
              </a:highlight>
              <a:latin typeface="Times New Roman"/>
            </a:endParaRPr>
          </a:p>
        </p:txBody>
      </p:sp>
      <p:sp>
        <p:nvSpPr>
          <p:cNvPr id="1195" name="TextShape 4"/>
          <p:cNvSpPr txBox="1"/>
          <p:nvPr/>
        </p:nvSpPr>
        <p:spPr>
          <a:xfrm>
            <a:off x="2971800" y="1057680"/>
            <a:ext cx="3888000" cy="54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pPr algn="ctr">
              <a:spcBef>
                <a:spcPts val="1414"/>
              </a:spcBef>
            </a:pPr>
            <a:r>
              <a:rPr b="0" lang="en-US" sz="3200" spc="-1" strike="noStrike">
                <a:highlight>
                  <a:srgbClr val="ffffff"/>
                </a:highlight>
                <a:latin typeface="Times New Roman"/>
              </a:rPr>
              <a:t>Large Hadron Collider</a:t>
            </a:r>
            <a:endParaRPr b="0" lang="en-US" sz="3200" spc="-1" strike="noStrike">
              <a:highlight>
                <a:srgbClr val="ffffff"/>
              </a:highlight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6" name="TextShape 1"/>
          <p:cNvSpPr txBox="1"/>
          <p:nvPr/>
        </p:nvSpPr>
        <p:spPr>
          <a:xfrm>
            <a:off x="504000" y="100440"/>
            <a:ext cx="9071640" cy="7790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n-US" sz="4400" spc="-1" strike="noStrike">
                <a:highlight>
                  <a:srgbClr val="ffffff"/>
                </a:highlight>
                <a:latin typeface="Times New Roman"/>
              </a:rPr>
              <a:t>Quantifying</a:t>
            </a:r>
            <a:endParaRPr b="0" lang="en-US" sz="4400" spc="-1" strike="noStrike">
              <a:highlight>
                <a:srgbClr val="ffffff"/>
              </a:highlight>
              <a:latin typeface="Times New Roman"/>
            </a:endParaRPr>
          </a:p>
        </p:txBody>
      </p:sp>
      <p:pic>
        <p:nvPicPr>
          <p:cNvPr id="1197" name="" descr=""/>
          <p:cNvPicPr/>
          <p:nvPr/>
        </p:nvPicPr>
        <p:blipFill>
          <a:blip r:embed="rId1"/>
          <a:stretch/>
        </p:blipFill>
        <p:spPr>
          <a:xfrm>
            <a:off x="191160" y="1310040"/>
            <a:ext cx="5472360" cy="4376520"/>
          </a:xfrm>
          <a:prstGeom prst="rect">
            <a:avLst/>
          </a:prstGeom>
          <a:ln>
            <a:noFill/>
          </a:ln>
        </p:spPr>
      </p:pic>
      <p:sp>
        <p:nvSpPr>
          <p:cNvPr id="1198" name="TextShape 2"/>
          <p:cNvSpPr txBox="1"/>
          <p:nvPr/>
        </p:nvSpPr>
        <p:spPr>
          <a:xfrm>
            <a:off x="3325680" y="791280"/>
            <a:ext cx="3509280" cy="6022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en-US" sz="1800" spc="-1" strike="noStrike">
                <a:latin typeface="Arial"/>
              </a:rPr>
              <a:t>Phys. Rev. C 90, 014909 (2014)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199" name="TextShape 3"/>
          <p:cNvSpPr txBox="1"/>
          <p:nvPr/>
        </p:nvSpPr>
        <p:spPr>
          <a:xfrm>
            <a:off x="5729040" y="1891080"/>
            <a:ext cx="4225680" cy="33336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en-US" sz="2200" spc="-1" strike="noStrike">
                <a:latin typeface="Arial"/>
              </a:rPr>
              <a:t>Jet Collaboration: For a 10 GeV quark traveling 4 fm</a:t>
            </a:r>
            <a:endParaRPr b="0" lang="en-US" sz="2200" spc="-1" strike="noStrike">
              <a:latin typeface="Arial"/>
            </a:endParaRPr>
          </a:p>
          <a:p>
            <a:r>
              <a:rPr b="0" lang="en-US" sz="2200" spc="-1" strike="noStrike">
                <a:latin typeface="Arial"/>
              </a:rPr>
              <a:t>   ≈</a:t>
            </a:r>
            <a:r>
              <a:rPr b="0" lang="en-US" sz="2200" spc="-1" strike="noStrike">
                <a:latin typeface="Arial"/>
              </a:rPr>
              <a:t>1.2±0.3 GeV</a:t>
            </a:r>
            <a:r>
              <a:rPr b="0" lang="en-US" sz="2200" spc="-1" strike="noStrike" baseline="14000000">
                <a:latin typeface="Arial"/>
              </a:rPr>
              <a:t>2</a:t>
            </a:r>
            <a:r>
              <a:rPr b="0" lang="en-US" sz="2200" spc="-1" strike="noStrike">
                <a:latin typeface="Arial"/>
              </a:rPr>
              <a:t>/fm at τ</a:t>
            </a:r>
            <a:r>
              <a:rPr b="0" lang="en-US" sz="2200" spc="-1" strike="noStrike" baseline="-14000000">
                <a:latin typeface="Arial"/>
              </a:rPr>
              <a:t>0</a:t>
            </a:r>
            <a:r>
              <a:rPr b="0" lang="en-US" sz="2200" spc="-1" strike="noStrike">
                <a:latin typeface="Arial"/>
              </a:rPr>
              <a:t>=0.6 fm/c in Au+Au at √s</a:t>
            </a:r>
            <a:r>
              <a:rPr b="0" lang="en-US" sz="2200" spc="-1" strike="noStrike" baseline="-14000000">
                <a:latin typeface="Arial"/>
              </a:rPr>
              <a:t>NN</a:t>
            </a:r>
            <a:r>
              <a:rPr b="0" lang="en-US" sz="2200" spc="-1" strike="noStrike">
                <a:latin typeface="Arial"/>
              </a:rPr>
              <a:t>=200 GeV</a:t>
            </a:r>
            <a:r>
              <a:rPr b="0" lang="en-US" sz="2200" spc="-1" strike="noStrike">
                <a:solidFill>
                  <a:srgbClr val="0000ff"/>
                </a:solidFill>
                <a:latin typeface="Arial"/>
              </a:rPr>
              <a:t> </a:t>
            </a:r>
            <a:r>
              <a:rPr b="0" lang="en-US" sz="2200" spc="-1" strike="noStrike">
                <a:solidFill>
                  <a:srgbClr val="0000ff"/>
                </a:solidFill>
                <a:latin typeface="Arial"/>
                <a:ea typeface="Arial"/>
              </a:rPr>
              <a:t>→</a:t>
            </a:r>
            <a:r>
              <a:rPr b="0" lang="en-US" sz="2200" spc="-1" strike="noStrike">
                <a:solidFill>
                  <a:srgbClr val="0000ff"/>
                </a:solidFill>
                <a:latin typeface="Arial"/>
                <a:ea typeface="Arial"/>
              </a:rPr>
              <a:t>loses 2.2 Gev</a:t>
            </a:r>
            <a:endParaRPr b="0" lang="en-US" sz="2200" spc="-1" strike="noStrike">
              <a:latin typeface="Arial"/>
            </a:endParaRPr>
          </a:p>
          <a:p>
            <a:r>
              <a:rPr b="0" lang="en-US" sz="2200" spc="-1" strike="noStrike">
                <a:latin typeface="Arial"/>
              </a:rPr>
              <a:t>  ≈</a:t>
            </a:r>
            <a:r>
              <a:rPr b="0" lang="en-US" sz="2200" spc="-1" strike="noStrike">
                <a:latin typeface="Arial"/>
              </a:rPr>
              <a:t>1.9±0.7 GeV</a:t>
            </a:r>
            <a:r>
              <a:rPr b="0" lang="en-US" sz="2200" spc="-1" strike="noStrike" baseline="14000000">
                <a:latin typeface="Arial"/>
              </a:rPr>
              <a:t>2</a:t>
            </a:r>
            <a:r>
              <a:rPr b="0" lang="en-US" sz="2200" spc="-1" strike="noStrike">
                <a:latin typeface="Arial"/>
              </a:rPr>
              <a:t>/fm in Pb+Pb collisions at √s</a:t>
            </a:r>
            <a:r>
              <a:rPr b="0" lang="en-US" sz="2200" spc="-1" strike="noStrike" baseline="-14000000">
                <a:latin typeface="Arial"/>
              </a:rPr>
              <a:t>NN</a:t>
            </a:r>
            <a:r>
              <a:rPr b="0" lang="en-US" sz="2200" spc="-1" strike="noStrike">
                <a:latin typeface="Arial"/>
              </a:rPr>
              <a:t>=2.76 TeV</a:t>
            </a:r>
            <a:r>
              <a:rPr b="0" lang="en-US" sz="2200" spc="-1" strike="noStrike">
                <a:solidFill>
                  <a:srgbClr val="0000ff"/>
                </a:solidFill>
                <a:latin typeface="Arial"/>
              </a:rPr>
              <a:t> </a:t>
            </a:r>
            <a:r>
              <a:rPr b="0" lang="en-US" sz="2200" spc="-1" strike="noStrike">
                <a:solidFill>
                  <a:srgbClr val="0000ff"/>
                </a:solidFill>
                <a:latin typeface="Arial"/>
                <a:ea typeface="Arial"/>
              </a:rPr>
              <a:t>→</a:t>
            </a:r>
            <a:r>
              <a:rPr b="0" lang="en-US" sz="2200" spc="-1" strike="noStrike">
                <a:solidFill>
                  <a:srgbClr val="0000ff"/>
                </a:solidFill>
                <a:latin typeface="Arial"/>
                <a:ea typeface="Arial"/>
              </a:rPr>
              <a:t>loses 2.8 Gev</a:t>
            </a:r>
            <a:endParaRPr b="0" lang="en-US" sz="2200" spc="-1" strike="noStrike">
              <a:latin typeface="Arial"/>
            </a:endParaRPr>
          </a:p>
        </p:txBody>
      </p:sp>
      <mc:AlternateContent>
        <mc:Choice xmlns:a14="http://schemas.microsoft.com/office/drawing/2010/main" Requires="a14">
          <p:sp>
            <p:nvSpPr>
              <p:cNvPr id="1200" name="Formula 4"/>
              <p:cNvSpPr txBox="1"/>
              <p:nvPr/>
            </p:nvSpPr>
            <p:spPr>
              <a:xfrm>
                <a:off x="6569640" y="167040"/>
                <a:ext cx="383400" cy="63252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acc>
                      <m:accPr>
                        <m:chr m:val="^"/>
                      </m:accPr>
                      <m:e>
                        <m:r>
                          <m:t xml:space="preserve">q</m:t>
                        </m:r>
                      </m:e>
                    </m:acc>
                  </m:oMath>
                </a14:m>
              </a:p>
            </p:txBody>
          </p:sp>
        </mc:Choice>
        <mc:Fallback/>
      </mc:AlternateContent>
      <mc:AlternateContent>
        <mc:Choice xmlns:a14="http://schemas.microsoft.com/office/drawing/2010/main" Requires="a14">
          <p:sp>
            <p:nvSpPr>
              <p:cNvPr id="1201" name="Formula 5"/>
              <p:cNvSpPr txBox="1"/>
              <p:nvPr/>
            </p:nvSpPr>
            <p:spPr>
              <a:xfrm>
                <a:off x="5778000" y="2687400"/>
                <a:ext cx="246240" cy="35208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acc>
                      <m:accPr>
                        <m:chr m:val="^"/>
                      </m:accPr>
                      <m:e>
                        <m:r>
                          <m:t xml:space="preserve">q</m:t>
                        </m:r>
                      </m:e>
                    </m:acc>
                  </m:oMath>
                </a14:m>
              </a:p>
            </p:txBody>
          </p:sp>
        </mc:Choice>
        <mc:Fallback/>
      </mc:AlternateContent>
      <mc:AlternateContent>
        <mc:Choice xmlns:a14="http://schemas.microsoft.com/office/drawing/2010/main" Requires="a14">
          <p:sp>
            <p:nvSpPr>
              <p:cNvPr id="1202" name="Formula 6"/>
              <p:cNvSpPr txBox="1"/>
              <p:nvPr/>
            </p:nvSpPr>
            <p:spPr>
              <a:xfrm>
                <a:off x="5742000" y="3947400"/>
                <a:ext cx="246240" cy="35208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acc>
                      <m:accPr>
                        <m:chr m:val="^"/>
                      </m:accPr>
                      <m:e>
                        <m:r>
                          <m:t xml:space="preserve">q</m:t>
                        </m:r>
                      </m:e>
                    </m:acc>
                  </m:oMath>
                </a14:m>
              </a:p>
            </p:txBody>
          </p:sp>
        </mc:Choice>
        <mc:Fallback/>
      </mc:AlternateContent>
      <mc:AlternateContent>
        <mc:Choice xmlns:a14="http://schemas.microsoft.com/office/drawing/2010/main" Requires="a14">
          <p:sp>
            <p:nvSpPr>
              <p:cNvPr id="1203" name="Formula 7"/>
              <p:cNvSpPr txBox="1"/>
              <p:nvPr/>
            </p:nvSpPr>
            <p:spPr>
              <a:xfrm>
                <a:off x="717840" y="5921280"/>
                <a:ext cx="1182960" cy="39600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acc>
                      <m:accPr>
                        <m:chr m:val="^"/>
                      </m:accPr>
                      <m:e>
                        <m:r>
                          <m:t xml:space="preserve">q</m:t>
                        </m:r>
                      </m:e>
                    </m:acc>
                    <m:r>
                      <m:t xml:space="preserve">=</m:t>
                    </m:r>
                    <m:f>
                      <m:fPr>
                        <m:type m:val="lin"/>
                      </m:fPr>
                      <m:num>
                        <m:sSup>
                          <m:e>
                            <m:r>
                              <m:t xml:space="preserve">Q</m:t>
                            </m:r>
                          </m:e>
                          <m:sup>
                            <m:r>
                              <m:t xml:space="preserve">2</m:t>
                            </m:r>
                          </m:sup>
                        </m:sSup>
                      </m:num>
                      <m:den>
                        <m:r>
                          <m:t xml:space="preserve">L</m:t>
                        </m:r>
                      </m:den>
                    </m:f>
                  </m:oMath>
                </a14:m>
              </a:p>
            </p:txBody>
          </p:sp>
        </mc:Choice>
        <mc:Fallback/>
      </mc:AlternateContent>
      <p:sp>
        <p:nvSpPr>
          <p:cNvPr id="1204" name="TextShape 8"/>
          <p:cNvSpPr txBox="1"/>
          <p:nvPr/>
        </p:nvSpPr>
        <p:spPr>
          <a:xfrm>
            <a:off x="2872440" y="6032520"/>
            <a:ext cx="5027760" cy="8582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en-US" sz="1800" spc="-1" strike="noStrike">
                <a:latin typeface="Arial"/>
              </a:rPr>
              <a:t>Q = Momentum transfer from parton to medium</a:t>
            </a:r>
            <a:endParaRPr b="0" lang="en-US" sz="1800" spc="-1" strike="noStrike">
              <a:latin typeface="Arial"/>
            </a:endParaRPr>
          </a:p>
          <a:p>
            <a:r>
              <a:rPr b="0" lang="en-US" sz="1800" spc="-1" strike="noStrike">
                <a:latin typeface="Arial"/>
              </a:rPr>
              <a:t>L = path length</a:t>
            </a: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5" name="TextShape 1"/>
          <p:cNvSpPr txBox="1"/>
          <p:nvPr/>
        </p:nvSpPr>
        <p:spPr>
          <a:xfrm>
            <a:off x="548640" y="2933640"/>
            <a:ext cx="9071640" cy="1280160"/>
          </a:xfrm>
          <a:prstGeom prst="rect">
            <a:avLst/>
          </a:prstGeom>
          <a:solidFill>
            <a:srgbClr val="9999cc"/>
          </a:solidFill>
          <a:ln w="18360">
            <a:solidFill>
              <a:srgbClr val="000000"/>
            </a:solidFill>
            <a:round/>
          </a:ln>
        </p:spPr>
        <p:txBody>
          <a:bodyPr lIns="9000" rIns="9000" tIns="9000" bIns="9000" anchor="ctr">
            <a:noAutofit/>
          </a:bodyPr>
          <a:p>
            <a:pPr algn="ctr"/>
            <a:r>
              <a:rPr b="0" lang="en-US" sz="4400" spc="-1" strike="noStrike">
                <a:highlight>
                  <a:srgbClr val="ffffff"/>
                </a:highlight>
                <a:latin typeface="Times New Roman"/>
              </a:rPr>
              <a:t>QGP Chemistry</a:t>
            </a:r>
            <a:endParaRPr b="0" lang="en-US" sz="4400" spc="-1" strike="noStrike">
              <a:highlight>
                <a:srgbClr val="ffffff"/>
              </a:highlight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6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n-US" sz="4400" spc="-1" strike="noStrike">
                <a:highlight>
                  <a:srgbClr val="ffffff"/>
                </a:highlight>
                <a:latin typeface="Times New Roman"/>
              </a:rPr>
              <a:t>Chemistry - equilibrium</a:t>
            </a:r>
            <a:endParaRPr b="0" lang="en-US" sz="4400" spc="-1" strike="noStrike">
              <a:highlight>
                <a:srgbClr val="ffffff"/>
              </a:highlight>
              <a:latin typeface="Times New Roman"/>
            </a:endParaRPr>
          </a:p>
        </p:txBody>
      </p:sp>
      <p:sp>
        <p:nvSpPr>
          <p:cNvPr id="1207" name="TextShape 2"/>
          <p:cNvSpPr txBox="1"/>
          <p:nvPr/>
        </p:nvSpPr>
        <p:spPr>
          <a:xfrm>
            <a:off x="0" y="5712840"/>
            <a:ext cx="9575640" cy="10447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 fontScale="94000"/>
          </a:bodyPr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highlight>
                  <a:srgbClr val="ffffff"/>
                </a:highlight>
                <a:latin typeface="Times New Roman"/>
              </a:rPr>
              <a:t>Ratios of particles expected from a model</a:t>
            </a:r>
            <a:endParaRPr b="0" lang="en-US" sz="3200" spc="-1" strike="noStrike">
              <a:highlight>
                <a:srgbClr val="ffffff"/>
              </a:highlight>
              <a:latin typeface="Times New Roman"/>
            </a:endParaRPr>
          </a:p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highlight>
                  <a:srgbClr val="ffffff"/>
                </a:highlight>
                <a:latin typeface="Times New Roman"/>
              </a:rPr>
              <a:t>Even strange quarks are at equilibrium!</a:t>
            </a:r>
            <a:endParaRPr b="0" lang="en-US" sz="3200" spc="-1" strike="noStrike">
              <a:highlight>
                <a:srgbClr val="ffffff"/>
              </a:highlight>
              <a:latin typeface="Times New Roman"/>
            </a:endParaRPr>
          </a:p>
        </p:txBody>
      </p:sp>
      <p:pic>
        <p:nvPicPr>
          <p:cNvPr id="1208" name="" descr=""/>
          <p:cNvPicPr/>
          <p:nvPr/>
        </p:nvPicPr>
        <p:blipFill>
          <a:blip r:embed="rId1"/>
          <a:stretch/>
        </p:blipFill>
        <p:spPr>
          <a:xfrm>
            <a:off x="2075040" y="1147680"/>
            <a:ext cx="6402960" cy="4388040"/>
          </a:xfrm>
          <a:prstGeom prst="rect">
            <a:avLst/>
          </a:prstGeom>
          <a:ln>
            <a:noFill/>
          </a:ln>
        </p:spPr>
      </p:pic>
      <p:sp>
        <p:nvSpPr>
          <p:cNvPr id="1209" name="TextShape 3"/>
          <p:cNvSpPr txBox="1"/>
          <p:nvPr/>
        </p:nvSpPr>
        <p:spPr>
          <a:xfrm>
            <a:off x="5547240" y="4824720"/>
            <a:ext cx="3129120" cy="3466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en-US" sz="1200" spc="-1" strike="noStrike">
                <a:latin typeface="Arial"/>
              </a:rPr>
              <a:t>Nuclear Physics A Volume 757, 102-183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1210" name="TextShape 4"/>
          <p:cNvSpPr txBox="1"/>
          <p:nvPr/>
        </p:nvSpPr>
        <p:spPr>
          <a:xfrm>
            <a:off x="365760" y="3016440"/>
            <a:ext cx="1280520" cy="7945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pPr algn="ctr"/>
            <a:r>
              <a:rPr b="1" lang="en-US" sz="2500" spc="-1" strike="noStrike">
                <a:latin typeface="Times New Roman"/>
              </a:rPr>
              <a:t>T~170 MeV</a:t>
            </a:r>
            <a:endParaRPr b="0" lang="en-US" sz="2500" spc="-1" strike="noStrike">
              <a:latin typeface="Arial"/>
            </a:endParaRPr>
          </a:p>
        </p:txBody>
      </p:sp>
      <p:grpSp>
        <p:nvGrpSpPr>
          <p:cNvPr id="1211" name="Group 5"/>
          <p:cNvGrpSpPr/>
          <p:nvPr/>
        </p:nvGrpSpPr>
        <p:grpSpPr>
          <a:xfrm>
            <a:off x="5789160" y="3263760"/>
            <a:ext cx="3657600" cy="3895200"/>
            <a:chOff x="5789160" y="3263760"/>
            <a:chExt cx="3657600" cy="3895200"/>
          </a:xfrm>
        </p:grpSpPr>
        <p:pic>
          <p:nvPicPr>
            <p:cNvPr id="1212" name="" descr=""/>
            <p:cNvPicPr/>
            <p:nvPr/>
          </p:nvPicPr>
          <p:blipFill>
            <a:blip r:embed="rId2"/>
            <a:stretch/>
          </p:blipFill>
          <p:spPr>
            <a:xfrm>
              <a:off x="5789160" y="3263760"/>
              <a:ext cx="3657600" cy="3895200"/>
            </a:xfrm>
            <a:prstGeom prst="rect">
              <a:avLst/>
            </a:prstGeom>
            <a:ln>
              <a:noFill/>
            </a:ln>
          </p:spPr>
        </p:pic>
        <p:sp>
          <p:nvSpPr>
            <p:cNvPr id="1213" name="TextShape 6"/>
            <p:cNvSpPr txBox="1"/>
            <p:nvPr/>
          </p:nvSpPr>
          <p:spPr>
            <a:xfrm>
              <a:off x="5970960" y="4644360"/>
              <a:ext cx="1827000" cy="103320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>
              <a:noAutofit/>
            </a:bodyPr>
            <a:p>
              <a:endParaRPr b="0" lang="en-US" sz="1800" spc="-1" strike="noStrike">
                <a:latin typeface="Arial"/>
              </a:endParaRPr>
            </a:p>
            <a:p>
              <a:r>
                <a:rPr b="1" lang="en-US" sz="1500" spc="-1" strike="noStrike">
                  <a:solidFill>
                    <a:srgbClr val="000000"/>
                  </a:solidFill>
                  <a:latin typeface="Times New Roman"/>
                  <a:hlinkClick r:id="rId3"/>
                </a:rPr>
                <a:t>arXiv:1701.07065</a:t>
              </a:r>
              <a:r>
                <a:rPr b="1" lang="en-US" sz="1500" spc="-1" strike="noStrike">
                  <a:solidFill>
                    <a:srgbClr val="000000"/>
                  </a:solidFill>
                  <a:latin typeface="Times New Roman"/>
                </a:rPr>
                <a:t> </a:t>
              </a:r>
              <a:endParaRPr b="0" lang="en-US" sz="1500" spc="-1" strike="noStrike">
                <a:latin typeface="Arial"/>
              </a:endParaRPr>
            </a:p>
            <a:p>
              <a:endParaRPr b="0" lang="en-US" sz="1500" spc="-1" strike="noStrike"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41" dur="indefinite" restart="never" nodeType="tmRoot">
          <p:childTnLst>
            <p:seq>
              <p:cTn id="142" dur="indefinite" nodeType="mainSeq">
                <p:childTnLst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4" name="TextShape 1"/>
          <p:cNvSpPr txBox="1"/>
          <p:nvPr/>
        </p:nvSpPr>
        <p:spPr>
          <a:xfrm>
            <a:off x="502560" y="245880"/>
            <a:ext cx="9070920" cy="743400"/>
          </a:xfrm>
          <a:prstGeom prst="rect">
            <a:avLst/>
          </a:prstGeom>
          <a:noFill/>
          <a:ln>
            <a:noFill/>
          </a:ln>
        </p:spPr>
        <p:txBody>
          <a:bodyPr lIns="0" rIns="0" tIns="116640" bIns="0" anchor="ctr">
            <a:noAutofit/>
          </a:bodyPr>
          <a:p>
            <a:pPr algn="ctr">
              <a:lnSpc>
                <a:spcPct val="86000"/>
              </a:lnSpc>
            </a:pPr>
            <a:r>
              <a:rPr b="0" lang="en-US" sz="4400" spc="-1" strike="noStrike">
                <a:solidFill>
                  <a:srgbClr val="000080"/>
                </a:solidFill>
                <a:highlight>
                  <a:srgbClr val="ffffff"/>
                </a:highlight>
                <a:latin typeface="Times New Roman"/>
              </a:rPr>
              <a:t>QCD Phase Diagram</a:t>
            </a:r>
            <a:endParaRPr b="0" lang="en-US" sz="4400" spc="-1" strike="noStrike">
              <a:highlight>
                <a:srgbClr val="ffffff"/>
              </a:highlight>
              <a:latin typeface="Times New Roman"/>
            </a:endParaRPr>
          </a:p>
        </p:txBody>
      </p:sp>
      <p:grpSp>
        <p:nvGrpSpPr>
          <p:cNvPr id="1215" name="Group 2"/>
          <p:cNvGrpSpPr/>
          <p:nvPr/>
        </p:nvGrpSpPr>
        <p:grpSpPr>
          <a:xfrm>
            <a:off x="1554480" y="1335600"/>
            <a:ext cx="6217920" cy="5512320"/>
            <a:chOff x="1554480" y="1335600"/>
            <a:chExt cx="6217920" cy="5512320"/>
          </a:xfrm>
        </p:grpSpPr>
        <p:pic>
          <p:nvPicPr>
            <p:cNvPr id="1216" name="" descr=""/>
            <p:cNvPicPr/>
            <p:nvPr/>
          </p:nvPicPr>
          <p:blipFill>
            <a:blip r:embed="rId1"/>
            <a:stretch/>
          </p:blipFill>
          <p:spPr>
            <a:xfrm>
              <a:off x="1554480" y="1335600"/>
              <a:ext cx="6217920" cy="5512320"/>
            </a:xfrm>
            <a:prstGeom prst="rect">
              <a:avLst/>
            </a:prstGeom>
            <a:ln>
              <a:noFill/>
            </a:ln>
          </p:spPr>
        </p:pic>
        <p:sp>
          <p:nvSpPr>
            <p:cNvPr id="1217" name="TextShape 3"/>
            <p:cNvSpPr txBox="1"/>
            <p:nvPr/>
          </p:nvSpPr>
          <p:spPr>
            <a:xfrm>
              <a:off x="3017520" y="3844440"/>
              <a:ext cx="2832840" cy="144900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>
              <a:noAutofit/>
            </a:bodyPr>
            <a:p>
              <a:endParaRPr b="0" lang="en-US" sz="1800" spc="-1" strike="noStrike">
                <a:latin typeface="Arial"/>
              </a:endParaRPr>
            </a:p>
            <a:p>
              <a:r>
                <a:rPr b="1" lang="en-US" sz="2500" spc="-1" strike="noStrike">
                  <a:solidFill>
                    <a:srgbClr val="000000"/>
                  </a:solidFill>
                  <a:latin typeface="Times New Roman"/>
                  <a:hlinkClick r:id="rId2"/>
                </a:rPr>
                <a:t>arXiv:1701.07065</a:t>
              </a:r>
              <a:r>
                <a:rPr b="1" lang="en-US" sz="2500" spc="-1" strike="noStrike">
                  <a:solidFill>
                    <a:srgbClr val="000000"/>
                  </a:solidFill>
                  <a:latin typeface="Times New Roman"/>
                </a:rPr>
                <a:t> </a:t>
              </a:r>
              <a:endParaRPr b="0" lang="en-US" sz="2500" spc="-1" strike="noStrike">
                <a:latin typeface="Arial"/>
              </a:endParaRPr>
            </a:p>
            <a:p>
              <a:endParaRPr b="0" lang="en-US" sz="2500" spc="-1" strike="noStrike">
                <a:latin typeface="Arial"/>
              </a:endParaRPr>
            </a:p>
          </p:txBody>
        </p:sp>
        <p:pic>
          <p:nvPicPr>
            <p:cNvPr id="1218" name="" descr=""/>
            <p:cNvPicPr/>
            <p:nvPr/>
          </p:nvPicPr>
          <p:blipFill>
            <a:blip r:embed="rId3"/>
            <a:stretch/>
          </p:blipFill>
          <p:spPr>
            <a:xfrm>
              <a:off x="6036120" y="2430360"/>
              <a:ext cx="1554480" cy="1170360"/>
            </a:xfrm>
            <a:prstGeom prst="rect">
              <a:avLst/>
            </a:prstGeom>
            <a:ln>
              <a:noFill/>
            </a:ln>
          </p:spPr>
        </p:pic>
        <p:sp>
          <p:nvSpPr>
            <p:cNvPr id="1219" name="TextShape 4"/>
            <p:cNvSpPr txBox="1"/>
            <p:nvPr/>
          </p:nvSpPr>
          <p:spPr>
            <a:xfrm>
              <a:off x="3169080" y="3737160"/>
              <a:ext cx="3450600" cy="44244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>
              <a:noAutofit/>
            </a:bodyPr>
            <a:p>
              <a:pPr algn="ctr"/>
              <a:r>
                <a:rPr b="1" lang="en-US" sz="2500" spc="-1" strike="noStrike">
                  <a:solidFill>
                    <a:srgbClr val="ff0000"/>
                  </a:solidFill>
                  <a:latin typeface="Times New Roman"/>
                </a:rPr>
                <a:t>Hadron Gas</a:t>
              </a:r>
              <a:endParaRPr b="0" lang="en-US" sz="2500" spc="-1" strike="noStrike">
                <a:latin typeface="Arial"/>
              </a:endParaRPr>
            </a:p>
          </p:txBody>
        </p:sp>
        <p:pic>
          <p:nvPicPr>
            <p:cNvPr id="1220" name="" descr=""/>
            <p:cNvPicPr/>
            <p:nvPr/>
          </p:nvPicPr>
          <p:blipFill>
            <a:blip r:embed="rId4"/>
            <a:stretch/>
          </p:blipFill>
          <p:spPr>
            <a:xfrm>
              <a:off x="2834640" y="3281760"/>
              <a:ext cx="1371600" cy="1033200"/>
            </a:xfrm>
            <a:prstGeom prst="rect">
              <a:avLst/>
            </a:prstGeom>
            <a:ln>
              <a:noFill/>
            </a:ln>
          </p:spPr>
        </p:pic>
        <p:sp>
          <p:nvSpPr>
            <p:cNvPr id="1221" name="TextShape 5"/>
            <p:cNvSpPr txBox="1"/>
            <p:nvPr/>
          </p:nvSpPr>
          <p:spPr>
            <a:xfrm>
              <a:off x="4206240" y="2086560"/>
              <a:ext cx="3450600" cy="44244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>
              <a:noAutofit/>
            </a:bodyPr>
            <a:p>
              <a:pPr algn="ctr"/>
              <a:r>
                <a:rPr b="1" lang="en-US" sz="2500" spc="-1" strike="noStrike">
                  <a:solidFill>
                    <a:srgbClr val="ff0000"/>
                  </a:solidFill>
                  <a:latin typeface="Times New Roman"/>
                </a:rPr>
                <a:t>Quark Gluon Plasma</a:t>
              </a:r>
              <a:endParaRPr b="0" lang="en-US" sz="2500" spc="-1" strike="noStrike"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2" name="Group 1"/>
          <p:cNvGrpSpPr/>
          <p:nvPr/>
        </p:nvGrpSpPr>
        <p:grpSpPr>
          <a:xfrm>
            <a:off x="2096280" y="2660040"/>
            <a:ext cx="4785120" cy="4242240"/>
            <a:chOff x="2096280" y="2660040"/>
            <a:chExt cx="4785120" cy="4242240"/>
          </a:xfrm>
        </p:grpSpPr>
        <p:pic>
          <p:nvPicPr>
            <p:cNvPr id="1223" name="" descr=""/>
            <p:cNvPicPr/>
            <p:nvPr/>
          </p:nvPicPr>
          <p:blipFill>
            <a:blip r:embed="rId1"/>
            <a:stretch/>
          </p:blipFill>
          <p:spPr>
            <a:xfrm>
              <a:off x="2096280" y="2660040"/>
              <a:ext cx="4785120" cy="4242240"/>
            </a:xfrm>
            <a:prstGeom prst="rect">
              <a:avLst/>
            </a:prstGeom>
            <a:ln>
              <a:noFill/>
            </a:ln>
          </p:spPr>
        </p:pic>
        <p:sp>
          <p:nvSpPr>
            <p:cNvPr id="1224" name="TextShape 2"/>
            <p:cNvSpPr txBox="1"/>
            <p:nvPr/>
          </p:nvSpPr>
          <p:spPr>
            <a:xfrm>
              <a:off x="3142080" y="4623480"/>
              <a:ext cx="1827000" cy="103320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>
              <a:noAutofit/>
            </a:bodyPr>
            <a:p>
              <a:endParaRPr b="0" lang="en-US" sz="1800" spc="-1" strike="noStrike">
                <a:latin typeface="Arial"/>
              </a:endParaRPr>
            </a:p>
            <a:p>
              <a:r>
                <a:rPr b="1" lang="en-US" sz="1500" spc="-1" strike="noStrike">
                  <a:solidFill>
                    <a:srgbClr val="000000"/>
                  </a:solidFill>
                  <a:latin typeface="Times New Roman"/>
                  <a:hlinkClick r:id="rId2"/>
                </a:rPr>
                <a:t>arXiv:1701.07065</a:t>
              </a:r>
              <a:r>
                <a:rPr b="1" lang="en-US" sz="1500" spc="-1" strike="noStrike">
                  <a:solidFill>
                    <a:srgbClr val="000000"/>
                  </a:solidFill>
                  <a:latin typeface="Times New Roman"/>
                </a:rPr>
                <a:t> </a:t>
              </a:r>
              <a:endParaRPr b="0" lang="en-US" sz="1500" spc="-1" strike="noStrike">
                <a:latin typeface="Arial"/>
              </a:endParaRPr>
            </a:p>
            <a:p>
              <a:endParaRPr b="0" lang="en-US" sz="1500" spc="-1" strike="noStrike">
                <a:latin typeface="Arial"/>
              </a:endParaRPr>
            </a:p>
          </p:txBody>
        </p:sp>
      </p:grpSp>
      <p:sp>
        <p:nvSpPr>
          <p:cNvPr id="1225" name="Freeform 3"/>
          <p:cNvSpPr/>
          <p:nvPr/>
        </p:nvSpPr>
        <p:spPr>
          <a:xfrm>
            <a:off x="3061440" y="952560"/>
            <a:ext cx="207360" cy="3735720"/>
          </a:xfrm>
          <a:custGeom>
            <a:avLst/>
            <a:gdLst/>
            <a:ahLst/>
            <a:rect l="0" t="0" r="r" b="b"/>
            <a:pathLst>
              <a:path w="576" h="10377">
                <a:moveTo>
                  <a:pt x="0" y="0"/>
                </a:moveTo>
                <a:cubicBezTo>
                  <a:pt x="219" y="434"/>
                  <a:pt x="268" y="927"/>
                  <a:pt x="285" y="1417"/>
                </a:cubicBezTo>
                <a:cubicBezTo>
                  <a:pt x="301" y="1892"/>
                  <a:pt x="282" y="2364"/>
                  <a:pt x="331" y="2834"/>
                </a:cubicBezTo>
                <a:cubicBezTo>
                  <a:pt x="383" y="3306"/>
                  <a:pt x="399" y="3780"/>
                  <a:pt x="378" y="4252"/>
                </a:cubicBezTo>
                <a:cubicBezTo>
                  <a:pt x="360" y="4729"/>
                  <a:pt x="481" y="5192"/>
                  <a:pt x="427" y="5668"/>
                </a:cubicBezTo>
                <a:lnTo>
                  <a:pt x="575" y="10376"/>
                </a:lnTo>
              </a:path>
            </a:pathLst>
          </a:custGeom>
          <a:ln w="36720">
            <a:solidFill>
              <a:srgbClr val="008000"/>
            </a:solidFill>
            <a:round/>
            <a:tailEnd len="med" type="triangle" w="med"/>
          </a:ln>
        </p:spPr>
      </p:sp>
      <p:sp>
        <p:nvSpPr>
          <p:cNvPr id="1226" name="CustomShape 4"/>
          <p:cNvSpPr/>
          <p:nvPr/>
        </p:nvSpPr>
        <p:spPr>
          <a:xfrm>
            <a:off x="2398320" y="442440"/>
            <a:ext cx="1445760" cy="9014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1464" y="4340"/>
                </a:moveTo>
                <a:lnTo>
                  <a:pt x="9722" y="1887"/>
                </a:lnTo>
                <a:lnTo>
                  <a:pt x="8548" y="6383"/>
                </a:lnTo>
                <a:lnTo>
                  <a:pt x="4503" y="3626"/>
                </a:lnTo>
                <a:lnTo>
                  <a:pt x="5373" y="7816"/>
                </a:lnTo>
                <a:lnTo>
                  <a:pt x="1174" y="8270"/>
                </a:lnTo>
                <a:lnTo>
                  <a:pt x="3934" y="11592"/>
                </a:lnTo>
                <a:lnTo>
                  <a:pt x="0" y="12875"/>
                </a:lnTo>
                <a:lnTo>
                  <a:pt x="3329" y="15372"/>
                </a:lnTo>
                <a:lnTo>
                  <a:pt x="1283" y="17824"/>
                </a:lnTo>
                <a:lnTo>
                  <a:pt x="4804" y="18239"/>
                </a:lnTo>
                <a:lnTo>
                  <a:pt x="4918" y="21600"/>
                </a:lnTo>
                <a:lnTo>
                  <a:pt x="7525" y="18125"/>
                </a:lnTo>
                <a:lnTo>
                  <a:pt x="8698" y="19712"/>
                </a:lnTo>
                <a:lnTo>
                  <a:pt x="9871" y="17371"/>
                </a:lnTo>
                <a:lnTo>
                  <a:pt x="11614" y="18844"/>
                </a:lnTo>
                <a:lnTo>
                  <a:pt x="12178" y="15937"/>
                </a:lnTo>
                <a:lnTo>
                  <a:pt x="14943" y="17371"/>
                </a:lnTo>
                <a:lnTo>
                  <a:pt x="14640" y="14348"/>
                </a:lnTo>
                <a:lnTo>
                  <a:pt x="18878" y="15632"/>
                </a:lnTo>
                <a:lnTo>
                  <a:pt x="16382" y="12311"/>
                </a:lnTo>
                <a:lnTo>
                  <a:pt x="18270" y="11292"/>
                </a:lnTo>
                <a:lnTo>
                  <a:pt x="16986" y="9404"/>
                </a:lnTo>
                <a:lnTo>
                  <a:pt x="21600" y="6646"/>
                </a:lnTo>
                <a:lnTo>
                  <a:pt x="16382" y="6533"/>
                </a:lnTo>
                <a:lnTo>
                  <a:pt x="18005" y="3172"/>
                </a:lnTo>
                <a:lnTo>
                  <a:pt x="14524" y="5778"/>
                </a:lnTo>
                <a:lnTo>
                  <a:pt x="14789" y="0"/>
                </a:lnTo>
                <a:lnTo>
                  <a:pt x="11464" y="4340"/>
                </a:lnTo>
                <a:close/>
              </a:path>
            </a:pathLst>
          </a:custGeom>
          <a:blipFill rotWithShape="0">
            <a:blip r:embed="rId3"/>
            <a:tile/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227" name="TextShape 5"/>
          <p:cNvSpPr txBox="1"/>
          <p:nvPr/>
        </p:nvSpPr>
        <p:spPr>
          <a:xfrm rot="5400000">
            <a:off x="2304000" y="1607400"/>
            <a:ext cx="1867680" cy="7945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pPr algn="ctr"/>
            <a:r>
              <a:rPr b="1" lang="en-US" sz="2500" spc="-1" strike="noStrike">
                <a:solidFill>
                  <a:srgbClr val="008000"/>
                </a:solidFill>
                <a:latin typeface="Times New Roman"/>
              </a:rPr>
              <a:t>trajectory of system</a:t>
            </a:r>
            <a:endParaRPr b="0" lang="en-US" sz="2500" spc="-1" strike="noStrike">
              <a:latin typeface="Arial"/>
            </a:endParaRPr>
          </a:p>
        </p:txBody>
      </p:sp>
      <p:pic>
        <p:nvPicPr>
          <p:cNvPr id="1228" name="" descr=""/>
          <p:cNvPicPr/>
          <p:nvPr/>
        </p:nvPicPr>
        <p:blipFill>
          <a:blip r:embed="rId4"/>
          <a:stretch/>
        </p:blipFill>
        <p:spPr>
          <a:xfrm>
            <a:off x="4114080" y="354240"/>
            <a:ext cx="1005480" cy="1027440"/>
          </a:xfrm>
          <a:prstGeom prst="rect">
            <a:avLst/>
          </a:prstGeom>
          <a:ln>
            <a:noFill/>
          </a:ln>
        </p:spPr>
      </p:pic>
      <p:pic>
        <p:nvPicPr>
          <p:cNvPr id="1229" name="" descr=""/>
          <p:cNvPicPr/>
          <p:nvPr/>
        </p:nvPicPr>
        <p:blipFill>
          <a:blip r:embed="rId5"/>
          <a:stretch/>
        </p:blipFill>
        <p:spPr>
          <a:xfrm>
            <a:off x="874440" y="354240"/>
            <a:ext cx="1005480" cy="1027440"/>
          </a:xfrm>
          <a:prstGeom prst="rect">
            <a:avLst/>
          </a:prstGeom>
          <a:ln>
            <a:noFill/>
          </a:ln>
        </p:spPr>
      </p:pic>
      <p:sp>
        <p:nvSpPr>
          <p:cNvPr id="1230" name="Line 6"/>
          <p:cNvSpPr/>
          <p:nvPr/>
        </p:nvSpPr>
        <p:spPr>
          <a:xfrm flipH="1">
            <a:off x="3720960" y="840600"/>
            <a:ext cx="821520" cy="0"/>
          </a:xfrm>
          <a:prstGeom prst="line">
            <a:avLst/>
          </a:prstGeom>
          <a:ln w="76320">
            <a:solidFill>
              <a:srgbClr val="00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231" name="Line 7"/>
          <p:cNvSpPr/>
          <p:nvPr/>
        </p:nvSpPr>
        <p:spPr>
          <a:xfrm>
            <a:off x="1529280" y="820440"/>
            <a:ext cx="821520" cy="0"/>
          </a:xfrm>
          <a:prstGeom prst="line">
            <a:avLst/>
          </a:prstGeom>
          <a:ln w="76320">
            <a:solidFill>
              <a:srgbClr val="00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6" name="Group 1"/>
          <p:cNvGrpSpPr/>
          <p:nvPr/>
        </p:nvGrpSpPr>
        <p:grpSpPr>
          <a:xfrm>
            <a:off x="91440" y="3668760"/>
            <a:ext cx="9418320" cy="3426840"/>
            <a:chOff x="91440" y="3668760"/>
            <a:chExt cx="9418320" cy="3426840"/>
          </a:xfrm>
        </p:grpSpPr>
        <p:grpSp>
          <p:nvGrpSpPr>
            <p:cNvPr id="197" name="Group 2"/>
            <p:cNvGrpSpPr/>
            <p:nvPr/>
          </p:nvGrpSpPr>
          <p:grpSpPr>
            <a:xfrm>
              <a:off x="91440" y="3668760"/>
              <a:ext cx="9418320" cy="3426840"/>
              <a:chOff x="91440" y="3668760"/>
              <a:chExt cx="9418320" cy="3426840"/>
            </a:xfrm>
          </p:grpSpPr>
          <p:pic>
            <p:nvPicPr>
              <p:cNvPr id="198" name="" descr=""/>
              <p:cNvPicPr/>
              <p:nvPr/>
            </p:nvPicPr>
            <p:blipFill>
              <a:blip r:embed="rId1"/>
              <a:stretch/>
            </p:blipFill>
            <p:spPr>
              <a:xfrm>
                <a:off x="6309360" y="4052880"/>
                <a:ext cx="3200400" cy="2560320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199" name="" descr=""/>
              <p:cNvPicPr/>
              <p:nvPr/>
            </p:nvPicPr>
            <p:blipFill>
              <a:blip r:embed="rId2"/>
              <a:stretch/>
            </p:blipFill>
            <p:spPr>
              <a:xfrm>
                <a:off x="91440" y="3668760"/>
                <a:ext cx="3657600" cy="2853000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200" name="CustomShape 3"/>
              <p:cNvSpPr/>
              <p:nvPr/>
            </p:nvSpPr>
            <p:spPr>
              <a:xfrm>
                <a:off x="1280160" y="6430320"/>
                <a:ext cx="1743120" cy="659520"/>
              </a:xfrm>
              <a:custGeom>
                <a:avLst/>
                <a:gdLst/>
                <a:ahLst/>
                <a:rect l="l" t="t" r="r" b="b"/>
                <a:pathLst>
                  <a:path w="21600" h="2160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2160" rIns="92160" tIns="46080" bIns="46080">
                <a:spAutoFit/>
              </a:bodyPr>
              <a:p>
                <a:pPr>
                  <a:lnSpc>
                    <a:spcPct val="100000"/>
                  </a:lnSpc>
                  <a:spcBef>
                    <a:spcPts val="349"/>
                  </a:spcBef>
                </a:pPr>
                <a:r>
                  <a:rPr b="1" lang="en-US" sz="4000" spc="-1" strike="noStrike">
                    <a:solidFill>
                      <a:srgbClr val="ff0000"/>
                    </a:solidFill>
                    <a:latin typeface="Arial"/>
                  </a:rPr>
                  <a:t>STAR</a:t>
                </a:r>
                <a:endParaRPr b="0" lang="en-US" sz="4000" spc="-1" strike="noStrike">
                  <a:solidFill>
                    <a:srgbClr val="ff0000"/>
                  </a:solidFill>
                  <a:latin typeface="Arial"/>
                </a:endParaRPr>
              </a:p>
            </p:txBody>
          </p:sp>
          <p:sp>
            <p:nvSpPr>
              <p:cNvPr id="201" name="CustomShape 4"/>
              <p:cNvSpPr/>
              <p:nvPr/>
            </p:nvSpPr>
            <p:spPr>
              <a:xfrm>
                <a:off x="6949440" y="6436080"/>
                <a:ext cx="2286000" cy="659520"/>
              </a:xfrm>
              <a:custGeom>
                <a:avLst/>
                <a:gdLst/>
                <a:ahLst/>
                <a:rect l="l" t="t" r="r" b="b"/>
                <a:pathLst>
                  <a:path w="21600" h="2160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2160" rIns="92160" tIns="46080" bIns="46080">
                <a:spAutoFit/>
              </a:bodyPr>
              <a:p>
                <a:pPr>
                  <a:lnSpc>
                    <a:spcPct val="100000"/>
                  </a:lnSpc>
                  <a:spcBef>
                    <a:spcPts val="349"/>
                  </a:spcBef>
                </a:pPr>
                <a:r>
                  <a:rPr b="1" lang="en-US" sz="4000" spc="-1" strike="noStrike">
                    <a:solidFill>
                      <a:srgbClr val="ff0000"/>
                    </a:solidFill>
                    <a:latin typeface="Arial"/>
                  </a:rPr>
                  <a:t>PHENIX</a:t>
                </a:r>
                <a:endParaRPr b="0" lang="en-US" sz="4000" spc="-1" strike="noStrike">
                  <a:solidFill>
                    <a:srgbClr val="ff0000"/>
                  </a:solidFill>
                  <a:latin typeface="Arial"/>
                </a:endParaRPr>
              </a:p>
            </p:txBody>
          </p:sp>
        </p:grpSp>
      </p:grpSp>
      <p:grpSp>
        <p:nvGrpSpPr>
          <p:cNvPr id="202" name="Group 5"/>
          <p:cNvGrpSpPr/>
          <p:nvPr/>
        </p:nvGrpSpPr>
        <p:grpSpPr>
          <a:xfrm>
            <a:off x="457200" y="-304560"/>
            <a:ext cx="9418320" cy="5024880"/>
            <a:chOff x="457200" y="-304560"/>
            <a:chExt cx="9418320" cy="5024880"/>
          </a:xfrm>
        </p:grpSpPr>
        <p:grpSp>
          <p:nvGrpSpPr>
            <p:cNvPr id="203" name="Group 6"/>
            <p:cNvGrpSpPr/>
            <p:nvPr/>
          </p:nvGrpSpPr>
          <p:grpSpPr>
            <a:xfrm>
              <a:off x="457200" y="225720"/>
              <a:ext cx="3657600" cy="2761560"/>
              <a:chOff x="457200" y="225720"/>
              <a:chExt cx="3657600" cy="2761560"/>
            </a:xfrm>
          </p:grpSpPr>
          <p:pic>
            <p:nvPicPr>
              <p:cNvPr id="204" name="" descr=""/>
              <p:cNvPicPr/>
              <p:nvPr/>
            </p:nvPicPr>
            <p:blipFill>
              <a:blip r:embed="rId3"/>
              <a:stretch/>
            </p:blipFill>
            <p:spPr>
              <a:xfrm>
                <a:off x="457200" y="225720"/>
                <a:ext cx="3181320" cy="1933920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205" name="TextShape 7"/>
              <p:cNvSpPr txBox="1"/>
              <p:nvPr/>
            </p:nvSpPr>
            <p:spPr>
              <a:xfrm>
                <a:off x="764280" y="1917000"/>
                <a:ext cx="3350520" cy="107028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rIns="90000" tIns="45000" bIns="45000">
                <a:noAutofit/>
              </a:bodyPr>
              <a:p>
                <a:r>
                  <a:rPr b="1" lang="en-US" sz="4000" spc="-1" strike="noStrike">
                    <a:solidFill>
                      <a:srgbClr val="ff0000"/>
                    </a:solidFill>
                    <a:latin typeface="Arial"/>
                  </a:rPr>
                  <a:t>ALICE</a:t>
                </a:r>
                <a:endParaRPr b="0" lang="en-US" sz="4000" spc="-1" strike="noStrike">
                  <a:latin typeface="Arial"/>
                </a:endParaRPr>
              </a:p>
            </p:txBody>
          </p:sp>
        </p:grpSp>
        <p:grpSp>
          <p:nvGrpSpPr>
            <p:cNvPr id="206" name="Group 8"/>
            <p:cNvGrpSpPr/>
            <p:nvPr/>
          </p:nvGrpSpPr>
          <p:grpSpPr>
            <a:xfrm>
              <a:off x="3383280" y="1765440"/>
              <a:ext cx="3657600" cy="2954880"/>
              <a:chOff x="3383280" y="1765440"/>
              <a:chExt cx="3657600" cy="2954880"/>
            </a:xfrm>
          </p:grpSpPr>
          <p:pic>
            <p:nvPicPr>
              <p:cNvPr id="207" name="" descr=""/>
              <p:cNvPicPr/>
              <p:nvPr/>
            </p:nvPicPr>
            <p:blipFill>
              <a:blip r:embed="rId4"/>
              <a:stretch/>
            </p:blipFill>
            <p:spPr>
              <a:xfrm>
                <a:off x="3383280" y="1765440"/>
                <a:ext cx="3657600" cy="2587680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208" name="TextShape 9"/>
              <p:cNvSpPr txBox="1"/>
              <p:nvPr/>
            </p:nvSpPr>
            <p:spPr>
              <a:xfrm>
                <a:off x="4389120" y="4061520"/>
                <a:ext cx="2305800" cy="658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rIns="90000" tIns="45000" bIns="45000">
                <a:noAutofit/>
              </a:bodyPr>
              <a:p>
                <a:r>
                  <a:rPr b="1" lang="en-US" sz="4000" spc="-1" strike="noStrike">
                    <a:solidFill>
                      <a:srgbClr val="ff0000"/>
                    </a:solidFill>
                    <a:latin typeface="Arial"/>
                  </a:rPr>
                  <a:t>CMS</a:t>
                </a:r>
                <a:endParaRPr b="0" lang="en-US" sz="4000" spc="-1" strike="noStrike">
                  <a:latin typeface="Arial"/>
                </a:endParaRPr>
              </a:p>
            </p:txBody>
          </p:sp>
        </p:grpSp>
        <p:grpSp>
          <p:nvGrpSpPr>
            <p:cNvPr id="209" name="Group 10"/>
            <p:cNvGrpSpPr/>
            <p:nvPr/>
          </p:nvGrpSpPr>
          <p:grpSpPr>
            <a:xfrm>
              <a:off x="6217920" y="-304560"/>
              <a:ext cx="3657600" cy="2949840"/>
              <a:chOff x="6217920" y="-304560"/>
              <a:chExt cx="3657600" cy="2949840"/>
            </a:xfrm>
          </p:grpSpPr>
          <p:pic>
            <p:nvPicPr>
              <p:cNvPr id="210" name="" descr=""/>
              <p:cNvPicPr/>
              <p:nvPr/>
            </p:nvPicPr>
            <p:blipFill>
              <a:blip r:embed="rId5"/>
              <a:stretch/>
            </p:blipFill>
            <p:spPr>
              <a:xfrm>
                <a:off x="6217920" y="-304560"/>
                <a:ext cx="3657600" cy="2743200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211" name="TextShape 11"/>
              <p:cNvSpPr txBox="1"/>
              <p:nvPr/>
            </p:nvSpPr>
            <p:spPr>
              <a:xfrm>
                <a:off x="7085520" y="1986480"/>
                <a:ext cx="2149920" cy="658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rIns="90000" tIns="45000" bIns="45000">
                <a:noAutofit/>
              </a:bodyPr>
              <a:p>
                <a:pPr algn="ctr"/>
                <a:r>
                  <a:rPr b="1" lang="en-US" sz="4000" spc="-1" strike="noStrike">
                    <a:solidFill>
                      <a:srgbClr val="ff0000"/>
                    </a:solidFill>
                    <a:latin typeface="Arial"/>
                  </a:rPr>
                  <a:t>ATLAS</a:t>
                </a:r>
                <a:endParaRPr b="0" lang="en-US" sz="4000" spc="-1" strike="noStrike">
                  <a:latin typeface="Arial"/>
                </a:endParaRPr>
              </a:p>
            </p:txBody>
          </p:sp>
        </p:grp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2" name="TextShape 1"/>
          <p:cNvSpPr txBox="1"/>
          <p:nvPr/>
        </p:nvSpPr>
        <p:spPr>
          <a:xfrm>
            <a:off x="548640" y="2933640"/>
            <a:ext cx="9071640" cy="1280160"/>
          </a:xfrm>
          <a:prstGeom prst="rect">
            <a:avLst/>
          </a:prstGeom>
          <a:solidFill>
            <a:srgbClr val="9999cc"/>
          </a:solidFill>
          <a:ln w="18360">
            <a:solidFill>
              <a:srgbClr val="000000"/>
            </a:solidFill>
            <a:round/>
          </a:ln>
        </p:spPr>
        <p:txBody>
          <a:bodyPr lIns="9000" rIns="9000" tIns="9000" bIns="9000" anchor="ctr">
            <a:noAutofit/>
          </a:bodyPr>
          <a:p>
            <a:pPr algn="ctr"/>
            <a:r>
              <a:rPr b="0" lang="en-US" sz="4400" spc="-1" strike="noStrike">
                <a:highlight>
                  <a:srgbClr val="ffffff"/>
                </a:highlight>
                <a:latin typeface="Times New Roman"/>
              </a:rPr>
              <a:t>QGP Thermometers</a:t>
            </a:r>
            <a:endParaRPr b="0" lang="en-US" sz="4400" spc="-1" strike="noStrike">
              <a:highlight>
                <a:srgbClr val="ffffff"/>
              </a:highlight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3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n-US" sz="4400" spc="-1" strike="noStrike">
                <a:highlight>
                  <a:srgbClr val="ffffff"/>
                </a:highlight>
                <a:latin typeface="Times New Roman"/>
              </a:rPr>
              <a:t>Measuring temperature</a:t>
            </a:r>
            <a:endParaRPr b="0" lang="en-US" sz="4400" spc="-1" strike="noStrike">
              <a:highlight>
                <a:srgbClr val="ffffff"/>
              </a:highlight>
              <a:latin typeface="Times New Roman"/>
            </a:endParaRPr>
          </a:p>
        </p:txBody>
      </p:sp>
      <p:pic>
        <p:nvPicPr>
          <p:cNvPr id="1234" name="" descr=""/>
          <p:cNvPicPr/>
          <p:nvPr/>
        </p:nvPicPr>
        <p:blipFill>
          <a:blip r:embed="rId1"/>
          <a:stretch/>
        </p:blipFill>
        <p:spPr>
          <a:xfrm>
            <a:off x="457200" y="1763280"/>
            <a:ext cx="9144000" cy="5010840"/>
          </a:xfrm>
          <a:prstGeom prst="rect">
            <a:avLst/>
          </a:prstGeom>
          <a:ln>
            <a:noFill/>
          </a:ln>
        </p:spPr>
      </p:pic>
      <p:pic>
        <p:nvPicPr>
          <p:cNvPr id="1235" name="" descr=""/>
          <p:cNvPicPr/>
          <p:nvPr/>
        </p:nvPicPr>
        <p:blipFill>
          <a:blip r:embed="rId2"/>
          <a:stretch/>
        </p:blipFill>
        <p:spPr>
          <a:xfrm>
            <a:off x="7206480" y="1867320"/>
            <a:ext cx="1904760" cy="31618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6" name="TextShape 1"/>
          <p:cNvSpPr txBox="1"/>
          <p:nvPr/>
        </p:nvSpPr>
        <p:spPr>
          <a:xfrm>
            <a:off x="503640" y="48960"/>
            <a:ext cx="9071640" cy="8870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n-US" sz="4400" spc="-1" strike="noStrike">
                <a:highlight>
                  <a:srgbClr val="ffffff"/>
                </a:highlight>
                <a:latin typeface="Times New Roman"/>
              </a:rPr>
              <a:t>Thermal photons</a:t>
            </a:r>
            <a:endParaRPr b="0" lang="en-US" sz="4400" spc="-1" strike="noStrike">
              <a:highlight>
                <a:srgbClr val="ffffff"/>
              </a:highlight>
              <a:latin typeface="Times New Roman"/>
            </a:endParaRPr>
          </a:p>
        </p:txBody>
      </p:sp>
      <p:sp>
        <p:nvSpPr>
          <p:cNvPr id="1237" name="TextShape 2"/>
          <p:cNvSpPr txBox="1"/>
          <p:nvPr/>
        </p:nvSpPr>
        <p:spPr>
          <a:xfrm>
            <a:off x="91440" y="6295680"/>
            <a:ext cx="6811560" cy="12042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1" lang="en-US" sz="1800" spc="-1" strike="noStrike">
                <a:latin typeface="Times New Roman"/>
              </a:rPr>
              <a:t>PHENIX collaboration: </a:t>
            </a:r>
            <a:r>
              <a:rPr b="0" lang="en-US" sz="1800" spc="-1" strike="noStrike">
                <a:latin typeface="Arial"/>
              </a:rPr>
              <a:t>Au+Au collisions at </a:t>
            </a:r>
            <a:r>
              <a:rPr b="0" lang="en-US" sz="1800" spc="-1" strike="noStrike">
                <a:latin typeface="Arial"/>
                <a:ea typeface="Arial"/>
              </a:rPr>
              <a:t>√</a:t>
            </a:r>
            <a:r>
              <a:rPr b="0" lang="en-US" sz="1800" spc="-1" strike="noStrike">
                <a:latin typeface="Arial"/>
              </a:rPr>
              <a:t>s</a:t>
            </a:r>
            <a:r>
              <a:rPr b="0" lang="en-US" sz="1800" spc="-1" strike="noStrike" baseline="-14000000">
                <a:latin typeface="Arial"/>
              </a:rPr>
              <a:t>NN</a:t>
            </a:r>
            <a:r>
              <a:rPr b="0" lang="en-US" sz="1800" spc="-1" strike="noStrike">
                <a:latin typeface="Arial"/>
              </a:rPr>
              <a:t>=200 GeV</a:t>
            </a:r>
            <a:endParaRPr b="0" lang="en-US" sz="1800" spc="-1" strike="noStrike">
              <a:latin typeface="Arial"/>
            </a:endParaRPr>
          </a:p>
          <a:p>
            <a:r>
              <a:rPr b="1" lang="en-US" sz="2000" spc="-1" strike="noStrike">
                <a:latin typeface="Times New Roman"/>
              </a:rPr>
              <a:t>Inverse slope: </a:t>
            </a:r>
            <a:r>
              <a:rPr b="1" lang="en-US" sz="1700" spc="-1" strike="noStrike">
                <a:latin typeface="Times New Roman"/>
              </a:rPr>
              <a:t>T = 221 +/- 19 (stat) +/- 19 (syst) MeV</a:t>
            </a:r>
            <a:endParaRPr b="0" lang="en-US" sz="1700" spc="-1" strike="noStrike">
              <a:latin typeface="Arial"/>
            </a:endParaRPr>
          </a:p>
        </p:txBody>
      </p:sp>
      <p:grpSp>
        <p:nvGrpSpPr>
          <p:cNvPr id="1238" name="Group 3"/>
          <p:cNvGrpSpPr/>
          <p:nvPr/>
        </p:nvGrpSpPr>
        <p:grpSpPr>
          <a:xfrm>
            <a:off x="-22680" y="720000"/>
            <a:ext cx="4979880" cy="5410080"/>
            <a:chOff x="-22680" y="720000"/>
            <a:chExt cx="4979880" cy="5410080"/>
          </a:xfrm>
        </p:grpSpPr>
        <p:grpSp>
          <p:nvGrpSpPr>
            <p:cNvPr id="1239" name="Group 4"/>
            <p:cNvGrpSpPr/>
            <p:nvPr/>
          </p:nvGrpSpPr>
          <p:grpSpPr>
            <a:xfrm>
              <a:off x="-22680" y="881280"/>
              <a:ext cx="4979880" cy="5248800"/>
              <a:chOff x="-22680" y="881280"/>
              <a:chExt cx="4979880" cy="5248800"/>
            </a:xfrm>
          </p:grpSpPr>
          <p:pic>
            <p:nvPicPr>
              <p:cNvPr id="1240" name="" descr=""/>
              <p:cNvPicPr/>
              <p:nvPr/>
            </p:nvPicPr>
            <p:blipFill>
              <a:blip r:embed="rId1"/>
              <a:stretch/>
            </p:blipFill>
            <p:spPr>
              <a:xfrm>
                <a:off x="385200" y="881280"/>
                <a:ext cx="4572000" cy="5248800"/>
              </a:xfrm>
              <a:prstGeom prst="rect">
                <a:avLst/>
              </a:prstGeom>
              <a:ln>
                <a:noFill/>
              </a:ln>
            </p:spPr>
          </p:pic>
          <p:grpSp>
            <p:nvGrpSpPr>
              <p:cNvPr id="1241" name="Group 5"/>
              <p:cNvGrpSpPr/>
              <p:nvPr/>
            </p:nvGrpSpPr>
            <p:grpSpPr>
              <a:xfrm>
                <a:off x="-22680" y="1254240"/>
                <a:ext cx="2968920" cy="4202640"/>
                <a:chOff x="-22680" y="1254240"/>
                <a:chExt cx="2968920" cy="4202640"/>
              </a:xfrm>
            </p:grpSpPr>
            <p:sp>
              <p:nvSpPr>
                <p:cNvPr id="1242" name="Line 6"/>
                <p:cNvSpPr/>
                <p:nvPr/>
              </p:nvSpPr>
              <p:spPr>
                <a:xfrm flipH="1" flipV="1">
                  <a:off x="1665360" y="3441600"/>
                  <a:ext cx="365760" cy="1302840"/>
                </a:xfrm>
                <a:prstGeom prst="line">
                  <a:avLst/>
                </a:prstGeom>
                <a:ln w="36720">
                  <a:solidFill>
                    <a:srgbClr val="ff0000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243" name="TextShape 7"/>
                <p:cNvSpPr txBox="1"/>
                <p:nvPr/>
              </p:nvSpPr>
              <p:spPr>
                <a:xfrm>
                  <a:off x="1208160" y="4744440"/>
                  <a:ext cx="1738080" cy="71244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lIns="90000" rIns="90000" tIns="45000" bIns="45000">
                  <a:noAutofit/>
                </a:bodyPr>
                <a:p>
                  <a:pPr algn="ctr"/>
                  <a:r>
                    <a:rPr b="1" lang="en-US" sz="2200" spc="-1" strike="noStrike">
                      <a:solidFill>
                        <a:srgbClr val="ff0000"/>
                      </a:solidFill>
                      <a:latin typeface="Times New Roman"/>
                    </a:rPr>
                    <a:t>QCD processes</a:t>
                  </a:r>
                  <a:endParaRPr b="0" lang="en-US" sz="2200" spc="-1" strike="noStrike">
                    <a:latin typeface="Arial"/>
                  </a:endParaRPr>
                </a:p>
              </p:txBody>
            </p:sp>
            <p:sp>
              <p:nvSpPr>
                <p:cNvPr id="1244" name="CustomShape 8"/>
                <p:cNvSpPr/>
                <p:nvPr/>
              </p:nvSpPr>
              <p:spPr>
                <a:xfrm>
                  <a:off x="819720" y="2346840"/>
                  <a:ext cx="274320" cy="731160"/>
                </a:xfrm>
                <a:custGeom>
                  <a:avLst/>
                  <a:gdLst/>
                  <a:ahLst/>
                  <a:rect l="0" t="0" r="r" b="b"/>
                  <a:pathLst>
                    <a:path w="764" h="2033">
                      <a:moveTo>
                        <a:pt x="763" y="0"/>
                      </a:moveTo>
                      <a:cubicBezTo>
                        <a:pt x="572" y="0"/>
                        <a:pt x="381" y="84"/>
                        <a:pt x="381" y="169"/>
                      </a:cubicBezTo>
                      <a:lnTo>
                        <a:pt x="381" y="846"/>
                      </a:lnTo>
                      <a:cubicBezTo>
                        <a:pt x="381" y="931"/>
                        <a:pt x="190" y="1016"/>
                        <a:pt x="0" y="1016"/>
                      </a:cubicBezTo>
                      <a:cubicBezTo>
                        <a:pt x="190" y="1016"/>
                        <a:pt x="381" y="1100"/>
                        <a:pt x="381" y="1185"/>
                      </a:cubicBezTo>
                      <a:lnTo>
                        <a:pt x="381" y="1862"/>
                      </a:lnTo>
                      <a:cubicBezTo>
                        <a:pt x="381" y="1947"/>
                        <a:pt x="572" y="2032"/>
                        <a:pt x="763" y="2032"/>
                      </a:cubicBezTo>
                    </a:path>
                  </a:pathLst>
                </a:custGeom>
                <a:noFill/>
                <a:ln w="54720">
                  <a:solidFill>
                    <a:srgbClr val="ff0000"/>
                  </a:solidFill>
                  <a:round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245" name="TextShape 9"/>
                <p:cNvSpPr txBox="1"/>
                <p:nvPr/>
              </p:nvSpPr>
              <p:spPr>
                <a:xfrm rot="16200000">
                  <a:off x="-1131480" y="2363400"/>
                  <a:ext cx="2926800" cy="70848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lIns="90000" rIns="90000" tIns="45000" bIns="45000">
                  <a:noAutofit/>
                </a:bodyPr>
                <a:p>
                  <a:pPr algn="ctr"/>
                  <a:r>
                    <a:rPr b="1" lang="en-US" sz="2200" spc="-1" strike="noStrike">
                      <a:solidFill>
                        <a:srgbClr val="ff0000"/>
                      </a:solidFill>
                      <a:latin typeface="Times New Roman"/>
                    </a:rPr>
                    <a:t>Thermal photons</a:t>
                  </a:r>
                  <a:endParaRPr b="0" lang="en-US" sz="2200" spc="-1" strike="noStrike">
                    <a:latin typeface="Arial"/>
                  </a:endParaRPr>
                </a:p>
              </p:txBody>
            </p:sp>
          </p:grpSp>
        </p:grpSp>
        <p:sp>
          <p:nvSpPr>
            <p:cNvPr id="1246" name="TextShape 10"/>
            <p:cNvSpPr txBox="1"/>
            <p:nvPr/>
          </p:nvSpPr>
          <p:spPr>
            <a:xfrm>
              <a:off x="1097280" y="720000"/>
              <a:ext cx="3018600" cy="30384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>
              <a:noAutofit/>
            </a:bodyPr>
            <a:p>
              <a:r>
                <a:rPr b="0" lang="en-US" sz="1500" spc="-1" strike="noStrike">
                  <a:latin typeface="Times New Roman"/>
                </a:rPr>
                <a:t>Phys.Rev.Lett.104:132301,2010</a:t>
              </a:r>
              <a:endParaRPr b="0" lang="en-US" sz="1500" spc="-1" strike="noStrike">
                <a:latin typeface="Arial"/>
              </a:endParaRPr>
            </a:p>
          </p:txBody>
        </p:sp>
        <p:grpSp>
          <p:nvGrpSpPr>
            <p:cNvPr id="1247" name="Group 11"/>
            <p:cNvGrpSpPr/>
            <p:nvPr/>
          </p:nvGrpSpPr>
          <p:grpSpPr>
            <a:xfrm>
              <a:off x="4322520" y="2926440"/>
              <a:ext cx="572040" cy="2513520"/>
              <a:chOff x="4322520" y="2926440"/>
              <a:chExt cx="572040" cy="2513520"/>
            </a:xfrm>
          </p:grpSpPr>
          <p:grpSp>
            <p:nvGrpSpPr>
              <p:cNvPr id="1248" name="Group 12"/>
              <p:cNvGrpSpPr/>
              <p:nvPr/>
            </p:nvGrpSpPr>
            <p:grpSpPr>
              <a:xfrm>
                <a:off x="4322520" y="4295520"/>
                <a:ext cx="572040" cy="320400"/>
                <a:chOff x="4322520" y="4295520"/>
                <a:chExt cx="572040" cy="320400"/>
              </a:xfrm>
            </p:grpSpPr>
            <p:sp>
              <p:nvSpPr>
                <p:cNvPr id="1249" name="CustomShape 13"/>
                <p:cNvSpPr/>
                <p:nvPr/>
              </p:nvSpPr>
              <p:spPr>
                <a:xfrm flipV="1">
                  <a:off x="4322520" y="4295520"/>
                  <a:ext cx="320040" cy="320040"/>
                </a:xfrm>
                <a:prstGeom prst="ellipse">
                  <a:avLst/>
                </a:prstGeom>
                <a:solidFill>
                  <a:srgbClr val="808080">
                    <a:alpha val="50000"/>
                  </a:srgbClr>
                </a:solidFill>
                <a:ln>
                  <a:solidFill>
                    <a:srgbClr val="3465a4"/>
                  </a:solidFill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250" name="CustomShape 14"/>
                <p:cNvSpPr/>
                <p:nvPr/>
              </p:nvSpPr>
              <p:spPr>
                <a:xfrm flipV="1">
                  <a:off x="4574160" y="4295160"/>
                  <a:ext cx="320400" cy="320040"/>
                </a:xfrm>
                <a:prstGeom prst="ellipse">
                  <a:avLst/>
                </a:prstGeom>
                <a:solidFill>
                  <a:srgbClr val="808080">
                    <a:alpha val="50000"/>
                  </a:srgbClr>
                </a:solidFill>
                <a:ln>
                  <a:solidFill>
                    <a:srgbClr val="3465a4"/>
                  </a:solidFill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</p:grpSp>
          <p:grpSp>
            <p:nvGrpSpPr>
              <p:cNvPr id="1251" name="Group 15"/>
              <p:cNvGrpSpPr/>
              <p:nvPr/>
            </p:nvGrpSpPr>
            <p:grpSpPr>
              <a:xfrm>
                <a:off x="4357800" y="3646800"/>
                <a:ext cx="463680" cy="320400"/>
                <a:chOff x="4357800" y="3646800"/>
                <a:chExt cx="463680" cy="320400"/>
              </a:xfrm>
            </p:grpSpPr>
            <p:sp>
              <p:nvSpPr>
                <p:cNvPr id="1252" name="CustomShape 16"/>
                <p:cNvSpPr/>
                <p:nvPr/>
              </p:nvSpPr>
              <p:spPr>
                <a:xfrm flipV="1">
                  <a:off x="4357800" y="3646800"/>
                  <a:ext cx="320040" cy="320040"/>
                </a:xfrm>
                <a:prstGeom prst="ellipse">
                  <a:avLst/>
                </a:prstGeom>
                <a:solidFill>
                  <a:srgbClr val="808080">
                    <a:alpha val="50000"/>
                  </a:srgbClr>
                </a:solidFill>
                <a:ln>
                  <a:solidFill>
                    <a:srgbClr val="3465a4"/>
                  </a:solidFill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253" name="CustomShape 17"/>
                <p:cNvSpPr/>
                <p:nvPr/>
              </p:nvSpPr>
              <p:spPr>
                <a:xfrm flipV="1">
                  <a:off x="4501440" y="3646440"/>
                  <a:ext cx="320040" cy="320040"/>
                </a:xfrm>
                <a:prstGeom prst="ellipse">
                  <a:avLst/>
                </a:prstGeom>
                <a:solidFill>
                  <a:srgbClr val="808080">
                    <a:alpha val="50000"/>
                  </a:srgbClr>
                </a:solidFill>
                <a:ln>
                  <a:solidFill>
                    <a:srgbClr val="3465a4"/>
                  </a:solidFill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</p:grpSp>
          <p:grpSp>
            <p:nvGrpSpPr>
              <p:cNvPr id="1254" name="Group 18"/>
              <p:cNvGrpSpPr/>
              <p:nvPr/>
            </p:nvGrpSpPr>
            <p:grpSpPr>
              <a:xfrm>
                <a:off x="4393080" y="2926440"/>
                <a:ext cx="391680" cy="320400"/>
                <a:chOff x="4393080" y="2926440"/>
                <a:chExt cx="391680" cy="320400"/>
              </a:xfrm>
            </p:grpSpPr>
            <p:sp>
              <p:nvSpPr>
                <p:cNvPr id="1255" name="CustomShape 19"/>
                <p:cNvSpPr/>
                <p:nvPr/>
              </p:nvSpPr>
              <p:spPr>
                <a:xfrm flipV="1">
                  <a:off x="4393080" y="2926440"/>
                  <a:ext cx="320040" cy="320040"/>
                </a:xfrm>
                <a:prstGeom prst="ellipse">
                  <a:avLst/>
                </a:prstGeom>
                <a:solidFill>
                  <a:srgbClr val="808080">
                    <a:alpha val="50000"/>
                  </a:srgbClr>
                </a:solidFill>
                <a:ln>
                  <a:solidFill>
                    <a:srgbClr val="3465a4"/>
                  </a:solidFill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256" name="CustomShape 20"/>
                <p:cNvSpPr/>
                <p:nvPr/>
              </p:nvSpPr>
              <p:spPr>
                <a:xfrm flipV="1">
                  <a:off x="4464720" y="2926080"/>
                  <a:ext cx="320040" cy="320040"/>
                </a:xfrm>
                <a:prstGeom prst="ellipse">
                  <a:avLst/>
                </a:prstGeom>
                <a:solidFill>
                  <a:srgbClr val="808080">
                    <a:alpha val="50000"/>
                  </a:srgbClr>
                </a:solidFill>
                <a:ln>
                  <a:solidFill>
                    <a:srgbClr val="3465a4"/>
                  </a:solidFill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</p:grpSp>
          <p:grpSp>
            <p:nvGrpSpPr>
              <p:cNvPr id="1257" name="Group 21"/>
              <p:cNvGrpSpPr/>
              <p:nvPr/>
            </p:nvGrpSpPr>
            <p:grpSpPr>
              <a:xfrm>
                <a:off x="4573800" y="5302440"/>
                <a:ext cx="208800" cy="137520"/>
                <a:chOff x="4573800" y="5302440"/>
                <a:chExt cx="208800" cy="137520"/>
              </a:xfrm>
            </p:grpSpPr>
            <p:sp>
              <p:nvSpPr>
                <p:cNvPr id="1258" name="CustomShape 22"/>
                <p:cNvSpPr/>
                <p:nvPr/>
              </p:nvSpPr>
              <p:spPr>
                <a:xfrm flipV="1">
                  <a:off x="4573800" y="5302440"/>
                  <a:ext cx="137160" cy="137160"/>
                </a:xfrm>
                <a:prstGeom prst="ellipse">
                  <a:avLst/>
                </a:prstGeom>
                <a:solidFill>
                  <a:srgbClr val="808080">
                    <a:alpha val="50000"/>
                  </a:srgbClr>
                </a:solidFill>
                <a:ln>
                  <a:solidFill>
                    <a:srgbClr val="3465a4"/>
                  </a:solidFill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259" name="CustomShape 23"/>
                <p:cNvSpPr/>
                <p:nvPr/>
              </p:nvSpPr>
              <p:spPr>
                <a:xfrm flipV="1">
                  <a:off x="4645440" y="5302080"/>
                  <a:ext cx="137160" cy="137160"/>
                </a:xfrm>
                <a:prstGeom prst="ellipse">
                  <a:avLst/>
                </a:prstGeom>
                <a:solidFill>
                  <a:srgbClr val="808080">
                    <a:alpha val="50000"/>
                  </a:srgbClr>
                </a:solidFill>
                <a:ln>
                  <a:solidFill>
                    <a:srgbClr val="3465a4"/>
                  </a:solidFill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</p:grpSp>
        </p:grpSp>
      </p:grpSp>
      <p:pic>
        <p:nvPicPr>
          <p:cNvPr id="1260" name="Picture 7" descr=""/>
          <p:cNvPicPr/>
          <p:nvPr/>
        </p:nvPicPr>
        <p:blipFill>
          <a:blip r:embed="rId2"/>
          <a:stretch/>
        </p:blipFill>
        <p:spPr>
          <a:xfrm>
            <a:off x="5120640" y="1645920"/>
            <a:ext cx="4572000" cy="3182040"/>
          </a:xfrm>
          <a:prstGeom prst="rect">
            <a:avLst/>
          </a:prstGeom>
          <a:ln>
            <a:noFill/>
          </a:ln>
        </p:spPr>
      </p:pic>
      <p:sp>
        <p:nvSpPr>
          <p:cNvPr id="1261" name="TextShape 24"/>
          <p:cNvSpPr txBox="1"/>
          <p:nvPr/>
        </p:nvSpPr>
        <p:spPr>
          <a:xfrm>
            <a:off x="5669280" y="4846320"/>
            <a:ext cx="3976920" cy="12042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1" lang="en-US" sz="1800" spc="-1" strike="noStrike">
                <a:latin typeface="Times New Roman"/>
              </a:rPr>
              <a:t>ALICE collaboration: </a:t>
            </a:r>
            <a:endParaRPr b="0" lang="en-US" sz="1800" spc="-1" strike="noStrike">
              <a:latin typeface="Arial"/>
            </a:endParaRPr>
          </a:p>
          <a:p>
            <a:r>
              <a:rPr b="0" lang="en-US" sz="1800" spc="-1" strike="noStrike">
                <a:latin typeface="Times New Roman"/>
              </a:rPr>
              <a:t>Pb+Pb</a:t>
            </a:r>
            <a:r>
              <a:rPr b="0" lang="en-US" sz="1800" spc="-1" strike="noStrike">
                <a:latin typeface="Arial"/>
              </a:rPr>
              <a:t> </a:t>
            </a:r>
            <a:r>
              <a:rPr b="0" lang="en-US" sz="1800" spc="-1" strike="noStrike">
                <a:latin typeface="Arial"/>
              </a:rPr>
              <a:t>collisions at </a:t>
            </a:r>
            <a:r>
              <a:rPr b="0" lang="en-US" sz="1800" spc="-1" strike="noStrike">
                <a:latin typeface="Arial"/>
                <a:ea typeface="Arial"/>
              </a:rPr>
              <a:t>√</a:t>
            </a:r>
            <a:r>
              <a:rPr b="0" lang="en-US" sz="1800" spc="-1" strike="noStrike">
                <a:latin typeface="Arial"/>
              </a:rPr>
              <a:t>s</a:t>
            </a:r>
            <a:r>
              <a:rPr b="0" lang="en-US" sz="1800" spc="-1" strike="noStrike" baseline="-14000000">
                <a:latin typeface="Arial"/>
              </a:rPr>
              <a:t>NN</a:t>
            </a:r>
            <a:r>
              <a:rPr b="0" lang="en-US" sz="1800" spc="-1" strike="noStrike">
                <a:latin typeface="Arial"/>
              </a:rPr>
              <a:t>=2.76 TeV</a:t>
            </a:r>
            <a:endParaRPr b="0" lang="en-US" sz="1800" spc="-1" strike="noStrike">
              <a:latin typeface="Arial"/>
            </a:endParaRPr>
          </a:p>
          <a:p>
            <a:r>
              <a:rPr b="1" lang="en-US" sz="2000" spc="-1" strike="noStrike">
                <a:latin typeface="Times New Roman"/>
              </a:rPr>
              <a:t>Inverse slope: </a:t>
            </a:r>
            <a:r>
              <a:rPr b="1" lang="en-US" sz="1700" spc="-1" strike="noStrike">
                <a:latin typeface="Times New Roman"/>
              </a:rPr>
              <a:t>T = 304 +/-51</a:t>
            </a:r>
            <a:endParaRPr b="0" lang="en-US" sz="17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2" name="Picture 1" descr=""/>
          <p:cNvPicPr/>
          <p:nvPr/>
        </p:nvPicPr>
        <p:blipFill>
          <a:blip r:embed="rId1"/>
          <a:stretch/>
        </p:blipFill>
        <p:spPr>
          <a:xfrm>
            <a:off x="167760" y="1175760"/>
            <a:ext cx="4536000" cy="4536000"/>
          </a:xfrm>
          <a:prstGeom prst="rect">
            <a:avLst/>
          </a:prstGeom>
          <a:ln>
            <a:noFill/>
          </a:ln>
        </p:spPr>
      </p:pic>
      <p:sp>
        <p:nvSpPr>
          <p:cNvPr id="1263" name="TextShape 1"/>
          <p:cNvSpPr txBox="1"/>
          <p:nvPr/>
        </p:nvSpPr>
        <p:spPr>
          <a:xfrm>
            <a:off x="0" y="-43920"/>
            <a:ext cx="10080000" cy="844920"/>
          </a:xfrm>
          <a:prstGeom prst="rect">
            <a:avLst/>
          </a:prstGeom>
          <a:noFill/>
          <a:ln>
            <a:noFill/>
          </a:ln>
        </p:spPr>
        <p:txBody>
          <a:bodyPr lIns="95760" rIns="95760" tIns="47880" bIns="47880" anchor="ctr">
            <a:noAutofit/>
          </a:bodyPr>
          <a:p>
            <a:pPr marL="216000" indent="-216000" algn="ctr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4400" spc="-1" strike="noStrike">
                <a:highlight>
                  <a:srgbClr val="ffffff"/>
                </a:highlight>
                <a:latin typeface="Times New Roman"/>
              </a:rPr>
              <a:t>Building a quarkonium-thermometer</a:t>
            </a:r>
            <a:endParaRPr b="0" lang="en-US" sz="4400" spc="-1" strike="noStrike">
              <a:highlight>
                <a:srgbClr val="ffffff"/>
              </a:highlight>
              <a:latin typeface="Times New Roman"/>
            </a:endParaRPr>
          </a:p>
        </p:txBody>
      </p:sp>
      <p:pic>
        <p:nvPicPr>
          <p:cNvPr id="1264" name="Picture 19" descr=""/>
          <p:cNvPicPr/>
          <p:nvPr/>
        </p:nvPicPr>
        <p:blipFill>
          <a:blip r:embed="rId2"/>
          <a:stretch/>
        </p:blipFill>
        <p:spPr>
          <a:xfrm>
            <a:off x="3359520" y="3611880"/>
            <a:ext cx="722880" cy="318240"/>
          </a:xfrm>
          <a:prstGeom prst="rect">
            <a:avLst/>
          </a:prstGeom>
          <a:ln>
            <a:noFill/>
          </a:ln>
        </p:spPr>
      </p:pic>
      <p:pic>
        <p:nvPicPr>
          <p:cNvPr id="1265" name="Picture 20" descr=""/>
          <p:cNvPicPr/>
          <p:nvPr/>
        </p:nvPicPr>
        <p:blipFill>
          <a:blip r:embed="rId3"/>
          <a:stretch/>
        </p:blipFill>
        <p:spPr>
          <a:xfrm>
            <a:off x="2687400" y="4115520"/>
            <a:ext cx="504000" cy="360360"/>
          </a:xfrm>
          <a:prstGeom prst="rect">
            <a:avLst/>
          </a:prstGeom>
          <a:ln>
            <a:noFill/>
          </a:ln>
        </p:spPr>
      </p:pic>
      <p:pic>
        <p:nvPicPr>
          <p:cNvPr id="1266" name="Picture 21" descr=""/>
          <p:cNvPicPr/>
          <p:nvPr/>
        </p:nvPicPr>
        <p:blipFill>
          <a:blip r:embed="rId4"/>
          <a:stretch/>
        </p:blipFill>
        <p:spPr>
          <a:xfrm>
            <a:off x="2099520" y="4735440"/>
            <a:ext cx="756000" cy="285120"/>
          </a:xfrm>
          <a:prstGeom prst="rect">
            <a:avLst/>
          </a:prstGeom>
          <a:ln>
            <a:noFill/>
          </a:ln>
        </p:spPr>
      </p:pic>
      <p:sp>
        <p:nvSpPr>
          <p:cNvPr id="1267" name="CustomShape 2"/>
          <p:cNvSpPr/>
          <p:nvPr/>
        </p:nvSpPr>
        <p:spPr>
          <a:xfrm>
            <a:off x="83880" y="5879880"/>
            <a:ext cx="4955760" cy="8758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/>
            <a:r>
              <a:rPr b="0" lang="en-US" sz="2400" spc="-1" strike="noStrike">
                <a:solidFill>
                  <a:srgbClr val="000000"/>
                </a:solidFill>
                <a:latin typeface="Arial"/>
                <a:ea typeface="Arial"/>
              </a:rPr>
              <a:t>Clear hierarchy in R</a:t>
            </a:r>
            <a:r>
              <a:rPr b="0" lang="en-US" sz="2400" spc="-1" strike="noStrike" baseline="-25000">
                <a:solidFill>
                  <a:srgbClr val="000000"/>
                </a:solidFill>
                <a:latin typeface="Arial"/>
                <a:ea typeface="Arial"/>
              </a:rPr>
              <a:t>AA</a:t>
            </a:r>
            <a:r>
              <a:rPr b="0" lang="en-US" sz="2400" spc="-1" strike="noStrike">
                <a:solidFill>
                  <a:srgbClr val="000000"/>
                </a:solidFill>
                <a:latin typeface="Arial"/>
                <a:ea typeface="Arial"/>
              </a:rPr>
              <a:t> of different quarkonium states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1268" name="CustomShape 3"/>
          <p:cNvSpPr/>
          <p:nvPr/>
        </p:nvSpPr>
        <p:spPr>
          <a:xfrm>
            <a:off x="780480" y="923760"/>
            <a:ext cx="1671120" cy="276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>
            <a:spAutoFit/>
          </a:bodyPr>
          <a:p>
            <a:pPr/>
            <a:r>
              <a:rPr b="0" lang="en-US" sz="1200" spc="-1" strike="noStrike">
                <a:solidFill>
                  <a:srgbClr val="000000"/>
                </a:solidFill>
                <a:latin typeface="Arial"/>
              </a:rPr>
              <a:t>CMS-PAS HIN-11-011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1269" name="CustomShape 4"/>
          <p:cNvSpPr/>
          <p:nvPr/>
        </p:nvSpPr>
        <p:spPr>
          <a:xfrm>
            <a:off x="2412720" y="5408640"/>
            <a:ext cx="572400" cy="4057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>
            <a:spAutoFit/>
          </a:bodyPr>
          <a:p>
            <a:pPr/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N</a:t>
            </a:r>
            <a:r>
              <a:rPr b="0" lang="en-US" sz="1800" spc="-1" strike="noStrike" baseline="-25000">
                <a:solidFill>
                  <a:srgbClr val="000000"/>
                </a:solidFill>
                <a:latin typeface="Arial"/>
              </a:rPr>
              <a:t>part</a:t>
            </a:r>
            <a:endParaRPr b="0" lang="en-US" sz="1800" spc="-1" strike="noStrike">
              <a:latin typeface="Arial"/>
            </a:endParaRPr>
          </a:p>
        </p:txBody>
      </p:sp>
      <p:pic>
        <p:nvPicPr>
          <p:cNvPr id="1270" name="" descr=""/>
          <p:cNvPicPr/>
          <p:nvPr/>
        </p:nvPicPr>
        <p:blipFill>
          <a:blip r:embed="rId5"/>
          <a:stretch/>
        </p:blipFill>
        <p:spPr>
          <a:xfrm>
            <a:off x="5991120" y="1262880"/>
            <a:ext cx="2972880" cy="4570560"/>
          </a:xfrm>
          <a:prstGeom prst="rect">
            <a:avLst/>
          </a:prstGeom>
          <a:ln>
            <a:noFill/>
          </a:ln>
        </p:spPr>
      </p:pic>
      <p:grpSp>
        <p:nvGrpSpPr>
          <p:cNvPr id="1271" name="Group 5"/>
          <p:cNvGrpSpPr/>
          <p:nvPr/>
        </p:nvGrpSpPr>
        <p:grpSpPr>
          <a:xfrm>
            <a:off x="7491240" y="5850360"/>
            <a:ext cx="1371960" cy="1096920"/>
            <a:chOff x="7491240" y="5850360"/>
            <a:chExt cx="1371960" cy="1096920"/>
          </a:xfrm>
        </p:grpSpPr>
        <p:sp>
          <p:nvSpPr>
            <p:cNvPr id="1272" name="CustomShape 6"/>
            <p:cNvSpPr/>
            <p:nvPr/>
          </p:nvSpPr>
          <p:spPr>
            <a:xfrm>
              <a:off x="7491240" y="5850360"/>
              <a:ext cx="1371960" cy="1096920"/>
            </a:xfrm>
            <a:prstGeom prst="ellipse">
              <a:avLst/>
            </a:prstGeom>
            <a:solidFill>
              <a:srgbClr val="c0c0c0"/>
            </a:solidFill>
            <a:ln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grpSp>
          <p:nvGrpSpPr>
            <p:cNvPr id="1273" name="Group 7"/>
            <p:cNvGrpSpPr/>
            <p:nvPr/>
          </p:nvGrpSpPr>
          <p:grpSpPr>
            <a:xfrm>
              <a:off x="7602120" y="6124680"/>
              <a:ext cx="549000" cy="552960"/>
              <a:chOff x="7602120" y="6124680"/>
              <a:chExt cx="549000" cy="552960"/>
            </a:xfrm>
          </p:grpSpPr>
          <p:sp>
            <p:nvSpPr>
              <p:cNvPr id="1274" name="CustomShape 8"/>
              <p:cNvSpPr/>
              <p:nvPr/>
            </p:nvSpPr>
            <p:spPr>
              <a:xfrm>
                <a:off x="7602120" y="6124680"/>
                <a:ext cx="549000" cy="548280"/>
              </a:xfrm>
              <a:prstGeom prst="ellipse">
                <a:avLst/>
              </a:prstGeom>
              <a:solidFill>
                <a:srgbClr val="000080"/>
              </a:solidFill>
              <a:ln>
                <a:solidFill>
                  <a:srgbClr val="ffffff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275" name="TextShape 9"/>
              <p:cNvSpPr txBox="1"/>
              <p:nvPr/>
            </p:nvSpPr>
            <p:spPr>
              <a:xfrm>
                <a:off x="7674120" y="6163560"/>
                <a:ext cx="402120" cy="51408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rIns="90000" tIns="45000" bIns="45000">
                <a:noAutofit/>
              </a:bodyPr>
              <a:p>
                <a:r>
                  <a:rPr b="1" lang="en-US" sz="3000" spc="-1" strike="noStrike">
                    <a:solidFill>
                      <a:srgbClr val="ffffff"/>
                    </a:solidFill>
                    <a:latin typeface="Times New Roman"/>
                  </a:rPr>
                  <a:t>b</a:t>
                </a:r>
                <a:endParaRPr b="0" lang="en-US" sz="3000" spc="-1" strike="noStrike">
                  <a:latin typeface="Arial"/>
                </a:endParaRPr>
              </a:p>
            </p:txBody>
          </p:sp>
        </p:grpSp>
        <p:grpSp>
          <p:nvGrpSpPr>
            <p:cNvPr id="1276" name="Group 10"/>
            <p:cNvGrpSpPr/>
            <p:nvPr/>
          </p:nvGrpSpPr>
          <p:grpSpPr>
            <a:xfrm>
              <a:off x="8214120" y="6144120"/>
              <a:ext cx="548640" cy="569520"/>
              <a:chOff x="8214120" y="6144120"/>
              <a:chExt cx="548640" cy="569520"/>
            </a:xfrm>
          </p:grpSpPr>
          <p:sp>
            <p:nvSpPr>
              <p:cNvPr id="1277" name="CustomShape 11"/>
              <p:cNvSpPr/>
              <p:nvPr/>
            </p:nvSpPr>
            <p:spPr>
              <a:xfrm>
                <a:off x="8214120" y="6144120"/>
                <a:ext cx="548640" cy="548280"/>
              </a:xfrm>
              <a:prstGeom prst="ellipse">
                <a:avLst/>
              </a:prstGeom>
              <a:solidFill>
                <a:srgbClr val="ffffff"/>
              </a:solidFill>
              <a:ln>
                <a:solidFill>
                  <a:srgbClr val="00008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278" name="TextShape 12"/>
              <p:cNvSpPr txBox="1"/>
              <p:nvPr/>
            </p:nvSpPr>
            <p:spPr>
              <a:xfrm>
                <a:off x="8322480" y="6199560"/>
                <a:ext cx="401760" cy="51408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rIns="90000" tIns="45000" bIns="45000">
                <a:noAutofit/>
              </a:bodyPr>
              <a:p>
                <a:r>
                  <a:rPr b="1" lang="en-US" sz="3000" spc="-1" strike="noStrike">
                    <a:solidFill>
                      <a:srgbClr val="000080"/>
                    </a:solidFill>
                    <a:latin typeface="Times New Roman"/>
                  </a:rPr>
                  <a:t>b</a:t>
                </a:r>
                <a:endParaRPr b="0" lang="en-US" sz="3000" spc="-1" strike="noStrike">
                  <a:latin typeface="Arial"/>
                </a:endParaRPr>
              </a:p>
            </p:txBody>
          </p:sp>
          <p:sp>
            <p:nvSpPr>
              <p:cNvPr id="1279" name="Line 13"/>
              <p:cNvSpPr/>
              <p:nvPr/>
            </p:nvSpPr>
            <p:spPr>
              <a:xfrm>
                <a:off x="8389440" y="6271560"/>
                <a:ext cx="262800" cy="0"/>
              </a:xfrm>
              <a:prstGeom prst="line">
                <a:avLst/>
              </a:prstGeom>
              <a:ln w="18360">
                <a:solidFill>
                  <a:srgbClr val="000080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</p:grpSp>
      </p:grpSp>
      <p:grpSp>
        <p:nvGrpSpPr>
          <p:cNvPr id="1280" name="Group 14"/>
          <p:cNvGrpSpPr/>
          <p:nvPr/>
        </p:nvGrpSpPr>
        <p:grpSpPr>
          <a:xfrm>
            <a:off x="5510160" y="5850000"/>
            <a:ext cx="1371960" cy="1096920"/>
            <a:chOff x="5510160" y="5850000"/>
            <a:chExt cx="1371960" cy="1096920"/>
          </a:xfrm>
        </p:grpSpPr>
        <p:sp>
          <p:nvSpPr>
            <p:cNvPr id="1281" name="CustomShape 15"/>
            <p:cNvSpPr/>
            <p:nvPr/>
          </p:nvSpPr>
          <p:spPr>
            <a:xfrm>
              <a:off x="5510160" y="5850000"/>
              <a:ext cx="1371960" cy="1096920"/>
            </a:xfrm>
            <a:prstGeom prst="ellipse">
              <a:avLst/>
            </a:prstGeom>
            <a:solidFill>
              <a:srgbClr val="c0c0c0"/>
            </a:solidFill>
            <a:ln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grpSp>
          <p:nvGrpSpPr>
            <p:cNvPr id="1282" name="Group 16"/>
            <p:cNvGrpSpPr/>
            <p:nvPr/>
          </p:nvGrpSpPr>
          <p:grpSpPr>
            <a:xfrm>
              <a:off x="5621040" y="6124320"/>
              <a:ext cx="549000" cy="552960"/>
              <a:chOff x="5621040" y="6124320"/>
              <a:chExt cx="549000" cy="552960"/>
            </a:xfrm>
          </p:grpSpPr>
          <p:sp>
            <p:nvSpPr>
              <p:cNvPr id="1283" name="CustomShape 17"/>
              <p:cNvSpPr/>
              <p:nvPr/>
            </p:nvSpPr>
            <p:spPr>
              <a:xfrm>
                <a:off x="5621040" y="6124320"/>
                <a:ext cx="549000" cy="548280"/>
              </a:xfrm>
              <a:prstGeom prst="ellipse">
                <a:avLst/>
              </a:prstGeom>
              <a:solidFill>
                <a:srgbClr val="000080"/>
              </a:solidFill>
              <a:ln>
                <a:solidFill>
                  <a:srgbClr val="ffffff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284" name="TextShape 18"/>
              <p:cNvSpPr txBox="1"/>
              <p:nvPr/>
            </p:nvSpPr>
            <p:spPr>
              <a:xfrm>
                <a:off x="5693040" y="6163200"/>
                <a:ext cx="402120" cy="51408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rIns="90000" tIns="45000" bIns="45000">
                <a:noAutofit/>
              </a:bodyPr>
              <a:p>
                <a:r>
                  <a:rPr b="1" lang="en-US" sz="3000" spc="-1" strike="noStrike">
                    <a:solidFill>
                      <a:srgbClr val="ffffff"/>
                    </a:solidFill>
                    <a:latin typeface="Times New Roman"/>
                  </a:rPr>
                  <a:t>c</a:t>
                </a:r>
                <a:endParaRPr b="0" lang="en-US" sz="3000" spc="-1" strike="noStrike">
                  <a:latin typeface="Arial"/>
                </a:endParaRPr>
              </a:p>
            </p:txBody>
          </p:sp>
        </p:grpSp>
        <p:grpSp>
          <p:nvGrpSpPr>
            <p:cNvPr id="1285" name="Group 19"/>
            <p:cNvGrpSpPr/>
            <p:nvPr/>
          </p:nvGrpSpPr>
          <p:grpSpPr>
            <a:xfrm>
              <a:off x="6233040" y="6143760"/>
              <a:ext cx="548640" cy="569520"/>
              <a:chOff x="6233040" y="6143760"/>
              <a:chExt cx="548640" cy="569520"/>
            </a:xfrm>
          </p:grpSpPr>
          <p:sp>
            <p:nvSpPr>
              <p:cNvPr id="1286" name="CustomShape 20"/>
              <p:cNvSpPr/>
              <p:nvPr/>
            </p:nvSpPr>
            <p:spPr>
              <a:xfrm>
                <a:off x="6233040" y="6143760"/>
                <a:ext cx="548640" cy="548280"/>
              </a:xfrm>
              <a:prstGeom prst="ellipse">
                <a:avLst/>
              </a:prstGeom>
              <a:solidFill>
                <a:srgbClr val="ffffff"/>
              </a:solidFill>
              <a:ln>
                <a:solidFill>
                  <a:srgbClr val="00008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287" name="TextShape 21"/>
              <p:cNvSpPr txBox="1"/>
              <p:nvPr/>
            </p:nvSpPr>
            <p:spPr>
              <a:xfrm>
                <a:off x="6341400" y="6199200"/>
                <a:ext cx="401760" cy="51408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rIns="90000" tIns="45000" bIns="45000">
                <a:noAutofit/>
              </a:bodyPr>
              <a:p>
                <a:r>
                  <a:rPr b="1" lang="en-US" sz="3000" spc="-1" strike="noStrike">
                    <a:solidFill>
                      <a:srgbClr val="000080"/>
                    </a:solidFill>
                    <a:latin typeface="Times New Roman"/>
                  </a:rPr>
                  <a:t>c</a:t>
                </a:r>
                <a:endParaRPr b="0" lang="en-US" sz="3000" spc="-1" strike="noStrike">
                  <a:latin typeface="Arial"/>
                </a:endParaRPr>
              </a:p>
            </p:txBody>
          </p:sp>
          <p:sp>
            <p:nvSpPr>
              <p:cNvPr id="1288" name="Line 22"/>
              <p:cNvSpPr/>
              <p:nvPr/>
            </p:nvSpPr>
            <p:spPr>
              <a:xfrm>
                <a:off x="6408360" y="6271200"/>
                <a:ext cx="262800" cy="0"/>
              </a:xfrm>
              <a:prstGeom prst="line">
                <a:avLst/>
              </a:prstGeom>
              <a:ln w="18360">
                <a:solidFill>
                  <a:srgbClr val="000080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</p:grpSp>
      </p:grpSp>
      <p:grpSp>
        <p:nvGrpSpPr>
          <p:cNvPr id="1289" name="Group 23"/>
          <p:cNvGrpSpPr/>
          <p:nvPr/>
        </p:nvGrpSpPr>
        <p:grpSpPr>
          <a:xfrm>
            <a:off x="525600" y="5382360"/>
            <a:ext cx="572040" cy="320400"/>
            <a:chOff x="525600" y="5382360"/>
            <a:chExt cx="572040" cy="320400"/>
          </a:xfrm>
        </p:grpSpPr>
        <p:sp>
          <p:nvSpPr>
            <p:cNvPr id="1290" name="CustomShape 24"/>
            <p:cNvSpPr/>
            <p:nvPr/>
          </p:nvSpPr>
          <p:spPr>
            <a:xfrm flipV="1">
              <a:off x="525600" y="5382360"/>
              <a:ext cx="320040" cy="320040"/>
            </a:xfrm>
            <a:prstGeom prst="ellipse">
              <a:avLst/>
            </a:prstGeom>
            <a:solidFill>
              <a:srgbClr val="808080">
                <a:alpha val="50000"/>
              </a:srgbClr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91" name="CustomShape 25"/>
            <p:cNvSpPr/>
            <p:nvPr/>
          </p:nvSpPr>
          <p:spPr>
            <a:xfrm flipV="1">
              <a:off x="777240" y="5382000"/>
              <a:ext cx="320400" cy="320040"/>
            </a:xfrm>
            <a:prstGeom prst="ellipse">
              <a:avLst/>
            </a:prstGeom>
            <a:solidFill>
              <a:srgbClr val="808080">
                <a:alpha val="50000"/>
              </a:srgbClr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1292" name="Group 26"/>
          <p:cNvGrpSpPr/>
          <p:nvPr/>
        </p:nvGrpSpPr>
        <p:grpSpPr>
          <a:xfrm>
            <a:off x="4207320" y="5382360"/>
            <a:ext cx="391680" cy="320400"/>
            <a:chOff x="4207320" y="5382360"/>
            <a:chExt cx="391680" cy="320400"/>
          </a:xfrm>
        </p:grpSpPr>
        <p:sp>
          <p:nvSpPr>
            <p:cNvPr id="1293" name="CustomShape 27"/>
            <p:cNvSpPr/>
            <p:nvPr/>
          </p:nvSpPr>
          <p:spPr>
            <a:xfrm flipV="1">
              <a:off x="4207320" y="5382360"/>
              <a:ext cx="320040" cy="320040"/>
            </a:xfrm>
            <a:prstGeom prst="ellipse">
              <a:avLst/>
            </a:prstGeom>
            <a:solidFill>
              <a:srgbClr val="808080">
                <a:alpha val="50000"/>
              </a:srgbClr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94" name="CustomShape 28"/>
            <p:cNvSpPr/>
            <p:nvPr/>
          </p:nvSpPr>
          <p:spPr>
            <a:xfrm flipV="1">
              <a:off x="4278960" y="5382000"/>
              <a:ext cx="320040" cy="320040"/>
            </a:xfrm>
            <a:prstGeom prst="ellipse">
              <a:avLst/>
            </a:prstGeom>
            <a:solidFill>
              <a:srgbClr val="808080">
                <a:alpha val="50000"/>
              </a:srgbClr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1295" name="Group 29"/>
          <p:cNvGrpSpPr/>
          <p:nvPr/>
        </p:nvGrpSpPr>
        <p:grpSpPr>
          <a:xfrm>
            <a:off x="2920320" y="5397840"/>
            <a:ext cx="463680" cy="320400"/>
            <a:chOff x="2920320" y="5397840"/>
            <a:chExt cx="463680" cy="320400"/>
          </a:xfrm>
        </p:grpSpPr>
        <p:sp>
          <p:nvSpPr>
            <p:cNvPr id="1296" name="CustomShape 30"/>
            <p:cNvSpPr/>
            <p:nvPr/>
          </p:nvSpPr>
          <p:spPr>
            <a:xfrm flipV="1">
              <a:off x="2920320" y="5397840"/>
              <a:ext cx="320040" cy="320040"/>
            </a:xfrm>
            <a:prstGeom prst="ellipse">
              <a:avLst/>
            </a:prstGeom>
            <a:solidFill>
              <a:srgbClr val="808080">
                <a:alpha val="50000"/>
              </a:srgbClr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97" name="CustomShape 31"/>
            <p:cNvSpPr/>
            <p:nvPr/>
          </p:nvSpPr>
          <p:spPr>
            <a:xfrm flipV="1">
              <a:off x="3063960" y="5397480"/>
              <a:ext cx="320040" cy="320040"/>
            </a:xfrm>
            <a:prstGeom prst="ellipse">
              <a:avLst/>
            </a:prstGeom>
            <a:solidFill>
              <a:srgbClr val="808080">
                <a:alpha val="50000"/>
              </a:srgbClr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8" name="Picture 1" descr=""/>
          <p:cNvPicPr/>
          <p:nvPr/>
        </p:nvPicPr>
        <p:blipFill>
          <a:blip r:embed="rId1"/>
          <a:stretch/>
        </p:blipFill>
        <p:spPr>
          <a:xfrm>
            <a:off x="167760" y="1175760"/>
            <a:ext cx="4536000" cy="4536000"/>
          </a:xfrm>
          <a:prstGeom prst="rect">
            <a:avLst/>
          </a:prstGeom>
          <a:ln>
            <a:noFill/>
          </a:ln>
        </p:spPr>
      </p:pic>
      <p:sp>
        <p:nvSpPr>
          <p:cNvPr id="1299" name="TextShape 1"/>
          <p:cNvSpPr txBox="1"/>
          <p:nvPr/>
        </p:nvSpPr>
        <p:spPr>
          <a:xfrm>
            <a:off x="0" y="-43920"/>
            <a:ext cx="10080000" cy="844920"/>
          </a:xfrm>
          <a:prstGeom prst="rect">
            <a:avLst/>
          </a:prstGeom>
          <a:noFill/>
          <a:ln>
            <a:noFill/>
          </a:ln>
        </p:spPr>
        <p:txBody>
          <a:bodyPr lIns="95760" rIns="95760" tIns="47880" bIns="47880" anchor="ctr">
            <a:noAutofit/>
          </a:bodyPr>
          <a:p>
            <a:pPr marL="216000" indent="-216000" algn="ctr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4400" spc="-1" strike="noStrike">
                <a:highlight>
                  <a:srgbClr val="ffffff"/>
                </a:highlight>
                <a:latin typeface="Times New Roman"/>
              </a:rPr>
              <a:t>Building a quarkonium-thermometer</a:t>
            </a:r>
            <a:endParaRPr b="0" lang="en-US" sz="4400" spc="-1" strike="noStrike">
              <a:highlight>
                <a:srgbClr val="ffffff"/>
              </a:highlight>
              <a:latin typeface="Times New Roman"/>
            </a:endParaRPr>
          </a:p>
        </p:txBody>
      </p:sp>
      <p:sp>
        <p:nvSpPr>
          <p:cNvPr id="1300" name="CustomShape 2"/>
          <p:cNvSpPr/>
          <p:nvPr/>
        </p:nvSpPr>
        <p:spPr>
          <a:xfrm>
            <a:off x="83880" y="5879880"/>
            <a:ext cx="4955760" cy="8758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/>
            <a:r>
              <a:rPr b="0" lang="en-US" sz="2400" spc="-1" strike="noStrike">
                <a:solidFill>
                  <a:srgbClr val="000000"/>
                </a:solidFill>
                <a:latin typeface="Arial"/>
                <a:ea typeface="Arial"/>
              </a:rPr>
              <a:t>Clear hierarchy in R</a:t>
            </a:r>
            <a:r>
              <a:rPr b="0" lang="en-US" sz="2400" spc="-1" strike="noStrike" baseline="-25000">
                <a:solidFill>
                  <a:srgbClr val="000000"/>
                </a:solidFill>
                <a:latin typeface="Arial"/>
                <a:ea typeface="Arial"/>
              </a:rPr>
              <a:t>AA</a:t>
            </a:r>
            <a:r>
              <a:rPr b="0" lang="en-US" sz="2400" spc="-1" strike="noStrike">
                <a:solidFill>
                  <a:srgbClr val="000000"/>
                </a:solidFill>
                <a:latin typeface="Arial"/>
                <a:ea typeface="Arial"/>
              </a:rPr>
              <a:t> of different quarkonium states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1301" name="CustomShape 3"/>
          <p:cNvSpPr/>
          <p:nvPr/>
        </p:nvSpPr>
        <p:spPr>
          <a:xfrm>
            <a:off x="780480" y="923760"/>
            <a:ext cx="1671120" cy="276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>
            <a:spAutoFit/>
          </a:bodyPr>
          <a:p>
            <a:pPr/>
            <a:r>
              <a:rPr b="0" lang="en-US" sz="1200" spc="-1" strike="noStrike">
                <a:solidFill>
                  <a:srgbClr val="000000"/>
                </a:solidFill>
                <a:latin typeface="Arial"/>
              </a:rPr>
              <a:t>CMS-PAS HIN-11-011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1302" name="CustomShape 4"/>
          <p:cNvSpPr/>
          <p:nvPr/>
        </p:nvSpPr>
        <p:spPr>
          <a:xfrm>
            <a:off x="2412720" y="5408640"/>
            <a:ext cx="572400" cy="4057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>
            <a:spAutoFit/>
          </a:bodyPr>
          <a:p>
            <a:pPr/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N</a:t>
            </a:r>
            <a:r>
              <a:rPr b="0" lang="en-US" sz="1800" spc="-1" strike="noStrike" baseline="-25000">
                <a:solidFill>
                  <a:srgbClr val="000000"/>
                </a:solidFill>
                <a:latin typeface="Arial"/>
              </a:rPr>
              <a:t>part</a:t>
            </a:r>
            <a:endParaRPr b="0" lang="en-US" sz="1800" spc="-1" strike="noStrike">
              <a:latin typeface="Arial"/>
            </a:endParaRPr>
          </a:p>
        </p:txBody>
      </p:sp>
      <p:grpSp>
        <p:nvGrpSpPr>
          <p:cNvPr id="1303" name="Group 5"/>
          <p:cNvGrpSpPr/>
          <p:nvPr/>
        </p:nvGrpSpPr>
        <p:grpSpPr>
          <a:xfrm>
            <a:off x="4846320" y="772200"/>
            <a:ext cx="5063040" cy="6240240"/>
            <a:chOff x="4846320" y="772200"/>
            <a:chExt cx="5063040" cy="6240240"/>
          </a:xfrm>
        </p:grpSpPr>
        <p:sp>
          <p:nvSpPr>
            <p:cNvPr id="1304" name="CustomShape 6"/>
            <p:cNvSpPr/>
            <p:nvPr/>
          </p:nvSpPr>
          <p:spPr>
            <a:xfrm>
              <a:off x="7338960" y="6735960"/>
              <a:ext cx="2570400" cy="27648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6800" bIns="46800">
              <a:spAutoFit/>
            </a:bodyPr>
            <a:p>
              <a:pPr/>
              <a:r>
                <a:rPr b="0" lang="en-US" sz="1200" spc="-1" strike="noStrike">
                  <a:solidFill>
                    <a:srgbClr val="000000"/>
                  </a:solidFill>
                  <a:latin typeface="Arial"/>
                </a:rPr>
                <a:t>CMS-PAS HIN-12-014, HIN-12-007</a:t>
              </a:r>
              <a:endParaRPr b="0" lang="en-US" sz="1200" spc="-1" strike="noStrike">
                <a:latin typeface="Arial"/>
              </a:endParaRPr>
            </a:p>
          </p:txBody>
        </p:sp>
        <p:grpSp>
          <p:nvGrpSpPr>
            <p:cNvPr id="1305" name="Group 7"/>
            <p:cNvGrpSpPr/>
            <p:nvPr/>
          </p:nvGrpSpPr>
          <p:grpSpPr>
            <a:xfrm>
              <a:off x="4846320" y="772200"/>
              <a:ext cx="4955760" cy="5864760"/>
              <a:chOff x="4846320" y="772200"/>
              <a:chExt cx="4955760" cy="5864760"/>
            </a:xfrm>
          </p:grpSpPr>
          <p:sp>
            <p:nvSpPr>
              <p:cNvPr id="1306" name="CustomShape 8"/>
              <p:cNvSpPr/>
              <p:nvPr/>
            </p:nvSpPr>
            <p:spPr>
              <a:xfrm>
                <a:off x="5686200" y="5811480"/>
                <a:ext cx="3863880" cy="825480"/>
              </a:xfrm>
              <a:custGeom>
                <a:avLst/>
                <a:gdLst/>
                <a:ahLst/>
                <a:rect l="l" t="t" r="r" b="b"/>
                <a:pathLst>
                  <a:path w="21600" h="2160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6800" bIns="46800">
                <a:spAutoFit/>
              </a:bodyPr>
              <a:p>
                <a:pPr/>
                <a:r>
                  <a:rPr b="0" lang="en-US" sz="2400" spc="-1" strike="noStrike">
                    <a:solidFill>
                      <a:srgbClr val="000000"/>
                    </a:solidFill>
                    <a:latin typeface="Arial"/>
                    <a:ea typeface="Arial"/>
                  </a:rPr>
                  <a:t>Expected in terms of binding energy</a:t>
                </a:r>
                <a:endParaRPr b="0" lang="en-US" sz="2400" spc="-1" strike="noStrike">
                  <a:latin typeface="Arial"/>
                </a:endParaRPr>
              </a:p>
            </p:txBody>
          </p:sp>
          <p:sp>
            <p:nvSpPr>
              <p:cNvPr id="1307" name="CustomShape 9"/>
              <p:cNvSpPr/>
              <p:nvPr/>
            </p:nvSpPr>
            <p:spPr>
              <a:xfrm>
                <a:off x="5181840" y="772200"/>
                <a:ext cx="4620240" cy="370800"/>
              </a:xfrm>
              <a:custGeom>
                <a:avLst/>
                <a:gdLst/>
                <a:ahLst/>
                <a:rect l="l" t="t" r="r" b="b"/>
                <a:pathLst>
                  <a:path w="21600" h="2160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6800" bIns="46800">
                <a:spAutoFit/>
              </a:bodyPr>
              <a:p>
                <a:pPr/>
                <a:r>
                  <a:rPr b="0" lang="en-US" sz="1600" spc="-1" strike="noStrike">
                    <a:solidFill>
                      <a:srgbClr val="000000"/>
                    </a:solidFill>
                    <a:latin typeface="Arial"/>
                    <a:ea typeface="Arial"/>
                  </a:rPr>
                  <a:t>Note: 6.5&lt;p</a:t>
                </a:r>
                <a:r>
                  <a:rPr b="0" lang="en-US" sz="1600" spc="-1" strike="noStrike" baseline="-25000">
                    <a:solidFill>
                      <a:srgbClr val="000000"/>
                    </a:solidFill>
                    <a:latin typeface="Arial"/>
                    <a:ea typeface="Arial"/>
                  </a:rPr>
                  <a:t>T</a:t>
                </a:r>
                <a:r>
                  <a:rPr b="0" lang="en-US" sz="1600" spc="-1" strike="noStrike">
                    <a:solidFill>
                      <a:srgbClr val="000000"/>
                    </a:solidFill>
                    <a:latin typeface="Arial"/>
                    <a:ea typeface="Arial"/>
                  </a:rPr>
                  <a:t>&lt;30 GeV for J/</a:t>
                </a:r>
                <a:r>
                  <a:rPr b="0" lang="en-US" sz="1600" spc="-1" strike="noStrike">
                    <a:solidFill>
                      <a:srgbClr val="000000"/>
                    </a:solidFill>
                    <a:latin typeface="Symbol"/>
                    <a:ea typeface="Symbol"/>
                  </a:rPr>
                  <a:t></a:t>
                </a:r>
                <a:r>
                  <a:rPr b="0" lang="en-US" sz="1600" spc="-1" strike="noStrike">
                    <a:solidFill>
                      <a:srgbClr val="000000"/>
                    </a:solidFill>
                    <a:latin typeface="Arial"/>
                    <a:ea typeface="Arial"/>
                  </a:rPr>
                  <a:t> and </a:t>
                </a:r>
                <a:r>
                  <a:rPr b="0" lang="en-US" sz="1600" spc="-1" strike="noStrike">
                    <a:solidFill>
                      <a:srgbClr val="000000"/>
                    </a:solidFill>
                    <a:latin typeface="Symbol"/>
                    <a:ea typeface="Symbol"/>
                  </a:rPr>
                  <a:t></a:t>
                </a:r>
                <a:r>
                  <a:rPr b="0" lang="en-US" sz="1600" spc="-1" strike="noStrike">
                    <a:solidFill>
                      <a:srgbClr val="000000"/>
                    </a:solidFill>
                    <a:latin typeface="Arial"/>
                    <a:ea typeface="Arial"/>
                  </a:rPr>
                  <a:t>(2s)</a:t>
                </a:r>
                <a:endParaRPr b="0" lang="en-US" sz="1600" spc="-1" strike="noStrike">
                  <a:latin typeface="Arial"/>
                </a:endParaRPr>
              </a:p>
            </p:txBody>
          </p:sp>
          <p:pic>
            <p:nvPicPr>
              <p:cNvPr id="1308" name="Picture 5" descr=""/>
              <p:cNvPicPr/>
              <p:nvPr/>
            </p:nvPicPr>
            <p:blipFill>
              <a:blip r:embed="rId2"/>
              <a:stretch/>
            </p:blipFill>
            <p:spPr>
              <a:xfrm>
                <a:off x="4846320" y="1132920"/>
                <a:ext cx="4788000" cy="4594680"/>
              </a:xfrm>
              <a:prstGeom prst="rect">
                <a:avLst/>
              </a:prstGeom>
              <a:ln>
                <a:noFill/>
              </a:ln>
            </p:spPr>
          </p:pic>
        </p:grpSp>
      </p:grpSp>
      <p:grpSp>
        <p:nvGrpSpPr>
          <p:cNvPr id="1309" name="Group 10"/>
          <p:cNvGrpSpPr/>
          <p:nvPr/>
        </p:nvGrpSpPr>
        <p:grpSpPr>
          <a:xfrm>
            <a:off x="525600" y="5382360"/>
            <a:ext cx="572040" cy="320400"/>
            <a:chOff x="525600" y="5382360"/>
            <a:chExt cx="572040" cy="320400"/>
          </a:xfrm>
        </p:grpSpPr>
        <p:sp>
          <p:nvSpPr>
            <p:cNvPr id="1310" name="CustomShape 11"/>
            <p:cNvSpPr/>
            <p:nvPr/>
          </p:nvSpPr>
          <p:spPr>
            <a:xfrm flipV="1">
              <a:off x="525600" y="5382360"/>
              <a:ext cx="320040" cy="320040"/>
            </a:xfrm>
            <a:prstGeom prst="ellipse">
              <a:avLst/>
            </a:prstGeom>
            <a:solidFill>
              <a:srgbClr val="808080">
                <a:alpha val="50000"/>
              </a:srgbClr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11" name="CustomShape 12"/>
            <p:cNvSpPr/>
            <p:nvPr/>
          </p:nvSpPr>
          <p:spPr>
            <a:xfrm flipV="1">
              <a:off x="777240" y="5382000"/>
              <a:ext cx="320400" cy="320040"/>
            </a:xfrm>
            <a:prstGeom prst="ellipse">
              <a:avLst/>
            </a:prstGeom>
            <a:solidFill>
              <a:srgbClr val="808080">
                <a:alpha val="50000"/>
              </a:srgbClr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1312" name="Group 13"/>
          <p:cNvGrpSpPr/>
          <p:nvPr/>
        </p:nvGrpSpPr>
        <p:grpSpPr>
          <a:xfrm>
            <a:off x="4207320" y="5382360"/>
            <a:ext cx="391680" cy="320400"/>
            <a:chOff x="4207320" y="5382360"/>
            <a:chExt cx="391680" cy="320400"/>
          </a:xfrm>
        </p:grpSpPr>
        <p:sp>
          <p:nvSpPr>
            <p:cNvPr id="1313" name="CustomShape 14"/>
            <p:cNvSpPr/>
            <p:nvPr/>
          </p:nvSpPr>
          <p:spPr>
            <a:xfrm flipV="1">
              <a:off x="4207320" y="5382360"/>
              <a:ext cx="320040" cy="320040"/>
            </a:xfrm>
            <a:prstGeom prst="ellipse">
              <a:avLst/>
            </a:prstGeom>
            <a:solidFill>
              <a:srgbClr val="808080">
                <a:alpha val="50000"/>
              </a:srgbClr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14" name="CustomShape 15"/>
            <p:cNvSpPr/>
            <p:nvPr/>
          </p:nvSpPr>
          <p:spPr>
            <a:xfrm flipV="1">
              <a:off x="4278960" y="5382000"/>
              <a:ext cx="320040" cy="320040"/>
            </a:xfrm>
            <a:prstGeom prst="ellipse">
              <a:avLst/>
            </a:prstGeom>
            <a:solidFill>
              <a:srgbClr val="808080">
                <a:alpha val="50000"/>
              </a:srgbClr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1315" name="Group 16"/>
          <p:cNvGrpSpPr/>
          <p:nvPr/>
        </p:nvGrpSpPr>
        <p:grpSpPr>
          <a:xfrm>
            <a:off x="2920320" y="5397840"/>
            <a:ext cx="463680" cy="320400"/>
            <a:chOff x="2920320" y="5397840"/>
            <a:chExt cx="463680" cy="320400"/>
          </a:xfrm>
        </p:grpSpPr>
        <p:sp>
          <p:nvSpPr>
            <p:cNvPr id="1316" name="CustomShape 17"/>
            <p:cNvSpPr/>
            <p:nvPr/>
          </p:nvSpPr>
          <p:spPr>
            <a:xfrm flipV="1">
              <a:off x="2920320" y="5397840"/>
              <a:ext cx="320040" cy="320040"/>
            </a:xfrm>
            <a:prstGeom prst="ellipse">
              <a:avLst/>
            </a:prstGeom>
            <a:solidFill>
              <a:srgbClr val="808080">
                <a:alpha val="50000"/>
              </a:srgbClr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17" name="CustomShape 18"/>
            <p:cNvSpPr/>
            <p:nvPr/>
          </p:nvSpPr>
          <p:spPr>
            <a:xfrm flipV="1">
              <a:off x="3063960" y="5397480"/>
              <a:ext cx="320040" cy="320040"/>
            </a:xfrm>
            <a:prstGeom prst="ellipse">
              <a:avLst/>
            </a:prstGeom>
            <a:solidFill>
              <a:srgbClr val="808080">
                <a:alpha val="50000"/>
              </a:srgbClr>
            </a:solidFill>
            <a:ln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</p:grpSp>
      <p:pic>
        <p:nvPicPr>
          <p:cNvPr id="1318" name="Picture 19" descr=""/>
          <p:cNvPicPr/>
          <p:nvPr/>
        </p:nvPicPr>
        <p:blipFill>
          <a:blip r:embed="rId3"/>
          <a:stretch/>
        </p:blipFill>
        <p:spPr>
          <a:xfrm>
            <a:off x="3359520" y="3612240"/>
            <a:ext cx="722880" cy="318240"/>
          </a:xfrm>
          <a:prstGeom prst="rect">
            <a:avLst/>
          </a:prstGeom>
          <a:ln>
            <a:noFill/>
          </a:ln>
        </p:spPr>
      </p:pic>
      <p:pic>
        <p:nvPicPr>
          <p:cNvPr id="1319" name="Picture 20" descr=""/>
          <p:cNvPicPr/>
          <p:nvPr/>
        </p:nvPicPr>
        <p:blipFill>
          <a:blip r:embed="rId4"/>
          <a:stretch/>
        </p:blipFill>
        <p:spPr>
          <a:xfrm>
            <a:off x="2687400" y="4115880"/>
            <a:ext cx="504000" cy="360360"/>
          </a:xfrm>
          <a:prstGeom prst="rect">
            <a:avLst/>
          </a:prstGeom>
          <a:ln>
            <a:noFill/>
          </a:ln>
        </p:spPr>
      </p:pic>
      <p:pic>
        <p:nvPicPr>
          <p:cNvPr id="1320" name="Picture 21" descr=""/>
          <p:cNvPicPr/>
          <p:nvPr/>
        </p:nvPicPr>
        <p:blipFill>
          <a:blip r:embed="rId5"/>
          <a:stretch/>
        </p:blipFill>
        <p:spPr>
          <a:xfrm>
            <a:off x="2099520" y="4735800"/>
            <a:ext cx="756000" cy="2851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1" name="Group 1"/>
          <p:cNvGrpSpPr/>
          <p:nvPr/>
        </p:nvGrpSpPr>
        <p:grpSpPr>
          <a:xfrm>
            <a:off x="2096280" y="2660040"/>
            <a:ext cx="4785120" cy="4242240"/>
            <a:chOff x="2096280" y="2660040"/>
            <a:chExt cx="4785120" cy="4242240"/>
          </a:xfrm>
        </p:grpSpPr>
        <p:pic>
          <p:nvPicPr>
            <p:cNvPr id="1322" name="" descr=""/>
            <p:cNvPicPr/>
            <p:nvPr/>
          </p:nvPicPr>
          <p:blipFill>
            <a:blip r:embed="rId1"/>
            <a:stretch/>
          </p:blipFill>
          <p:spPr>
            <a:xfrm>
              <a:off x="2096280" y="2660040"/>
              <a:ext cx="4785120" cy="4242240"/>
            </a:xfrm>
            <a:prstGeom prst="rect">
              <a:avLst/>
            </a:prstGeom>
            <a:ln>
              <a:noFill/>
            </a:ln>
          </p:spPr>
        </p:pic>
        <p:sp>
          <p:nvSpPr>
            <p:cNvPr id="1323" name="TextShape 2"/>
            <p:cNvSpPr txBox="1"/>
            <p:nvPr/>
          </p:nvSpPr>
          <p:spPr>
            <a:xfrm>
              <a:off x="3142080" y="4623480"/>
              <a:ext cx="1827000" cy="103320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>
              <a:noAutofit/>
            </a:bodyPr>
            <a:p>
              <a:endParaRPr b="0" lang="en-US" sz="1800" spc="-1" strike="noStrike">
                <a:latin typeface="Arial"/>
              </a:endParaRPr>
            </a:p>
            <a:p>
              <a:r>
                <a:rPr b="1" lang="en-US" sz="1500" spc="-1" strike="noStrike">
                  <a:solidFill>
                    <a:srgbClr val="000000"/>
                  </a:solidFill>
                  <a:latin typeface="Times New Roman"/>
                  <a:hlinkClick r:id="rId2"/>
                </a:rPr>
                <a:t>arXiv:1701.07065</a:t>
              </a:r>
              <a:r>
                <a:rPr b="1" lang="en-US" sz="1500" spc="-1" strike="noStrike">
                  <a:solidFill>
                    <a:srgbClr val="000000"/>
                  </a:solidFill>
                  <a:latin typeface="Times New Roman"/>
                </a:rPr>
                <a:t> </a:t>
              </a:r>
              <a:endParaRPr b="0" lang="en-US" sz="1500" spc="-1" strike="noStrike">
                <a:latin typeface="Arial"/>
              </a:endParaRPr>
            </a:p>
            <a:p>
              <a:endParaRPr b="0" lang="en-US" sz="1500" spc="-1" strike="noStrike">
                <a:latin typeface="Arial"/>
              </a:endParaRPr>
            </a:p>
          </p:txBody>
        </p:sp>
      </p:grpSp>
      <p:sp>
        <p:nvSpPr>
          <p:cNvPr id="1324" name="CustomShape 3"/>
          <p:cNvSpPr/>
          <p:nvPr/>
        </p:nvSpPr>
        <p:spPr>
          <a:xfrm>
            <a:off x="2398320" y="442440"/>
            <a:ext cx="1445760" cy="9014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1464" y="4340"/>
                </a:moveTo>
                <a:lnTo>
                  <a:pt x="9722" y="1887"/>
                </a:lnTo>
                <a:lnTo>
                  <a:pt x="8548" y="6383"/>
                </a:lnTo>
                <a:lnTo>
                  <a:pt x="4503" y="3626"/>
                </a:lnTo>
                <a:lnTo>
                  <a:pt x="5373" y="7816"/>
                </a:lnTo>
                <a:lnTo>
                  <a:pt x="1174" y="8270"/>
                </a:lnTo>
                <a:lnTo>
                  <a:pt x="3934" y="11592"/>
                </a:lnTo>
                <a:lnTo>
                  <a:pt x="0" y="12875"/>
                </a:lnTo>
                <a:lnTo>
                  <a:pt x="3329" y="15372"/>
                </a:lnTo>
                <a:lnTo>
                  <a:pt x="1283" y="17824"/>
                </a:lnTo>
                <a:lnTo>
                  <a:pt x="4804" y="18239"/>
                </a:lnTo>
                <a:lnTo>
                  <a:pt x="4918" y="21600"/>
                </a:lnTo>
                <a:lnTo>
                  <a:pt x="7525" y="18125"/>
                </a:lnTo>
                <a:lnTo>
                  <a:pt x="8698" y="19712"/>
                </a:lnTo>
                <a:lnTo>
                  <a:pt x="9871" y="17371"/>
                </a:lnTo>
                <a:lnTo>
                  <a:pt x="11614" y="18844"/>
                </a:lnTo>
                <a:lnTo>
                  <a:pt x="12178" y="15937"/>
                </a:lnTo>
                <a:lnTo>
                  <a:pt x="14943" y="17371"/>
                </a:lnTo>
                <a:lnTo>
                  <a:pt x="14640" y="14348"/>
                </a:lnTo>
                <a:lnTo>
                  <a:pt x="18878" y="15632"/>
                </a:lnTo>
                <a:lnTo>
                  <a:pt x="16382" y="12311"/>
                </a:lnTo>
                <a:lnTo>
                  <a:pt x="18270" y="11292"/>
                </a:lnTo>
                <a:lnTo>
                  <a:pt x="16986" y="9404"/>
                </a:lnTo>
                <a:lnTo>
                  <a:pt x="21600" y="6646"/>
                </a:lnTo>
                <a:lnTo>
                  <a:pt x="16382" y="6533"/>
                </a:lnTo>
                <a:lnTo>
                  <a:pt x="18005" y="3172"/>
                </a:lnTo>
                <a:lnTo>
                  <a:pt x="14524" y="5778"/>
                </a:lnTo>
                <a:lnTo>
                  <a:pt x="14789" y="0"/>
                </a:lnTo>
                <a:lnTo>
                  <a:pt x="11464" y="4340"/>
                </a:lnTo>
                <a:close/>
              </a:path>
            </a:pathLst>
          </a:custGeom>
          <a:blipFill rotWithShape="0">
            <a:blip r:embed="rId3"/>
            <a:tile/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325" name="TextShape 4"/>
          <p:cNvSpPr txBox="1"/>
          <p:nvPr/>
        </p:nvSpPr>
        <p:spPr>
          <a:xfrm rot="5400000">
            <a:off x="6437160" y="1590120"/>
            <a:ext cx="1867680" cy="7945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pPr algn="ctr"/>
            <a:r>
              <a:rPr b="1" lang="en-US" sz="2500" spc="-1" strike="noStrike">
                <a:solidFill>
                  <a:srgbClr val="008000"/>
                </a:solidFill>
                <a:latin typeface="Times New Roman"/>
              </a:rPr>
              <a:t>trajectory of system</a:t>
            </a:r>
            <a:endParaRPr b="0" lang="en-US" sz="2500" spc="-1" strike="noStrike">
              <a:latin typeface="Arial"/>
            </a:endParaRPr>
          </a:p>
        </p:txBody>
      </p:sp>
      <p:pic>
        <p:nvPicPr>
          <p:cNvPr id="1326" name="" descr=""/>
          <p:cNvPicPr/>
          <p:nvPr/>
        </p:nvPicPr>
        <p:blipFill>
          <a:blip r:embed="rId4"/>
          <a:stretch/>
        </p:blipFill>
        <p:spPr>
          <a:xfrm>
            <a:off x="4114080" y="354240"/>
            <a:ext cx="1005480" cy="1027440"/>
          </a:xfrm>
          <a:prstGeom prst="rect">
            <a:avLst/>
          </a:prstGeom>
          <a:ln>
            <a:noFill/>
          </a:ln>
        </p:spPr>
      </p:pic>
      <p:pic>
        <p:nvPicPr>
          <p:cNvPr id="1327" name="" descr=""/>
          <p:cNvPicPr/>
          <p:nvPr/>
        </p:nvPicPr>
        <p:blipFill>
          <a:blip r:embed="rId5"/>
          <a:stretch/>
        </p:blipFill>
        <p:spPr>
          <a:xfrm>
            <a:off x="874440" y="354240"/>
            <a:ext cx="1005480" cy="1027440"/>
          </a:xfrm>
          <a:prstGeom prst="rect">
            <a:avLst/>
          </a:prstGeom>
          <a:ln>
            <a:noFill/>
          </a:ln>
        </p:spPr>
      </p:pic>
      <p:sp>
        <p:nvSpPr>
          <p:cNvPr id="1328" name="Line 5"/>
          <p:cNvSpPr/>
          <p:nvPr/>
        </p:nvSpPr>
        <p:spPr>
          <a:xfrm flipH="1">
            <a:off x="3720960" y="840600"/>
            <a:ext cx="821520" cy="0"/>
          </a:xfrm>
          <a:prstGeom prst="line">
            <a:avLst/>
          </a:prstGeom>
          <a:ln w="76320">
            <a:solidFill>
              <a:srgbClr val="00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329" name="Line 6"/>
          <p:cNvSpPr/>
          <p:nvPr/>
        </p:nvSpPr>
        <p:spPr>
          <a:xfrm>
            <a:off x="1529280" y="820440"/>
            <a:ext cx="821520" cy="0"/>
          </a:xfrm>
          <a:prstGeom prst="line">
            <a:avLst/>
          </a:prstGeom>
          <a:ln w="76320">
            <a:solidFill>
              <a:srgbClr val="00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grpSp>
        <p:nvGrpSpPr>
          <p:cNvPr id="1330" name="Group 7"/>
          <p:cNvGrpSpPr/>
          <p:nvPr/>
        </p:nvGrpSpPr>
        <p:grpSpPr>
          <a:xfrm>
            <a:off x="2490120" y="204120"/>
            <a:ext cx="950760" cy="2670120"/>
            <a:chOff x="2490120" y="204120"/>
            <a:chExt cx="950760" cy="2670120"/>
          </a:xfrm>
        </p:grpSpPr>
        <p:sp>
          <p:nvSpPr>
            <p:cNvPr id="1331" name="Line 8"/>
            <p:cNvSpPr/>
            <p:nvPr/>
          </p:nvSpPr>
          <p:spPr>
            <a:xfrm flipV="1">
              <a:off x="3012480" y="204120"/>
              <a:ext cx="0" cy="2670120"/>
            </a:xfrm>
            <a:prstGeom prst="line">
              <a:avLst/>
            </a:prstGeom>
            <a:ln w="29160">
              <a:solidFill>
                <a:srgbClr val="000000"/>
              </a:solidFill>
              <a:round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32" name="CustomShape 9"/>
            <p:cNvSpPr/>
            <p:nvPr/>
          </p:nvSpPr>
          <p:spPr>
            <a:xfrm rot="19800000">
              <a:off x="2514600" y="1716480"/>
              <a:ext cx="901440" cy="3402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33" name="Line 10"/>
            <p:cNvSpPr/>
            <p:nvPr/>
          </p:nvSpPr>
          <p:spPr>
            <a:xfrm flipV="1">
              <a:off x="2904840" y="1904040"/>
              <a:ext cx="352440" cy="203400"/>
            </a:xfrm>
            <a:prstGeom prst="line">
              <a:avLst/>
            </a:prstGeom>
            <a:ln w="3672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34" name="Line 11"/>
            <p:cNvSpPr/>
            <p:nvPr/>
          </p:nvSpPr>
          <p:spPr>
            <a:xfrm flipV="1">
              <a:off x="2800440" y="1550160"/>
              <a:ext cx="352440" cy="203400"/>
            </a:xfrm>
            <a:prstGeom prst="line">
              <a:avLst/>
            </a:prstGeom>
            <a:ln w="3672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1335" name="Line 12"/>
          <p:cNvSpPr/>
          <p:nvPr/>
        </p:nvSpPr>
        <p:spPr>
          <a:xfrm>
            <a:off x="2823120" y="858960"/>
            <a:ext cx="442440" cy="0"/>
          </a:xfrm>
          <a:prstGeom prst="line">
            <a:avLst/>
          </a:prstGeom>
          <a:ln w="291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336" name="TextShape 13"/>
          <p:cNvSpPr txBox="1"/>
          <p:nvPr/>
        </p:nvSpPr>
        <p:spPr>
          <a:xfrm>
            <a:off x="1932840" y="405000"/>
            <a:ext cx="1382040" cy="4471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1" lang="en-US" sz="2500" spc="-1" strike="noStrike">
                <a:latin typeface="Arial"/>
              </a:rPr>
              <a:t>~600</a:t>
            </a:r>
            <a:endParaRPr b="0" lang="en-US" sz="25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7" name="TextShape 1"/>
          <p:cNvSpPr txBox="1"/>
          <p:nvPr/>
        </p:nvSpPr>
        <p:spPr>
          <a:xfrm>
            <a:off x="548640" y="2933640"/>
            <a:ext cx="9071640" cy="1280160"/>
          </a:xfrm>
          <a:prstGeom prst="rect">
            <a:avLst/>
          </a:prstGeom>
          <a:solidFill>
            <a:srgbClr val="9999cc"/>
          </a:solidFill>
          <a:ln w="18360">
            <a:solidFill>
              <a:srgbClr val="000000"/>
            </a:solidFill>
            <a:round/>
          </a:ln>
        </p:spPr>
        <p:txBody>
          <a:bodyPr lIns="9000" rIns="9000" tIns="9000" bIns="9000" anchor="ctr">
            <a:noAutofit/>
          </a:bodyPr>
          <a:p>
            <a:pPr algn="ctr"/>
            <a:r>
              <a:rPr b="0" lang="en-US" sz="4400" spc="-1" strike="noStrike">
                <a:highlight>
                  <a:srgbClr val="ffffff"/>
                </a:highlight>
                <a:latin typeface="Times New Roman"/>
              </a:rPr>
              <a:t>QGP Energy Density</a:t>
            </a:r>
            <a:endParaRPr b="0" lang="en-US" sz="4400" spc="-1" strike="noStrike">
              <a:highlight>
                <a:srgbClr val="ffffff"/>
              </a:highlight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8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n-US" sz="4400" spc="-1" strike="noStrike">
                <a:highlight>
                  <a:srgbClr val="ffffff"/>
                </a:highlight>
                <a:latin typeface="Times New Roman"/>
              </a:rPr>
              <a:t>How can we estimate the energy density?</a:t>
            </a:r>
            <a:endParaRPr b="0" lang="en-US" sz="4400" spc="-1" strike="noStrike">
              <a:highlight>
                <a:srgbClr val="ffffff"/>
              </a:highlight>
              <a:latin typeface="Times New Roman"/>
            </a:endParaRPr>
          </a:p>
        </p:txBody>
      </p:sp>
      <p:pic>
        <p:nvPicPr>
          <p:cNvPr id="1339" name="" descr=""/>
          <p:cNvPicPr/>
          <p:nvPr/>
        </p:nvPicPr>
        <p:blipFill>
          <a:blip r:embed="rId1"/>
          <a:stretch/>
        </p:blipFill>
        <p:spPr>
          <a:xfrm>
            <a:off x="6126480" y="1920240"/>
            <a:ext cx="2926080" cy="2743200"/>
          </a:xfrm>
          <a:prstGeom prst="rect">
            <a:avLst/>
          </a:prstGeom>
          <a:ln>
            <a:noFill/>
          </a:ln>
        </p:spPr>
      </p:pic>
      <p:sp>
        <p:nvSpPr>
          <p:cNvPr id="1340" name="TextShape 2"/>
          <p:cNvSpPr txBox="1"/>
          <p:nvPr/>
        </p:nvSpPr>
        <p:spPr>
          <a:xfrm>
            <a:off x="640080" y="1737360"/>
            <a:ext cx="5852160" cy="52120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 fontScale="71000"/>
          </a:bodyPr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highlight>
                  <a:srgbClr val="ffffff"/>
                </a:highlight>
                <a:latin typeface="Times New Roman"/>
              </a:rPr>
              <a:t>Transverse energy (E</a:t>
            </a:r>
            <a:r>
              <a:rPr b="0" lang="en-US" sz="3200" spc="-1" strike="noStrike" baseline="-14000000">
                <a:highlight>
                  <a:srgbClr val="ffffff"/>
                </a:highlight>
                <a:latin typeface="Times New Roman"/>
              </a:rPr>
              <a:t>T</a:t>
            </a:r>
            <a:r>
              <a:rPr b="0" lang="en-US" sz="3200" spc="-1" strike="noStrike">
                <a:highlight>
                  <a:srgbClr val="ffffff"/>
                </a:highlight>
                <a:latin typeface="Times New Roman"/>
              </a:rPr>
              <a:t>)</a:t>
            </a:r>
            <a:endParaRPr b="0" lang="en-US" sz="3200" spc="-1" strike="noStrike">
              <a:highlight>
                <a:srgbClr val="ffffff"/>
              </a:highlight>
              <a:latin typeface="Times New Roman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highlight>
                  <a:srgbClr val="ffffff"/>
                </a:highlight>
                <a:latin typeface="Times New Roman"/>
              </a:rPr>
              <a:t>sum of particle energies in transverse direction</a:t>
            </a:r>
            <a:endParaRPr b="0" lang="en-US" sz="2800" spc="-1" strike="noStrike">
              <a:highlight>
                <a:srgbClr val="ffffff"/>
              </a:highlight>
              <a:latin typeface="Times New Roman"/>
            </a:endParaRPr>
          </a:p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highlight>
                  <a:srgbClr val="ffffff"/>
                </a:highlight>
                <a:latin typeface="Times New Roman"/>
              </a:rPr>
              <a:t>Volume V = A</a:t>
            </a:r>
            <a:r>
              <a:rPr b="0" lang="en-US" sz="3200" spc="-1" strike="noStrike" baseline="-14000000">
                <a:highlight>
                  <a:srgbClr val="ffffff"/>
                </a:highlight>
                <a:latin typeface="Times New Roman"/>
              </a:rPr>
              <a:t>T </a:t>
            </a:r>
            <a:r>
              <a:rPr b="0" lang="en-US" sz="3200" spc="-1" strike="noStrike">
                <a:highlight>
                  <a:srgbClr val="ffffff"/>
                </a:highlight>
                <a:latin typeface="Times New Roman"/>
                <a:ea typeface="Arial"/>
              </a:rPr>
              <a:t>τ</a:t>
            </a:r>
            <a:r>
              <a:rPr b="0" lang="en-US" sz="3200" spc="-1" strike="noStrike">
                <a:highlight>
                  <a:srgbClr val="ffffff"/>
                </a:highlight>
                <a:latin typeface="Times New Roman"/>
              </a:rPr>
              <a:t>c</a:t>
            </a:r>
            <a:endParaRPr b="0" lang="en-US" sz="3200" spc="-1" strike="noStrike">
              <a:highlight>
                <a:srgbClr val="ffffff"/>
              </a:highlight>
              <a:latin typeface="Times New Roman"/>
            </a:endParaRPr>
          </a:p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highlight>
                  <a:srgbClr val="ffffff"/>
                </a:highlight>
                <a:latin typeface="Times New Roman"/>
                <a:ea typeface="Arial"/>
              </a:rPr>
              <a:t>τ = formation time</a:t>
            </a:r>
            <a:endParaRPr b="0" lang="en-US" sz="3200" spc="-1" strike="noStrike">
              <a:highlight>
                <a:srgbClr val="ffffff"/>
              </a:highlight>
              <a:latin typeface="Times New Roman"/>
            </a:endParaRPr>
          </a:p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highlight>
                  <a:srgbClr val="ffffff"/>
                </a:highlight>
                <a:latin typeface="Times New Roman"/>
                <a:ea typeface="Arial"/>
              </a:rPr>
              <a:t>Energy density </a:t>
            </a:r>
            <a:r>
              <a:rPr b="0" lang="en-US" sz="3200" spc="-1" strike="noStrike">
                <a:highlight>
                  <a:srgbClr val="ffffff"/>
                </a:highlight>
                <a:latin typeface="Times New Roman"/>
                <a:ea typeface="Times New Roman"/>
              </a:rPr>
              <a:t>ε</a:t>
            </a:r>
            <a:br/>
            <a:br/>
            <a:br/>
            <a:br/>
            <a:r>
              <a:rPr b="0" lang="en-US" sz="3200" spc="-1" strike="noStrike">
                <a:highlight>
                  <a:srgbClr val="ffffff"/>
                </a:highlight>
                <a:latin typeface="Times New Roman"/>
              </a:rPr>
              <a:t> </a:t>
            </a:r>
            <a:endParaRPr b="0" lang="en-US" sz="3200" spc="-1" strike="noStrike">
              <a:highlight>
                <a:srgbClr val="ffffff"/>
              </a:highlight>
              <a:latin typeface="Times New Roman"/>
            </a:endParaRPr>
          </a:p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highlight>
                  <a:srgbClr val="ffffff"/>
                </a:highlight>
                <a:latin typeface="Times New Roman"/>
                <a:ea typeface="Times New Roman"/>
              </a:rPr>
              <a:t>QGP formation for ε &gt; 0.5 GeV/fm</a:t>
            </a:r>
            <a:r>
              <a:rPr b="0" lang="en-US" sz="3200" spc="-1" strike="noStrike" baseline="14000000">
                <a:highlight>
                  <a:srgbClr val="ffffff"/>
                </a:highlight>
                <a:latin typeface="Times New Roman"/>
                <a:ea typeface="Times New Roman"/>
              </a:rPr>
              <a:t>3</a:t>
            </a:r>
            <a:endParaRPr b="0" lang="en-US" sz="3200" spc="-1" strike="noStrike">
              <a:highlight>
                <a:srgbClr val="ffffff"/>
              </a:highlight>
              <a:latin typeface="Times New Roman"/>
            </a:endParaRPr>
          </a:p>
        </p:txBody>
      </p:sp>
      <p:sp>
        <p:nvSpPr>
          <p:cNvPr id="1341" name="TextShape 3"/>
          <p:cNvSpPr txBox="1"/>
          <p:nvPr/>
        </p:nvSpPr>
        <p:spPr>
          <a:xfrm>
            <a:off x="9479520" y="2815920"/>
            <a:ext cx="640080" cy="6753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r>
              <a:rPr b="0" lang="en-US" sz="3200" spc="-1" strike="noStrike">
                <a:highlight>
                  <a:srgbClr val="ffffff"/>
                </a:highlight>
                <a:latin typeface="Times New Roman"/>
              </a:rPr>
              <a:t>A</a:t>
            </a:r>
            <a:r>
              <a:rPr b="0" lang="en-US" sz="3200" spc="-1" strike="noStrike" baseline="-14000000">
                <a:highlight>
                  <a:srgbClr val="ffffff"/>
                </a:highlight>
                <a:latin typeface="Times New Roman"/>
              </a:rPr>
              <a:t>T </a:t>
            </a:r>
            <a:endParaRPr b="0" lang="en-US" sz="3200" spc="-1" strike="noStrike">
              <a:highlight>
                <a:srgbClr val="ffffff"/>
              </a:highlight>
              <a:latin typeface="Times New Roman"/>
            </a:endParaRPr>
          </a:p>
        </p:txBody>
      </p:sp>
      <p:sp>
        <p:nvSpPr>
          <p:cNvPr id="1342" name="CustomShape 4"/>
          <p:cNvSpPr/>
          <p:nvPr/>
        </p:nvSpPr>
        <p:spPr>
          <a:xfrm>
            <a:off x="8922240" y="1978560"/>
            <a:ext cx="457200" cy="2103120"/>
          </a:xfrm>
          <a:custGeom>
            <a:avLst/>
            <a:gdLst/>
            <a:ahLst/>
            <a:rect l="0" t="0" r="r" b="b"/>
            <a:pathLst>
              <a:path w="1272" h="5844">
                <a:moveTo>
                  <a:pt x="0" y="0"/>
                </a:moveTo>
                <a:cubicBezTo>
                  <a:pt x="317" y="0"/>
                  <a:pt x="635" y="243"/>
                  <a:pt x="635" y="486"/>
                </a:cubicBezTo>
                <a:lnTo>
                  <a:pt x="635" y="2535"/>
                </a:lnTo>
                <a:cubicBezTo>
                  <a:pt x="635" y="2778"/>
                  <a:pt x="953" y="3022"/>
                  <a:pt x="1271" y="3022"/>
                </a:cubicBezTo>
                <a:cubicBezTo>
                  <a:pt x="953" y="3022"/>
                  <a:pt x="635" y="3265"/>
                  <a:pt x="635" y="3508"/>
                </a:cubicBezTo>
                <a:lnTo>
                  <a:pt x="635" y="5356"/>
                </a:lnTo>
                <a:cubicBezTo>
                  <a:pt x="635" y="5599"/>
                  <a:pt x="317" y="5843"/>
                  <a:pt x="0" y="5843"/>
                </a:cubicBezTo>
              </a:path>
            </a:pathLst>
          </a:custGeom>
          <a:noFill/>
          <a:ln w="3672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343" name="TextShape 5"/>
          <p:cNvSpPr txBox="1"/>
          <p:nvPr/>
        </p:nvSpPr>
        <p:spPr>
          <a:xfrm>
            <a:off x="7821000" y="4333680"/>
            <a:ext cx="957240" cy="54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r>
              <a:rPr b="0" lang="en-US" sz="3200" spc="-1" strike="noStrike">
                <a:highlight>
                  <a:srgbClr val="ffffff"/>
                </a:highlight>
                <a:latin typeface="Times New Roman"/>
                <a:ea typeface="Arial"/>
              </a:rPr>
              <a:t>= τ</a:t>
            </a:r>
            <a:r>
              <a:rPr b="0" lang="en-US" sz="3200" spc="-1" strike="noStrike">
                <a:highlight>
                  <a:srgbClr val="ffffff"/>
                </a:highlight>
                <a:latin typeface="Times New Roman"/>
              </a:rPr>
              <a:t>c</a:t>
            </a:r>
            <a:endParaRPr b="0" lang="en-US" sz="3200" spc="-1" strike="noStrike">
              <a:highlight>
                <a:srgbClr val="ffffff"/>
              </a:highlight>
              <a:latin typeface="Times New Roman"/>
            </a:endParaRPr>
          </a:p>
        </p:txBody>
      </p:sp>
      <mc:AlternateContent>
        <mc:Choice xmlns:a14="http://schemas.microsoft.com/office/drawing/2010/main" Requires="a14">
          <p:sp>
            <p:nvSpPr>
              <p:cNvPr id="1344" name="Formula 6"/>
              <p:cNvSpPr txBox="1"/>
              <p:nvPr/>
            </p:nvSpPr>
            <p:spPr>
              <a:xfrm>
                <a:off x="1737360" y="5212080"/>
                <a:ext cx="3072960" cy="84420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r>
                      <m:t xml:space="preserve">ϵ</m:t>
                    </m:r>
                    <m:r>
                      <m:t xml:space="preserve">=</m:t>
                    </m:r>
                    <m:f>
                      <m:num>
                        <m:r>
                          <m:t xml:space="preserve">1</m:t>
                        </m:r>
                      </m:num>
                      <m:den>
                        <m:r>
                          <m:t xml:space="preserve">V</m:t>
                        </m:r>
                      </m:den>
                    </m:f>
                    <m:f>
                      <m:num>
                        <m:sSub>
                          <m:e>
                            <m:r>
                              <m:t xml:space="preserve">dE</m:t>
                            </m:r>
                          </m:e>
                          <m:sub>
                            <m:r>
                              <m:t xml:space="preserve">T</m:t>
                            </m:r>
                          </m:sub>
                        </m:sSub>
                      </m:num>
                      <m:den>
                        <m:r>
                          <m:t xml:space="preserve">dy</m:t>
                        </m:r>
                      </m:den>
                    </m:f>
                    <m:r>
                      <m:t xml:space="preserve">=</m:t>
                    </m:r>
                    <m:f>
                      <m:num>
                        <m:r>
                          <m:t xml:space="preserve">J</m:t>
                        </m:r>
                      </m:num>
                      <m:den>
                        <m:sSub>
                          <m:e>
                            <m:r>
                              <m:t xml:space="preserve">A</m:t>
                            </m:r>
                          </m:e>
                          <m:sub>
                            <m:r>
                              <m:t xml:space="preserve">T</m:t>
                            </m:r>
                          </m:sub>
                        </m:sSub>
                        <m:r>
                          <m:t xml:space="preserve">τ</m:t>
                        </m:r>
                        <m:r>
                          <m:t xml:space="preserve">c</m:t>
                        </m:r>
                      </m:den>
                    </m:f>
                    <m:f>
                      <m:num>
                        <m:sSub>
                          <m:e>
                            <m:r>
                              <m:t xml:space="preserve">dE</m:t>
                            </m:r>
                          </m:e>
                          <m:sub>
                            <m:r>
                              <m:t xml:space="preserve">T</m:t>
                            </m:r>
                          </m:sub>
                        </m:sSub>
                      </m:num>
                      <m:den>
                        <m:r>
                          <m:t xml:space="preserve">d</m:t>
                        </m:r>
                        <m:r>
                          <m:t xml:space="preserve">η</m:t>
                        </m:r>
                      </m:den>
                    </m:f>
                  </m:oMath>
                </a14:m>
              </a:p>
            </p:txBody>
          </p:sp>
        </mc:Choice>
        <mc:Fallback/>
      </mc:AlternateContent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5" name="" descr=""/>
          <p:cNvPicPr/>
          <p:nvPr/>
        </p:nvPicPr>
        <p:blipFill>
          <a:blip r:embed="rId1"/>
          <a:stretch/>
        </p:blipFill>
        <p:spPr>
          <a:xfrm>
            <a:off x="681840" y="1521360"/>
            <a:ext cx="7196400" cy="4489560"/>
          </a:xfrm>
          <a:prstGeom prst="rect">
            <a:avLst/>
          </a:prstGeom>
          <a:ln>
            <a:noFill/>
          </a:ln>
        </p:spPr>
      </p:pic>
      <p:sp>
        <p:nvSpPr>
          <p:cNvPr id="1346" name="TextShape 1"/>
          <p:cNvSpPr txBox="1"/>
          <p:nvPr/>
        </p:nvSpPr>
        <p:spPr>
          <a:xfrm>
            <a:off x="504000" y="1800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n-US" sz="4400" spc="-1" strike="noStrike">
                <a:highlight>
                  <a:srgbClr val="ffffff"/>
                </a:highlight>
                <a:latin typeface="Times New Roman"/>
              </a:rPr>
              <a:t>Energy density</a:t>
            </a:r>
            <a:endParaRPr b="0" lang="en-US" sz="4400" spc="-1" strike="noStrike">
              <a:highlight>
                <a:srgbClr val="ffffff"/>
              </a:highlight>
              <a:latin typeface="Times New Roman"/>
            </a:endParaRPr>
          </a:p>
        </p:txBody>
      </p:sp>
      <p:sp>
        <p:nvSpPr>
          <p:cNvPr id="1347" name="TextShape 2"/>
          <p:cNvSpPr txBox="1"/>
          <p:nvPr/>
        </p:nvSpPr>
        <p:spPr>
          <a:xfrm>
            <a:off x="2571840" y="4566240"/>
            <a:ext cx="5280480" cy="5464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en-US" sz="2500" spc="-1" strike="noStrike">
                <a:latin typeface="Times New Roman"/>
              </a:rPr>
              <a:t>Standard estimate </a:t>
            </a:r>
            <a:r>
              <a:rPr b="0" lang="en-US" sz="2500" spc="-1" strike="noStrike">
                <a:latin typeface="Times New Roman"/>
                <a:ea typeface="Times New Roman"/>
              </a:rPr>
              <a:t>τ</a:t>
            </a:r>
            <a:r>
              <a:rPr b="0" lang="en-US" sz="2500" spc="-1" strike="noStrike" baseline="-14000000">
                <a:latin typeface="Times New Roman"/>
                <a:ea typeface="Times New Roman"/>
              </a:rPr>
              <a:t>0</a:t>
            </a:r>
            <a:r>
              <a:rPr b="0" lang="en-US" sz="2500" spc="-1" strike="noStrike">
                <a:latin typeface="Times New Roman"/>
                <a:ea typeface="Times New Roman"/>
              </a:rPr>
              <a:t> ≈ 1 fm/c</a:t>
            </a:r>
            <a:endParaRPr b="0" lang="en-US" sz="2500" spc="-1" strike="noStrike">
              <a:latin typeface="Arial"/>
            </a:endParaRPr>
          </a:p>
        </p:txBody>
      </p:sp>
      <mc:AlternateContent>
        <mc:Choice xmlns:a14="http://schemas.microsoft.com/office/drawing/2010/main" Requires="a14">
          <p:sp>
            <p:nvSpPr>
              <p:cNvPr id="1348" name="Formula 3"/>
              <p:cNvSpPr txBox="1"/>
              <p:nvPr/>
            </p:nvSpPr>
            <p:spPr>
              <a:xfrm>
                <a:off x="3497040" y="5936040"/>
                <a:ext cx="1886760" cy="84420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r>
                      <m:t xml:space="preserve">ϵ</m:t>
                    </m:r>
                    <m:r>
                      <m:t xml:space="preserve">=</m:t>
                    </m:r>
                    <m:f>
                      <m:num>
                        <m:r>
                          <m:t xml:space="preserve">1</m:t>
                        </m:r>
                      </m:num>
                      <m:den>
                        <m:r>
                          <m:t xml:space="preserve">A</m:t>
                        </m:r>
                        <m:r>
                          <m:t xml:space="preserve">c</m:t>
                        </m:r>
                        <m:sSub>
                          <m:e>
                            <m:r>
                              <m:t xml:space="preserve">τ</m:t>
                            </m:r>
                          </m:e>
                          <m:sub>
                            <m:r>
                              <m:t xml:space="preserve">0</m:t>
                            </m:r>
                          </m:sub>
                        </m:sSub>
                      </m:den>
                    </m:f>
                    <m:f>
                      <m:num>
                        <m:sSub>
                          <m:e>
                            <m:r>
                              <m:t xml:space="preserve">dE</m:t>
                            </m:r>
                          </m:e>
                          <m:sub>
                            <m:r>
                              <m:t xml:space="preserve">T</m:t>
                            </m:r>
                          </m:sub>
                        </m:sSub>
                      </m:num>
                      <m:den>
                        <m:r>
                          <m:t xml:space="preserve">dy</m:t>
                        </m:r>
                      </m:den>
                    </m:f>
                  </m:oMath>
                </a14:m>
              </a:p>
            </p:txBody>
          </p:sp>
        </mc:Choice>
        <mc:Fallback/>
      </mc:AlternateContent>
      <p:sp>
        <p:nvSpPr>
          <p:cNvPr id="1349" name="Line 4"/>
          <p:cNvSpPr/>
          <p:nvPr/>
        </p:nvSpPr>
        <p:spPr>
          <a:xfrm>
            <a:off x="1474560" y="5076000"/>
            <a:ext cx="6309360" cy="0"/>
          </a:xfrm>
          <a:prstGeom prst="line">
            <a:avLst/>
          </a:prstGeom>
          <a:ln w="36720">
            <a:solidFill>
              <a:srgbClr val="0000ff"/>
            </a:solidFill>
            <a:custDash>
              <a:ds d="498039" sp="498039"/>
              <a:ds d="498039" sp="498039"/>
            </a:custDash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350" name="TextShape 5"/>
          <p:cNvSpPr txBox="1"/>
          <p:nvPr/>
        </p:nvSpPr>
        <p:spPr>
          <a:xfrm>
            <a:off x="7852320" y="4572000"/>
            <a:ext cx="1507680" cy="10234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pPr algn="ctr"/>
            <a:r>
              <a:rPr b="1" lang="en-US" sz="2200" spc="-1" strike="noStrike">
                <a:solidFill>
                  <a:srgbClr val="0000ff"/>
                </a:solidFill>
                <a:latin typeface="Times New Roman"/>
              </a:rPr>
              <a:t>QGP formation</a:t>
            </a:r>
            <a:endParaRPr b="0" lang="en-US" sz="2200" spc="-1" strike="noStrike">
              <a:latin typeface="Arial"/>
            </a:endParaRPr>
          </a:p>
        </p:txBody>
      </p:sp>
      <p:sp>
        <p:nvSpPr>
          <p:cNvPr id="1351" name="Line 6"/>
          <p:cNvSpPr/>
          <p:nvPr/>
        </p:nvSpPr>
        <p:spPr>
          <a:xfrm>
            <a:off x="1474560" y="3924000"/>
            <a:ext cx="6309360" cy="0"/>
          </a:xfrm>
          <a:prstGeom prst="line">
            <a:avLst/>
          </a:prstGeom>
          <a:ln w="36720">
            <a:solidFill>
              <a:srgbClr val="ff0000"/>
            </a:solidFill>
            <a:custDash>
              <a:ds d="498039" sp="498039"/>
              <a:ds d="498039" sp="498039"/>
            </a:custDash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352" name="TextShape 7"/>
          <p:cNvSpPr txBox="1"/>
          <p:nvPr/>
        </p:nvSpPr>
        <p:spPr>
          <a:xfrm>
            <a:off x="7852320" y="3708360"/>
            <a:ext cx="1507680" cy="5140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pPr algn="ctr"/>
            <a:r>
              <a:rPr b="1" lang="en-US" sz="3000" spc="-1" strike="noStrike">
                <a:solidFill>
                  <a:srgbClr val="ff0000"/>
                </a:solidFill>
                <a:latin typeface="Times New Roman"/>
              </a:rPr>
              <a:t>RHIC</a:t>
            </a:r>
            <a:endParaRPr b="0" lang="en-US" sz="3000" spc="-1" strike="noStrike">
              <a:latin typeface="Arial"/>
            </a:endParaRPr>
          </a:p>
        </p:txBody>
      </p:sp>
      <p:grpSp>
        <p:nvGrpSpPr>
          <p:cNvPr id="1353" name="Group 8"/>
          <p:cNvGrpSpPr/>
          <p:nvPr/>
        </p:nvGrpSpPr>
        <p:grpSpPr>
          <a:xfrm>
            <a:off x="7680240" y="5548680"/>
            <a:ext cx="309960" cy="274680"/>
            <a:chOff x="7680240" y="5548680"/>
            <a:chExt cx="309960" cy="274680"/>
          </a:xfrm>
        </p:grpSpPr>
        <p:sp>
          <p:nvSpPr>
            <p:cNvPr id="1354" name="CustomShape 9"/>
            <p:cNvSpPr/>
            <p:nvPr/>
          </p:nvSpPr>
          <p:spPr>
            <a:xfrm>
              <a:off x="7715880" y="5548680"/>
              <a:ext cx="274320" cy="274320"/>
            </a:xfrm>
            <a:prstGeom prst="ellipse">
              <a:avLst/>
            </a:prstGeom>
            <a:solidFill>
              <a:srgbClr val="0000ff">
                <a:alpha val="50000"/>
              </a:srgbClr>
            </a:solidFill>
            <a:ln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55" name="CustomShape 10"/>
            <p:cNvSpPr/>
            <p:nvPr/>
          </p:nvSpPr>
          <p:spPr>
            <a:xfrm>
              <a:off x="7680240" y="5549040"/>
              <a:ext cx="274320" cy="274320"/>
            </a:xfrm>
            <a:prstGeom prst="ellipse">
              <a:avLst/>
            </a:prstGeom>
            <a:solidFill>
              <a:srgbClr val="ff0000">
                <a:alpha val="50000"/>
              </a:srgbClr>
            </a:solidFill>
            <a:ln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1356" name="Group 11"/>
          <p:cNvGrpSpPr/>
          <p:nvPr/>
        </p:nvGrpSpPr>
        <p:grpSpPr>
          <a:xfrm>
            <a:off x="1380600" y="5549040"/>
            <a:ext cx="453960" cy="274680"/>
            <a:chOff x="1380600" y="5549040"/>
            <a:chExt cx="453960" cy="274680"/>
          </a:xfrm>
        </p:grpSpPr>
        <p:sp>
          <p:nvSpPr>
            <p:cNvPr id="1357" name="CustomShape 12"/>
            <p:cNvSpPr/>
            <p:nvPr/>
          </p:nvSpPr>
          <p:spPr>
            <a:xfrm>
              <a:off x="1560240" y="5549040"/>
              <a:ext cx="274320" cy="274320"/>
            </a:xfrm>
            <a:prstGeom prst="ellipse">
              <a:avLst/>
            </a:prstGeom>
            <a:solidFill>
              <a:srgbClr val="0000ff">
                <a:alpha val="50000"/>
              </a:srgbClr>
            </a:solidFill>
            <a:ln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58" name="CustomShape 13"/>
            <p:cNvSpPr/>
            <p:nvPr/>
          </p:nvSpPr>
          <p:spPr>
            <a:xfrm>
              <a:off x="1380600" y="5549400"/>
              <a:ext cx="274320" cy="274320"/>
            </a:xfrm>
            <a:prstGeom prst="ellipse">
              <a:avLst/>
            </a:prstGeom>
            <a:solidFill>
              <a:srgbClr val="ff0000">
                <a:alpha val="50000"/>
              </a:srgbClr>
            </a:solidFill>
            <a:ln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1359" name="Group 14"/>
          <p:cNvGrpSpPr/>
          <p:nvPr/>
        </p:nvGrpSpPr>
        <p:grpSpPr>
          <a:xfrm>
            <a:off x="4548600" y="5549040"/>
            <a:ext cx="381960" cy="274680"/>
            <a:chOff x="4548600" y="5549040"/>
            <a:chExt cx="381960" cy="274680"/>
          </a:xfrm>
        </p:grpSpPr>
        <p:sp>
          <p:nvSpPr>
            <p:cNvPr id="1360" name="CustomShape 15"/>
            <p:cNvSpPr/>
            <p:nvPr/>
          </p:nvSpPr>
          <p:spPr>
            <a:xfrm>
              <a:off x="4656240" y="5549040"/>
              <a:ext cx="274320" cy="274320"/>
            </a:xfrm>
            <a:prstGeom prst="ellipse">
              <a:avLst/>
            </a:prstGeom>
            <a:solidFill>
              <a:srgbClr val="0000ff">
                <a:alpha val="50000"/>
              </a:srgbClr>
            </a:solidFill>
            <a:ln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61" name="CustomShape 16"/>
            <p:cNvSpPr/>
            <p:nvPr/>
          </p:nvSpPr>
          <p:spPr>
            <a:xfrm>
              <a:off x="4548600" y="5549400"/>
              <a:ext cx="274320" cy="274320"/>
            </a:xfrm>
            <a:prstGeom prst="ellipse">
              <a:avLst/>
            </a:prstGeom>
            <a:solidFill>
              <a:srgbClr val="ff0000">
                <a:alpha val="50000"/>
              </a:srgbClr>
            </a:solidFill>
            <a:ln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15296</TotalTime>
  <Application>LibreOffice/6.4.3.2$Linux_X86_64 LibreOffice_project/40$Build-2</Applicat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2015-12-29T11:49:04Z</dcterms:created>
  <dc:creator>Christine Nattrass</dc:creator>
  <dc:description/>
  <dc:language>en-US</dc:language>
  <cp:lastModifiedBy/>
  <dcterms:modified xsi:type="dcterms:W3CDTF">2020-05-12T12:41:38Z</dcterms:modified>
  <cp:revision>252</cp:revision>
  <dc:subject/>
  <dc:title/>
</cp:coreProperties>
</file>