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charts/chart12.xml" ContentType="application/vnd.openxmlformats-officedocument.drawingml.chart+xml"/>
  <Override PartName="/ppt/charts/chart11.xml" ContentType="application/vnd.openxmlformats-officedocument.drawingml.chart+xml"/>
  <Override PartName="/ppt/media/image54.png" ContentType="image/png"/>
  <Override PartName="/ppt/media/image53.png" ContentType="image/png"/>
  <Override PartName="/ppt/media/image52.png" ContentType="image/png"/>
  <Override PartName="/ppt/media/image51.jpeg" ContentType="image/jpeg"/>
  <Override PartName="/ppt/media/image50.png" ContentType="image/png"/>
  <Override PartName="/ppt/media/image48.png" ContentType="image/png"/>
  <Override PartName="/ppt/media/image45.jpeg" ContentType="image/jpeg"/>
  <Override PartName="/ppt/media/image44.jpeg" ContentType="image/jpeg"/>
  <Override PartName="/ppt/media/image43.jpeg" ContentType="image/jpeg"/>
  <Override PartName="/ppt/media/image42.png" ContentType="image/png"/>
  <Override PartName="/ppt/media/image41.png" ContentType="image/png"/>
  <Override PartName="/ppt/media/image40.png" ContentType="image/png"/>
  <Override PartName="/ppt/media/image37.png" ContentType="image/png"/>
  <Override PartName="/ppt/media/image16.jpeg" ContentType="image/jpeg"/>
  <Override PartName="/ppt/media/image39.png" ContentType="image/png"/>
  <Override PartName="/ppt/media/image14.png" ContentType="image/png"/>
  <Override PartName="/ppt/media/image38.png" ContentType="image/png"/>
  <Override PartName="/ppt/media/image13.png" ContentType="image/png"/>
  <Override PartName="/ppt/media/image15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46.png" ContentType="image/png"/>
  <Override PartName="/ppt/media/image9.jpeg" ContentType="image/jpeg"/>
  <Override PartName="/ppt/media/image21.png" ContentType="image/png"/>
  <Override PartName="/ppt/media/image47.png" ContentType="image/png"/>
  <Override PartName="/ppt/media/image22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55.png" ContentType="image/png"/>
  <Override PartName="/ppt/media/image30.png" ContentType="image/png"/>
  <Override PartName="/ppt/media/image56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10.png" ContentType="image/png"/>
  <Override PartName="/ppt/media/image35.png" ContentType="image/png"/>
  <Override PartName="/ppt/media/image11.png" ContentType="image/png"/>
  <Override PartName="/ppt/media/image36.png" ContentType="image/png"/>
  <Override PartName="/ppt/media/image12.tif" ContentType="image/tiff"/>
  <Override PartName="/ppt/media/image23.tif" ContentType="image/tiff"/>
  <Override PartName="/ppt/media/image57.jpeg" ContentType="image/jpeg"/>
  <Override PartName="/ppt/media/image26.tif" ContentType="image/tiff"/>
  <Override PartName="/ppt/media/image29.tif" ContentType="image/tiff"/>
  <Override PartName="/ppt/media/image8.png" ContentType="image/png"/>
  <Override PartName="/ppt/media/image7.png" ContentType="image/png"/>
  <Override PartName="/ppt/media/image2.png" ContentType="image/png"/>
  <Override PartName="/ppt/media/image1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_rels/slideLayout155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32.xml.rels" ContentType="application/vnd.openxmlformats-package.relationships+xml"/>
  <Override PartName="/ppt/slides/_rels/slide27.xml.rels" ContentType="application/vnd.openxmlformats-package.relationships+xml"/>
  <Override PartName="/ppt/slides/_rels/slide26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0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2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36.xml.rels" ContentType="application/vnd.openxmlformats-package.relationships+xml"/>
  <Override PartName="/ppt/slides/_rels/slide5.xml.rels" ContentType="application/vnd.openxmlformats-package.relationships+xml"/>
  <Override PartName="/ppt/slides/_rels/slide3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slide" Target="slides/slide34.xml"/><Relationship Id="rId49" Type="http://schemas.openxmlformats.org/officeDocument/2006/relationships/slide" Target="slides/slide35.xml"/><Relationship Id="rId50" Type="http://schemas.openxmlformats.org/officeDocument/2006/relationships/slide" Target="slides/slide36.xml"/>
</Relationships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pc="-1" strike="noStrike">
                <a:latin typeface="Arial"/>
              </a:defRPr>
            </a:pPr>
            <a:r>
              <a:rPr b="0" sz="1300" spc="-1" strike="noStrike">
                <a:latin typeface="Arial"/>
              </a:rPr>
              <a:t>LHC Jet Measurements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Column J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spPr>
              <a:solidFill>
                <a:srgbClr val="579d1c"/>
              </a:solidFill>
              <a:ln>
                <a:noFill/>
              </a:ln>
            </c:spPr>
          </c:dPt>
          <c:dPt>
            <c:idx val="4"/>
            <c:spPr>
              <a:solidFill>
                <a:srgbClr val="89c765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dLbl>
              <c:idx val="3"/>
              <c:showLegendKey val="0"/>
              <c:showVal val="0"/>
              <c:showCatName val="0"/>
              <c:showSerName val="0"/>
              <c:showPercent val="0"/>
            </c:dLbl>
            <c:dLbl>
              <c:idx val="4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5"/>
                <c:pt idx="0">
                  <c:v>vn (12)</c:v>
                </c:pt>
                <c:pt idx="1">
                  <c:v>RAA (7)</c:v>
                </c:pt>
                <c:pt idx="2">
                  <c:v>Correlations (12)</c:v>
                </c:pt>
                <c:pt idx="3">
                  <c:v>Jet RAA (5) and v2 (2)</c:v>
                </c:pt>
                <c:pt idx="4">
                  <c:v>Fragmentation functions (4), Aj (4), and other (6)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12</c:v>
                </c:pt>
                <c:pt idx="1">
                  <c:v>7</c:v>
                </c:pt>
                <c:pt idx="2">
                  <c:v>12</c:v>
                </c:pt>
                <c:pt idx="3">
                  <c:v>7</c:v>
                </c:pt>
                <c:pt idx="4">
                  <c:v>14</c:v>
                </c:pt>
              </c:numCache>
            </c:numRef>
          </c:val>
        </c:ser>
        <c:firstSliceAng val="0"/>
      </c:pieChart>
      <c:spPr>
        <a:noFill/>
        <a:ln>
          <a:solidFill>
            <a:srgbClr val="b3b3b3"/>
          </a:solidFill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b="0" sz="1000" spc="-1" strike="noStrike">
              <a:latin typeface="Arial"/>
            </a:defRPr>
          </a:pPr>
        </a:p>
      </c:txPr>
    </c:legend>
    <c:plotVisOnly val="1"/>
  </c:chart>
  <c:spPr>
    <a:solidFill>
      <a:srgbClr val="ffffff"/>
    </a:solidFill>
    <a:ln>
      <a:noFill/>
    </a:ln>
  </c:spPr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300" spc="-1" strike="noStrike">
                <a:latin typeface="Arial"/>
              </a:defRPr>
            </a:pPr>
            <a:r>
              <a:rPr b="0" sz="1300" spc="-1" strike="noStrike">
                <a:latin typeface="Arial"/>
              </a:rPr>
              <a:t>RHIC Jet measurements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Column F</c:v>
                </c:pt>
              </c:strCache>
            </c:strRef>
          </c:tx>
          <c:spPr>
            <a:solidFill>
              <a:srgbClr val="004586"/>
            </a:solidFill>
            <a:ln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>
                <a:noFill/>
              </a:ln>
            </c:spPr>
          </c:dPt>
          <c:dPt>
            <c:idx val="1"/>
            <c:spPr>
              <a:solidFill>
                <a:srgbClr val="ff420e"/>
              </a:solidFill>
              <a:ln>
                <a:noFill/>
              </a:ln>
            </c:spPr>
          </c:dPt>
          <c:dPt>
            <c:idx val="2"/>
            <c:spPr>
              <a:solidFill>
                <a:srgbClr val="ffd320"/>
              </a:solidFill>
              <a:ln>
                <a:noFill/>
              </a:ln>
            </c:spPr>
          </c:dPt>
          <c:dPt>
            <c:idx val="3"/>
            <c:spPr>
              <a:solidFill>
                <a:srgbClr val="579d1c"/>
              </a:solidFill>
              <a:ln>
                <a:noFill/>
              </a:ln>
            </c:spPr>
          </c:dPt>
          <c:dLbls>
            <c:numFmt formatCode="General" sourceLinked="1"/>
            <c:dLbl>
              <c:idx val="0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showLegendKey val="0"/>
              <c:showVal val="0"/>
              <c:showCatName val="0"/>
              <c:showSerName val="0"/>
              <c:showPercent val="0"/>
            </c:dLbl>
            <c:dLbl>
              <c:idx val="3"/>
              <c:showLegendKey val="0"/>
              <c:showVal val="0"/>
              <c:showCatName val="0"/>
              <c:showSerName val="0"/>
              <c:showPercent val="0"/>
            </c:dLbl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4"/>
                <c:pt idx="0">
                  <c:v>vn (4)</c:v>
                </c:pt>
                <c:pt idx="1">
                  <c:v>RAA, spectra (23)</c:v>
                </c:pt>
                <c:pt idx="2">
                  <c:v>Correlations (31)</c:v>
                </c:pt>
                <c:pt idx="3">
                  <c:v>Reconstructed jets (2)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4</c:v>
                </c:pt>
                <c:pt idx="1">
                  <c:v>23</c:v>
                </c:pt>
                <c:pt idx="2">
                  <c:v>31</c:v>
                </c:pt>
                <c:pt idx="3">
                  <c:v>2</c:v>
                </c:pt>
              </c:numCache>
            </c:numRef>
          </c:val>
        </c:ser>
        <c:firstSliceAng val="0"/>
      </c:pieChart>
      <c:spPr>
        <a:noFill/>
        <a:ln>
          <a:solidFill>
            <a:srgbClr val="b3b3b3"/>
          </a:solidFill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b="0" sz="1000" spc="-1" strike="noStrike">
              <a:latin typeface="Arial"/>
            </a:defRPr>
          </a:pPr>
        </a:p>
      </c:txPr>
    </c:legend>
    <c:plotVisOnly val="1"/>
  </c:chart>
  <c:spPr>
    <a:solidFill>
      <a:srgbClr val="ffffff"/>
    </a:solidFill>
    <a:ln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9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 type="body"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 type="body"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6427E4C-077A-4BFA-BF67-60A49471F76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73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300" spc="-1" strike="noStrike">
                <a:latin typeface="Times New Roman"/>
              </a:rPr>
              <a:t>Christine Nattrass (UTK), JETSCAPE Workshop January 2019</a:t>
            </a:r>
            <a:endParaRPr b="0" lang="en-US" sz="2300" spc="-1" strike="noStrike">
              <a:latin typeface="Arial"/>
            </a:endParaRPr>
          </a:p>
          <a:p>
            <a:endParaRPr b="0" lang="en-US" sz="23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83F45DE-CFAA-4A08-B710-182282F70841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48D932E5-4E34-4F20-B3C5-D64BDBA6BAF0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B920B87-2D8D-4524-A8F2-7FB39EDFE819}" type="slidenum">
              <a:rPr b="1" lang="en-US" sz="1800" spc="-1" strike="noStrike">
                <a:latin typeface="Times New Roman"/>
              </a:rPr>
              <a:t>1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82AF552-5628-4C8A-8F4E-47396033C1CB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636920" y="302760"/>
            <a:ext cx="68054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Click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to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edit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Mas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ter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title </a:t>
            </a: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dt"/>
          </p:nvPr>
        </p:nvSpPr>
        <p:spPr>
          <a:xfrm>
            <a:off x="504000" y="7007040"/>
            <a:ext cx="2351880" cy="402120"/>
          </a:xfrm>
          <a:prstGeom prst="rect">
            <a:avLst/>
          </a:prstGeom>
        </p:spPr>
        <p:txBody>
          <a:bodyPr anchor="ctr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ftr"/>
          </p:nvPr>
        </p:nvSpPr>
        <p:spPr>
          <a:xfrm>
            <a:off x="3443760" y="7007040"/>
            <a:ext cx="3191400" cy="4021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Sevil Salur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sldNum"/>
          </p:nvPr>
        </p:nvSpPr>
        <p:spPr>
          <a:xfrm>
            <a:off x="7223760" y="700704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BA082D9-D00F-4C36-A267-C55DEE322505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PlaceHolder 1"/>
          <p:cNvSpPr>
            <a:spLocks noGrp="1"/>
          </p:cNvSpPr>
          <p:nvPr>
            <p:ph type="sldNum"/>
          </p:nvPr>
        </p:nvSpPr>
        <p:spPr>
          <a:xfrm>
            <a:off x="9339840" y="6853320"/>
            <a:ext cx="604440" cy="57780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BD176AB9-E145-4334-A3D8-A4CFDE939B53}" type="slidenum">
              <a:rPr b="0" lang="en-US" sz="1000" spc="-1" strike="noStrike">
                <a:solidFill>
                  <a:srgbClr val="595959"/>
                </a:solidFill>
                <a:latin typeface="Arial"/>
                <a:ea typeface="Arial"/>
              </a:rPr>
              <a:t>1</a:t>
            </a:fld>
            <a:endParaRPr b="0" lang="en-US" sz="1000" spc="-1" strike="noStrike">
              <a:latin typeface="Times New Roman"/>
            </a:endParaRPr>
          </a:p>
        </p:txBody>
      </p:sp>
      <p:sp>
        <p:nvSpPr>
          <p:cNvPr id="522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54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US" sz="154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292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42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5480">
              <a:spcAft>
                <a:spcPts val="56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5676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8804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1968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67768E9-E4B1-4014-909C-24DCCF6FA9E7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124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9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62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D4B2C7BA-7400-4101-A0CE-32EBF2E5769E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1/13/19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B0436015-1048-4F5E-B866-0BBF480F8FA7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1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A162085-041F-4635-8E15-C538BFCEAB79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75D4A22A-0F7A-4B2F-873C-BBBF2C974131}" type="slidenum">
              <a:rPr b="1" i="1" lang="en-US" sz="1800" spc="-1" strike="noStrike">
                <a:latin typeface="Times New Roman"/>
              </a:rPr>
              <a:t>1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Group 8"/>
          <p:cNvGrpSpPr/>
          <p:nvPr/>
        </p:nvGrpSpPr>
        <p:grpSpPr>
          <a:xfrm>
            <a:off x="360" y="7127280"/>
            <a:ext cx="5488200" cy="137160"/>
            <a:chOff x="360" y="7127280"/>
            <a:chExt cx="5488200" cy="137160"/>
          </a:xfrm>
        </p:grpSpPr>
        <p:sp>
          <p:nvSpPr>
            <p:cNvPr id="136" name="CustomShape 9"/>
            <p:cNvSpPr/>
            <p:nvPr/>
          </p:nvSpPr>
          <p:spPr>
            <a:xfrm>
              <a:off x="360" y="7127280"/>
              <a:ext cx="5488200" cy="13716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Line 10"/>
            <p:cNvSpPr/>
            <p:nvPr/>
          </p:nvSpPr>
          <p:spPr>
            <a:xfrm>
              <a:off x="360" y="718668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11"/>
          <p:cNvGrpSpPr/>
          <p:nvPr/>
        </p:nvGrpSpPr>
        <p:grpSpPr>
          <a:xfrm>
            <a:off x="720" y="757080"/>
            <a:ext cx="9604440" cy="137160"/>
            <a:chOff x="720" y="757080"/>
            <a:chExt cx="9604440" cy="137160"/>
          </a:xfrm>
        </p:grpSpPr>
        <p:sp>
          <p:nvSpPr>
            <p:cNvPr id="139" name="CustomShape 12"/>
            <p:cNvSpPr/>
            <p:nvPr/>
          </p:nvSpPr>
          <p:spPr>
            <a:xfrm>
              <a:off x="720" y="757080"/>
              <a:ext cx="9604440" cy="13716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Line 13"/>
            <p:cNvSpPr/>
            <p:nvPr/>
          </p:nvSpPr>
          <p:spPr>
            <a:xfrm>
              <a:off x="720" y="81648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</a:t>
            </a:r>
            <a:r>
              <a:rPr b="0" lang="en-US" sz="4400" spc="-1" strike="noStrike">
                <a:latin typeface="Times New Roman"/>
              </a:rPr>
              <a:t>k to </a:t>
            </a:r>
            <a:r>
              <a:rPr b="0" lang="en-US" sz="4400" spc="-1" strike="noStrike">
                <a:latin typeface="Times New Roman"/>
              </a:rPr>
              <a:t>edit </a:t>
            </a:r>
            <a:r>
              <a:rPr b="0" lang="en-US" sz="4400" spc="-1" strike="noStrike">
                <a:latin typeface="Times New Roman"/>
              </a:rPr>
              <a:t>the </a:t>
            </a:r>
            <a:r>
              <a:rPr b="0" lang="en-US" sz="4400" spc="-1" strike="noStrike">
                <a:latin typeface="Times New Roman"/>
              </a:rPr>
              <a:t>title </a:t>
            </a:r>
            <a:r>
              <a:rPr b="0" lang="en-US" sz="4400" spc="-1" strike="noStrike">
                <a:latin typeface="Times New Roman"/>
              </a:rPr>
              <a:t>text </a:t>
            </a:r>
            <a:r>
              <a:rPr b="0" lang="en-US" sz="4400" spc="-1" strike="noStrike">
                <a:latin typeface="Times New Roman"/>
              </a:rPr>
              <a:t>for</a:t>
            </a:r>
            <a:r>
              <a:rPr b="0" lang="en-US" sz="4400" spc="-1" strike="noStrike">
                <a:latin typeface="Times New Roman"/>
              </a:rPr>
              <a:t>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D53DFB2-B2A7-4688-ACE6-19E2EA216EBD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F9FF01DA-618A-4482-951A-89E3B891E46A}" type="slidenum">
              <a:rPr b="1" lang="en-US" sz="1800" spc="-1" strike="noStrike">
                <a:latin typeface="Times New Roman"/>
              </a:rPr>
              <a:t>1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8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FC302E74-C84B-4A5F-9310-BCB94D950041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C530526-F0BD-4CC3-8CB9-6E880009A6F5}" type="slidenum">
              <a:rPr b="1" lang="en-US" sz="1800" spc="-1" strike="noStrike">
                <a:latin typeface="Times New Roman"/>
              </a:rPr>
              <a:t>1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30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04CC859C-5264-4F06-A9C1-42421DCB2913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2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 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A8F4A56-7DCF-4D0E-94CC-A53B3F0762D5}" type="slidenum">
              <a:rPr b="0" lang="en-US" sz="1400" spc="-1" strike="noStrike">
                <a:latin typeface="Times New Roman"/>
              </a:rPr>
              <a:t>1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4FA89BAD-A303-4CE8-8BB7-9F9BD4B82C19}" type="slidenum">
              <a:rPr b="1" lang="en-US" sz="1800" spc="-1" strike="noStrike">
                <a:latin typeface="Times New Roman"/>
              </a:rPr>
              <a:t>1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tif"/><Relationship Id="rId4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tif"/><Relationship Id="rId4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tif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hyperlink" Target="http://dx.doi.org/10.1007/JHEP03(2012)053" TargetMode="External"/><Relationship Id="rId5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hyperlink" Target="http://dx.doi.org/10.1007/JHEP03(2012)053" TargetMode="External"/><Relationship Id="rId5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hyperlink" Target="http://dx.doi.org/10.1007/JHEP03(2012)053" TargetMode="External"/><Relationship Id="rId5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hyperlink" Target="http://lss.fnal.gov/archive/preprint/fermilab-conf-90-249-e.shtml" TargetMode="External"/><Relationship Id="rId3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hyperlink" Target="https://indico.cern.ch/event/304078" TargetMode="External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hyperlink" Target="https://github.com/alisw/rivet-hi" TargetMode="External"/><Relationship Id="rId2" Type="http://schemas.openxmlformats.org/officeDocument/2006/relationships/hyperlink" Target="https://github.com/cnattras/rivet-hi" TargetMode="External"/><Relationship Id="rId3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github.com/alisw/rivet-hi" TargetMode="External"/><Relationship Id="rId2" Type="http://schemas.openxmlformats.org/officeDocument/2006/relationships/hyperlink" Target="https://github.com/cnattras/rivet-hi" TargetMode="External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chart" Target="../charts/chart11.xml"/><Relationship Id="rId2" Type="http://schemas.openxmlformats.org/officeDocument/2006/relationships/chart" Target="../charts/chart12.xml"/><Relationship Id="rId3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4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" descr=""/>
          <p:cNvPicPr/>
          <p:nvPr/>
        </p:nvPicPr>
        <p:blipFill>
          <a:blip r:embed="rId1"/>
          <a:stretch/>
        </p:blipFill>
        <p:spPr>
          <a:xfrm>
            <a:off x="-125280" y="-10800"/>
            <a:ext cx="10285200" cy="10244160"/>
          </a:xfrm>
          <a:prstGeom prst="rect">
            <a:avLst/>
          </a:prstGeom>
          <a:ln>
            <a:noFill/>
          </a:ln>
        </p:spPr>
      </p:pic>
      <p:sp>
        <p:nvSpPr>
          <p:cNvPr id="561" name="TextShape 1"/>
          <p:cNvSpPr txBox="1"/>
          <p:nvPr/>
        </p:nvSpPr>
        <p:spPr>
          <a:xfrm>
            <a:off x="504000" y="2174040"/>
            <a:ext cx="9071640" cy="2556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6000" spc="-1" strike="noStrike">
                <a:solidFill>
                  <a:srgbClr val="ce181e"/>
                </a:solidFill>
                <a:latin typeface="Arial"/>
              </a:rPr>
              <a:t>Working with jets in a high background environment</a:t>
            </a:r>
            <a:endParaRPr b="1" lang="en-US" sz="6000" spc="-1" strike="noStrike">
              <a:solidFill>
                <a:srgbClr val="ce181e"/>
              </a:solid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1: what about medium interactions?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793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794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795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6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7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8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99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0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1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2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3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4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05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806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7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8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09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0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1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2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3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4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815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816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7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8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19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0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1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2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3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24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825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826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827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828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829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830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1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2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3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4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5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6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7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38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39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840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1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2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3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4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5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6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7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48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49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850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1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2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3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4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5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6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7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8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859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860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861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862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3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4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5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6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7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868" name="Line 75"/>
                <p:cNvCxnSpPr>
                  <a:stCxn id="867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869" name="Line 76"/>
                <p:cNvCxnSpPr>
                  <a:stCxn id="867" idx="4"/>
                  <a:endCxn id="868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870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871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2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3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4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5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76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877" name="Line 84"/>
                <p:cNvCxnSpPr>
                  <a:stCxn id="876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878" name="Line 85"/>
                <p:cNvCxnSpPr>
                  <a:stCxn id="876" idx="4"/>
                  <a:endCxn id="877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879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sp>
        <p:nvSpPr>
          <p:cNvPr id="880" name="Line 87"/>
          <p:cNvSpPr/>
          <p:nvPr/>
        </p:nvSpPr>
        <p:spPr>
          <a:xfrm flipV="1">
            <a:off x="5541840" y="2232000"/>
            <a:ext cx="677520" cy="9082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Line 88"/>
          <p:cNvSpPr/>
          <p:nvPr/>
        </p:nvSpPr>
        <p:spPr>
          <a:xfrm flipH="1" flipV="1">
            <a:off x="4154400" y="2013120"/>
            <a:ext cx="1164240" cy="99072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2" name="Line 89"/>
          <p:cNvSpPr/>
          <p:nvPr/>
        </p:nvSpPr>
        <p:spPr>
          <a:xfrm flipV="1">
            <a:off x="5038200" y="1727640"/>
            <a:ext cx="51120" cy="1355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3" name="Line 90"/>
          <p:cNvSpPr/>
          <p:nvPr/>
        </p:nvSpPr>
        <p:spPr>
          <a:xfrm flipV="1">
            <a:off x="6190200" y="3716640"/>
            <a:ext cx="1299240" cy="374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Line 91"/>
          <p:cNvSpPr/>
          <p:nvPr/>
        </p:nvSpPr>
        <p:spPr>
          <a:xfrm>
            <a:off x="6111000" y="4347360"/>
            <a:ext cx="1210320" cy="5086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Line 92"/>
          <p:cNvSpPr/>
          <p:nvPr/>
        </p:nvSpPr>
        <p:spPr>
          <a:xfrm>
            <a:off x="5895000" y="4311360"/>
            <a:ext cx="557640" cy="8434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886" name="Group 93"/>
          <p:cNvGrpSpPr/>
          <p:nvPr/>
        </p:nvGrpSpPr>
        <p:grpSpPr>
          <a:xfrm>
            <a:off x="-560880" y="3755160"/>
            <a:ext cx="5536440" cy="2722680"/>
            <a:chOff x="-560880" y="3755160"/>
            <a:chExt cx="5536440" cy="2722680"/>
          </a:xfrm>
        </p:grpSpPr>
        <p:pic>
          <p:nvPicPr>
            <p:cNvPr id="887" name="Picture 1" descr=""/>
            <p:cNvPicPr/>
            <p:nvPr/>
          </p:nvPicPr>
          <p:blipFill>
            <a:blip r:embed="rId3"/>
            <a:srcRect l="0" t="0" r="157964" b="535133"/>
            <a:stretch/>
          </p:blipFill>
          <p:spPr>
            <a:xfrm>
              <a:off x="-560880" y="3755160"/>
              <a:ext cx="5536440" cy="2722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888" name="CustomShape 94"/>
            <p:cNvSpPr/>
            <p:nvPr/>
          </p:nvSpPr>
          <p:spPr>
            <a:xfrm>
              <a:off x="449640" y="5999040"/>
              <a:ext cx="14353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Korinna Zapp</a:t>
              </a:r>
              <a:endParaRPr b="0" lang="en-US" sz="1800" spc="-1" strike="noStrike">
                <a:latin typeface="Arial"/>
              </a:endParaRPr>
            </a:p>
          </p:txBody>
        </p:sp>
      </p:grp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1: what about medium interactions?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890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891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892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3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4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5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6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7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8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99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0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1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02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903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4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5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6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7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8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09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0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1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912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913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4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5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6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7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8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9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0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21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922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923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924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925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926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927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8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29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0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1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2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3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4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5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36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937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8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39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0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1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2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3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4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5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46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947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8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49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0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1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2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3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4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55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956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95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958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959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0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1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2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3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4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965" name="Line 75"/>
                <p:cNvCxnSpPr>
                  <a:stCxn id="964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966" name="Line 76"/>
                <p:cNvCxnSpPr>
                  <a:stCxn id="964" idx="4"/>
                  <a:endCxn id="965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967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968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69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0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1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2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73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974" name="Line 84"/>
                <p:cNvCxnSpPr>
                  <a:stCxn id="973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975" name="Line 85"/>
                <p:cNvCxnSpPr>
                  <a:stCxn id="973" idx="4"/>
                  <a:endCxn id="974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976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sp>
        <p:nvSpPr>
          <p:cNvPr id="977" name="Line 87"/>
          <p:cNvSpPr/>
          <p:nvPr/>
        </p:nvSpPr>
        <p:spPr>
          <a:xfrm flipV="1">
            <a:off x="5541840" y="2232000"/>
            <a:ext cx="677520" cy="9082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8" name="Line 88"/>
          <p:cNvSpPr/>
          <p:nvPr/>
        </p:nvSpPr>
        <p:spPr>
          <a:xfrm flipH="1" flipV="1">
            <a:off x="4154400" y="2013120"/>
            <a:ext cx="1164240" cy="99072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79" name="Line 89"/>
          <p:cNvSpPr/>
          <p:nvPr/>
        </p:nvSpPr>
        <p:spPr>
          <a:xfrm flipV="1">
            <a:off x="5038200" y="1727640"/>
            <a:ext cx="51120" cy="1355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80" name="Line 90"/>
          <p:cNvSpPr/>
          <p:nvPr/>
        </p:nvSpPr>
        <p:spPr>
          <a:xfrm flipV="1">
            <a:off x="6190200" y="3716640"/>
            <a:ext cx="1299240" cy="374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81" name="Line 91"/>
          <p:cNvSpPr/>
          <p:nvPr/>
        </p:nvSpPr>
        <p:spPr>
          <a:xfrm>
            <a:off x="6111000" y="4347360"/>
            <a:ext cx="1210320" cy="5086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82" name="Line 92"/>
          <p:cNvSpPr/>
          <p:nvPr/>
        </p:nvSpPr>
        <p:spPr>
          <a:xfrm>
            <a:off x="5895000" y="4311360"/>
            <a:ext cx="557640" cy="8434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983" name="Group 93"/>
          <p:cNvGrpSpPr/>
          <p:nvPr/>
        </p:nvGrpSpPr>
        <p:grpSpPr>
          <a:xfrm>
            <a:off x="-560880" y="3755160"/>
            <a:ext cx="5536440" cy="2722680"/>
            <a:chOff x="-560880" y="3755160"/>
            <a:chExt cx="5536440" cy="2722680"/>
          </a:xfrm>
        </p:grpSpPr>
        <p:pic>
          <p:nvPicPr>
            <p:cNvPr id="984" name="Picture 1" descr=""/>
            <p:cNvPicPr/>
            <p:nvPr/>
          </p:nvPicPr>
          <p:blipFill>
            <a:blip r:embed="rId3"/>
            <a:srcRect l="0" t="0" r="157964" b="535133"/>
            <a:stretch/>
          </p:blipFill>
          <p:spPr>
            <a:xfrm>
              <a:off x="-560880" y="3755160"/>
              <a:ext cx="5536440" cy="2722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985" name="CustomShape 94"/>
            <p:cNvSpPr/>
            <p:nvPr/>
          </p:nvSpPr>
          <p:spPr>
            <a:xfrm>
              <a:off x="449640" y="5999040"/>
              <a:ext cx="14353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Korinna Zapp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986" name="TextShape 95"/>
          <p:cNvSpPr txBox="1"/>
          <p:nvPr/>
        </p:nvSpPr>
        <p:spPr>
          <a:xfrm>
            <a:off x="5092200" y="3979440"/>
            <a:ext cx="4930920" cy="136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rIns="0" tIns="0" bIns="0" anchor="ctr"/>
          <a:p>
            <a:r>
              <a:rPr b="1" lang="en-US" sz="2500" spc="-1" strike="noStrike">
                <a:latin typeface="Arial"/>
              </a:rPr>
              <a:t>Solution:</a:t>
            </a:r>
            <a:r>
              <a:rPr b="0" lang="en-US" sz="2500" spc="-1" strike="noStrike">
                <a:latin typeface="Arial"/>
              </a:rPr>
              <a:t>  Particles which are correlated with the jet are part of the signal.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1: what about medium interactions?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988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989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990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1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2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3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4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5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6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7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8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9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00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1001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2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3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4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5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6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7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8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9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10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1011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2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3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4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5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6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7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8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9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020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1021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1022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1023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1024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1025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6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7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8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9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0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1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2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3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34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1035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6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7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8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39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0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1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2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3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44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1045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6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7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8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49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0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1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2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3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054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1055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056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1057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8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59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0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1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2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063" name="Line 75"/>
                <p:cNvCxnSpPr>
                  <a:stCxn id="1062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064" name="Line 76"/>
                <p:cNvCxnSpPr>
                  <a:stCxn id="1062" idx="4"/>
                  <a:endCxn id="1063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1065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1066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7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8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9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0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71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072" name="Line 84"/>
                <p:cNvCxnSpPr>
                  <a:stCxn id="1071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073" name="Line 85"/>
                <p:cNvCxnSpPr>
                  <a:stCxn id="1071" idx="4"/>
                  <a:endCxn id="1072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1074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sp>
        <p:nvSpPr>
          <p:cNvPr id="1075" name="Line 87"/>
          <p:cNvSpPr/>
          <p:nvPr/>
        </p:nvSpPr>
        <p:spPr>
          <a:xfrm flipV="1">
            <a:off x="5541840" y="2232000"/>
            <a:ext cx="677520" cy="9082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6" name="Line 88"/>
          <p:cNvSpPr/>
          <p:nvPr/>
        </p:nvSpPr>
        <p:spPr>
          <a:xfrm flipH="1" flipV="1">
            <a:off x="4154400" y="2013120"/>
            <a:ext cx="1164240" cy="99072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7" name="Line 89"/>
          <p:cNvSpPr/>
          <p:nvPr/>
        </p:nvSpPr>
        <p:spPr>
          <a:xfrm flipV="1">
            <a:off x="5038200" y="1727640"/>
            <a:ext cx="51120" cy="1355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8" name="Line 90"/>
          <p:cNvSpPr/>
          <p:nvPr/>
        </p:nvSpPr>
        <p:spPr>
          <a:xfrm flipV="1">
            <a:off x="6190200" y="3716640"/>
            <a:ext cx="1299240" cy="374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79" name="Line 91"/>
          <p:cNvSpPr/>
          <p:nvPr/>
        </p:nvSpPr>
        <p:spPr>
          <a:xfrm>
            <a:off x="6111000" y="4347360"/>
            <a:ext cx="1210320" cy="5086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080" name="Line 92"/>
          <p:cNvSpPr/>
          <p:nvPr/>
        </p:nvSpPr>
        <p:spPr>
          <a:xfrm>
            <a:off x="5895000" y="4311360"/>
            <a:ext cx="557640" cy="8434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081" name="Group 93"/>
          <p:cNvGrpSpPr/>
          <p:nvPr/>
        </p:nvGrpSpPr>
        <p:grpSpPr>
          <a:xfrm>
            <a:off x="-560880" y="3755160"/>
            <a:ext cx="5536440" cy="2722680"/>
            <a:chOff x="-560880" y="3755160"/>
            <a:chExt cx="5536440" cy="2722680"/>
          </a:xfrm>
        </p:grpSpPr>
        <p:pic>
          <p:nvPicPr>
            <p:cNvPr id="1082" name="Picture 1" descr=""/>
            <p:cNvPicPr/>
            <p:nvPr/>
          </p:nvPicPr>
          <p:blipFill>
            <a:blip r:embed="rId3"/>
            <a:srcRect l="0" t="0" r="157964" b="535133"/>
            <a:stretch/>
          </p:blipFill>
          <p:spPr>
            <a:xfrm>
              <a:off x="-560880" y="3755160"/>
              <a:ext cx="5536440" cy="2722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83" name="CustomShape 94"/>
            <p:cNvSpPr/>
            <p:nvPr/>
          </p:nvSpPr>
          <p:spPr>
            <a:xfrm>
              <a:off x="449640" y="5999040"/>
              <a:ext cx="143532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/>
            <a:p>
              <a:pPr>
                <a:lnSpc>
                  <a:spcPct val="100000"/>
                </a:lnSpc>
              </a:pP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Korinna </a:t>
              </a:r>
              <a:r>
                <a:rPr b="1" lang="en-US" sz="1800" spc="-1" strike="noStrike">
                  <a:solidFill>
                    <a:srgbClr val="ff0000"/>
                  </a:solidFill>
                  <a:latin typeface="Calibri"/>
                </a:rPr>
                <a:t>Zapp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084" name="TextShape 95"/>
          <p:cNvSpPr txBox="1"/>
          <p:nvPr/>
        </p:nvSpPr>
        <p:spPr>
          <a:xfrm>
            <a:off x="5117400" y="5388840"/>
            <a:ext cx="4930920" cy="157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rIns="0" tIns="0" bIns="0" anchor="ctr"/>
          <a:p>
            <a:r>
              <a:rPr b="1" lang="en-US" sz="2500" spc="-1" strike="noStrike">
                <a:latin typeface="Arial"/>
              </a:rPr>
              <a:t>Problem 1a:</a:t>
            </a:r>
            <a:r>
              <a:rPr b="0" lang="en-US" sz="2500" spc="-1" strike="noStrike">
                <a:latin typeface="Arial"/>
              </a:rPr>
              <a:t> May need to apply the same background on data and models to make sure we use the same definition of background.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085" name="TextShape 96"/>
          <p:cNvSpPr txBox="1"/>
          <p:nvPr/>
        </p:nvSpPr>
        <p:spPr>
          <a:xfrm>
            <a:off x="5092200" y="3979440"/>
            <a:ext cx="4930920" cy="136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rIns="0" tIns="0" bIns="0" anchor="ctr"/>
          <a:p>
            <a:r>
              <a:rPr b="1" lang="en-US" sz="2500" spc="-1" strike="noStrike">
                <a:latin typeface="Arial"/>
              </a:rPr>
              <a:t>Solution:</a:t>
            </a:r>
            <a:r>
              <a:rPr b="0" lang="en-US" sz="2500" spc="-1" strike="noStrike">
                <a:latin typeface="Arial"/>
              </a:rPr>
              <a:t>  Particles which are correlated with the jet are part of the signal.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2: The background fluctuates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1087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1088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1089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0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1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2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3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4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5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6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7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8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099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1100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1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2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3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4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5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6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7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8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09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1110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1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2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3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4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5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6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7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8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119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1120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1121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1122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1123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1124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5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6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7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8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9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0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1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2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33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1134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5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6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7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8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9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0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1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2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143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1144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5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6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7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8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9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0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1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2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153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1154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155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1156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7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8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9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0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1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162" name="Line 75"/>
                <p:cNvCxnSpPr>
                  <a:stCxn id="1161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163" name="Line 76"/>
                <p:cNvCxnSpPr>
                  <a:stCxn id="1161" idx="4"/>
                  <a:endCxn id="1162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1164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1165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6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7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8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9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0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171" name="Line 84"/>
                <p:cNvCxnSpPr>
                  <a:stCxn id="1170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172" name="Line 85"/>
                <p:cNvCxnSpPr>
                  <a:stCxn id="1170" idx="4"/>
                  <a:endCxn id="1171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1173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grpSp>
        <p:nvGrpSpPr>
          <p:cNvPr id="1174" name="Group 87"/>
          <p:cNvGrpSpPr/>
          <p:nvPr/>
        </p:nvGrpSpPr>
        <p:grpSpPr>
          <a:xfrm>
            <a:off x="143640" y="2316240"/>
            <a:ext cx="4094640" cy="3917880"/>
            <a:chOff x="143640" y="2316240"/>
            <a:chExt cx="4094640" cy="3917880"/>
          </a:xfrm>
        </p:grpSpPr>
        <p:pic>
          <p:nvPicPr>
            <p:cNvPr id="1175" name="" descr=""/>
            <p:cNvPicPr/>
            <p:nvPr/>
          </p:nvPicPr>
          <p:blipFill>
            <a:blip r:embed="rId3"/>
            <a:stretch/>
          </p:blipFill>
          <p:spPr>
            <a:xfrm>
              <a:off x="143640" y="231624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76" name="TextShape 88"/>
            <p:cNvSpPr txBox="1"/>
            <p:nvPr/>
          </p:nvSpPr>
          <p:spPr>
            <a:xfrm>
              <a:off x="961920" y="313236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  <a:hlinkClick r:id="rId4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2: The background fluctuates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1178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1179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1180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1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2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3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4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5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6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7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8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9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190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1191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2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3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4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5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6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7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8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9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200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1201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2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3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4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5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6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7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8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9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210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1211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1212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1213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1214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1215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6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7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8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9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0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1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2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3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24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1225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6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7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8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9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0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1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2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3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234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1235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6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7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8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9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0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1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2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3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244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1245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246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1247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8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49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0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1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2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253" name="Line 75"/>
                <p:cNvCxnSpPr>
                  <a:stCxn id="1252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254" name="Line 76"/>
                <p:cNvCxnSpPr>
                  <a:stCxn id="1252" idx="4"/>
                  <a:endCxn id="1253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1255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1256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7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8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9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0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1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262" name="Line 84"/>
                <p:cNvCxnSpPr>
                  <a:stCxn id="1261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263" name="Line 85"/>
                <p:cNvCxnSpPr>
                  <a:stCxn id="1261" idx="4"/>
                  <a:endCxn id="1262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1264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grpSp>
        <p:nvGrpSpPr>
          <p:cNvPr id="1265" name="Group 87"/>
          <p:cNvGrpSpPr/>
          <p:nvPr/>
        </p:nvGrpSpPr>
        <p:grpSpPr>
          <a:xfrm>
            <a:off x="143640" y="2316240"/>
            <a:ext cx="4094640" cy="3917880"/>
            <a:chOff x="143640" y="2316240"/>
            <a:chExt cx="4094640" cy="3917880"/>
          </a:xfrm>
        </p:grpSpPr>
        <p:pic>
          <p:nvPicPr>
            <p:cNvPr id="1266" name="" descr=""/>
            <p:cNvPicPr/>
            <p:nvPr/>
          </p:nvPicPr>
          <p:blipFill>
            <a:blip r:embed="rId3"/>
            <a:stretch/>
          </p:blipFill>
          <p:spPr>
            <a:xfrm>
              <a:off x="143640" y="231624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67" name="TextShape 88"/>
            <p:cNvSpPr txBox="1"/>
            <p:nvPr/>
          </p:nvSpPr>
          <p:spPr>
            <a:xfrm>
              <a:off x="961920" y="313236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  <a:hlinkClick r:id="rId4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268" name="TextShape 89"/>
          <p:cNvSpPr txBox="1"/>
          <p:nvPr/>
        </p:nvSpPr>
        <p:spPr>
          <a:xfrm>
            <a:off x="-493560" y="5956200"/>
            <a:ext cx="44827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600" spc="-1" strike="noStrike">
                <a:latin typeface="Arial"/>
              </a:rPr>
              <a:t>...even in Monte Carlo!</a:t>
            </a:r>
            <a:endParaRPr b="0" lang="en-US" sz="3600" spc="-1" strike="noStrike">
              <a:latin typeface="Arial"/>
            </a:endParaRPr>
          </a:p>
        </p:txBody>
      </p:sp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2: The background fluctuates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1270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1271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1272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3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4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5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6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7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8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9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0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1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282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1283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4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5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6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7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8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9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0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1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292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1293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4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5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6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7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8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9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0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1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302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a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c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k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g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r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o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u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n</a:t>
            </a:r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1303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1304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1305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1306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1307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8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9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0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1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2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3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4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5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316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1317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8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19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0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1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2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3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4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5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326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1327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8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29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30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31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32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33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34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35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1336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133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338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1339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0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1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2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3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4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345" name="Line 75"/>
                <p:cNvCxnSpPr>
                  <a:stCxn id="1344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346" name="Line 76"/>
                <p:cNvCxnSpPr>
                  <a:stCxn id="1344" idx="4"/>
                  <a:endCxn id="1345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1347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1348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49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50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51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52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53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1354" name="Line 84"/>
                <p:cNvCxnSpPr>
                  <a:stCxn id="1353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1355" name="Line 85"/>
                <p:cNvCxnSpPr>
                  <a:stCxn id="1353" idx="4"/>
                  <a:endCxn id="1354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1356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grpSp>
        <p:nvGrpSpPr>
          <p:cNvPr id="1357" name="Group 87"/>
          <p:cNvGrpSpPr/>
          <p:nvPr/>
        </p:nvGrpSpPr>
        <p:grpSpPr>
          <a:xfrm>
            <a:off x="143640" y="2316240"/>
            <a:ext cx="4094640" cy="3917880"/>
            <a:chOff x="143640" y="2316240"/>
            <a:chExt cx="4094640" cy="3917880"/>
          </a:xfrm>
        </p:grpSpPr>
        <p:pic>
          <p:nvPicPr>
            <p:cNvPr id="1358" name="" descr=""/>
            <p:cNvPicPr/>
            <p:nvPr/>
          </p:nvPicPr>
          <p:blipFill>
            <a:blip r:embed="rId3"/>
            <a:stretch/>
          </p:blipFill>
          <p:spPr>
            <a:xfrm>
              <a:off x="143640" y="2316240"/>
              <a:ext cx="4094640" cy="39178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59" name="TextShape 88"/>
            <p:cNvSpPr txBox="1"/>
            <p:nvPr/>
          </p:nvSpPr>
          <p:spPr>
            <a:xfrm>
              <a:off x="961920" y="3132360"/>
              <a:ext cx="1323720" cy="232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  <a:hlinkClick r:id="rId4"/>
                </a:rPr>
                <a:t>JHEP 03 (2012) 053</a:t>
              </a:r>
              <a:endParaRPr b="0" lang="en-US" sz="1000" spc="-1" strike="noStrike">
                <a:latin typeface="Arial"/>
              </a:endParaRPr>
            </a:p>
          </p:txBody>
        </p:sp>
      </p:grpSp>
      <p:sp>
        <p:nvSpPr>
          <p:cNvPr id="1360" name="TextShape 89"/>
          <p:cNvSpPr txBox="1"/>
          <p:nvPr/>
        </p:nvSpPr>
        <p:spPr>
          <a:xfrm>
            <a:off x="-493560" y="5956200"/>
            <a:ext cx="44827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600" spc="-1" strike="noStrike">
                <a:latin typeface="Arial"/>
              </a:rPr>
              <a:t>...even in Monte Carlo!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361" name="TextShape 90"/>
          <p:cNvSpPr txBox="1"/>
          <p:nvPr/>
        </p:nvSpPr>
        <p:spPr>
          <a:xfrm>
            <a:off x="5092560" y="6238080"/>
            <a:ext cx="4930920" cy="801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0" rIns="0" tIns="0" bIns="0" anchor="ctr"/>
          <a:p>
            <a:r>
              <a:rPr b="1" lang="en-US" sz="2500" spc="-1" strike="noStrike">
                <a:latin typeface="Arial"/>
              </a:rPr>
              <a:t>Solutio</a:t>
            </a:r>
            <a:r>
              <a:rPr b="1" lang="en-US" sz="2500" spc="-1" strike="noStrike">
                <a:latin typeface="Arial"/>
              </a:rPr>
              <a:t>n:</a:t>
            </a:r>
            <a:r>
              <a:rPr b="0" lang="en-US" sz="2500" spc="-1" strike="noStrike">
                <a:latin typeface="Arial"/>
              </a:rPr>
              <a:t>  </a:t>
            </a:r>
            <a:r>
              <a:rPr b="0" lang="en-US" sz="2500" spc="-1" strike="noStrike">
                <a:latin typeface="Arial"/>
              </a:rPr>
              <a:t>Implem</a:t>
            </a:r>
            <a:r>
              <a:rPr b="0" lang="en-US" sz="2500" spc="-1" strike="noStrike">
                <a:latin typeface="Arial"/>
              </a:rPr>
              <a:t>ent </a:t>
            </a:r>
            <a:r>
              <a:rPr b="0" lang="en-US" sz="2500" spc="-1" strike="noStrike">
                <a:latin typeface="Arial"/>
              </a:rPr>
              <a:t>analyse</a:t>
            </a:r>
            <a:r>
              <a:rPr b="0" lang="en-US" sz="2500" spc="-1" strike="noStrike">
                <a:latin typeface="Arial"/>
              </a:rPr>
              <a:t>s in </a:t>
            </a:r>
            <a:r>
              <a:rPr b="0" lang="en-US" sz="2500" spc="-1" strike="noStrike">
                <a:latin typeface="Arial"/>
              </a:rPr>
              <a:t>RIVET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" descr=""/>
          <p:cNvPicPr/>
          <p:nvPr/>
        </p:nvPicPr>
        <p:blipFill>
          <a:blip r:embed="rId1"/>
          <a:stretch/>
        </p:blipFill>
        <p:spPr>
          <a:xfrm>
            <a:off x="-4028040" y="-29520"/>
            <a:ext cx="16513920" cy="7772400"/>
          </a:xfrm>
          <a:prstGeom prst="rect">
            <a:avLst/>
          </a:prstGeom>
          <a:ln>
            <a:noFill/>
          </a:ln>
        </p:spPr>
      </p:pic>
      <p:sp>
        <p:nvSpPr>
          <p:cNvPr id="136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64" name="TextShape 2"/>
          <p:cNvSpPr txBox="1"/>
          <p:nvPr/>
        </p:nvSpPr>
        <p:spPr>
          <a:xfrm>
            <a:off x="48960" y="6051600"/>
            <a:ext cx="9995040" cy="11509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  <a:hlinkClick r:id="rId2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500" spc="-1" strike="noStrike"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1365" name="TextShape 3"/>
          <p:cNvSpPr txBox="1"/>
          <p:nvPr/>
        </p:nvSpPr>
        <p:spPr>
          <a:xfrm>
            <a:off x="-3240" y="7181640"/>
            <a:ext cx="654804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https://www.stayaspensnowmass.com/info/snowmass-colorado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TextShape 1"/>
          <p:cNvSpPr txBox="1"/>
          <p:nvPr/>
        </p:nvSpPr>
        <p:spPr>
          <a:xfrm>
            <a:off x="9360" y="3960"/>
            <a:ext cx="10094760" cy="1856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RIVET</a:t>
            </a:r>
            <a:br/>
            <a:r>
              <a:rPr b="1" lang="en-US" sz="3000" spc="-1" strike="noStrike">
                <a:latin typeface="Arial"/>
              </a:rPr>
              <a:t>R</a:t>
            </a:r>
            <a:r>
              <a:rPr b="0" lang="en-US" sz="3000" spc="-1" strike="noStrike">
                <a:latin typeface="Arial"/>
              </a:rPr>
              <a:t>obust </a:t>
            </a:r>
            <a:r>
              <a:rPr b="1" lang="en-US" sz="3000" spc="-1" strike="noStrike">
                <a:latin typeface="Arial"/>
              </a:rPr>
              <a:t>I</a:t>
            </a:r>
            <a:r>
              <a:rPr b="0" lang="en-US" sz="3000" spc="-1" strike="noStrike">
                <a:latin typeface="Arial"/>
              </a:rPr>
              <a:t>ndependent </a:t>
            </a:r>
            <a:r>
              <a:rPr b="1" lang="en-US" sz="3000" spc="-1" strike="noStrike">
                <a:latin typeface="Arial"/>
              </a:rPr>
              <a:t>V</a:t>
            </a:r>
            <a:r>
              <a:rPr b="0" lang="en-US" sz="3000" spc="-1" strike="noStrike">
                <a:latin typeface="Arial"/>
              </a:rPr>
              <a:t>alidation of </a:t>
            </a:r>
            <a:r>
              <a:rPr b="1" lang="en-US" sz="3000" spc="-1" strike="noStrike">
                <a:latin typeface="Arial"/>
              </a:rPr>
              <a:t>E</a:t>
            </a:r>
            <a:r>
              <a:rPr b="0" lang="en-US" sz="3000" spc="-1" strike="noStrike">
                <a:latin typeface="Arial"/>
              </a:rPr>
              <a:t>xperiment and </a:t>
            </a:r>
            <a:r>
              <a:rPr b="1" lang="en-US" sz="3000" spc="-1" strike="noStrike">
                <a:latin typeface="Arial"/>
              </a:rPr>
              <a:t>T</a:t>
            </a:r>
            <a:r>
              <a:rPr b="0" lang="en-US" sz="3000" spc="-1" strike="noStrike">
                <a:latin typeface="Arial"/>
              </a:rPr>
              <a:t>heory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1367" name="Group 2"/>
          <p:cNvGrpSpPr/>
          <p:nvPr/>
        </p:nvGrpSpPr>
        <p:grpSpPr>
          <a:xfrm>
            <a:off x="1553040" y="2558880"/>
            <a:ext cx="2441520" cy="2908080"/>
            <a:chOff x="1553040" y="2558880"/>
            <a:chExt cx="2441520" cy="2908080"/>
          </a:xfrm>
        </p:grpSpPr>
        <p:sp>
          <p:nvSpPr>
            <p:cNvPr id="1368" name="CustomShape 3"/>
            <p:cNvSpPr/>
            <p:nvPr/>
          </p:nvSpPr>
          <p:spPr>
            <a:xfrm>
              <a:off x="1698840" y="257796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369" name="" descr=""/>
            <p:cNvPicPr/>
            <p:nvPr/>
          </p:nvPicPr>
          <p:blipFill>
            <a:blip r:embed="rId1"/>
            <a:stretch/>
          </p:blipFill>
          <p:spPr>
            <a:xfrm>
              <a:off x="2013480" y="313668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370" name="TextShape 4"/>
            <p:cNvSpPr txBox="1"/>
            <p:nvPr/>
          </p:nvSpPr>
          <p:spPr>
            <a:xfrm>
              <a:off x="1553040" y="458568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</a:t>
              </a:r>
              <a:r>
                <a:rPr b="1" lang="en-US" sz="2200" spc="-1" strike="noStrike">
                  <a:latin typeface="Arial"/>
                </a:rPr>
                <a:t>e</a:t>
              </a:r>
              <a:r>
                <a:rPr b="1" lang="en-US" sz="2200" spc="-1" strike="noStrike">
                  <a:latin typeface="Arial"/>
                </a:rPr>
                <a:t>a</a:t>
              </a:r>
              <a:r>
                <a:rPr b="1" lang="en-US" sz="2200" spc="-1" strike="noStrike">
                  <a:latin typeface="Arial"/>
                </a:rPr>
                <a:t>l</a:t>
              </a:r>
              <a:r>
                <a:rPr b="1" lang="en-US" sz="2200" spc="-1" strike="noStrike">
                  <a:latin typeface="Arial"/>
                </a:rPr>
                <a:t>i</a:t>
              </a:r>
              <a:r>
                <a:rPr b="1" lang="en-US" sz="2200" spc="-1" strike="noStrike">
                  <a:latin typeface="Arial"/>
                </a:rPr>
                <a:t>s</a:t>
              </a:r>
              <a:r>
                <a:rPr b="1" lang="en-US" sz="2200" spc="-1" strike="noStrike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i</a:t>
              </a:r>
              <a:r>
                <a:rPr b="1" lang="en-US" sz="2200" spc="-1" strike="noStrike">
                  <a:latin typeface="Arial"/>
                </a:rPr>
                <a:t>c</a:t>
              </a:r>
              <a:r>
                <a:rPr b="1" lang="en-US" sz="2200" spc="-1" strike="noStrike">
                  <a:latin typeface="Arial"/>
                </a:rPr>
                <a:t> </a:t>
              </a:r>
              <a:r>
                <a:rPr b="1" lang="en-US" sz="2200" spc="-1" strike="noStrike">
                  <a:latin typeface="Arial"/>
                </a:rPr>
                <a:t>M</a:t>
              </a:r>
              <a:r>
                <a:rPr b="1" lang="en-US" sz="2200" spc="-1" strike="noStrike">
                  <a:latin typeface="Arial"/>
                </a:rPr>
                <a:t>o</a:t>
              </a:r>
              <a:r>
                <a:rPr b="1" lang="en-US" sz="2200" spc="-1" strike="noStrike">
                  <a:latin typeface="Arial"/>
                </a:rPr>
                <a:t>n</a:t>
              </a:r>
              <a:r>
                <a:rPr b="1" lang="en-US" sz="2200" spc="-1" strike="noStrike">
                  <a:latin typeface="Arial"/>
                </a:rPr>
                <a:t>t</a:t>
              </a:r>
              <a:r>
                <a:rPr b="1" lang="en-US" sz="2200" spc="-1" strike="noStrike">
                  <a:latin typeface="Arial"/>
                </a:rPr>
                <a:t>e</a:t>
              </a:r>
              <a:r>
                <a:rPr b="1" lang="en-US" sz="2200" spc="-1" strike="noStrike">
                  <a:latin typeface="Arial"/>
                </a:rPr>
                <a:t> </a:t>
              </a:r>
              <a:r>
                <a:rPr b="1" lang="en-US" sz="2200" spc="-1" strike="noStrike">
                  <a:latin typeface="Arial"/>
                </a:rPr>
                <a:t>C</a:t>
              </a:r>
              <a:r>
                <a:rPr b="1" lang="en-US" sz="2200" spc="-1" strike="noStrike">
                  <a:latin typeface="Arial"/>
                </a:rPr>
                <a:t>a</a:t>
              </a:r>
              <a:r>
                <a:rPr b="1" lang="en-US" sz="2200" spc="-1" strike="noStrike">
                  <a:latin typeface="Arial"/>
                </a:rPr>
                <a:t>r</a:t>
              </a:r>
              <a:r>
                <a:rPr b="1" lang="en-US" sz="2200" spc="-1" strike="noStrike">
                  <a:latin typeface="Arial"/>
                </a:rPr>
                <a:t>l</a:t>
              </a:r>
              <a:r>
                <a:rPr b="1" lang="en-US" sz="2200" spc="-1" strike="noStrike">
                  <a:latin typeface="Arial"/>
                </a:rPr>
                <a:t>o</a:t>
              </a:r>
              <a:r>
                <a:rPr b="1" lang="en-US" sz="2200" spc="-1" strike="noStrike">
                  <a:latin typeface="Arial"/>
                </a:rPr>
                <a:t> </a:t>
              </a:r>
              <a:r>
                <a:rPr b="1" lang="en-US" sz="2200" spc="-1" strike="noStrike">
                  <a:latin typeface="Arial"/>
                </a:rPr>
                <a:t>M</a:t>
              </a:r>
              <a:r>
                <a:rPr b="1" lang="en-US" sz="2200" spc="-1" strike="noStrike">
                  <a:latin typeface="Arial"/>
                </a:rPr>
                <a:t>o</a:t>
              </a:r>
              <a:r>
                <a:rPr b="1" lang="en-US" sz="2200" spc="-1" strike="noStrike">
                  <a:latin typeface="Arial"/>
                </a:rPr>
                <a:t>d</a:t>
              </a:r>
              <a:r>
                <a:rPr b="1" lang="en-US" sz="2200" spc="-1" strike="noStrike">
                  <a:latin typeface="Arial"/>
                </a:rPr>
                <a:t>e</a:t>
              </a:r>
              <a:r>
                <a:rPr b="1" lang="en-US" sz="2200" spc="-1" strike="noStrike">
                  <a:latin typeface="Arial"/>
                </a:rPr>
                <a:t>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371" name="Group 5"/>
            <p:cNvGrpSpPr/>
            <p:nvPr/>
          </p:nvGrpSpPr>
          <p:grpSpPr>
            <a:xfrm>
              <a:off x="2447280" y="2558880"/>
              <a:ext cx="1077840" cy="1900440"/>
              <a:chOff x="2447280" y="2558880"/>
              <a:chExt cx="1077840" cy="1900440"/>
            </a:xfrm>
          </p:grpSpPr>
          <p:grpSp>
            <p:nvGrpSpPr>
              <p:cNvPr id="1372" name="Group 6"/>
              <p:cNvGrpSpPr/>
              <p:nvPr/>
            </p:nvGrpSpPr>
            <p:grpSpPr>
              <a:xfrm>
                <a:off x="2665800" y="3075120"/>
                <a:ext cx="528480" cy="658080"/>
                <a:chOff x="2665800" y="3075120"/>
                <a:chExt cx="528480" cy="658080"/>
              </a:xfrm>
            </p:grpSpPr>
            <p:grpSp>
              <p:nvGrpSpPr>
                <p:cNvPr id="1373" name="Group 7"/>
                <p:cNvGrpSpPr/>
                <p:nvPr/>
              </p:nvGrpSpPr>
              <p:grpSpPr>
                <a:xfrm>
                  <a:off x="2665800" y="3075120"/>
                  <a:ext cx="528480" cy="658080"/>
                  <a:chOff x="2665800" y="3075120"/>
                  <a:chExt cx="528480" cy="658080"/>
                </a:xfrm>
              </p:grpSpPr>
              <p:grpSp>
                <p:nvGrpSpPr>
                  <p:cNvPr id="1374" name="Group 8"/>
                  <p:cNvGrpSpPr/>
                  <p:nvPr/>
                </p:nvGrpSpPr>
                <p:grpSpPr>
                  <a:xfrm>
                    <a:off x="2665800" y="3075120"/>
                    <a:ext cx="528480" cy="658080"/>
                    <a:chOff x="2665800" y="3075120"/>
                    <a:chExt cx="528480" cy="658080"/>
                  </a:xfrm>
                </p:grpSpPr>
                <p:grpSp>
                  <p:nvGrpSpPr>
                    <p:cNvPr id="1375" name="Group 9"/>
                    <p:cNvGrpSpPr/>
                    <p:nvPr/>
                  </p:nvGrpSpPr>
                  <p:grpSpPr>
                    <a:xfrm>
                      <a:off x="2665800" y="3469680"/>
                      <a:ext cx="21240" cy="48240"/>
                      <a:chOff x="2665800" y="3469680"/>
                      <a:chExt cx="21240" cy="48240"/>
                    </a:xfrm>
                  </p:grpSpPr>
                  <p:sp>
                    <p:nvSpPr>
                      <p:cNvPr id="1376" name="CustomShape 10"/>
                      <p:cNvSpPr/>
                      <p:nvPr/>
                    </p:nvSpPr>
                    <p:spPr>
                      <a:xfrm>
                        <a:off x="2665800" y="346968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377" name="Group 11"/>
                    <p:cNvGrpSpPr/>
                    <p:nvPr/>
                  </p:nvGrpSpPr>
                  <p:grpSpPr>
                    <a:xfrm>
                      <a:off x="3173400" y="3505320"/>
                      <a:ext cx="20880" cy="48240"/>
                      <a:chOff x="3173400" y="3505320"/>
                      <a:chExt cx="20880" cy="48240"/>
                    </a:xfrm>
                  </p:grpSpPr>
                  <p:sp>
                    <p:nvSpPr>
                      <p:cNvPr id="1378" name="CustomShape 12"/>
                      <p:cNvSpPr/>
                      <p:nvPr/>
                    </p:nvSpPr>
                    <p:spPr>
                      <a:xfrm>
                        <a:off x="3173400" y="350532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379" name="CustomShape 13"/>
                    <p:cNvSpPr/>
                    <p:nvPr/>
                  </p:nvSpPr>
                  <p:spPr>
                    <a:xfrm>
                      <a:off x="3087720" y="307512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380" name="CustomShape 14"/>
                    <p:cNvSpPr/>
                    <p:nvPr/>
                  </p:nvSpPr>
                  <p:spPr>
                    <a:xfrm>
                      <a:off x="2904840" y="368460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381" name="Group 15"/>
                  <p:cNvGrpSpPr/>
                  <p:nvPr/>
                </p:nvGrpSpPr>
                <p:grpSpPr>
                  <a:xfrm>
                    <a:off x="2701800" y="3130200"/>
                    <a:ext cx="461520" cy="570600"/>
                    <a:chOff x="2701800" y="3130200"/>
                    <a:chExt cx="461520" cy="570600"/>
                  </a:xfrm>
                </p:grpSpPr>
                <p:sp>
                  <p:nvSpPr>
                    <p:cNvPr id="1382" name="Line 16"/>
                    <p:cNvSpPr/>
                    <p:nvPr/>
                  </p:nvSpPr>
                  <p:spPr>
                    <a:xfrm>
                      <a:off x="2701800" y="349812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383" name="Line 17"/>
                    <p:cNvSpPr/>
                    <p:nvPr/>
                  </p:nvSpPr>
                  <p:spPr>
                    <a:xfrm flipV="1">
                      <a:off x="2921760" y="313020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384" name="Group 18"/>
                    <p:cNvGrpSpPr/>
                    <p:nvPr/>
                  </p:nvGrpSpPr>
                  <p:grpSpPr>
                    <a:xfrm>
                      <a:off x="2909880" y="3533040"/>
                      <a:ext cx="253440" cy="167760"/>
                      <a:chOff x="2909880" y="3533040"/>
                      <a:chExt cx="253440" cy="167760"/>
                    </a:xfrm>
                  </p:grpSpPr>
                  <p:sp>
                    <p:nvSpPr>
                      <p:cNvPr id="1385" name="Line 19"/>
                      <p:cNvSpPr/>
                      <p:nvPr/>
                    </p:nvSpPr>
                    <p:spPr>
                      <a:xfrm flipH="1">
                        <a:off x="2974320" y="353304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386" name="Freeform 20"/>
                      <p:cNvSpPr/>
                      <p:nvPr/>
                    </p:nvSpPr>
                    <p:spPr>
                      <a:xfrm>
                        <a:off x="2870280" y="353232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387" name="CustomShape 21"/>
                    <p:cNvSpPr/>
                    <p:nvPr/>
                  </p:nvSpPr>
                  <p:spPr>
                    <a:xfrm>
                      <a:off x="2869560" y="344556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388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2562120" y="375264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389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3091320" y="259848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390" name="TextShape 22"/>
          <p:cNvSpPr txBox="1"/>
          <p:nvPr/>
        </p:nvSpPr>
        <p:spPr>
          <a:xfrm>
            <a:off x="6399360" y="336996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391" name="Group 23"/>
          <p:cNvGrpSpPr/>
          <p:nvPr/>
        </p:nvGrpSpPr>
        <p:grpSpPr>
          <a:xfrm>
            <a:off x="3850560" y="2964960"/>
            <a:ext cx="2532960" cy="2048040"/>
            <a:chOff x="3850560" y="2964960"/>
            <a:chExt cx="2532960" cy="2048040"/>
          </a:xfrm>
        </p:grpSpPr>
        <p:sp>
          <p:nvSpPr>
            <p:cNvPr id="1392" name="CustomShape 24"/>
            <p:cNvSpPr/>
            <p:nvPr/>
          </p:nvSpPr>
          <p:spPr>
            <a:xfrm>
              <a:off x="3850560" y="296496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729fcf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3" name="TextShape 25"/>
            <p:cNvSpPr txBox="1"/>
            <p:nvPr/>
          </p:nvSpPr>
          <p:spPr>
            <a:xfrm>
              <a:off x="3879000" y="355104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</a:t>
              </a:r>
              <a:r>
                <a:rPr b="0" lang="en-US" sz="2400" spc="-1" strike="noStrike">
                  <a:latin typeface="FAAAAA+Arial-BoldMT"/>
                  <a:ea typeface="FAAAAA+Arial-BoldMT"/>
                </a:rPr>
                <a:t>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</a:t>
              </a:r>
              <a:r>
                <a:rPr b="0" lang="en-US" sz="2400" spc="-1" strike="noStrike">
                  <a:latin typeface="FAAAAA+Arial-BoldMT"/>
                  <a:ea typeface="FAAAAA+Arial-BoldMT"/>
                </a:rPr>
                <a:t>ues</a:t>
              </a:r>
              <a:endParaRPr b="0" lang="en-US" sz="2400" spc="-1" strike="noStrike">
                <a:latin typeface="Arial"/>
              </a:endParaRPr>
            </a:p>
          </p:txBody>
        </p:sp>
      </p:grpSp>
      <p:sp>
        <p:nvSpPr>
          <p:cNvPr id="1394" name="Line 26"/>
          <p:cNvSpPr/>
          <p:nvPr/>
        </p:nvSpPr>
        <p:spPr>
          <a:xfrm flipV="1">
            <a:off x="4762440" y="4725360"/>
            <a:ext cx="9360" cy="1101960"/>
          </a:xfrm>
          <a:prstGeom prst="line">
            <a:avLst/>
          </a:prstGeom>
          <a:ln w="7632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95" name="TextShape 27"/>
          <p:cNvSpPr txBox="1"/>
          <p:nvPr/>
        </p:nvSpPr>
        <p:spPr>
          <a:xfrm>
            <a:off x="3542040" y="5827320"/>
            <a:ext cx="255852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ce181e"/>
                </a:solidFill>
                <a:latin typeface="Arial"/>
              </a:rPr>
              <a:t>Works here</a:t>
            </a: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6" name="" descr=""/>
          <p:cNvPicPr/>
          <p:nvPr/>
        </p:nvPicPr>
        <p:blipFill>
          <a:blip r:embed="rId1"/>
          <a:stretch/>
        </p:blipFill>
        <p:spPr>
          <a:xfrm>
            <a:off x="1440" y="-39960"/>
            <a:ext cx="12134160" cy="7772400"/>
          </a:xfrm>
          <a:prstGeom prst="rect">
            <a:avLst/>
          </a:prstGeom>
          <a:ln>
            <a:noFill/>
          </a:ln>
        </p:spPr>
      </p:pic>
      <p:sp>
        <p:nvSpPr>
          <p:cNvPr id="1397" name="TextShape 1"/>
          <p:cNvSpPr txBox="1"/>
          <p:nvPr/>
        </p:nvSpPr>
        <p:spPr>
          <a:xfrm>
            <a:off x="504000" y="300960"/>
            <a:ext cx="9071640" cy="12618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latin typeface="Arial"/>
              </a:rPr>
              <a:t>The Lisbon Accord</a:t>
            </a:r>
            <a:endParaRPr b="1" lang="en-US" sz="4400" spc="-1" strike="noStrike">
              <a:latin typeface="Arial"/>
            </a:endParaRPr>
          </a:p>
        </p:txBody>
      </p:sp>
      <p:sp>
        <p:nvSpPr>
          <p:cNvPr id="1398" name="TextShape 2"/>
          <p:cNvSpPr txBox="1"/>
          <p:nvPr/>
        </p:nvSpPr>
        <p:spPr>
          <a:xfrm>
            <a:off x="95760" y="6318000"/>
            <a:ext cx="9786600" cy="9734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hlinkClick r:id="rId2"/>
              </a:rPr>
              <a:t>Lisbon Accord</a:t>
            </a:r>
            <a:r>
              <a:rPr b="0" lang="en-US" sz="3200" spc="-1" strike="noStrike">
                <a:latin typeface="Arial"/>
              </a:rPr>
              <a:t> proposed that heavy ion analyses adopt RIVET in July 2014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Workshop position paper will second this recommendation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99" name="TextShape 3"/>
          <p:cNvSpPr txBox="1"/>
          <p:nvPr/>
        </p:nvSpPr>
        <p:spPr>
          <a:xfrm>
            <a:off x="163440" y="7227720"/>
            <a:ext cx="614268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https://www.aworldtotravel.com/things-lisbon-is-famous-for/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Problems with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01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Not all heavy ion functionality exists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Very few heavy ion analyses exist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Only takes in HEPMC 2.0 input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way to deal with fluctuations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" descr=""/>
          <p:cNvPicPr/>
          <p:nvPr/>
        </p:nvPicPr>
        <p:blipFill>
          <a:blip r:embed="rId1"/>
          <a:stretch/>
        </p:blipFill>
        <p:spPr>
          <a:xfrm>
            <a:off x="-125280" y="-10800"/>
            <a:ext cx="10285200" cy="10244160"/>
          </a:xfrm>
          <a:prstGeom prst="rect">
            <a:avLst/>
          </a:prstGeom>
          <a:ln>
            <a:noFill/>
          </a:ln>
        </p:spPr>
      </p:pic>
      <p:sp>
        <p:nvSpPr>
          <p:cNvPr id="563" name="TextShape 1"/>
          <p:cNvSpPr txBox="1"/>
          <p:nvPr/>
        </p:nvSpPr>
        <p:spPr>
          <a:xfrm>
            <a:off x="504000" y="2174040"/>
            <a:ext cx="9071640" cy="2556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6000" spc="-1" strike="noStrike">
                <a:latin typeface="Arial"/>
              </a:rPr>
              <a:t>Working with jets in a high background environment</a:t>
            </a:r>
            <a:endParaRPr b="1" lang="en-US" sz="60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" name="Group 1"/>
          <p:cNvGrpSpPr/>
          <p:nvPr/>
        </p:nvGrpSpPr>
        <p:grpSpPr>
          <a:xfrm>
            <a:off x="720" y="1183680"/>
            <a:ext cx="10140120" cy="6302520"/>
            <a:chOff x="720" y="1183680"/>
            <a:chExt cx="10140120" cy="6302520"/>
          </a:xfrm>
        </p:grpSpPr>
        <p:pic>
          <p:nvPicPr>
            <p:cNvPr id="1403" name="" descr=""/>
            <p:cNvPicPr/>
            <p:nvPr/>
          </p:nvPicPr>
          <p:blipFill>
            <a:blip r:embed="rId1"/>
            <a:stretch/>
          </p:blipFill>
          <p:spPr>
            <a:xfrm>
              <a:off x="1338480" y="1183680"/>
              <a:ext cx="7699320" cy="4786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04" name="TextShape 2"/>
            <p:cNvSpPr txBox="1"/>
            <p:nvPr/>
          </p:nvSpPr>
          <p:spPr>
            <a:xfrm>
              <a:off x="720" y="6883560"/>
              <a:ext cx="10140120" cy="602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200" spc="-1" strike="noStrike">
                  <a:latin typeface="Arial"/>
                </a:rPr>
                <a:t>http://iterated-reality.com/en/2015/03/17/the-chicken-or-the-egg-causality-dilemma-solved-by-unity-consciousness/</a:t>
              </a:r>
              <a:endParaRPr b="0" lang="en-US" sz="1200" spc="-1" strike="noStrike">
                <a:latin typeface="Arial"/>
              </a:endParaRPr>
            </a:p>
          </p:txBody>
        </p:sp>
      </p:grpSp>
      <p:sp>
        <p:nvSpPr>
          <p:cNvPr id="1405" name="TextShape 3"/>
          <p:cNvSpPr txBox="1"/>
          <p:nvPr/>
        </p:nvSpPr>
        <p:spPr>
          <a:xfrm>
            <a:off x="5677920" y="4771800"/>
            <a:ext cx="222264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a0532d"/>
                </a:solidFill>
                <a:latin typeface="Arial"/>
              </a:rPr>
              <a:t>RIVET lacks heavy ion functionality</a:t>
            </a:r>
            <a:endParaRPr b="1" lang="en-US" sz="2500" spc="-1" strike="noStrike">
              <a:latin typeface="Arial"/>
            </a:endParaRPr>
          </a:p>
        </p:txBody>
      </p:sp>
      <p:sp>
        <p:nvSpPr>
          <p:cNvPr id="1406" name="TextShape 4"/>
          <p:cNvSpPr txBox="1"/>
          <p:nvPr/>
        </p:nvSpPr>
        <p:spPr>
          <a:xfrm>
            <a:off x="1216800" y="686160"/>
            <a:ext cx="309168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 strike="noStrike">
                <a:solidFill>
                  <a:srgbClr val="ce181e"/>
                </a:solidFill>
                <a:latin typeface="Arial"/>
              </a:rPr>
              <a:t>Few heavy ion analyses in RIVET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RIVET-HI</a:t>
            </a:r>
            <a:br/>
            <a:r>
              <a:rPr b="0" lang="en-US" sz="2000" spc="-1" strike="noStrike">
                <a:latin typeface="Arial"/>
                <a:hlinkClick r:id="rId1"/>
              </a:rPr>
              <a:t>https://github.com/alisw/rivet-hi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08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ALICE extended RIVET to enable heavy ion analyses (</a:t>
            </a:r>
            <a:r>
              <a:rPr b="0" i="1" lang="en-US" sz="3200" spc="-1" strike="noStrike">
                <a:latin typeface="Arial"/>
              </a:rPr>
              <a:t>Przemyslaw Karczmarczyk</a:t>
            </a:r>
            <a:r>
              <a:rPr b="0" lang="en-US" sz="3200" spc="-1" strike="noStrike">
                <a:latin typeface="Arial"/>
              </a:rPr>
              <a:t>, </a:t>
            </a:r>
            <a:r>
              <a:rPr b="0" i="1" lang="en-US" sz="3200" spc="-1" strike="noStrike">
                <a:latin typeface="Arial"/>
              </a:rPr>
              <a:t>Jochen Klein, Jan Fiete Grosse-Oetringhaus)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Adds centrality determination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option to fit functions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UTK clone of RIVET-HI</a:t>
            </a:r>
            <a:br/>
            <a:r>
              <a:rPr b="0" lang="en-US" sz="2000" spc="-1" strike="noStrike">
                <a:latin typeface="Arial"/>
                <a:hlinkClick r:id="rId2"/>
              </a:rPr>
              <a:t>https://github.com/cnattras/rivet-hi</a:t>
            </a:r>
            <a:r>
              <a:rPr b="0" lang="en-US" sz="2000" spc="-1" strike="noStrike">
                <a:latin typeface="Arial"/>
              </a:rPr>
              <a:t> </a:t>
            </a:r>
            <a:endParaRPr b="0" lang="en-US" sz="20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Implementation of STAR/ALICE, CMS, and ATLAS background subtraction methods for jets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Calculation of v</a:t>
            </a:r>
            <a:r>
              <a:rPr b="0" lang="en-US" sz="2800" spc="-1" strike="noStrike" baseline="-33000">
                <a:latin typeface="Arial"/>
              </a:rPr>
              <a:t>n</a:t>
            </a:r>
            <a:r>
              <a:rPr b="0" lang="en-US" sz="2800" spc="-1" strike="noStrike">
                <a:latin typeface="Arial"/>
              </a:rPr>
              <a:t> from thrown particles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409" name="CustomShape 3"/>
          <p:cNvSpPr/>
          <p:nvPr/>
        </p:nvSpPr>
        <p:spPr>
          <a:xfrm>
            <a:off x="158760" y="4202280"/>
            <a:ext cx="9851760" cy="22597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0" name="" descr=""/>
          <p:cNvPicPr/>
          <p:nvPr/>
        </p:nvPicPr>
        <p:blipFill>
          <a:blip r:embed="rId1"/>
          <a:stretch/>
        </p:blipFill>
        <p:spPr>
          <a:xfrm>
            <a:off x="12240" y="324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411" name="TextShape 1"/>
          <p:cNvSpPr txBox="1"/>
          <p:nvPr/>
        </p:nvSpPr>
        <p:spPr>
          <a:xfrm>
            <a:off x="-540000" y="66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Undergraduates!*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12" name="TextShape 2"/>
          <p:cNvSpPr txBox="1"/>
          <p:nvPr/>
        </p:nvSpPr>
        <p:spPr>
          <a:xfrm>
            <a:off x="4228920" y="6861960"/>
            <a:ext cx="255852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*And one beginning graduate student with no programming experience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13" name="TextShape 3"/>
          <p:cNvSpPr txBox="1"/>
          <p:nvPr/>
        </p:nvSpPr>
        <p:spPr>
          <a:xfrm>
            <a:off x="1726200" y="1930320"/>
            <a:ext cx="18489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JETSCAP</a:t>
            </a:r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E REU</a:t>
            </a:r>
            <a:endParaRPr b="1" lang="en-US" sz="1800" spc="-1" strike="noStrike">
              <a:solidFill>
                <a:srgbClr val="ff0000"/>
              </a:solidFill>
              <a:latin typeface="Arial"/>
            </a:endParaRPr>
          </a:p>
        </p:txBody>
      </p:sp>
      <p:sp>
        <p:nvSpPr>
          <p:cNvPr id="1414" name="Line 4"/>
          <p:cNvSpPr/>
          <p:nvPr/>
        </p:nvSpPr>
        <p:spPr>
          <a:xfrm flipH="1">
            <a:off x="2091960" y="2474280"/>
            <a:ext cx="382680" cy="4111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5" name="Line 5"/>
          <p:cNvSpPr/>
          <p:nvPr/>
        </p:nvSpPr>
        <p:spPr>
          <a:xfrm>
            <a:off x="2844360" y="2464920"/>
            <a:ext cx="237240" cy="401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16" name="TextShape 6"/>
          <p:cNvSpPr txBox="1"/>
          <p:nvPr/>
        </p:nvSpPr>
        <p:spPr>
          <a:xfrm>
            <a:off x="2295720" y="6066000"/>
            <a:ext cx="6004440" cy="94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Left to right:  Ricardo Santos (Berea), James Neuhaus, Jerrica Wilson, Mariah McCreary, Christine Nattrass, Austin Schmier (UTK)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RIVET-HI</a:t>
            </a:r>
            <a:br/>
            <a:r>
              <a:rPr b="0" lang="en-US" sz="2000" spc="-1" strike="noStrike">
                <a:latin typeface="Arial"/>
                <a:hlinkClick r:id="rId1"/>
              </a:rPr>
              <a:t>https://github.com/alisw/rivet-hi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418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ALICE extended RIVET to enable heavy ion analyses (</a:t>
            </a:r>
            <a:r>
              <a:rPr b="0" i="1" lang="en-US" sz="3200" spc="-1" strike="noStrike">
                <a:latin typeface="Arial"/>
              </a:rPr>
              <a:t>Przemyslaw Karczmarczyk</a:t>
            </a:r>
            <a:r>
              <a:rPr b="0" lang="en-US" sz="3200" spc="-1" strike="noStrike">
                <a:latin typeface="Arial"/>
              </a:rPr>
              <a:t>, </a:t>
            </a:r>
            <a:r>
              <a:rPr b="0" i="1" lang="en-US" sz="3200" spc="-1" strike="noStrike">
                <a:latin typeface="Arial"/>
              </a:rPr>
              <a:t>Jochen Klein, Jan Fiete Grosse-Oetringhaus)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Adds centrality determination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option to fit functions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UTK clone of RIVET-HI</a:t>
            </a:r>
            <a:br/>
            <a:r>
              <a:rPr b="0" lang="en-US" sz="2000" spc="-1" strike="noStrike">
                <a:latin typeface="Arial"/>
                <a:hlinkClick r:id="rId2"/>
              </a:rPr>
              <a:t>https://github.com/cnattras/rivet-hi</a:t>
            </a:r>
            <a:r>
              <a:rPr b="0" lang="en-US" sz="2000" spc="-1" strike="noStrike">
                <a:latin typeface="Arial"/>
              </a:rPr>
              <a:t> </a:t>
            </a:r>
            <a:endParaRPr b="0" lang="en-US" sz="20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Implementation of STAR/ALICE, CMS, and ATLAS background subtraction methods for jets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Calculation of v</a:t>
            </a:r>
            <a:r>
              <a:rPr b="0" lang="en-US" sz="2800" spc="-1" strike="noStrike" baseline="-33000">
                <a:latin typeface="Arial"/>
              </a:rPr>
              <a:t>n</a:t>
            </a:r>
            <a:r>
              <a:rPr b="0" lang="en-US" sz="2800" spc="-1" strike="noStrike">
                <a:latin typeface="Arial"/>
              </a:rPr>
              <a:t> from thrown particles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Problems with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20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Not all heavy ion functionality exists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Very few heavy ion analyses exist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Droid Sans Fallback"/>
              </a:rPr>
              <a:t>Only takes in HEPMC 2.0 input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way to deal with fluctuations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421" name="TextShape 3"/>
          <p:cNvSpPr txBox="1"/>
          <p:nvPr/>
        </p:nvSpPr>
        <p:spPr>
          <a:xfrm>
            <a:off x="7585920" y="1596600"/>
            <a:ext cx="678960" cy="81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latin typeface="Symbola"/>
                <a:ea typeface="Symbola"/>
              </a:rPr>
              <a:t>✔</a:t>
            </a:r>
            <a:endParaRPr b="0" lang="en-US" sz="4500" spc="-1" strike="noStrike">
              <a:latin typeface="Arial"/>
            </a:endParaRPr>
          </a:p>
        </p:txBody>
      </p:sp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Implementing analyses in RIVET-HI*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423" name="" descr=""/>
          <p:cNvPicPr/>
          <p:nvPr/>
        </p:nvPicPr>
        <p:blipFill>
          <a:blip r:embed="rId1"/>
          <a:stretch/>
        </p:blipFill>
        <p:spPr>
          <a:xfrm>
            <a:off x="2242440" y="2020320"/>
            <a:ext cx="5132880" cy="3983040"/>
          </a:xfrm>
          <a:prstGeom prst="rect">
            <a:avLst/>
          </a:prstGeom>
          <a:ln>
            <a:noFill/>
          </a:ln>
        </p:spPr>
      </p:pic>
      <p:sp>
        <p:nvSpPr>
          <p:cNvPr id="1424" name="TextShape 2"/>
          <p:cNvSpPr txBox="1"/>
          <p:nvPr/>
        </p:nvSpPr>
        <p:spPr>
          <a:xfrm>
            <a:off x="1871280" y="6689880"/>
            <a:ext cx="5423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*Not yet checked in to RIVET-HI but in a UTK mirror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TextShape 1"/>
          <p:cNvSpPr txBox="1"/>
          <p:nvPr/>
        </p:nvSpPr>
        <p:spPr>
          <a:xfrm>
            <a:off x="504000" y="139680"/>
            <a:ext cx="9071640" cy="919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Progress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26" name="TextShape 2"/>
          <p:cNvSpPr txBox="1"/>
          <p:nvPr/>
        </p:nvSpPr>
        <p:spPr>
          <a:xfrm>
            <a:off x="46080" y="4965120"/>
            <a:ext cx="99172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 spc="-1" strike="noStrike">
                <a:solidFill>
                  <a:srgbClr val="ed1c24"/>
                </a:solidFill>
                <a:latin typeface="Arial"/>
                <a:ea typeface="Droid Sans Fallback"/>
              </a:rPr>
              <a:t>WARNING: Very small sample size, highly biased results, need to coordinate with </a:t>
            </a:r>
            <a:r>
              <a:rPr b="1" lang="en-US" sz="1400" spc="-1" strike="noStrike">
                <a:solidFill>
                  <a:srgbClr val="ed1c24"/>
                </a:solidFill>
                <a:latin typeface="Arial"/>
              </a:rPr>
              <a:t>Przemyslaw, </a:t>
            </a:r>
            <a:r>
              <a:rPr b="1" lang="en-US" sz="1400" spc="-1" strike="noStrike">
                <a:solidFill>
                  <a:srgbClr val="ed1c24"/>
                </a:solidFill>
                <a:latin typeface="Arial"/>
              </a:rPr>
              <a:t>Jochen, &amp; Jan Fiete to ensure code can eventually be committed.  Fluctuations in combinatorial background not subtracted.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427" name="TextShape 3"/>
          <p:cNvSpPr txBox="1"/>
          <p:nvPr/>
        </p:nvSpPr>
        <p:spPr>
          <a:xfrm>
            <a:off x="46080" y="5666040"/>
            <a:ext cx="9917280" cy="1370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latin typeface="Arial"/>
              </a:rPr>
              <a:t>Undergraduates </a:t>
            </a:r>
            <a:r>
              <a:rPr b="0" i="1" lang="en-US" sz="1400" spc="-1" strike="noStrike">
                <a:solidFill>
                  <a:srgbClr val="00a65d"/>
                </a:solidFill>
                <a:latin typeface="Arial"/>
              </a:rPr>
              <a:t>Mariah McCreary (UTK)</a:t>
            </a:r>
            <a:r>
              <a:rPr b="0" lang="en-US" sz="1400" spc="-1" strike="noStrike">
                <a:latin typeface="Arial"/>
              </a:rPr>
              <a:t>, </a:t>
            </a:r>
            <a:r>
              <a:rPr b="0" lang="en-US" sz="1400" spc="-1" strike="noStrike">
                <a:solidFill>
                  <a:srgbClr val="21409a"/>
                </a:solidFill>
                <a:latin typeface="Arial"/>
              </a:rPr>
              <a:t>James Neuhaus (UTK)</a:t>
            </a:r>
            <a:r>
              <a:rPr b="0" lang="en-US" sz="1400" spc="-1" strike="noStrike">
                <a:latin typeface="Arial"/>
              </a:rPr>
              <a:t>, Jerrica Wilson (UTK), </a:t>
            </a:r>
            <a:r>
              <a:rPr b="0" i="1" lang="en-US" sz="1400" spc="-1" strike="noStrike">
                <a:solidFill>
                  <a:srgbClr val="00a65d"/>
                </a:solidFill>
                <a:latin typeface="Arial"/>
              </a:rPr>
              <a:t>Ricardo Santos (Berea)</a:t>
            </a:r>
            <a:r>
              <a:rPr b="0" i="1" lang="en-US" sz="1400" spc="-1" strike="noStrike">
                <a:latin typeface="Arial"/>
              </a:rPr>
              <a:t>; </a:t>
            </a:r>
            <a:r>
              <a:rPr b="0" lang="en-US" sz="1400" spc="-1" strike="noStrike">
                <a:latin typeface="Arial"/>
              </a:rPr>
              <a:t>Graduate student Austin Schmier (UTK); </a:t>
            </a:r>
            <a:r>
              <a:rPr b="0" lang="en-US" sz="1400" spc="-1" strike="noStrike">
                <a:solidFill>
                  <a:srgbClr val="21409a"/>
                </a:solidFill>
                <a:latin typeface="Arial"/>
              </a:rPr>
              <a:t>Post doc Redmer Bertens (UTK)</a:t>
            </a:r>
            <a:endParaRPr b="0" lang="en-US" sz="1400" spc="-1" strike="noStrike">
              <a:latin typeface="Arial"/>
            </a:endParaRPr>
          </a:p>
          <a:p>
            <a:r>
              <a:rPr b="0" lang="en-US" sz="1400" spc="-1" strike="noStrike">
                <a:solidFill>
                  <a:srgbClr val="00a65d"/>
                </a:solidFill>
                <a:latin typeface="Arial"/>
              </a:rPr>
              <a:t>Mariah and Ricardo implementing ALICE analyses,</a:t>
            </a:r>
            <a:r>
              <a:rPr b="0" lang="en-US" sz="1400" spc="-1" strike="noStrike">
                <a:latin typeface="Arial"/>
              </a:rPr>
              <a:t> </a:t>
            </a:r>
            <a:r>
              <a:rPr b="0" lang="en-US" sz="1400" spc="-1" strike="noStrike">
                <a:solidFill>
                  <a:srgbClr val="0066b3"/>
                </a:solidFill>
                <a:latin typeface="Arial"/>
              </a:rPr>
              <a:t>James and Redmer providing key support.</a:t>
            </a:r>
            <a:endParaRPr b="0" lang="en-US" sz="1400" spc="-1" strike="noStrike">
              <a:latin typeface="Arial"/>
            </a:endParaRPr>
          </a:p>
          <a:p>
            <a:r>
              <a:rPr b="0" lang="en-US" sz="1400" spc="-1" strike="noStrike">
                <a:solidFill>
                  <a:srgbClr val="000000"/>
                </a:solidFill>
                <a:latin typeface="Arial"/>
              </a:rPr>
              <a:t>Funding from JETSCAPE, Berea, and the UTK physics department.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1428" name="Group 4"/>
          <p:cNvGrpSpPr/>
          <p:nvPr/>
        </p:nvGrpSpPr>
        <p:grpSpPr>
          <a:xfrm>
            <a:off x="287280" y="579240"/>
            <a:ext cx="4611960" cy="4589640"/>
            <a:chOff x="287280" y="579240"/>
            <a:chExt cx="4611960" cy="4589640"/>
          </a:xfrm>
        </p:grpSpPr>
        <p:sp>
          <p:nvSpPr>
            <p:cNvPr id="1429" name="TextShape 5"/>
            <p:cNvSpPr txBox="1"/>
            <p:nvPr/>
          </p:nvSpPr>
          <p:spPr>
            <a:xfrm>
              <a:off x="4718520" y="3720960"/>
              <a:ext cx="180720" cy="657360"/>
            </a:xfrm>
            <a:prstGeom prst="rect">
              <a:avLst/>
            </a:prstGeom>
            <a:noFill/>
            <a:ln>
              <a:noFill/>
            </a:ln>
          </p:spPr>
        </p:sp>
        <p:pic>
          <p:nvPicPr>
            <p:cNvPr id="1430" name="Shape 164" descr=""/>
            <p:cNvPicPr/>
            <p:nvPr/>
          </p:nvPicPr>
          <p:blipFill>
            <a:blip r:embed="rId1"/>
            <a:stretch/>
          </p:blipFill>
          <p:spPr>
            <a:xfrm>
              <a:off x="455400" y="849240"/>
              <a:ext cx="4189320" cy="3784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31" name="TextShape 6"/>
            <p:cNvSpPr txBox="1"/>
            <p:nvPr/>
          </p:nvSpPr>
          <p:spPr>
            <a:xfrm>
              <a:off x="2285640" y="2442240"/>
              <a:ext cx="2531160" cy="106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Mariah McCreary</a:t>
              </a:r>
              <a:endParaRPr b="0" lang="en-US" sz="1500" spc="-1" strike="noStrike">
                <a:latin typeface="Arial"/>
              </a:endParaRPr>
            </a:p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0-5% collision centrality</a:t>
              </a:r>
              <a:endParaRPr b="0" lang="en-US" sz="1500" spc="-1" strike="noStrike">
                <a:latin typeface="Arial"/>
              </a:endParaRPr>
            </a:p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100 Pythia PbPb events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1432" name="TextShape 7"/>
            <p:cNvSpPr txBox="1"/>
            <p:nvPr/>
          </p:nvSpPr>
          <p:spPr>
            <a:xfrm>
              <a:off x="2464920" y="4411080"/>
              <a:ext cx="768600" cy="642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Arial"/>
                </a:rPr>
                <a:t>p</a:t>
              </a:r>
              <a:r>
                <a:rPr b="0" lang="en-US" sz="1800" spc="-1" strike="noStrike" baseline="-101000">
                  <a:latin typeface="Arial"/>
                </a:rPr>
                <a:t>T</a:t>
              </a:r>
              <a:r>
                <a:rPr b="0" lang="en-US" sz="1800" spc="-1" strike="noStrike" baseline="101000">
                  <a:latin typeface="Arial"/>
                </a:rPr>
                <a:t>Jet,ch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433" name="TextShape 8"/>
            <p:cNvSpPr txBox="1"/>
            <p:nvPr/>
          </p:nvSpPr>
          <p:spPr>
            <a:xfrm rot="16200000">
              <a:off x="-597600" y="1464480"/>
              <a:ext cx="2247840" cy="477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latin typeface="Arial"/>
                </a:rPr>
                <a:t>Charged jet v</a:t>
              </a:r>
              <a:r>
                <a:rPr b="0" lang="en-US" sz="1800" spc="-1" strike="noStrike" baseline="-101000">
                  <a:latin typeface="Arial"/>
                </a:rPr>
                <a:t>2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1434" name="TextShape 9"/>
            <p:cNvSpPr txBox="1"/>
            <p:nvPr/>
          </p:nvSpPr>
          <p:spPr>
            <a:xfrm>
              <a:off x="1029960" y="3976200"/>
              <a:ext cx="1962000" cy="1192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Phys.Lett. B753 (2016) 511-525</a:t>
              </a:r>
              <a:endParaRPr b="0" lang="en-US" sz="1000" spc="-1" strike="noStrike">
                <a:latin typeface="Arial"/>
              </a:endParaRPr>
            </a:p>
            <a:p>
              <a:endParaRPr b="0" lang="en-US" sz="1000" spc="-1" strike="noStrike">
                <a:latin typeface="Arial"/>
              </a:endParaRPr>
            </a:p>
          </p:txBody>
        </p:sp>
      </p:grpSp>
      <p:grpSp>
        <p:nvGrpSpPr>
          <p:cNvPr id="1435" name="Group 10"/>
          <p:cNvGrpSpPr/>
          <p:nvPr/>
        </p:nvGrpSpPr>
        <p:grpSpPr>
          <a:xfrm>
            <a:off x="5352120" y="938880"/>
            <a:ext cx="4447800" cy="4023000"/>
            <a:chOff x="5352120" y="938880"/>
            <a:chExt cx="4447800" cy="4023000"/>
          </a:xfrm>
        </p:grpSpPr>
        <p:pic>
          <p:nvPicPr>
            <p:cNvPr id="1436" name="Shape 196" descr=""/>
            <p:cNvPicPr/>
            <p:nvPr/>
          </p:nvPicPr>
          <p:blipFill>
            <a:blip r:embed="rId2"/>
            <a:stretch/>
          </p:blipFill>
          <p:spPr>
            <a:xfrm>
              <a:off x="5352120" y="938880"/>
              <a:ext cx="4447800" cy="4023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37" name="TextShape 11"/>
            <p:cNvSpPr txBox="1"/>
            <p:nvPr/>
          </p:nvSpPr>
          <p:spPr>
            <a:xfrm>
              <a:off x="5942520" y="2931840"/>
              <a:ext cx="2530800" cy="1065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Ricardo Santos</a:t>
              </a:r>
              <a:endParaRPr b="0" lang="en-US" sz="1500" spc="-1" strike="noStrike">
                <a:latin typeface="Arial"/>
              </a:endParaRPr>
            </a:p>
            <a:p>
              <a:r>
                <a:rPr b="0" lang="en-US" sz="1500" spc="-1" strike="noStrike">
                  <a:solidFill>
                    <a:srgbClr val="000000"/>
                  </a:solidFill>
                  <a:latin typeface="Arial"/>
                  <a:ea typeface="Arial"/>
                </a:rPr>
                <a:t>1800 Pythia PbPb events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1438" name="TextShape 12"/>
            <p:cNvSpPr txBox="1"/>
            <p:nvPr/>
          </p:nvSpPr>
          <p:spPr>
            <a:xfrm>
              <a:off x="6346800" y="4304160"/>
              <a:ext cx="1323720" cy="567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000" spc="-1" strike="noStrike">
                  <a:latin typeface="Arial"/>
                </a:rPr>
                <a:t>JHEP 30 (2014) 013</a:t>
              </a:r>
              <a:endParaRPr b="0" lang="en-US" sz="1000" spc="-1" strike="noStrike">
                <a:latin typeface="Arial"/>
              </a:endParaRPr>
            </a:p>
          </p:txBody>
        </p:sp>
      </p:grpSp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9" name=""/>
          <p:cNvGraphicFramePr/>
          <p:nvPr/>
        </p:nvGraphicFramePr>
        <p:xfrm>
          <a:off x="4080960" y="1838160"/>
          <a:ext cx="5904000" cy="323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4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Available data</a:t>
            </a:r>
            <a:endParaRPr b="0" lang="en-US" sz="4400" spc="-1" strike="noStrike">
              <a:latin typeface="Arial"/>
            </a:endParaRPr>
          </a:p>
        </p:txBody>
      </p:sp>
      <p:graphicFrame>
        <p:nvGraphicFramePr>
          <p:cNvPr id="1441" name=""/>
          <p:cNvGraphicFramePr/>
          <p:nvPr/>
        </p:nvGraphicFramePr>
        <p:xfrm>
          <a:off x="405720" y="1893240"/>
          <a:ext cx="4289400" cy="323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42" name="TextShape 2"/>
          <p:cNvSpPr txBox="1"/>
          <p:nvPr/>
        </p:nvSpPr>
        <p:spPr>
          <a:xfrm>
            <a:off x="532440" y="5659200"/>
            <a:ext cx="891792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 strike="noStrike">
                <a:latin typeface="Arial"/>
              </a:rPr>
              <a:t>RHIC:</a:t>
            </a:r>
            <a:r>
              <a:rPr b="0" lang="en-US" sz="1800" spc="-1" strike="noStrike">
                <a:latin typeface="Arial"/>
              </a:rPr>
              <a:t> High-p</a:t>
            </a:r>
            <a:r>
              <a:rPr b="0" lang="en-US" sz="1800" spc="-1" strike="noStrike" baseline="-33000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hadron correlations 52%, reconstructed jets 3%</a:t>
            </a:r>
            <a:endParaRPr b="0" lang="en-US" sz="1800" spc="-1" strike="noStrike">
              <a:latin typeface="Arial"/>
            </a:endParaRPr>
          </a:p>
          <a:p>
            <a:r>
              <a:rPr b="1" lang="en-US" sz="1800" spc="-1" strike="noStrike">
                <a:latin typeface="Arial"/>
                <a:ea typeface="Droid Sans Fallback"/>
              </a:rPr>
              <a:t>LHC:</a:t>
            </a:r>
            <a:r>
              <a:rPr b="0" lang="en-US" sz="1800" spc="-1" strike="noStrike">
                <a:latin typeface="Arial"/>
              </a:rPr>
              <a:t> High-p</a:t>
            </a:r>
            <a:r>
              <a:rPr b="0" lang="en-US" sz="1800" spc="-1" strike="noStrike" baseline="-33000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 hadron correlations 23%, reconstructed jets 40%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443" name="TextShape 3"/>
          <p:cNvSpPr txBox="1"/>
          <p:nvPr/>
        </p:nvSpPr>
        <p:spPr>
          <a:xfrm>
            <a:off x="205560" y="6770160"/>
            <a:ext cx="86403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Analysis about 1 year old, some may disagree with classifications, but the gist holds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TextShape 1"/>
          <p:cNvSpPr txBox="1"/>
          <p:nvPr/>
        </p:nvSpPr>
        <p:spPr>
          <a:xfrm>
            <a:off x="504000" y="19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ed1c24"/>
                </a:solidFill>
                <a:latin typeface="Arial"/>
              </a:rPr>
              <a:t>Course-based undergraduate research experience</a:t>
            </a:r>
            <a:endParaRPr b="1" lang="en-US" sz="4400" spc="-1" strike="noStrike">
              <a:solidFill>
                <a:srgbClr val="ed1c24"/>
              </a:solidFill>
              <a:latin typeface="Arial"/>
            </a:endParaRPr>
          </a:p>
        </p:txBody>
      </p:sp>
      <p:pic>
        <p:nvPicPr>
          <p:cNvPr id="1445" name="" descr=""/>
          <p:cNvPicPr/>
          <p:nvPr/>
        </p:nvPicPr>
        <p:blipFill>
          <a:blip r:embed="rId1"/>
          <a:stretch/>
        </p:blipFill>
        <p:spPr>
          <a:xfrm>
            <a:off x="1110240" y="1432440"/>
            <a:ext cx="7812360" cy="5619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6" name="" descr=""/>
          <p:cNvPicPr/>
          <p:nvPr/>
        </p:nvPicPr>
        <p:blipFill>
          <a:blip r:embed="rId1"/>
          <a:stretch/>
        </p:blipFill>
        <p:spPr>
          <a:xfrm>
            <a:off x="-14760" y="666000"/>
            <a:ext cx="10079640" cy="5479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" descr=""/>
          <p:cNvPicPr/>
          <p:nvPr/>
        </p:nvPicPr>
        <p:blipFill>
          <a:blip r:embed="rId1"/>
          <a:stretch/>
        </p:blipFill>
        <p:spPr>
          <a:xfrm>
            <a:off x="-125280" y="-10800"/>
            <a:ext cx="10285200" cy="10244160"/>
          </a:xfrm>
          <a:prstGeom prst="rect">
            <a:avLst/>
          </a:prstGeom>
          <a:ln>
            <a:noFill/>
          </a:ln>
        </p:spPr>
      </p:pic>
      <p:sp>
        <p:nvSpPr>
          <p:cNvPr id="565" name="TextShape 1"/>
          <p:cNvSpPr txBox="1"/>
          <p:nvPr/>
        </p:nvSpPr>
        <p:spPr>
          <a:xfrm>
            <a:off x="504000" y="2174040"/>
            <a:ext cx="9071640" cy="2556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6000" spc="-1" strike="noStrike">
                <a:latin typeface="Arial"/>
              </a:rPr>
              <a:t>Working with jets in a high background environment</a:t>
            </a:r>
            <a:endParaRPr b="0" lang="en-US" sz="60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pic>
        <p:nvPicPr>
          <p:cNvPr id="1448" name="" descr=""/>
          <p:cNvPicPr/>
          <p:nvPr/>
        </p:nvPicPr>
        <p:blipFill>
          <a:blip r:embed="rId1"/>
          <a:stretch/>
        </p:blipFill>
        <p:spPr>
          <a:xfrm>
            <a:off x="-1357200" y="-10800"/>
            <a:ext cx="13617360" cy="7659000"/>
          </a:xfrm>
          <a:prstGeom prst="rect">
            <a:avLst/>
          </a:prstGeom>
          <a:ln>
            <a:noFill/>
          </a:ln>
        </p:spPr>
      </p:pic>
      <p:grpSp>
        <p:nvGrpSpPr>
          <p:cNvPr id="1449" name="Group 2"/>
          <p:cNvGrpSpPr/>
          <p:nvPr/>
        </p:nvGrpSpPr>
        <p:grpSpPr>
          <a:xfrm>
            <a:off x="2889720" y="141840"/>
            <a:ext cx="3673800" cy="6479640"/>
            <a:chOff x="2889720" y="141840"/>
            <a:chExt cx="3673800" cy="6479640"/>
          </a:xfrm>
        </p:grpSpPr>
        <p:grpSp>
          <p:nvGrpSpPr>
            <p:cNvPr id="1450" name="Group 3"/>
            <p:cNvGrpSpPr/>
            <p:nvPr/>
          </p:nvGrpSpPr>
          <p:grpSpPr>
            <a:xfrm>
              <a:off x="2889720" y="141840"/>
              <a:ext cx="3673800" cy="6479640"/>
              <a:chOff x="2889720" y="141840"/>
              <a:chExt cx="3673800" cy="6479640"/>
            </a:xfrm>
          </p:grpSpPr>
          <p:grpSp>
            <p:nvGrpSpPr>
              <p:cNvPr id="1451" name="Group 4"/>
              <p:cNvGrpSpPr/>
              <p:nvPr/>
            </p:nvGrpSpPr>
            <p:grpSpPr>
              <a:xfrm>
                <a:off x="3635280" y="1901160"/>
                <a:ext cx="1801800" cy="2242800"/>
                <a:chOff x="3635280" y="1901160"/>
                <a:chExt cx="1801800" cy="2242800"/>
              </a:xfrm>
            </p:grpSpPr>
            <p:grpSp>
              <p:nvGrpSpPr>
                <p:cNvPr id="1452" name="Group 5"/>
                <p:cNvGrpSpPr/>
                <p:nvPr/>
              </p:nvGrpSpPr>
              <p:grpSpPr>
                <a:xfrm>
                  <a:off x="3635280" y="1901160"/>
                  <a:ext cx="1801800" cy="2242800"/>
                  <a:chOff x="3635280" y="1901160"/>
                  <a:chExt cx="1801800" cy="2242800"/>
                </a:xfrm>
              </p:grpSpPr>
              <p:grpSp>
                <p:nvGrpSpPr>
                  <p:cNvPr id="1453" name="Group 6"/>
                  <p:cNvGrpSpPr/>
                  <p:nvPr/>
                </p:nvGrpSpPr>
                <p:grpSpPr>
                  <a:xfrm>
                    <a:off x="3635280" y="1901160"/>
                    <a:ext cx="1801800" cy="2242800"/>
                    <a:chOff x="3635280" y="1901160"/>
                    <a:chExt cx="1801800" cy="2242800"/>
                  </a:xfrm>
                </p:grpSpPr>
                <p:grpSp>
                  <p:nvGrpSpPr>
                    <p:cNvPr id="1454" name="Group 7"/>
                    <p:cNvGrpSpPr/>
                    <p:nvPr/>
                  </p:nvGrpSpPr>
                  <p:grpSpPr>
                    <a:xfrm>
                      <a:off x="3635280" y="3246840"/>
                      <a:ext cx="73440" cy="165240"/>
                      <a:chOff x="3635280" y="3246840"/>
                      <a:chExt cx="73440" cy="165240"/>
                    </a:xfrm>
                  </p:grpSpPr>
                  <p:sp>
                    <p:nvSpPr>
                      <p:cNvPr id="1455" name="CustomShape 8"/>
                      <p:cNvSpPr/>
                      <p:nvPr/>
                    </p:nvSpPr>
                    <p:spPr>
                      <a:xfrm>
                        <a:off x="3635280" y="3246840"/>
                        <a:ext cx="73440" cy="165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456" name="Group 9"/>
                    <p:cNvGrpSpPr/>
                    <p:nvPr/>
                  </p:nvGrpSpPr>
                  <p:grpSpPr>
                    <a:xfrm>
                      <a:off x="5366160" y="3367800"/>
                      <a:ext cx="70920" cy="165600"/>
                      <a:chOff x="5366160" y="3367800"/>
                      <a:chExt cx="70920" cy="165600"/>
                    </a:xfrm>
                  </p:grpSpPr>
                  <p:sp>
                    <p:nvSpPr>
                      <p:cNvPr id="1457" name="CustomShape 10"/>
                      <p:cNvSpPr/>
                      <p:nvPr/>
                    </p:nvSpPr>
                    <p:spPr>
                      <a:xfrm>
                        <a:off x="5366160" y="3367800"/>
                        <a:ext cx="70920" cy="1656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458" name="CustomShape 11"/>
                    <p:cNvSpPr/>
                    <p:nvPr/>
                  </p:nvSpPr>
                  <p:spPr>
                    <a:xfrm>
                      <a:off x="5072400" y="1901160"/>
                      <a:ext cx="166320" cy="16416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459" name="CustomShape 12"/>
                    <p:cNvSpPr/>
                    <p:nvPr/>
                  </p:nvSpPr>
                  <p:spPr>
                    <a:xfrm>
                      <a:off x="4449600" y="3979440"/>
                      <a:ext cx="165600" cy="16452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460" name="Group 13"/>
                  <p:cNvGrpSpPr/>
                  <p:nvPr/>
                </p:nvGrpSpPr>
                <p:grpSpPr>
                  <a:xfrm>
                    <a:off x="3758760" y="2090160"/>
                    <a:ext cx="1571760" cy="1945440"/>
                    <a:chOff x="3758760" y="2090160"/>
                    <a:chExt cx="1571760" cy="1945440"/>
                  </a:xfrm>
                </p:grpSpPr>
                <p:sp>
                  <p:nvSpPr>
                    <p:cNvPr id="1461" name="Line 14"/>
                    <p:cNvSpPr/>
                    <p:nvPr/>
                  </p:nvSpPr>
                  <p:spPr>
                    <a:xfrm>
                      <a:off x="3758760" y="3343680"/>
                      <a:ext cx="71640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462" name="Line 15"/>
                    <p:cNvSpPr/>
                    <p:nvPr/>
                  </p:nvSpPr>
                  <p:spPr>
                    <a:xfrm flipV="1">
                      <a:off x="4507560" y="2090160"/>
                      <a:ext cx="596520" cy="125280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463" name="Group 16"/>
                    <p:cNvGrpSpPr/>
                    <p:nvPr/>
                  </p:nvGrpSpPr>
                  <p:grpSpPr>
                    <a:xfrm>
                      <a:off x="4467600" y="3463560"/>
                      <a:ext cx="862920" cy="572040"/>
                      <a:chOff x="4467600" y="3463560"/>
                      <a:chExt cx="862920" cy="572040"/>
                    </a:xfrm>
                  </p:grpSpPr>
                  <p:sp>
                    <p:nvSpPr>
                      <p:cNvPr id="1464" name="Line 17"/>
                      <p:cNvSpPr/>
                      <p:nvPr/>
                    </p:nvSpPr>
                    <p:spPr>
                      <a:xfrm flipH="1">
                        <a:off x="4686120" y="3463560"/>
                        <a:ext cx="6444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465" name="Freeform 18"/>
                      <p:cNvSpPr/>
                      <p:nvPr/>
                    </p:nvSpPr>
                    <p:spPr>
                      <a:xfrm>
                        <a:off x="4331880" y="3461760"/>
                        <a:ext cx="458640" cy="57420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1274" h="1595">
                            <a:moveTo>
                              <a:pt x="1003" y="5"/>
                            </a:moveTo>
                            <a:cubicBezTo>
                              <a:pt x="572" y="0"/>
                              <a:pt x="1042" y="415"/>
                              <a:pt x="782" y="509"/>
                            </a:cubicBezTo>
                            <a:cubicBezTo>
                              <a:pt x="138" y="742"/>
                              <a:pt x="1273" y="810"/>
                              <a:pt x="600" y="992"/>
                            </a:cubicBezTo>
                            <a:cubicBezTo>
                              <a:pt x="0" y="1155"/>
                              <a:pt x="798" y="1067"/>
                              <a:pt x="803" y="1272"/>
                            </a:cubicBezTo>
                            <a:lnTo>
                              <a:pt x="582" y="1392"/>
                            </a:lnTo>
                            <a:lnTo>
                              <a:pt x="663" y="1594"/>
                            </a:lnTo>
                            <a:lnTo>
                              <a:pt x="663" y="1576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</p:grpSp>
            </p:grpSp>
          </p:grpSp>
          <p:pic>
            <p:nvPicPr>
              <p:cNvPr id="1466" name="" descr=""/>
              <p:cNvPicPr/>
              <p:nvPr/>
            </p:nvPicPr>
            <p:blipFill>
              <a:blip r:embed="rId2"/>
              <a:stretch/>
            </p:blipFill>
            <p:spPr>
              <a:xfrm rot="7921200">
                <a:off x="3282120" y="4212360"/>
                <a:ext cx="2057400" cy="1970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67" name="" descr=""/>
              <p:cNvPicPr/>
              <p:nvPr/>
            </p:nvPicPr>
            <p:blipFill>
              <a:blip r:embed="rId3"/>
              <a:stretch/>
            </p:blipFill>
            <p:spPr>
              <a:xfrm rot="1979400">
                <a:off x="5083920" y="277200"/>
                <a:ext cx="1053360" cy="18766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1468" name="TextShape 19"/>
          <p:cNvSpPr txBox="1"/>
          <p:nvPr/>
        </p:nvSpPr>
        <p:spPr>
          <a:xfrm>
            <a:off x="2226600" y="7226640"/>
            <a:ext cx="5688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ffffff"/>
                </a:solidFill>
                <a:latin typeface="Arial"/>
              </a:rPr>
              <a:t>https://i.ytimg.com/vi/mZnv6LXD9qs/maxresdefault.jpg</a:t>
            </a: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69" name="TextShape 20"/>
          <p:cNvSpPr txBox="1"/>
          <p:nvPr/>
        </p:nvSpPr>
        <p:spPr>
          <a:xfrm>
            <a:off x="4980240" y="4655520"/>
            <a:ext cx="180720" cy="232560"/>
          </a:xfrm>
          <a:prstGeom prst="rect">
            <a:avLst/>
          </a:prstGeom>
          <a:noFill/>
          <a:ln>
            <a:noFill/>
          </a:ln>
        </p:spPr>
      </p:sp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Problems with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71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Not all heavy ion functionality exists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Very few heavy ion analyses exist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Droid Sans Fallback"/>
              </a:rPr>
              <a:t>Only takes in HEPMC 2.0 input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way to deal with fluctuations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472" name="TextShape 3"/>
          <p:cNvSpPr txBox="1"/>
          <p:nvPr/>
        </p:nvSpPr>
        <p:spPr>
          <a:xfrm>
            <a:off x="7585920" y="1596600"/>
            <a:ext cx="678960" cy="81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latin typeface="Symbola"/>
                <a:ea typeface="Symbola"/>
              </a:rPr>
              <a:t>✔</a:t>
            </a:r>
            <a:endParaRPr b="0" lang="en-US" sz="4500" spc="-1" strike="noStrike">
              <a:latin typeface="Arial"/>
            </a:endParaRPr>
          </a:p>
        </p:txBody>
      </p:sp>
      <p:sp>
        <p:nvSpPr>
          <p:cNvPr id="1473" name="TextShape 4"/>
          <p:cNvSpPr txBox="1"/>
          <p:nvPr/>
        </p:nvSpPr>
        <p:spPr>
          <a:xfrm>
            <a:off x="7189920" y="2244600"/>
            <a:ext cx="2840040" cy="81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latin typeface="Symbola"/>
                <a:ea typeface="Symbola"/>
              </a:rPr>
              <a:t>✔</a:t>
            </a:r>
            <a:r>
              <a:rPr b="1" lang="en-US" sz="3000" spc="-1" strike="noStrike">
                <a:latin typeface="Symbola"/>
                <a:ea typeface="Symbola"/>
              </a:rPr>
              <a:t> </a:t>
            </a:r>
            <a:r>
              <a:rPr b="1" lang="en-US" sz="3000" spc="-1" strike="noStrike">
                <a:latin typeface="Symbola"/>
                <a:ea typeface="Symbola"/>
              </a:rPr>
              <a:t>(in progress)</a:t>
            </a: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" name="" descr=""/>
          <p:cNvPicPr/>
          <p:nvPr/>
        </p:nvPicPr>
        <p:blipFill>
          <a:blip r:embed="rId1"/>
          <a:stretch/>
        </p:blipFill>
        <p:spPr>
          <a:xfrm>
            <a:off x="1155600" y="314640"/>
            <a:ext cx="8020080" cy="6329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Problems with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76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Not all heavy ion functionality exists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Very few heavy ion analyses exist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Droid Sans Fallback"/>
              </a:rPr>
              <a:t>Only takes in HEPMC 2.0 input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way to deal with fluctuations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1477" name="TextShape 3"/>
          <p:cNvSpPr txBox="1"/>
          <p:nvPr/>
        </p:nvSpPr>
        <p:spPr>
          <a:xfrm>
            <a:off x="7585920" y="1596600"/>
            <a:ext cx="678960" cy="81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latin typeface="Symbola"/>
                <a:ea typeface="Symbola"/>
              </a:rPr>
              <a:t>✔</a:t>
            </a:r>
            <a:endParaRPr b="0" lang="en-US" sz="4500" spc="-1" strike="noStrike">
              <a:latin typeface="Arial"/>
            </a:endParaRPr>
          </a:p>
        </p:txBody>
      </p:sp>
      <p:sp>
        <p:nvSpPr>
          <p:cNvPr id="1478" name="TextShape 4"/>
          <p:cNvSpPr txBox="1"/>
          <p:nvPr/>
        </p:nvSpPr>
        <p:spPr>
          <a:xfrm>
            <a:off x="7189920" y="2244600"/>
            <a:ext cx="2840040" cy="81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latin typeface="Symbola"/>
                <a:ea typeface="Symbola"/>
              </a:rPr>
              <a:t>✔</a:t>
            </a:r>
            <a:r>
              <a:rPr b="1" lang="en-US" sz="3000" spc="-1" strike="noStrike">
                <a:latin typeface="Symbola"/>
                <a:ea typeface="Symbola"/>
              </a:rPr>
              <a:t> </a:t>
            </a:r>
            <a:r>
              <a:rPr b="1" lang="en-US" sz="3000" spc="-1" strike="noStrike">
                <a:latin typeface="Symbola"/>
                <a:ea typeface="Symbola"/>
              </a:rPr>
              <a:t>(in progress)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1479" name="TextShape 5"/>
          <p:cNvSpPr txBox="1"/>
          <p:nvPr/>
        </p:nvSpPr>
        <p:spPr>
          <a:xfrm>
            <a:off x="6614280" y="2892600"/>
            <a:ext cx="2840040" cy="814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500" spc="-1" strike="noStrike">
                <a:latin typeface="Symbola"/>
                <a:ea typeface="Symbola"/>
              </a:rPr>
              <a:t>✔</a:t>
            </a:r>
            <a:r>
              <a:rPr b="1" lang="en-US" sz="3000" spc="-1" strike="noStrike">
                <a:latin typeface="Symbola"/>
                <a:ea typeface="Symbola"/>
              </a:rPr>
              <a:t> </a:t>
            </a:r>
            <a:r>
              <a:rPr b="1" lang="en-US" sz="3000" spc="-1" strike="noStrike">
                <a:latin typeface="Symbola"/>
                <a:ea typeface="Symbola"/>
              </a:rPr>
              <a:t>(in progress)</a:t>
            </a: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Ways to deal with fluctuations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81" name="TextShape 2"/>
          <p:cNvSpPr txBox="1"/>
          <p:nvPr/>
        </p:nvSpPr>
        <p:spPr>
          <a:xfrm>
            <a:off x="504000" y="1769040"/>
            <a:ext cx="5276520" cy="522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Tag final state hadrons as part of signal or background and only put these into jet finder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May work OK but conceptually suboptimal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Compare to data which have not been corrected for fluctuations in the background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Unfold Monte Carlo results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Treating MC just like data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Unfolding is highly non-trivial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482" name="" descr=""/>
          <p:cNvPicPr/>
          <p:nvPr/>
        </p:nvPicPr>
        <p:blipFill>
          <a:blip r:embed="rId1"/>
          <a:stretch/>
        </p:blipFill>
        <p:spPr>
          <a:xfrm>
            <a:off x="5677200" y="1680840"/>
            <a:ext cx="4026960" cy="4166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Conclusions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484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Jet background is tricky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It will be an issue for JETSCAPE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Especially fluctuations!</a:t>
            </a:r>
            <a:endParaRPr b="0" lang="en-US" sz="28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RIVET(-HI) is progressing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Undergraduates are great!</a:t>
            </a:r>
            <a:endParaRPr b="0" lang="en-US" sz="32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" name="Google Shape;54;p13" descr=""/>
          <p:cNvPicPr/>
          <p:nvPr/>
        </p:nvPicPr>
        <p:blipFill>
          <a:blip r:embed="rId1"/>
          <a:stretch/>
        </p:blipFill>
        <p:spPr>
          <a:xfrm>
            <a:off x="-141840" y="-129960"/>
            <a:ext cx="10570320" cy="7772400"/>
          </a:xfrm>
          <a:prstGeom prst="rect">
            <a:avLst/>
          </a:prstGeom>
          <a:ln>
            <a:noFill/>
          </a:ln>
        </p:spPr>
      </p:pic>
      <p:sp>
        <p:nvSpPr>
          <p:cNvPr id="1486" name="CustomShape 1"/>
          <p:cNvSpPr/>
          <p:nvPr/>
        </p:nvSpPr>
        <p:spPr>
          <a:xfrm>
            <a:off x="385560" y="6771240"/>
            <a:ext cx="9469080" cy="64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r">
              <a:lnSpc>
                <a:spcPct val="100000"/>
              </a:lnSpc>
            </a:pPr>
            <a:r>
              <a:rPr b="1" lang="en-US" sz="1800" spc="-1" strike="noStrike">
                <a:solidFill>
                  <a:srgbClr val="ff8200"/>
                </a:solidFill>
                <a:latin typeface="Arial"/>
                <a:ea typeface="Arial"/>
              </a:rPr>
              <a:t>Knoxville, Tennessee</a:t>
            </a:r>
            <a:endParaRPr b="0" lang="en-U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en-US" sz="1800" spc="-1" strike="noStrike">
                <a:solidFill>
                  <a:srgbClr val="ff8200"/>
                </a:solidFill>
                <a:latin typeface="Arial"/>
                <a:ea typeface="Arial"/>
              </a:rPr>
              <a:t>March 19-22 2019</a:t>
            </a:r>
            <a:endParaRPr b="0" lang="en-US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1487" name="CustomShape 2"/>
          <p:cNvSpPr/>
          <p:nvPr/>
        </p:nvSpPr>
        <p:spPr>
          <a:xfrm>
            <a:off x="-12600" y="6150960"/>
            <a:ext cx="7306200" cy="135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  <a:ea typeface="Arial"/>
              </a:rPr>
              <a:t>Registration deadline: Jan. 19, 2019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  <a:ea typeface="Arial"/>
              </a:rPr>
              <a:t>Registration fee: $170 ($120 students)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  <a:ea typeface="Arial"/>
              </a:rPr>
              <a:t>Student support available</a:t>
            </a:r>
            <a:endParaRPr b="0" lang="en-US" sz="16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1600" spc="-1" strike="noStrike">
                <a:solidFill>
                  <a:srgbClr val="ff8200"/>
                </a:solidFill>
                <a:latin typeface="Arial"/>
                <a:ea typeface="Arial"/>
              </a:rPr>
              <a:t>Participants requiring a visa strongly encouraged to apply early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1488" name="CustomShape 3"/>
          <p:cNvSpPr/>
          <p:nvPr/>
        </p:nvSpPr>
        <p:spPr>
          <a:xfrm>
            <a:off x="70920" y="186840"/>
            <a:ext cx="9855720" cy="99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1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3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t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I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n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t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e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r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n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a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t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i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o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n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a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l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W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o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r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k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s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o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p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o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n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i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g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-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p</a:t>
            </a:r>
            <a:r>
              <a:rPr b="1" lang="en-US" sz="4300" spc="-1" strike="noStrike" baseline="-33000">
                <a:solidFill>
                  <a:srgbClr val="ff8200"/>
                </a:solidFill>
                <a:latin typeface="Arial"/>
                <a:ea typeface="Arial"/>
              </a:rPr>
              <a:t>T</a:t>
            </a:r>
            <a:r>
              <a:rPr b="1" lang="en-US" sz="4300" spc="-1" strike="noStrike" baseline="-33000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P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y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s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i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c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s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i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n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t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e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R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I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C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/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L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H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C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 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E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r</a:t>
            </a:r>
            <a:r>
              <a:rPr b="1" lang="en-US" sz="4300" spc="-1" strike="noStrike">
                <a:solidFill>
                  <a:srgbClr val="ff8200"/>
                </a:solidFill>
                <a:latin typeface="Arial"/>
                <a:ea typeface="Arial"/>
              </a:rPr>
              <a:t>a</a:t>
            </a:r>
            <a:endParaRPr b="1" lang="en-US" sz="4300" spc="-1" strike="noStrike">
              <a:latin typeface="Arial"/>
            </a:endParaRPr>
          </a:p>
        </p:txBody>
      </p:sp>
      <p:sp>
        <p:nvSpPr>
          <p:cNvPr id="1489" name="TextShape 4"/>
          <p:cNvSpPr txBox="1"/>
          <p:nvPr/>
        </p:nvSpPr>
        <p:spPr>
          <a:xfrm>
            <a:off x="6827040" y="8046720"/>
            <a:ext cx="180720" cy="34632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90" name="Group 5"/>
          <p:cNvGrpSpPr/>
          <p:nvPr/>
        </p:nvGrpSpPr>
        <p:grpSpPr>
          <a:xfrm>
            <a:off x="6204240" y="2527920"/>
            <a:ext cx="3587760" cy="4242240"/>
            <a:chOff x="6204240" y="2527920"/>
            <a:chExt cx="3587760" cy="4242240"/>
          </a:xfrm>
        </p:grpSpPr>
        <p:sp>
          <p:nvSpPr>
            <p:cNvPr id="1491" name="CustomShape 6"/>
            <p:cNvSpPr/>
            <p:nvPr/>
          </p:nvSpPr>
          <p:spPr>
            <a:xfrm>
              <a:off x="6204240" y="2527920"/>
              <a:ext cx="3566160" cy="40003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92" name="" descr=""/>
            <p:cNvPicPr/>
            <p:nvPr/>
          </p:nvPicPr>
          <p:blipFill>
            <a:blip r:embed="rId2"/>
            <a:stretch/>
          </p:blipFill>
          <p:spPr>
            <a:xfrm>
              <a:off x="7053840" y="3355920"/>
              <a:ext cx="1857600" cy="2571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493" name="TextShape 7"/>
            <p:cNvSpPr txBox="1"/>
            <p:nvPr/>
          </p:nvSpPr>
          <p:spPr>
            <a:xfrm>
              <a:off x="6204240" y="2527920"/>
              <a:ext cx="358776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800" spc="-1" strike="noStrike">
                  <a:latin typeface="Arial"/>
                </a:rPr>
                <a:t>The Past, Present, and Future of Heavy Ion Collisions</a:t>
              </a:r>
              <a:endParaRPr b="1" lang="en-US" sz="1800" spc="-1" strike="noStrike">
                <a:latin typeface="Arial"/>
              </a:endParaRPr>
            </a:p>
            <a:p>
              <a:pPr algn="ctr"/>
              <a:r>
                <a:rPr b="1" lang="en-US" sz="1800" spc="-1" strike="noStrike">
                  <a:latin typeface="Arial"/>
                </a:rPr>
                <a:t>March 18</a:t>
              </a:r>
              <a:endParaRPr b="1" lang="en-US" sz="1800" spc="-1" strike="noStrike">
                <a:latin typeface="Arial"/>
              </a:endParaRPr>
            </a:p>
          </p:txBody>
        </p:sp>
        <p:sp>
          <p:nvSpPr>
            <p:cNvPr id="1494" name="TextShape 8"/>
            <p:cNvSpPr txBox="1"/>
            <p:nvPr/>
          </p:nvSpPr>
          <p:spPr>
            <a:xfrm>
              <a:off x="6204240" y="5911920"/>
              <a:ext cx="3587760" cy="858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1800" spc="-1" strike="noStrike">
                  <a:latin typeface="Arial"/>
                </a:rPr>
                <a:t>A symposium in celebration of Miklos Gyulassy’s 70</a:t>
              </a:r>
              <a:r>
                <a:rPr b="1" lang="en-US" sz="1800" spc="-1" strike="noStrike" baseline="101000">
                  <a:latin typeface="Arial"/>
                </a:rPr>
                <a:t>th</a:t>
              </a:r>
              <a:r>
                <a:rPr b="1" lang="en-US" sz="1800" spc="-1" strike="noStrike">
                  <a:latin typeface="Arial"/>
                </a:rPr>
                <a:t> birthday</a:t>
              </a:r>
              <a:endParaRPr b="1" lang="en-US" sz="1800" spc="-1" strike="noStrike">
                <a:latin typeface="Arial"/>
              </a:endParaRPr>
            </a:p>
          </p:txBody>
        </p:sp>
      </p:grpSp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" descr=""/>
          <p:cNvPicPr/>
          <p:nvPr/>
        </p:nvPicPr>
        <p:blipFill>
          <a:blip r:embed="rId1"/>
          <a:stretch/>
        </p:blipFill>
        <p:spPr>
          <a:xfrm>
            <a:off x="-125280" y="-10800"/>
            <a:ext cx="10285200" cy="10244160"/>
          </a:xfrm>
          <a:prstGeom prst="rect">
            <a:avLst/>
          </a:prstGeom>
          <a:ln>
            <a:noFill/>
          </a:ln>
        </p:spPr>
      </p:pic>
      <p:sp>
        <p:nvSpPr>
          <p:cNvPr id="567" name="TextShape 1"/>
          <p:cNvSpPr txBox="1"/>
          <p:nvPr/>
        </p:nvSpPr>
        <p:spPr>
          <a:xfrm>
            <a:off x="504000" y="2174040"/>
            <a:ext cx="9071640" cy="2556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6000" spc="-1" strike="noStrike">
                <a:solidFill>
                  <a:srgbClr val="999999"/>
                </a:solidFill>
                <a:latin typeface="Arial"/>
              </a:rPr>
              <a:t>Working with jets in a high background environment</a:t>
            </a:r>
            <a:endParaRPr b="1" lang="en-US" sz="6000" spc="-1" strike="noStrike">
              <a:solidFill>
                <a:srgbClr val="999999"/>
              </a:solid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292680" y="0"/>
            <a:ext cx="9242280" cy="1259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Definition of Jets in a Large Background </a:t>
            </a:r>
            <a:br/>
            <a:endParaRPr b="0" lang="en-US" sz="4400" spc="-1" strike="noStrike">
              <a:latin typeface="Arial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0" y="587880"/>
            <a:ext cx="10079640" cy="4988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Organizers: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M. Connors, G. Milhano, C. Nattrass, R. Reed, S. Salur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Spectra conveners: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R. Kunnawalkam Elayavalli, Y. Mehtar-Tani (R. Bertens)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Correlation conveners: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J. Noronha-Hostler, J. Huang </a:t>
            </a:r>
            <a:endParaRPr b="0" lang="en-US" sz="2400" spc="-1" strike="noStrike"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</a:rPr>
              <a:t>Substructure conveners: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Y. Lee, Y. Chien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latin typeface="Arial"/>
            </a:endParaRPr>
          </a:p>
        </p:txBody>
      </p:sp>
      <p:pic>
        <p:nvPicPr>
          <p:cNvPr id="570" name="Content Placeholder 5" descr=""/>
          <p:cNvPicPr/>
          <p:nvPr/>
        </p:nvPicPr>
        <p:blipFill>
          <a:blip r:embed="rId1"/>
          <a:srcRect l="0" t="30976" r="0" b="0"/>
          <a:stretch/>
        </p:blipFill>
        <p:spPr>
          <a:xfrm>
            <a:off x="1160280" y="2387880"/>
            <a:ext cx="7827120" cy="3601800"/>
          </a:xfrm>
          <a:prstGeom prst="rect">
            <a:avLst/>
          </a:prstGeom>
          <a:ln>
            <a:noFill/>
          </a:ln>
        </p:spPr>
      </p:pic>
      <p:sp>
        <p:nvSpPr>
          <p:cNvPr id="571" name="CustomShape 3"/>
          <p:cNvSpPr/>
          <p:nvPr/>
        </p:nvSpPr>
        <p:spPr>
          <a:xfrm>
            <a:off x="2001240" y="5990040"/>
            <a:ext cx="6482520" cy="63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62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Registere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 but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due to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various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visa &amp;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travel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complica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tions: 45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+ several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BNL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employe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es 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attended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. 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Shape 1"/>
          <p:cNvSpPr txBox="1"/>
          <p:nvPr/>
        </p:nvSpPr>
        <p:spPr>
          <a:xfrm>
            <a:off x="4310280" y="252000"/>
            <a:ext cx="1459080" cy="1259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Calibri"/>
              </a:rPr>
              <a:t>GOAL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73" name="TextShape 2"/>
          <p:cNvSpPr txBox="1"/>
          <p:nvPr/>
        </p:nvSpPr>
        <p:spPr>
          <a:xfrm>
            <a:off x="504000" y="1679760"/>
            <a:ext cx="9071640" cy="49888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spcBef>
                <a:spcPts val="641"/>
              </a:spcBef>
            </a:pPr>
            <a:r>
              <a:rPr b="1" lang="en-US" sz="3200" spc="-1" strike="noStrike">
                <a:solidFill>
                  <a:srgbClr val="ff0000"/>
                </a:solidFill>
                <a:latin typeface="Calibri"/>
              </a:rPr>
              <a:t>Extensively discussed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 the interplay between experimental techniques and theoretical calculations with the aim of </a:t>
            </a:r>
            <a:r>
              <a:rPr b="1" lang="en-US" sz="3200" spc="-1" strike="noStrike">
                <a:solidFill>
                  <a:srgbClr val="ff0000"/>
                </a:solidFill>
                <a:latin typeface="Calibri"/>
              </a:rPr>
              <a:t>reaching an agreement* </a:t>
            </a: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on the way forward for extracting jet measurements from large background events such as those in heavy ion collisions and high luminosity p-p or electron-ion collisions. 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574" name="CustomShape 3"/>
          <p:cNvSpPr/>
          <p:nvPr/>
        </p:nvSpPr>
        <p:spPr>
          <a:xfrm>
            <a:off x="671760" y="5963760"/>
            <a:ext cx="4367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0000"/>
                </a:solidFill>
                <a:latin typeface="Calibri"/>
              </a:rPr>
              <a:t>*Consensus on some points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575" name="Group 4"/>
          <p:cNvGrpSpPr/>
          <p:nvPr/>
        </p:nvGrpSpPr>
        <p:grpSpPr>
          <a:xfrm>
            <a:off x="5991840" y="4768560"/>
            <a:ext cx="2468520" cy="2214720"/>
            <a:chOff x="5991840" y="4768560"/>
            <a:chExt cx="2468520" cy="2214720"/>
          </a:xfrm>
        </p:grpSpPr>
        <p:pic>
          <p:nvPicPr>
            <p:cNvPr id="576" name="" descr=""/>
            <p:cNvPicPr/>
            <p:nvPr/>
          </p:nvPicPr>
          <p:blipFill>
            <a:blip r:embed="rId1"/>
            <a:stretch/>
          </p:blipFill>
          <p:spPr>
            <a:xfrm>
              <a:off x="5991840" y="4768560"/>
              <a:ext cx="2468520" cy="2214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7" name="" descr=""/>
            <p:cNvPicPr/>
            <p:nvPr/>
          </p:nvPicPr>
          <p:blipFill>
            <a:blip r:embed="rId2"/>
            <a:stretch/>
          </p:blipFill>
          <p:spPr>
            <a:xfrm rot="900000">
              <a:off x="6943680" y="5557320"/>
              <a:ext cx="266400" cy="417600"/>
            </a:xfrm>
            <a:prstGeom prst="rect">
              <a:avLst/>
            </a:prstGeom>
            <a:ln>
              <a:noFill/>
            </a:ln>
          </p:spPr>
        </p:pic>
      </p:grpSp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Picture 1" descr=""/>
          <p:cNvPicPr/>
          <p:nvPr/>
        </p:nvPicPr>
        <p:blipFill>
          <a:blip r:embed="rId1"/>
          <a:srcRect l="0" t="0" r="157964" b="535133"/>
          <a:stretch/>
        </p:blipFill>
        <p:spPr>
          <a:xfrm>
            <a:off x="19080" y="446040"/>
            <a:ext cx="4215600" cy="2073240"/>
          </a:xfrm>
          <a:prstGeom prst="rect">
            <a:avLst/>
          </a:prstGeom>
          <a:ln>
            <a:noFill/>
          </a:ln>
        </p:spPr>
      </p:pic>
      <p:sp>
        <p:nvSpPr>
          <p:cNvPr id="579" name="CustomShape 1"/>
          <p:cNvSpPr/>
          <p:nvPr/>
        </p:nvSpPr>
        <p:spPr>
          <a:xfrm>
            <a:off x="2465640" y="2039040"/>
            <a:ext cx="14353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latin typeface="Calibri"/>
              </a:rPr>
              <a:t>Korinna Zapp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80" name="TextShape 2"/>
          <p:cNvSpPr txBox="1"/>
          <p:nvPr/>
        </p:nvSpPr>
        <p:spPr>
          <a:xfrm>
            <a:off x="-28080" y="2484000"/>
            <a:ext cx="4361040" cy="115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 strike="noStrike">
                <a:latin typeface="Arial"/>
              </a:rPr>
              <a:t>Include anything correlated in definition of jet</a:t>
            </a:r>
            <a:endParaRPr b="0" lang="en-US" sz="2500" spc="-1" strike="noStrike">
              <a:latin typeface="Arial"/>
            </a:endParaRPr>
          </a:p>
        </p:txBody>
      </p:sp>
      <p:grpSp>
        <p:nvGrpSpPr>
          <p:cNvPr id="581" name="Group 3"/>
          <p:cNvGrpSpPr/>
          <p:nvPr/>
        </p:nvGrpSpPr>
        <p:grpSpPr>
          <a:xfrm>
            <a:off x="5011920" y="303480"/>
            <a:ext cx="4361040" cy="3259800"/>
            <a:chOff x="5011920" y="303480"/>
            <a:chExt cx="4361040" cy="3259800"/>
          </a:xfrm>
        </p:grpSpPr>
        <p:pic>
          <p:nvPicPr>
            <p:cNvPr id="582" name="" descr=""/>
            <p:cNvPicPr/>
            <p:nvPr/>
          </p:nvPicPr>
          <p:blipFill>
            <a:blip r:embed="rId2"/>
            <a:stretch/>
          </p:blipFill>
          <p:spPr>
            <a:xfrm>
              <a:off x="6534000" y="881280"/>
              <a:ext cx="1626840" cy="14295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83" name="Group 4"/>
            <p:cNvGrpSpPr/>
            <p:nvPr/>
          </p:nvGrpSpPr>
          <p:grpSpPr>
            <a:xfrm>
              <a:off x="6967800" y="303480"/>
              <a:ext cx="1077840" cy="1900440"/>
              <a:chOff x="6967800" y="303480"/>
              <a:chExt cx="1077840" cy="1900440"/>
            </a:xfrm>
          </p:grpSpPr>
          <p:grpSp>
            <p:nvGrpSpPr>
              <p:cNvPr id="584" name="Group 5"/>
              <p:cNvGrpSpPr/>
              <p:nvPr/>
            </p:nvGrpSpPr>
            <p:grpSpPr>
              <a:xfrm>
                <a:off x="7186320" y="819720"/>
                <a:ext cx="528480" cy="658080"/>
                <a:chOff x="7186320" y="819720"/>
                <a:chExt cx="528480" cy="658080"/>
              </a:xfrm>
            </p:grpSpPr>
            <p:grpSp>
              <p:nvGrpSpPr>
                <p:cNvPr id="585" name="Group 6"/>
                <p:cNvGrpSpPr/>
                <p:nvPr/>
              </p:nvGrpSpPr>
              <p:grpSpPr>
                <a:xfrm>
                  <a:off x="7186320" y="819720"/>
                  <a:ext cx="528480" cy="658080"/>
                  <a:chOff x="7186320" y="819720"/>
                  <a:chExt cx="528480" cy="658080"/>
                </a:xfrm>
              </p:grpSpPr>
              <p:grpSp>
                <p:nvGrpSpPr>
                  <p:cNvPr id="586" name="Group 7"/>
                  <p:cNvGrpSpPr/>
                  <p:nvPr/>
                </p:nvGrpSpPr>
                <p:grpSpPr>
                  <a:xfrm>
                    <a:off x="7186320" y="819720"/>
                    <a:ext cx="528480" cy="658080"/>
                    <a:chOff x="7186320" y="819720"/>
                    <a:chExt cx="528480" cy="658080"/>
                  </a:xfrm>
                </p:grpSpPr>
                <p:grpSp>
                  <p:nvGrpSpPr>
                    <p:cNvPr id="587" name="Group 8"/>
                    <p:cNvGrpSpPr/>
                    <p:nvPr/>
                  </p:nvGrpSpPr>
                  <p:grpSpPr>
                    <a:xfrm>
                      <a:off x="7186320" y="1214280"/>
                      <a:ext cx="21240" cy="48240"/>
                      <a:chOff x="7186320" y="1214280"/>
                      <a:chExt cx="21240" cy="48240"/>
                    </a:xfrm>
                  </p:grpSpPr>
                  <p:sp>
                    <p:nvSpPr>
                      <p:cNvPr id="588" name="CustomShape 9"/>
                      <p:cNvSpPr/>
                      <p:nvPr/>
                    </p:nvSpPr>
                    <p:spPr>
                      <a:xfrm>
                        <a:off x="7186320" y="121428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589" name="Group 10"/>
                    <p:cNvGrpSpPr/>
                    <p:nvPr/>
                  </p:nvGrpSpPr>
                  <p:grpSpPr>
                    <a:xfrm>
                      <a:off x="7693920" y="1249920"/>
                      <a:ext cx="20880" cy="48240"/>
                      <a:chOff x="7693920" y="1249920"/>
                      <a:chExt cx="20880" cy="48240"/>
                    </a:xfrm>
                  </p:grpSpPr>
                  <p:sp>
                    <p:nvSpPr>
                      <p:cNvPr id="590" name="CustomShape 11"/>
                      <p:cNvSpPr/>
                      <p:nvPr/>
                    </p:nvSpPr>
                    <p:spPr>
                      <a:xfrm>
                        <a:off x="7693920" y="124992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591" name="CustomShape 12"/>
                    <p:cNvSpPr/>
                    <p:nvPr/>
                  </p:nvSpPr>
                  <p:spPr>
                    <a:xfrm>
                      <a:off x="7608240" y="81972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92" name="CustomShape 13"/>
                    <p:cNvSpPr/>
                    <p:nvPr/>
                  </p:nvSpPr>
                  <p:spPr>
                    <a:xfrm>
                      <a:off x="7425360" y="142920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593" name="Group 14"/>
                  <p:cNvGrpSpPr/>
                  <p:nvPr/>
                </p:nvGrpSpPr>
                <p:grpSpPr>
                  <a:xfrm>
                    <a:off x="7222320" y="874800"/>
                    <a:ext cx="461520" cy="570600"/>
                    <a:chOff x="7222320" y="874800"/>
                    <a:chExt cx="461520" cy="570600"/>
                  </a:xfrm>
                </p:grpSpPr>
                <p:sp>
                  <p:nvSpPr>
                    <p:cNvPr id="594" name="Line 15"/>
                    <p:cNvSpPr/>
                    <p:nvPr/>
                  </p:nvSpPr>
                  <p:spPr>
                    <a:xfrm>
                      <a:off x="7222320" y="124272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595" name="Line 16"/>
                    <p:cNvSpPr/>
                    <p:nvPr/>
                  </p:nvSpPr>
                  <p:spPr>
                    <a:xfrm flipV="1">
                      <a:off x="7442280" y="87480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596" name="Group 17"/>
                    <p:cNvGrpSpPr/>
                    <p:nvPr/>
                  </p:nvGrpSpPr>
                  <p:grpSpPr>
                    <a:xfrm>
                      <a:off x="7430400" y="1277640"/>
                      <a:ext cx="253440" cy="167760"/>
                      <a:chOff x="7430400" y="1277640"/>
                      <a:chExt cx="253440" cy="167760"/>
                    </a:xfrm>
                  </p:grpSpPr>
                  <p:sp>
                    <p:nvSpPr>
                      <p:cNvPr id="597" name="Line 18"/>
                      <p:cNvSpPr/>
                      <p:nvPr/>
                    </p:nvSpPr>
                    <p:spPr>
                      <a:xfrm flipH="1">
                        <a:off x="7494840" y="127764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598" name="Freeform 19"/>
                      <p:cNvSpPr/>
                      <p:nvPr/>
                    </p:nvSpPr>
                    <p:spPr>
                      <a:xfrm>
                        <a:off x="7390800" y="127692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599" name="CustomShape 20"/>
                    <p:cNvSpPr/>
                    <p:nvPr/>
                  </p:nvSpPr>
                  <p:spPr>
                    <a:xfrm>
                      <a:off x="7390080" y="119016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600" name="" descr=""/>
              <p:cNvPicPr/>
              <p:nvPr/>
            </p:nvPicPr>
            <p:blipFill>
              <a:blip r:embed="rId3"/>
              <a:stretch/>
            </p:blipFill>
            <p:spPr>
              <a:xfrm rot="7923000">
                <a:off x="7082640" y="149724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01" name="" descr=""/>
              <p:cNvPicPr/>
              <p:nvPr/>
            </p:nvPicPr>
            <p:blipFill>
              <a:blip r:embed="rId4"/>
              <a:stretch/>
            </p:blipFill>
            <p:spPr>
              <a:xfrm rot="1978200">
                <a:off x="7611840" y="34308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02" name="TextShape 21"/>
            <p:cNvSpPr txBox="1"/>
            <p:nvPr/>
          </p:nvSpPr>
          <p:spPr>
            <a:xfrm>
              <a:off x="5011920" y="2412360"/>
              <a:ext cx="4361040" cy="1150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i="1" lang="en-US" sz="2500" spc="-1" strike="noStrike">
                  <a:latin typeface="Arial"/>
                </a:rPr>
                <a:t>Provide enough details to make comparisons between data and models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603" name="Group 22"/>
          <p:cNvGrpSpPr/>
          <p:nvPr/>
        </p:nvGrpSpPr>
        <p:grpSpPr>
          <a:xfrm>
            <a:off x="-28080" y="4286160"/>
            <a:ext cx="3888720" cy="2517480"/>
            <a:chOff x="-28080" y="4286160"/>
            <a:chExt cx="3888720" cy="2517480"/>
          </a:xfrm>
        </p:grpSpPr>
        <p:sp>
          <p:nvSpPr>
            <p:cNvPr id="604" name="TextShape 23"/>
            <p:cNvSpPr txBox="1"/>
            <p:nvPr/>
          </p:nvSpPr>
          <p:spPr>
            <a:xfrm>
              <a:off x="-28080" y="5652720"/>
              <a:ext cx="3888720" cy="11509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i="1" lang="en-US" sz="2500" spc="-1" strike="noStrike">
                  <a:latin typeface="Arial"/>
                </a:rPr>
                <a:t>Reconsider role of collinear safety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605" name="Line 24"/>
            <p:cNvSpPr/>
            <p:nvPr/>
          </p:nvSpPr>
          <p:spPr>
            <a:xfrm flipV="1">
              <a:off x="1216800" y="4286160"/>
              <a:ext cx="1540800" cy="1092600"/>
            </a:xfrm>
            <a:prstGeom prst="line">
              <a:avLst/>
            </a:prstGeom>
            <a:ln w="76320">
              <a:solidFill>
                <a:srgbClr val="006c3b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6" name="Line 25"/>
            <p:cNvSpPr/>
            <p:nvPr/>
          </p:nvSpPr>
          <p:spPr>
            <a:xfrm flipV="1">
              <a:off x="1305720" y="4413600"/>
              <a:ext cx="1540800" cy="1092600"/>
            </a:xfrm>
            <a:prstGeom prst="line">
              <a:avLst/>
            </a:prstGeom>
            <a:ln w="76320">
              <a:solidFill>
                <a:srgbClr val="21409a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607" name="Content Placeholder 5" descr=""/>
          <p:cNvPicPr/>
          <p:nvPr/>
        </p:nvPicPr>
        <p:blipFill>
          <a:blip r:embed="rId5"/>
          <a:srcRect l="0" t="30976" r="0" b="0"/>
          <a:stretch/>
        </p:blipFill>
        <p:spPr>
          <a:xfrm>
            <a:off x="3689280" y="3785400"/>
            <a:ext cx="6161760" cy="2835360"/>
          </a:xfrm>
          <a:prstGeom prst="rect">
            <a:avLst/>
          </a:prstGeom>
          <a:ln>
            <a:noFill/>
          </a:ln>
        </p:spPr>
      </p:pic>
      <p:sp>
        <p:nvSpPr>
          <p:cNvPr id="608" name="TextShape 26"/>
          <p:cNvSpPr txBox="1"/>
          <p:nvPr/>
        </p:nvSpPr>
        <p:spPr>
          <a:xfrm>
            <a:off x="3473640" y="6625080"/>
            <a:ext cx="6480720" cy="499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i="1" lang="en-US" sz="2500" spc="-1" strike="noStrike">
                <a:latin typeface="Arial"/>
              </a:rPr>
              <a:t>Discuss and put effort into the problem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Signal vs Background: the standard paradigm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610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611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612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3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4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5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6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7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8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19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0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1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22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623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4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5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6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7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8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29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0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1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632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633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4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5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6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7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8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39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40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41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642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643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644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645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646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647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8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9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0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1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2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3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4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5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656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657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8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59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0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1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2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3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4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5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666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667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8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9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0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1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2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3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4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5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676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67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678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679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80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81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82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83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84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685" name="Line 75"/>
                <p:cNvCxnSpPr>
                  <a:stCxn id="684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686" name="Line 76"/>
                <p:cNvCxnSpPr>
                  <a:stCxn id="684" idx="4"/>
                  <a:endCxn id="685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687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688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89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90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91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92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93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694" name="Line 84"/>
                <p:cNvCxnSpPr>
                  <a:stCxn id="693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695" name="Line 85"/>
                <p:cNvCxnSpPr>
                  <a:stCxn id="693" idx="4"/>
                  <a:endCxn id="694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696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sp>
        <p:nvSpPr>
          <p:cNvPr id="697" name="TextShape 87"/>
          <p:cNvSpPr txBox="1"/>
          <p:nvPr/>
        </p:nvSpPr>
        <p:spPr>
          <a:xfrm>
            <a:off x="5400" y="6743520"/>
            <a:ext cx="270828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See Peter Jacob’s talk</a:t>
            </a:r>
            <a:endParaRPr b="0" lang="en-US" sz="1800" spc="-1" strike="noStrike"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TextShape 1"/>
          <p:cNvSpPr txBox="1"/>
          <p:nvPr/>
        </p:nvSpPr>
        <p:spPr>
          <a:xfrm>
            <a:off x="37440" y="-166680"/>
            <a:ext cx="100105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800" spc="-1" strike="noStrike">
                <a:latin typeface="Arial"/>
              </a:rPr>
              <a:t>Problem 1: what about medium interactions?</a:t>
            </a:r>
            <a:endParaRPr b="0" lang="en-US" sz="3800" spc="-1" strike="noStrike">
              <a:latin typeface="Arial"/>
            </a:endParaRPr>
          </a:p>
        </p:txBody>
      </p:sp>
      <p:grpSp>
        <p:nvGrpSpPr>
          <p:cNvPr id="699" name="Group 2"/>
          <p:cNvGrpSpPr/>
          <p:nvPr/>
        </p:nvGrpSpPr>
        <p:grpSpPr>
          <a:xfrm>
            <a:off x="4986720" y="1354320"/>
            <a:ext cx="2839320" cy="5717160"/>
            <a:chOff x="4986720" y="1354320"/>
            <a:chExt cx="2839320" cy="5717160"/>
          </a:xfrm>
        </p:grpSpPr>
        <p:grpSp>
          <p:nvGrpSpPr>
            <p:cNvPr id="700" name="Group 3"/>
            <p:cNvGrpSpPr/>
            <p:nvPr/>
          </p:nvGrpSpPr>
          <p:grpSpPr>
            <a:xfrm>
              <a:off x="4986720" y="1354320"/>
              <a:ext cx="2409840" cy="2217960"/>
              <a:chOff x="4986720" y="1354320"/>
              <a:chExt cx="2409840" cy="2217960"/>
            </a:xfrm>
          </p:grpSpPr>
          <p:sp>
            <p:nvSpPr>
              <p:cNvPr id="701" name="Line 4"/>
              <p:cNvSpPr/>
              <p:nvPr/>
            </p:nvSpPr>
            <p:spPr>
              <a:xfrm flipV="1">
                <a:off x="6005160" y="223236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2" name="Line 5"/>
              <p:cNvSpPr/>
              <p:nvPr/>
            </p:nvSpPr>
            <p:spPr>
              <a:xfrm flipV="1">
                <a:off x="6105600" y="228564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3" name="Line 6"/>
              <p:cNvSpPr/>
              <p:nvPr/>
            </p:nvSpPr>
            <p:spPr>
              <a:xfrm flipV="1">
                <a:off x="6213600" y="248436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4" name="Line 7"/>
              <p:cNvSpPr/>
              <p:nvPr/>
            </p:nvSpPr>
            <p:spPr>
              <a:xfrm flipV="1">
                <a:off x="6357600" y="26524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5" name="Line 8"/>
              <p:cNvSpPr/>
              <p:nvPr/>
            </p:nvSpPr>
            <p:spPr>
              <a:xfrm flipV="1">
                <a:off x="6465600" y="288612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6" name="Line 9"/>
              <p:cNvSpPr/>
              <p:nvPr/>
            </p:nvSpPr>
            <p:spPr>
              <a:xfrm flipV="1">
                <a:off x="5817600" y="2054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7" name="Line 10"/>
              <p:cNvSpPr/>
              <p:nvPr/>
            </p:nvSpPr>
            <p:spPr>
              <a:xfrm flipV="1">
                <a:off x="5637600" y="1802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8" name="Line 11"/>
              <p:cNvSpPr/>
              <p:nvPr/>
            </p:nvSpPr>
            <p:spPr>
              <a:xfrm flipV="1">
                <a:off x="5385600" y="153180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09" name="Line 12"/>
              <p:cNvSpPr/>
              <p:nvPr/>
            </p:nvSpPr>
            <p:spPr>
              <a:xfrm flipV="1">
                <a:off x="5241600" y="13636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0" name="Line 13"/>
              <p:cNvSpPr/>
              <p:nvPr/>
            </p:nvSpPr>
            <p:spPr>
              <a:xfrm flipH="1" flipV="1">
                <a:off x="4986720" y="1354320"/>
                <a:ext cx="14760" cy="12175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11" name="Group 14"/>
            <p:cNvGrpSpPr/>
            <p:nvPr/>
          </p:nvGrpSpPr>
          <p:grpSpPr>
            <a:xfrm>
              <a:off x="5090040" y="4862880"/>
              <a:ext cx="2154960" cy="2208600"/>
              <a:chOff x="5090040" y="4862880"/>
              <a:chExt cx="2154960" cy="2208600"/>
            </a:xfrm>
          </p:grpSpPr>
          <p:sp>
            <p:nvSpPr>
              <p:cNvPr id="712" name="Line 15"/>
              <p:cNvSpPr/>
              <p:nvPr/>
            </p:nvSpPr>
            <p:spPr>
              <a:xfrm>
                <a:off x="5853600" y="5410440"/>
                <a:ext cx="728280" cy="7923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3" name="Line 16"/>
              <p:cNvSpPr/>
              <p:nvPr/>
            </p:nvSpPr>
            <p:spPr>
              <a:xfrm>
                <a:off x="5954040" y="5294880"/>
                <a:ext cx="811440" cy="854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4" name="Line 17"/>
              <p:cNvSpPr/>
              <p:nvPr/>
            </p:nvSpPr>
            <p:spPr>
              <a:xfrm>
                <a:off x="6062040" y="5114880"/>
                <a:ext cx="912240" cy="8359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5" name="Line 18"/>
              <p:cNvSpPr/>
              <p:nvPr/>
            </p:nvSpPr>
            <p:spPr>
              <a:xfrm>
                <a:off x="6206040" y="5006880"/>
                <a:ext cx="936000" cy="7758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6" name="Line 19"/>
              <p:cNvSpPr/>
              <p:nvPr/>
            </p:nvSpPr>
            <p:spPr>
              <a:xfrm>
                <a:off x="6314040" y="4862880"/>
                <a:ext cx="930960" cy="68616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7" name="Line 20"/>
              <p:cNvSpPr/>
              <p:nvPr/>
            </p:nvSpPr>
            <p:spPr>
              <a:xfrm>
                <a:off x="5666040" y="5510880"/>
                <a:ext cx="747720" cy="86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8" name="Line 21"/>
              <p:cNvSpPr/>
              <p:nvPr/>
            </p:nvSpPr>
            <p:spPr>
              <a:xfrm>
                <a:off x="5486040" y="5654880"/>
                <a:ext cx="563760" cy="977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19" name="Line 22"/>
              <p:cNvSpPr/>
              <p:nvPr/>
            </p:nvSpPr>
            <p:spPr>
              <a:xfrm>
                <a:off x="5234040" y="5726880"/>
                <a:ext cx="423360" cy="1176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0" name="Line 23"/>
              <p:cNvSpPr/>
              <p:nvPr/>
            </p:nvSpPr>
            <p:spPr>
              <a:xfrm>
                <a:off x="5090040" y="5870880"/>
                <a:ext cx="137880" cy="1200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21" name="Group 24"/>
            <p:cNvGrpSpPr/>
            <p:nvPr/>
          </p:nvGrpSpPr>
          <p:grpSpPr>
            <a:xfrm>
              <a:off x="6470640" y="3231360"/>
              <a:ext cx="1355400" cy="2293920"/>
              <a:chOff x="6470640" y="3231360"/>
              <a:chExt cx="1355400" cy="2293920"/>
            </a:xfrm>
          </p:grpSpPr>
          <p:sp>
            <p:nvSpPr>
              <p:cNvPr id="722" name="Line 25"/>
              <p:cNvSpPr/>
              <p:nvPr/>
            </p:nvSpPr>
            <p:spPr>
              <a:xfrm>
                <a:off x="6527880" y="4193280"/>
                <a:ext cx="1298160" cy="1494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3" name="Line 26"/>
              <p:cNvSpPr/>
              <p:nvPr/>
            </p:nvSpPr>
            <p:spPr>
              <a:xfrm>
                <a:off x="6630840" y="4352040"/>
                <a:ext cx="1157760" cy="23364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4" name="Line 27"/>
              <p:cNvSpPr/>
              <p:nvPr/>
            </p:nvSpPr>
            <p:spPr>
              <a:xfrm>
                <a:off x="6645240" y="4489560"/>
                <a:ext cx="1152720" cy="5536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5" name="Line 28"/>
              <p:cNvSpPr/>
              <p:nvPr/>
            </p:nvSpPr>
            <p:spPr>
              <a:xfrm>
                <a:off x="6640560" y="4616280"/>
                <a:ext cx="1026720" cy="7444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6" name="Line 29"/>
              <p:cNvSpPr/>
              <p:nvPr/>
            </p:nvSpPr>
            <p:spPr>
              <a:xfrm>
                <a:off x="6593040" y="4751280"/>
                <a:ext cx="859320" cy="7740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7" name="Line 30"/>
              <p:cNvSpPr/>
              <p:nvPr/>
            </p:nvSpPr>
            <p:spPr>
              <a:xfrm>
                <a:off x="6490800" y="4053240"/>
                <a:ext cx="1316520" cy="28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8" name="Line 31"/>
              <p:cNvSpPr/>
              <p:nvPr/>
            </p:nvSpPr>
            <p:spPr>
              <a:xfrm flipV="1">
                <a:off x="6554520" y="3875760"/>
                <a:ext cx="1187640" cy="1332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9" name="Line 32"/>
              <p:cNvSpPr/>
              <p:nvPr/>
            </p:nvSpPr>
            <p:spPr>
              <a:xfrm flipV="1">
                <a:off x="6538680" y="3633120"/>
                <a:ext cx="1268640" cy="10260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0" name="Line 33"/>
              <p:cNvSpPr/>
              <p:nvPr/>
            </p:nvSpPr>
            <p:spPr>
              <a:xfrm flipV="1">
                <a:off x="6470640" y="3231360"/>
                <a:ext cx="1224720" cy="406080"/>
              </a:xfrm>
              <a:prstGeom prst="line">
                <a:avLst/>
              </a:prstGeom>
              <a:ln w="29160">
                <a:solidFill>
                  <a:srgbClr val="0066b3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731" name="TextShape 34"/>
          <p:cNvSpPr txBox="1"/>
          <p:nvPr/>
        </p:nvSpPr>
        <p:spPr>
          <a:xfrm>
            <a:off x="171000" y="163188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66b3"/>
                </a:solidFill>
                <a:latin typeface="Arial"/>
              </a:rPr>
              <a:t>Background</a:t>
            </a:r>
            <a:endParaRPr b="1" lang="en-US" sz="3500" spc="-1" strike="noStrike">
              <a:solidFill>
                <a:srgbClr val="0066b3"/>
              </a:solidFill>
              <a:latin typeface="Arial"/>
            </a:endParaRPr>
          </a:p>
        </p:txBody>
      </p:sp>
      <p:pic>
        <p:nvPicPr>
          <p:cNvPr id="732" name="" descr=""/>
          <p:cNvPicPr/>
          <p:nvPr/>
        </p:nvPicPr>
        <p:blipFill>
          <a:blip r:embed="rId1"/>
          <a:stretch/>
        </p:blipFill>
        <p:spPr>
          <a:xfrm rot="19800000">
            <a:off x="3939840" y="2944440"/>
            <a:ext cx="2291400" cy="2343960"/>
          </a:xfrm>
          <a:prstGeom prst="rect">
            <a:avLst/>
          </a:prstGeom>
          <a:ln>
            <a:noFill/>
          </a:ln>
        </p:spPr>
      </p:pic>
      <p:grpSp>
        <p:nvGrpSpPr>
          <p:cNvPr id="733" name="Group 35"/>
          <p:cNvGrpSpPr/>
          <p:nvPr/>
        </p:nvGrpSpPr>
        <p:grpSpPr>
          <a:xfrm>
            <a:off x="2166480" y="763920"/>
            <a:ext cx="6246360" cy="6307200"/>
            <a:chOff x="2166480" y="763920"/>
            <a:chExt cx="6246360" cy="6307200"/>
          </a:xfrm>
        </p:grpSpPr>
        <p:grpSp>
          <p:nvGrpSpPr>
            <p:cNvPr id="734" name="Group 36"/>
            <p:cNvGrpSpPr/>
            <p:nvPr/>
          </p:nvGrpSpPr>
          <p:grpSpPr>
            <a:xfrm>
              <a:off x="2166480" y="1363320"/>
              <a:ext cx="2736000" cy="5707800"/>
              <a:chOff x="2166480" y="1363320"/>
              <a:chExt cx="2736000" cy="5707800"/>
            </a:xfrm>
          </p:grpSpPr>
          <p:grpSp>
            <p:nvGrpSpPr>
              <p:cNvPr id="735" name="Group 37"/>
              <p:cNvGrpSpPr/>
              <p:nvPr/>
            </p:nvGrpSpPr>
            <p:grpSpPr>
              <a:xfrm>
                <a:off x="2595960" y="1363320"/>
                <a:ext cx="2154960" cy="2208600"/>
                <a:chOff x="2595960" y="1363320"/>
                <a:chExt cx="2154960" cy="2208600"/>
              </a:xfrm>
            </p:grpSpPr>
            <p:sp>
              <p:nvSpPr>
                <p:cNvPr id="736" name="Line 38"/>
                <p:cNvSpPr/>
                <p:nvPr/>
              </p:nvSpPr>
              <p:spPr>
                <a:xfrm flipH="1" flipV="1">
                  <a:off x="3259080" y="223200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7" name="Line 39"/>
                <p:cNvSpPr/>
                <p:nvPr/>
              </p:nvSpPr>
              <p:spPr>
                <a:xfrm flipH="1" flipV="1">
                  <a:off x="3075480" y="228528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8" name="Line 40"/>
                <p:cNvSpPr/>
                <p:nvPr/>
              </p:nvSpPr>
              <p:spPr>
                <a:xfrm flipH="1" flipV="1">
                  <a:off x="2866680" y="248400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39" name="Line 41"/>
                <p:cNvSpPr/>
                <p:nvPr/>
              </p:nvSpPr>
              <p:spPr>
                <a:xfrm flipH="1" flipV="1">
                  <a:off x="2698920" y="26521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0" name="Line 42"/>
                <p:cNvSpPr/>
                <p:nvPr/>
              </p:nvSpPr>
              <p:spPr>
                <a:xfrm flipH="1" flipV="1">
                  <a:off x="2595960" y="288576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1" name="Line 43"/>
                <p:cNvSpPr/>
                <p:nvPr/>
              </p:nvSpPr>
              <p:spPr>
                <a:xfrm flipH="1" flipV="1">
                  <a:off x="3427200" y="2054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2" name="Line 44"/>
                <p:cNvSpPr/>
                <p:nvPr/>
              </p:nvSpPr>
              <p:spPr>
                <a:xfrm flipH="1" flipV="1">
                  <a:off x="3791160" y="1802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3" name="Line 45"/>
                <p:cNvSpPr/>
                <p:nvPr/>
              </p:nvSpPr>
              <p:spPr>
                <a:xfrm flipH="1" flipV="1">
                  <a:off x="4183560" y="153144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4" name="Line 46"/>
                <p:cNvSpPr/>
                <p:nvPr/>
              </p:nvSpPr>
              <p:spPr>
                <a:xfrm flipH="1" flipV="1">
                  <a:off x="4613040" y="13633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45" name="Group 47"/>
              <p:cNvGrpSpPr/>
              <p:nvPr/>
            </p:nvGrpSpPr>
            <p:grpSpPr>
              <a:xfrm>
                <a:off x="2747520" y="4862520"/>
                <a:ext cx="2154960" cy="2208600"/>
                <a:chOff x="2747520" y="4862520"/>
                <a:chExt cx="2154960" cy="2208600"/>
              </a:xfrm>
            </p:grpSpPr>
            <p:sp>
              <p:nvSpPr>
                <p:cNvPr id="746" name="Line 48"/>
                <p:cNvSpPr/>
                <p:nvPr/>
              </p:nvSpPr>
              <p:spPr>
                <a:xfrm flipH="1">
                  <a:off x="3410640" y="5410080"/>
                  <a:ext cx="728280" cy="7923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7" name="Line 49"/>
                <p:cNvSpPr/>
                <p:nvPr/>
              </p:nvSpPr>
              <p:spPr>
                <a:xfrm flipH="1">
                  <a:off x="3227040" y="5294520"/>
                  <a:ext cx="811440" cy="854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8" name="Line 50"/>
                <p:cNvSpPr/>
                <p:nvPr/>
              </p:nvSpPr>
              <p:spPr>
                <a:xfrm flipH="1">
                  <a:off x="3018240" y="5114520"/>
                  <a:ext cx="912240" cy="8359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49" name="Line 51"/>
                <p:cNvSpPr/>
                <p:nvPr/>
              </p:nvSpPr>
              <p:spPr>
                <a:xfrm flipH="1">
                  <a:off x="2850480" y="5006520"/>
                  <a:ext cx="936000" cy="7758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0" name="Line 52"/>
                <p:cNvSpPr/>
                <p:nvPr/>
              </p:nvSpPr>
              <p:spPr>
                <a:xfrm flipH="1">
                  <a:off x="2747520" y="4862520"/>
                  <a:ext cx="930960" cy="68616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1" name="Line 53"/>
                <p:cNvSpPr/>
                <p:nvPr/>
              </p:nvSpPr>
              <p:spPr>
                <a:xfrm flipH="1">
                  <a:off x="3578760" y="5510520"/>
                  <a:ext cx="747720" cy="86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2" name="Line 54"/>
                <p:cNvSpPr/>
                <p:nvPr/>
              </p:nvSpPr>
              <p:spPr>
                <a:xfrm flipH="1">
                  <a:off x="3942720" y="5654520"/>
                  <a:ext cx="563760" cy="977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3" name="Line 55"/>
                <p:cNvSpPr/>
                <p:nvPr/>
              </p:nvSpPr>
              <p:spPr>
                <a:xfrm flipH="1">
                  <a:off x="4335120" y="5726520"/>
                  <a:ext cx="423360" cy="1176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4" name="Line 56"/>
                <p:cNvSpPr/>
                <p:nvPr/>
              </p:nvSpPr>
              <p:spPr>
                <a:xfrm flipH="1">
                  <a:off x="4764600" y="5870520"/>
                  <a:ext cx="137880" cy="1200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55" name="Group 57"/>
              <p:cNvGrpSpPr/>
              <p:nvPr/>
            </p:nvGrpSpPr>
            <p:grpSpPr>
              <a:xfrm>
                <a:off x="2166480" y="3231000"/>
                <a:ext cx="1355400" cy="2293920"/>
                <a:chOff x="2166480" y="3231000"/>
                <a:chExt cx="1355400" cy="2293920"/>
              </a:xfrm>
            </p:grpSpPr>
            <p:sp>
              <p:nvSpPr>
                <p:cNvPr id="756" name="Line 58"/>
                <p:cNvSpPr/>
                <p:nvPr/>
              </p:nvSpPr>
              <p:spPr>
                <a:xfrm flipH="1">
                  <a:off x="2166480" y="4192920"/>
                  <a:ext cx="1298160" cy="1494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7" name="Line 59"/>
                <p:cNvSpPr/>
                <p:nvPr/>
              </p:nvSpPr>
              <p:spPr>
                <a:xfrm flipH="1">
                  <a:off x="2203920" y="4351680"/>
                  <a:ext cx="1157760" cy="23364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8" name="Line 60"/>
                <p:cNvSpPr/>
                <p:nvPr/>
              </p:nvSpPr>
              <p:spPr>
                <a:xfrm flipH="1">
                  <a:off x="2194560" y="4489200"/>
                  <a:ext cx="1152720" cy="5536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59" name="Line 61"/>
                <p:cNvSpPr/>
                <p:nvPr/>
              </p:nvSpPr>
              <p:spPr>
                <a:xfrm flipH="1">
                  <a:off x="2325240" y="4615920"/>
                  <a:ext cx="1026720" cy="7444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0" name="Line 62"/>
                <p:cNvSpPr/>
                <p:nvPr/>
              </p:nvSpPr>
              <p:spPr>
                <a:xfrm flipH="1">
                  <a:off x="2540160" y="4750920"/>
                  <a:ext cx="859320" cy="7740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1" name="Line 63"/>
                <p:cNvSpPr/>
                <p:nvPr/>
              </p:nvSpPr>
              <p:spPr>
                <a:xfrm flipH="1">
                  <a:off x="2185200" y="4052880"/>
                  <a:ext cx="1316520" cy="28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2" name="Line 64"/>
                <p:cNvSpPr/>
                <p:nvPr/>
              </p:nvSpPr>
              <p:spPr>
                <a:xfrm flipH="1" flipV="1">
                  <a:off x="2250360" y="3875400"/>
                  <a:ext cx="1187640" cy="1332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3" name="Line 65"/>
                <p:cNvSpPr/>
                <p:nvPr/>
              </p:nvSpPr>
              <p:spPr>
                <a:xfrm flipH="1" flipV="1">
                  <a:off x="2185200" y="3632760"/>
                  <a:ext cx="1268640" cy="10260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4" name="Line 66"/>
                <p:cNvSpPr/>
                <p:nvPr/>
              </p:nvSpPr>
              <p:spPr>
                <a:xfrm flipH="1" flipV="1">
                  <a:off x="2297160" y="3231000"/>
                  <a:ext cx="1224720" cy="406080"/>
                </a:xfrm>
                <a:prstGeom prst="line">
                  <a:avLst/>
                </a:prstGeom>
                <a:ln w="29160">
                  <a:solidFill>
                    <a:srgbClr val="0066b3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765" name="Group 67"/>
            <p:cNvGrpSpPr/>
            <p:nvPr/>
          </p:nvGrpSpPr>
          <p:grpSpPr>
            <a:xfrm>
              <a:off x="3075480" y="763920"/>
              <a:ext cx="5337360" cy="5262480"/>
              <a:chOff x="3075480" y="763920"/>
              <a:chExt cx="5337360" cy="5262480"/>
            </a:xfrm>
          </p:grpSpPr>
          <p:pic>
            <p:nvPicPr>
              <p:cNvPr id="766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075480" y="2285280"/>
                <a:ext cx="4257360" cy="37411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767" name="Group 68"/>
              <p:cNvGrpSpPr/>
              <p:nvPr/>
            </p:nvGrpSpPr>
            <p:grpSpPr>
              <a:xfrm>
                <a:off x="5911200" y="4192920"/>
                <a:ext cx="2501640" cy="1689840"/>
                <a:chOff x="5911200" y="4192920"/>
                <a:chExt cx="2501640" cy="1689840"/>
              </a:xfrm>
            </p:grpSpPr>
            <p:sp>
              <p:nvSpPr>
                <p:cNvPr id="768" name="Line 69"/>
                <p:cNvSpPr/>
                <p:nvPr/>
              </p:nvSpPr>
              <p:spPr>
                <a:xfrm>
                  <a:off x="6125760" y="4323600"/>
                  <a:ext cx="1867680" cy="523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9" name="Line 70"/>
                <p:cNvSpPr/>
                <p:nvPr/>
              </p:nvSpPr>
              <p:spPr>
                <a:xfrm>
                  <a:off x="6125760" y="4323600"/>
                  <a:ext cx="2129400" cy="271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0" name="Line 71"/>
                <p:cNvSpPr/>
                <p:nvPr/>
              </p:nvSpPr>
              <p:spPr>
                <a:xfrm>
                  <a:off x="6125760" y="4323600"/>
                  <a:ext cx="2120040" cy="672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1" name="Line 72"/>
                <p:cNvSpPr/>
                <p:nvPr/>
              </p:nvSpPr>
              <p:spPr>
                <a:xfrm>
                  <a:off x="6069960" y="4342320"/>
                  <a:ext cx="1960920" cy="9525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2" name="Line 73"/>
                <p:cNvSpPr/>
                <p:nvPr/>
              </p:nvSpPr>
              <p:spPr>
                <a:xfrm>
                  <a:off x="6041880" y="4267800"/>
                  <a:ext cx="1662120" cy="125136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3" name="CustomShape 74"/>
                <p:cNvSpPr/>
                <p:nvPr/>
              </p:nvSpPr>
              <p:spPr>
                <a:xfrm rot="1800000">
                  <a:off x="7601400" y="436320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774" name="Line 75"/>
                <p:cNvCxnSpPr>
                  <a:stCxn id="773" idx="0"/>
                </p:cNvCxnSpPr>
                <p:nvPr/>
              </p:nvCxnSpPr>
              <p:spPr>
                <a:xfrm flipH="1" flipV="1">
                  <a:off x="5911200" y="4192920"/>
                  <a:ext cx="2300040" cy="27144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775" name="Line 76"/>
                <p:cNvCxnSpPr>
                  <a:stCxn id="773" idx="4"/>
                  <a:endCxn id="774" idx="1"/>
                </p:cNvCxnSpPr>
                <p:nvPr/>
              </p:nvCxnSpPr>
              <p:spPr>
                <a:xfrm flipH="1" flipV="1">
                  <a:off x="5911200" y="4192920"/>
                  <a:ext cx="1548000" cy="15735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  <p:grpSp>
            <p:nvGrpSpPr>
              <p:cNvPr id="776" name="Group 77"/>
              <p:cNvGrpSpPr/>
              <p:nvPr/>
            </p:nvGrpSpPr>
            <p:grpSpPr>
              <a:xfrm>
                <a:off x="4225680" y="763920"/>
                <a:ext cx="1552320" cy="2417760"/>
                <a:chOff x="4225680" y="763920"/>
                <a:chExt cx="1552320" cy="2417760"/>
              </a:xfrm>
            </p:grpSpPr>
            <p:sp>
              <p:nvSpPr>
                <p:cNvPr id="777" name="Line 78"/>
                <p:cNvSpPr/>
                <p:nvPr/>
              </p:nvSpPr>
              <p:spPr>
                <a:xfrm flipH="1" flipV="1">
                  <a:off x="4692600" y="1133640"/>
                  <a:ext cx="726840" cy="179820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8" name="Line 79"/>
                <p:cNvSpPr/>
                <p:nvPr/>
              </p:nvSpPr>
              <p:spPr>
                <a:xfrm flipH="1" flipV="1">
                  <a:off x="4333320" y="1080360"/>
                  <a:ext cx="1086120" cy="18514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9" name="Line 80"/>
                <p:cNvSpPr/>
                <p:nvPr/>
              </p:nvSpPr>
              <p:spPr>
                <a:xfrm flipH="1" flipV="1">
                  <a:off x="4656600" y="842760"/>
                  <a:ext cx="762840" cy="2089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0" name="Line 81"/>
                <p:cNvSpPr/>
                <p:nvPr/>
              </p:nvSpPr>
              <p:spPr>
                <a:xfrm flipH="1" flipV="1">
                  <a:off x="5024520" y="830160"/>
                  <a:ext cx="443880" cy="213444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1" name="Line 82"/>
                <p:cNvSpPr/>
                <p:nvPr/>
              </p:nvSpPr>
              <p:spPr>
                <a:xfrm flipH="1" flipV="1">
                  <a:off x="5401800" y="952200"/>
                  <a:ext cx="24480" cy="2080080"/>
                </a:xfrm>
                <a:prstGeom prst="line">
                  <a:avLst/>
                </a:prstGeom>
                <a:ln w="38160">
                  <a:solidFill>
                    <a:srgbClr val="ce181e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2" name="CustomShape 83"/>
                <p:cNvSpPr/>
                <p:nvPr/>
              </p:nvSpPr>
              <p:spPr>
                <a:xfrm rot="15741600">
                  <a:off x="4768200" y="343440"/>
                  <a:ext cx="466920" cy="1503360"/>
                </a:xfrm>
                <a:prstGeom prst="ellipse">
                  <a:avLst/>
                </a:prstGeom>
                <a:solidFill>
                  <a:srgbClr val="ce181e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cxnSp>
              <p:nvCxnSpPr>
                <p:cNvPr id="783" name="Line 84"/>
                <p:cNvCxnSpPr>
                  <a:stCxn id="782" idx="0"/>
                </p:cNvCxnSpPr>
                <p:nvPr/>
              </p:nvCxnSpPr>
              <p:spPr>
                <a:xfrm>
                  <a:off x="4257000" y="1194840"/>
                  <a:ext cx="1190160" cy="198720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  <p:cxnSp>
              <p:nvCxnSpPr>
                <p:cNvPr id="784" name="Line 85"/>
                <p:cNvCxnSpPr>
                  <a:stCxn id="782" idx="4"/>
                  <a:endCxn id="783" idx="2"/>
                </p:cNvCxnSpPr>
                <p:nvPr/>
              </p:nvCxnSpPr>
              <p:spPr>
                <a:xfrm flipH="1">
                  <a:off x="5446800" y="994680"/>
                  <a:ext cx="300600" cy="2187360"/>
                </a:xfrm>
                <a:prstGeom prst="straightConnector1">
                  <a:avLst/>
                </a:prstGeom>
                <a:ln w="38160">
                  <a:solidFill>
                    <a:srgbClr val="ce181e"/>
                  </a:solidFill>
                  <a:round/>
                </a:ln>
              </p:spPr>
            </p:cxnSp>
          </p:grpSp>
        </p:grpSp>
      </p:grpSp>
      <p:sp>
        <p:nvSpPr>
          <p:cNvPr id="785" name="TextShape 86"/>
          <p:cNvSpPr txBox="1"/>
          <p:nvPr/>
        </p:nvSpPr>
        <p:spPr>
          <a:xfrm>
            <a:off x="6687000" y="1632240"/>
            <a:ext cx="3044160" cy="1083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ce181e"/>
                </a:solidFill>
                <a:latin typeface="Arial"/>
              </a:rPr>
              <a:t>Signal</a:t>
            </a:r>
            <a:endParaRPr b="1" lang="en-US" sz="3500" spc="-1" strike="noStrike">
              <a:solidFill>
                <a:srgbClr val="ce181e"/>
              </a:solidFill>
              <a:latin typeface="Arial"/>
            </a:endParaRPr>
          </a:p>
        </p:txBody>
      </p:sp>
      <p:sp>
        <p:nvSpPr>
          <p:cNvPr id="786" name="Line 87"/>
          <p:cNvSpPr/>
          <p:nvPr/>
        </p:nvSpPr>
        <p:spPr>
          <a:xfrm flipV="1">
            <a:off x="5541840" y="2232000"/>
            <a:ext cx="677520" cy="9082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Line 88"/>
          <p:cNvSpPr/>
          <p:nvPr/>
        </p:nvSpPr>
        <p:spPr>
          <a:xfrm flipH="1" flipV="1">
            <a:off x="4154400" y="2013120"/>
            <a:ext cx="1164240" cy="99072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Line 89"/>
          <p:cNvSpPr/>
          <p:nvPr/>
        </p:nvSpPr>
        <p:spPr>
          <a:xfrm flipV="1">
            <a:off x="5038200" y="1727640"/>
            <a:ext cx="51120" cy="1355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Line 90"/>
          <p:cNvSpPr/>
          <p:nvPr/>
        </p:nvSpPr>
        <p:spPr>
          <a:xfrm flipV="1">
            <a:off x="6190200" y="3716640"/>
            <a:ext cx="1299240" cy="37476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Line 91"/>
          <p:cNvSpPr/>
          <p:nvPr/>
        </p:nvSpPr>
        <p:spPr>
          <a:xfrm>
            <a:off x="6111000" y="4347360"/>
            <a:ext cx="1210320" cy="5086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Line 92"/>
          <p:cNvSpPr/>
          <p:nvPr/>
        </p:nvSpPr>
        <p:spPr>
          <a:xfrm>
            <a:off x="5895000" y="4311360"/>
            <a:ext cx="557640" cy="843480"/>
          </a:xfrm>
          <a:prstGeom prst="line">
            <a:avLst/>
          </a:prstGeom>
          <a:ln w="29160">
            <a:solidFill>
              <a:srgbClr val="826aa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26401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2019-01-13T11:27:08Z</dcterms:modified>
  <cp:revision>295</cp:revision>
  <dc:subject/>
  <dc:title/>
</cp:coreProperties>
</file>