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7.jpeg" ContentType="image/jpeg"/>
  <Override PartName="/ppt/media/image5.png" ContentType="image/png"/>
  <Override PartName="/ppt/media/image6.jpeg" ContentType="image/jpeg"/>
  <Override PartName="/ppt/media/image4.png" ContentType="image/png"/>
  <Override PartName="/ppt/media/image3.jpeg" ContentType="image/jpeg"/>
  <Override PartName="/ppt/media/image2.png" ContentType="image/png"/>
  <Override PartName="/ppt/media/image1.png" ContentType="image/png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3640" y="405900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8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3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190600" y="1768680"/>
            <a:ext cx="5495400" cy="438480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190600" y="1768680"/>
            <a:ext cx="5495400" cy="43848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3640" y="301320"/>
            <a:ext cx="907128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03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8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3640" y="405900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3640" y="405900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8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03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1" name="" descr=""/>
          <p:cNvPicPr/>
          <p:nvPr/>
        </p:nvPicPr>
        <p:blipFill>
          <a:blip r:embed="rId2"/>
          <a:stretch/>
        </p:blipFill>
        <p:spPr>
          <a:xfrm>
            <a:off x="2190600" y="1768680"/>
            <a:ext cx="5495400" cy="4384800"/>
          </a:xfrm>
          <a:prstGeom prst="rect">
            <a:avLst/>
          </a:prstGeom>
          <a:ln>
            <a:noFill/>
          </a:ln>
        </p:spPr>
      </p:pic>
      <p:pic>
        <p:nvPicPr>
          <p:cNvPr id="82" name="" descr=""/>
          <p:cNvPicPr/>
          <p:nvPr/>
        </p:nvPicPr>
        <p:blipFill>
          <a:blip r:embed="rId3"/>
          <a:stretch/>
        </p:blipFill>
        <p:spPr>
          <a:xfrm>
            <a:off x="2190600" y="1768680"/>
            <a:ext cx="5495400" cy="43848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3640" y="301320"/>
            <a:ext cx="907128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3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43848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8640" y="405900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48640" y="1768680"/>
            <a:ext cx="432828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3640" y="4059000"/>
            <a:ext cx="88700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Arial"/>
              </a:rPr>
              <a:t>Click to edit the outline text format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Arial"/>
              </a:rPr>
              <a:t>Second Outline Level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Arial"/>
              </a:rPr>
              <a:t>Third Outline Level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spc="-1">
                <a:latin typeface="Arial"/>
              </a:rPr>
              <a:t>Fourth Outline Level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Fifth Outline Level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Sixth Outline Level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44D7D82-924B-4435-A569-99CF70725810}" type="slidenum">
              <a:rPr lang="en-US" sz="1400" spc="-1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712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Click to edit the title text format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3640" y="1768680"/>
            <a:ext cx="88700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Click to edit the outline text format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Second Outline Level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Third Outline Level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spc="-1">
                <a:latin typeface="Times New Roman"/>
              </a:rPr>
              <a:t>Fourth Outline Level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Times New Roman"/>
              </a:rPr>
              <a:t>Fifth Outline Level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Times New Roman"/>
              </a:rPr>
              <a:t>Sixth Outline Level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Times New Roman"/>
              </a:rPr>
              <a:t>Seventh Outline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503640" y="6886800"/>
            <a:ext cx="234792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447000" y="688680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7227000" y="6886800"/>
            <a:ext cx="234792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DD3F6CD-B12E-4E3B-9C73-BFFC66BC5BD3}" type="slidenum">
              <a:rPr lang="en-US" sz="1400" spc="-1">
                <a:latin typeface="Times New Roman"/>
              </a:rPr>
              <a:t>&lt;number&gt;</a:t>
            </a:fld>
            <a:endParaRPr/>
          </a:p>
        </p:txBody>
      </p:sp>
      <p:sp>
        <p:nvSpPr>
          <p:cNvPr id="44" name="TextShape 6"/>
          <p:cNvSpPr txBox="1"/>
          <p:nvPr/>
        </p:nvSpPr>
        <p:spPr>
          <a:xfrm>
            <a:off x="8886600" y="7235280"/>
            <a:ext cx="1214280" cy="426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/>
            <a:fld id="{ED0254F9-49B6-4068-A751-A3FFE87252F1}" type="slidenum">
              <a:rPr b="1" lang="en-US" sz="1800" spc="-1">
                <a:latin typeface="Times New Roman"/>
              </a:rPr>
              <a:t>&lt;number&gt;</a:t>
            </a:fld>
            <a:endParaRPr/>
          </a:p>
        </p:txBody>
      </p:sp>
      <p:sp>
        <p:nvSpPr>
          <p:cNvPr id="45" name="TextShape 7"/>
          <p:cNvSpPr txBox="1"/>
          <p:nvPr/>
        </p:nvSpPr>
        <p:spPr>
          <a:xfrm>
            <a:off x="805320" y="7222320"/>
            <a:ext cx="8562240" cy="37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i="1" lang="en-US" sz="2000" spc="-1">
                <a:solidFill>
                  <a:srgbClr val="000000"/>
                </a:solidFill>
                <a:latin typeface="Times New Roman"/>
              </a:rPr>
              <a:t>Christine Nattrass, NSBP Annual Meeting 2016</a:t>
            </a:r>
            <a:endParaRPr/>
          </a:p>
        </p:txBody>
      </p:sp>
      <p:sp>
        <p:nvSpPr>
          <p:cNvPr id="46" name="Line 8"/>
          <p:cNvSpPr/>
          <p:nvPr/>
        </p:nvSpPr>
        <p:spPr>
          <a:xfrm>
            <a:off x="671760" y="7171560"/>
            <a:ext cx="8689680" cy="0"/>
          </a:xfrm>
          <a:prstGeom prst="line">
            <a:avLst/>
          </a:prstGeom>
          <a:ln w="18360">
            <a:solidFill>
              <a:srgbClr val="f77f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Line 9"/>
          <p:cNvSpPr/>
          <p:nvPr/>
        </p:nvSpPr>
        <p:spPr>
          <a:xfrm>
            <a:off x="662400" y="7234200"/>
            <a:ext cx="841536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48" name="" descr=""/>
          <p:cNvPicPr/>
          <p:nvPr/>
        </p:nvPicPr>
        <p:blipFill>
          <a:blip r:embed="rId2"/>
          <a:stretch/>
        </p:blipFill>
        <p:spPr>
          <a:xfrm>
            <a:off x="0" y="7099200"/>
            <a:ext cx="822960" cy="46080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pathwaystoscience.org/" TargetMode="External"/><Relationship Id="rId2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3640" y="246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Grad school and research: </a:t>
            </a:r>
            <a:r>
              <a:rPr lang="en-US" sz="4400" spc="-1">
                <a:latin typeface="Times New Roman"/>
              </a:rPr>
              <a:t>
</a:t>
            </a:r>
            <a:r>
              <a:rPr lang="en-US" sz="4400" spc="-1">
                <a:latin typeface="Times New Roman"/>
              </a:rPr>
              <a:t>Tips and advice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902880" y="6518880"/>
            <a:ext cx="8229600" cy="511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 sz="2500" spc="-1">
                <a:latin typeface="Times New Roman"/>
              </a:rPr>
              <a:t>Slides available here: nattrass.utk.edu/Talks/NSBP2016/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Once you're there</a:t>
            </a:r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Develop network of mentors beyond your research advisor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Faculty, students, post docs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Others in your field outside your university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Approach this like a job.  Show up 9-5.  Make sure your supervisor knows what you are getting done and show progress/report problems regularly.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Take advantage of flexibility and resources of academia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Network, network, network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Have a life outside of work</a:t>
            </a: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3640" y="48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What I am thinking when I meet with students to discuss research</a:t>
            </a:r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503640" y="2377440"/>
            <a:ext cx="9463320" cy="45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000000"/>
                </a:solidFill>
                <a:latin typeface="Times New Roman"/>
              </a:rPr>
              <a:t>Do I have the resources to take this student on?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000000"/>
                </a:solidFill>
                <a:latin typeface="Times New Roman"/>
              </a:rPr>
              <a:t>What impact would this student have on my group?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000000"/>
                </a:solidFill>
                <a:latin typeface="Times New Roman"/>
              </a:rPr>
              <a:t>Does working in my group help this student?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000000"/>
                </a:solidFill>
                <a:latin typeface="Times New Roman"/>
              </a:rPr>
              <a:t>Does taking on this student help me?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000000"/>
                </a:solidFill>
                <a:latin typeface="Times New Roman"/>
              </a:rPr>
              <a:t>Does taking on this student help the community?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503640" y="301320"/>
            <a:ext cx="9071280" cy="978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What I am looking for?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503640" y="2926080"/>
            <a:ext cx="4328280" cy="3227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Strong work ethic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Enthusiasm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Skills, experience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Squeaky wheel</a:t>
            </a:r>
            <a:endParaRPr/>
          </a:p>
        </p:txBody>
      </p:sp>
      <p:sp>
        <p:nvSpPr>
          <p:cNvPr id="109" name="TextShape 3"/>
          <p:cNvSpPr txBox="1"/>
          <p:nvPr/>
        </p:nvSpPr>
        <p:spPr>
          <a:xfrm>
            <a:off x="5048640" y="2834640"/>
            <a:ext cx="4328280" cy="3318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Severe interpersonal problems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Unrealistic/mismatched career expectations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Attendance problems</a:t>
            </a:r>
            <a:endParaRPr/>
          </a:p>
        </p:txBody>
      </p:sp>
      <p:sp>
        <p:nvSpPr>
          <p:cNvPr id="110" name="TextShape 4"/>
          <p:cNvSpPr txBox="1"/>
          <p:nvPr/>
        </p:nvSpPr>
        <p:spPr>
          <a:xfrm>
            <a:off x="731520" y="2066040"/>
            <a:ext cx="4100400" cy="585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1" lang="en-US" sz="3500" spc="-1">
                <a:solidFill>
                  <a:srgbClr val="000080"/>
                </a:solidFill>
                <a:latin typeface="Times New Roman"/>
              </a:rPr>
              <a:t>Good traits</a:t>
            </a:r>
            <a:endParaRPr/>
          </a:p>
        </p:txBody>
      </p:sp>
      <p:sp>
        <p:nvSpPr>
          <p:cNvPr id="111" name="TextShape 5"/>
          <p:cNvSpPr txBox="1"/>
          <p:nvPr/>
        </p:nvSpPr>
        <p:spPr>
          <a:xfrm>
            <a:off x="5029200" y="1974600"/>
            <a:ext cx="4100400" cy="585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1" lang="en-US" sz="3500" spc="-1">
                <a:solidFill>
                  <a:srgbClr val="ff0000"/>
                </a:solidFill>
                <a:latin typeface="Times New Roman"/>
              </a:rPr>
              <a:t>Red flags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Random good advice I've gotten over the years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If you are not available outside of normal working hours, do not make excuses – just say you're not available.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Learn to say no.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If you can't say anything nice, don't put it in writing.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3640" y="301320"/>
            <a:ext cx="9071280" cy="70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Who I am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503640" y="5142240"/>
            <a:ext cx="8870040" cy="1947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Tenure Track Assistant Professor, University of Tennessee, Knoxville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High energy nuclear physicist on ALICE experiment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Undergraduate academic advisor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Currently supervising 2 post docs, 4+2 graduate students, 4 undergraduates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I brew beer &amp; wine, keep bees, bike ride as much as possible, and have a toddler</a:t>
            </a:r>
            <a:endParaRPr/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1364760" y="1383120"/>
            <a:ext cx="4125960" cy="3094560"/>
          </a:xfrm>
          <a:prstGeom prst="rect">
            <a:avLst/>
          </a:prstGeom>
          <a:ln>
            <a:noFill/>
          </a:ln>
        </p:spPr>
      </p:pic>
      <p:pic>
        <p:nvPicPr>
          <p:cNvPr id="88" name="" descr=""/>
          <p:cNvPicPr/>
          <p:nvPr/>
        </p:nvPicPr>
        <p:blipFill>
          <a:blip r:embed="rId2"/>
          <a:stretch/>
        </p:blipFill>
        <p:spPr>
          <a:xfrm>
            <a:off x="6372000" y="1102320"/>
            <a:ext cx="2743200" cy="3657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Advice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Think strategically about your career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Build a network of mentors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Take advantage of opportunities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Build a network of support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Be selfish &amp; self-promote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Should you do undergraduate research?</a:t>
            </a:r>
            <a:endParaRPr/>
          </a:p>
        </p:txBody>
      </p:sp>
      <p:sp>
        <p:nvSpPr>
          <p:cNvPr id="92" name="TextShape 2"/>
          <p:cNvSpPr txBox="1"/>
          <p:nvPr/>
        </p:nvSpPr>
        <p:spPr>
          <a:xfrm>
            <a:off x="503640" y="1768680"/>
            <a:ext cx="8870040" cy="4997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Most undergraduates do some research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Nearly all graduate students did undergraduate research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Undergraduate research is 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The best way to find out if you like research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Find out what you like to do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Practical training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Leads to letter of rec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ff0000"/>
                </a:solidFill>
                <a:latin typeface="Times New Roman"/>
              </a:rPr>
              <a:t>Yes for almost everyone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How to do undergraduate research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Data base of almost all summer programs nationwide</a:t>
            </a:r>
            <a:r>
              <a:rPr lang="en-US" sz="3200" spc="-1">
                <a:latin typeface="Times New Roman"/>
              </a:rPr>
              <a:t>
</a:t>
            </a:r>
            <a:r>
              <a:rPr lang="en-US" sz="3200" spc="-1">
                <a:latin typeface="Times New Roman"/>
                <a:hlinkClick r:id="rId1"/>
              </a:rPr>
              <a:t>http://pathwaystoscience.org/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Talk to faculty at your university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Be persistent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Be flexible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Topic doesn't matter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It's only a summer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Should you go to grad school?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About 23% of students go to grad school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2014-2015: 8122 bachelors degrees, 891 masters, 1860 PhDs</a:t>
            </a:r>
            <a:r>
              <a:rPr lang="en-US" sz="2800" spc="-1">
                <a:latin typeface="Times New Roman"/>
              </a:rPr>
              <a:t>
</a:t>
            </a:r>
            <a:r>
              <a:rPr lang="en-US" sz="2800" spc="-1">
                <a:latin typeface="Times New Roman"/>
              </a:rPr>
              <a:t>(https://www.aip.org/statistics)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Major career decision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Specialization: lose some career and geographic flexibility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Normal </a:t>
            </a:r>
            <a:r>
              <a:rPr i="1" lang="en-US" sz="3200" spc="-1">
                <a:latin typeface="Times New Roman"/>
              </a:rPr>
              <a:t>not</a:t>
            </a:r>
            <a:r>
              <a:rPr lang="en-US" sz="3200" spc="-1">
                <a:latin typeface="Times New Roman"/>
              </a:rPr>
              <a:t> to go to graduate school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Most people who go to graduate school do not stay in a research career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ff0000"/>
                </a:solidFill>
                <a:latin typeface="Times New Roman"/>
              </a:rPr>
              <a:t>You should only go to graduate school if doing so helps you achieve your career goals.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ff0000"/>
                </a:solidFill>
                <a:latin typeface="Times New Roman"/>
              </a:rPr>
              <a:t>Any credible school gives you a stipend and covers your tuition.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Getting in to grad school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Three components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GRE subject exam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Letters of recommendation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Grades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Grades &amp; GRE are best predictors of performance in classes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Letters of rec are best predictors of research ability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solidFill>
                  <a:srgbClr val="ff0000"/>
                </a:solidFill>
                <a:latin typeface="Times New Roman"/>
              </a:rPr>
              <a:t>Rejections are not a reflection of your self worth.  Do not take it personally.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Choosing a grad school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274320" y="1737360"/>
            <a:ext cx="980568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Try to choose a school with 2-3 people you think you could work with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Look at qualifier pass rate and student graduation rates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Consider selectivity, academic difficulty and reputation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Consider school environment, location, cost of living, culture, etc.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0364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 spc="-1">
                <a:latin typeface="Times New Roman"/>
              </a:rPr>
              <a:t>Choosing an advisor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503640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Where are his students now?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In and out of research!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What do his students say about him?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What is his style?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Times New Roman"/>
              </a:rPr>
              <a:t>Working with post docs and senior grad students is fine.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What topic?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Application>LibreOffice/5.0.3.2$Linux_X86_64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2016-10-27T05:15:46Z</dcterms:created>
  <dc:creator>Christine Nattrass</dc:creator>
  <dc:language>en-US</dc:language>
  <cp:lastModifiedBy>Christine Nattrass</cp:lastModifiedBy>
  <dcterms:modified xsi:type="dcterms:W3CDTF">2016-10-28T07:04:52Z</dcterms:modified>
  <cp:revision>33</cp:revision>
</cp:coreProperties>
</file>