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ppt/notesSlides/_rels/notesSlide14.xml.rels" ContentType="application/vnd.openxmlformats-package.relationships+xml"/>
  <Override PartName="/ppt/notesSlides/_rels/notesSlide6.xml.rels" ContentType="application/vnd.openxmlformats-package.relationships+xml"/>
  <Override PartName="/ppt/notesSlides/_rels/notesSlide5.xml.rels" ContentType="application/vnd.openxmlformats-package.relationships+xml"/>
  <Override PartName="/ppt/notesSlides/_rels/notesSlide2.xml.rels" ContentType="application/vnd.openxmlformats-package.relationships+xml"/>
  <Override PartName="/ppt/notesSlides/notesSlide14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2.xml" ContentType="application/vnd.openxmlformats-officedocument.presentationml.notesSlide+xml"/>
  <Override PartName="/ppt/slides/_rels/slide43.xml.rels" ContentType="application/vnd.openxmlformats-package.relationships+xml"/>
  <Override PartName="/ppt/slides/_rels/slide42.xml.rels" ContentType="application/vnd.openxmlformats-package.relationships+xml"/>
  <Override PartName="/ppt/slides/_rels/slide41.xml.rels" ContentType="application/vnd.openxmlformats-package.relationships+xml"/>
  <Override PartName="/ppt/slides/_rels/slide40.xml.rels" ContentType="application/vnd.openxmlformats-package.relationships+xml"/>
  <Override PartName="/ppt/slides/_rels/slide39.xml.rels" ContentType="application/vnd.openxmlformats-package.relationships+xml"/>
  <Override PartName="/ppt/slides/_rels/slide38.xml.rels" ContentType="application/vnd.openxmlformats-package.relationships+xml"/>
  <Override PartName="/ppt/slides/_rels/slide37.xml.rels" ContentType="application/vnd.openxmlformats-package.relationships+xml"/>
  <Override PartName="/ppt/slides/_rels/slide36.xml.rels" ContentType="application/vnd.openxmlformats-package.relationships+xml"/>
  <Override PartName="/ppt/slides/_rels/slide35.xml.rels" ContentType="application/vnd.openxmlformats-package.relationships+xml"/>
  <Override PartName="/ppt/slides/_rels/slide34.xml.rels" ContentType="application/vnd.openxmlformats-package.relationships+xml"/>
  <Override PartName="/ppt/slides/_rels/slide44.xml.rels" ContentType="application/vnd.openxmlformats-package.relationships+xml"/>
  <Override PartName="/ppt/slides/_rels/slide33.xml.rels" ContentType="application/vnd.openxmlformats-package.relationships+xml"/>
  <Override PartName="/ppt/slides/_rels/slide30.xml.rels" ContentType="application/vnd.openxmlformats-package.relationships+xml"/>
  <Override PartName="/ppt/slides/_rels/slide26.xml.rels" ContentType="application/vnd.openxmlformats-package.relationships+xml"/>
  <Override PartName="/ppt/slides/_rels/slide10.xml.rels" ContentType="application/vnd.openxmlformats-package.relationships+xml"/>
  <Override PartName="/ppt/slides/_rels/slide17.xml.rels" ContentType="application/vnd.openxmlformats-package.relationships+xml"/>
  <Override PartName="/ppt/slides/_rels/slide9.xml.rels" ContentType="application/vnd.openxmlformats-package.relationships+xml"/>
  <Override PartName="/ppt/slides/_rels/slide24.xml.rels" ContentType="application/vnd.openxmlformats-package.relationships+xml"/>
  <Override PartName="/ppt/slides/_rels/slide2.xml.rels" ContentType="application/vnd.openxmlformats-package.relationships+xml"/>
  <Override PartName="/ppt/slides/_rels/slide8.xml.rels" ContentType="application/vnd.openxmlformats-package.relationships+xml"/>
  <Override PartName="/ppt/slides/_rels/slide23.xml.rels" ContentType="application/vnd.openxmlformats-package.relationships+xml"/>
  <Override PartName="/ppt/slides/_rels/slide1.xml.rels" ContentType="application/vnd.openxmlformats-package.relationships+xml"/>
  <Override PartName="/ppt/slides/_rels/slide29.xml.rels" ContentType="application/vnd.openxmlformats-package.relationships+xml"/>
  <Override PartName="/ppt/slides/_rels/slide7.xml.rels" ContentType="application/vnd.openxmlformats-package.relationships+xml"/>
  <Override PartName="/ppt/slides/_rels/slide28.xml.rels" ContentType="application/vnd.openxmlformats-package.relationships+xml"/>
  <Override PartName="/ppt/slides/_rels/slide6.xml.rels" ContentType="application/vnd.openxmlformats-package.relationships+xml"/>
  <Override PartName="/ppt/slides/_rels/slide25.xml.rels" ContentType="application/vnd.openxmlformats-package.relationships+xml"/>
  <Override PartName="/ppt/slides/_rels/slide3.xml.rels" ContentType="application/vnd.openxmlformats-package.relationships+xml"/>
  <Override PartName="/ppt/slides/_rels/slide11.xml.rels" ContentType="application/vnd.openxmlformats-package.relationships+xml"/>
  <Override PartName="/ppt/slides/_rels/slide18.xml.rels" ContentType="application/vnd.openxmlformats-package.relationships+xml"/>
  <Override PartName="/ppt/slides/_rels/slide4.xml.rels" ContentType="application/vnd.openxmlformats-package.relationships+xml"/>
  <Override PartName="/ppt/slides/_rels/slide12.xml.rels" ContentType="application/vnd.openxmlformats-package.relationships+xml"/>
  <Override PartName="/ppt/slides/_rels/slide19.xml.rels" ContentType="application/vnd.openxmlformats-package.relationships+xml"/>
  <Override PartName="/ppt/slides/_rels/slide27.xml.rels" ContentType="application/vnd.openxmlformats-package.relationships+xml"/>
  <Override PartName="/ppt/slides/_rels/slide5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22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31.xml.rels" ContentType="application/vnd.openxmlformats-package.relationships+xml"/>
  <Override PartName="/ppt/slides/_rels/slide20.xml.rels" ContentType="application/vnd.openxmlformats-package.relationships+xml"/>
  <Override PartName="/ppt/slides/_rels/slide32.xml.rels" ContentType="application/vnd.openxmlformats-package.relationships+xml"/>
  <Override PartName="/ppt/slides/_rels/slide21.xml.rels" ContentType="application/vnd.openxmlformats-package.relationships+xml"/>
  <Override PartName="/ppt/slides/slide44.xml" ContentType="application/vnd.openxmlformats-officedocument.presentationml.slide+xml"/>
  <Override PartName="/ppt/slides/slide43.xml" ContentType="application/vnd.openxmlformats-officedocument.presentationml.slide+xml"/>
  <Override PartName="/ppt/slides/slide42.xml" ContentType="application/vnd.openxmlformats-officedocument.presentationml.slide+xml"/>
  <Override PartName="/ppt/slides/slide41.xml" ContentType="application/vnd.openxmlformats-officedocument.presentationml.slide+xml"/>
  <Override PartName="/ppt/slides/slide40.xml" ContentType="application/vnd.openxmlformats-officedocument.presentationml.slide+xml"/>
  <Override PartName="/ppt/slides/slide39.xml" ContentType="application/vnd.openxmlformats-officedocument.presentationml.slide+xml"/>
  <Override PartName="/ppt/slides/slide38.xml" ContentType="application/vnd.openxmlformats-officedocument.presentationml.slide+xml"/>
  <Override PartName="/ppt/slides/slide37.xml" ContentType="application/vnd.openxmlformats-officedocument.presentationml.slide+xml"/>
  <Override PartName="/ppt/slides/slide36.xml" ContentType="application/vnd.openxmlformats-officedocument.presentationml.slide+xml"/>
  <Override PartName="/ppt/slides/slide35.xml" ContentType="application/vnd.openxmlformats-officedocument.presentationml.slide+xml"/>
  <Override PartName="/ppt/slides/slide34.xml" ContentType="application/vnd.openxmlformats-officedocument.presentationml.slide+xml"/>
  <Override PartName="/ppt/slides/slide33.xml" ContentType="application/vnd.openxmlformats-officedocument.presentationml.slide+xml"/>
  <Override PartName="/ppt/slides/slide32.xml" ContentType="application/vnd.openxmlformats-officedocument.presentationml.slide+xml"/>
  <Override PartName="/ppt/slides/slide31.xml" ContentType="application/vnd.openxmlformats-officedocument.presentationml.slide+xml"/>
  <Override PartName="/ppt/slides/slide30.xml" ContentType="application/vnd.openxmlformats-officedocument.presentationml.slide+xml"/>
  <Override PartName="/ppt/slides/slide22.xml" ContentType="application/vnd.openxmlformats-officedocument.presentationml.slide+xml"/>
  <Override PartName="/ppt/slides/slide29.xml" ContentType="application/vnd.openxmlformats-officedocument.presentationml.slide+xml"/>
  <Override PartName="/ppt/slides/slide7.xml" ContentType="application/vnd.openxmlformats-officedocument.presentationml.slide+xml"/>
  <Override PartName="/ppt/slides/slide21.xml" ContentType="application/vnd.openxmlformats-officedocument.presentationml.slide+xml"/>
  <Override PartName="/ppt/slides/slide28.xml" ContentType="application/vnd.openxmlformats-officedocument.presentationml.slide+xml"/>
  <Override PartName="/ppt/slides/slide6.xml" ContentType="application/vnd.openxmlformats-officedocument.presentationml.slide+xml"/>
  <Override PartName="/ppt/slides/slide20.xml" ContentType="application/vnd.openxmlformats-officedocument.presentationml.slide+xml"/>
  <Override PartName="/ppt/slides/slide27.xml" ContentType="application/vnd.openxmlformats-officedocument.presentationml.slide+xml"/>
  <Override PartName="/ppt/slides/slide5.xml" ContentType="application/vnd.openxmlformats-officedocument.presentationml.slide+xml"/>
  <Override PartName="/ppt/slides/slide26.xml" ContentType="application/vnd.openxmlformats-officedocument.presentationml.slide+xml"/>
  <Override PartName="/ppt/slides/slide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24.xml" ContentType="application/vnd.openxmlformats-officedocument.presentationml.slide+xml"/>
  <Override PartName="/ppt/slides/slide2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23.xml" ContentType="application/vnd.openxmlformats-officedocument.presentationml.slide+xml"/>
  <Override PartName="/ppt/slides/slide1.xml" ContentType="application/vnd.openxmlformats-officedocument.presentationml.slide+xml"/>
  <Override PartName="/ppt/slides/slide19.xml" ContentType="application/vnd.openxmlformats-officedocument.presentationml.slide+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_rels/presentation.xml.rels" ContentType="application/vnd.openxmlformats-package.relationships+xml"/>
  <Override PartName="/ppt/media/image97.png" ContentType="image/png"/>
  <Override PartName="/ppt/media/image46.png" ContentType="image/png"/>
  <Override PartName="/ppt/media/image45.png" ContentType="image/png"/>
  <Override PartName="/ppt/media/image43.png" ContentType="image/png"/>
  <Override PartName="/ppt/media/image42.png" ContentType="image/png"/>
  <Override PartName="/ppt/media/image48.jpeg" ContentType="image/jpeg"/>
  <Override PartName="/ppt/media/image61.jpeg" ContentType="image/jpeg"/>
  <Override PartName="/ppt/media/image40.png" ContentType="image/png"/>
  <Override PartName="/ppt/media/image36.jpeg" ContentType="image/jpeg"/>
  <Override PartName="/ppt/media/image35.jpeg" ContentType="image/jpeg"/>
  <Override PartName="/ppt/media/image28.png" ContentType="image/png"/>
  <Override PartName="/ppt/media/image33.png" ContentType="image/png"/>
  <Override PartName="/ppt/media/image32.png" ContentType="image/png"/>
  <Override PartName="/ppt/media/image44.png" ContentType="image/png"/>
  <Override PartName="/ppt/media/image41.jpeg" ContentType="image/jpeg"/>
  <Override PartName="/ppt/media/image4.png" ContentType="image/png"/>
  <Override PartName="/ppt/media/image54.png" ContentType="image/png"/>
  <Override PartName="/ppt/media/image31.png" ContentType="image/png"/>
  <Override PartName="/ppt/media/image30.png" ContentType="image/png"/>
  <Override PartName="/ppt/media/image89.png" ContentType="image/png"/>
  <Override PartName="/ppt/media/image29.png" ContentType="image/png"/>
  <Override PartName="/ppt/media/image27.png" ContentType="image/png"/>
  <Override PartName="/ppt/media/image26.png" ContentType="image/png"/>
  <Override PartName="/ppt/media/image25.png" ContentType="image/png"/>
  <Override PartName="/ppt/media/image24.png" ContentType="image/png"/>
  <Override PartName="/ppt/media/image80.gif" ContentType="image/gif"/>
  <Override PartName="/ppt/media/image59.png" ContentType="image/png"/>
  <Override PartName="/ppt/media/image38.jpeg" ContentType="image/jpeg"/>
  <Override PartName="/ppt/media/image10.png" ContentType="image/png"/>
  <Override PartName="/ppt/media/image69.png" ContentType="image/png"/>
  <Override PartName="/ppt/media/image23.png" ContentType="image/png"/>
  <Override PartName="/ppt/media/image3.png" ContentType="image/png"/>
  <Override PartName="/ppt/media/image53.png" ContentType="image/png"/>
  <Override PartName="/ppt/media/image2.png" ContentType="image/png"/>
  <Override PartName="/ppt/media/image52.png" ContentType="image/png"/>
  <Override PartName="/ppt/media/image83.jpeg" ContentType="image/jpeg"/>
  <Override PartName="/ppt/media/image22.png" ContentType="image/png"/>
  <Override PartName="/ppt/media/image1.png" ContentType="image/png"/>
  <Override PartName="/ppt/media/image51.png" ContentType="image/png"/>
  <Override PartName="/ppt/media/image21.png" ContentType="image/png"/>
  <Override PartName="/ppt/media/image11.png" ContentType="image/png"/>
  <Override PartName="/ppt/media/image58.png" ContentType="image/png"/>
  <Override PartName="/ppt/media/image37.jpeg" ContentType="image/jpeg"/>
  <Override PartName="/ppt/media/image12.jpeg" ContentType="image/jpeg"/>
  <Override PartName="/ppt/media/image19.png" ContentType="image/png"/>
  <Override PartName="/ppt/media/image9.png" ContentType="image/png"/>
  <Override PartName="/ppt/media/image94.png" ContentType="image/png"/>
  <Override PartName="/ppt/media/image13.png" ContentType="image/png"/>
  <Override PartName="/ppt/media/image57.png" ContentType="image/png"/>
  <Override PartName="/ppt/media/image56.jpeg" ContentType="image/jpeg"/>
  <Override PartName="/ppt/media/image14.png" ContentType="image/png"/>
  <Override PartName="/ppt/media/image15.png" ContentType="image/png"/>
  <Override PartName="/ppt/media/image16.png" ContentType="image/png"/>
  <Override PartName="/ppt/media/image6.png" ContentType="image/png"/>
  <Override PartName="/ppt/media/image91.png" ContentType="image/png"/>
  <Override PartName="/ppt/media/image17.png" ContentType="image/png"/>
  <Override PartName="/ppt/media/image7.png" ContentType="image/png"/>
  <Override PartName="/ppt/media/image92.png" ContentType="image/png"/>
  <Override PartName="/ppt/media/image18.png" ContentType="image/png"/>
  <Override PartName="/ppt/media/image8.png" ContentType="image/png"/>
  <Override PartName="/ppt/media/image93.png" ContentType="image/png"/>
  <Override PartName="/ppt/media/image90.png" ContentType="image/png"/>
  <Override PartName="/ppt/media/image5.png" ContentType="image/png"/>
  <Override PartName="/ppt/media/image55.png" ContentType="image/png"/>
  <Override PartName="/ppt/media/image39.jpeg" ContentType="image/jpeg"/>
  <Override PartName="/ppt/media/image20.png" ContentType="image/png"/>
  <Override PartName="/ppt/media/image79.png" ContentType="image/png"/>
  <Override PartName="/ppt/media/image47.png" ContentType="image/png"/>
  <Override PartName="/ppt/media/image82.jpeg" ContentType="image/jpeg"/>
  <Override PartName="/ppt/media/image49.png" ContentType="image/png"/>
  <Override PartName="/ppt/media/image50.png" ContentType="image/png"/>
  <Override PartName="/ppt/media/image60.png" ContentType="image/png"/>
  <Override PartName="/ppt/media/image62.png" ContentType="image/png"/>
  <Override PartName="/ppt/media/image63.png" ContentType="image/png"/>
  <Override PartName="/ppt/media/image64.png" ContentType="image/png"/>
  <Override PartName="/ppt/media/image65.png" ContentType="image/png"/>
  <Override PartName="/ppt/media/image66.png" ContentType="image/png"/>
  <Override PartName="/ppt/media/image67.png" ContentType="image/png"/>
  <Override PartName="/ppt/media/image84.jpeg" ContentType="image/jpeg"/>
  <Override PartName="/ppt/media/image34.png" ContentType="image/png"/>
  <Override PartName="/ppt/media/image68.jpeg" ContentType="image/jpeg"/>
  <Override PartName="/ppt/media/image70.png" ContentType="image/png"/>
  <Override PartName="/ppt/media/image71.png" ContentType="image/png"/>
  <Override PartName="/ppt/media/image72.png" ContentType="image/png"/>
  <Override PartName="/ppt/media/image73.png" ContentType="image/png"/>
  <Override PartName="/ppt/media/image74.png" ContentType="image/png"/>
  <Override PartName="/ppt/media/image75.png" ContentType="image/png"/>
  <Override PartName="/ppt/media/image76.png" ContentType="image/png"/>
  <Override PartName="/ppt/media/image77.png" ContentType="image/png"/>
  <Override PartName="/ppt/media/image85.jpeg" ContentType="image/jpeg"/>
  <Override PartName="/ppt/media/image78.png" ContentType="image/png"/>
  <Override PartName="/ppt/media/image81.png" ContentType="image/png"/>
  <Override PartName="/ppt/media/image86.png" ContentType="image/png"/>
  <Override PartName="/ppt/media/image87.png" ContentType="image/png"/>
  <Override PartName="/ppt/media/image88.png" ContentType="image/png"/>
  <Override PartName="/ppt/media/image95.emf" ContentType="image/x-emf"/>
  <Override PartName="/ppt/media/image96.png" ContentType="image/png"/>
  <Override PartName="/ppt/slideLayouts/slideLayout60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_rels/slideLayout60.xml.rels" ContentType="application/vnd.openxmlformats-package.relationships+xml"/>
  <Override PartName="/ppt/slideLayouts/_rels/slideLayout59.xml.rels" ContentType="application/vnd.openxmlformats-package.relationships+xml"/>
  <Override PartName="/ppt/slideLayouts/_rels/slideLayout57.xml.rels" ContentType="application/vnd.openxmlformats-package.relationships+xml"/>
  <Override PartName="/ppt/slideLayouts/_rels/slideLayout56.xml.rels" ContentType="application/vnd.openxmlformats-package.relationships+xml"/>
  <Override PartName="/ppt/slideLayouts/_rels/slideLayout55.xml.rels" ContentType="application/vnd.openxmlformats-package.relationships+xml"/>
  <Override PartName="/ppt/slideLayouts/_rels/slideLayout51.xml.rels" ContentType="application/vnd.openxmlformats-package.relationships+xml"/>
  <Override PartName="/ppt/slideLayouts/_rels/slideLayout49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0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52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53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54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58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46.xml.rels" ContentType="application/vnd.openxmlformats-package.relationships+xml"/>
  <Override PartName="/ppt/slideLayouts/slideLayout50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6.xml" ContentType="application/vnd.openxmlformats-officedocument.theme+xml"/>
  <Override PartName="/ppt/theme/theme5.xml" ContentType="application/vnd.openxmlformats-officedocument.theme+xml"/>
  <Override PartName="/ppt/theme/theme4.xml" ContentType="application/vnd.openxmlformats-officedocument.theme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slideMasters/_rels/slideMaster5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5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presentation.xml" ContentType="application/vnd.openxmlformats-officedocument.presentationml.presentation.main+xml"/>
  <Override PartName="/docProps/app.xml" ContentType="application/vnd.openxmlformats-officedocument.extended-properties+xml"/>
  <Override PartName="/docProps/core.xml" ContentType="application/vnd.openxmlformats-package.core-propertie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>
  <p:sldMasterIdLst>
    <p:sldMasterId id="2147483648" r:id="rId2"/>
    <p:sldMasterId id="2147483661" r:id="rId3"/>
    <p:sldMasterId id="2147483674" r:id="rId4"/>
    <p:sldMasterId id="2147483687" r:id="rId5"/>
    <p:sldMasterId id="2147483700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</p:sldIdLst>
  <p:sldSz cx="10080625" cy="7559675"/>
  <p:notesSz cx="7772400" cy="100584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6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PlaceHolder 1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rIns="0" tIns="0" bIns="0"/>
          <a:p>
            <a:r>
              <a:rPr lang="en-US" sz="2640" spc="-1">
                <a:latin typeface="Arial"/>
              </a:rPr>
              <a:t>Click to edit the notes format</a:t>
            </a:r>
            <a:endParaRPr/>
          </a:p>
        </p:txBody>
      </p:sp>
      <p:sp>
        <p:nvSpPr>
          <p:cNvPr id="204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372840" cy="502560"/>
          </a:xfrm>
          <a:prstGeom prst="rect">
            <a:avLst/>
          </a:prstGeom>
        </p:spPr>
        <p:txBody>
          <a:bodyPr lIns="0" rIns="0" tIns="0" bIns="0"/>
          <a:p>
            <a:r>
              <a:rPr lang="en-US" sz="1400" spc="-1">
                <a:latin typeface="Times New Roman"/>
              </a:rPr>
              <a:t>&lt;header&gt;</a:t>
            </a:r>
            <a:endParaRPr/>
          </a:p>
        </p:txBody>
      </p:sp>
      <p:sp>
        <p:nvSpPr>
          <p:cNvPr id="205" name="PlaceHolder 3"/>
          <p:cNvSpPr>
            <a:spLocks noGrp="1"/>
          </p:cNvSpPr>
          <p:nvPr>
            <p:ph type="dt"/>
          </p:nvPr>
        </p:nvSpPr>
        <p:spPr>
          <a:xfrm>
            <a:off x="4399200" y="0"/>
            <a:ext cx="3372840" cy="502560"/>
          </a:xfrm>
          <a:prstGeom prst="rect">
            <a:avLst/>
          </a:prstGeom>
        </p:spPr>
        <p:txBody>
          <a:bodyPr lIns="0" rIns="0" tIns="0" bIns="0"/>
          <a:p>
            <a:pPr algn="r"/>
            <a:r>
              <a:rPr lang="en-US" sz="1400" spc="-1">
                <a:latin typeface="Times New Roman"/>
              </a:rPr>
              <a:t>&lt;date/time&gt;</a:t>
            </a:r>
            <a:endParaRPr/>
          </a:p>
        </p:txBody>
      </p:sp>
      <p:sp>
        <p:nvSpPr>
          <p:cNvPr id="206" name="PlaceHolder 4"/>
          <p:cNvSpPr>
            <a:spLocks noGrp="1"/>
          </p:cNvSpPr>
          <p:nvPr>
            <p:ph type="ftr"/>
          </p:nvPr>
        </p:nvSpPr>
        <p:spPr>
          <a:xfrm>
            <a:off x="0" y="9555480"/>
            <a:ext cx="3372840" cy="502560"/>
          </a:xfrm>
          <a:prstGeom prst="rect">
            <a:avLst/>
          </a:prstGeom>
        </p:spPr>
        <p:txBody>
          <a:bodyPr lIns="0" rIns="0" tIns="0" bIns="0" anchor="b"/>
          <a:p>
            <a:r>
              <a:rPr lang="en-US" sz="1400" spc="-1">
                <a:latin typeface="Times New Roman"/>
              </a:rPr>
              <a:t>&lt;footer&gt;</a:t>
            </a:r>
            <a:endParaRPr/>
          </a:p>
        </p:txBody>
      </p:sp>
      <p:sp>
        <p:nvSpPr>
          <p:cNvPr id="207" name="PlaceHolder 5"/>
          <p:cNvSpPr>
            <a:spLocks noGrp="1"/>
          </p:cNvSpPr>
          <p:nvPr>
            <p:ph type="sldNum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</p:spPr>
        <p:txBody>
          <a:bodyPr lIns="0" rIns="0" tIns="0" bIns="0" anchor="b"/>
          <a:p>
            <a:pPr algn="r"/>
            <a:fld id="{907DB6F2-65C4-4AC2-9CD2-1B4F9D855810}" type="slidenum">
              <a:rPr lang="en-US" sz="1400" spc="-1">
                <a:latin typeface="Times New Roman"/>
              </a:rPr>
              <a:t>&lt;number&gt;</a:t>
            </a:fld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4.xml.rels><?xml version="1.0" encoding="UTF-8"?>
<Relationships xmlns="http://schemas.openxmlformats.org/package/2006/relationships"><Relationship Id="rId1" Type="http://schemas.openxmlformats.org/officeDocument/2006/relationships/slide" Target="../slides/slide14.xml"/><Relationship Id="rId2" Type="http://schemas.openxmlformats.org/officeDocument/2006/relationships/notesMaster" Target="../notesMasters/notesMaster1.xml"/>
</Relationships>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
</Relationships>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
</Relationships>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
</Relationship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CustomShape 1"/>
          <p:cNvSpPr/>
          <p:nvPr/>
        </p:nvSpPr>
        <p:spPr>
          <a:xfrm>
            <a:off x="1371600" y="763560"/>
            <a:ext cx="5029200" cy="3772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89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rIns="0" tIns="0" bIns="0"/>
          <a:p>
            <a:r>
              <a:rPr lang="en-US" sz="1200" spc="-1">
                <a:latin typeface="Arial"/>
              </a:rPr>
              <a:t>But wait – how can we have a liquid of quarks and gluons?  Doesn't asymptotic freedom tell us that we can't have free quarks and gluons?  How, then, can we have a liquid of quarks and gluons?</a:t>
            </a:r>
            <a:endParaRPr/>
          </a:p>
        </p:txBody>
      </p:sp>
    </p:spTree>
  </p:cSld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CustomShape 1"/>
          <p:cNvSpPr/>
          <p:nvPr/>
        </p:nvSpPr>
        <p:spPr>
          <a:xfrm>
            <a:off x="1371600" y="763560"/>
            <a:ext cx="5029200" cy="3772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85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rIns="0" tIns="0" bIns="0"/>
          <a:p>
            <a:r>
              <a:rPr lang="en-US" sz="1200" spc="-1">
                <a:latin typeface="Arial"/>
              </a:rPr>
              <a:t>But wait – how can we have a liquid of quarks and gluons?  Doesn't asymptotic freedom tell us that we can't have free quarks and gluons?  How, then, can we have a liquid of quarks and gluons?</a:t>
            </a:r>
            <a:endParaRPr/>
          </a:p>
        </p:txBody>
      </p:sp>
    </p:spTree>
  </p:cSld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PlaceHolder 1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rIns="0" tIns="0" bIns="0"/>
          <a:p>
            <a:r>
              <a:rPr lang="en-US" sz="2000" spc="-1">
                <a:latin typeface="Arial"/>
              </a:rPr>
              <a:t>Mention that RHIC planning began 1983</a:t>
            </a:r>
            <a:endParaRPr/>
          </a:p>
        </p:txBody>
      </p:sp>
    </p:spTree>
  </p:cSld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PlaceHolder 1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rIns="0" tIns="0" bIns="0"/>
          <a:p>
            <a:r>
              <a:rPr lang="en-US" sz="1220" spc="-1">
                <a:latin typeface="Arial"/>
              </a:rPr>
              <a:t>By comparison ATLAS is 25 meters in diameter and 44 meters long – not quite twice as large</a:t>
            </a:r>
            <a:endParaRPr/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4.png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.png"/><Relationship Id="rId3" Type="http://schemas.openxmlformats.org/officeDocument/2006/relationships/image" Target="../media/image7.png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8.png"/><Relationship Id="rId3" Type="http://schemas.openxmlformats.org/officeDocument/2006/relationships/image" Target="../media/image9.png"/>
</Relationships>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0.png"/><Relationship Id="rId3" Type="http://schemas.openxmlformats.org/officeDocument/2006/relationships/image" Target="../media/image11.png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2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88700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4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5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6" name="PlaceHolder 4"/>
          <p:cNvSpPr>
            <a:spLocks noGrp="1"/>
          </p:cNvSpPr>
          <p:nvPr>
            <p:ph type="body"/>
          </p:nvPr>
        </p:nvSpPr>
        <p:spPr>
          <a:xfrm>
            <a:off x="5049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7" name="PlaceHolder 5"/>
          <p:cNvSpPr>
            <a:spLocks noGrp="1"/>
          </p:cNvSpPr>
          <p:nvPr>
            <p:ph type="body"/>
          </p:nvPr>
        </p:nvSpPr>
        <p:spPr>
          <a:xfrm>
            <a:off x="504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40" name="PlaceHolder 3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41" name="" descr=""/>
          <p:cNvPicPr/>
          <p:nvPr/>
        </p:nvPicPr>
        <p:blipFill>
          <a:blip r:embed="rId2"/>
          <a:stretch/>
        </p:blipFill>
        <p:spPr>
          <a:xfrm>
            <a:off x="2190960" y="1769040"/>
            <a:ext cx="5495400" cy="4384800"/>
          </a:xfrm>
          <a:prstGeom prst="rect">
            <a:avLst/>
          </a:prstGeom>
          <a:ln>
            <a:noFill/>
          </a:ln>
        </p:spPr>
      </p:pic>
      <p:pic>
        <p:nvPicPr>
          <p:cNvPr id="42" name="" descr=""/>
          <p:cNvPicPr/>
          <p:nvPr/>
        </p:nvPicPr>
        <p:blipFill>
          <a:blip r:embed="rId3"/>
          <a:stretch/>
        </p:blipFill>
        <p:spPr>
          <a:xfrm>
            <a:off x="2190960" y="1769040"/>
            <a:ext cx="5495400" cy="438480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49" name="PlaceHolder 2"/>
          <p:cNvSpPr>
            <a:spLocks noGrp="1"/>
          </p:cNvSpPr>
          <p:nvPr>
            <p:ph type="subTitle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53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4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1640" cy="585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0" name="PlaceHolder 2"/>
          <p:cNvSpPr>
            <a:spLocks noGrp="1"/>
          </p:cNvSpPr>
          <p:nvPr>
            <p:ph type="subTitle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4" name="PlaceHolder 4"/>
          <p:cNvSpPr>
            <a:spLocks noGrp="1"/>
          </p:cNvSpPr>
          <p:nvPr>
            <p:ph type="body"/>
          </p:nvPr>
        </p:nvSpPr>
        <p:spPr>
          <a:xfrm>
            <a:off x="5049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8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88700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88700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73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74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75" name="PlaceHolder 4"/>
          <p:cNvSpPr>
            <a:spLocks noGrp="1"/>
          </p:cNvSpPr>
          <p:nvPr>
            <p:ph type="body"/>
          </p:nvPr>
        </p:nvSpPr>
        <p:spPr>
          <a:xfrm>
            <a:off x="5049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76" name="PlaceHolder 5"/>
          <p:cNvSpPr>
            <a:spLocks noGrp="1"/>
          </p:cNvSpPr>
          <p:nvPr>
            <p:ph type="body"/>
          </p:nvPr>
        </p:nvSpPr>
        <p:spPr>
          <a:xfrm>
            <a:off x="504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78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79" name="PlaceHolder 3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80" name="" descr=""/>
          <p:cNvPicPr/>
          <p:nvPr/>
        </p:nvPicPr>
        <p:blipFill>
          <a:blip r:embed="rId2"/>
          <a:stretch/>
        </p:blipFill>
        <p:spPr>
          <a:xfrm>
            <a:off x="2190960" y="1769040"/>
            <a:ext cx="5495400" cy="4384800"/>
          </a:xfrm>
          <a:prstGeom prst="rect">
            <a:avLst/>
          </a:prstGeom>
          <a:ln>
            <a:noFill/>
          </a:ln>
        </p:spPr>
      </p:pic>
      <p:pic>
        <p:nvPicPr>
          <p:cNvPr id="81" name="" descr=""/>
          <p:cNvPicPr/>
          <p:nvPr/>
        </p:nvPicPr>
        <p:blipFill>
          <a:blip r:embed="rId3"/>
          <a:stretch/>
        </p:blipFill>
        <p:spPr>
          <a:xfrm>
            <a:off x="2190960" y="1769040"/>
            <a:ext cx="5495400" cy="438480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89" name="PlaceHolder 2"/>
          <p:cNvSpPr>
            <a:spLocks noGrp="1"/>
          </p:cNvSpPr>
          <p:nvPr>
            <p:ph type="subTitle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91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93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94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1640" cy="585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98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99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00" name="PlaceHolder 4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02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03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04" name="PlaceHolder 4"/>
          <p:cNvSpPr>
            <a:spLocks noGrp="1"/>
          </p:cNvSpPr>
          <p:nvPr>
            <p:ph type="body"/>
          </p:nvPr>
        </p:nvSpPr>
        <p:spPr>
          <a:xfrm>
            <a:off x="5049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06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07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08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88700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10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11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88700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13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14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15" name="PlaceHolder 4"/>
          <p:cNvSpPr>
            <a:spLocks noGrp="1"/>
          </p:cNvSpPr>
          <p:nvPr>
            <p:ph type="body"/>
          </p:nvPr>
        </p:nvSpPr>
        <p:spPr>
          <a:xfrm>
            <a:off x="5049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16" name="PlaceHolder 5"/>
          <p:cNvSpPr>
            <a:spLocks noGrp="1"/>
          </p:cNvSpPr>
          <p:nvPr>
            <p:ph type="body"/>
          </p:nvPr>
        </p:nvSpPr>
        <p:spPr>
          <a:xfrm>
            <a:off x="504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18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19" name="PlaceHolder 3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120" name="" descr=""/>
          <p:cNvPicPr/>
          <p:nvPr/>
        </p:nvPicPr>
        <p:blipFill>
          <a:blip r:embed="rId2"/>
          <a:stretch/>
        </p:blipFill>
        <p:spPr>
          <a:xfrm>
            <a:off x="2190960" y="1769040"/>
            <a:ext cx="5495400" cy="4384800"/>
          </a:xfrm>
          <a:prstGeom prst="rect">
            <a:avLst/>
          </a:prstGeom>
          <a:ln>
            <a:noFill/>
          </a:ln>
        </p:spPr>
      </p:pic>
      <p:pic>
        <p:nvPicPr>
          <p:cNvPr id="121" name="" descr=""/>
          <p:cNvPicPr/>
          <p:nvPr/>
        </p:nvPicPr>
        <p:blipFill>
          <a:blip r:embed="rId3"/>
          <a:stretch/>
        </p:blipFill>
        <p:spPr>
          <a:xfrm>
            <a:off x="2190960" y="1769040"/>
            <a:ext cx="5495400" cy="438480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34" name="PlaceHolder 2"/>
          <p:cNvSpPr>
            <a:spLocks noGrp="1"/>
          </p:cNvSpPr>
          <p:nvPr>
            <p:ph type="subTitle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36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4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5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38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39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1640" cy="585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43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44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45" name="PlaceHolder 4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47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48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49" name="PlaceHolder 4"/>
          <p:cNvSpPr>
            <a:spLocks noGrp="1"/>
          </p:cNvSpPr>
          <p:nvPr>
            <p:ph type="body"/>
          </p:nvPr>
        </p:nvSpPr>
        <p:spPr>
          <a:xfrm>
            <a:off x="5049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51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52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53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88700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55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56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88700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58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59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60" name="PlaceHolder 4"/>
          <p:cNvSpPr>
            <a:spLocks noGrp="1"/>
          </p:cNvSpPr>
          <p:nvPr>
            <p:ph type="body"/>
          </p:nvPr>
        </p:nvSpPr>
        <p:spPr>
          <a:xfrm>
            <a:off x="5049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61" name="PlaceHolder 5"/>
          <p:cNvSpPr>
            <a:spLocks noGrp="1"/>
          </p:cNvSpPr>
          <p:nvPr>
            <p:ph type="body"/>
          </p:nvPr>
        </p:nvSpPr>
        <p:spPr>
          <a:xfrm>
            <a:off x="504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63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64" name="PlaceHolder 3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165" name="" descr=""/>
          <p:cNvPicPr/>
          <p:nvPr/>
        </p:nvPicPr>
        <p:blipFill>
          <a:blip r:embed="rId2"/>
          <a:stretch/>
        </p:blipFill>
        <p:spPr>
          <a:xfrm>
            <a:off x="2190960" y="1769040"/>
            <a:ext cx="5495400" cy="4384800"/>
          </a:xfrm>
          <a:prstGeom prst="rect">
            <a:avLst/>
          </a:prstGeom>
          <a:ln>
            <a:noFill/>
          </a:ln>
        </p:spPr>
      </p:pic>
      <p:pic>
        <p:nvPicPr>
          <p:cNvPr id="166" name="" descr=""/>
          <p:cNvPicPr/>
          <p:nvPr/>
        </p:nvPicPr>
        <p:blipFill>
          <a:blip r:embed="rId3"/>
          <a:stretch/>
        </p:blipFill>
        <p:spPr>
          <a:xfrm>
            <a:off x="2190960" y="1769040"/>
            <a:ext cx="5495400" cy="438480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49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50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70" name="PlaceHolder 2"/>
          <p:cNvSpPr>
            <a:spLocks noGrp="1"/>
          </p:cNvSpPr>
          <p:nvPr>
            <p:ph type="subTitle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51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72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52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74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75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53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54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1640" cy="585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55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79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80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81" name="PlaceHolder 4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56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83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84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85" name="PlaceHolder 4"/>
          <p:cNvSpPr>
            <a:spLocks noGrp="1"/>
          </p:cNvSpPr>
          <p:nvPr>
            <p:ph type="body"/>
          </p:nvPr>
        </p:nvSpPr>
        <p:spPr>
          <a:xfrm>
            <a:off x="5049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57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87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88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89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88700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58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91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92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88700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59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94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95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96" name="PlaceHolder 4"/>
          <p:cNvSpPr>
            <a:spLocks noGrp="1"/>
          </p:cNvSpPr>
          <p:nvPr>
            <p:ph type="body"/>
          </p:nvPr>
        </p:nvSpPr>
        <p:spPr>
          <a:xfrm>
            <a:off x="5049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97" name="PlaceHolder 5"/>
          <p:cNvSpPr>
            <a:spLocks noGrp="1"/>
          </p:cNvSpPr>
          <p:nvPr>
            <p:ph type="body"/>
          </p:nvPr>
        </p:nvSpPr>
        <p:spPr>
          <a:xfrm>
            <a:off x="504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1640" cy="585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60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99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00" name="PlaceHolder 3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201" name="" descr=""/>
          <p:cNvPicPr/>
          <p:nvPr/>
        </p:nvPicPr>
        <p:blipFill>
          <a:blip r:embed="rId2"/>
          <a:stretch/>
        </p:blipFill>
        <p:spPr>
          <a:xfrm>
            <a:off x="2190960" y="1769040"/>
            <a:ext cx="5495400" cy="4384800"/>
          </a:xfrm>
          <a:prstGeom prst="rect">
            <a:avLst/>
          </a:prstGeom>
          <a:ln>
            <a:noFill/>
          </a:ln>
        </p:spPr>
      </p:pic>
      <p:pic>
        <p:nvPicPr>
          <p:cNvPr id="202" name="" descr=""/>
          <p:cNvPicPr/>
          <p:nvPr/>
        </p:nvPicPr>
        <p:blipFill>
          <a:blip r:embed="rId3"/>
          <a:stretch/>
        </p:blipFill>
        <p:spPr>
          <a:xfrm>
            <a:off x="2190960" y="1769040"/>
            <a:ext cx="5495400" cy="438480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049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88700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5.png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8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3" Type="http://schemas.openxmlformats.org/officeDocument/2006/relationships/slideLayout" Target="../slideLayouts/slideLayout50.xml"/><Relationship Id="rId4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4.xml"/><Relationship Id="rId8" Type="http://schemas.openxmlformats.org/officeDocument/2006/relationships/slideLayout" Target="../slideLayouts/slideLayout55.xml"/><Relationship Id="rId9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0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US" sz="4400" spc="-1">
                <a:latin typeface="Arial"/>
              </a:rPr>
              <a:t>Click to edit the title text format</a:t>
            </a:r>
            <a:endParaRPr/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Click to edit the outline text format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Arial"/>
              </a:rPr>
              <a:t>Second Outline Level</a:t>
            </a:r>
            <a:endParaRPr/>
          </a:p>
          <a:p>
            <a:pPr lvl="2" marL="1296000" indent="-288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400" spc="-1">
                <a:latin typeface="Arial"/>
              </a:rPr>
              <a:t>Third Outline Level</a:t>
            </a:r>
            <a:endParaRPr/>
          </a:p>
          <a:p>
            <a:pPr lvl="3" marL="1728000" indent="-216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000" spc="-1">
                <a:latin typeface="Arial"/>
              </a:rPr>
              <a:t>Fourth Outline Level</a:t>
            </a:r>
            <a:endParaRPr/>
          </a:p>
          <a:p>
            <a:pPr lvl="4" marL="2160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>
                <a:latin typeface="Arial"/>
              </a:rPr>
              <a:t>Fifth Outline Level</a:t>
            </a:r>
            <a:endParaRPr/>
          </a:p>
          <a:p>
            <a:pPr lvl="5" marL="2592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>
                <a:latin typeface="Arial"/>
              </a:rPr>
              <a:t>Sixth Outline Level</a:t>
            </a:r>
            <a:endParaRPr/>
          </a:p>
          <a:p>
            <a:pPr lvl="6" marL="3024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>
                <a:latin typeface="Arial"/>
              </a:rPr>
              <a:t>Seventh Outline Level</a:t>
            </a:r>
            <a:endParaRPr/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04000" y="6887160"/>
            <a:ext cx="2348280" cy="521280"/>
          </a:xfrm>
          <a:prstGeom prst="rect">
            <a:avLst/>
          </a:prstGeom>
        </p:spPr>
        <p:txBody>
          <a:bodyPr lIns="0" rIns="0" tIns="0" bIns="0"/>
          <a:p>
            <a:r>
              <a:rPr lang="en-US" sz="1400" spc="-1">
                <a:latin typeface="Times New Roman"/>
              </a:rPr>
              <a:t>&lt;date/time&gt;</a:t>
            </a:r>
            <a:endParaRPr/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</p:spPr>
        <p:txBody>
          <a:bodyPr lIns="0" rIns="0" tIns="0" bIns="0"/>
          <a:p>
            <a:pPr algn="ctr"/>
            <a:r>
              <a:rPr lang="en-US" sz="1400" spc="-1">
                <a:latin typeface="Times New Roman"/>
              </a:rPr>
              <a:t>&lt;footer&gt;</a:t>
            </a:r>
            <a:endParaRPr/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227360" y="6887160"/>
            <a:ext cx="2348280" cy="521280"/>
          </a:xfrm>
          <a:prstGeom prst="rect">
            <a:avLst/>
          </a:prstGeom>
        </p:spPr>
        <p:txBody>
          <a:bodyPr lIns="0" rIns="0" tIns="0" bIns="0"/>
          <a:p>
            <a:pPr algn="r"/>
            <a:fld id="{7AB06586-7745-4A31-BD61-471D55168D5E}" type="slidenum">
              <a:rPr lang="en-US" sz="1400" spc="-1">
                <a:latin typeface="Times New Roman"/>
              </a:rPr>
              <a:t>&lt;number&gt;</a:t>
            </a:fld>
            <a:endParaRPr/>
          </a:p>
        </p:txBody>
      </p:sp>
      <p:sp>
        <p:nvSpPr>
          <p:cNvPr id="5" name="Line 6"/>
          <p:cNvSpPr/>
          <p:nvPr/>
        </p:nvSpPr>
        <p:spPr>
          <a:xfrm>
            <a:off x="0" y="7106400"/>
            <a:ext cx="8686800" cy="0"/>
          </a:xfrm>
          <a:prstGeom prst="line">
            <a:avLst/>
          </a:prstGeom>
          <a:ln w="18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" name="TextShape 7"/>
          <p:cNvSpPr txBox="1"/>
          <p:nvPr/>
        </p:nvSpPr>
        <p:spPr>
          <a:xfrm>
            <a:off x="-55440" y="7184160"/>
            <a:ext cx="8559360" cy="4165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i="1" lang="en-US" sz="2300" spc="-1">
                <a:solidFill>
                  <a:srgbClr val="000000"/>
                </a:solidFill>
                <a:latin typeface="Times New Roman"/>
              </a:rPr>
              <a:t>Christine Nattrass (UTK), NSBP, November 2017</a:t>
            </a:r>
            <a:endParaRPr/>
          </a:p>
        </p:txBody>
      </p:sp>
      <p:sp>
        <p:nvSpPr>
          <p:cNvPr id="7" name="Line 8"/>
          <p:cNvSpPr/>
          <p:nvPr/>
        </p:nvSpPr>
        <p:spPr>
          <a:xfrm>
            <a:off x="-9360" y="7205040"/>
            <a:ext cx="8412480" cy="0"/>
          </a:xfrm>
          <a:prstGeom prst="line">
            <a:avLst/>
          </a:prstGeom>
          <a:ln w="18360">
            <a:solidFill>
              <a:srgbClr val="80808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" name="TextShape 9"/>
          <p:cNvSpPr txBox="1"/>
          <p:nvPr/>
        </p:nvSpPr>
        <p:spPr>
          <a:xfrm>
            <a:off x="6035040" y="7192440"/>
            <a:ext cx="4012560" cy="4266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r"/>
            <a:fld id="{B12EEB1E-26CF-441F-8416-F321160A0025}" type="slidenum">
              <a:rPr b="1" lang="en-US" sz="1800" spc="-1">
                <a:latin typeface="Times New Roman"/>
              </a:rPr>
              <a:t>&lt;number&gt;</a:t>
            </a:fld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laceHolder 1"/>
          <p:cNvSpPr>
            <a:spLocks noGrp="1"/>
          </p:cNvSpPr>
          <p:nvPr>
            <p:ph type="title"/>
          </p:nvPr>
        </p:nvSpPr>
        <p:spPr>
          <a:xfrm>
            <a:off x="503640" y="30096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US" sz="4400" spc="-1">
                <a:latin typeface="Arial"/>
              </a:rPr>
              <a:t>Click to edit the title text format</a:t>
            </a:r>
            <a:endParaRPr/>
          </a:p>
        </p:txBody>
      </p:sp>
      <p:sp>
        <p:nvSpPr>
          <p:cNvPr id="44" name="PlaceHolder 2"/>
          <p:cNvSpPr>
            <a:spLocks noGrp="1"/>
          </p:cNvSpPr>
          <p:nvPr>
            <p:ph type="body"/>
          </p:nvPr>
        </p:nvSpPr>
        <p:spPr>
          <a:xfrm>
            <a:off x="503640" y="1768680"/>
            <a:ext cx="9071640" cy="438480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Click to edit the outline text format</a:t>
            </a:r>
            <a:endParaRPr/>
          </a:p>
          <a:p>
            <a:pPr lvl="1" marL="86292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Arial"/>
              </a:rPr>
              <a:t>Second Outline Level</a:t>
            </a:r>
            <a:endParaRPr/>
          </a:p>
          <a:p>
            <a:pPr lvl="2" marL="12942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400" spc="-1">
                <a:latin typeface="Arial"/>
              </a:rPr>
              <a:t>Third Outline Level</a:t>
            </a:r>
            <a:endParaRPr/>
          </a:p>
          <a:p>
            <a:pPr lvl="3" marL="172548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000" spc="-1">
                <a:latin typeface="Arial"/>
              </a:rPr>
              <a:t>Fourth Outline Level</a:t>
            </a:r>
            <a:endParaRPr/>
          </a:p>
          <a:p>
            <a:pPr lvl="4" marL="215676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>
                <a:latin typeface="Arial"/>
              </a:rPr>
              <a:t>Fifth Outline Level</a:t>
            </a:r>
            <a:endParaRPr/>
          </a:p>
          <a:p>
            <a:pPr lvl="5" marL="258804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>
                <a:latin typeface="Arial"/>
              </a:rPr>
              <a:t>Sixth Outline Level</a:t>
            </a:r>
            <a:endParaRPr/>
          </a:p>
          <a:p>
            <a:pPr lvl="6" marL="301968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>
                <a:latin typeface="Arial"/>
              </a:rPr>
              <a:t>Seventh Outline Level</a:t>
            </a:r>
            <a:endParaRPr/>
          </a:p>
        </p:txBody>
      </p:sp>
      <p:sp>
        <p:nvSpPr>
          <p:cNvPr id="45" name="PlaceHolder 3"/>
          <p:cNvSpPr>
            <a:spLocks noGrp="1"/>
          </p:cNvSpPr>
          <p:nvPr>
            <p:ph type="dt"/>
          </p:nvPr>
        </p:nvSpPr>
        <p:spPr>
          <a:xfrm>
            <a:off x="503640" y="6886800"/>
            <a:ext cx="2348280" cy="521280"/>
          </a:xfrm>
          <a:prstGeom prst="rect">
            <a:avLst/>
          </a:prstGeom>
        </p:spPr>
        <p:txBody>
          <a:bodyPr lIns="0" rIns="0" tIns="0" bIns="0"/>
          <a:p>
            <a:r>
              <a:rPr lang="en-US" sz="1400" spc="-1">
                <a:latin typeface="Times New Roman"/>
              </a:rPr>
              <a:t>&lt;date/time&gt;</a:t>
            </a:r>
            <a:endParaRPr/>
          </a:p>
        </p:txBody>
      </p:sp>
      <p:sp>
        <p:nvSpPr>
          <p:cNvPr id="46" name="PlaceHolder 4"/>
          <p:cNvSpPr>
            <a:spLocks noGrp="1"/>
          </p:cNvSpPr>
          <p:nvPr>
            <p:ph type="ftr"/>
          </p:nvPr>
        </p:nvSpPr>
        <p:spPr>
          <a:xfrm>
            <a:off x="3447000" y="6886800"/>
            <a:ext cx="3195000" cy="521280"/>
          </a:xfrm>
          <a:prstGeom prst="rect">
            <a:avLst/>
          </a:prstGeom>
        </p:spPr>
        <p:txBody>
          <a:bodyPr lIns="0" rIns="0" tIns="0" bIns="0"/>
          <a:p>
            <a:pPr algn="ctr"/>
            <a:r>
              <a:rPr lang="en-US" sz="1400" spc="-1">
                <a:latin typeface="Times New Roman"/>
              </a:rPr>
              <a:t>&lt;footer&gt;</a:t>
            </a:r>
            <a:endParaRPr/>
          </a:p>
        </p:txBody>
      </p:sp>
      <p:sp>
        <p:nvSpPr>
          <p:cNvPr id="47" name="PlaceHolder 5"/>
          <p:cNvSpPr>
            <a:spLocks noGrp="1"/>
          </p:cNvSpPr>
          <p:nvPr>
            <p:ph type="sldNum"/>
          </p:nvPr>
        </p:nvSpPr>
        <p:spPr>
          <a:xfrm>
            <a:off x="7226640" y="6886800"/>
            <a:ext cx="2348280" cy="521280"/>
          </a:xfrm>
          <a:prstGeom prst="rect">
            <a:avLst/>
          </a:prstGeom>
        </p:spPr>
        <p:txBody>
          <a:bodyPr lIns="0" rIns="0" tIns="0" bIns="0"/>
          <a:p>
            <a:pPr algn="r"/>
            <a:fld id="{C38FF108-E013-4288-8C18-71D7649DF3FE}" type="slidenum">
              <a:rPr lang="en-US" sz="1400" spc="-1">
                <a:latin typeface="Times New Roman"/>
              </a:rPr>
              <a:t>&lt;number&gt;</a:t>
            </a:fld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Picture 6" descr=""/>
          <p:cNvPicPr/>
          <p:nvPr/>
        </p:nvPicPr>
        <p:blipFill>
          <a:blip r:embed="rId2"/>
          <a:stretch/>
        </p:blipFill>
        <p:spPr>
          <a:xfrm>
            <a:off x="9404280" y="83880"/>
            <a:ext cx="596160" cy="806040"/>
          </a:xfrm>
          <a:prstGeom prst="rect">
            <a:avLst/>
          </a:prstGeom>
          <a:ln>
            <a:noFill/>
          </a:ln>
        </p:spPr>
      </p:pic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504000" y="302760"/>
            <a:ext cx="9071640" cy="125964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100000"/>
              </a:lnSpc>
            </a:pPr>
            <a:r>
              <a:rPr lang="en-US" sz="4400" spc="-1" strike="noStrike">
                <a:solidFill>
                  <a:srgbClr val="0033cc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title text formatClick to edit Master title style</a:t>
            </a:r>
            <a:endParaRPr/>
          </a:p>
        </p:txBody>
      </p:sp>
      <p:sp>
        <p:nvSpPr>
          <p:cNvPr id="84" name="PlaceHolder 2"/>
          <p:cNvSpPr>
            <a:spLocks noGrp="1"/>
          </p:cNvSpPr>
          <p:nvPr>
            <p:ph type="body"/>
          </p:nvPr>
        </p:nvSpPr>
        <p:spPr>
          <a:xfrm>
            <a:off x="504000" y="1764000"/>
            <a:ext cx="9071640" cy="4988880"/>
          </a:xfrm>
          <a:prstGeom prst="rect">
            <a:avLst/>
          </a:prstGeom>
        </p:spPr>
        <p:txBody>
          <a:bodyPr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outline text format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Outline Level</a:t>
            </a:r>
            <a:endParaRPr/>
          </a:p>
          <a:p>
            <a:pPr lvl="2" marL="1296000" indent="-288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Outline Level</a:t>
            </a:r>
            <a:endParaRPr/>
          </a:p>
          <a:p>
            <a:pPr lvl="3" marL="1728000" indent="-216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Outline Level</a:t>
            </a:r>
            <a:endParaRPr/>
          </a:p>
          <a:p>
            <a:pPr lvl="4" marL="2160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Outline Level</a:t>
            </a:r>
            <a:endParaRPr/>
          </a:p>
          <a:p>
            <a:pPr lvl="5" marL="2592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Sixth Outline Level</a:t>
            </a:r>
            <a:endParaRPr/>
          </a:p>
          <a:p>
            <a:pPr lvl="6" marL="3024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Seventh Outline LevelClick to edit Master text styles</a:t>
            </a:r>
            <a:endParaRPr/>
          </a:p>
          <a:p>
            <a:pPr lvl="7" marL="3456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level</a:t>
            </a:r>
            <a:endParaRPr/>
          </a:p>
          <a:p>
            <a:pPr lvl="8" marL="3888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level</a:t>
            </a:r>
            <a:endParaRPr/>
          </a:p>
          <a:p>
            <a:pPr lvl="9" marL="4320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level</a:t>
            </a:r>
            <a:endParaRPr/>
          </a:p>
          <a:p>
            <a:pPr lvl="9" marL="4320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level</a:t>
            </a:r>
            <a:endParaRPr/>
          </a:p>
        </p:txBody>
      </p:sp>
      <p:sp>
        <p:nvSpPr>
          <p:cNvPr id="85" name="PlaceHolder 3"/>
          <p:cNvSpPr>
            <a:spLocks noGrp="1"/>
          </p:cNvSpPr>
          <p:nvPr>
            <p:ph type="dt"/>
          </p:nvPr>
        </p:nvSpPr>
        <p:spPr>
          <a:xfrm>
            <a:off x="0" y="0"/>
            <a:ext cx="360" cy="360"/>
          </a:xfrm>
          <a:prstGeom prst="rect">
            <a:avLst/>
          </a:prstGeom>
        </p:spPr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11/5/17</a:t>
            </a:r>
            <a:endParaRPr/>
          </a:p>
        </p:txBody>
      </p:sp>
      <p:sp>
        <p:nvSpPr>
          <p:cNvPr id="86" name="PlaceHolder 4"/>
          <p:cNvSpPr>
            <a:spLocks noGrp="1"/>
          </p:cNvSpPr>
          <p:nvPr>
            <p:ph type="ftr"/>
          </p:nvPr>
        </p:nvSpPr>
        <p:spPr>
          <a:xfrm>
            <a:off x="0" y="0"/>
            <a:ext cx="360" cy="360"/>
          </a:xfrm>
          <a:prstGeom prst="rect">
            <a:avLst/>
          </a:prstGeom>
        </p:spPr>
        <p:txBody>
          <a:bodyPr lIns="90000" rIns="90000" tIns="45000" bIns="45000"/>
          <a:p>
            <a:endParaRPr/>
          </a:p>
        </p:txBody>
      </p:sp>
      <p:sp>
        <p:nvSpPr>
          <p:cNvPr id="87" name="PlaceHolder 5"/>
          <p:cNvSpPr>
            <a:spLocks noGrp="1"/>
          </p:cNvSpPr>
          <p:nvPr>
            <p:ph type="sldNum"/>
          </p:nvPr>
        </p:nvSpPr>
        <p:spPr>
          <a:xfrm>
            <a:off x="0" y="0"/>
            <a:ext cx="360" cy="360"/>
          </a:xfrm>
          <a:prstGeom prst="rect">
            <a:avLst/>
          </a:prstGeom>
        </p:spPr>
        <p:txBody>
          <a:bodyPr lIns="90000" rIns="90000" tIns="45000" bIns="45000"/>
          <a:p>
            <a:pPr>
              <a:lnSpc>
                <a:spcPct val="100000"/>
              </a:lnSpc>
            </a:pPr>
            <a:fld id="{E13EC0FF-CF94-43F3-8316-A794AF623B4D}" type="slidenum">
              <a:rPr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&lt;number&gt;</a:t>
            </a:fld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PlaceHolder 1"/>
          <p:cNvSpPr>
            <a:spLocks noGrp="1"/>
          </p:cNvSpPr>
          <p:nvPr>
            <p:ph type="title"/>
          </p:nvPr>
        </p:nvSpPr>
        <p:spPr>
          <a:xfrm>
            <a:off x="-35280" y="48600"/>
            <a:ext cx="9071640" cy="84168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US" sz="4400" spc="-1">
                <a:latin typeface="Times New Roman"/>
              </a:rPr>
              <a:t>Click to edit the title text format</a:t>
            </a:r>
            <a:endParaRPr/>
          </a:p>
        </p:txBody>
      </p:sp>
      <p:sp>
        <p:nvSpPr>
          <p:cNvPr id="123" name="PlaceHolder 2"/>
          <p:cNvSpPr>
            <a:spLocks noGrp="1"/>
          </p:cNvSpPr>
          <p:nvPr>
            <p:ph type="body"/>
          </p:nvPr>
        </p:nvSpPr>
        <p:spPr>
          <a:xfrm>
            <a:off x="503280" y="1768320"/>
            <a:ext cx="9071640" cy="438480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Times New Roman"/>
              </a:rPr>
              <a:t>Click to edit the outline text format</a:t>
            </a:r>
            <a:endParaRPr/>
          </a:p>
          <a:p>
            <a:pPr lvl="1" marL="864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800" spc="-1">
                <a:latin typeface="Times New Roman"/>
              </a:rPr>
              <a:t>Second Outline Level</a:t>
            </a:r>
            <a:endParaRPr/>
          </a:p>
          <a:p>
            <a:pPr lvl="2" marL="1296000" indent="-288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400" spc="-1">
                <a:latin typeface="Times New Roman"/>
              </a:rPr>
              <a:t>Third Outline Level</a:t>
            </a:r>
            <a:endParaRPr/>
          </a:p>
          <a:p>
            <a:pPr lvl="3" marL="1728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>
                <a:latin typeface="Times New Roman"/>
              </a:rPr>
              <a:t>Fourth Outline Level</a:t>
            </a:r>
            <a:endParaRPr/>
          </a:p>
          <a:p>
            <a:pPr lvl="4" marL="2160000" indent="-216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000" spc="-1">
                <a:latin typeface="Times New Roman"/>
              </a:rPr>
              <a:t>Fifth Outline Level</a:t>
            </a:r>
            <a:endParaRPr/>
          </a:p>
          <a:p>
            <a:pPr lvl="5" marL="2592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>
                <a:latin typeface="Times New Roman"/>
              </a:rPr>
              <a:t>Sixth Outline Level</a:t>
            </a:r>
            <a:endParaRPr/>
          </a:p>
          <a:p>
            <a:pPr lvl="6" marL="3024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>
                <a:latin typeface="Times New Roman"/>
              </a:rPr>
              <a:t>Seventh Outline Level</a:t>
            </a:r>
            <a:endParaRPr/>
          </a:p>
        </p:txBody>
      </p:sp>
      <p:sp>
        <p:nvSpPr>
          <p:cNvPr id="124" name="PlaceHolder 3"/>
          <p:cNvSpPr>
            <a:spLocks noGrp="1"/>
          </p:cNvSpPr>
          <p:nvPr>
            <p:ph type="dt"/>
          </p:nvPr>
        </p:nvSpPr>
        <p:spPr>
          <a:xfrm>
            <a:off x="503280" y="6886440"/>
            <a:ext cx="2348280" cy="521280"/>
          </a:xfrm>
          <a:prstGeom prst="rect">
            <a:avLst/>
          </a:prstGeom>
        </p:spPr>
        <p:txBody>
          <a:bodyPr lIns="0" rIns="0" tIns="0" bIns="0"/>
          <a:p>
            <a:r>
              <a:rPr lang="en-US" sz="1400" spc="-1">
                <a:latin typeface="Times New Roman"/>
              </a:rPr>
              <a:t>&lt;date/time&gt;</a:t>
            </a:r>
            <a:endParaRPr/>
          </a:p>
        </p:txBody>
      </p:sp>
      <p:sp>
        <p:nvSpPr>
          <p:cNvPr id="125" name="PlaceHolder 4"/>
          <p:cNvSpPr>
            <a:spLocks noGrp="1"/>
          </p:cNvSpPr>
          <p:nvPr>
            <p:ph type="ftr"/>
          </p:nvPr>
        </p:nvSpPr>
        <p:spPr>
          <a:xfrm>
            <a:off x="3446640" y="6886440"/>
            <a:ext cx="3195000" cy="521280"/>
          </a:xfrm>
          <a:prstGeom prst="rect">
            <a:avLst/>
          </a:prstGeom>
        </p:spPr>
        <p:txBody>
          <a:bodyPr lIns="0" rIns="0" tIns="0" bIns="0"/>
          <a:p>
            <a:pPr algn="ctr"/>
            <a:r>
              <a:rPr lang="en-US" sz="1400" spc="-1">
                <a:latin typeface="Times New Roman"/>
              </a:rPr>
              <a:t>&lt;footer&gt;</a:t>
            </a:r>
            <a:endParaRPr/>
          </a:p>
        </p:txBody>
      </p:sp>
      <p:sp>
        <p:nvSpPr>
          <p:cNvPr id="126" name="PlaceHolder 5"/>
          <p:cNvSpPr>
            <a:spLocks noGrp="1"/>
          </p:cNvSpPr>
          <p:nvPr>
            <p:ph type="sldNum"/>
          </p:nvPr>
        </p:nvSpPr>
        <p:spPr>
          <a:xfrm>
            <a:off x="7226640" y="6886440"/>
            <a:ext cx="2348280" cy="521280"/>
          </a:xfrm>
          <a:prstGeom prst="rect">
            <a:avLst/>
          </a:prstGeom>
        </p:spPr>
        <p:txBody>
          <a:bodyPr lIns="0" rIns="0" tIns="0" bIns="0"/>
          <a:p>
            <a:pPr algn="r"/>
            <a:fld id="{7F43D7C0-E008-4107-A9FA-C226ADE0D607}" type="slidenum">
              <a:rPr lang="en-US" sz="1400" spc="-1">
                <a:latin typeface="Times New Roman"/>
              </a:rPr>
              <a:t>&lt;number&gt;</a:t>
            </a:fld>
            <a:endParaRPr/>
          </a:p>
        </p:txBody>
      </p:sp>
      <p:sp>
        <p:nvSpPr>
          <p:cNvPr id="127" name="TextShape 6"/>
          <p:cNvSpPr txBox="1"/>
          <p:nvPr/>
        </p:nvSpPr>
        <p:spPr>
          <a:xfrm>
            <a:off x="7658640" y="7282800"/>
            <a:ext cx="2373840" cy="4280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algn="r"/>
            <a:fld id="{326D8C0A-C13E-45C8-838C-ED07189EA122}" type="slidenum">
              <a:rPr b="1" i="1" lang="en-US" sz="1800" spc="-1">
                <a:latin typeface="Times New Roman"/>
              </a:rPr>
              <a:t>&lt;number&gt;</a:t>
            </a:fld>
            <a:endParaRPr/>
          </a:p>
        </p:txBody>
      </p:sp>
      <p:sp>
        <p:nvSpPr>
          <p:cNvPr id="128" name="TextShape 7"/>
          <p:cNvSpPr txBox="1"/>
          <p:nvPr/>
        </p:nvSpPr>
        <p:spPr>
          <a:xfrm>
            <a:off x="0" y="7247160"/>
            <a:ext cx="6860160" cy="3448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i="1" lang="en-US" sz="1800" spc="-1">
                <a:latin typeface="Times New Roman"/>
              </a:rPr>
              <a:t>Christine Nattrass (UTK), SCUWP, January 16, 2011</a:t>
            </a:r>
            <a:endParaRPr/>
          </a:p>
        </p:txBody>
      </p:sp>
      <p:sp>
        <p:nvSpPr>
          <p:cNvPr id="129" name="CustomShape 8"/>
          <p:cNvSpPr/>
          <p:nvPr/>
        </p:nvSpPr>
        <p:spPr>
          <a:xfrm>
            <a:off x="360" y="7127280"/>
            <a:ext cx="5488200" cy="137160"/>
          </a:xfrm>
          <a:prstGeom prst="rect">
            <a:avLst/>
          </a:prstGeom>
          <a:solidFill>
            <a:srgbClr val="000000"/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30" name="Line 9"/>
          <p:cNvSpPr/>
          <p:nvPr/>
        </p:nvSpPr>
        <p:spPr>
          <a:xfrm>
            <a:off x="360" y="7186680"/>
            <a:ext cx="5488200" cy="0"/>
          </a:xfrm>
          <a:prstGeom prst="line">
            <a:avLst/>
          </a:prstGeom>
          <a:ln w="45720">
            <a:solidFill>
              <a:srgbClr val="33cc66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31" name="CustomShape 10"/>
          <p:cNvSpPr/>
          <p:nvPr/>
        </p:nvSpPr>
        <p:spPr>
          <a:xfrm>
            <a:off x="720" y="757080"/>
            <a:ext cx="9604440" cy="137160"/>
          </a:xfrm>
          <a:prstGeom prst="rect">
            <a:avLst/>
          </a:prstGeom>
          <a:solidFill>
            <a:srgbClr val="000000"/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32" name="Line 11"/>
          <p:cNvSpPr/>
          <p:nvPr/>
        </p:nvSpPr>
        <p:spPr>
          <a:xfrm>
            <a:off x="720" y="816480"/>
            <a:ext cx="9604440" cy="0"/>
          </a:xfrm>
          <a:prstGeom prst="line">
            <a:avLst/>
          </a:prstGeom>
          <a:ln w="45720">
            <a:solidFill>
              <a:srgbClr val="99ccff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7056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68" name="PlaceHolder 2"/>
          <p:cNvSpPr>
            <a:spLocks noGrp="1"/>
          </p:cNvSpPr>
          <p:nvPr>
            <p:ph type="body"/>
          </p:nvPr>
        </p:nvSpPr>
        <p:spPr>
          <a:xfrm>
            <a:off x="503640" y="1768680"/>
            <a:ext cx="9071280" cy="438444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Click to edit the outline text format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Arial"/>
              </a:rPr>
              <a:t>Second Outline Level</a:t>
            </a:r>
            <a:endParaRPr/>
          </a:p>
          <a:p>
            <a:pPr lvl="2" marL="1296000" indent="-288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400" spc="-1">
                <a:latin typeface="Arial"/>
              </a:rPr>
              <a:t>Third Outline Level</a:t>
            </a:r>
            <a:endParaRPr/>
          </a:p>
          <a:p>
            <a:pPr lvl="3" marL="1728000" indent="-216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000" spc="-1">
                <a:latin typeface="Arial"/>
              </a:rPr>
              <a:t>Fourth Outline Level</a:t>
            </a:r>
            <a:endParaRPr/>
          </a:p>
          <a:p>
            <a:pPr lvl="4" marL="2160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>
                <a:latin typeface="Arial"/>
              </a:rPr>
              <a:t>Fifth Outline Level</a:t>
            </a:r>
            <a:endParaRPr/>
          </a:p>
          <a:p>
            <a:pPr lvl="5" marL="2592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>
                <a:latin typeface="Arial"/>
              </a:rPr>
              <a:t>Sixth Outline Level</a:t>
            </a:r>
            <a:endParaRPr/>
          </a:p>
          <a:p>
            <a:pPr lvl="6" marL="3024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>
                <a:latin typeface="Arial"/>
              </a:rPr>
              <a:t>Seventh Outline Level</a:t>
            </a:r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2.jpeg"/><Relationship Id="rId2" Type="http://schemas.openxmlformats.org/officeDocument/2006/relationships/slideLayout" Target="../slideLayouts/slideLayout53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42.png"/><Relationship Id="rId2" Type="http://schemas.openxmlformats.org/officeDocument/2006/relationships/slideLayout" Target="../slideLayouts/slideLayout4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43.png"/><Relationship Id="rId2" Type="http://schemas.openxmlformats.org/officeDocument/2006/relationships/slideLayout" Target="../slideLayouts/slideLayout5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44.png"/><Relationship Id="rId2" Type="http://schemas.openxmlformats.org/officeDocument/2006/relationships/image" Target="../media/image45.png"/><Relationship Id="rId3" Type="http://schemas.openxmlformats.org/officeDocument/2006/relationships/hyperlink" Target="https://arxiv.org/abs/1701.07065" TargetMode="External"/><Relationship Id="rId4" Type="http://schemas.openxmlformats.org/officeDocument/2006/relationships/slideLayout" Target="../slideLayouts/slideLayout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46.png"/><Relationship Id="rId2" Type="http://schemas.openxmlformats.org/officeDocument/2006/relationships/hyperlink" Target="https://arxiv.org/abs/1701.07065" TargetMode="External"/><Relationship Id="rId3" Type="http://schemas.openxmlformats.org/officeDocument/2006/relationships/slideLayout" Target="../slideLayouts/slideLayout5.xml"/><Relationship Id="rId4" Type="http://schemas.openxmlformats.org/officeDocument/2006/relationships/notesSlide" Target="../notesSlides/notesSlide14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47.png"/><Relationship Id="rId2" Type="http://schemas.openxmlformats.org/officeDocument/2006/relationships/hyperlink" Target="https://arxiv.org/abs/1701.07065" TargetMode="External"/><Relationship Id="rId3" Type="http://schemas.openxmlformats.org/officeDocument/2006/relationships/image" Target="../media/image48.jpe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6" Type="http://schemas.openxmlformats.org/officeDocument/2006/relationships/slideLayout" Target="../slideLayouts/slideLayout1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51.png"/><Relationship Id="rId2" Type="http://schemas.openxmlformats.org/officeDocument/2006/relationships/image" Target="../media/image52.png"/><Relationship Id="rId3" Type="http://schemas.openxmlformats.org/officeDocument/2006/relationships/slideLayout" Target="../slideLayouts/slideLayout5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53.png"/><Relationship Id="rId2" Type="http://schemas.openxmlformats.org/officeDocument/2006/relationships/image" Target="../media/image54.png"/><Relationship Id="rId3" Type="http://schemas.openxmlformats.org/officeDocument/2006/relationships/slideLayout" Target="../slideLayouts/slideLayout5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55.png"/><Relationship Id="rId2" Type="http://schemas.openxmlformats.org/officeDocument/2006/relationships/image" Target="../media/image56.jpeg"/><Relationship Id="rId3" Type="http://schemas.openxmlformats.org/officeDocument/2006/relationships/slideLayout" Target="../slideLayouts/slideLayout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hyperlink" Target="https://arxiv.org/abs/1701.07065" TargetMode="External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slideLayout" Target="../slideLayouts/slideLayout5.xml"/><Relationship Id="rId6" Type="http://schemas.openxmlformats.org/officeDocument/2006/relationships/notesSlide" Target="../notesSlides/notesSlide2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57.png"/><Relationship Id="rId2" Type="http://schemas.openxmlformats.org/officeDocument/2006/relationships/image" Target="../media/image58.png"/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5" Type="http://schemas.openxmlformats.org/officeDocument/2006/relationships/image" Target="../media/image61.jpeg"/><Relationship Id="rId6" Type="http://schemas.openxmlformats.org/officeDocument/2006/relationships/slideLayout" Target="../slideLayouts/slideLayout1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62.png"/><Relationship Id="rId2" Type="http://schemas.openxmlformats.org/officeDocument/2006/relationships/image" Target="../media/image63.png"/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5" Type="http://schemas.openxmlformats.org/officeDocument/2006/relationships/image" Target="../media/image66.png"/><Relationship Id="rId6" Type="http://schemas.openxmlformats.org/officeDocument/2006/relationships/slideLayout" Target="../slideLayouts/slideLayout1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67.png"/><Relationship Id="rId2" Type="http://schemas.openxmlformats.org/officeDocument/2006/relationships/hyperlink" Target="https://arxiv.org/abs/1701.07065" TargetMode="External"/><Relationship Id="rId3" Type="http://schemas.openxmlformats.org/officeDocument/2006/relationships/image" Target="../media/image68.jpeg"/><Relationship Id="rId4" Type="http://schemas.openxmlformats.org/officeDocument/2006/relationships/image" Target="../media/image69.png"/><Relationship Id="rId5" Type="http://schemas.openxmlformats.org/officeDocument/2006/relationships/image" Target="../media/image70.png"/><Relationship Id="rId6" Type="http://schemas.openxmlformats.org/officeDocument/2006/relationships/slideLayout" Target="../slideLayouts/slideLayout1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71.png"/><Relationship Id="rId2" Type="http://schemas.openxmlformats.org/officeDocument/2006/relationships/image" Target="../media/image72.png"/><Relationship Id="rId3" Type="http://schemas.openxmlformats.org/officeDocument/2006/relationships/image" Target="../media/image73.png"/><Relationship Id="rId4" Type="http://schemas.openxmlformats.org/officeDocument/2006/relationships/slideLayout" Target="../slideLayouts/slideLayout5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74.png"/><Relationship Id="rId2" Type="http://schemas.openxmlformats.org/officeDocument/2006/relationships/image" Target="../media/image75.png"/><Relationship Id="rId3" Type="http://schemas.openxmlformats.org/officeDocument/2006/relationships/image" Target="../media/image76.png"/><Relationship Id="rId4" Type="http://schemas.openxmlformats.org/officeDocument/2006/relationships/slideLayout" Target="../slideLayouts/slideLayout5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77.png"/><Relationship Id="rId2" Type="http://schemas.openxmlformats.org/officeDocument/2006/relationships/image" Target="../media/image78.png"/><Relationship Id="rId3" Type="http://schemas.openxmlformats.org/officeDocument/2006/relationships/slideLayout" Target="../slideLayouts/slideLayout3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79.png"/><Relationship Id="rId2" Type="http://schemas.openxmlformats.org/officeDocument/2006/relationships/slideLayout" Target="../slideLayouts/slideLayout3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80.gif"/><Relationship Id="rId2" Type="http://schemas.openxmlformats.org/officeDocument/2006/relationships/image" Target="../media/image81.png"/><Relationship Id="rId3" Type="http://schemas.openxmlformats.org/officeDocument/2006/relationships/hyperlink" Target="https://arxiv.org/abs/1705.01974" TargetMode="External"/><Relationship Id="rId4" Type="http://schemas.openxmlformats.org/officeDocument/2006/relationships/slideLayout" Target="../slideLayouts/slideLayout5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slideLayout" Target="../slideLayouts/slideLayout5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82.jpeg"/><Relationship Id="rId2" Type="http://schemas.openxmlformats.org/officeDocument/2006/relationships/image" Target="../media/image83.jpeg"/><Relationship Id="rId3" Type="http://schemas.openxmlformats.org/officeDocument/2006/relationships/image" Target="../media/image84.jpeg"/><Relationship Id="rId4" Type="http://schemas.openxmlformats.org/officeDocument/2006/relationships/image" Target="../media/image85.jpeg"/><Relationship Id="rId5" Type="http://schemas.openxmlformats.org/officeDocument/2006/relationships/slideLayout" Target="../slideLayouts/slideLayout3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hyperlink" Target="http://blogs.uslhc.us/" TargetMode="External"/><Relationship Id="rId2" Type="http://schemas.openxmlformats.org/officeDocument/2006/relationships/hyperlink" Target="http://www.facebook.com/uslhc" TargetMode="External"/><Relationship Id="rId3" Type="http://schemas.openxmlformats.org/officeDocument/2006/relationships/hyperlink" Target="http://www.star.bnl.gov/" TargetMode="External"/><Relationship Id="rId4" Type="http://schemas.openxmlformats.org/officeDocument/2006/relationships/hyperlink" Target="http://www.phenix.bnl.gov/" TargetMode="External"/><Relationship Id="rId5" Type="http://schemas.openxmlformats.org/officeDocument/2006/relationships/hyperlink" Target="http://aliceinfo.cern.ch/" TargetMode="External"/><Relationship Id="rId6" Type="http://schemas.openxmlformats.org/officeDocument/2006/relationships/hyperlink" Target="http://atlas.ch/" TargetMode="External"/><Relationship Id="rId7" Type="http://schemas.openxmlformats.org/officeDocument/2006/relationships/hyperlink" Target="http://cms.web.cern.ch/cms/" TargetMode="External"/><Relationship Id="rId8" Type="http://schemas.openxmlformats.org/officeDocument/2006/relationships/hyperlink" Target="http://lhcb-public.web.cern.ch/lhcb-public/" TargetMode="External"/><Relationship Id="rId9" Type="http://schemas.openxmlformats.org/officeDocument/2006/relationships/hyperlink" Target="http://totem.web.cern.ch/Totem/" TargetMode="External"/><Relationship Id="rId10" Type="http://schemas.openxmlformats.org/officeDocument/2006/relationships/hyperlink" Target="http://aliceinfo.cern.ch/Public/Welcome.html" TargetMode="External"/><Relationship Id="rId11" Type="http://schemas.openxmlformats.org/officeDocument/2006/relationships/hyperlink" Target="http://www.atlas.ch/multimedia/html-nc/animation-heavy-ion-event.html" TargetMode="External"/><Relationship Id="rId12" Type="http://schemas.openxmlformats.org/officeDocument/2006/relationships/hyperlink" Target="http://www.phenix.bnl.gov/headlines.html" TargetMode="External"/><Relationship Id="rId13" Type="http://schemas.openxmlformats.org/officeDocument/2006/relationships/hyperlink" Target="http://www.scientificamerican.com/article.cfm?id=the-first-few-microsecond-2006-05&amp;page=1" TargetMode="External"/><Relationship Id="rId14" Type="http://schemas.openxmlformats.org/officeDocument/2006/relationships/slideLayout" Target="../slideLayouts/slideLayout3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image" Target="../media/image86.png"/><Relationship Id="rId2" Type="http://schemas.openxmlformats.org/officeDocument/2006/relationships/slideLayout" Target="../slideLayouts/slideLayout5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image" Target="../media/image87.png"/><Relationship Id="rId2" Type="http://schemas.openxmlformats.org/officeDocument/2006/relationships/image" Target="../media/image88.png"/><Relationship Id="rId3" Type="http://schemas.openxmlformats.org/officeDocument/2006/relationships/slideLayout" Target="../slideLayouts/slideLayout5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image" Target="../media/image18.png"/><Relationship Id="rId3" Type="http://schemas.openxmlformats.org/officeDocument/2006/relationships/image" Target="../media/image19.png"/><Relationship Id="rId4" Type="http://schemas.openxmlformats.org/officeDocument/2006/relationships/slideLayout" Target="../slideLayouts/slideLayout5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image" Target="../media/image89.png"/><Relationship Id="rId2" Type="http://schemas.openxmlformats.org/officeDocument/2006/relationships/image" Target="../media/image90.png"/><Relationship Id="rId3" Type="http://schemas.openxmlformats.org/officeDocument/2006/relationships/image" Target="../media/image91.png"/><Relationship Id="rId4" Type="http://schemas.openxmlformats.org/officeDocument/2006/relationships/slideLayout" Target="../slideLayouts/slideLayout5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image" Target="../media/image92.png"/><Relationship Id="rId2" Type="http://schemas.openxmlformats.org/officeDocument/2006/relationships/image" Target="../media/image93.png"/><Relationship Id="rId3" Type="http://schemas.openxmlformats.org/officeDocument/2006/relationships/slideLayout" Target="../slideLayouts/slideLayout5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image" Target="../media/image94.png"/><Relationship Id="rId2" Type="http://schemas.openxmlformats.org/officeDocument/2006/relationships/slideLayout" Target="../slideLayouts/slideLayout5.xml"/>
</Relationships>
</file>

<file path=ppt/slides/_rels/slide43.xml.rels><?xml version="1.0" encoding="UTF-8"?>
<Relationships xmlns="http://schemas.openxmlformats.org/package/2006/relationships"><Relationship Id="rId1" Type="http://schemas.openxmlformats.org/officeDocument/2006/relationships/image" Target="../media/image95.emf"/><Relationship Id="rId2" Type="http://schemas.openxmlformats.org/officeDocument/2006/relationships/image" Target="../media/image96.png"/><Relationship Id="rId3" Type="http://schemas.openxmlformats.org/officeDocument/2006/relationships/slideLayout" Target="../slideLayouts/slideLayout5.xml"/>
</Relationships>
</file>

<file path=ppt/slides/_rels/slide44.xml.rels><?xml version="1.0" encoding="UTF-8"?>
<Relationships xmlns="http://schemas.openxmlformats.org/package/2006/relationships"><Relationship Id="rId1" Type="http://schemas.openxmlformats.org/officeDocument/2006/relationships/image" Target="../media/image97.png"/><Relationship Id="rId2" Type="http://schemas.openxmlformats.org/officeDocument/2006/relationships/slideLayout" Target="../slideLayouts/slideLayout1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image" Target="../media/image21.png"/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7" Type="http://schemas.openxmlformats.org/officeDocument/2006/relationships/image" Target="../media/image26.png"/><Relationship Id="rId8" Type="http://schemas.openxmlformats.org/officeDocument/2006/relationships/image" Target="../media/image27.png"/><Relationship Id="rId9" Type="http://schemas.openxmlformats.org/officeDocument/2006/relationships/image" Target="../media/image28.png"/><Relationship Id="rId10" Type="http://schemas.openxmlformats.org/officeDocument/2006/relationships/image" Target="../media/image29.png"/><Relationship Id="rId11" Type="http://schemas.openxmlformats.org/officeDocument/2006/relationships/image" Target="../media/image30.png"/><Relationship Id="rId12" Type="http://schemas.openxmlformats.org/officeDocument/2006/relationships/image" Target="../media/image31.png"/><Relationship Id="rId13" Type="http://schemas.openxmlformats.org/officeDocument/2006/relationships/image" Target="../media/image32.png"/><Relationship Id="rId14" Type="http://schemas.openxmlformats.org/officeDocument/2006/relationships/image" Target="../media/image33.png"/><Relationship Id="rId15" Type="http://schemas.openxmlformats.org/officeDocument/2006/relationships/image" Target="../media/image34.png"/><Relationship Id="rId16" Type="http://schemas.openxmlformats.org/officeDocument/2006/relationships/slideLayout" Target="../slideLayouts/slideLayout1.xml"/><Relationship Id="rId17" Type="http://schemas.openxmlformats.org/officeDocument/2006/relationships/notesSlide" Target="../notesSlides/notesSlide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35.jpeg"/><Relationship Id="rId2" Type="http://schemas.openxmlformats.org/officeDocument/2006/relationships/image" Target="../media/image36.jpeg"/><Relationship Id="rId3" Type="http://schemas.openxmlformats.org/officeDocument/2006/relationships/image" Target="../media/image37.jpeg"/><Relationship Id="rId4" Type="http://schemas.openxmlformats.org/officeDocument/2006/relationships/image" Target="../media/image38.jpeg"/><Relationship Id="rId5" Type="http://schemas.openxmlformats.org/officeDocument/2006/relationships/image" Target="../media/image39.jpeg"/><Relationship Id="rId6" Type="http://schemas.openxmlformats.org/officeDocument/2006/relationships/slideLayout" Target="../slideLayouts/slideLayout1.xml"/><Relationship Id="rId7" Type="http://schemas.openxmlformats.org/officeDocument/2006/relationships/notesSlide" Target="../notesSlides/notesSlide6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40.png"/><Relationship Id="rId2" Type="http://schemas.openxmlformats.org/officeDocument/2006/relationships/slideLayout" Target="../slideLayouts/slideLayout5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41.jpeg"/><Relationship Id="rId2" Type="http://schemas.openxmlformats.org/officeDocument/2006/relationships/slideLayout" Target="../slideLayouts/slideLayout5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" descr=""/>
          <p:cNvPicPr/>
          <p:nvPr/>
        </p:nvPicPr>
        <p:blipFill>
          <a:blip r:embed="rId1"/>
          <a:stretch/>
        </p:blipFill>
        <p:spPr>
          <a:xfrm>
            <a:off x="1463040" y="753840"/>
            <a:ext cx="7483680" cy="5538600"/>
          </a:xfrm>
          <a:prstGeom prst="rect">
            <a:avLst/>
          </a:prstGeom>
          <a:ln>
            <a:noFill/>
          </a:ln>
        </p:spPr>
      </p:pic>
      <p:sp>
        <p:nvSpPr>
          <p:cNvPr id="209" name="CustomShape 1"/>
          <p:cNvSpPr/>
          <p:nvPr/>
        </p:nvSpPr>
        <p:spPr>
          <a:xfrm>
            <a:off x="0" y="287280"/>
            <a:ext cx="10149840" cy="1866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lang="en-US" sz="5000" spc="-1" strike="noStrike">
                <a:uFill>
                  <a:solidFill>
                    <a:srgbClr val="ffffff"/>
                  </a:solidFill>
                </a:uFill>
                <a:latin typeface="Arial"/>
              </a:rPr>
              <a:t>The little bang: understanding the Quark Gluon Plasma</a:t>
            </a:r>
            <a:endParaRPr/>
          </a:p>
          <a:p>
            <a:pPr algn="ctr">
              <a:lnSpc>
                <a:spcPct val="100000"/>
              </a:lnSpc>
            </a:pPr>
            <a:r>
              <a:rPr lang="en-US" sz="5000" spc="-1" strike="noStrike"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endParaRPr/>
          </a:p>
        </p:txBody>
      </p:sp>
      <p:sp>
        <p:nvSpPr>
          <p:cNvPr id="210" name="CustomShape 2"/>
          <p:cNvSpPr/>
          <p:nvPr/>
        </p:nvSpPr>
        <p:spPr>
          <a:xfrm>
            <a:off x="91440" y="5659560"/>
            <a:ext cx="9988560" cy="1080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lang="en-US" sz="3500" spc="-1" strike="noStrike">
                <a:uFill>
                  <a:solidFill>
                    <a:srgbClr val="ffffff"/>
                  </a:solidFill>
                </a:uFill>
                <a:latin typeface="Times New Roman"/>
              </a:rPr>
              <a:t>Christine Nattrass</a:t>
            </a:r>
            <a:endParaRPr/>
          </a:p>
          <a:p>
            <a:pPr algn="ctr">
              <a:lnSpc>
                <a:spcPct val="100000"/>
              </a:lnSpc>
            </a:pPr>
            <a:r>
              <a:rPr lang="en-US" sz="2600" spc="-1" strike="noStrike">
                <a:uFill>
                  <a:solidFill>
                    <a:srgbClr val="ffffff"/>
                  </a:solidFill>
                </a:uFill>
                <a:latin typeface="Times New Roman"/>
              </a:rPr>
              <a:t>University of Tennessee, Knoxville</a:t>
            </a:r>
            <a:r>
              <a:rPr lang="en-US" sz="2600" spc="-1" strike="noStrike">
                <a:uFill>
                  <a:solidFill>
                    <a:srgbClr val="ffffff"/>
                  </a:solidFill>
                </a:uFill>
                <a:latin typeface="Times New Roman"/>
              </a:rPr>
              <a:t>
</a:t>
            </a:r>
            <a:endParaRPr/>
          </a:p>
        </p:txBody>
      </p:sp>
    </p:spTree>
  </p:cSld>
  <p:timing>
    <p:tnLst>
      <p:par>
        <p:cTn id="1" dur="indefinite" restart="never" nodeType="tmRoot">
          <p:childTnLst>
            <p:seq>
              <p:cTn id="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Arial"/>
              </a:rPr>
              <a:t>How can we estimate the energy density?</a:t>
            </a:r>
            <a:endParaRPr/>
          </a:p>
        </p:txBody>
      </p:sp>
      <p:pic>
        <p:nvPicPr>
          <p:cNvPr id="313" name="" descr=""/>
          <p:cNvPicPr/>
          <p:nvPr/>
        </p:nvPicPr>
        <p:blipFill>
          <a:blip r:embed="rId1"/>
          <a:stretch/>
        </p:blipFill>
        <p:spPr>
          <a:xfrm>
            <a:off x="6126480" y="1920240"/>
            <a:ext cx="2926080" cy="2743200"/>
          </a:xfrm>
          <a:prstGeom prst="rect">
            <a:avLst/>
          </a:prstGeom>
          <a:ln>
            <a:noFill/>
          </a:ln>
        </p:spPr>
      </p:pic>
      <p:sp>
        <p:nvSpPr>
          <p:cNvPr id="314" name="TextShape 2"/>
          <p:cNvSpPr txBox="1"/>
          <p:nvPr/>
        </p:nvSpPr>
        <p:spPr>
          <a:xfrm>
            <a:off x="640080" y="1737360"/>
            <a:ext cx="5852160" cy="52120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Times New Roman"/>
              </a:rPr>
              <a:t>Transverse energy (E</a:t>
            </a:r>
            <a:r>
              <a:rPr lang="en-US" sz="3200" spc="-1" baseline="-101000">
                <a:latin typeface="Times New Roman"/>
              </a:rPr>
              <a:t>T</a:t>
            </a:r>
            <a:r>
              <a:rPr lang="en-US" sz="3200" spc="-1">
                <a:latin typeface="Times New Roman"/>
              </a:rPr>
              <a:t>)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Times New Roman"/>
              </a:rPr>
              <a:t>sum of particle energies in transverse direction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Times New Roman"/>
              </a:rPr>
              <a:t>Volume V = A</a:t>
            </a:r>
            <a:r>
              <a:rPr lang="en-US" sz="3200" spc="-1" baseline="-101000">
                <a:latin typeface="Times New Roman"/>
              </a:rPr>
              <a:t>T </a:t>
            </a:r>
            <a:r>
              <a:rPr lang="en-US" sz="3200" spc="-1">
                <a:latin typeface="Times New Roman"/>
                <a:ea typeface="Arial"/>
              </a:rPr>
              <a:t>τ</a:t>
            </a:r>
            <a:r>
              <a:rPr lang="en-US" sz="3200" spc="-1">
                <a:latin typeface="Times New Roman"/>
              </a:rPr>
              <a:t>c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Times New Roman"/>
                <a:ea typeface="Arial"/>
              </a:rPr>
              <a:t>τ = formation time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Times New Roman"/>
                <a:ea typeface="Arial"/>
              </a:rPr>
              <a:t>Energy density </a:t>
            </a:r>
            <a:r>
              <a:rPr lang="en-US" sz="3200" spc="-1">
                <a:latin typeface="Times New Roman"/>
                <a:ea typeface="Times New Roman"/>
              </a:rPr>
              <a:t>ε</a:t>
            </a:r>
            <a:r>
              <a:rPr lang="en-US" sz="3200" spc="-1">
                <a:latin typeface="Times New Roman"/>
                <a:ea typeface="Times New Roman"/>
              </a:rPr>
              <a:t>
</a:t>
            </a:r>
            <a:r>
              <a:rPr lang="en-US" sz="3200" spc="-1">
                <a:latin typeface="Times New Roman"/>
                <a:ea typeface="Times New Roman"/>
              </a:rPr>
              <a:t>
</a:t>
            </a:r>
            <a:r>
              <a:rPr lang="en-US" sz="3200" spc="-1">
                <a:latin typeface="Times New Roman"/>
                <a:ea typeface="Times New Roman"/>
              </a:rPr>
              <a:t>
</a:t>
            </a:r>
            <a:r>
              <a:rPr lang="en-US" sz="3200" spc="-1">
                <a:latin typeface="Times New Roman"/>
                <a:ea typeface="Times New Roman"/>
              </a:rPr>
              <a:t>
</a:t>
            </a:r>
            <a:r>
              <a:rPr lang="en-US" sz="3200" spc="-1">
                <a:latin typeface="Times New Roman"/>
              </a:rPr>
              <a:t> 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Times New Roman"/>
                <a:ea typeface="Times New Roman"/>
              </a:rPr>
              <a:t>QGP formation for ε &gt; 0.5 GeV/fm</a:t>
            </a:r>
            <a:r>
              <a:rPr lang="en-US" sz="3200" spc="-1" baseline="101000">
                <a:latin typeface="Times New Roman"/>
                <a:ea typeface="Times New Roman"/>
              </a:rPr>
              <a:t>3</a:t>
            </a:r>
            <a:endParaRPr/>
          </a:p>
        </p:txBody>
      </p:sp>
      <p:sp>
        <p:nvSpPr>
          <p:cNvPr id="315" name="TextShape 3"/>
          <p:cNvSpPr txBox="1"/>
          <p:nvPr/>
        </p:nvSpPr>
        <p:spPr>
          <a:xfrm>
            <a:off x="9479520" y="2815920"/>
            <a:ext cx="640080" cy="6753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r>
              <a:rPr lang="en-US" sz="3200" spc="-1">
                <a:latin typeface="Times New Roman"/>
              </a:rPr>
              <a:t>A</a:t>
            </a:r>
            <a:r>
              <a:rPr lang="en-US" sz="3200" spc="-1" baseline="-101000">
                <a:latin typeface="Times New Roman"/>
              </a:rPr>
              <a:t>T </a:t>
            </a:r>
            <a:endParaRPr/>
          </a:p>
        </p:txBody>
      </p:sp>
      <p:sp>
        <p:nvSpPr>
          <p:cNvPr id="316" name="CustomShape 4"/>
          <p:cNvSpPr/>
          <p:nvPr/>
        </p:nvSpPr>
        <p:spPr>
          <a:xfrm>
            <a:off x="8922240" y="1978560"/>
            <a:ext cx="457200" cy="2103120"/>
          </a:xfrm>
          <a:custGeom>
            <a:avLst/>
            <a:gdLst/>
            <a:ahLst/>
            <a:rect l="0" t="0" r="r" b="b"/>
            <a:pathLst>
              <a:path w="1272" h="5844">
                <a:moveTo>
                  <a:pt x="0" y="0"/>
                </a:moveTo>
                <a:cubicBezTo>
                  <a:pt x="317" y="0"/>
                  <a:pt x="635" y="243"/>
                  <a:pt x="635" y="486"/>
                </a:cubicBezTo>
                <a:lnTo>
                  <a:pt x="635" y="2535"/>
                </a:lnTo>
                <a:cubicBezTo>
                  <a:pt x="635" y="2778"/>
                  <a:pt x="953" y="3022"/>
                  <a:pt x="1271" y="3022"/>
                </a:cubicBezTo>
                <a:cubicBezTo>
                  <a:pt x="953" y="3022"/>
                  <a:pt x="635" y="3265"/>
                  <a:pt x="635" y="3508"/>
                </a:cubicBezTo>
                <a:lnTo>
                  <a:pt x="635" y="5356"/>
                </a:lnTo>
                <a:cubicBezTo>
                  <a:pt x="635" y="5599"/>
                  <a:pt x="317" y="5843"/>
                  <a:pt x="0" y="5843"/>
                </a:cubicBezTo>
              </a:path>
            </a:pathLst>
          </a:custGeom>
          <a:noFill/>
          <a:ln w="3672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17" name="TextShape 5"/>
          <p:cNvSpPr txBox="1"/>
          <p:nvPr/>
        </p:nvSpPr>
        <p:spPr>
          <a:xfrm>
            <a:off x="7821000" y="4333680"/>
            <a:ext cx="957240" cy="54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r>
              <a:rPr lang="en-US" sz="3200" spc="-1">
                <a:latin typeface="Times New Roman"/>
                <a:ea typeface="Arial"/>
              </a:rPr>
              <a:t>= τ</a:t>
            </a:r>
            <a:r>
              <a:rPr lang="en-US" sz="3200" spc="-1">
                <a:latin typeface="Times New Roman"/>
              </a:rPr>
              <a:t>c</a:t>
            </a:r>
            <a:endParaRPr/>
          </a:p>
        </p:txBody>
      </p:sp>
    </p:spTree>
  </p:cSld>
  <p:timing>
    <p:tnLst>
      <p:par>
        <p:cTn id="53" dur="indefinite" restart="never" nodeType="tmRoot">
          <p:childTnLst>
            <p:seq>
              <p:cTn id="5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" descr=""/>
          <p:cNvPicPr/>
          <p:nvPr/>
        </p:nvPicPr>
        <p:blipFill>
          <a:blip r:embed="rId1"/>
          <a:stretch/>
        </p:blipFill>
        <p:spPr>
          <a:xfrm>
            <a:off x="681840" y="1521360"/>
            <a:ext cx="7196400" cy="4489560"/>
          </a:xfrm>
          <a:prstGeom prst="rect">
            <a:avLst/>
          </a:prstGeom>
          <a:ln>
            <a:noFill/>
          </a:ln>
        </p:spPr>
      </p:pic>
      <p:sp>
        <p:nvSpPr>
          <p:cNvPr id="319" name="TextShape 1"/>
          <p:cNvSpPr txBox="1"/>
          <p:nvPr/>
        </p:nvSpPr>
        <p:spPr>
          <a:xfrm>
            <a:off x="504000" y="1800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Arial"/>
              </a:rPr>
              <a:t>Energy density</a:t>
            </a:r>
            <a:endParaRPr/>
          </a:p>
        </p:txBody>
      </p:sp>
      <p:sp>
        <p:nvSpPr>
          <p:cNvPr id="320" name="TextShape 2"/>
          <p:cNvSpPr txBox="1"/>
          <p:nvPr/>
        </p:nvSpPr>
        <p:spPr>
          <a:xfrm>
            <a:off x="2571840" y="4566240"/>
            <a:ext cx="5280480" cy="5464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2500" spc="-1">
                <a:latin typeface="Times New Roman"/>
              </a:rPr>
              <a:t>Standard estimate </a:t>
            </a:r>
            <a:r>
              <a:rPr lang="en-US" sz="2500" spc="-1">
                <a:latin typeface="Times New Roman"/>
                <a:ea typeface="Times New Roman"/>
              </a:rPr>
              <a:t>τ</a:t>
            </a:r>
            <a:r>
              <a:rPr lang="en-US" sz="2500" spc="-1" baseline="-101000">
                <a:latin typeface="Times New Roman"/>
                <a:ea typeface="Times New Roman"/>
              </a:rPr>
              <a:t>0</a:t>
            </a:r>
            <a:r>
              <a:rPr lang="en-US" sz="2500" spc="-1">
                <a:latin typeface="Times New Roman"/>
                <a:ea typeface="Times New Roman"/>
              </a:rPr>
              <a:t> ≈ 1 fm/c</a:t>
            </a:r>
            <a:endParaRPr/>
          </a:p>
        </p:txBody>
      </p:sp>
      <p:sp>
        <p:nvSpPr>
          <p:cNvPr id="321" name="Line 3"/>
          <p:cNvSpPr/>
          <p:nvPr/>
        </p:nvSpPr>
        <p:spPr>
          <a:xfrm>
            <a:off x="1474560" y="5076000"/>
            <a:ext cx="6309360" cy="0"/>
          </a:xfrm>
          <a:prstGeom prst="line">
            <a:avLst/>
          </a:prstGeom>
          <a:ln w="36720">
            <a:solidFill>
              <a:srgbClr val="0000ff"/>
            </a:solidFill>
            <a:custDash>
              <a:ds d="400000" sp="400000"/>
              <a:ds d="400000" sp="400000"/>
            </a:custDash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22" name="TextShape 4"/>
          <p:cNvSpPr txBox="1"/>
          <p:nvPr/>
        </p:nvSpPr>
        <p:spPr>
          <a:xfrm>
            <a:off x="7852320" y="4572000"/>
            <a:ext cx="1507680" cy="10234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2200" spc="-1">
                <a:solidFill>
                  <a:srgbClr val="0000ff"/>
                </a:solidFill>
                <a:latin typeface="Times New Roman"/>
              </a:rPr>
              <a:t>QGP formation</a:t>
            </a:r>
            <a:endParaRPr/>
          </a:p>
        </p:txBody>
      </p:sp>
      <p:sp>
        <p:nvSpPr>
          <p:cNvPr id="323" name="Line 5"/>
          <p:cNvSpPr/>
          <p:nvPr/>
        </p:nvSpPr>
        <p:spPr>
          <a:xfrm>
            <a:off x="1474560" y="3924000"/>
            <a:ext cx="6309360" cy="0"/>
          </a:xfrm>
          <a:prstGeom prst="line">
            <a:avLst/>
          </a:prstGeom>
          <a:ln w="36720">
            <a:solidFill>
              <a:srgbClr val="ff0000"/>
            </a:solidFill>
            <a:custDash>
              <a:ds d="400000" sp="400000"/>
              <a:ds d="400000" sp="400000"/>
            </a:custDash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24" name="TextShape 6"/>
          <p:cNvSpPr txBox="1"/>
          <p:nvPr/>
        </p:nvSpPr>
        <p:spPr>
          <a:xfrm>
            <a:off x="7852320" y="3708360"/>
            <a:ext cx="1507680" cy="5140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3000" spc="-1">
                <a:solidFill>
                  <a:srgbClr val="ff0000"/>
                </a:solidFill>
                <a:latin typeface="Times New Roman"/>
              </a:rPr>
              <a:t>RHIC</a:t>
            </a:r>
            <a:endParaRPr/>
          </a:p>
        </p:txBody>
      </p:sp>
      <p:sp>
        <p:nvSpPr>
          <p:cNvPr id="325" name="CustomShape 7"/>
          <p:cNvSpPr/>
          <p:nvPr/>
        </p:nvSpPr>
        <p:spPr>
          <a:xfrm>
            <a:off x="7715880" y="5548680"/>
            <a:ext cx="274320" cy="274320"/>
          </a:xfrm>
          <a:prstGeom prst="ellipse">
            <a:avLst/>
          </a:prstGeom>
          <a:solidFill>
            <a:srgbClr val="0000ff">
              <a:alpha val="50000"/>
            </a:srgbClr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26" name="CustomShape 8"/>
          <p:cNvSpPr/>
          <p:nvPr/>
        </p:nvSpPr>
        <p:spPr>
          <a:xfrm>
            <a:off x="7680240" y="5549040"/>
            <a:ext cx="274320" cy="274320"/>
          </a:xfrm>
          <a:prstGeom prst="ellipse">
            <a:avLst/>
          </a:prstGeom>
          <a:solidFill>
            <a:srgbClr val="ff0000">
              <a:alpha val="50000"/>
            </a:srgbClr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27" name="CustomShape 9"/>
          <p:cNvSpPr/>
          <p:nvPr/>
        </p:nvSpPr>
        <p:spPr>
          <a:xfrm>
            <a:off x="1560240" y="5549040"/>
            <a:ext cx="274320" cy="274320"/>
          </a:xfrm>
          <a:prstGeom prst="ellipse">
            <a:avLst/>
          </a:prstGeom>
          <a:solidFill>
            <a:srgbClr val="0000ff">
              <a:alpha val="50000"/>
            </a:srgbClr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28" name="CustomShape 10"/>
          <p:cNvSpPr/>
          <p:nvPr/>
        </p:nvSpPr>
        <p:spPr>
          <a:xfrm>
            <a:off x="1380600" y="5549400"/>
            <a:ext cx="274320" cy="274320"/>
          </a:xfrm>
          <a:prstGeom prst="ellipse">
            <a:avLst/>
          </a:prstGeom>
          <a:solidFill>
            <a:srgbClr val="ff0000">
              <a:alpha val="50000"/>
            </a:srgbClr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29" name="CustomShape 11"/>
          <p:cNvSpPr/>
          <p:nvPr/>
        </p:nvSpPr>
        <p:spPr>
          <a:xfrm>
            <a:off x="4656240" y="5549040"/>
            <a:ext cx="274320" cy="274320"/>
          </a:xfrm>
          <a:prstGeom prst="ellipse">
            <a:avLst/>
          </a:prstGeom>
          <a:solidFill>
            <a:srgbClr val="0000ff">
              <a:alpha val="50000"/>
            </a:srgbClr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30" name="CustomShape 12"/>
          <p:cNvSpPr/>
          <p:nvPr/>
        </p:nvSpPr>
        <p:spPr>
          <a:xfrm>
            <a:off x="4548600" y="5549400"/>
            <a:ext cx="274320" cy="274320"/>
          </a:xfrm>
          <a:prstGeom prst="ellipse">
            <a:avLst/>
          </a:prstGeom>
          <a:solidFill>
            <a:srgbClr val="ff0000">
              <a:alpha val="50000"/>
            </a:srgbClr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55" dur="indefinite" restart="never" nodeType="tmRoot">
          <p:childTnLst>
            <p:seq>
              <p:cTn id="5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TextShape 1"/>
          <p:cNvSpPr txBox="1"/>
          <p:nvPr/>
        </p:nvSpPr>
        <p:spPr>
          <a:xfrm>
            <a:off x="548640" y="2933640"/>
            <a:ext cx="9071640" cy="1280160"/>
          </a:xfrm>
          <a:prstGeom prst="rect">
            <a:avLst/>
          </a:prstGeom>
          <a:solidFill>
            <a:srgbClr val="9999cc"/>
          </a:solidFill>
          <a:ln w="18360">
            <a:solidFill>
              <a:srgbClr val="000000"/>
            </a:solidFill>
            <a:round/>
          </a:ln>
        </p:spPr>
        <p:txBody>
          <a:bodyPr lIns="9000" rIns="9000" tIns="9000" bIns="9000" anchor="ctr"/>
          <a:p>
            <a:pPr algn="ctr"/>
            <a:r>
              <a:rPr lang="en-US" sz="4400" spc="-1">
                <a:latin typeface="Arial"/>
              </a:rPr>
              <a:t>QGP Chemistry</a:t>
            </a:r>
            <a:endParaRPr/>
          </a:p>
        </p:txBody>
      </p:sp>
    </p:spTree>
  </p:cSld>
  <p:timing>
    <p:tnLst>
      <p:par>
        <p:cTn id="57" dur="indefinite" restart="never" nodeType="tmRoot">
          <p:childTnLst>
            <p:seq>
              <p:cTn id="5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Arial"/>
              </a:rPr>
              <a:t>Chemistry - equilibrium</a:t>
            </a:r>
            <a:endParaRPr/>
          </a:p>
        </p:txBody>
      </p:sp>
      <p:sp>
        <p:nvSpPr>
          <p:cNvPr id="333" name="TextShape 2"/>
          <p:cNvSpPr txBox="1"/>
          <p:nvPr/>
        </p:nvSpPr>
        <p:spPr>
          <a:xfrm>
            <a:off x="0" y="5712840"/>
            <a:ext cx="9575640" cy="10447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Ratios of particles expected from a model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Even strange quarks are at equilibrium!</a:t>
            </a:r>
            <a:endParaRPr/>
          </a:p>
        </p:txBody>
      </p:sp>
      <p:pic>
        <p:nvPicPr>
          <p:cNvPr id="334" name="" descr=""/>
          <p:cNvPicPr/>
          <p:nvPr/>
        </p:nvPicPr>
        <p:blipFill>
          <a:blip r:embed="rId1"/>
          <a:stretch/>
        </p:blipFill>
        <p:spPr>
          <a:xfrm>
            <a:off x="2075040" y="1147680"/>
            <a:ext cx="6402960" cy="4388040"/>
          </a:xfrm>
          <a:prstGeom prst="rect">
            <a:avLst/>
          </a:prstGeom>
          <a:ln>
            <a:noFill/>
          </a:ln>
        </p:spPr>
      </p:pic>
      <p:sp>
        <p:nvSpPr>
          <p:cNvPr id="335" name="TextShape 3"/>
          <p:cNvSpPr txBox="1"/>
          <p:nvPr/>
        </p:nvSpPr>
        <p:spPr>
          <a:xfrm>
            <a:off x="5547240" y="4824720"/>
            <a:ext cx="3129120" cy="346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1200" spc="-1">
                <a:latin typeface="Arial"/>
              </a:rPr>
              <a:t>Nuclear Physics A Volume 757, 102-183</a:t>
            </a:r>
            <a:endParaRPr/>
          </a:p>
        </p:txBody>
      </p:sp>
      <p:sp>
        <p:nvSpPr>
          <p:cNvPr id="336" name="TextShape 4"/>
          <p:cNvSpPr txBox="1"/>
          <p:nvPr/>
        </p:nvSpPr>
        <p:spPr>
          <a:xfrm>
            <a:off x="365760" y="3016440"/>
            <a:ext cx="1280520" cy="7945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2500" spc="-1">
                <a:latin typeface="Times New Roman"/>
              </a:rPr>
              <a:t>T~170 MeV</a:t>
            </a:r>
            <a:endParaRPr/>
          </a:p>
        </p:txBody>
      </p:sp>
      <p:pic>
        <p:nvPicPr>
          <p:cNvPr id="337" name="" descr=""/>
          <p:cNvPicPr/>
          <p:nvPr/>
        </p:nvPicPr>
        <p:blipFill>
          <a:blip r:embed="rId2"/>
          <a:stretch/>
        </p:blipFill>
        <p:spPr>
          <a:xfrm>
            <a:off x="5789160" y="3263760"/>
            <a:ext cx="3657600" cy="3895200"/>
          </a:xfrm>
          <a:prstGeom prst="rect">
            <a:avLst/>
          </a:prstGeom>
          <a:ln>
            <a:noFill/>
          </a:ln>
        </p:spPr>
      </p:pic>
      <p:sp>
        <p:nvSpPr>
          <p:cNvPr id="338" name="TextShape 5"/>
          <p:cNvSpPr txBox="1"/>
          <p:nvPr/>
        </p:nvSpPr>
        <p:spPr>
          <a:xfrm>
            <a:off x="5970960" y="4644360"/>
            <a:ext cx="1827000" cy="1033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endParaRPr/>
          </a:p>
          <a:p>
            <a:r>
              <a:rPr b="1" lang="en-US" sz="1500" spc="-1">
                <a:solidFill>
                  <a:srgbClr val="000000"/>
                </a:solidFill>
                <a:latin typeface="Times New Roman"/>
                <a:hlinkClick r:id="rId3"/>
              </a:rPr>
              <a:t>arXiv:1701.07065</a:t>
            </a:r>
            <a:r>
              <a:rPr b="1" lang="en-US" sz="1500" spc="-1">
                <a:solidFill>
                  <a:srgbClr val="000000"/>
                </a:solidFill>
                <a:latin typeface="Times New Roman"/>
              </a:rPr>
              <a:t> </a:t>
            </a:r>
            <a:endParaRPr/>
          </a:p>
          <a:p>
            <a:endParaRPr/>
          </a:p>
        </p:txBody>
      </p:sp>
    </p:spTree>
  </p:cSld>
  <p:timing>
    <p:tnLst>
      <p:par>
        <p:cTn id="59" dur="indefinite" restart="never" nodeType="tmRoot">
          <p:childTnLst>
            <p:seq>
              <p:cTn id="60" nodeType="mainSeq">
                <p:childTnLst>
                  <p:par>
                    <p:cTn id="61" fill="freeze">
                      <p:stCondLst>
                        <p:cond delay="indefinite"/>
                      </p:stCondLst>
                      <p:childTnLst>
                        <p:par>
                          <p:cTn id="62" fill="freeze">
                            <p:stCondLst>
                              <p:cond delay="0"/>
                            </p:stCondLst>
                            <p:childTnLst>
                              <p:par>
                                <p:cTn id="6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TextShape 1"/>
          <p:cNvSpPr txBox="1"/>
          <p:nvPr/>
        </p:nvSpPr>
        <p:spPr>
          <a:xfrm>
            <a:off x="502560" y="158040"/>
            <a:ext cx="9070920" cy="743400"/>
          </a:xfrm>
          <a:prstGeom prst="rect">
            <a:avLst/>
          </a:prstGeom>
          <a:noFill/>
          <a:ln>
            <a:noFill/>
          </a:ln>
        </p:spPr>
        <p:txBody>
          <a:bodyPr lIns="0" rIns="0" tIns="116640" bIns="0" anchor="ctr"/>
          <a:p>
            <a:pPr algn="ctr">
              <a:lnSpc>
                <a:spcPct val="86000"/>
              </a:lnSpc>
            </a:pPr>
            <a:r>
              <a:rPr lang="en-US" sz="4400" spc="-1">
                <a:solidFill>
                  <a:srgbClr val="000080"/>
                </a:solidFill>
                <a:latin typeface="Arial"/>
              </a:rPr>
              <a:t>Phase diagram of nuclear matter</a:t>
            </a:r>
            <a:endParaRPr/>
          </a:p>
        </p:txBody>
      </p:sp>
      <p:sp>
        <p:nvSpPr>
          <p:cNvPr id="340" name="TextShape 2"/>
          <p:cNvSpPr txBox="1"/>
          <p:nvPr/>
        </p:nvSpPr>
        <p:spPr>
          <a:xfrm>
            <a:off x="228240" y="6099840"/>
            <a:ext cx="9601200" cy="10382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2200" spc="-1">
                <a:solidFill>
                  <a:srgbClr val="800000"/>
                </a:solidFill>
                <a:latin typeface="Arial"/>
              </a:rPr>
              <a:t>Quark Gluon Plasma</a:t>
            </a:r>
            <a:r>
              <a:rPr lang="en-US" sz="2200" spc="-1">
                <a:latin typeface="Arial"/>
              </a:rPr>
              <a:t> – a </a:t>
            </a:r>
            <a:r>
              <a:rPr i="1" lang="en-US" sz="2200" spc="-1">
                <a:latin typeface="Arial"/>
              </a:rPr>
              <a:t>liquid</a:t>
            </a:r>
            <a:r>
              <a:rPr lang="en-US" sz="2200" spc="-1">
                <a:latin typeface="Arial"/>
              </a:rPr>
              <a:t> of quarks and gluons created at temperatures above ~170 MeV (2</a:t>
            </a:r>
            <a:r>
              <a:rPr lang="en-US" sz="2200" spc="-1">
                <a:latin typeface="Arial"/>
                <a:ea typeface="Arial"/>
              </a:rPr>
              <a:t>·</a:t>
            </a:r>
            <a:r>
              <a:rPr lang="en-US" sz="2200" spc="-1">
                <a:latin typeface="Arial"/>
              </a:rPr>
              <a:t>10</a:t>
            </a:r>
            <a:r>
              <a:rPr lang="en-US" sz="2200" spc="-1" baseline="101000">
                <a:latin typeface="Arial"/>
              </a:rPr>
              <a:t>12</a:t>
            </a:r>
            <a:r>
              <a:rPr lang="en-US" sz="2200" spc="-1">
                <a:latin typeface="Arial"/>
              </a:rPr>
              <a:t>K) – over a million times hotter than the core of the sun</a:t>
            </a:r>
            <a:endParaRPr/>
          </a:p>
        </p:txBody>
      </p:sp>
      <p:pic>
        <p:nvPicPr>
          <p:cNvPr id="341" name="" descr=""/>
          <p:cNvPicPr/>
          <p:nvPr/>
        </p:nvPicPr>
        <p:blipFill>
          <a:blip r:embed="rId1"/>
          <a:stretch/>
        </p:blipFill>
        <p:spPr>
          <a:xfrm>
            <a:off x="2117520" y="1528920"/>
            <a:ext cx="4785120" cy="4242240"/>
          </a:xfrm>
          <a:prstGeom prst="rect">
            <a:avLst/>
          </a:prstGeom>
          <a:ln>
            <a:noFill/>
          </a:ln>
        </p:spPr>
      </p:pic>
      <p:sp>
        <p:nvSpPr>
          <p:cNvPr id="342" name="TextShape 3"/>
          <p:cNvSpPr txBox="1"/>
          <p:nvPr/>
        </p:nvSpPr>
        <p:spPr>
          <a:xfrm>
            <a:off x="3163320" y="3492360"/>
            <a:ext cx="1827000" cy="1033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endParaRPr/>
          </a:p>
          <a:p>
            <a:r>
              <a:rPr b="1" lang="en-US" sz="1500" spc="-1">
                <a:solidFill>
                  <a:srgbClr val="000000"/>
                </a:solidFill>
                <a:latin typeface="Times New Roman"/>
                <a:hlinkClick r:id="rId2"/>
              </a:rPr>
              <a:t>arXiv:1701.07065</a:t>
            </a:r>
            <a:r>
              <a:rPr b="1" lang="en-US" sz="1500" spc="-1">
                <a:solidFill>
                  <a:srgbClr val="000000"/>
                </a:solidFill>
                <a:latin typeface="Times New Roman"/>
              </a:rPr>
              <a:t> </a:t>
            </a:r>
            <a:endParaRPr/>
          </a:p>
          <a:p>
            <a:endParaRPr/>
          </a:p>
        </p:txBody>
      </p:sp>
      <p:sp>
        <p:nvSpPr>
          <p:cNvPr id="343" name="Freeform 4"/>
          <p:cNvSpPr/>
          <p:nvPr/>
        </p:nvSpPr>
        <p:spPr>
          <a:xfrm>
            <a:off x="4682160" y="2441520"/>
            <a:ext cx="970200" cy="527760"/>
          </a:xfrm>
          <a:custGeom>
            <a:avLst/>
            <a:gdLst/>
            <a:ahLst/>
            <a:rect l="0" t="0" r="r" b="b"/>
            <a:pathLst>
              <a:path w="2695" h="1466">
                <a:moveTo>
                  <a:pt x="0" y="142"/>
                </a:moveTo>
                <a:cubicBezTo>
                  <a:pt x="520" y="0"/>
                  <a:pt x="1843" y="945"/>
                  <a:pt x="1843" y="945"/>
                </a:cubicBezTo>
                <a:lnTo>
                  <a:pt x="2694" y="1465"/>
                </a:lnTo>
              </a:path>
            </a:pathLst>
          </a:custGeom>
          <a:ln w="36720">
            <a:solidFill>
              <a:srgbClr val="ff0000"/>
            </a:solidFill>
            <a:round/>
            <a:headEnd len="med" type="triangle" w="med"/>
            <a:tailEnd len="med" type="triangle" w="med"/>
          </a:ln>
        </p:spPr>
      </p:sp>
      <p:sp>
        <p:nvSpPr>
          <p:cNvPr id="344" name="TextShape 5"/>
          <p:cNvSpPr txBox="1"/>
          <p:nvPr/>
        </p:nvSpPr>
        <p:spPr>
          <a:xfrm>
            <a:off x="5167080" y="2273400"/>
            <a:ext cx="2801520" cy="4424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2500" spc="-1">
                <a:solidFill>
                  <a:srgbClr val="ff0000"/>
                </a:solidFill>
                <a:latin typeface="Times New Roman"/>
              </a:rPr>
              <a:t>Critical point?</a:t>
            </a:r>
            <a:endParaRPr/>
          </a:p>
        </p:txBody>
      </p:sp>
    </p:spTree>
  </p:cSld>
  <p:timing>
    <p:tnLst>
      <p:par>
        <p:cTn id="65" dur="indefinite" restart="never" nodeType="tmRoot">
          <p:childTnLst>
            <p:seq>
              <p:cTn id="66" nodeType="mainSeq">
                <p:childTnLst>
                  <p:par>
                    <p:cTn id="67" fill="freeze">
                      <p:stCondLst>
                        <p:cond delay="indefinite"/>
                      </p:stCondLst>
                      <p:childTnLst>
                        <p:par>
                          <p:cTn id="68" fill="freeze">
                            <p:stCondLst>
                              <p:cond delay="0"/>
                            </p:stCondLst>
                            <p:childTnLst>
                              <p:par>
                                <p:cTn id="6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freeze">
                      <p:stCondLst>
                        <p:cond delay="indefinite"/>
                      </p:stCondLst>
                      <p:childTnLst>
                        <p:par>
                          <p:cTn id="72" fill="freeze">
                            <p:stCondLst>
                              <p:cond delay="0"/>
                            </p:stCondLst>
                            <p:childTnLst>
                              <p:par>
                                <p:cTn id="7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" name="" descr=""/>
          <p:cNvPicPr/>
          <p:nvPr/>
        </p:nvPicPr>
        <p:blipFill>
          <a:blip r:embed="rId1"/>
          <a:stretch/>
        </p:blipFill>
        <p:spPr>
          <a:xfrm>
            <a:off x="2096280" y="2660040"/>
            <a:ext cx="4785120" cy="4242240"/>
          </a:xfrm>
          <a:prstGeom prst="rect">
            <a:avLst/>
          </a:prstGeom>
          <a:ln>
            <a:noFill/>
          </a:ln>
        </p:spPr>
      </p:pic>
      <p:sp>
        <p:nvSpPr>
          <p:cNvPr id="346" name="TextShape 1"/>
          <p:cNvSpPr txBox="1"/>
          <p:nvPr/>
        </p:nvSpPr>
        <p:spPr>
          <a:xfrm>
            <a:off x="3142080" y="4623480"/>
            <a:ext cx="1827000" cy="1033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endParaRPr/>
          </a:p>
          <a:p>
            <a:r>
              <a:rPr b="1" lang="en-US" sz="1500" spc="-1">
                <a:solidFill>
                  <a:srgbClr val="000000"/>
                </a:solidFill>
                <a:latin typeface="Times New Roman"/>
                <a:hlinkClick r:id="rId2"/>
              </a:rPr>
              <a:t>arXiv:1701.07065</a:t>
            </a:r>
            <a:r>
              <a:rPr b="1" lang="en-US" sz="1500" spc="-1">
                <a:solidFill>
                  <a:srgbClr val="000000"/>
                </a:solidFill>
                <a:latin typeface="Times New Roman"/>
              </a:rPr>
              <a:t> </a:t>
            </a:r>
            <a:endParaRPr/>
          </a:p>
          <a:p>
            <a:endParaRPr/>
          </a:p>
        </p:txBody>
      </p:sp>
      <p:sp>
        <p:nvSpPr>
          <p:cNvPr id="347" name="Freeform 2"/>
          <p:cNvSpPr/>
          <p:nvPr/>
        </p:nvSpPr>
        <p:spPr>
          <a:xfrm>
            <a:off x="3061440" y="952560"/>
            <a:ext cx="207360" cy="3735720"/>
          </a:xfrm>
          <a:custGeom>
            <a:avLst/>
            <a:gdLst/>
            <a:ahLst/>
            <a:rect l="0" t="0" r="r" b="b"/>
            <a:pathLst>
              <a:path w="576" h="10377">
                <a:moveTo>
                  <a:pt x="0" y="0"/>
                </a:moveTo>
                <a:cubicBezTo>
                  <a:pt x="219" y="434"/>
                  <a:pt x="268" y="927"/>
                  <a:pt x="285" y="1417"/>
                </a:cubicBezTo>
                <a:cubicBezTo>
                  <a:pt x="301" y="1892"/>
                  <a:pt x="282" y="2364"/>
                  <a:pt x="331" y="2834"/>
                </a:cubicBezTo>
                <a:cubicBezTo>
                  <a:pt x="383" y="3306"/>
                  <a:pt x="399" y="3780"/>
                  <a:pt x="378" y="4252"/>
                </a:cubicBezTo>
                <a:cubicBezTo>
                  <a:pt x="360" y="4729"/>
                  <a:pt x="481" y="5192"/>
                  <a:pt x="427" y="5668"/>
                </a:cubicBezTo>
                <a:lnTo>
                  <a:pt x="575" y="10376"/>
                </a:lnTo>
              </a:path>
            </a:pathLst>
          </a:custGeom>
          <a:ln w="36720">
            <a:solidFill>
              <a:srgbClr val="008000"/>
            </a:solidFill>
            <a:round/>
            <a:tailEnd len="med" type="triangle" w="med"/>
          </a:ln>
        </p:spPr>
      </p:sp>
      <p:sp>
        <p:nvSpPr>
          <p:cNvPr id="348" name="CustomShape 3"/>
          <p:cNvSpPr/>
          <p:nvPr/>
        </p:nvSpPr>
        <p:spPr>
          <a:xfrm>
            <a:off x="2398320" y="442440"/>
            <a:ext cx="1445760" cy="901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1464" y="4340"/>
                </a:moveTo>
                <a:lnTo>
                  <a:pt x="9722" y="1887"/>
                </a:lnTo>
                <a:lnTo>
                  <a:pt x="8548" y="6383"/>
                </a:lnTo>
                <a:lnTo>
                  <a:pt x="4503" y="3626"/>
                </a:lnTo>
                <a:lnTo>
                  <a:pt x="5373" y="7816"/>
                </a:lnTo>
                <a:lnTo>
                  <a:pt x="1174" y="8270"/>
                </a:lnTo>
                <a:lnTo>
                  <a:pt x="3934" y="11592"/>
                </a:lnTo>
                <a:lnTo>
                  <a:pt x="0" y="12875"/>
                </a:lnTo>
                <a:lnTo>
                  <a:pt x="3329" y="15372"/>
                </a:lnTo>
                <a:lnTo>
                  <a:pt x="1283" y="17824"/>
                </a:lnTo>
                <a:lnTo>
                  <a:pt x="4804" y="18239"/>
                </a:lnTo>
                <a:lnTo>
                  <a:pt x="4918" y="21600"/>
                </a:lnTo>
                <a:lnTo>
                  <a:pt x="7525" y="18125"/>
                </a:lnTo>
                <a:lnTo>
                  <a:pt x="8698" y="19712"/>
                </a:lnTo>
                <a:lnTo>
                  <a:pt x="9871" y="17371"/>
                </a:lnTo>
                <a:lnTo>
                  <a:pt x="11614" y="18844"/>
                </a:lnTo>
                <a:lnTo>
                  <a:pt x="12178" y="15937"/>
                </a:lnTo>
                <a:lnTo>
                  <a:pt x="14943" y="17371"/>
                </a:lnTo>
                <a:lnTo>
                  <a:pt x="14640" y="14348"/>
                </a:lnTo>
                <a:lnTo>
                  <a:pt x="18878" y="15632"/>
                </a:lnTo>
                <a:lnTo>
                  <a:pt x="16382" y="12311"/>
                </a:lnTo>
                <a:lnTo>
                  <a:pt x="18270" y="11292"/>
                </a:lnTo>
                <a:lnTo>
                  <a:pt x="16986" y="9404"/>
                </a:lnTo>
                <a:lnTo>
                  <a:pt x="21600" y="6646"/>
                </a:lnTo>
                <a:lnTo>
                  <a:pt x="16382" y="6533"/>
                </a:lnTo>
                <a:lnTo>
                  <a:pt x="18005" y="3172"/>
                </a:lnTo>
                <a:lnTo>
                  <a:pt x="14524" y="5778"/>
                </a:lnTo>
                <a:lnTo>
                  <a:pt x="14789" y="0"/>
                </a:lnTo>
                <a:lnTo>
                  <a:pt x="11464" y="4340"/>
                </a:lnTo>
                <a:close/>
              </a:path>
            </a:pathLst>
          </a:custGeom>
          <a:blipFill>
            <a:blip r:embed="rId3"/>
            <a:tile/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49" name="TextShape 4"/>
          <p:cNvSpPr txBox="1"/>
          <p:nvPr/>
        </p:nvSpPr>
        <p:spPr>
          <a:xfrm rot="5400000">
            <a:off x="2304000" y="1607400"/>
            <a:ext cx="1867680" cy="7945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2500" spc="-1">
                <a:solidFill>
                  <a:srgbClr val="008000"/>
                </a:solidFill>
                <a:latin typeface="Times New Roman"/>
              </a:rPr>
              <a:t>trajectory of system</a:t>
            </a:r>
            <a:endParaRPr/>
          </a:p>
        </p:txBody>
      </p:sp>
      <p:pic>
        <p:nvPicPr>
          <p:cNvPr id="350" name="" descr=""/>
          <p:cNvPicPr/>
          <p:nvPr/>
        </p:nvPicPr>
        <p:blipFill>
          <a:blip r:embed="rId4"/>
          <a:stretch/>
        </p:blipFill>
        <p:spPr>
          <a:xfrm>
            <a:off x="4114080" y="354240"/>
            <a:ext cx="1005480" cy="1027440"/>
          </a:xfrm>
          <a:prstGeom prst="rect">
            <a:avLst/>
          </a:prstGeom>
          <a:ln>
            <a:noFill/>
          </a:ln>
        </p:spPr>
      </p:pic>
      <p:pic>
        <p:nvPicPr>
          <p:cNvPr id="351" name="" descr=""/>
          <p:cNvPicPr/>
          <p:nvPr/>
        </p:nvPicPr>
        <p:blipFill>
          <a:blip r:embed="rId5"/>
          <a:stretch/>
        </p:blipFill>
        <p:spPr>
          <a:xfrm>
            <a:off x="874440" y="354240"/>
            <a:ext cx="1005480" cy="1027440"/>
          </a:xfrm>
          <a:prstGeom prst="rect">
            <a:avLst/>
          </a:prstGeom>
          <a:ln>
            <a:noFill/>
          </a:ln>
        </p:spPr>
      </p:pic>
      <p:sp>
        <p:nvSpPr>
          <p:cNvPr id="352" name="Line 5"/>
          <p:cNvSpPr/>
          <p:nvPr/>
        </p:nvSpPr>
        <p:spPr>
          <a:xfrm flipH="1">
            <a:off x="3720960" y="840600"/>
            <a:ext cx="821520" cy="0"/>
          </a:xfrm>
          <a:prstGeom prst="line">
            <a:avLst/>
          </a:prstGeom>
          <a:ln w="7632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53" name="Line 6"/>
          <p:cNvSpPr/>
          <p:nvPr/>
        </p:nvSpPr>
        <p:spPr>
          <a:xfrm>
            <a:off x="1529280" y="820440"/>
            <a:ext cx="821520" cy="0"/>
          </a:xfrm>
          <a:prstGeom prst="line">
            <a:avLst/>
          </a:prstGeom>
          <a:ln w="7632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75" dur="indefinite" restart="never" nodeType="tmRoot">
          <p:childTnLst>
            <p:seq>
              <p:cTn id="7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TextShape 1"/>
          <p:cNvSpPr txBox="1"/>
          <p:nvPr/>
        </p:nvSpPr>
        <p:spPr>
          <a:xfrm>
            <a:off x="548640" y="2933640"/>
            <a:ext cx="9071640" cy="1280160"/>
          </a:xfrm>
          <a:prstGeom prst="rect">
            <a:avLst/>
          </a:prstGeom>
          <a:solidFill>
            <a:srgbClr val="9999cc"/>
          </a:solidFill>
          <a:ln w="18360">
            <a:solidFill>
              <a:srgbClr val="000000"/>
            </a:solidFill>
            <a:round/>
          </a:ln>
        </p:spPr>
        <p:txBody>
          <a:bodyPr lIns="9000" rIns="9000" tIns="9000" bIns="9000" anchor="ctr"/>
          <a:p>
            <a:pPr algn="ctr"/>
            <a:r>
              <a:rPr lang="en-US" sz="4400" spc="-1">
                <a:latin typeface="Arial"/>
              </a:rPr>
              <a:t>QGP Thermometers</a:t>
            </a:r>
            <a:endParaRPr/>
          </a:p>
        </p:txBody>
      </p:sp>
    </p:spTree>
  </p:cSld>
  <p:timing>
    <p:tnLst>
      <p:par>
        <p:cTn id="77" dur="indefinite" restart="never" nodeType="tmRoot">
          <p:childTnLst>
            <p:seq>
              <p:cTn id="7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Arial"/>
              </a:rPr>
              <a:t>Measuring temperature</a:t>
            </a:r>
            <a:endParaRPr/>
          </a:p>
        </p:txBody>
      </p:sp>
      <p:pic>
        <p:nvPicPr>
          <p:cNvPr id="356" name="" descr=""/>
          <p:cNvPicPr/>
          <p:nvPr/>
        </p:nvPicPr>
        <p:blipFill>
          <a:blip r:embed="rId1"/>
          <a:stretch/>
        </p:blipFill>
        <p:spPr>
          <a:xfrm>
            <a:off x="457200" y="1763280"/>
            <a:ext cx="9144000" cy="5010840"/>
          </a:xfrm>
          <a:prstGeom prst="rect">
            <a:avLst/>
          </a:prstGeom>
          <a:ln>
            <a:noFill/>
          </a:ln>
        </p:spPr>
      </p:pic>
      <p:pic>
        <p:nvPicPr>
          <p:cNvPr id="357" name="" descr=""/>
          <p:cNvPicPr/>
          <p:nvPr/>
        </p:nvPicPr>
        <p:blipFill>
          <a:blip r:embed="rId2"/>
          <a:stretch/>
        </p:blipFill>
        <p:spPr>
          <a:xfrm>
            <a:off x="7206480" y="1867320"/>
            <a:ext cx="1904760" cy="31618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79" dur="indefinite" restart="never" nodeType="tmRoot">
          <p:childTnLst>
            <p:seq>
              <p:cTn id="8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TextShape 1"/>
          <p:cNvSpPr txBox="1"/>
          <p:nvPr/>
        </p:nvSpPr>
        <p:spPr>
          <a:xfrm>
            <a:off x="503640" y="48960"/>
            <a:ext cx="9071640" cy="8870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Arial"/>
              </a:rPr>
              <a:t>Thermal photons</a:t>
            </a:r>
            <a:endParaRPr/>
          </a:p>
        </p:txBody>
      </p:sp>
      <p:sp>
        <p:nvSpPr>
          <p:cNvPr id="359" name="TextShape 2"/>
          <p:cNvSpPr txBox="1"/>
          <p:nvPr/>
        </p:nvSpPr>
        <p:spPr>
          <a:xfrm>
            <a:off x="91440" y="6295680"/>
            <a:ext cx="6811560" cy="1204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1800" spc="-1">
                <a:latin typeface="Times New Roman"/>
              </a:rPr>
              <a:t>PHENIX collaboration: </a:t>
            </a:r>
            <a:r>
              <a:rPr lang="en-US" sz="1800" spc="-1">
                <a:latin typeface="Arial"/>
              </a:rPr>
              <a:t>Au+Au collisions at </a:t>
            </a:r>
            <a:r>
              <a:rPr lang="en-US" sz="1800" spc="-1">
                <a:latin typeface="Arial"/>
                <a:ea typeface="Arial"/>
              </a:rPr>
              <a:t>√</a:t>
            </a:r>
            <a:r>
              <a:rPr lang="en-US" sz="1800" spc="-1">
                <a:latin typeface="Arial"/>
              </a:rPr>
              <a:t>s</a:t>
            </a:r>
            <a:r>
              <a:rPr lang="en-US" sz="1800" spc="-1" baseline="-101000">
                <a:latin typeface="Arial"/>
              </a:rPr>
              <a:t>NN</a:t>
            </a:r>
            <a:r>
              <a:rPr lang="en-US" sz="1800" spc="-1">
                <a:latin typeface="Arial"/>
              </a:rPr>
              <a:t>=200 GeV</a:t>
            </a:r>
            <a:endParaRPr/>
          </a:p>
          <a:p>
            <a:r>
              <a:rPr b="1" lang="en-US" sz="2000" spc="-1">
                <a:latin typeface="Times New Roman"/>
              </a:rPr>
              <a:t>Inverse slope: </a:t>
            </a:r>
            <a:r>
              <a:rPr b="1" lang="en-US" sz="1700" spc="-1">
                <a:latin typeface="Times New Roman"/>
              </a:rPr>
              <a:t>T = 221 +/- 19 (stat) +/- 19 (syst) MeV</a:t>
            </a:r>
            <a:endParaRPr/>
          </a:p>
        </p:txBody>
      </p:sp>
      <p:pic>
        <p:nvPicPr>
          <p:cNvPr id="360" name="" descr=""/>
          <p:cNvPicPr/>
          <p:nvPr/>
        </p:nvPicPr>
        <p:blipFill>
          <a:blip r:embed="rId1"/>
          <a:stretch/>
        </p:blipFill>
        <p:spPr>
          <a:xfrm>
            <a:off x="385200" y="881280"/>
            <a:ext cx="4572000" cy="5248800"/>
          </a:xfrm>
          <a:prstGeom prst="rect">
            <a:avLst/>
          </a:prstGeom>
          <a:ln>
            <a:noFill/>
          </a:ln>
        </p:spPr>
      </p:pic>
      <p:sp>
        <p:nvSpPr>
          <p:cNvPr id="361" name="Line 3"/>
          <p:cNvSpPr/>
          <p:nvPr/>
        </p:nvSpPr>
        <p:spPr>
          <a:xfrm flipH="1" flipV="1">
            <a:off x="1665360" y="3441600"/>
            <a:ext cx="365760" cy="1302840"/>
          </a:xfrm>
          <a:prstGeom prst="line">
            <a:avLst/>
          </a:prstGeom>
          <a:ln w="3672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62" name="TextShape 4"/>
          <p:cNvSpPr txBox="1"/>
          <p:nvPr/>
        </p:nvSpPr>
        <p:spPr>
          <a:xfrm>
            <a:off x="1208160" y="4744440"/>
            <a:ext cx="1738080" cy="7124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2200" spc="-1">
                <a:solidFill>
                  <a:srgbClr val="ff0000"/>
                </a:solidFill>
                <a:latin typeface="Times New Roman"/>
              </a:rPr>
              <a:t>QCD processes</a:t>
            </a:r>
            <a:endParaRPr/>
          </a:p>
        </p:txBody>
      </p:sp>
      <p:sp>
        <p:nvSpPr>
          <p:cNvPr id="363" name="CustomShape 5"/>
          <p:cNvSpPr/>
          <p:nvPr/>
        </p:nvSpPr>
        <p:spPr>
          <a:xfrm>
            <a:off x="819720" y="2346840"/>
            <a:ext cx="274320" cy="731160"/>
          </a:xfrm>
          <a:custGeom>
            <a:avLst/>
            <a:gdLst/>
            <a:ahLst/>
            <a:rect l="0" t="0" r="r" b="b"/>
            <a:pathLst>
              <a:path w="764" h="2033">
                <a:moveTo>
                  <a:pt x="763" y="0"/>
                </a:moveTo>
                <a:cubicBezTo>
                  <a:pt x="572" y="0"/>
                  <a:pt x="381" y="84"/>
                  <a:pt x="381" y="169"/>
                </a:cubicBezTo>
                <a:lnTo>
                  <a:pt x="381" y="846"/>
                </a:lnTo>
                <a:cubicBezTo>
                  <a:pt x="381" y="931"/>
                  <a:pt x="190" y="1016"/>
                  <a:pt x="0" y="1016"/>
                </a:cubicBezTo>
                <a:cubicBezTo>
                  <a:pt x="190" y="1016"/>
                  <a:pt x="381" y="1100"/>
                  <a:pt x="381" y="1185"/>
                </a:cubicBezTo>
                <a:lnTo>
                  <a:pt x="381" y="1862"/>
                </a:lnTo>
                <a:cubicBezTo>
                  <a:pt x="381" y="1947"/>
                  <a:pt x="572" y="2032"/>
                  <a:pt x="763" y="2032"/>
                </a:cubicBezTo>
              </a:path>
            </a:pathLst>
          </a:custGeom>
          <a:noFill/>
          <a:ln w="5472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64" name="TextShape 6"/>
          <p:cNvSpPr txBox="1"/>
          <p:nvPr/>
        </p:nvSpPr>
        <p:spPr>
          <a:xfrm rot="16200000">
            <a:off x="-1131480" y="2363400"/>
            <a:ext cx="2926800" cy="7084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2200" spc="-1">
                <a:solidFill>
                  <a:srgbClr val="ff0000"/>
                </a:solidFill>
                <a:latin typeface="Times New Roman"/>
              </a:rPr>
              <a:t>Thermal photons</a:t>
            </a:r>
            <a:endParaRPr/>
          </a:p>
        </p:txBody>
      </p:sp>
      <p:sp>
        <p:nvSpPr>
          <p:cNvPr id="365" name="TextShape 7"/>
          <p:cNvSpPr txBox="1"/>
          <p:nvPr/>
        </p:nvSpPr>
        <p:spPr>
          <a:xfrm>
            <a:off x="1097280" y="720000"/>
            <a:ext cx="3018600" cy="3038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1500" spc="-1">
                <a:latin typeface="Times New Roman"/>
              </a:rPr>
              <a:t>Phys.Rev.Lett.104:132301,2010</a:t>
            </a:r>
            <a:endParaRPr/>
          </a:p>
        </p:txBody>
      </p:sp>
      <p:sp>
        <p:nvSpPr>
          <p:cNvPr id="366" name="CustomShape 8"/>
          <p:cNvSpPr/>
          <p:nvPr/>
        </p:nvSpPr>
        <p:spPr>
          <a:xfrm flipV="1">
            <a:off x="4322520" y="4296960"/>
            <a:ext cx="320040" cy="320040"/>
          </a:xfrm>
          <a:prstGeom prst="ellipse">
            <a:avLst/>
          </a:prstGeom>
          <a:solidFill>
            <a:srgbClr val="808080">
              <a:alpha val="50000"/>
            </a:srgbClr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67" name="CustomShape 9"/>
          <p:cNvSpPr/>
          <p:nvPr/>
        </p:nvSpPr>
        <p:spPr>
          <a:xfrm flipV="1">
            <a:off x="4574160" y="4296600"/>
            <a:ext cx="320400" cy="320040"/>
          </a:xfrm>
          <a:prstGeom prst="ellipse">
            <a:avLst/>
          </a:prstGeom>
          <a:solidFill>
            <a:srgbClr val="808080">
              <a:alpha val="50000"/>
            </a:srgbClr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68" name="CustomShape 10"/>
          <p:cNvSpPr/>
          <p:nvPr/>
        </p:nvSpPr>
        <p:spPr>
          <a:xfrm flipV="1">
            <a:off x="4357800" y="3648240"/>
            <a:ext cx="320040" cy="320040"/>
          </a:xfrm>
          <a:prstGeom prst="ellipse">
            <a:avLst/>
          </a:prstGeom>
          <a:solidFill>
            <a:srgbClr val="808080">
              <a:alpha val="50000"/>
            </a:srgbClr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69" name="CustomShape 11"/>
          <p:cNvSpPr/>
          <p:nvPr/>
        </p:nvSpPr>
        <p:spPr>
          <a:xfrm flipV="1">
            <a:off x="4501440" y="3647880"/>
            <a:ext cx="320040" cy="320040"/>
          </a:xfrm>
          <a:prstGeom prst="ellipse">
            <a:avLst/>
          </a:prstGeom>
          <a:solidFill>
            <a:srgbClr val="808080">
              <a:alpha val="50000"/>
            </a:srgbClr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70" name="CustomShape 12"/>
          <p:cNvSpPr/>
          <p:nvPr/>
        </p:nvSpPr>
        <p:spPr>
          <a:xfrm flipV="1">
            <a:off x="4393080" y="2927880"/>
            <a:ext cx="320040" cy="320040"/>
          </a:xfrm>
          <a:prstGeom prst="ellipse">
            <a:avLst/>
          </a:prstGeom>
          <a:solidFill>
            <a:srgbClr val="808080">
              <a:alpha val="50000"/>
            </a:srgbClr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71" name="CustomShape 13"/>
          <p:cNvSpPr/>
          <p:nvPr/>
        </p:nvSpPr>
        <p:spPr>
          <a:xfrm flipV="1">
            <a:off x="4464720" y="2927520"/>
            <a:ext cx="320040" cy="320040"/>
          </a:xfrm>
          <a:prstGeom prst="ellipse">
            <a:avLst/>
          </a:prstGeom>
          <a:solidFill>
            <a:srgbClr val="808080">
              <a:alpha val="50000"/>
            </a:srgbClr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72" name="CustomShape 14"/>
          <p:cNvSpPr/>
          <p:nvPr/>
        </p:nvSpPr>
        <p:spPr>
          <a:xfrm flipV="1">
            <a:off x="4573800" y="5303880"/>
            <a:ext cx="137160" cy="137160"/>
          </a:xfrm>
          <a:prstGeom prst="ellipse">
            <a:avLst/>
          </a:prstGeom>
          <a:solidFill>
            <a:srgbClr val="808080">
              <a:alpha val="50000"/>
            </a:srgbClr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73" name="CustomShape 15"/>
          <p:cNvSpPr/>
          <p:nvPr/>
        </p:nvSpPr>
        <p:spPr>
          <a:xfrm flipV="1">
            <a:off x="4645440" y="5303520"/>
            <a:ext cx="137160" cy="137160"/>
          </a:xfrm>
          <a:prstGeom prst="ellipse">
            <a:avLst/>
          </a:prstGeom>
          <a:solidFill>
            <a:srgbClr val="808080">
              <a:alpha val="50000"/>
            </a:srgbClr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pic>
        <p:nvPicPr>
          <p:cNvPr id="374" name="Picture 7" descr=""/>
          <p:cNvPicPr/>
          <p:nvPr/>
        </p:nvPicPr>
        <p:blipFill>
          <a:blip r:embed="rId2"/>
          <a:stretch/>
        </p:blipFill>
        <p:spPr>
          <a:xfrm>
            <a:off x="5120640" y="1645920"/>
            <a:ext cx="4572000" cy="3182040"/>
          </a:xfrm>
          <a:prstGeom prst="rect">
            <a:avLst/>
          </a:prstGeom>
          <a:ln>
            <a:noFill/>
          </a:ln>
        </p:spPr>
      </p:pic>
      <p:sp>
        <p:nvSpPr>
          <p:cNvPr id="375" name="TextShape 16"/>
          <p:cNvSpPr txBox="1"/>
          <p:nvPr/>
        </p:nvSpPr>
        <p:spPr>
          <a:xfrm>
            <a:off x="5669280" y="4846320"/>
            <a:ext cx="3976920" cy="1204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1800" spc="-1">
                <a:latin typeface="Times New Roman"/>
              </a:rPr>
              <a:t>ALICE collaboration: </a:t>
            </a:r>
            <a:endParaRPr/>
          </a:p>
          <a:p>
            <a:r>
              <a:rPr lang="en-US" sz="1800" spc="-1">
                <a:latin typeface="Times New Roman"/>
              </a:rPr>
              <a:t>Pb+Pb</a:t>
            </a:r>
            <a:r>
              <a:rPr lang="en-US" sz="1800" spc="-1">
                <a:latin typeface="Arial"/>
              </a:rPr>
              <a:t> </a:t>
            </a:r>
            <a:r>
              <a:rPr lang="en-US" sz="1800" spc="-1">
                <a:latin typeface="Arial"/>
              </a:rPr>
              <a:t>collisions at </a:t>
            </a:r>
            <a:r>
              <a:rPr lang="en-US" sz="1800" spc="-1">
                <a:latin typeface="Arial"/>
                <a:ea typeface="Arial"/>
              </a:rPr>
              <a:t>√</a:t>
            </a:r>
            <a:r>
              <a:rPr lang="en-US" sz="1800" spc="-1">
                <a:latin typeface="Arial"/>
              </a:rPr>
              <a:t>s</a:t>
            </a:r>
            <a:r>
              <a:rPr lang="en-US" sz="1800" spc="-1" baseline="-101000">
                <a:latin typeface="Arial"/>
              </a:rPr>
              <a:t>NN</a:t>
            </a:r>
            <a:r>
              <a:rPr lang="en-US" sz="1800" spc="-1">
                <a:latin typeface="Arial"/>
              </a:rPr>
              <a:t>=2.76 TeV</a:t>
            </a:r>
            <a:endParaRPr/>
          </a:p>
          <a:p>
            <a:r>
              <a:rPr b="1" lang="en-US" sz="2000" spc="-1">
                <a:latin typeface="Times New Roman"/>
              </a:rPr>
              <a:t>Inverse slope: </a:t>
            </a:r>
            <a:r>
              <a:rPr b="1" lang="en-US" sz="1700" spc="-1">
                <a:latin typeface="Times New Roman"/>
              </a:rPr>
              <a:t>T = 304 +/-51</a:t>
            </a:r>
            <a:endParaRPr/>
          </a:p>
        </p:txBody>
      </p:sp>
    </p:spTree>
  </p:cSld>
  <p:timing>
    <p:tnLst>
      <p:par>
        <p:cTn id="81" dur="indefinite" restart="never" nodeType="tmRoot">
          <p:childTnLst>
            <p:seq>
              <p:cTn id="8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TextShape 1"/>
          <p:cNvSpPr txBox="1"/>
          <p:nvPr/>
        </p:nvSpPr>
        <p:spPr>
          <a:xfrm>
            <a:off x="1280160" y="758520"/>
            <a:ext cx="7498080" cy="7959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Arial"/>
              </a:rPr>
              <a:t>Take home messages</a:t>
            </a:r>
            <a:endParaRPr/>
          </a:p>
        </p:txBody>
      </p:sp>
      <p:sp>
        <p:nvSpPr>
          <p:cNvPr id="377" name="TextShape 2"/>
          <p:cNvSpPr txBox="1"/>
          <p:nvPr/>
        </p:nvSpPr>
        <p:spPr>
          <a:xfrm>
            <a:off x="300240" y="2651760"/>
            <a:ext cx="6740640" cy="42062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If we get nuclear matter dense enough, we make a new phase of matter, which we produce in high energy heavy ion collisions.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This medium is extremely hot and dense.</a:t>
            </a:r>
            <a:endParaRPr/>
          </a:p>
        </p:txBody>
      </p:sp>
      <p:pic>
        <p:nvPicPr>
          <p:cNvPr id="378" name="" descr=""/>
          <p:cNvPicPr/>
          <p:nvPr/>
        </p:nvPicPr>
        <p:blipFill>
          <a:blip r:embed="rId1"/>
          <a:srcRect l="22504" t="16366" r="22504" b="16366"/>
          <a:stretch/>
        </p:blipFill>
        <p:spPr>
          <a:xfrm>
            <a:off x="7405920" y="2468880"/>
            <a:ext cx="1829520" cy="1535760"/>
          </a:xfrm>
          <a:prstGeom prst="rect">
            <a:avLst/>
          </a:prstGeom>
          <a:ln>
            <a:noFill/>
          </a:ln>
        </p:spPr>
      </p:pic>
      <p:pic>
        <p:nvPicPr>
          <p:cNvPr id="379" name="" descr=""/>
          <p:cNvPicPr/>
          <p:nvPr/>
        </p:nvPicPr>
        <p:blipFill>
          <a:blip r:embed="rId2"/>
          <a:stretch/>
        </p:blipFill>
        <p:spPr>
          <a:xfrm>
            <a:off x="7589520" y="4992480"/>
            <a:ext cx="914400" cy="14083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83" dur="indefinite" restart="never" nodeType="tmRoot">
          <p:childTnLst>
            <p:seq>
              <p:cTn id="8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TextShape 1"/>
          <p:cNvSpPr txBox="1"/>
          <p:nvPr/>
        </p:nvSpPr>
        <p:spPr>
          <a:xfrm>
            <a:off x="502560" y="245880"/>
            <a:ext cx="9070920" cy="743400"/>
          </a:xfrm>
          <a:prstGeom prst="rect">
            <a:avLst/>
          </a:prstGeom>
          <a:noFill/>
          <a:ln>
            <a:noFill/>
          </a:ln>
        </p:spPr>
        <p:txBody>
          <a:bodyPr lIns="0" rIns="0" tIns="116640" bIns="0" anchor="ctr"/>
          <a:p>
            <a:pPr algn="ctr">
              <a:lnSpc>
                <a:spcPct val="86000"/>
              </a:lnSpc>
            </a:pPr>
            <a:r>
              <a:rPr lang="en-US" sz="4400" spc="-1">
                <a:solidFill>
                  <a:srgbClr val="000080"/>
                </a:solidFill>
                <a:latin typeface="Arial"/>
              </a:rPr>
              <a:t>QCD Phase Diagram</a:t>
            </a:r>
            <a:endParaRPr/>
          </a:p>
        </p:txBody>
      </p:sp>
      <p:pic>
        <p:nvPicPr>
          <p:cNvPr id="212" name="" descr=""/>
          <p:cNvPicPr/>
          <p:nvPr/>
        </p:nvPicPr>
        <p:blipFill>
          <a:blip r:embed="rId1"/>
          <a:stretch/>
        </p:blipFill>
        <p:spPr>
          <a:xfrm>
            <a:off x="1554480" y="1335600"/>
            <a:ext cx="6217920" cy="5512320"/>
          </a:xfrm>
          <a:prstGeom prst="rect">
            <a:avLst/>
          </a:prstGeom>
          <a:ln>
            <a:noFill/>
          </a:ln>
        </p:spPr>
      </p:pic>
      <p:sp>
        <p:nvSpPr>
          <p:cNvPr id="213" name="TextShape 2"/>
          <p:cNvSpPr txBox="1"/>
          <p:nvPr/>
        </p:nvSpPr>
        <p:spPr>
          <a:xfrm>
            <a:off x="3017520" y="3844440"/>
            <a:ext cx="2832840" cy="14490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endParaRPr/>
          </a:p>
          <a:p>
            <a:r>
              <a:rPr b="1" lang="en-US" sz="2500" spc="-1">
                <a:solidFill>
                  <a:srgbClr val="000000"/>
                </a:solidFill>
                <a:latin typeface="Times New Roman"/>
                <a:hlinkClick r:id="rId2"/>
              </a:rPr>
              <a:t>arXiv:1701.07065</a:t>
            </a:r>
            <a:r>
              <a:rPr b="1" lang="en-US" sz="2500" spc="-1">
                <a:solidFill>
                  <a:srgbClr val="000000"/>
                </a:solidFill>
                <a:latin typeface="Times New Roman"/>
              </a:rPr>
              <a:t> </a:t>
            </a:r>
            <a:endParaRPr/>
          </a:p>
          <a:p>
            <a:endParaRPr/>
          </a:p>
        </p:txBody>
      </p:sp>
      <p:pic>
        <p:nvPicPr>
          <p:cNvPr id="214" name="" descr=""/>
          <p:cNvPicPr/>
          <p:nvPr/>
        </p:nvPicPr>
        <p:blipFill>
          <a:blip r:embed="rId3"/>
          <a:stretch/>
        </p:blipFill>
        <p:spPr>
          <a:xfrm>
            <a:off x="6036120" y="2430360"/>
            <a:ext cx="1554480" cy="1170360"/>
          </a:xfrm>
          <a:prstGeom prst="rect">
            <a:avLst/>
          </a:prstGeom>
          <a:ln>
            <a:noFill/>
          </a:ln>
        </p:spPr>
      </p:pic>
      <p:sp>
        <p:nvSpPr>
          <p:cNvPr id="215" name="TextShape 3"/>
          <p:cNvSpPr txBox="1"/>
          <p:nvPr/>
        </p:nvSpPr>
        <p:spPr>
          <a:xfrm>
            <a:off x="3169080" y="3737160"/>
            <a:ext cx="3450600" cy="4424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2500" spc="-1">
                <a:solidFill>
                  <a:srgbClr val="ff0000"/>
                </a:solidFill>
                <a:latin typeface="Times New Roman"/>
              </a:rPr>
              <a:t>Hadron Gas</a:t>
            </a:r>
            <a:endParaRPr/>
          </a:p>
        </p:txBody>
      </p:sp>
      <p:pic>
        <p:nvPicPr>
          <p:cNvPr id="216" name="" descr=""/>
          <p:cNvPicPr/>
          <p:nvPr/>
        </p:nvPicPr>
        <p:blipFill>
          <a:blip r:embed="rId4"/>
          <a:stretch/>
        </p:blipFill>
        <p:spPr>
          <a:xfrm>
            <a:off x="2834640" y="3281760"/>
            <a:ext cx="1371600" cy="1033200"/>
          </a:xfrm>
          <a:prstGeom prst="rect">
            <a:avLst/>
          </a:prstGeom>
          <a:ln>
            <a:noFill/>
          </a:ln>
        </p:spPr>
      </p:pic>
      <p:sp>
        <p:nvSpPr>
          <p:cNvPr id="217" name="TextShape 4"/>
          <p:cNvSpPr txBox="1"/>
          <p:nvPr/>
        </p:nvSpPr>
        <p:spPr>
          <a:xfrm>
            <a:off x="4206240" y="2086560"/>
            <a:ext cx="3450600" cy="4424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2500" spc="-1">
                <a:solidFill>
                  <a:srgbClr val="ff0000"/>
                </a:solidFill>
                <a:latin typeface="Times New Roman"/>
              </a:rPr>
              <a:t>Quark Gluon Plasma</a:t>
            </a:r>
            <a:endParaRPr/>
          </a:p>
        </p:txBody>
      </p:sp>
    </p:spTree>
  </p:cSld>
  <p:timing>
    <p:tnLst>
      <p:par>
        <p:cTn id="3" dur="indefinite" restart="never" nodeType="tmRoot">
          <p:childTnLst>
            <p:seq>
              <p:cTn id="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0" name="Picture 1" descr=""/>
          <p:cNvPicPr/>
          <p:nvPr/>
        </p:nvPicPr>
        <p:blipFill>
          <a:blip r:embed="rId1"/>
          <a:stretch/>
        </p:blipFill>
        <p:spPr>
          <a:xfrm>
            <a:off x="167760" y="1175760"/>
            <a:ext cx="4536000" cy="4536000"/>
          </a:xfrm>
          <a:prstGeom prst="rect">
            <a:avLst/>
          </a:prstGeom>
          <a:ln>
            <a:noFill/>
          </a:ln>
        </p:spPr>
      </p:pic>
      <p:sp>
        <p:nvSpPr>
          <p:cNvPr id="381" name="TextShape 1"/>
          <p:cNvSpPr txBox="1"/>
          <p:nvPr/>
        </p:nvSpPr>
        <p:spPr>
          <a:xfrm>
            <a:off x="0" y="-43920"/>
            <a:ext cx="10080000" cy="844920"/>
          </a:xfrm>
          <a:prstGeom prst="rect">
            <a:avLst/>
          </a:prstGeom>
          <a:noFill/>
          <a:ln>
            <a:noFill/>
          </a:ln>
        </p:spPr>
        <p:txBody>
          <a:bodyPr lIns="95760" rIns="95760" tIns="47880" bIns="47880" anchor="ctr"/>
          <a:p>
            <a:pPr algn="ctr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4400" spc="-1">
                <a:latin typeface="Arial"/>
              </a:rPr>
              <a:t>Building a quarkonium-thermometer</a:t>
            </a:r>
            <a:endParaRPr/>
          </a:p>
        </p:txBody>
      </p:sp>
      <p:pic>
        <p:nvPicPr>
          <p:cNvPr id="382" name="Picture 19" descr=""/>
          <p:cNvPicPr/>
          <p:nvPr/>
        </p:nvPicPr>
        <p:blipFill>
          <a:blip r:embed="rId2"/>
          <a:stretch/>
        </p:blipFill>
        <p:spPr>
          <a:xfrm>
            <a:off x="3359520" y="3611880"/>
            <a:ext cx="722880" cy="318240"/>
          </a:xfrm>
          <a:prstGeom prst="rect">
            <a:avLst/>
          </a:prstGeom>
          <a:ln>
            <a:noFill/>
          </a:ln>
        </p:spPr>
      </p:pic>
      <p:pic>
        <p:nvPicPr>
          <p:cNvPr id="383" name="Picture 20" descr=""/>
          <p:cNvPicPr/>
          <p:nvPr/>
        </p:nvPicPr>
        <p:blipFill>
          <a:blip r:embed="rId3"/>
          <a:stretch/>
        </p:blipFill>
        <p:spPr>
          <a:xfrm>
            <a:off x="2687400" y="4115520"/>
            <a:ext cx="504000" cy="360360"/>
          </a:xfrm>
          <a:prstGeom prst="rect">
            <a:avLst/>
          </a:prstGeom>
          <a:ln>
            <a:noFill/>
          </a:ln>
        </p:spPr>
      </p:pic>
      <p:pic>
        <p:nvPicPr>
          <p:cNvPr id="384" name="Picture 21" descr=""/>
          <p:cNvPicPr/>
          <p:nvPr/>
        </p:nvPicPr>
        <p:blipFill>
          <a:blip r:embed="rId4"/>
          <a:stretch/>
        </p:blipFill>
        <p:spPr>
          <a:xfrm>
            <a:off x="2099520" y="4735440"/>
            <a:ext cx="756000" cy="285120"/>
          </a:xfrm>
          <a:prstGeom prst="rect">
            <a:avLst/>
          </a:prstGeom>
          <a:ln>
            <a:noFill/>
          </a:ln>
        </p:spPr>
      </p:pic>
      <p:sp>
        <p:nvSpPr>
          <p:cNvPr id="385" name="CustomShape 2"/>
          <p:cNvSpPr/>
          <p:nvPr/>
        </p:nvSpPr>
        <p:spPr>
          <a:xfrm>
            <a:off x="83880" y="5879880"/>
            <a:ext cx="4955760" cy="8758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/>
            <a:r>
              <a:rPr lang="en-US" sz="2400" spc="-1">
                <a:solidFill>
                  <a:srgbClr val="000000"/>
                </a:solidFill>
                <a:latin typeface="Arial"/>
                <a:ea typeface="Arial"/>
              </a:rPr>
              <a:t>Clear hierarchy in R</a:t>
            </a:r>
            <a:r>
              <a:rPr lang="en-US" sz="2400" spc="-1" baseline="-25000">
                <a:solidFill>
                  <a:srgbClr val="000000"/>
                </a:solidFill>
                <a:latin typeface="Arial"/>
                <a:ea typeface="Arial"/>
              </a:rPr>
              <a:t>AA</a:t>
            </a:r>
            <a:r>
              <a:rPr lang="en-US" sz="2400" spc="-1">
                <a:solidFill>
                  <a:srgbClr val="000000"/>
                </a:solidFill>
                <a:latin typeface="Arial"/>
                <a:ea typeface="Arial"/>
              </a:rPr>
              <a:t> of different quarkonium states</a:t>
            </a:r>
            <a:endParaRPr/>
          </a:p>
        </p:txBody>
      </p:sp>
      <p:sp>
        <p:nvSpPr>
          <p:cNvPr id="386" name="CustomShape 3"/>
          <p:cNvSpPr/>
          <p:nvPr/>
        </p:nvSpPr>
        <p:spPr>
          <a:xfrm>
            <a:off x="780480" y="923760"/>
            <a:ext cx="1671120" cy="276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/>
          <a:p>
            <a:pPr/>
            <a:r>
              <a:rPr lang="en-US" sz="1200" spc="-1">
                <a:solidFill>
                  <a:srgbClr val="000000"/>
                </a:solidFill>
                <a:latin typeface="Arial"/>
              </a:rPr>
              <a:t>CMS-PAS HIN-11-011</a:t>
            </a:r>
            <a:endParaRPr/>
          </a:p>
        </p:txBody>
      </p:sp>
      <p:sp>
        <p:nvSpPr>
          <p:cNvPr id="387" name="CustomShape 4"/>
          <p:cNvSpPr/>
          <p:nvPr/>
        </p:nvSpPr>
        <p:spPr>
          <a:xfrm>
            <a:off x="2412720" y="5408640"/>
            <a:ext cx="572400" cy="4057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/>
          <a:p>
            <a:pPr/>
            <a:r>
              <a:rPr lang="en-US" sz="1800" spc="-1">
                <a:solidFill>
                  <a:srgbClr val="000000"/>
                </a:solidFill>
                <a:latin typeface="Arial"/>
              </a:rPr>
              <a:t>N</a:t>
            </a:r>
            <a:r>
              <a:rPr lang="en-US" sz="1800" spc="-1" baseline="-25000">
                <a:solidFill>
                  <a:srgbClr val="000000"/>
                </a:solidFill>
                <a:latin typeface="Arial"/>
              </a:rPr>
              <a:t>part</a:t>
            </a:r>
            <a:endParaRPr/>
          </a:p>
        </p:txBody>
      </p:sp>
      <p:pic>
        <p:nvPicPr>
          <p:cNvPr id="388" name="" descr=""/>
          <p:cNvPicPr/>
          <p:nvPr/>
        </p:nvPicPr>
        <p:blipFill>
          <a:blip r:embed="rId5"/>
          <a:stretch/>
        </p:blipFill>
        <p:spPr>
          <a:xfrm>
            <a:off x="5991120" y="1262880"/>
            <a:ext cx="2972880" cy="4570560"/>
          </a:xfrm>
          <a:prstGeom prst="rect">
            <a:avLst/>
          </a:prstGeom>
          <a:ln>
            <a:noFill/>
          </a:ln>
        </p:spPr>
      </p:pic>
      <p:sp>
        <p:nvSpPr>
          <p:cNvPr id="389" name="CustomShape 5"/>
          <p:cNvSpPr/>
          <p:nvPr/>
        </p:nvSpPr>
        <p:spPr>
          <a:xfrm>
            <a:off x="7491240" y="5850360"/>
            <a:ext cx="1371960" cy="1096920"/>
          </a:xfrm>
          <a:prstGeom prst="ellipse">
            <a:avLst/>
          </a:prstGeom>
          <a:solidFill>
            <a:srgbClr val="c0c0c0"/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90" name="CustomShape 6"/>
          <p:cNvSpPr/>
          <p:nvPr/>
        </p:nvSpPr>
        <p:spPr>
          <a:xfrm>
            <a:off x="7602120" y="6124680"/>
            <a:ext cx="549000" cy="548280"/>
          </a:xfrm>
          <a:prstGeom prst="ellipse">
            <a:avLst/>
          </a:prstGeom>
          <a:solidFill>
            <a:srgbClr val="000080"/>
          </a:solidFill>
          <a:ln>
            <a:solidFill>
              <a:srgbClr val="ffffff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91" name="TextShape 7"/>
          <p:cNvSpPr txBox="1"/>
          <p:nvPr/>
        </p:nvSpPr>
        <p:spPr>
          <a:xfrm>
            <a:off x="7674120" y="6163560"/>
            <a:ext cx="402120" cy="5140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3000" spc="-1">
                <a:solidFill>
                  <a:srgbClr val="ffffff"/>
                </a:solidFill>
                <a:latin typeface="Times New Roman"/>
              </a:rPr>
              <a:t>b</a:t>
            </a:r>
            <a:endParaRPr/>
          </a:p>
        </p:txBody>
      </p:sp>
      <p:sp>
        <p:nvSpPr>
          <p:cNvPr id="392" name="CustomShape 8"/>
          <p:cNvSpPr/>
          <p:nvPr/>
        </p:nvSpPr>
        <p:spPr>
          <a:xfrm>
            <a:off x="8214120" y="6144120"/>
            <a:ext cx="548640" cy="548280"/>
          </a:xfrm>
          <a:prstGeom prst="ellipse">
            <a:avLst/>
          </a:prstGeom>
          <a:solidFill>
            <a:srgbClr val="ffffff"/>
          </a:solidFill>
          <a:ln>
            <a:solidFill>
              <a:srgbClr val="000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93" name="TextShape 9"/>
          <p:cNvSpPr txBox="1"/>
          <p:nvPr/>
        </p:nvSpPr>
        <p:spPr>
          <a:xfrm>
            <a:off x="8322480" y="6199560"/>
            <a:ext cx="401760" cy="5140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3000" spc="-1">
                <a:solidFill>
                  <a:srgbClr val="000080"/>
                </a:solidFill>
                <a:latin typeface="Times New Roman"/>
              </a:rPr>
              <a:t>b</a:t>
            </a:r>
            <a:endParaRPr/>
          </a:p>
        </p:txBody>
      </p:sp>
      <p:sp>
        <p:nvSpPr>
          <p:cNvPr id="394" name="Line 10"/>
          <p:cNvSpPr/>
          <p:nvPr/>
        </p:nvSpPr>
        <p:spPr>
          <a:xfrm>
            <a:off x="8389440" y="6271560"/>
            <a:ext cx="262800" cy="0"/>
          </a:xfrm>
          <a:prstGeom prst="line">
            <a:avLst/>
          </a:prstGeom>
          <a:ln w="18360">
            <a:solidFill>
              <a:srgbClr val="00008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95" name="CustomShape 11"/>
          <p:cNvSpPr/>
          <p:nvPr/>
        </p:nvSpPr>
        <p:spPr>
          <a:xfrm>
            <a:off x="5510160" y="5850000"/>
            <a:ext cx="1371960" cy="1096920"/>
          </a:xfrm>
          <a:prstGeom prst="ellipse">
            <a:avLst/>
          </a:prstGeom>
          <a:solidFill>
            <a:srgbClr val="c0c0c0"/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96" name="CustomShape 12"/>
          <p:cNvSpPr/>
          <p:nvPr/>
        </p:nvSpPr>
        <p:spPr>
          <a:xfrm>
            <a:off x="5621040" y="6124320"/>
            <a:ext cx="549000" cy="548280"/>
          </a:xfrm>
          <a:prstGeom prst="ellipse">
            <a:avLst/>
          </a:prstGeom>
          <a:solidFill>
            <a:srgbClr val="000080"/>
          </a:solidFill>
          <a:ln>
            <a:solidFill>
              <a:srgbClr val="ffffff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97" name="TextShape 13"/>
          <p:cNvSpPr txBox="1"/>
          <p:nvPr/>
        </p:nvSpPr>
        <p:spPr>
          <a:xfrm>
            <a:off x="5693040" y="6163200"/>
            <a:ext cx="402120" cy="5140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3000" spc="-1">
                <a:solidFill>
                  <a:srgbClr val="ffffff"/>
                </a:solidFill>
                <a:latin typeface="Times New Roman"/>
              </a:rPr>
              <a:t>c</a:t>
            </a:r>
            <a:endParaRPr/>
          </a:p>
        </p:txBody>
      </p:sp>
      <p:sp>
        <p:nvSpPr>
          <p:cNvPr id="398" name="CustomShape 14"/>
          <p:cNvSpPr/>
          <p:nvPr/>
        </p:nvSpPr>
        <p:spPr>
          <a:xfrm>
            <a:off x="6233040" y="6143760"/>
            <a:ext cx="548640" cy="548280"/>
          </a:xfrm>
          <a:prstGeom prst="ellipse">
            <a:avLst/>
          </a:prstGeom>
          <a:solidFill>
            <a:srgbClr val="ffffff"/>
          </a:solidFill>
          <a:ln>
            <a:solidFill>
              <a:srgbClr val="000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99" name="TextShape 15"/>
          <p:cNvSpPr txBox="1"/>
          <p:nvPr/>
        </p:nvSpPr>
        <p:spPr>
          <a:xfrm>
            <a:off x="6341400" y="6199200"/>
            <a:ext cx="401760" cy="5140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3000" spc="-1">
                <a:solidFill>
                  <a:srgbClr val="000080"/>
                </a:solidFill>
                <a:latin typeface="Times New Roman"/>
              </a:rPr>
              <a:t>c</a:t>
            </a:r>
            <a:endParaRPr/>
          </a:p>
        </p:txBody>
      </p:sp>
      <p:sp>
        <p:nvSpPr>
          <p:cNvPr id="400" name="Line 16"/>
          <p:cNvSpPr/>
          <p:nvPr/>
        </p:nvSpPr>
        <p:spPr>
          <a:xfrm>
            <a:off x="6408360" y="6271200"/>
            <a:ext cx="262800" cy="0"/>
          </a:xfrm>
          <a:prstGeom prst="line">
            <a:avLst/>
          </a:prstGeom>
          <a:ln w="18360">
            <a:solidFill>
              <a:srgbClr val="00008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01" name="CustomShape 17"/>
          <p:cNvSpPr/>
          <p:nvPr/>
        </p:nvSpPr>
        <p:spPr>
          <a:xfrm flipV="1">
            <a:off x="525600" y="5383800"/>
            <a:ext cx="320040" cy="320040"/>
          </a:xfrm>
          <a:prstGeom prst="ellipse">
            <a:avLst/>
          </a:prstGeom>
          <a:solidFill>
            <a:srgbClr val="808080">
              <a:alpha val="50000"/>
            </a:srgbClr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02" name="CustomShape 18"/>
          <p:cNvSpPr/>
          <p:nvPr/>
        </p:nvSpPr>
        <p:spPr>
          <a:xfrm flipV="1">
            <a:off x="777240" y="5383440"/>
            <a:ext cx="320400" cy="320040"/>
          </a:xfrm>
          <a:prstGeom prst="ellipse">
            <a:avLst/>
          </a:prstGeom>
          <a:solidFill>
            <a:srgbClr val="808080">
              <a:alpha val="50000"/>
            </a:srgbClr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03" name="CustomShape 19"/>
          <p:cNvSpPr/>
          <p:nvPr/>
        </p:nvSpPr>
        <p:spPr>
          <a:xfrm flipV="1">
            <a:off x="4207320" y="5383800"/>
            <a:ext cx="320040" cy="320040"/>
          </a:xfrm>
          <a:prstGeom prst="ellipse">
            <a:avLst/>
          </a:prstGeom>
          <a:solidFill>
            <a:srgbClr val="808080">
              <a:alpha val="50000"/>
            </a:srgbClr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04" name="CustomShape 20"/>
          <p:cNvSpPr/>
          <p:nvPr/>
        </p:nvSpPr>
        <p:spPr>
          <a:xfrm flipV="1">
            <a:off x="4278960" y="5383440"/>
            <a:ext cx="320040" cy="320040"/>
          </a:xfrm>
          <a:prstGeom prst="ellipse">
            <a:avLst/>
          </a:prstGeom>
          <a:solidFill>
            <a:srgbClr val="808080">
              <a:alpha val="50000"/>
            </a:srgbClr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05" name="CustomShape 21"/>
          <p:cNvSpPr/>
          <p:nvPr/>
        </p:nvSpPr>
        <p:spPr>
          <a:xfrm flipV="1">
            <a:off x="2920320" y="5399280"/>
            <a:ext cx="320040" cy="320040"/>
          </a:xfrm>
          <a:prstGeom prst="ellipse">
            <a:avLst/>
          </a:prstGeom>
          <a:solidFill>
            <a:srgbClr val="808080">
              <a:alpha val="50000"/>
            </a:srgbClr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06" name="CustomShape 22"/>
          <p:cNvSpPr/>
          <p:nvPr/>
        </p:nvSpPr>
        <p:spPr>
          <a:xfrm flipV="1">
            <a:off x="3063960" y="5398920"/>
            <a:ext cx="320040" cy="320040"/>
          </a:xfrm>
          <a:prstGeom prst="ellipse">
            <a:avLst/>
          </a:prstGeom>
          <a:solidFill>
            <a:srgbClr val="808080">
              <a:alpha val="50000"/>
            </a:srgbClr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85" dur="indefinite" restart="never" nodeType="tmRoot">
          <p:childTnLst>
            <p:seq>
              <p:cTn id="86" nodeType="mainSeq">
                <p:childTnLst>
                  <p:par>
                    <p:cTn id="87" fill="freeze">
                      <p:stCondLst>
                        <p:cond delay="indefinite"/>
                      </p:stCondLst>
                      <p:childTnLst>
                        <p:par>
                          <p:cTn id="88" fill="freeze">
                            <p:stCondLst>
                              <p:cond delay="0"/>
                            </p:stCondLst>
                            <p:childTnLst>
                              <p:par>
                                <p:cTn id="8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7" name="Picture 1" descr=""/>
          <p:cNvPicPr/>
          <p:nvPr/>
        </p:nvPicPr>
        <p:blipFill>
          <a:blip r:embed="rId1"/>
          <a:stretch/>
        </p:blipFill>
        <p:spPr>
          <a:xfrm>
            <a:off x="167760" y="1175760"/>
            <a:ext cx="4536000" cy="4536000"/>
          </a:xfrm>
          <a:prstGeom prst="rect">
            <a:avLst/>
          </a:prstGeom>
          <a:ln>
            <a:noFill/>
          </a:ln>
        </p:spPr>
      </p:pic>
      <p:sp>
        <p:nvSpPr>
          <p:cNvPr id="408" name="TextShape 1"/>
          <p:cNvSpPr txBox="1"/>
          <p:nvPr/>
        </p:nvSpPr>
        <p:spPr>
          <a:xfrm>
            <a:off x="0" y="-43920"/>
            <a:ext cx="10080000" cy="844920"/>
          </a:xfrm>
          <a:prstGeom prst="rect">
            <a:avLst/>
          </a:prstGeom>
          <a:noFill/>
          <a:ln>
            <a:noFill/>
          </a:ln>
        </p:spPr>
        <p:txBody>
          <a:bodyPr lIns="95760" rIns="95760" tIns="47880" bIns="47880" anchor="ctr"/>
          <a:p>
            <a:pPr algn="ctr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4400" spc="-1">
                <a:latin typeface="Arial"/>
              </a:rPr>
              <a:t>Building a quarkonium-thermometer</a:t>
            </a:r>
            <a:endParaRPr/>
          </a:p>
        </p:txBody>
      </p:sp>
      <p:sp>
        <p:nvSpPr>
          <p:cNvPr id="409" name="CustomShape 2"/>
          <p:cNvSpPr/>
          <p:nvPr/>
        </p:nvSpPr>
        <p:spPr>
          <a:xfrm>
            <a:off x="83880" y="5879880"/>
            <a:ext cx="4955760" cy="8758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/>
            <a:r>
              <a:rPr lang="en-US" sz="2400" spc="-1">
                <a:solidFill>
                  <a:srgbClr val="000000"/>
                </a:solidFill>
                <a:latin typeface="Arial"/>
                <a:ea typeface="Arial"/>
              </a:rPr>
              <a:t>Clear hierarchy in R</a:t>
            </a:r>
            <a:r>
              <a:rPr lang="en-US" sz="2400" spc="-1" baseline="-25000">
                <a:solidFill>
                  <a:srgbClr val="000000"/>
                </a:solidFill>
                <a:latin typeface="Arial"/>
                <a:ea typeface="Arial"/>
              </a:rPr>
              <a:t>AA</a:t>
            </a:r>
            <a:r>
              <a:rPr lang="en-US" sz="2400" spc="-1">
                <a:solidFill>
                  <a:srgbClr val="000000"/>
                </a:solidFill>
                <a:latin typeface="Arial"/>
                <a:ea typeface="Arial"/>
              </a:rPr>
              <a:t> of different quarkonium states</a:t>
            </a:r>
            <a:endParaRPr/>
          </a:p>
        </p:txBody>
      </p:sp>
      <p:sp>
        <p:nvSpPr>
          <p:cNvPr id="410" name="CustomShape 3"/>
          <p:cNvSpPr/>
          <p:nvPr/>
        </p:nvSpPr>
        <p:spPr>
          <a:xfrm>
            <a:off x="780480" y="923760"/>
            <a:ext cx="1671120" cy="276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/>
          <a:p>
            <a:pPr/>
            <a:r>
              <a:rPr lang="en-US" sz="1200" spc="-1">
                <a:solidFill>
                  <a:srgbClr val="000000"/>
                </a:solidFill>
                <a:latin typeface="Arial"/>
              </a:rPr>
              <a:t>CMS-PAS HIN-11-011</a:t>
            </a:r>
            <a:endParaRPr/>
          </a:p>
        </p:txBody>
      </p:sp>
      <p:sp>
        <p:nvSpPr>
          <p:cNvPr id="411" name="CustomShape 4"/>
          <p:cNvSpPr/>
          <p:nvPr/>
        </p:nvSpPr>
        <p:spPr>
          <a:xfrm>
            <a:off x="2412720" y="5408640"/>
            <a:ext cx="572400" cy="4057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/>
          <a:p>
            <a:pPr/>
            <a:r>
              <a:rPr lang="en-US" sz="1800" spc="-1">
                <a:solidFill>
                  <a:srgbClr val="000000"/>
                </a:solidFill>
                <a:latin typeface="Arial"/>
              </a:rPr>
              <a:t>N</a:t>
            </a:r>
            <a:r>
              <a:rPr lang="en-US" sz="1800" spc="-1" baseline="-25000">
                <a:solidFill>
                  <a:srgbClr val="000000"/>
                </a:solidFill>
                <a:latin typeface="Arial"/>
              </a:rPr>
              <a:t>part</a:t>
            </a:r>
            <a:endParaRPr/>
          </a:p>
        </p:txBody>
      </p:sp>
      <p:sp>
        <p:nvSpPr>
          <p:cNvPr id="412" name="CustomShape 5"/>
          <p:cNvSpPr/>
          <p:nvPr/>
        </p:nvSpPr>
        <p:spPr>
          <a:xfrm>
            <a:off x="7338960" y="6735960"/>
            <a:ext cx="2570400" cy="276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/>
          <a:p>
            <a:pPr/>
            <a:r>
              <a:rPr lang="en-US" sz="1200" spc="-1">
                <a:solidFill>
                  <a:srgbClr val="000000"/>
                </a:solidFill>
                <a:latin typeface="Arial"/>
              </a:rPr>
              <a:t>CMS-PAS HIN-12-014, HIN-12-007</a:t>
            </a:r>
            <a:endParaRPr/>
          </a:p>
        </p:txBody>
      </p:sp>
      <p:sp>
        <p:nvSpPr>
          <p:cNvPr id="413" name="CustomShape 6"/>
          <p:cNvSpPr/>
          <p:nvPr/>
        </p:nvSpPr>
        <p:spPr>
          <a:xfrm>
            <a:off x="5686200" y="5811480"/>
            <a:ext cx="3863880" cy="825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/>
            <a:r>
              <a:rPr lang="en-US" sz="2400" spc="-1">
                <a:solidFill>
                  <a:srgbClr val="000000"/>
                </a:solidFill>
                <a:latin typeface="Arial"/>
                <a:ea typeface="Arial"/>
              </a:rPr>
              <a:t>Expected in terms of binding energy</a:t>
            </a:r>
            <a:endParaRPr/>
          </a:p>
        </p:txBody>
      </p:sp>
      <p:sp>
        <p:nvSpPr>
          <p:cNvPr id="414" name="CustomShape 7"/>
          <p:cNvSpPr/>
          <p:nvPr/>
        </p:nvSpPr>
        <p:spPr>
          <a:xfrm>
            <a:off x="5181840" y="772200"/>
            <a:ext cx="4620240" cy="3708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/>
            <a:r>
              <a:rPr lang="en-US" sz="1600" spc="-1">
                <a:solidFill>
                  <a:srgbClr val="000000"/>
                </a:solidFill>
                <a:latin typeface="Arial"/>
                <a:ea typeface="Arial"/>
              </a:rPr>
              <a:t>Note: 6.5&lt;p</a:t>
            </a:r>
            <a:r>
              <a:rPr lang="en-US" sz="1600" spc="-1" baseline="-25000">
                <a:solidFill>
                  <a:srgbClr val="000000"/>
                </a:solidFill>
                <a:latin typeface="Arial"/>
                <a:ea typeface="Arial"/>
              </a:rPr>
              <a:t>T</a:t>
            </a:r>
            <a:r>
              <a:rPr lang="en-US" sz="1600" spc="-1">
                <a:solidFill>
                  <a:srgbClr val="000000"/>
                </a:solidFill>
                <a:latin typeface="Arial"/>
                <a:ea typeface="Arial"/>
              </a:rPr>
              <a:t>&lt;30 GeV for J/</a:t>
            </a:r>
            <a:r>
              <a:rPr lang="en-US" sz="1600" spc="-1">
                <a:solidFill>
                  <a:srgbClr val="000000"/>
                </a:solidFill>
                <a:latin typeface="Symbol"/>
                <a:ea typeface="Symbol"/>
              </a:rPr>
              <a:t></a:t>
            </a:r>
            <a:r>
              <a:rPr lang="en-US" sz="1600" spc="-1">
                <a:solidFill>
                  <a:srgbClr val="000000"/>
                </a:solidFill>
                <a:latin typeface="Arial"/>
                <a:ea typeface="Arial"/>
              </a:rPr>
              <a:t> and </a:t>
            </a:r>
            <a:r>
              <a:rPr lang="en-US" sz="1600" spc="-1">
                <a:solidFill>
                  <a:srgbClr val="000000"/>
                </a:solidFill>
                <a:latin typeface="Symbol"/>
                <a:ea typeface="Symbol"/>
              </a:rPr>
              <a:t></a:t>
            </a:r>
            <a:r>
              <a:rPr lang="en-US" sz="1600" spc="-1">
                <a:solidFill>
                  <a:srgbClr val="000000"/>
                </a:solidFill>
                <a:latin typeface="Arial"/>
                <a:ea typeface="Arial"/>
              </a:rPr>
              <a:t>(2s)</a:t>
            </a:r>
            <a:endParaRPr/>
          </a:p>
        </p:txBody>
      </p:sp>
      <p:pic>
        <p:nvPicPr>
          <p:cNvPr id="415" name="Picture 5" descr=""/>
          <p:cNvPicPr/>
          <p:nvPr/>
        </p:nvPicPr>
        <p:blipFill>
          <a:blip r:embed="rId2"/>
          <a:stretch/>
        </p:blipFill>
        <p:spPr>
          <a:xfrm>
            <a:off x="4846320" y="1132920"/>
            <a:ext cx="4788000" cy="4594680"/>
          </a:xfrm>
          <a:prstGeom prst="rect">
            <a:avLst/>
          </a:prstGeom>
          <a:ln>
            <a:noFill/>
          </a:ln>
        </p:spPr>
      </p:pic>
      <p:sp>
        <p:nvSpPr>
          <p:cNvPr id="416" name="CustomShape 8"/>
          <p:cNvSpPr/>
          <p:nvPr/>
        </p:nvSpPr>
        <p:spPr>
          <a:xfrm flipV="1">
            <a:off x="525600" y="5383800"/>
            <a:ext cx="320040" cy="320040"/>
          </a:xfrm>
          <a:prstGeom prst="ellipse">
            <a:avLst/>
          </a:prstGeom>
          <a:solidFill>
            <a:srgbClr val="808080">
              <a:alpha val="50000"/>
            </a:srgbClr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17" name="CustomShape 9"/>
          <p:cNvSpPr/>
          <p:nvPr/>
        </p:nvSpPr>
        <p:spPr>
          <a:xfrm flipV="1">
            <a:off x="777240" y="5383440"/>
            <a:ext cx="320400" cy="320040"/>
          </a:xfrm>
          <a:prstGeom prst="ellipse">
            <a:avLst/>
          </a:prstGeom>
          <a:solidFill>
            <a:srgbClr val="808080">
              <a:alpha val="50000"/>
            </a:srgbClr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18" name="CustomShape 10"/>
          <p:cNvSpPr/>
          <p:nvPr/>
        </p:nvSpPr>
        <p:spPr>
          <a:xfrm flipV="1">
            <a:off x="4207320" y="5383800"/>
            <a:ext cx="320040" cy="320040"/>
          </a:xfrm>
          <a:prstGeom prst="ellipse">
            <a:avLst/>
          </a:prstGeom>
          <a:solidFill>
            <a:srgbClr val="808080">
              <a:alpha val="50000"/>
            </a:srgbClr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19" name="CustomShape 11"/>
          <p:cNvSpPr/>
          <p:nvPr/>
        </p:nvSpPr>
        <p:spPr>
          <a:xfrm flipV="1">
            <a:off x="4278960" y="5383440"/>
            <a:ext cx="320040" cy="320040"/>
          </a:xfrm>
          <a:prstGeom prst="ellipse">
            <a:avLst/>
          </a:prstGeom>
          <a:solidFill>
            <a:srgbClr val="808080">
              <a:alpha val="50000"/>
            </a:srgbClr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20" name="CustomShape 12"/>
          <p:cNvSpPr/>
          <p:nvPr/>
        </p:nvSpPr>
        <p:spPr>
          <a:xfrm flipV="1">
            <a:off x="2920320" y="5399280"/>
            <a:ext cx="320040" cy="320040"/>
          </a:xfrm>
          <a:prstGeom prst="ellipse">
            <a:avLst/>
          </a:prstGeom>
          <a:solidFill>
            <a:srgbClr val="808080">
              <a:alpha val="50000"/>
            </a:srgbClr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21" name="CustomShape 13"/>
          <p:cNvSpPr/>
          <p:nvPr/>
        </p:nvSpPr>
        <p:spPr>
          <a:xfrm flipV="1">
            <a:off x="3063960" y="5398920"/>
            <a:ext cx="320040" cy="320040"/>
          </a:xfrm>
          <a:prstGeom prst="ellipse">
            <a:avLst/>
          </a:prstGeom>
          <a:solidFill>
            <a:srgbClr val="808080">
              <a:alpha val="50000"/>
            </a:srgbClr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pic>
        <p:nvPicPr>
          <p:cNvPr id="422" name="Picture 19" descr=""/>
          <p:cNvPicPr/>
          <p:nvPr/>
        </p:nvPicPr>
        <p:blipFill>
          <a:blip r:embed="rId3"/>
          <a:stretch/>
        </p:blipFill>
        <p:spPr>
          <a:xfrm>
            <a:off x="3359520" y="3612240"/>
            <a:ext cx="722880" cy="318240"/>
          </a:xfrm>
          <a:prstGeom prst="rect">
            <a:avLst/>
          </a:prstGeom>
          <a:ln>
            <a:noFill/>
          </a:ln>
        </p:spPr>
      </p:pic>
      <p:pic>
        <p:nvPicPr>
          <p:cNvPr id="423" name="Picture 20" descr=""/>
          <p:cNvPicPr/>
          <p:nvPr/>
        </p:nvPicPr>
        <p:blipFill>
          <a:blip r:embed="rId4"/>
          <a:stretch/>
        </p:blipFill>
        <p:spPr>
          <a:xfrm>
            <a:off x="2687400" y="4115880"/>
            <a:ext cx="504000" cy="360360"/>
          </a:xfrm>
          <a:prstGeom prst="rect">
            <a:avLst/>
          </a:prstGeom>
          <a:ln>
            <a:noFill/>
          </a:ln>
        </p:spPr>
      </p:pic>
      <p:pic>
        <p:nvPicPr>
          <p:cNvPr id="424" name="Picture 21" descr=""/>
          <p:cNvPicPr/>
          <p:nvPr/>
        </p:nvPicPr>
        <p:blipFill>
          <a:blip r:embed="rId5"/>
          <a:stretch/>
        </p:blipFill>
        <p:spPr>
          <a:xfrm>
            <a:off x="2099520" y="4735800"/>
            <a:ext cx="756000" cy="2851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93" dur="indefinite" restart="never" nodeType="tmRoot">
          <p:childTnLst>
            <p:seq>
              <p:cTn id="94" nodeType="mainSeq">
                <p:childTnLst>
                  <p:par>
                    <p:cTn id="95" fill="freeze">
                      <p:stCondLst>
                        <p:cond delay="indefinite"/>
                      </p:stCondLst>
                      <p:childTnLst>
                        <p:par>
                          <p:cTn id="96" fill="freeze">
                            <p:stCondLst>
                              <p:cond delay="0"/>
                            </p:stCondLst>
                            <p:childTnLst>
                              <p:par>
                                <p:cTn id="9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5" name="" descr=""/>
          <p:cNvPicPr/>
          <p:nvPr/>
        </p:nvPicPr>
        <p:blipFill>
          <a:blip r:embed="rId1"/>
          <a:stretch/>
        </p:blipFill>
        <p:spPr>
          <a:xfrm>
            <a:off x="2096280" y="2660040"/>
            <a:ext cx="4785120" cy="4242240"/>
          </a:xfrm>
          <a:prstGeom prst="rect">
            <a:avLst/>
          </a:prstGeom>
          <a:ln>
            <a:noFill/>
          </a:ln>
        </p:spPr>
      </p:pic>
      <p:sp>
        <p:nvSpPr>
          <p:cNvPr id="426" name="TextShape 1"/>
          <p:cNvSpPr txBox="1"/>
          <p:nvPr/>
        </p:nvSpPr>
        <p:spPr>
          <a:xfrm>
            <a:off x="3142080" y="4623480"/>
            <a:ext cx="1827000" cy="1033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endParaRPr/>
          </a:p>
          <a:p>
            <a:r>
              <a:rPr b="1" lang="en-US" sz="1500" spc="-1">
                <a:solidFill>
                  <a:srgbClr val="000000"/>
                </a:solidFill>
                <a:latin typeface="Times New Roman"/>
                <a:hlinkClick r:id="rId2"/>
              </a:rPr>
              <a:t>arXiv:1701.07065</a:t>
            </a:r>
            <a:r>
              <a:rPr b="1" lang="en-US" sz="1500" spc="-1">
                <a:solidFill>
                  <a:srgbClr val="000000"/>
                </a:solidFill>
                <a:latin typeface="Times New Roman"/>
              </a:rPr>
              <a:t> </a:t>
            </a:r>
            <a:endParaRPr/>
          </a:p>
          <a:p>
            <a:endParaRPr/>
          </a:p>
        </p:txBody>
      </p:sp>
      <p:sp>
        <p:nvSpPr>
          <p:cNvPr id="427" name="CustomShape 2"/>
          <p:cNvSpPr/>
          <p:nvPr/>
        </p:nvSpPr>
        <p:spPr>
          <a:xfrm>
            <a:off x="2398320" y="442440"/>
            <a:ext cx="1445760" cy="901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1464" y="4340"/>
                </a:moveTo>
                <a:lnTo>
                  <a:pt x="9722" y="1887"/>
                </a:lnTo>
                <a:lnTo>
                  <a:pt x="8548" y="6383"/>
                </a:lnTo>
                <a:lnTo>
                  <a:pt x="4503" y="3626"/>
                </a:lnTo>
                <a:lnTo>
                  <a:pt x="5373" y="7816"/>
                </a:lnTo>
                <a:lnTo>
                  <a:pt x="1174" y="8270"/>
                </a:lnTo>
                <a:lnTo>
                  <a:pt x="3934" y="11592"/>
                </a:lnTo>
                <a:lnTo>
                  <a:pt x="0" y="12875"/>
                </a:lnTo>
                <a:lnTo>
                  <a:pt x="3329" y="15372"/>
                </a:lnTo>
                <a:lnTo>
                  <a:pt x="1283" y="17824"/>
                </a:lnTo>
                <a:lnTo>
                  <a:pt x="4804" y="18239"/>
                </a:lnTo>
                <a:lnTo>
                  <a:pt x="4918" y="21600"/>
                </a:lnTo>
                <a:lnTo>
                  <a:pt x="7525" y="18125"/>
                </a:lnTo>
                <a:lnTo>
                  <a:pt x="8698" y="19712"/>
                </a:lnTo>
                <a:lnTo>
                  <a:pt x="9871" y="17371"/>
                </a:lnTo>
                <a:lnTo>
                  <a:pt x="11614" y="18844"/>
                </a:lnTo>
                <a:lnTo>
                  <a:pt x="12178" y="15937"/>
                </a:lnTo>
                <a:lnTo>
                  <a:pt x="14943" y="17371"/>
                </a:lnTo>
                <a:lnTo>
                  <a:pt x="14640" y="14348"/>
                </a:lnTo>
                <a:lnTo>
                  <a:pt x="18878" y="15632"/>
                </a:lnTo>
                <a:lnTo>
                  <a:pt x="16382" y="12311"/>
                </a:lnTo>
                <a:lnTo>
                  <a:pt x="18270" y="11292"/>
                </a:lnTo>
                <a:lnTo>
                  <a:pt x="16986" y="9404"/>
                </a:lnTo>
                <a:lnTo>
                  <a:pt x="21600" y="6646"/>
                </a:lnTo>
                <a:lnTo>
                  <a:pt x="16382" y="6533"/>
                </a:lnTo>
                <a:lnTo>
                  <a:pt x="18005" y="3172"/>
                </a:lnTo>
                <a:lnTo>
                  <a:pt x="14524" y="5778"/>
                </a:lnTo>
                <a:lnTo>
                  <a:pt x="14789" y="0"/>
                </a:lnTo>
                <a:lnTo>
                  <a:pt x="11464" y="4340"/>
                </a:lnTo>
                <a:close/>
              </a:path>
            </a:pathLst>
          </a:custGeom>
          <a:blipFill>
            <a:blip r:embed="rId3"/>
            <a:tile/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28" name="TextShape 3"/>
          <p:cNvSpPr txBox="1"/>
          <p:nvPr/>
        </p:nvSpPr>
        <p:spPr>
          <a:xfrm rot="5400000">
            <a:off x="6437160" y="1590120"/>
            <a:ext cx="1867680" cy="7945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2500" spc="-1">
                <a:solidFill>
                  <a:srgbClr val="008000"/>
                </a:solidFill>
                <a:latin typeface="Times New Roman"/>
              </a:rPr>
              <a:t>trajectory of system</a:t>
            </a:r>
            <a:endParaRPr/>
          </a:p>
        </p:txBody>
      </p:sp>
      <p:pic>
        <p:nvPicPr>
          <p:cNvPr id="429" name="" descr=""/>
          <p:cNvPicPr/>
          <p:nvPr/>
        </p:nvPicPr>
        <p:blipFill>
          <a:blip r:embed="rId4"/>
          <a:stretch/>
        </p:blipFill>
        <p:spPr>
          <a:xfrm>
            <a:off x="4114080" y="354240"/>
            <a:ext cx="1005480" cy="1027440"/>
          </a:xfrm>
          <a:prstGeom prst="rect">
            <a:avLst/>
          </a:prstGeom>
          <a:ln>
            <a:noFill/>
          </a:ln>
        </p:spPr>
      </p:pic>
      <p:pic>
        <p:nvPicPr>
          <p:cNvPr id="430" name="" descr=""/>
          <p:cNvPicPr/>
          <p:nvPr/>
        </p:nvPicPr>
        <p:blipFill>
          <a:blip r:embed="rId5"/>
          <a:stretch/>
        </p:blipFill>
        <p:spPr>
          <a:xfrm>
            <a:off x="874440" y="354240"/>
            <a:ext cx="1005480" cy="1027440"/>
          </a:xfrm>
          <a:prstGeom prst="rect">
            <a:avLst/>
          </a:prstGeom>
          <a:ln>
            <a:noFill/>
          </a:ln>
        </p:spPr>
      </p:pic>
      <p:sp>
        <p:nvSpPr>
          <p:cNvPr id="431" name="Line 4"/>
          <p:cNvSpPr/>
          <p:nvPr/>
        </p:nvSpPr>
        <p:spPr>
          <a:xfrm flipH="1">
            <a:off x="3720960" y="840600"/>
            <a:ext cx="821520" cy="0"/>
          </a:xfrm>
          <a:prstGeom prst="line">
            <a:avLst/>
          </a:prstGeom>
          <a:ln w="7632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32" name="Line 5"/>
          <p:cNvSpPr/>
          <p:nvPr/>
        </p:nvSpPr>
        <p:spPr>
          <a:xfrm>
            <a:off x="1529280" y="820440"/>
            <a:ext cx="821520" cy="0"/>
          </a:xfrm>
          <a:prstGeom prst="line">
            <a:avLst/>
          </a:prstGeom>
          <a:ln w="7632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33" name="Line 6"/>
          <p:cNvSpPr/>
          <p:nvPr/>
        </p:nvSpPr>
        <p:spPr>
          <a:xfrm flipV="1">
            <a:off x="3012480" y="204120"/>
            <a:ext cx="0" cy="2670120"/>
          </a:xfrm>
          <a:prstGeom prst="line">
            <a:avLst/>
          </a:prstGeom>
          <a:ln w="2916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34" name="CustomShape 7"/>
          <p:cNvSpPr/>
          <p:nvPr/>
        </p:nvSpPr>
        <p:spPr>
          <a:xfrm rot="19800000">
            <a:off x="2514600" y="1716480"/>
            <a:ext cx="901440" cy="340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35" name="Line 8"/>
          <p:cNvSpPr/>
          <p:nvPr/>
        </p:nvSpPr>
        <p:spPr>
          <a:xfrm flipV="1">
            <a:off x="2904840" y="1904040"/>
            <a:ext cx="352440" cy="203400"/>
          </a:xfrm>
          <a:prstGeom prst="line">
            <a:avLst/>
          </a:prstGeom>
          <a:ln w="3672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36" name="Line 9"/>
          <p:cNvSpPr/>
          <p:nvPr/>
        </p:nvSpPr>
        <p:spPr>
          <a:xfrm flipV="1">
            <a:off x="2800440" y="1550160"/>
            <a:ext cx="352440" cy="203400"/>
          </a:xfrm>
          <a:prstGeom prst="line">
            <a:avLst/>
          </a:prstGeom>
          <a:ln w="3672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37" name="Line 10"/>
          <p:cNvSpPr/>
          <p:nvPr/>
        </p:nvSpPr>
        <p:spPr>
          <a:xfrm>
            <a:off x="2823120" y="858960"/>
            <a:ext cx="442440" cy="0"/>
          </a:xfrm>
          <a:prstGeom prst="line">
            <a:avLst/>
          </a:prstGeom>
          <a:ln w="291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38" name="TextShape 11"/>
          <p:cNvSpPr txBox="1"/>
          <p:nvPr/>
        </p:nvSpPr>
        <p:spPr>
          <a:xfrm>
            <a:off x="1932840" y="405000"/>
            <a:ext cx="1382040" cy="4471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2500" spc="-1">
                <a:latin typeface="Arial"/>
              </a:rPr>
              <a:t>~600</a:t>
            </a:r>
            <a:endParaRPr/>
          </a:p>
        </p:txBody>
      </p:sp>
    </p:spTree>
  </p:cSld>
  <p:timing>
    <p:tnLst>
      <p:par>
        <p:cTn id="101" dur="indefinite" restart="never" nodeType="tmRoot">
          <p:childTnLst>
            <p:seq>
              <p:cTn id="10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TextShape 1"/>
          <p:cNvSpPr txBox="1"/>
          <p:nvPr/>
        </p:nvSpPr>
        <p:spPr>
          <a:xfrm>
            <a:off x="548640" y="2933640"/>
            <a:ext cx="9071640" cy="1280160"/>
          </a:xfrm>
          <a:prstGeom prst="rect">
            <a:avLst/>
          </a:prstGeom>
          <a:solidFill>
            <a:srgbClr val="9999cc"/>
          </a:solidFill>
          <a:ln w="18360">
            <a:solidFill>
              <a:srgbClr val="000000"/>
            </a:solidFill>
            <a:round/>
          </a:ln>
        </p:spPr>
        <p:txBody>
          <a:bodyPr lIns="9000" rIns="9000" tIns="9000" bIns="9000" anchor="ctr"/>
          <a:p>
            <a:pPr algn="ctr"/>
            <a:r>
              <a:rPr lang="en-US" sz="4400" spc="-1">
                <a:latin typeface="Arial"/>
              </a:rPr>
              <a:t>QGP Spectroscopy</a:t>
            </a:r>
            <a:endParaRPr/>
          </a:p>
        </p:txBody>
      </p:sp>
    </p:spTree>
  </p:cSld>
  <p:timing>
    <p:tnLst>
      <p:par>
        <p:cTn id="103" dur="indefinite" restart="never" nodeType="tmRoot">
          <p:childTnLst>
            <p:seq>
              <p:cTn id="10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TextShape 1"/>
          <p:cNvSpPr txBox="1"/>
          <p:nvPr/>
        </p:nvSpPr>
        <p:spPr>
          <a:xfrm>
            <a:off x="540000" y="93600"/>
            <a:ext cx="9071640" cy="751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Arial"/>
              </a:rPr>
              <a:t>Probing the Quark Gluon Plasma</a:t>
            </a:r>
            <a:endParaRPr/>
          </a:p>
        </p:txBody>
      </p:sp>
      <p:sp>
        <p:nvSpPr>
          <p:cNvPr id="441" name="TextShape 2"/>
          <p:cNvSpPr txBox="1"/>
          <p:nvPr/>
        </p:nvSpPr>
        <p:spPr>
          <a:xfrm>
            <a:off x="1231560" y="5234040"/>
            <a:ext cx="7800120" cy="1663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3000" spc="-1">
                <a:latin typeface="Times New Roman"/>
              </a:rPr>
              <a:t>Want a probe which traveled through the collision</a:t>
            </a:r>
            <a:endParaRPr/>
          </a:p>
          <a:p>
            <a:r>
              <a:rPr lang="en-US" sz="3000" spc="-1">
                <a:latin typeface="Times New Roman"/>
              </a:rPr>
              <a:t>QGP is very short-lived (~1-10 fm/c) </a:t>
            </a:r>
            <a:r>
              <a:rPr lang="en-US" sz="3000" spc="-1">
                <a:latin typeface="Times New Roman"/>
                <a:ea typeface="Times New Roman"/>
              </a:rPr>
              <a:t>→</a:t>
            </a:r>
            <a:r>
              <a:rPr lang="en-US" sz="3000" spc="-1">
                <a:latin typeface="Times New Roman"/>
              </a:rPr>
              <a:t> </a:t>
            </a:r>
            <a:endParaRPr/>
          </a:p>
          <a:p>
            <a:r>
              <a:rPr lang="en-US" sz="3000" spc="-1">
                <a:latin typeface="Times New Roman"/>
              </a:rPr>
              <a:t>	</a:t>
            </a:r>
            <a:r>
              <a:rPr lang="en-US" sz="3000" spc="-1">
                <a:latin typeface="Times New Roman"/>
              </a:rPr>
              <a:t>cannot use an external probe</a:t>
            </a:r>
            <a:endParaRPr/>
          </a:p>
        </p:txBody>
      </p:sp>
      <p:sp>
        <p:nvSpPr>
          <p:cNvPr id="442" name="Freeform 3"/>
          <p:cNvSpPr/>
          <p:nvPr/>
        </p:nvSpPr>
        <p:spPr>
          <a:xfrm>
            <a:off x="1796040" y="3403440"/>
            <a:ext cx="2815560" cy="311040"/>
          </a:xfrm>
          <a:custGeom>
            <a:avLst/>
            <a:gdLst/>
            <a:ahLst/>
            <a:rect l="0" t="0" r="r" b="b"/>
            <a:pathLst>
              <a:path w="7821" h="864">
                <a:moveTo>
                  <a:pt x="196" y="748"/>
                </a:moveTo>
                <a:cubicBezTo>
                  <a:pt x="196" y="115"/>
                  <a:pt x="0" y="196"/>
                  <a:pt x="196" y="115"/>
                </a:cubicBezTo>
                <a:cubicBezTo>
                  <a:pt x="473" y="0"/>
                  <a:pt x="554" y="863"/>
                  <a:pt x="831" y="748"/>
                </a:cubicBezTo>
                <a:cubicBezTo>
                  <a:pt x="1027" y="667"/>
                  <a:pt x="635" y="196"/>
                  <a:pt x="831" y="115"/>
                </a:cubicBezTo>
                <a:cubicBezTo>
                  <a:pt x="1108" y="0"/>
                  <a:pt x="1230" y="846"/>
                  <a:pt x="1468" y="748"/>
                </a:cubicBezTo>
                <a:cubicBezTo>
                  <a:pt x="1706" y="650"/>
                  <a:pt x="1270" y="196"/>
                  <a:pt x="1468" y="115"/>
                </a:cubicBezTo>
                <a:cubicBezTo>
                  <a:pt x="1745" y="0"/>
                  <a:pt x="1867" y="846"/>
                  <a:pt x="2102" y="748"/>
                </a:cubicBezTo>
                <a:cubicBezTo>
                  <a:pt x="2337" y="650"/>
                  <a:pt x="1907" y="196"/>
                  <a:pt x="2102" y="115"/>
                </a:cubicBezTo>
                <a:cubicBezTo>
                  <a:pt x="2379" y="0"/>
                  <a:pt x="2501" y="846"/>
                  <a:pt x="2737" y="748"/>
                </a:cubicBezTo>
                <a:cubicBezTo>
                  <a:pt x="2973" y="650"/>
                  <a:pt x="2541" y="196"/>
                  <a:pt x="2737" y="115"/>
                </a:cubicBezTo>
                <a:cubicBezTo>
                  <a:pt x="3014" y="0"/>
                  <a:pt x="3136" y="846"/>
                  <a:pt x="3372" y="748"/>
                </a:cubicBezTo>
                <a:cubicBezTo>
                  <a:pt x="3608" y="650"/>
                  <a:pt x="3176" y="196"/>
                  <a:pt x="3372" y="115"/>
                </a:cubicBezTo>
                <a:cubicBezTo>
                  <a:pt x="3649" y="0"/>
                  <a:pt x="3771" y="846"/>
                  <a:pt x="4007" y="748"/>
                </a:cubicBezTo>
                <a:cubicBezTo>
                  <a:pt x="4243" y="650"/>
                  <a:pt x="3811" y="196"/>
                  <a:pt x="4007" y="115"/>
                </a:cubicBezTo>
                <a:cubicBezTo>
                  <a:pt x="4284" y="0"/>
                  <a:pt x="4406" y="846"/>
                  <a:pt x="4644" y="748"/>
                </a:cubicBezTo>
                <a:cubicBezTo>
                  <a:pt x="4882" y="650"/>
                  <a:pt x="4448" y="196"/>
                  <a:pt x="4644" y="115"/>
                </a:cubicBezTo>
                <a:cubicBezTo>
                  <a:pt x="4921" y="0"/>
                  <a:pt x="5043" y="846"/>
                  <a:pt x="5278" y="748"/>
                </a:cubicBezTo>
                <a:cubicBezTo>
                  <a:pt x="5513" y="650"/>
                  <a:pt x="5083" y="196"/>
                  <a:pt x="5278" y="115"/>
                </a:cubicBezTo>
                <a:cubicBezTo>
                  <a:pt x="5555" y="0"/>
                  <a:pt x="5677" y="846"/>
                  <a:pt x="5913" y="748"/>
                </a:cubicBezTo>
                <a:cubicBezTo>
                  <a:pt x="6149" y="650"/>
                  <a:pt x="5717" y="196"/>
                  <a:pt x="5913" y="115"/>
                </a:cubicBezTo>
                <a:cubicBezTo>
                  <a:pt x="6190" y="0"/>
                  <a:pt x="6312" y="846"/>
                  <a:pt x="6548" y="748"/>
                </a:cubicBezTo>
                <a:cubicBezTo>
                  <a:pt x="6784" y="650"/>
                  <a:pt x="6352" y="196"/>
                  <a:pt x="6548" y="115"/>
                </a:cubicBezTo>
                <a:cubicBezTo>
                  <a:pt x="6825" y="0"/>
                  <a:pt x="6947" y="846"/>
                  <a:pt x="7183" y="748"/>
                </a:cubicBezTo>
                <a:cubicBezTo>
                  <a:pt x="7419" y="650"/>
                  <a:pt x="6987" y="196"/>
                  <a:pt x="7183" y="115"/>
                </a:cubicBezTo>
                <a:cubicBezTo>
                  <a:pt x="7460" y="0"/>
                  <a:pt x="7608" y="537"/>
                  <a:pt x="7820" y="748"/>
                </a:cubicBezTo>
              </a:path>
            </a:pathLst>
          </a:custGeom>
          <a:ln>
            <a:solidFill>
              <a:srgbClr val="000000"/>
            </a:solidFill>
          </a:ln>
        </p:spPr>
      </p:sp>
      <p:sp>
        <p:nvSpPr>
          <p:cNvPr id="443" name="Freeform 4"/>
          <p:cNvSpPr/>
          <p:nvPr/>
        </p:nvSpPr>
        <p:spPr>
          <a:xfrm>
            <a:off x="4584240" y="3403440"/>
            <a:ext cx="3710880" cy="311040"/>
          </a:xfrm>
          <a:custGeom>
            <a:avLst/>
            <a:gdLst/>
            <a:ahLst/>
            <a:rect l="0" t="0" r="r" b="b"/>
            <a:pathLst>
              <a:path w="10308" h="864">
                <a:moveTo>
                  <a:pt x="259" y="748"/>
                </a:moveTo>
                <a:cubicBezTo>
                  <a:pt x="259" y="115"/>
                  <a:pt x="0" y="196"/>
                  <a:pt x="259" y="115"/>
                </a:cubicBezTo>
                <a:cubicBezTo>
                  <a:pt x="624" y="0"/>
                  <a:pt x="730" y="863"/>
                  <a:pt x="1096" y="748"/>
                </a:cubicBezTo>
                <a:cubicBezTo>
                  <a:pt x="1356" y="667"/>
                  <a:pt x="837" y="196"/>
                  <a:pt x="1096" y="115"/>
                </a:cubicBezTo>
                <a:cubicBezTo>
                  <a:pt x="1463" y="0"/>
                  <a:pt x="1624" y="846"/>
                  <a:pt x="1935" y="748"/>
                </a:cubicBezTo>
                <a:cubicBezTo>
                  <a:pt x="2246" y="650"/>
                  <a:pt x="1676" y="196"/>
                  <a:pt x="1935" y="115"/>
                </a:cubicBezTo>
                <a:cubicBezTo>
                  <a:pt x="2299" y="0"/>
                  <a:pt x="2460" y="846"/>
                  <a:pt x="2771" y="748"/>
                </a:cubicBezTo>
                <a:cubicBezTo>
                  <a:pt x="3082" y="650"/>
                  <a:pt x="2512" y="196"/>
                  <a:pt x="2771" y="115"/>
                </a:cubicBezTo>
                <a:cubicBezTo>
                  <a:pt x="3136" y="0"/>
                  <a:pt x="3297" y="846"/>
                  <a:pt x="3608" y="748"/>
                </a:cubicBezTo>
                <a:cubicBezTo>
                  <a:pt x="3919" y="650"/>
                  <a:pt x="3350" y="196"/>
                  <a:pt x="3608" y="115"/>
                </a:cubicBezTo>
                <a:cubicBezTo>
                  <a:pt x="3973" y="0"/>
                  <a:pt x="4134" y="846"/>
                  <a:pt x="4445" y="748"/>
                </a:cubicBezTo>
                <a:cubicBezTo>
                  <a:pt x="4756" y="650"/>
                  <a:pt x="4187" y="196"/>
                  <a:pt x="4445" y="115"/>
                </a:cubicBezTo>
                <a:cubicBezTo>
                  <a:pt x="4812" y="0"/>
                  <a:pt x="4973" y="846"/>
                  <a:pt x="5283" y="748"/>
                </a:cubicBezTo>
                <a:cubicBezTo>
                  <a:pt x="5593" y="650"/>
                  <a:pt x="5026" y="196"/>
                  <a:pt x="5283" y="115"/>
                </a:cubicBezTo>
                <a:cubicBezTo>
                  <a:pt x="5648" y="0"/>
                  <a:pt x="5809" y="846"/>
                  <a:pt x="6120" y="748"/>
                </a:cubicBezTo>
                <a:cubicBezTo>
                  <a:pt x="6431" y="650"/>
                  <a:pt x="5862" y="196"/>
                  <a:pt x="6120" y="115"/>
                </a:cubicBezTo>
                <a:cubicBezTo>
                  <a:pt x="6485" y="0"/>
                  <a:pt x="6646" y="846"/>
                  <a:pt x="6957" y="748"/>
                </a:cubicBezTo>
                <a:cubicBezTo>
                  <a:pt x="7268" y="650"/>
                  <a:pt x="6699" y="196"/>
                  <a:pt x="6957" y="115"/>
                </a:cubicBezTo>
                <a:cubicBezTo>
                  <a:pt x="7323" y="0"/>
                  <a:pt x="7483" y="846"/>
                  <a:pt x="7797" y="748"/>
                </a:cubicBezTo>
                <a:cubicBezTo>
                  <a:pt x="8111" y="650"/>
                  <a:pt x="7536" y="196"/>
                  <a:pt x="7797" y="115"/>
                </a:cubicBezTo>
                <a:cubicBezTo>
                  <a:pt x="8162" y="0"/>
                  <a:pt x="8322" y="846"/>
                  <a:pt x="8633" y="748"/>
                </a:cubicBezTo>
                <a:cubicBezTo>
                  <a:pt x="8944" y="650"/>
                  <a:pt x="8374" y="196"/>
                  <a:pt x="8633" y="115"/>
                </a:cubicBezTo>
                <a:cubicBezTo>
                  <a:pt x="8998" y="0"/>
                  <a:pt x="9159" y="846"/>
                  <a:pt x="9470" y="748"/>
                </a:cubicBezTo>
                <a:cubicBezTo>
                  <a:pt x="9781" y="650"/>
                  <a:pt x="9211" y="196"/>
                  <a:pt x="9470" y="115"/>
                </a:cubicBezTo>
                <a:cubicBezTo>
                  <a:pt x="9835" y="0"/>
                  <a:pt x="10027" y="537"/>
                  <a:pt x="10307" y="748"/>
                </a:cubicBezTo>
              </a:path>
            </a:pathLst>
          </a:custGeom>
          <a:ln>
            <a:solidFill>
              <a:srgbClr val="000000"/>
            </a:solidFill>
          </a:ln>
        </p:spPr>
      </p:sp>
      <p:sp>
        <p:nvSpPr>
          <p:cNvPr id="444" name="CustomShape 5"/>
          <p:cNvSpPr/>
          <p:nvPr/>
        </p:nvSpPr>
        <p:spPr>
          <a:xfrm>
            <a:off x="3949920" y="2873520"/>
            <a:ext cx="686160" cy="1370880"/>
          </a:xfrm>
          <a:prstGeom prst="rect">
            <a:avLst/>
          </a:prstGeom>
          <a:solidFill>
            <a:srgbClr val="c0c0c0">
              <a:alpha val="50000"/>
            </a:srgbClr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45" name="TextShape 6"/>
          <p:cNvSpPr txBox="1"/>
          <p:nvPr/>
        </p:nvSpPr>
        <p:spPr>
          <a:xfrm>
            <a:off x="1206000" y="2873520"/>
            <a:ext cx="1371960" cy="5140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3000" spc="-1">
                <a:latin typeface="Times New Roman"/>
              </a:rPr>
              <a:t>Probe</a:t>
            </a:r>
            <a:endParaRPr/>
          </a:p>
        </p:txBody>
      </p:sp>
      <p:sp>
        <p:nvSpPr>
          <p:cNvPr id="446" name="TextShape 7"/>
          <p:cNvSpPr txBox="1"/>
          <p:nvPr/>
        </p:nvSpPr>
        <p:spPr>
          <a:xfrm>
            <a:off x="3336120" y="2333520"/>
            <a:ext cx="1870920" cy="5140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lang="en-US" sz="3000" spc="-1">
                <a:latin typeface="Times New Roman"/>
              </a:rPr>
              <a:t>Medium</a:t>
            </a:r>
            <a:endParaRPr/>
          </a:p>
        </p:txBody>
      </p:sp>
      <p:sp>
        <p:nvSpPr>
          <p:cNvPr id="447" name="TextShape 8"/>
          <p:cNvSpPr txBox="1"/>
          <p:nvPr/>
        </p:nvSpPr>
        <p:spPr>
          <a:xfrm>
            <a:off x="7274520" y="2893680"/>
            <a:ext cx="1701720" cy="5140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3000" spc="-1">
                <a:latin typeface="Times New Roman"/>
              </a:rPr>
              <a:t>Detector</a:t>
            </a:r>
            <a:endParaRPr/>
          </a:p>
        </p:txBody>
      </p:sp>
    </p:spTree>
  </p:cSld>
  <p:timing>
    <p:tnLst>
      <p:par>
        <p:cTn id="105" dur="indefinite" restart="never" nodeType="tmRoot">
          <p:childTnLst>
            <p:seq>
              <p:cTn id="106" nodeType="mainSeq">
                <p:childTnLst>
                  <p:par>
                    <p:cTn id="107" fill="freeze">
                      <p:stCondLst>
                        <p:cond delay="indefinite"/>
                      </p:stCondLst>
                      <p:childTnLst>
                        <p:par>
                          <p:cTn id="108" fill="freeze">
                            <p:stCondLst>
                              <p:cond delay="0"/>
                            </p:stCondLst>
                            <p:childTnLst>
                              <p:par>
                                <p:cTn id="10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>
                                            <p:txEl>
                                              <p:pRg st="50" end="9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>
                                            <p:txEl>
                                              <p:pRg st="90" end="1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TextShape 1"/>
          <p:cNvSpPr txBox="1"/>
          <p:nvPr/>
        </p:nvSpPr>
        <p:spPr>
          <a:xfrm>
            <a:off x="540000" y="93600"/>
            <a:ext cx="9071640" cy="751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Arial"/>
              </a:rPr>
              <a:t>Probes of the Quark Gluon Plasma</a:t>
            </a:r>
            <a:endParaRPr/>
          </a:p>
        </p:txBody>
      </p:sp>
      <p:sp>
        <p:nvSpPr>
          <p:cNvPr id="449" name="TextShape 2"/>
          <p:cNvSpPr txBox="1"/>
          <p:nvPr/>
        </p:nvSpPr>
        <p:spPr>
          <a:xfrm>
            <a:off x="319680" y="5303160"/>
            <a:ext cx="9601200" cy="13615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3000" spc="-1">
                <a:latin typeface="Times New Roman"/>
              </a:rPr>
              <a:t>Want a probe which traveled through the medium</a:t>
            </a:r>
            <a:endParaRPr/>
          </a:p>
          <a:p>
            <a:r>
              <a:rPr lang="en-US" sz="3000" spc="-1">
                <a:latin typeface="Times New Roman"/>
              </a:rPr>
              <a:t>QGP is short lived </a:t>
            </a:r>
            <a:r>
              <a:rPr lang="en-US" sz="3000" spc="-1">
                <a:latin typeface="Times New Roman"/>
                <a:ea typeface="Times New Roman"/>
              </a:rPr>
              <a:t>→</a:t>
            </a:r>
            <a:r>
              <a:rPr lang="en-US" sz="3000" spc="-1">
                <a:latin typeface="Times New Roman"/>
              </a:rPr>
              <a:t> need a probe created in the collision</a:t>
            </a:r>
            <a:r>
              <a:rPr lang="en-US" sz="3000" spc="-1">
                <a:latin typeface="Times New Roman"/>
              </a:rPr>
              <a:t>
</a:t>
            </a:r>
            <a:endParaRPr/>
          </a:p>
        </p:txBody>
      </p:sp>
      <p:pic>
        <p:nvPicPr>
          <p:cNvPr id="450" name="" descr=""/>
          <p:cNvPicPr/>
          <p:nvPr/>
        </p:nvPicPr>
        <p:blipFill>
          <a:blip r:embed="rId1"/>
          <a:stretch/>
        </p:blipFill>
        <p:spPr>
          <a:xfrm>
            <a:off x="4175640" y="2904120"/>
            <a:ext cx="914760" cy="1371240"/>
          </a:xfrm>
          <a:prstGeom prst="rect">
            <a:avLst/>
          </a:prstGeom>
          <a:ln>
            <a:noFill/>
          </a:ln>
        </p:spPr>
      </p:pic>
      <p:pic>
        <p:nvPicPr>
          <p:cNvPr id="451" name="" descr=""/>
          <p:cNvPicPr/>
          <p:nvPr/>
        </p:nvPicPr>
        <p:blipFill>
          <a:blip r:embed="rId2"/>
          <a:stretch/>
        </p:blipFill>
        <p:spPr>
          <a:xfrm>
            <a:off x="3135600" y="2735280"/>
            <a:ext cx="640080" cy="1645560"/>
          </a:xfrm>
          <a:prstGeom prst="rect">
            <a:avLst/>
          </a:prstGeom>
          <a:ln>
            <a:noFill/>
          </a:ln>
        </p:spPr>
      </p:pic>
      <p:sp>
        <p:nvSpPr>
          <p:cNvPr id="452" name="CustomShape 3"/>
          <p:cNvSpPr/>
          <p:nvPr/>
        </p:nvSpPr>
        <p:spPr>
          <a:xfrm>
            <a:off x="3490200" y="3081960"/>
            <a:ext cx="91440" cy="20988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pic>
        <p:nvPicPr>
          <p:cNvPr id="453" name="" descr=""/>
          <p:cNvPicPr/>
          <p:nvPr/>
        </p:nvPicPr>
        <p:blipFill>
          <a:blip r:embed="rId3"/>
          <a:stretch/>
        </p:blipFill>
        <p:spPr>
          <a:xfrm>
            <a:off x="5440320" y="3023280"/>
            <a:ext cx="640080" cy="1645200"/>
          </a:xfrm>
          <a:prstGeom prst="rect">
            <a:avLst/>
          </a:prstGeom>
          <a:ln>
            <a:noFill/>
          </a:ln>
        </p:spPr>
      </p:pic>
      <p:sp>
        <p:nvSpPr>
          <p:cNvPr id="454" name="CustomShape 4"/>
          <p:cNvSpPr/>
          <p:nvPr/>
        </p:nvSpPr>
        <p:spPr>
          <a:xfrm>
            <a:off x="5698800" y="3236400"/>
            <a:ext cx="91440" cy="20988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55" name="CustomShape 5"/>
          <p:cNvSpPr/>
          <p:nvPr/>
        </p:nvSpPr>
        <p:spPr>
          <a:xfrm>
            <a:off x="2178000" y="3342600"/>
            <a:ext cx="838440" cy="380880"/>
          </a:xfrm>
          <a:custGeom>
            <a:avLst/>
            <a:gdLst/>
            <a:ahLst/>
            <a:rect l="0" t="0" r="r" b="b"/>
            <a:pathLst>
              <a:path w="1967" h="1060">
                <a:moveTo>
                  <a:pt x="0" y="264"/>
                </a:moveTo>
                <a:lnTo>
                  <a:pt x="1383" y="264"/>
                </a:lnTo>
                <a:lnTo>
                  <a:pt x="1383" y="0"/>
                </a:lnTo>
                <a:lnTo>
                  <a:pt x="1966" y="529"/>
                </a:lnTo>
                <a:lnTo>
                  <a:pt x="1383" y="1059"/>
                </a:lnTo>
                <a:lnTo>
                  <a:pt x="1383" y="794"/>
                </a:lnTo>
                <a:lnTo>
                  <a:pt x="0" y="794"/>
                </a:lnTo>
                <a:lnTo>
                  <a:pt x="0" y="264"/>
                </a:lnTo>
              </a:path>
              <a:path w="73" h="531">
                <a:moveTo>
                  <a:pt x="0" y="0"/>
                </a:moveTo>
                <a:lnTo>
                  <a:pt x="72" y="0"/>
                </a:lnTo>
                <a:lnTo>
                  <a:pt x="72" y="530"/>
                </a:lnTo>
                <a:lnTo>
                  <a:pt x="0" y="530"/>
                </a:lnTo>
                <a:lnTo>
                  <a:pt x="0" y="0"/>
                </a:lnTo>
              </a:path>
              <a:path w="147" h="531">
                <a:moveTo>
                  <a:pt x="0" y="0"/>
                </a:moveTo>
                <a:lnTo>
                  <a:pt x="146" y="0"/>
                </a:lnTo>
                <a:lnTo>
                  <a:pt x="146" y="530"/>
                </a:lnTo>
                <a:lnTo>
                  <a:pt x="0" y="530"/>
                </a:lnTo>
                <a:lnTo>
                  <a:pt x="0" y="0"/>
                </a:lnTo>
              </a:path>
            </a:pathLst>
          </a:cu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56" name="CustomShape 6"/>
          <p:cNvSpPr/>
          <p:nvPr/>
        </p:nvSpPr>
        <p:spPr>
          <a:xfrm flipH="1">
            <a:off x="6079320" y="3661560"/>
            <a:ext cx="838440" cy="381240"/>
          </a:xfrm>
          <a:custGeom>
            <a:avLst/>
            <a:gdLst/>
            <a:ahLst/>
            <a:rect l="0" t="0" r="r" b="b"/>
            <a:pathLst>
              <a:path w="1967" h="1061">
                <a:moveTo>
                  <a:pt x="1966" y="265"/>
                </a:moveTo>
                <a:lnTo>
                  <a:pt x="583" y="265"/>
                </a:lnTo>
                <a:lnTo>
                  <a:pt x="583" y="0"/>
                </a:lnTo>
                <a:lnTo>
                  <a:pt x="0" y="530"/>
                </a:lnTo>
                <a:lnTo>
                  <a:pt x="583" y="1060"/>
                </a:lnTo>
                <a:lnTo>
                  <a:pt x="583" y="795"/>
                </a:lnTo>
                <a:lnTo>
                  <a:pt x="1966" y="795"/>
                </a:lnTo>
                <a:lnTo>
                  <a:pt x="1966" y="265"/>
                </a:lnTo>
              </a:path>
              <a:path w="73" h="531">
                <a:moveTo>
                  <a:pt x="72" y="0"/>
                </a:moveTo>
                <a:lnTo>
                  <a:pt x="0" y="0"/>
                </a:lnTo>
                <a:lnTo>
                  <a:pt x="0" y="530"/>
                </a:lnTo>
                <a:lnTo>
                  <a:pt x="72" y="530"/>
                </a:lnTo>
                <a:lnTo>
                  <a:pt x="72" y="0"/>
                </a:lnTo>
              </a:path>
              <a:path w="147" h="531">
                <a:moveTo>
                  <a:pt x="146" y="0"/>
                </a:moveTo>
                <a:lnTo>
                  <a:pt x="0" y="0"/>
                </a:lnTo>
                <a:lnTo>
                  <a:pt x="0" y="530"/>
                </a:lnTo>
                <a:lnTo>
                  <a:pt x="146" y="530"/>
                </a:lnTo>
                <a:lnTo>
                  <a:pt x="146" y="0"/>
                </a:lnTo>
              </a:path>
            </a:pathLst>
          </a:cu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57" name="CustomShape 7"/>
          <p:cNvSpPr/>
          <p:nvPr/>
        </p:nvSpPr>
        <p:spPr>
          <a:xfrm>
            <a:off x="5326560" y="1363680"/>
            <a:ext cx="210240" cy="21024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58" name="CustomShape 8"/>
          <p:cNvSpPr/>
          <p:nvPr/>
        </p:nvSpPr>
        <p:spPr>
          <a:xfrm>
            <a:off x="3910320" y="4960800"/>
            <a:ext cx="210240" cy="21024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59" name="CustomShape 9"/>
          <p:cNvSpPr/>
          <p:nvPr/>
        </p:nvSpPr>
        <p:spPr>
          <a:xfrm>
            <a:off x="2973240" y="2447640"/>
            <a:ext cx="1000800" cy="377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/>
          <a:p>
            <a:pPr>
              <a:lnSpc>
                <a:spcPct val="100000"/>
              </a:lnSpc>
            </a:pPr>
            <a:r>
              <a:rPr b="1" i="1" lang="en-US" sz="2000" spc="-1">
                <a:solidFill>
                  <a:srgbClr val="008000"/>
                </a:solidFill>
                <a:latin typeface="Times New Roman"/>
              </a:rPr>
              <a:t>nucleus</a:t>
            </a:r>
            <a:endParaRPr/>
          </a:p>
        </p:txBody>
      </p:sp>
      <p:sp>
        <p:nvSpPr>
          <p:cNvPr id="460" name="CustomShape 10"/>
          <p:cNvSpPr/>
          <p:nvPr/>
        </p:nvSpPr>
        <p:spPr>
          <a:xfrm>
            <a:off x="5241960" y="4570920"/>
            <a:ext cx="1000800" cy="377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/>
          <a:p>
            <a:pPr>
              <a:lnSpc>
                <a:spcPct val="100000"/>
              </a:lnSpc>
            </a:pPr>
            <a:r>
              <a:rPr b="1" i="1" lang="en-US" sz="2000" spc="-1">
                <a:solidFill>
                  <a:srgbClr val="008000"/>
                </a:solidFill>
                <a:latin typeface="Times New Roman"/>
              </a:rPr>
              <a:t>nucleus</a:t>
            </a:r>
            <a:endParaRPr/>
          </a:p>
        </p:txBody>
      </p:sp>
      <p:sp>
        <p:nvSpPr>
          <p:cNvPr id="461" name="Line 11"/>
          <p:cNvSpPr/>
          <p:nvPr/>
        </p:nvSpPr>
        <p:spPr>
          <a:xfrm>
            <a:off x="3647160" y="3204720"/>
            <a:ext cx="914760" cy="0"/>
          </a:xfrm>
          <a:prstGeom prst="line">
            <a:avLst/>
          </a:prstGeom>
          <a:ln w="381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62" name="Line 12"/>
          <p:cNvSpPr/>
          <p:nvPr/>
        </p:nvSpPr>
        <p:spPr>
          <a:xfrm flipV="1">
            <a:off x="4604400" y="1604520"/>
            <a:ext cx="762480" cy="1599840"/>
          </a:xfrm>
          <a:prstGeom prst="line">
            <a:avLst/>
          </a:prstGeom>
          <a:ln w="38160">
            <a:solidFill>
              <a:srgbClr val="0000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63" name="Line 13"/>
          <p:cNvSpPr/>
          <p:nvPr/>
        </p:nvSpPr>
        <p:spPr>
          <a:xfrm flipH="1">
            <a:off x="4832640" y="3356640"/>
            <a:ext cx="823320" cy="0"/>
          </a:xfrm>
          <a:prstGeom prst="line">
            <a:avLst/>
          </a:prstGeom>
          <a:ln w="381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64" name="Line 14"/>
          <p:cNvSpPr/>
          <p:nvPr/>
        </p:nvSpPr>
        <p:spPr>
          <a:xfrm flipH="1">
            <a:off x="4070520" y="3357000"/>
            <a:ext cx="762480" cy="1599840"/>
          </a:xfrm>
          <a:prstGeom prst="line">
            <a:avLst/>
          </a:prstGeom>
          <a:ln w="38160">
            <a:solidFill>
              <a:srgbClr val="0000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65" name="CustomShape 15"/>
          <p:cNvSpPr/>
          <p:nvPr/>
        </p:nvSpPr>
        <p:spPr>
          <a:xfrm>
            <a:off x="4375800" y="2976120"/>
            <a:ext cx="686160" cy="5331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1464" y="4340"/>
                </a:moveTo>
                <a:lnTo>
                  <a:pt x="9722" y="1887"/>
                </a:lnTo>
                <a:lnTo>
                  <a:pt x="8548" y="6383"/>
                </a:lnTo>
                <a:lnTo>
                  <a:pt x="4503" y="3626"/>
                </a:lnTo>
                <a:lnTo>
                  <a:pt x="5373" y="7816"/>
                </a:lnTo>
                <a:lnTo>
                  <a:pt x="1174" y="8270"/>
                </a:lnTo>
                <a:lnTo>
                  <a:pt x="3934" y="11592"/>
                </a:lnTo>
                <a:lnTo>
                  <a:pt x="0" y="12875"/>
                </a:lnTo>
                <a:lnTo>
                  <a:pt x="3329" y="15372"/>
                </a:lnTo>
                <a:lnTo>
                  <a:pt x="1283" y="17824"/>
                </a:lnTo>
                <a:lnTo>
                  <a:pt x="4804" y="18239"/>
                </a:lnTo>
                <a:lnTo>
                  <a:pt x="4918" y="21600"/>
                </a:lnTo>
                <a:lnTo>
                  <a:pt x="7525" y="18125"/>
                </a:lnTo>
                <a:lnTo>
                  <a:pt x="8698" y="19712"/>
                </a:lnTo>
                <a:lnTo>
                  <a:pt x="9871" y="17371"/>
                </a:lnTo>
                <a:lnTo>
                  <a:pt x="11614" y="18844"/>
                </a:lnTo>
                <a:lnTo>
                  <a:pt x="12178" y="15937"/>
                </a:lnTo>
                <a:lnTo>
                  <a:pt x="14943" y="17371"/>
                </a:lnTo>
                <a:lnTo>
                  <a:pt x="14640" y="14348"/>
                </a:lnTo>
                <a:lnTo>
                  <a:pt x="18878" y="15632"/>
                </a:lnTo>
                <a:lnTo>
                  <a:pt x="16382" y="12311"/>
                </a:lnTo>
                <a:lnTo>
                  <a:pt x="18270" y="11292"/>
                </a:lnTo>
                <a:lnTo>
                  <a:pt x="16986" y="9404"/>
                </a:lnTo>
                <a:lnTo>
                  <a:pt x="21600" y="6646"/>
                </a:lnTo>
                <a:lnTo>
                  <a:pt x="16382" y="6533"/>
                </a:lnTo>
                <a:lnTo>
                  <a:pt x="18005" y="3172"/>
                </a:lnTo>
                <a:lnTo>
                  <a:pt x="14524" y="5778"/>
                </a:lnTo>
                <a:lnTo>
                  <a:pt x="14789" y="0"/>
                </a:lnTo>
                <a:lnTo>
                  <a:pt x="11464" y="4340"/>
                </a:lnTo>
                <a:close/>
              </a:path>
            </a:pathLst>
          </a:custGeom>
          <a:solidFill>
            <a:srgbClr val="f5fd55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113" dur="indefinite" restart="never" nodeType="tmRoot">
          <p:childTnLst>
            <p:seq>
              <p:cTn id="11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TextShape 1"/>
          <p:cNvSpPr txBox="1"/>
          <p:nvPr/>
        </p:nvSpPr>
        <p:spPr>
          <a:xfrm>
            <a:off x="540000" y="48600"/>
            <a:ext cx="9071640" cy="841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Arial"/>
              </a:rPr>
              <a:t>Probes of the Quark Gluon Plasma</a:t>
            </a:r>
            <a:endParaRPr/>
          </a:p>
        </p:txBody>
      </p:sp>
      <p:sp>
        <p:nvSpPr>
          <p:cNvPr id="467" name="TextShape 2"/>
          <p:cNvSpPr txBox="1"/>
          <p:nvPr/>
        </p:nvSpPr>
        <p:spPr>
          <a:xfrm>
            <a:off x="319680" y="5303160"/>
            <a:ext cx="9601200" cy="13615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3000" spc="-1">
                <a:latin typeface="Times New Roman"/>
              </a:rPr>
              <a:t>Want a probe which traveled through the medium</a:t>
            </a:r>
            <a:endParaRPr/>
          </a:p>
          <a:p>
            <a:r>
              <a:rPr lang="en-US" sz="3000" spc="-1">
                <a:latin typeface="Times New Roman"/>
              </a:rPr>
              <a:t>QGP is short lived </a:t>
            </a:r>
            <a:r>
              <a:rPr lang="en-US" sz="3000" spc="-1">
                <a:latin typeface="Times New Roman"/>
                <a:ea typeface="Times New Roman"/>
              </a:rPr>
              <a:t>→</a:t>
            </a:r>
            <a:r>
              <a:rPr lang="en-US" sz="3000" spc="-1">
                <a:latin typeface="Times New Roman"/>
              </a:rPr>
              <a:t> need a probe created in the collision</a:t>
            </a:r>
            <a:r>
              <a:rPr lang="en-US" sz="3000" spc="-1">
                <a:latin typeface="Times New Roman"/>
              </a:rPr>
              <a:t>
</a:t>
            </a:r>
            <a:r>
              <a:rPr lang="en-US" sz="3000" spc="-1">
                <a:latin typeface="Times New Roman"/>
              </a:rPr>
              <a:t>We expect the medium to be dense </a:t>
            </a:r>
            <a:r>
              <a:rPr lang="en-US" sz="3000" spc="-1">
                <a:latin typeface="Times New Roman"/>
                <a:ea typeface="Times New Roman"/>
              </a:rPr>
              <a:t>→</a:t>
            </a:r>
            <a:r>
              <a:rPr lang="en-US" sz="3000" spc="-1">
                <a:latin typeface="Times New Roman"/>
              </a:rPr>
              <a:t> absorb/modify probe</a:t>
            </a:r>
            <a:endParaRPr/>
          </a:p>
        </p:txBody>
      </p:sp>
      <p:pic>
        <p:nvPicPr>
          <p:cNvPr id="468" name="" descr=""/>
          <p:cNvPicPr/>
          <p:nvPr/>
        </p:nvPicPr>
        <p:blipFill>
          <a:blip r:embed="rId1"/>
          <a:stretch/>
        </p:blipFill>
        <p:spPr>
          <a:xfrm>
            <a:off x="4203720" y="2903760"/>
            <a:ext cx="914760" cy="1371240"/>
          </a:xfrm>
          <a:prstGeom prst="rect">
            <a:avLst/>
          </a:prstGeom>
          <a:ln>
            <a:noFill/>
          </a:ln>
        </p:spPr>
      </p:pic>
      <p:pic>
        <p:nvPicPr>
          <p:cNvPr id="469" name="" descr=""/>
          <p:cNvPicPr/>
          <p:nvPr/>
        </p:nvPicPr>
        <p:blipFill>
          <a:blip r:embed="rId2"/>
          <a:stretch/>
        </p:blipFill>
        <p:spPr>
          <a:xfrm>
            <a:off x="3163680" y="2734920"/>
            <a:ext cx="640080" cy="1645560"/>
          </a:xfrm>
          <a:prstGeom prst="rect">
            <a:avLst/>
          </a:prstGeom>
          <a:ln>
            <a:noFill/>
          </a:ln>
        </p:spPr>
      </p:pic>
      <p:sp>
        <p:nvSpPr>
          <p:cNvPr id="470" name="CustomShape 3"/>
          <p:cNvSpPr/>
          <p:nvPr/>
        </p:nvSpPr>
        <p:spPr>
          <a:xfrm>
            <a:off x="3518280" y="3081600"/>
            <a:ext cx="91440" cy="20988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pic>
        <p:nvPicPr>
          <p:cNvPr id="471" name="" descr=""/>
          <p:cNvPicPr/>
          <p:nvPr/>
        </p:nvPicPr>
        <p:blipFill>
          <a:blip r:embed="rId3"/>
          <a:stretch/>
        </p:blipFill>
        <p:spPr>
          <a:xfrm>
            <a:off x="5468400" y="3022920"/>
            <a:ext cx="640080" cy="1645200"/>
          </a:xfrm>
          <a:prstGeom prst="rect">
            <a:avLst/>
          </a:prstGeom>
          <a:ln>
            <a:noFill/>
          </a:ln>
        </p:spPr>
      </p:pic>
      <p:sp>
        <p:nvSpPr>
          <p:cNvPr id="472" name="CustomShape 4"/>
          <p:cNvSpPr/>
          <p:nvPr/>
        </p:nvSpPr>
        <p:spPr>
          <a:xfrm>
            <a:off x="5726880" y="3236040"/>
            <a:ext cx="91440" cy="20988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73" name="CustomShape 5"/>
          <p:cNvSpPr/>
          <p:nvPr/>
        </p:nvSpPr>
        <p:spPr>
          <a:xfrm>
            <a:off x="2206080" y="3342240"/>
            <a:ext cx="838440" cy="380880"/>
          </a:xfrm>
          <a:custGeom>
            <a:avLst/>
            <a:gdLst/>
            <a:ahLst/>
            <a:rect l="0" t="0" r="r" b="b"/>
            <a:pathLst>
              <a:path w="1967" h="1060">
                <a:moveTo>
                  <a:pt x="0" y="264"/>
                </a:moveTo>
                <a:lnTo>
                  <a:pt x="1383" y="264"/>
                </a:lnTo>
                <a:lnTo>
                  <a:pt x="1383" y="0"/>
                </a:lnTo>
                <a:lnTo>
                  <a:pt x="1966" y="529"/>
                </a:lnTo>
                <a:lnTo>
                  <a:pt x="1383" y="1059"/>
                </a:lnTo>
                <a:lnTo>
                  <a:pt x="1383" y="794"/>
                </a:lnTo>
                <a:lnTo>
                  <a:pt x="0" y="794"/>
                </a:lnTo>
                <a:lnTo>
                  <a:pt x="0" y="264"/>
                </a:lnTo>
              </a:path>
              <a:path w="73" h="531">
                <a:moveTo>
                  <a:pt x="0" y="0"/>
                </a:moveTo>
                <a:lnTo>
                  <a:pt x="72" y="0"/>
                </a:lnTo>
                <a:lnTo>
                  <a:pt x="72" y="530"/>
                </a:lnTo>
                <a:lnTo>
                  <a:pt x="0" y="530"/>
                </a:lnTo>
                <a:lnTo>
                  <a:pt x="0" y="0"/>
                </a:lnTo>
              </a:path>
              <a:path w="147" h="531">
                <a:moveTo>
                  <a:pt x="0" y="0"/>
                </a:moveTo>
                <a:lnTo>
                  <a:pt x="146" y="0"/>
                </a:lnTo>
                <a:lnTo>
                  <a:pt x="146" y="530"/>
                </a:lnTo>
                <a:lnTo>
                  <a:pt x="0" y="530"/>
                </a:lnTo>
                <a:lnTo>
                  <a:pt x="0" y="0"/>
                </a:lnTo>
              </a:path>
            </a:pathLst>
          </a:cu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74" name="CustomShape 6"/>
          <p:cNvSpPr/>
          <p:nvPr/>
        </p:nvSpPr>
        <p:spPr>
          <a:xfrm flipH="1">
            <a:off x="6107400" y="3661200"/>
            <a:ext cx="838440" cy="381240"/>
          </a:xfrm>
          <a:custGeom>
            <a:avLst/>
            <a:gdLst/>
            <a:ahLst/>
            <a:rect l="0" t="0" r="r" b="b"/>
            <a:pathLst>
              <a:path w="1967" h="1061">
                <a:moveTo>
                  <a:pt x="1966" y="265"/>
                </a:moveTo>
                <a:lnTo>
                  <a:pt x="583" y="265"/>
                </a:lnTo>
                <a:lnTo>
                  <a:pt x="583" y="0"/>
                </a:lnTo>
                <a:lnTo>
                  <a:pt x="0" y="530"/>
                </a:lnTo>
                <a:lnTo>
                  <a:pt x="583" y="1060"/>
                </a:lnTo>
                <a:lnTo>
                  <a:pt x="583" y="795"/>
                </a:lnTo>
                <a:lnTo>
                  <a:pt x="1966" y="795"/>
                </a:lnTo>
                <a:lnTo>
                  <a:pt x="1966" y="265"/>
                </a:lnTo>
              </a:path>
              <a:path w="73" h="531">
                <a:moveTo>
                  <a:pt x="72" y="0"/>
                </a:moveTo>
                <a:lnTo>
                  <a:pt x="0" y="0"/>
                </a:lnTo>
                <a:lnTo>
                  <a:pt x="0" y="530"/>
                </a:lnTo>
                <a:lnTo>
                  <a:pt x="72" y="530"/>
                </a:lnTo>
                <a:lnTo>
                  <a:pt x="72" y="0"/>
                </a:lnTo>
              </a:path>
              <a:path w="147" h="531">
                <a:moveTo>
                  <a:pt x="146" y="0"/>
                </a:moveTo>
                <a:lnTo>
                  <a:pt x="0" y="0"/>
                </a:lnTo>
                <a:lnTo>
                  <a:pt x="0" y="530"/>
                </a:lnTo>
                <a:lnTo>
                  <a:pt x="146" y="530"/>
                </a:lnTo>
                <a:lnTo>
                  <a:pt x="146" y="0"/>
                </a:lnTo>
              </a:path>
            </a:pathLst>
          </a:cu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75" name="CustomShape 7"/>
          <p:cNvSpPr/>
          <p:nvPr/>
        </p:nvSpPr>
        <p:spPr>
          <a:xfrm>
            <a:off x="5354640" y="1363320"/>
            <a:ext cx="210240" cy="21024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76" name="CustomShape 8"/>
          <p:cNvSpPr/>
          <p:nvPr/>
        </p:nvSpPr>
        <p:spPr>
          <a:xfrm>
            <a:off x="4558680" y="4016160"/>
            <a:ext cx="210240" cy="21024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77" name="CustomShape 9"/>
          <p:cNvSpPr/>
          <p:nvPr/>
        </p:nvSpPr>
        <p:spPr>
          <a:xfrm>
            <a:off x="3001320" y="2447280"/>
            <a:ext cx="1000800" cy="377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/>
          <a:p>
            <a:pPr>
              <a:lnSpc>
                <a:spcPct val="100000"/>
              </a:lnSpc>
            </a:pPr>
            <a:r>
              <a:rPr b="1" i="1" lang="en-US" sz="2000" spc="-1">
                <a:solidFill>
                  <a:srgbClr val="008000"/>
                </a:solidFill>
                <a:latin typeface="Times New Roman"/>
              </a:rPr>
              <a:t>nucleus</a:t>
            </a:r>
            <a:endParaRPr/>
          </a:p>
        </p:txBody>
      </p:sp>
      <p:sp>
        <p:nvSpPr>
          <p:cNvPr id="478" name="CustomShape 10"/>
          <p:cNvSpPr/>
          <p:nvPr/>
        </p:nvSpPr>
        <p:spPr>
          <a:xfrm>
            <a:off x="5270040" y="4570560"/>
            <a:ext cx="1000800" cy="377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/>
          <a:p>
            <a:pPr>
              <a:lnSpc>
                <a:spcPct val="100000"/>
              </a:lnSpc>
            </a:pPr>
            <a:r>
              <a:rPr b="1" i="1" lang="en-US" sz="2000" spc="-1">
                <a:solidFill>
                  <a:srgbClr val="008000"/>
                </a:solidFill>
                <a:latin typeface="Times New Roman"/>
              </a:rPr>
              <a:t>nucleus</a:t>
            </a:r>
            <a:endParaRPr/>
          </a:p>
        </p:txBody>
      </p:sp>
      <p:sp>
        <p:nvSpPr>
          <p:cNvPr id="479" name="Line 11"/>
          <p:cNvSpPr/>
          <p:nvPr/>
        </p:nvSpPr>
        <p:spPr>
          <a:xfrm>
            <a:off x="3675240" y="3204360"/>
            <a:ext cx="914760" cy="0"/>
          </a:xfrm>
          <a:prstGeom prst="line">
            <a:avLst/>
          </a:prstGeom>
          <a:ln w="381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80" name="Line 12"/>
          <p:cNvSpPr/>
          <p:nvPr/>
        </p:nvSpPr>
        <p:spPr>
          <a:xfrm flipV="1">
            <a:off x="4632480" y="1604160"/>
            <a:ext cx="762480" cy="1599840"/>
          </a:xfrm>
          <a:prstGeom prst="line">
            <a:avLst/>
          </a:prstGeom>
          <a:ln w="38160">
            <a:solidFill>
              <a:srgbClr val="0000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81" name="Line 13"/>
          <p:cNvSpPr/>
          <p:nvPr/>
        </p:nvSpPr>
        <p:spPr>
          <a:xfrm flipH="1">
            <a:off x="4860720" y="3356280"/>
            <a:ext cx="823320" cy="0"/>
          </a:xfrm>
          <a:prstGeom prst="line">
            <a:avLst/>
          </a:prstGeom>
          <a:ln w="381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82" name="Freeform 14"/>
          <p:cNvSpPr/>
          <p:nvPr/>
        </p:nvSpPr>
        <p:spPr>
          <a:xfrm>
            <a:off x="4407120" y="3354120"/>
            <a:ext cx="585720" cy="733680"/>
          </a:xfrm>
          <a:custGeom>
            <a:avLst/>
            <a:gdLst/>
            <a:ahLst/>
            <a:rect l="0" t="0" r="r" b="b"/>
            <a:pathLst>
              <a:path w="1627" h="2038">
                <a:moveTo>
                  <a:pt x="1281" y="8"/>
                </a:moveTo>
                <a:cubicBezTo>
                  <a:pt x="728" y="0"/>
                  <a:pt x="1329" y="530"/>
                  <a:pt x="999" y="650"/>
                </a:cubicBezTo>
                <a:cubicBezTo>
                  <a:pt x="176" y="948"/>
                  <a:pt x="1626" y="1033"/>
                  <a:pt x="767" y="1266"/>
                </a:cubicBezTo>
                <a:cubicBezTo>
                  <a:pt x="0" y="1476"/>
                  <a:pt x="1018" y="1362"/>
                  <a:pt x="1023" y="1626"/>
                </a:cubicBezTo>
                <a:lnTo>
                  <a:pt x="742" y="1780"/>
                </a:lnTo>
                <a:lnTo>
                  <a:pt x="845" y="2037"/>
                </a:lnTo>
                <a:lnTo>
                  <a:pt x="844" y="2012"/>
                </a:lnTo>
              </a:path>
            </a:pathLst>
          </a:custGeom>
          <a:ln w="36720">
            <a:solidFill>
              <a:srgbClr val="000000"/>
            </a:solidFill>
            <a:round/>
          </a:ln>
        </p:spPr>
      </p:sp>
      <p:sp>
        <p:nvSpPr>
          <p:cNvPr id="483" name="CustomShape 15"/>
          <p:cNvSpPr/>
          <p:nvPr/>
        </p:nvSpPr>
        <p:spPr>
          <a:xfrm>
            <a:off x="4403880" y="2975760"/>
            <a:ext cx="686160" cy="5331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1464" y="4340"/>
                </a:moveTo>
                <a:lnTo>
                  <a:pt x="9722" y="1887"/>
                </a:lnTo>
                <a:lnTo>
                  <a:pt x="8548" y="6383"/>
                </a:lnTo>
                <a:lnTo>
                  <a:pt x="4503" y="3626"/>
                </a:lnTo>
                <a:lnTo>
                  <a:pt x="5373" y="7816"/>
                </a:lnTo>
                <a:lnTo>
                  <a:pt x="1174" y="8270"/>
                </a:lnTo>
                <a:lnTo>
                  <a:pt x="3934" y="11592"/>
                </a:lnTo>
                <a:lnTo>
                  <a:pt x="0" y="12875"/>
                </a:lnTo>
                <a:lnTo>
                  <a:pt x="3329" y="15372"/>
                </a:lnTo>
                <a:lnTo>
                  <a:pt x="1283" y="17824"/>
                </a:lnTo>
                <a:lnTo>
                  <a:pt x="4804" y="18239"/>
                </a:lnTo>
                <a:lnTo>
                  <a:pt x="4918" y="21600"/>
                </a:lnTo>
                <a:lnTo>
                  <a:pt x="7525" y="18125"/>
                </a:lnTo>
                <a:lnTo>
                  <a:pt x="8698" y="19712"/>
                </a:lnTo>
                <a:lnTo>
                  <a:pt x="9871" y="17371"/>
                </a:lnTo>
                <a:lnTo>
                  <a:pt x="11614" y="18844"/>
                </a:lnTo>
                <a:lnTo>
                  <a:pt x="12178" y="15937"/>
                </a:lnTo>
                <a:lnTo>
                  <a:pt x="14943" y="17371"/>
                </a:lnTo>
                <a:lnTo>
                  <a:pt x="14640" y="14348"/>
                </a:lnTo>
                <a:lnTo>
                  <a:pt x="18878" y="15632"/>
                </a:lnTo>
                <a:lnTo>
                  <a:pt x="16382" y="12311"/>
                </a:lnTo>
                <a:lnTo>
                  <a:pt x="18270" y="11292"/>
                </a:lnTo>
                <a:lnTo>
                  <a:pt x="16986" y="9404"/>
                </a:lnTo>
                <a:lnTo>
                  <a:pt x="21600" y="6646"/>
                </a:lnTo>
                <a:lnTo>
                  <a:pt x="16382" y="6533"/>
                </a:lnTo>
                <a:lnTo>
                  <a:pt x="18005" y="3172"/>
                </a:lnTo>
                <a:lnTo>
                  <a:pt x="14524" y="5778"/>
                </a:lnTo>
                <a:lnTo>
                  <a:pt x="14789" y="0"/>
                </a:lnTo>
                <a:lnTo>
                  <a:pt x="11464" y="4340"/>
                </a:lnTo>
                <a:close/>
              </a:path>
            </a:pathLst>
          </a:custGeom>
          <a:solidFill>
            <a:srgbClr val="f5fd55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115" dur="indefinite" restart="never" nodeType="tmRoot">
          <p:childTnLst>
            <p:seq>
              <p:cTn id="11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TextShape 1"/>
          <p:cNvSpPr txBox="1"/>
          <p:nvPr/>
        </p:nvSpPr>
        <p:spPr>
          <a:xfrm>
            <a:off x="503640" y="114480"/>
            <a:ext cx="9071640" cy="6267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Arial"/>
              </a:rPr>
              <a:t>Nuclear modification factor</a:t>
            </a:r>
            <a:endParaRPr/>
          </a:p>
        </p:txBody>
      </p:sp>
      <p:sp>
        <p:nvSpPr>
          <p:cNvPr id="485" name="TextShape 2"/>
          <p:cNvSpPr txBox="1"/>
          <p:nvPr/>
        </p:nvSpPr>
        <p:spPr>
          <a:xfrm>
            <a:off x="779040" y="986040"/>
            <a:ext cx="8686800" cy="43167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000" spc="-1">
                <a:latin typeface="Arial"/>
              </a:rPr>
              <a:t>Measure spectra of probe (jets) and compare to those in p+p collisions or peripheral A+A collis</a:t>
            </a:r>
            <a:r>
              <a:rPr lang="en-US" sz="3000" spc="-1">
                <a:latin typeface="Arial"/>
              </a:rPr>
              <a:t>ions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000" spc="-1">
                <a:latin typeface="Arial"/>
              </a:rPr>
              <a:t>If high-p</a:t>
            </a:r>
            <a:r>
              <a:rPr lang="en-US" sz="3000" spc="-1" baseline="-101000">
                <a:latin typeface="Arial"/>
              </a:rPr>
              <a:t>T</a:t>
            </a:r>
            <a:r>
              <a:rPr lang="en-US" sz="3000" spc="-1">
                <a:latin typeface="Arial"/>
              </a:rPr>
              <a:t> probes (jets) are suppressed, this is evidence of jet quenc</a:t>
            </a:r>
            <a:r>
              <a:rPr lang="en-US" sz="3000" spc="-1">
                <a:latin typeface="Arial"/>
              </a:rPr>
              <a:t>hing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000" spc="-1">
                <a:latin typeface="Arial"/>
              </a:rPr>
              <a:t> </a:t>
            </a:r>
            <a:endParaRPr/>
          </a:p>
        </p:txBody>
      </p:sp>
      <p:pic>
        <p:nvPicPr>
          <p:cNvPr id="486" name="" descr=""/>
          <p:cNvPicPr/>
          <p:nvPr/>
        </p:nvPicPr>
        <p:blipFill>
          <a:blip r:embed="rId1"/>
          <a:stretch/>
        </p:blipFill>
        <p:spPr>
          <a:xfrm>
            <a:off x="2768760" y="3537720"/>
            <a:ext cx="5377680" cy="3537000"/>
          </a:xfrm>
          <a:prstGeom prst="rect">
            <a:avLst/>
          </a:prstGeom>
          <a:ln>
            <a:noFill/>
          </a:ln>
        </p:spPr>
      </p:pic>
      <p:pic>
        <p:nvPicPr>
          <p:cNvPr id="487" name="" descr=""/>
          <p:cNvPicPr/>
          <p:nvPr/>
        </p:nvPicPr>
        <p:blipFill>
          <a:blip r:embed="rId2"/>
          <a:stretch/>
        </p:blipFill>
        <p:spPr>
          <a:xfrm>
            <a:off x="457200" y="4754160"/>
            <a:ext cx="2286000" cy="548640"/>
          </a:xfrm>
          <a:prstGeom prst="rect">
            <a:avLst/>
          </a:prstGeom>
          <a:ln>
            <a:noFill/>
          </a:ln>
        </p:spPr>
      </p:pic>
      <p:sp>
        <p:nvSpPr>
          <p:cNvPr id="488" name="TextShape 3"/>
          <p:cNvSpPr txBox="1"/>
          <p:nvPr/>
        </p:nvSpPr>
        <p:spPr>
          <a:xfrm>
            <a:off x="8096040" y="3686400"/>
            <a:ext cx="2239920" cy="430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2400" spc="-1">
                <a:solidFill>
                  <a:srgbClr val="ff0000"/>
                </a:solidFill>
                <a:latin typeface="Times New Roman"/>
              </a:rPr>
              <a:t>Enhancement</a:t>
            </a:r>
            <a:endParaRPr/>
          </a:p>
        </p:txBody>
      </p:sp>
      <p:sp>
        <p:nvSpPr>
          <p:cNvPr id="489" name="TextShape 4"/>
          <p:cNvSpPr txBox="1"/>
          <p:nvPr/>
        </p:nvSpPr>
        <p:spPr>
          <a:xfrm>
            <a:off x="8268120" y="4763880"/>
            <a:ext cx="1965600" cy="430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2400" spc="-1">
                <a:solidFill>
                  <a:srgbClr val="ff0000"/>
                </a:solidFill>
                <a:latin typeface="Times New Roman"/>
              </a:rPr>
              <a:t>Suppression</a:t>
            </a:r>
            <a:endParaRPr/>
          </a:p>
        </p:txBody>
      </p:sp>
    </p:spTree>
  </p:cSld>
  <p:timing>
    <p:tnLst>
      <p:par>
        <p:cTn id="117" dur="indefinite" restart="never" nodeType="tmRoot">
          <p:childTnLst>
            <p:seq>
              <p:cTn id="11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TextShape 1"/>
          <p:cNvSpPr txBox="1"/>
          <p:nvPr/>
        </p:nvSpPr>
        <p:spPr>
          <a:xfrm>
            <a:off x="503640" y="49320"/>
            <a:ext cx="9071280" cy="7959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Arial"/>
              </a:rPr>
              <a:t>Nuclear modification factor</a:t>
            </a:r>
            <a:endParaRPr/>
          </a:p>
        </p:txBody>
      </p:sp>
      <p:sp>
        <p:nvSpPr>
          <p:cNvPr id="491" name="TextShape 2"/>
          <p:cNvSpPr txBox="1"/>
          <p:nvPr/>
        </p:nvSpPr>
        <p:spPr>
          <a:xfrm>
            <a:off x="683640" y="5140080"/>
            <a:ext cx="8870040" cy="19854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Charged hadrons (colored probes) suppressed in Pb—Pb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Charged hadrons not suppressed in p—Pb at midrapidity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Electroweak probes not suppressed in Pb—Pb</a:t>
            </a:r>
            <a:endParaRPr/>
          </a:p>
        </p:txBody>
      </p:sp>
      <p:pic>
        <p:nvPicPr>
          <p:cNvPr id="492" name="" descr=""/>
          <p:cNvPicPr/>
          <p:nvPr/>
        </p:nvPicPr>
        <p:blipFill>
          <a:blip r:embed="rId1"/>
          <a:stretch/>
        </p:blipFill>
        <p:spPr>
          <a:xfrm>
            <a:off x="2563200" y="954720"/>
            <a:ext cx="4694760" cy="4206240"/>
          </a:xfrm>
          <a:prstGeom prst="rect">
            <a:avLst/>
          </a:prstGeom>
          <a:ln>
            <a:noFill/>
          </a:ln>
        </p:spPr>
      </p:pic>
      <p:sp>
        <p:nvSpPr>
          <p:cNvPr id="493" name="TextShape 3"/>
          <p:cNvSpPr txBox="1"/>
          <p:nvPr/>
        </p:nvSpPr>
        <p:spPr>
          <a:xfrm>
            <a:off x="12323520" y="1731960"/>
            <a:ext cx="1969920" cy="2768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125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YUQSZ+CMSS12"/>
                <a:ea typeface="OYUQSZ+CMSS12"/>
              </a:rPr>
              <a:t>LHCb-PAPER-2017-015</a:t>
            </a:r>
            <a:endParaRPr/>
          </a:p>
        </p:txBody>
      </p:sp>
      <p:sp>
        <p:nvSpPr>
          <p:cNvPr id="494" name="Line 4"/>
          <p:cNvSpPr/>
          <p:nvPr/>
        </p:nvSpPr>
        <p:spPr>
          <a:xfrm flipV="1">
            <a:off x="2110320" y="2764080"/>
            <a:ext cx="821880" cy="18720"/>
          </a:xfrm>
          <a:prstGeom prst="line">
            <a:avLst/>
          </a:prstGeom>
          <a:ln w="36720">
            <a:solidFill>
              <a:srgbClr val="0000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95" name="TextShape 5"/>
          <p:cNvSpPr txBox="1"/>
          <p:nvPr/>
        </p:nvSpPr>
        <p:spPr>
          <a:xfrm>
            <a:off x="336240" y="2484360"/>
            <a:ext cx="1761120" cy="5886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3500" spc="-1" strike="noStrike">
                <a:solidFill>
                  <a:srgbClr val="0000ff"/>
                </a:solidFill>
                <a:latin typeface="Arial"/>
              </a:rPr>
              <a:t>Control</a:t>
            </a:r>
            <a:endParaRPr/>
          </a:p>
        </p:txBody>
      </p:sp>
      <p:sp>
        <p:nvSpPr>
          <p:cNvPr id="496" name="Line 6"/>
          <p:cNvSpPr/>
          <p:nvPr/>
        </p:nvSpPr>
        <p:spPr>
          <a:xfrm flipH="1">
            <a:off x="7196040" y="2708640"/>
            <a:ext cx="893880" cy="18360"/>
          </a:xfrm>
          <a:prstGeom prst="line">
            <a:avLst/>
          </a:prstGeom>
          <a:ln w="36720">
            <a:solidFill>
              <a:srgbClr val="008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97" name="TextShape 7"/>
          <p:cNvSpPr txBox="1"/>
          <p:nvPr/>
        </p:nvSpPr>
        <p:spPr>
          <a:xfrm>
            <a:off x="8198640" y="2423520"/>
            <a:ext cx="1761120" cy="5886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3500" spc="-1" strike="noStrike">
                <a:solidFill>
                  <a:srgbClr val="008000"/>
                </a:solidFill>
                <a:latin typeface="Arial"/>
              </a:rPr>
              <a:t>Control</a:t>
            </a:r>
            <a:endParaRPr/>
          </a:p>
        </p:txBody>
      </p:sp>
      <p:sp>
        <p:nvSpPr>
          <p:cNvPr id="498" name="Line 8"/>
          <p:cNvSpPr/>
          <p:nvPr/>
        </p:nvSpPr>
        <p:spPr>
          <a:xfrm flipV="1">
            <a:off x="1870560" y="4015800"/>
            <a:ext cx="821880" cy="18720"/>
          </a:xfrm>
          <a:prstGeom prst="line">
            <a:avLst/>
          </a:prstGeom>
          <a:ln w="3672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99" name="TextShape 9"/>
          <p:cNvSpPr txBox="1"/>
          <p:nvPr/>
        </p:nvSpPr>
        <p:spPr>
          <a:xfrm>
            <a:off x="276480" y="3736080"/>
            <a:ext cx="1441080" cy="5886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r"/>
            <a:r>
              <a:rPr b="1" lang="en-US" sz="3500" spc="-1" strike="noStrike">
                <a:solidFill>
                  <a:srgbClr val="ff0000"/>
                </a:solidFill>
                <a:latin typeface="Arial"/>
              </a:rPr>
              <a:t>Probe</a:t>
            </a:r>
            <a:endParaRPr/>
          </a:p>
        </p:txBody>
      </p:sp>
    </p:spTree>
  </p:cSld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TextShape 1"/>
          <p:cNvSpPr txBox="1"/>
          <p:nvPr/>
        </p:nvSpPr>
        <p:spPr>
          <a:xfrm>
            <a:off x="504000" y="112320"/>
            <a:ext cx="9071640" cy="8110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Arial"/>
              </a:rPr>
              <a:t>Nuclear modification factor R</a:t>
            </a:r>
            <a:r>
              <a:rPr lang="en-US" sz="4400" spc="-1" baseline="-101000">
                <a:latin typeface="Arial"/>
              </a:rPr>
              <a:t>AA</a:t>
            </a:r>
            <a:endParaRPr/>
          </a:p>
        </p:txBody>
      </p:sp>
      <p:sp>
        <p:nvSpPr>
          <p:cNvPr id="501" name="TextShape 2"/>
          <p:cNvSpPr txBox="1"/>
          <p:nvPr/>
        </p:nvSpPr>
        <p:spPr>
          <a:xfrm>
            <a:off x="2560320" y="828720"/>
            <a:ext cx="1828800" cy="6588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i="1" lang="en-US" sz="4000" spc="-1">
                <a:solidFill>
                  <a:srgbClr val="ff0000"/>
                </a:solidFill>
                <a:latin typeface="Arial"/>
              </a:rPr>
              <a:t>RHIC</a:t>
            </a:r>
            <a:endParaRPr/>
          </a:p>
        </p:txBody>
      </p:sp>
      <p:sp>
        <p:nvSpPr>
          <p:cNvPr id="502" name="TextShape 3"/>
          <p:cNvSpPr txBox="1"/>
          <p:nvPr/>
        </p:nvSpPr>
        <p:spPr>
          <a:xfrm>
            <a:off x="7315200" y="720000"/>
            <a:ext cx="1828800" cy="6588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i="1" lang="en-US" sz="4000" spc="-1">
                <a:solidFill>
                  <a:srgbClr val="ff0000"/>
                </a:solidFill>
                <a:latin typeface="Arial"/>
              </a:rPr>
              <a:t>LHC</a:t>
            </a:r>
            <a:endParaRPr/>
          </a:p>
        </p:txBody>
      </p:sp>
      <p:sp>
        <p:nvSpPr>
          <p:cNvPr id="503" name="TextShape 4"/>
          <p:cNvSpPr txBox="1"/>
          <p:nvPr/>
        </p:nvSpPr>
        <p:spPr>
          <a:xfrm>
            <a:off x="274320" y="5337360"/>
            <a:ext cx="9966960" cy="15174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marL="216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i="1" lang="en-US" sz="2500" spc="-1">
                <a:latin typeface="Arial"/>
              </a:rPr>
              <a:t>Electromagnetic probes</a:t>
            </a:r>
            <a:r>
              <a:rPr lang="en-US" sz="2500" spc="-1">
                <a:latin typeface="Arial"/>
              </a:rPr>
              <a:t> – consistent with no modification – medium is transparent to them</a:t>
            </a:r>
            <a:endParaRPr/>
          </a:p>
          <a:p>
            <a:pPr marL="216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i="1" lang="en-US" sz="2500" spc="-1">
                <a:latin typeface="Arial"/>
              </a:rPr>
              <a:t>Strong probes</a:t>
            </a:r>
            <a:r>
              <a:rPr lang="en-US" sz="2500" spc="-1">
                <a:latin typeface="Arial"/>
              </a:rPr>
              <a:t> – significant suppression – medium is opaque to them - even heavy quarks!</a:t>
            </a:r>
            <a:endParaRPr/>
          </a:p>
        </p:txBody>
      </p:sp>
      <p:pic>
        <p:nvPicPr>
          <p:cNvPr id="504" name="" descr=""/>
          <p:cNvPicPr/>
          <p:nvPr/>
        </p:nvPicPr>
        <p:blipFill>
          <a:blip r:embed="rId1"/>
          <a:stretch/>
        </p:blipFill>
        <p:spPr>
          <a:xfrm>
            <a:off x="34560" y="1534680"/>
            <a:ext cx="5029200" cy="3630240"/>
          </a:xfrm>
          <a:prstGeom prst="rect">
            <a:avLst/>
          </a:prstGeom>
          <a:ln>
            <a:noFill/>
          </a:ln>
        </p:spPr>
      </p:pic>
      <p:pic>
        <p:nvPicPr>
          <p:cNvPr id="505" name="" descr=""/>
          <p:cNvPicPr/>
          <p:nvPr/>
        </p:nvPicPr>
        <p:blipFill>
          <a:blip r:embed="rId2"/>
          <a:stretch/>
        </p:blipFill>
        <p:spPr>
          <a:xfrm>
            <a:off x="5029200" y="1689840"/>
            <a:ext cx="5029200" cy="3630240"/>
          </a:xfrm>
          <a:prstGeom prst="rect">
            <a:avLst/>
          </a:prstGeom>
          <a:ln>
            <a:noFill/>
          </a:ln>
        </p:spPr>
      </p:pic>
      <p:sp>
        <p:nvSpPr>
          <p:cNvPr id="506" name="TextShape 5"/>
          <p:cNvSpPr txBox="1"/>
          <p:nvPr/>
        </p:nvSpPr>
        <p:spPr>
          <a:xfrm>
            <a:off x="7814160" y="2158560"/>
            <a:ext cx="2244240" cy="12603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endParaRPr/>
          </a:p>
          <a:p>
            <a:r>
              <a:rPr lang="en-US" sz="1000" spc="-1">
                <a:latin typeface="Arial"/>
              </a:rPr>
              <a:t>Connors, Nattrass, Reed, Salur</a:t>
            </a:r>
            <a:r>
              <a:rPr lang="en-US" sz="1000" spc="-1">
                <a:latin typeface="Arial"/>
                <a:hlinkClick r:id="rId3"/>
              </a:rPr>
              <a:t>arXiv:1705.01974</a:t>
            </a:r>
            <a:r>
              <a:rPr lang="en-US" sz="1000" spc="-1">
                <a:latin typeface="Arial"/>
              </a:rPr>
              <a:t> [nucl-ex]</a:t>
            </a:r>
            <a:endParaRPr/>
          </a:p>
          <a:p>
            <a:endParaRPr/>
          </a:p>
        </p:txBody>
      </p:sp>
    </p:spTree>
  </p:cSld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TextShape 1"/>
          <p:cNvSpPr txBox="1"/>
          <p:nvPr/>
        </p:nvSpPr>
        <p:spPr>
          <a:xfrm>
            <a:off x="1296000" y="36000"/>
            <a:ext cx="7810920" cy="10339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3700" spc="-1">
                <a:latin typeface="Arial"/>
              </a:rPr>
              <a:t>How to make a Quark Gluon Plasma</a:t>
            </a:r>
            <a:endParaRPr/>
          </a:p>
        </p:txBody>
      </p:sp>
      <p:pic>
        <p:nvPicPr>
          <p:cNvPr id="219" name="" descr=""/>
          <p:cNvPicPr/>
          <p:nvPr/>
        </p:nvPicPr>
        <p:blipFill>
          <a:blip r:embed="rId1"/>
          <a:stretch/>
        </p:blipFill>
        <p:spPr>
          <a:xfrm>
            <a:off x="2106000" y="913680"/>
            <a:ext cx="5945400" cy="60138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" dur="indefinite" restart="never" nodeType="tmRoot">
          <p:childTnLst>
            <p:seq>
              <p:cTn id="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TextShape 1"/>
          <p:cNvSpPr txBox="1"/>
          <p:nvPr/>
        </p:nvSpPr>
        <p:spPr>
          <a:xfrm>
            <a:off x="-35640" y="48960"/>
            <a:ext cx="9071640" cy="8420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3500" spc="-1">
                <a:latin typeface="Arial"/>
              </a:rPr>
              <a:t>Careers in high energy physics</a:t>
            </a:r>
            <a:endParaRPr/>
          </a:p>
        </p:txBody>
      </p:sp>
      <p:sp>
        <p:nvSpPr>
          <p:cNvPr id="508" name="TextShape 2"/>
          <p:cNvSpPr txBox="1"/>
          <p:nvPr/>
        </p:nvSpPr>
        <p:spPr>
          <a:xfrm>
            <a:off x="0" y="914040"/>
            <a:ext cx="10080000" cy="61704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500" spc="-1">
                <a:latin typeface="Arial"/>
              </a:rPr>
              <a:t>You should consider high energy physics if...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Arial"/>
              </a:rPr>
              <a:t>You like programming and working with computers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Arial"/>
              </a:rPr>
              <a:t>You're a people person – and don't mind working with 1000 people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Arial"/>
              </a:rPr>
              <a:t>You like to travel around the world – and work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Arial"/>
              </a:rPr>
              <a:t>You enjoy giving talks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Common career options for people with a Ph.D. in high energy physics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Arial"/>
              </a:rPr>
              <a:t>Academia – research and teaching universities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Arial"/>
              </a:rPr>
              <a:t>Research at a National Laboratory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Arial"/>
              </a:rPr>
              <a:t>National security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Arial"/>
              </a:rPr>
              <a:t>Finance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Arial"/>
              </a:rPr>
              <a:t>Computer programming</a:t>
            </a:r>
            <a:endParaRPr/>
          </a:p>
        </p:txBody>
      </p:sp>
    </p:spTree>
  </p:cSld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TextShape 1"/>
          <p:cNvSpPr txBox="1"/>
          <p:nvPr/>
        </p:nvSpPr>
        <p:spPr>
          <a:xfrm>
            <a:off x="504000" y="18000"/>
            <a:ext cx="9071640" cy="8964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Arial"/>
              </a:rPr>
              <a:t>What I spend my time doing</a:t>
            </a:r>
            <a:endParaRPr/>
          </a:p>
        </p:txBody>
      </p:sp>
      <p:sp>
        <p:nvSpPr>
          <p:cNvPr id="510" name="TextShape 2"/>
          <p:cNvSpPr txBox="1"/>
          <p:nvPr/>
        </p:nvSpPr>
        <p:spPr>
          <a:xfrm>
            <a:off x="-9720" y="957240"/>
            <a:ext cx="7327440" cy="61272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Programming (c++) - analyzing data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Writing and giving talks – 3 research talks, 1 seminar, 2 posters, 1 software tutorial, and lots of talks (&gt;30) at internal meetings in 2010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Hardware work:  assembling &amp; testing the detector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Outreach: blogging for ALICE, giving tours of PHENIX to the public...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Writing papers and conference proceedings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Reviewing the work of my collaborators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Reading papers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Taking shifts – including being on call 24/7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Teaching, advising students (undergrad &amp; grad)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Committee work</a:t>
            </a:r>
            <a:endParaRPr/>
          </a:p>
        </p:txBody>
      </p:sp>
      <p:pic>
        <p:nvPicPr>
          <p:cNvPr id="511" name="" descr=""/>
          <p:cNvPicPr/>
          <p:nvPr/>
        </p:nvPicPr>
        <p:blipFill>
          <a:blip r:embed="rId1"/>
          <a:stretch/>
        </p:blipFill>
        <p:spPr>
          <a:xfrm>
            <a:off x="7317360" y="950040"/>
            <a:ext cx="2743920" cy="2019960"/>
          </a:xfrm>
          <a:prstGeom prst="rect">
            <a:avLst/>
          </a:prstGeom>
          <a:ln>
            <a:noFill/>
          </a:ln>
        </p:spPr>
      </p:pic>
      <p:pic>
        <p:nvPicPr>
          <p:cNvPr id="512" name="" descr=""/>
          <p:cNvPicPr/>
          <p:nvPr/>
        </p:nvPicPr>
        <p:blipFill>
          <a:blip r:embed="rId2"/>
          <a:stretch/>
        </p:blipFill>
        <p:spPr>
          <a:xfrm>
            <a:off x="7299000" y="5015160"/>
            <a:ext cx="1637280" cy="2285280"/>
          </a:xfrm>
          <a:prstGeom prst="rect">
            <a:avLst/>
          </a:prstGeom>
          <a:ln>
            <a:noFill/>
          </a:ln>
        </p:spPr>
      </p:pic>
      <p:pic>
        <p:nvPicPr>
          <p:cNvPr id="513" name="" descr=""/>
          <p:cNvPicPr/>
          <p:nvPr/>
        </p:nvPicPr>
        <p:blipFill>
          <a:blip r:embed="rId3"/>
          <a:stretch/>
        </p:blipFill>
        <p:spPr>
          <a:xfrm>
            <a:off x="7317360" y="2970720"/>
            <a:ext cx="2743920" cy="2057040"/>
          </a:xfrm>
          <a:prstGeom prst="rect">
            <a:avLst/>
          </a:prstGeom>
          <a:ln>
            <a:noFill/>
          </a:ln>
        </p:spPr>
      </p:pic>
      <p:pic>
        <p:nvPicPr>
          <p:cNvPr id="514" name="" descr=""/>
          <p:cNvPicPr/>
          <p:nvPr/>
        </p:nvPicPr>
        <p:blipFill>
          <a:blip r:embed="rId4"/>
          <a:stretch/>
        </p:blipFill>
        <p:spPr>
          <a:xfrm>
            <a:off x="8672760" y="4997520"/>
            <a:ext cx="1436400" cy="2285280"/>
          </a:xfrm>
          <a:prstGeom prst="rect">
            <a:avLst/>
          </a:prstGeom>
          <a:ln>
            <a:noFill/>
          </a:ln>
        </p:spPr>
      </p:pic>
    </p:spTree>
  </p:cSld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TextShape 1"/>
          <p:cNvSpPr txBox="1"/>
          <p:nvPr/>
        </p:nvSpPr>
        <p:spPr>
          <a:xfrm>
            <a:off x="504000" y="176760"/>
            <a:ext cx="9071640" cy="6267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Arial"/>
              </a:rPr>
              <a:t>Resources</a:t>
            </a:r>
            <a:endParaRPr/>
          </a:p>
        </p:txBody>
      </p:sp>
      <p:sp>
        <p:nvSpPr>
          <p:cNvPr id="516" name="TextShape 2"/>
          <p:cNvSpPr txBox="1"/>
          <p:nvPr/>
        </p:nvSpPr>
        <p:spPr>
          <a:xfrm>
            <a:off x="0" y="914040"/>
            <a:ext cx="10080000" cy="61704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US LHC </a:t>
            </a:r>
            <a:r>
              <a:rPr lang="en-US" sz="3200" spc="-1">
                <a:latin typeface="Arial"/>
                <a:hlinkClick r:id="rId1"/>
              </a:rPr>
              <a:t>blog</a:t>
            </a:r>
            <a:r>
              <a:rPr lang="en-US" sz="3200" spc="-1">
                <a:latin typeface="Arial"/>
              </a:rPr>
              <a:t> and Facebook </a:t>
            </a:r>
            <a:r>
              <a:rPr lang="en-US" sz="3200" spc="-1">
                <a:latin typeface="Arial"/>
                <a:hlinkClick r:id="rId2"/>
              </a:rPr>
              <a:t>page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Experiments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Arial"/>
              </a:rPr>
              <a:t>Relativistic Heavy Ion Collider:  </a:t>
            </a:r>
            <a:r>
              <a:rPr lang="en-US" sz="2800" spc="-1">
                <a:latin typeface="Arial"/>
                <a:hlinkClick r:id="rId3"/>
              </a:rPr>
              <a:t>STAR</a:t>
            </a:r>
            <a:r>
              <a:rPr lang="en-US" sz="2800" spc="-1">
                <a:latin typeface="Arial"/>
              </a:rPr>
              <a:t>	</a:t>
            </a:r>
            <a:r>
              <a:rPr lang="en-US" sz="2800" spc="-1">
                <a:latin typeface="Arial"/>
              </a:rPr>
              <a:t> </a:t>
            </a:r>
            <a:r>
              <a:rPr lang="en-US" sz="2800" spc="-1">
                <a:latin typeface="Arial"/>
                <a:hlinkClick r:id="rId4"/>
              </a:rPr>
              <a:t>PHENIX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Arial"/>
              </a:rPr>
              <a:t>Large Hadron Collider:</a:t>
            </a:r>
            <a:r>
              <a:rPr lang="en-US" sz="2800" spc="-1">
                <a:latin typeface="Arial"/>
              </a:rPr>
              <a:t>	</a:t>
            </a:r>
            <a:r>
              <a:rPr lang="en-US" sz="2800" spc="-1">
                <a:latin typeface="Arial"/>
                <a:hlinkClick r:id="rId5"/>
              </a:rPr>
              <a:t>ALICE</a:t>
            </a:r>
            <a:r>
              <a:rPr lang="en-US" sz="2800" spc="-1">
                <a:latin typeface="Arial"/>
              </a:rPr>
              <a:t>	</a:t>
            </a:r>
            <a:r>
              <a:rPr lang="en-US" sz="2800" spc="-1">
                <a:latin typeface="Arial"/>
                <a:hlinkClick r:id="rId6"/>
              </a:rPr>
              <a:t>ATLAS</a:t>
            </a:r>
            <a:r>
              <a:rPr lang="en-US" sz="2800" spc="-1">
                <a:latin typeface="Arial"/>
              </a:rPr>
              <a:t>	</a:t>
            </a:r>
            <a:r>
              <a:rPr lang="en-US" sz="2800" spc="-1">
                <a:latin typeface="Arial"/>
                <a:hlinkClick r:id="rId7"/>
              </a:rPr>
              <a:t>CMS</a:t>
            </a:r>
            <a:r>
              <a:rPr lang="en-US" sz="2800" spc="-1">
                <a:latin typeface="Arial"/>
              </a:rPr>
              <a:t>	</a:t>
            </a:r>
            <a:r>
              <a:rPr lang="en-US" sz="2800" spc="-1">
                <a:latin typeface="Arial"/>
                <a:hlinkClick r:id="rId8"/>
              </a:rPr>
              <a:t>LHCb</a:t>
            </a:r>
            <a:r>
              <a:rPr lang="en-US" sz="2800" spc="-1">
                <a:latin typeface="Arial"/>
              </a:rPr>
              <a:t> </a:t>
            </a:r>
            <a:r>
              <a:rPr lang="en-US" sz="2800" spc="-1">
                <a:latin typeface="Arial"/>
                <a:hlinkClick r:id="rId9"/>
              </a:rPr>
              <a:t>TOTEM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Event displays and pretty pictures from </a:t>
            </a:r>
            <a:r>
              <a:rPr lang="en-US" sz="3200" spc="-1">
                <a:latin typeface="Arial"/>
                <a:hlinkClick r:id="rId10"/>
              </a:rPr>
              <a:t>ALICE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Really cool </a:t>
            </a:r>
            <a:r>
              <a:rPr lang="en-US" sz="3200" spc="-1">
                <a:latin typeface="Arial"/>
                <a:hlinkClick r:id="rId11"/>
              </a:rPr>
              <a:t>ATLAS</a:t>
            </a:r>
            <a:r>
              <a:rPr lang="en-US" sz="3200" spc="-1">
                <a:latin typeface="Arial"/>
              </a:rPr>
              <a:t> event animation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Links to articles in the press on </a:t>
            </a:r>
            <a:r>
              <a:rPr lang="en-US" sz="3200" spc="-1">
                <a:latin typeface="Arial"/>
                <a:hlinkClick r:id="rId12"/>
              </a:rPr>
              <a:t>PHENIX</a:t>
            </a:r>
            <a:r>
              <a:rPr lang="en-US" sz="3200" spc="-1">
                <a:latin typeface="Arial"/>
              </a:rPr>
              <a:t> 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Scientific American </a:t>
            </a:r>
            <a:r>
              <a:rPr lang="en-US" sz="3200" spc="-1">
                <a:latin typeface="Arial"/>
                <a:hlinkClick r:id="rId13"/>
              </a:rPr>
              <a:t>article</a:t>
            </a:r>
            <a:r>
              <a:rPr lang="en-US" sz="3200" spc="-1">
                <a:latin typeface="Arial"/>
              </a:rPr>
              <a:t> </a:t>
            </a:r>
            <a:endParaRPr/>
          </a:p>
        </p:txBody>
      </p:sp>
    </p:spTree>
  </p:cSld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TextShape 1"/>
          <p:cNvSpPr txBox="1"/>
          <p:nvPr/>
        </p:nvSpPr>
        <p:spPr>
          <a:xfrm>
            <a:off x="0" y="48960"/>
            <a:ext cx="10044360" cy="8420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2600" spc="-1">
                <a:latin typeface="Arial"/>
              </a:rPr>
              <a:t>US Universities with graduate programs in experimental heavy ion physics</a:t>
            </a:r>
            <a:endParaRPr/>
          </a:p>
        </p:txBody>
      </p:sp>
      <p:sp>
        <p:nvSpPr>
          <p:cNvPr id="518" name="TextShape 2"/>
          <p:cNvSpPr txBox="1"/>
          <p:nvPr/>
        </p:nvSpPr>
        <p:spPr>
          <a:xfrm>
            <a:off x="0" y="1370880"/>
            <a:ext cx="4930200" cy="57132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STAR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Arial"/>
              </a:rPr>
              <a:t>University of California at Davis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Arial"/>
              </a:rPr>
              <a:t>University of California Los Angelos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Arial"/>
              </a:rPr>
              <a:t>University of Houston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Arial"/>
              </a:rPr>
              <a:t>University of Illinois at Chicago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Arial"/>
              </a:rPr>
              <a:t>Creighton University (masters only)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Arial"/>
              </a:rPr>
              <a:t>Kent State University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Arial"/>
              </a:rPr>
              <a:t>Michigan State University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Arial"/>
              </a:rPr>
              <a:t>Ohio State University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Arial"/>
              </a:rPr>
              <a:t>Purdue University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Arial"/>
              </a:rPr>
              <a:t>Texas A&amp;M University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Arial"/>
              </a:rPr>
              <a:t>University of Texas Austin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Arial"/>
              </a:rPr>
              <a:t>University of Washington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Arial"/>
              </a:rPr>
              <a:t>Wayne State University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Arial"/>
              </a:rPr>
              <a:t>Yale University</a:t>
            </a:r>
            <a:endParaRPr/>
          </a:p>
        </p:txBody>
      </p:sp>
      <p:sp>
        <p:nvSpPr>
          <p:cNvPr id="519" name="TextShape 3"/>
          <p:cNvSpPr txBox="1"/>
          <p:nvPr/>
        </p:nvSpPr>
        <p:spPr>
          <a:xfrm>
            <a:off x="5151600" y="1370880"/>
            <a:ext cx="4928040" cy="50277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PHENIX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Arial"/>
              </a:rPr>
              <a:t>University of California Riverside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Arial"/>
              </a:rPr>
              <a:t>University of Colorado Boulder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Arial"/>
              </a:rPr>
              <a:t>Columbia University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Arial"/>
              </a:rPr>
              <a:t>Florida State University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Arial"/>
              </a:rPr>
              <a:t>Georgia State University 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Arial"/>
              </a:rPr>
              <a:t>Iowa State University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Arial"/>
              </a:rPr>
              <a:t>Ohio University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Arial"/>
              </a:rPr>
              <a:t>State University of New York (Chemistry &amp; Physics departments)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1" lang="en-US" sz="2800" spc="-1">
                <a:solidFill>
                  <a:srgbClr val="dc2300"/>
                </a:solidFill>
                <a:latin typeface="Arial"/>
              </a:rPr>
              <a:t>University of Tennessee at Knoxville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Arial"/>
              </a:rPr>
              <a:t>Vanderbilt University</a:t>
            </a:r>
            <a:endParaRPr/>
          </a:p>
        </p:txBody>
      </p:sp>
      <p:sp>
        <p:nvSpPr>
          <p:cNvPr id="520" name="TextShape 4"/>
          <p:cNvSpPr txBox="1"/>
          <p:nvPr/>
        </p:nvSpPr>
        <p:spPr>
          <a:xfrm>
            <a:off x="2283480" y="914040"/>
            <a:ext cx="5720040" cy="54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algn="ctr"/>
            <a:r>
              <a:rPr lang="en-US" sz="3200" spc="-1">
                <a:latin typeface="Arial"/>
              </a:rPr>
              <a:t>Relativistic Heavy Ion Collider</a:t>
            </a:r>
            <a:endParaRPr/>
          </a:p>
        </p:txBody>
      </p:sp>
    </p:spTree>
  </p:cSld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TextShape 1"/>
          <p:cNvSpPr txBox="1"/>
          <p:nvPr/>
        </p:nvSpPr>
        <p:spPr>
          <a:xfrm>
            <a:off x="0" y="48960"/>
            <a:ext cx="10008360" cy="8420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2600" spc="-1">
                <a:latin typeface="Arial"/>
              </a:rPr>
              <a:t>US Universities with graduate programs in experimental heavy ion physics</a:t>
            </a:r>
            <a:endParaRPr/>
          </a:p>
        </p:txBody>
      </p:sp>
      <p:sp>
        <p:nvSpPr>
          <p:cNvPr id="522" name="TextShape 2"/>
          <p:cNvSpPr txBox="1"/>
          <p:nvPr/>
        </p:nvSpPr>
        <p:spPr>
          <a:xfrm>
            <a:off x="503640" y="1768680"/>
            <a:ext cx="4426560" cy="37159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ALICE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Arial"/>
              </a:rPr>
              <a:t>University of Texas Austin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Arial"/>
              </a:rPr>
              <a:t>Chicago State University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Arial"/>
              </a:rPr>
              <a:t>Ohio State University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Arial"/>
              </a:rPr>
              <a:t>Wayne State University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Arial"/>
              </a:rPr>
              <a:t>University of Texas Houston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1" lang="en-US" sz="2800" spc="-1">
                <a:solidFill>
                  <a:srgbClr val="dc2300"/>
                </a:solidFill>
                <a:latin typeface="Arial"/>
              </a:rPr>
              <a:t>University of Tennessee Knoxville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Arial"/>
              </a:rPr>
              <a:t>Yale University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Arial"/>
              </a:rPr>
              <a:t>Creighton University (masters only)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Arial"/>
              </a:rPr>
              <a:t>Purdue University</a:t>
            </a:r>
            <a:endParaRPr/>
          </a:p>
        </p:txBody>
      </p:sp>
      <p:sp>
        <p:nvSpPr>
          <p:cNvPr id="523" name="TextShape 3"/>
          <p:cNvSpPr txBox="1"/>
          <p:nvPr/>
        </p:nvSpPr>
        <p:spPr>
          <a:xfrm>
            <a:off x="5151600" y="1768680"/>
            <a:ext cx="4426560" cy="41731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CMS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Arial"/>
              </a:rPr>
              <a:t>University of California Davis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Arial"/>
              </a:rPr>
              <a:t>University of Illinois Chicago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Arial"/>
              </a:rPr>
              <a:t>University of Kansas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Arial"/>
              </a:rPr>
              <a:t>University of Maryland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Arial"/>
              </a:rPr>
              <a:t>University of Iowa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Arial"/>
              </a:rPr>
              <a:t>Rutgers University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Arial"/>
              </a:rPr>
              <a:t>Massachusetts Institute of Technology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Arial"/>
              </a:rPr>
              <a:t>Vanderbilt University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ATLAS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Arial"/>
              </a:rPr>
              <a:t>Columbia University</a:t>
            </a:r>
            <a:endParaRPr/>
          </a:p>
        </p:txBody>
      </p:sp>
      <p:sp>
        <p:nvSpPr>
          <p:cNvPr id="524" name="TextShape 4"/>
          <p:cNvSpPr txBox="1"/>
          <p:nvPr/>
        </p:nvSpPr>
        <p:spPr>
          <a:xfrm>
            <a:off x="2971800" y="1057680"/>
            <a:ext cx="3888000" cy="54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algn="ctr"/>
            <a:r>
              <a:rPr lang="en-US" sz="3200" spc="-1">
                <a:latin typeface="Arial"/>
              </a:rPr>
              <a:t>Large Hadron Collider</a:t>
            </a:r>
            <a:endParaRPr/>
          </a:p>
        </p:txBody>
      </p:sp>
    </p:spTree>
  </p:cSld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TextShape 1"/>
          <p:cNvSpPr txBox="1"/>
          <p:nvPr/>
        </p:nvSpPr>
        <p:spPr>
          <a:xfrm>
            <a:off x="503640" y="30096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Arial"/>
              </a:rPr>
              <a:t>Interesting observables</a:t>
            </a:r>
            <a:endParaRPr/>
          </a:p>
        </p:txBody>
      </p:sp>
      <p:sp>
        <p:nvSpPr>
          <p:cNvPr id="526" name="TextShape 2"/>
          <p:cNvSpPr txBox="1"/>
          <p:nvPr/>
        </p:nvSpPr>
        <p:spPr>
          <a:xfrm>
            <a:off x="91080" y="1768680"/>
            <a:ext cx="9875520" cy="56376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Different hadronization mechanisms</a:t>
            </a:r>
            <a:r>
              <a:rPr lang="en-US" sz="3200" spc="-1">
                <a:latin typeface="Arial"/>
              </a:rPr>
              <a:t>
</a:t>
            </a:r>
            <a:r>
              <a:rPr lang="en-US" sz="3200" spc="-1">
                <a:latin typeface="Arial"/>
              </a:rPr>
              <a:t>	</a:t>
            </a:r>
            <a:r>
              <a:rPr lang="en-US" sz="3200" spc="-1">
                <a:latin typeface="Arial"/>
                <a:ea typeface="Arial"/>
              </a:rPr>
              <a:t>→</a:t>
            </a:r>
            <a:r>
              <a:rPr lang="en-US" sz="3200" spc="-1">
                <a:latin typeface="Arial"/>
              </a:rPr>
              <a:t> Identify particle types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Collective motion of particles</a:t>
            </a:r>
            <a:r>
              <a:rPr lang="en-US" sz="3200" spc="-1">
                <a:latin typeface="Arial"/>
              </a:rPr>
              <a:t>
</a:t>
            </a:r>
            <a:r>
              <a:rPr lang="en-US" sz="3200" spc="-1">
                <a:latin typeface="Arial"/>
              </a:rPr>
              <a:t>	</a:t>
            </a:r>
            <a:r>
              <a:rPr lang="en-US" sz="3200" spc="-1">
                <a:latin typeface="Arial"/>
                <a:ea typeface="Arial"/>
              </a:rPr>
              <a:t>→</a:t>
            </a:r>
            <a:r>
              <a:rPr lang="en-US" sz="3200" spc="-1">
                <a:latin typeface="Arial"/>
              </a:rPr>
              <a:t> Low momentum acceptance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Even common processes are not well understood</a:t>
            </a:r>
            <a:r>
              <a:rPr lang="en-US" sz="3200" spc="-1">
                <a:latin typeface="Arial"/>
              </a:rPr>
              <a:t>
</a:t>
            </a:r>
            <a:r>
              <a:rPr lang="en-US" sz="3200" spc="-1">
                <a:latin typeface="Arial"/>
              </a:rPr>
              <a:t>	</a:t>
            </a:r>
            <a:r>
              <a:rPr lang="en-US" sz="3200" spc="-1">
                <a:latin typeface="Arial"/>
                <a:ea typeface="Arial"/>
              </a:rPr>
              <a:t>→</a:t>
            </a:r>
            <a:r>
              <a:rPr lang="en-US" sz="3200" spc="-1">
                <a:latin typeface="Arial"/>
              </a:rPr>
              <a:t> Do not need 4</a:t>
            </a:r>
            <a:r>
              <a:rPr lang="en-US" sz="3200" spc="-1">
                <a:latin typeface="Arial"/>
                <a:ea typeface="Arial"/>
              </a:rPr>
              <a:t>π</a:t>
            </a:r>
            <a:r>
              <a:rPr lang="en-US" sz="3200" spc="-1">
                <a:latin typeface="Arial"/>
              </a:rPr>
              <a:t> acceptance or high rates</a:t>
            </a:r>
            <a:endParaRPr/>
          </a:p>
        </p:txBody>
      </p:sp>
    </p:spTree>
  </p:cSld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TextShape 1"/>
          <p:cNvSpPr txBox="1"/>
          <p:nvPr/>
        </p:nvSpPr>
        <p:spPr>
          <a:xfrm>
            <a:off x="548640" y="2933640"/>
            <a:ext cx="9071640" cy="1280160"/>
          </a:xfrm>
          <a:prstGeom prst="rect">
            <a:avLst/>
          </a:prstGeom>
          <a:solidFill>
            <a:srgbClr val="9999cc"/>
          </a:solidFill>
          <a:ln w="18360">
            <a:solidFill>
              <a:srgbClr val="000000"/>
            </a:solidFill>
            <a:round/>
          </a:ln>
        </p:spPr>
        <p:txBody>
          <a:bodyPr lIns="9000" rIns="9000" tIns="9000" bIns="9000" anchor="ctr"/>
          <a:p>
            <a:pPr algn="ctr"/>
            <a:r>
              <a:rPr lang="en-US" sz="4400" spc="-1">
                <a:latin typeface="Arial"/>
              </a:rPr>
              <a:t>Probing the Quark Gluon Plasma</a:t>
            </a:r>
            <a:endParaRPr/>
          </a:p>
        </p:txBody>
      </p:sp>
    </p:spTree>
  </p:cSld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TextShape 1"/>
          <p:cNvSpPr txBox="1"/>
          <p:nvPr/>
        </p:nvSpPr>
        <p:spPr>
          <a:xfrm>
            <a:off x="503640" y="192960"/>
            <a:ext cx="9071640" cy="8870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Arial"/>
              </a:rPr>
              <a:t>Jet nuclear modification factor</a:t>
            </a:r>
            <a:r>
              <a:rPr lang="en-US" sz="4400" spc="-1" baseline="101000">
                <a:latin typeface="Arial"/>
              </a:rPr>
              <a:t>*</a:t>
            </a:r>
            <a:endParaRPr/>
          </a:p>
        </p:txBody>
      </p:sp>
      <p:pic>
        <p:nvPicPr>
          <p:cNvPr id="529" name="" descr=""/>
          <p:cNvPicPr/>
          <p:nvPr/>
        </p:nvPicPr>
        <p:blipFill>
          <a:blip r:embed="rId1"/>
          <a:stretch/>
        </p:blipFill>
        <p:spPr>
          <a:xfrm>
            <a:off x="2532600" y="1185840"/>
            <a:ext cx="4363200" cy="5484960"/>
          </a:xfrm>
          <a:prstGeom prst="rect">
            <a:avLst/>
          </a:prstGeom>
          <a:ln>
            <a:noFill/>
          </a:ln>
        </p:spPr>
      </p:pic>
      <p:sp>
        <p:nvSpPr>
          <p:cNvPr id="530" name="TextShape 2"/>
          <p:cNvSpPr txBox="1"/>
          <p:nvPr/>
        </p:nvSpPr>
        <p:spPr>
          <a:xfrm>
            <a:off x="2815920" y="1051200"/>
            <a:ext cx="6098760" cy="3560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15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ArialMT"/>
              </a:rPr>
              <a:t>arXiv:1208.1967 [hep-ex] Submitted to Phys. Lett.B</a:t>
            </a:r>
            <a:endParaRPr/>
          </a:p>
        </p:txBody>
      </p:sp>
      <p:sp>
        <p:nvSpPr>
          <p:cNvPr id="531" name="TextShape 3"/>
          <p:cNvSpPr txBox="1"/>
          <p:nvPr/>
        </p:nvSpPr>
        <p:spPr>
          <a:xfrm>
            <a:off x="182880" y="3016440"/>
            <a:ext cx="2286720" cy="1114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1800" spc="-1">
                <a:latin typeface="Arial"/>
              </a:rPr>
              <a:t>ATLAS collaboration</a:t>
            </a:r>
            <a:endParaRPr/>
          </a:p>
          <a:p>
            <a:pPr algn="ctr"/>
            <a:r>
              <a:rPr i="1" lang="en-US" sz="1800" spc="-1">
                <a:latin typeface="Arial"/>
              </a:rPr>
              <a:t>Anti-kT algorithm</a:t>
            </a:r>
            <a:endParaRPr/>
          </a:p>
          <a:p>
            <a:pPr algn="ctr"/>
            <a:r>
              <a:rPr i="1" lang="en-US" sz="1800" spc="-1">
                <a:latin typeface="Arial"/>
              </a:rPr>
              <a:t>R=0.2</a:t>
            </a:r>
            <a:endParaRPr/>
          </a:p>
        </p:txBody>
      </p:sp>
      <p:sp>
        <p:nvSpPr>
          <p:cNvPr id="532" name="CustomShape 4"/>
          <p:cNvSpPr/>
          <p:nvPr/>
        </p:nvSpPr>
        <p:spPr>
          <a:xfrm>
            <a:off x="6977160" y="2010960"/>
            <a:ext cx="548640" cy="548640"/>
          </a:xfrm>
          <a:prstGeom prst="ellipse">
            <a:avLst/>
          </a:prstGeom>
          <a:solidFill>
            <a:srgbClr val="cfe7f5">
              <a:alpha val="50000"/>
            </a:srgbClr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33" name="CustomShape 5"/>
          <p:cNvSpPr/>
          <p:nvPr/>
        </p:nvSpPr>
        <p:spPr>
          <a:xfrm>
            <a:off x="7408800" y="2010600"/>
            <a:ext cx="549000" cy="548640"/>
          </a:xfrm>
          <a:prstGeom prst="ellipse">
            <a:avLst/>
          </a:prstGeom>
          <a:solidFill>
            <a:srgbClr val="cfe7f5">
              <a:alpha val="50000"/>
            </a:srgbClr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34" name="CustomShape 6"/>
          <p:cNvSpPr/>
          <p:nvPr/>
        </p:nvSpPr>
        <p:spPr>
          <a:xfrm>
            <a:off x="7013160" y="3414600"/>
            <a:ext cx="548640" cy="548640"/>
          </a:xfrm>
          <a:prstGeom prst="ellipse">
            <a:avLst/>
          </a:prstGeom>
          <a:solidFill>
            <a:srgbClr val="cfe7f5">
              <a:alpha val="50000"/>
            </a:srgbClr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35" name="CustomShape 7"/>
          <p:cNvSpPr/>
          <p:nvPr/>
        </p:nvSpPr>
        <p:spPr>
          <a:xfrm>
            <a:off x="7336800" y="3414240"/>
            <a:ext cx="549000" cy="548640"/>
          </a:xfrm>
          <a:prstGeom prst="ellipse">
            <a:avLst/>
          </a:prstGeom>
          <a:solidFill>
            <a:srgbClr val="cfe7f5">
              <a:alpha val="50000"/>
            </a:srgbClr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36" name="CustomShape 8"/>
          <p:cNvSpPr/>
          <p:nvPr/>
        </p:nvSpPr>
        <p:spPr>
          <a:xfrm>
            <a:off x="7049160" y="4458240"/>
            <a:ext cx="548640" cy="548640"/>
          </a:xfrm>
          <a:prstGeom prst="ellipse">
            <a:avLst/>
          </a:prstGeom>
          <a:solidFill>
            <a:srgbClr val="cfe7f5">
              <a:alpha val="50000"/>
            </a:srgbClr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37" name="CustomShape 9"/>
          <p:cNvSpPr/>
          <p:nvPr/>
        </p:nvSpPr>
        <p:spPr>
          <a:xfrm>
            <a:off x="7300800" y="4457880"/>
            <a:ext cx="549000" cy="548640"/>
          </a:xfrm>
          <a:prstGeom prst="ellipse">
            <a:avLst/>
          </a:prstGeom>
          <a:solidFill>
            <a:srgbClr val="cfe7f5">
              <a:alpha val="50000"/>
            </a:srgbClr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38" name="CustomShape 10"/>
          <p:cNvSpPr/>
          <p:nvPr/>
        </p:nvSpPr>
        <p:spPr>
          <a:xfrm>
            <a:off x="7121160" y="5357880"/>
            <a:ext cx="548640" cy="548640"/>
          </a:xfrm>
          <a:prstGeom prst="ellipse">
            <a:avLst/>
          </a:prstGeom>
          <a:solidFill>
            <a:srgbClr val="cfe7f5">
              <a:alpha val="50000"/>
            </a:srgbClr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39" name="CustomShape 11"/>
          <p:cNvSpPr/>
          <p:nvPr/>
        </p:nvSpPr>
        <p:spPr>
          <a:xfrm>
            <a:off x="7228800" y="5357520"/>
            <a:ext cx="549000" cy="548640"/>
          </a:xfrm>
          <a:prstGeom prst="ellipse">
            <a:avLst/>
          </a:prstGeom>
          <a:solidFill>
            <a:srgbClr val="cfe7f5">
              <a:alpha val="50000"/>
            </a:srgbClr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40" name="TextShape 12"/>
          <p:cNvSpPr txBox="1"/>
          <p:nvPr/>
        </p:nvSpPr>
        <p:spPr>
          <a:xfrm>
            <a:off x="597600" y="6963840"/>
            <a:ext cx="9006480" cy="346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1800" spc="-1">
                <a:latin typeface="Arial"/>
              </a:rPr>
              <a:t>*Rcp is the ratio of central to peripheral A+A collisions instead of A+A collisions to p+p</a:t>
            </a:r>
            <a:endParaRPr/>
          </a:p>
        </p:txBody>
      </p:sp>
    </p:spTree>
  </p:cSld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TextShape 1"/>
          <p:cNvSpPr txBox="1"/>
          <p:nvPr/>
        </p:nvSpPr>
        <p:spPr>
          <a:xfrm>
            <a:off x="548640" y="2933640"/>
            <a:ext cx="9071640" cy="1280160"/>
          </a:xfrm>
          <a:prstGeom prst="rect">
            <a:avLst/>
          </a:prstGeom>
          <a:solidFill>
            <a:srgbClr val="9999cc"/>
          </a:solidFill>
          <a:ln w="18360">
            <a:solidFill>
              <a:srgbClr val="000000"/>
            </a:solidFill>
            <a:round/>
          </a:ln>
        </p:spPr>
        <p:txBody>
          <a:bodyPr lIns="9000" rIns="9000" tIns="9000" bIns="9000" anchor="ctr"/>
          <a:p>
            <a:pPr algn="ctr"/>
            <a:r>
              <a:rPr lang="en-US" sz="4400" spc="-1">
                <a:latin typeface="Arial"/>
              </a:rPr>
              <a:t>Measuring temperature</a:t>
            </a:r>
            <a:endParaRPr/>
          </a:p>
        </p:txBody>
      </p:sp>
    </p:spTree>
  </p:cSld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" name="" descr=""/>
          <p:cNvPicPr/>
          <p:nvPr/>
        </p:nvPicPr>
        <p:blipFill>
          <a:blip r:embed="rId1"/>
          <a:stretch/>
        </p:blipFill>
        <p:spPr>
          <a:xfrm>
            <a:off x="-94320" y="839880"/>
            <a:ext cx="5029200" cy="4663440"/>
          </a:xfrm>
          <a:prstGeom prst="rect">
            <a:avLst/>
          </a:prstGeom>
          <a:ln>
            <a:noFill/>
          </a:ln>
        </p:spPr>
      </p:pic>
      <p:sp>
        <p:nvSpPr>
          <p:cNvPr id="543" name="TextShape 1"/>
          <p:cNvSpPr txBox="1"/>
          <p:nvPr/>
        </p:nvSpPr>
        <p:spPr>
          <a:xfrm>
            <a:off x="504000" y="257400"/>
            <a:ext cx="9071640" cy="6267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Arial"/>
              </a:rPr>
              <a:t>p+Pb as a control</a:t>
            </a:r>
            <a:endParaRPr/>
          </a:p>
        </p:txBody>
      </p:sp>
      <p:sp>
        <p:nvSpPr>
          <p:cNvPr id="544" name="TextShape 2"/>
          <p:cNvSpPr txBox="1"/>
          <p:nvPr/>
        </p:nvSpPr>
        <p:spPr>
          <a:xfrm>
            <a:off x="2233440" y="1289880"/>
            <a:ext cx="2795760" cy="358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YKNOB+Avenir-Light"/>
                <a:ea typeface="AYKNOB+Avenir-Light"/>
              </a:rPr>
              <a:t>ATLAS-CONF-2013-096</a:t>
            </a:r>
            <a:endParaRPr/>
          </a:p>
        </p:txBody>
      </p:sp>
      <p:sp>
        <p:nvSpPr>
          <p:cNvPr id="545" name="TextShape 3"/>
          <p:cNvSpPr txBox="1"/>
          <p:nvPr/>
        </p:nvSpPr>
        <p:spPr>
          <a:xfrm>
            <a:off x="1280160" y="4846320"/>
            <a:ext cx="3017520" cy="5169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3000" spc="-1">
                <a:solidFill>
                  <a:srgbClr val="ff0000"/>
                </a:solidFill>
                <a:latin typeface="Arial"/>
              </a:rPr>
              <a:t>ATLAS</a:t>
            </a:r>
            <a:endParaRPr/>
          </a:p>
        </p:txBody>
      </p:sp>
      <p:pic>
        <p:nvPicPr>
          <p:cNvPr id="546" name="Content Placeholder 4" descr=""/>
          <p:cNvPicPr/>
          <p:nvPr/>
        </p:nvPicPr>
        <p:blipFill>
          <a:blip r:embed="rId2"/>
          <a:stretch/>
        </p:blipFill>
        <p:spPr>
          <a:xfrm>
            <a:off x="5081760" y="1024200"/>
            <a:ext cx="5029200" cy="4827960"/>
          </a:xfrm>
          <a:prstGeom prst="rect">
            <a:avLst/>
          </a:prstGeom>
          <a:ln>
            <a:noFill/>
          </a:ln>
        </p:spPr>
      </p:pic>
      <p:sp>
        <p:nvSpPr>
          <p:cNvPr id="547" name="TextShape 4"/>
          <p:cNvSpPr txBox="1"/>
          <p:nvPr/>
        </p:nvSpPr>
        <p:spPr>
          <a:xfrm>
            <a:off x="7498080" y="4605120"/>
            <a:ext cx="3017520" cy="5169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3000" spc="-1">
                <a:solidFill>
                  <a:srgbClr val="ff0000"/>
                </a:solidFill>
                <a:latin typeface="Arial"/>
              </a:rPr>
              <a:t>CMS</a:t>
            </a:r>
            <a:endParaRPr/>
          </a:p>
        </p:txBody>
      </p:sp>
    </p:spTree>
  </p:cSld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TextShape 1"/>
          <p:cNvSpPr txBox="1"/>
          <p:nvPr/>
        </p:nvSpPr>
        <p:spPr>
          <a:xfrm>
            <a:off x="274320" y="12960"/>
            <a:ext cx="9509760" cy="7048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Arial"/>
              </a:rPr>
              <a:t>The phase transition in the laboratory</a:t>
            </a:r>
            <a:endParaRPr/>
          </a:p>
        </p:txBody>
      </p:sp>
      <p:pic>
        <p:nvPicPr>
          <p:cNvPr id="221" name="" descr=""/>
          <p:cNvPicPr/>
          <p:nvPr/>
        </p:nvPicPr>
        <p:blipFill>
          <a:blip r:embed="rId1"/>
          <a:stretch/>
        </p:blipFill>
        <p:spPr>
          <a:xfrm>
            <a:off x="0" y="1008720"/>
            <a:ext cx="10058400" cy="5083920"/>
          </a:xfrm>
          <a:prstGeom prst="rect">
            <a:avLst/>
          </a:prstGeom>
          <a:ln>
            <a:noFill/>
          </a:ln>
        </p:spPr>
      </p:pic>
      <p:sp>
        <p:nvSpPr>
          <p:cNvPr id="222" name="CustomShape 2"/>
          <p:cNvSpPr/>
          <p:nvPr/>
        </p:nvSpPr>
        <p:spPr>
          <a:xfrm>
            <a:off x="158760" y="1044720"/>
            <a:ext cx="2850480" cy="2126160"/>
          </a:xfrm>
          <a:prstGeom prst="rect">
            <a:avLst/>
          </a:prstGeom>
          <a:noFill/>
          <a:ln w="76320">
            <a:solidFill>
              <a:srgbClr val="80808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23" name="TextShape 3"/>
          <p:cNvSpPr txBox="1"/>
          <p:nvPr/>
        </p:nvSpPr>
        <p:spPr>
          <a:xfrm>
            <a:off x="407160" y="548640"/>
            <a:ext cx="2834640" cy="5486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3000" spc="-1">
                <a:solidFill>
                  <a:srgbClr val="808080"/>
                </a:solidFill>
                <a:latin typeface="Arial"/>
              </a:rPr>
              <a:t>Initial State</a:t>
            </a:r>
            <a:endParaRPr/>
          </a:p>
        </p:txBody>
      </p:sp>
      <p:sp>
        <p:nvSpPr>
          <p:cNvPr id="224" name="Line 4"/>
          <p:cNvSpPr/>
          <p:nvPr/>
        </p:nvSpPr>
        <p:spPr>
          <a:xfrm>
            <a:off x="448920" y="4340160"/>
            <a:ext cx="0" cy="1371600"/>
          </a:xfrm>
          <a:prstGeom prst="line">
            <a:avLst/>
          </a:prstGeom>
          <a:ln w="76320">
            <a:solidFill>
              <a:srgbClr val="80808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25" name="TextShape 5"/>
          <p:cNvSpPr txBox="1"/>
          <p:nvPr/>
        </p:nvSpPr>
        <p:spPr>
          <a:xfrm>
            <a:off x="3503160" y="548640"/>
            <a:ext cx="2834640" cy="5486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3000" spc="-1">
                <a:solidFill>
                  <a:srgbClr val="ff0000"/>
                </a:solidFill>
                <a:latin typeface="Arial"/>
              </a:rPr>
              <a:t>QGP</a:t>
            </a:r>
            <a:endParaRPr/>
          </a:p>
        </p:txBody>
      </p:sp>
      <p:sp>
        <p:nvSpPr>
          <p:cNvPr id="226" name="CustomShape 6"/>
          <p:cNvSpPr/>
          <p:nvPr/>
        </p:nvSpPr>
        <p:spPr>
          <a:xfrm>
            <a:off x="3434760" y="1044720"/>
            <a:ext cx="2957760" cy="2126160"/>
          </a:xfrm>
          <a:prstGeom prst="rect">
            <a:avLst/>
          </a:prstGeom>
          <a:noFill/>
          <a:ln w="7632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cxnSp>
        <p:nvCxnSpPr>
          <p:cNvPr id="227" name="Line 7"/>
          <p:cNvCxnSpPr>
            <a:stCxn id="222" idx="2"/>
            <a:endCxn id="224" idx="1"/>
          </p:cNvCxnSpPr>
          <p:nvPr/>
        </p:nvCxnSpPr>
        <p:spPr>
          <a:xfrm flipH="1">
            <a:off x="448920" y="3170880"/>
            <a:ext cx="1135440" cy="1169640"/>
          </a:xfrm>
          <a:prstGeom prst="straightConnector1">
            <a:avLst/>
          </a:prstGeom>
          <a:ln w="76320">
            <a:solidFill>
              <a:srgbClr val="808080"/>
            </a:solidFill>
            <a:round/>
            <a:tailEnd len="med" type="triangle" w="med"/>
          </a:ln>
        </p:spPr>
      </p:cxnSp>
      <p:sp>
        <p:nvSpPr>
          <p:cNvPr id="228" name="CustomShape 8"/>
          <p:cNvSpPr/>
          <p:nvPr/>
        </p:nvSpPr>
        <p:spPr>
          <a:xfrm>
            <a:off x="1546200" y="4451040"/>
            <a:ext cx="1371600" cy="1188720"/>
          </a:xfrm>
          <a:prstGeom prst="rect">
            <a:avLst/>
          </a:prstGeom>
          <a:noFill/>
          <a:ln w="76320">
            <a:solidFill>
              <a:srgbClr val="ff0000"/>
            </a:solidFill>
            <a:custDash>
              <a:ds d="200000" sp="200000"/>
              <a:ds d="200000" sp="200000"/>
            </a:custDash>
            <a:round/>
          </a:ln>
        </p:spPr>
        <p:style>
          <a:lnRef idx="0"/>
          <a:fillRef idx="0"/>
          <a:effectRef idx="0"/>
          <a:fontRef idx="minor"/>
        </p:style>
      </p:sp>
      <p:cxnSp>
        <p:nvCxnSpPr>
          <p:cNvPr id="229" name="Line 9"/>
          <p:cNvCxnSpPr>
            <a:stCxn id="226" idx="2"/>
            <a:endCxn id="228" idx="0"/>
          </p:cNvCxnSpPr>
          <p:nvPr/>
        </p:nvCxnSpPr>
        <p:spPr>
          <a:xfrm flipH="1">
            <a:off x="2232000" y="3170880"/>
            <a:ext cx="2682000" cy="1280520"/>
          </a:xfrm>
          <a:prstGeom prst="straightConnector1">
            <a:avLst/>
          </a:prstGeom>
          <a:ln w="76320">
            <a:solidFill>
              <a:srgbClr val="ff0000"/>
            </a:solidFill>
            <a:round/>
            <a:tailEnd len="med" type="triangle" w="med"/>
          </a:ln>
        </p:spPr>
      </p:cxnSp>
      <p:sp>
        <p:nvSpPr>
          <p:cNvPr id="230" name="CustomShape 10"/>
          <p:cNvSpPr/>
          <p:nvPr/>
        </p:nvSpPr>
        <p:spPr>
          <a:xfrm>
            <a:off x="6890760" y="1044720"/>
            <a:ext cx="2957760" cy="2126160"/>
          </a:xfrm>
          <a:prstGeom prst="rect">
            <a:avLst/>
          </a:prstGeom>
          <a:noFill/>
          <a:ln w="76320">
            <a:solidFill>
              <a:srgbClr val="0000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31" name="TextShape 11"/>
          <p:cNvSpPr txBox="1"/>
          <p:nvPr/>
        </p:nvSpPr>
        <p:spPr>
          <a:xfrm>
            <a:off x="6959160" y="548640"/>
            <a:ext cx="2834640" cy="5486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3000" spc="-1">
                <a:solidFill>
                  <a:srgbClr val="0000ff"/>
                </a:solidFill>
                <a:latin typeface="Arial"/>
              </a:rPr>
              <a:t>Freeze-out</a:t>
            </a:r>
            <a:endParaRPr/>
          </a:p>
        </p:txBody>
      </p:sp>
      <p:sp>
        <p:nvSpPr>
          <p:cNvPr id="232" name="CustomShape 12"/>
          <p:cNvSpPr/>
          <p:nvPr/>
        </p:nvSpPr>
        <p:spPr>
          <a:xfrm>
            <a:off x="6802200" y="4451040"/>
            <a:ext cx="1371600" cy="1188720"/>
          </a:xfrm>
          <a:prstGeom prst="rect">
            <a:avLst/>
          </a:prstGeom>
          <a:noFill/>
          <a:ln w="76320">
            <a:solidFill>
              <a:srgbClr val="0000ff"/>
            </a:solidFill>
            <a:custDash>
              <a:ds d="200000" sp="200000"/>
              <a:ds d="200000" sp="200000"/>
            </a:custDash>
            <a:round/>
          </a:ln>
        </p:spPr>
        <p:style>
          <a:lnRef idx="0"/>
          <a:fillRef idx="0"/>
          <a:effectRef idx="0"/>
          <a:fontRef idx="minor"/>
        </p:style>
      </p:sp>
      <p:cxnSp>
        <p:nvCxnSpPr>
          <p:cNvPr id="233" name="Line 13"/>
          <p:cNvCxnSpPr>
            <a:stCxn id="230" idx="2"/>
            <a:endCxn id="232" idx="0"/>
          </p:cNvCxnSpPr>
          <p:nvPr/>
        </p:nvCxnSpPr>
        <p:spPr>
          <a:xfrm flipH="1">
            <a:off x="7488000" y="3170880"/>
            <a:ext cx="882000" cy="1280520"/>
          </a:xfrm>
          <a:prstGeom prst="straightConnector1">
            <a:avLst/>
          </a:prstGeom>
          <a:ln w="76320">
            <a:solidFill>
              <a:srgbClr val="0000ff"/>
            </a:solidFill>
            <a:round/>
            <a:tailEnd len="med" type="triangle" w="med"/>
          </a:ln>
        </p:spPr>
      </p:cxnSp>
      <p:sp>
        <p:nvSpPr>
          <p:cNvPr id="234" name="CustomShape 14"/>
          <p:cNvSpPr/>
          <p:nvPr/>
        </p:nvSpPr>
        <p:spPr>
          <a:xfrm>
            <a:off x="-130320" y="6306840"/>
            <a:ext cx="2507760" cy="825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 marL="342720" indent="-342720" algn="ctr">
              <a:lnSpc>
                <a:spcPct val="100000"/>
              </a:lnSpc>
            </a:pPr>
            <a:r>
              <a:rPr b="1" lang="en-US" sz="2400" spc="-1">
                <a:solidFill>
                  <a:srgbClr val="ff0000"/>
                </a:solidFill>
                <a:latin typeface="Times New Roman"/>
              </a:rPr>
              <a:t>Hydrodynamical flow</a:t>
            </a:r>
            <a:endParaRPr/>
          </a:p>
        </p:txBody>
      </p:sp>
      <p:pic>
        <p:nvPicPr>
          <p:cNvPr id="235" name="" descr=""/>
          <p:cNvPicPr/>
          <p:nvPr/>
        </p:nvPicPr>
        <p:blipFill>
          <a:blip r:embed="rId2"/>
          <a:stretch/>
        </p:blipFill>
        <p:spPr>
          <a:xfrm>
            <a:off x="2601000" y="5623200"/>
            <a:ext cx="1971000" cy="1508760"/>
          </a:xfrm>
          <a:prstGeom prst="rect">
            <a:avLst/>
          </a:prstGeom>
          <a:ln>
            <a:noFill/>
          </a:ln>
        </p:spPr>
      </p:pic>
      <p:sp>
        <p:nvSpPr>
          <p:cNvPr id="236" name="CustomShape 15"/>
          <p:cNvSpPr/>
          <p:nvPr/>
        </p:nvSpPr>
        <p:spPr>
          <a:xfrm>
            <a:off x="2588400" y="5623560"/>
            <a:ext cx="1971000" cy="1508760"/>
          </a:xfrm>
          <a:prstGeom prst="rect">
            <a:avLst/>
          </a:prstGeom>
          <a:noFill/>
          <a:ln w="7632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237" name="" descr=""/>
          <p:cNvPicPr/>
          <p:nvPr/>
        </p:nvPicPr>
        <p:blipFill>
          <a:blip r:embed="rId3"/>
          <a:stretch/>
        </p:blipFill>
        <p:spPr>
          <a:xfrm>
            <a:off x="5149440" y="5639760"/>
            <a:ext cx="2221920" cy="1492560"/>
          </a:xfrm>
          <a:prstGeom prst="rect">
            <a:avLst/>
          </a:prstGeom>
          <a:ln>
            <a:noFill/>
          </a:ln>
        </p:spPr>
      </p:pic>
      <p:sp>
        <p:nvSpPr>
          <p:cNvPr id="238" name="CustomShape 16"/>
          <p:cNvSpPr/>
          <p:nvPr/>
        </p:nvSpPr>
        <p:spPr>
          <a:xfrm>
            <a:off x="5108400" y="5623560"/>
            <a:ext cx="2262960" cy="1508760"/>
          </a:xfrm>
          <a:prstGeom prst="rect">
            <a:avLst/>
          </a:prstGeom>
          <a:noFill/>
          <a:ln w="7632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39" name="CustomShape 17"/>
          <p:cNvSpPr/>
          <p:nvPr/>
        </p:nvSpPr>
        <p:spPr>
          <a:xfrm>
            <a:off x="7431480" y="6327360"/>
            <a:ext cx="2507760" cy="4597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 marL="342720" indent="-342720" algn="ctr">
              <a:lnSpc>
                <a:spcPct val="100000"/>
              </a:lnSpc>
            </a:pPr>
            <a:r>
              <a:rPr b="1" lang="en-US" sz="2400" spc="-1">
                <a:solidFill>
                  <a:srgbClr val="ff0000"/>
                </a:solidFill>
                <a:latin typeface="Times New Roman"/>
              </a:rPr>
              <a:t>Jet quenching</a:t>
            </a:r>
            <a:endParaRPr/>
          </a:p>
        </p:txBody>
      </p:sp>
      <p:sp>
        <p:nvSpPr>
          <p:cNvPr id="240" name="TextShape 18"/>
          <p:cNvSpPr txBox="1"/>
          <p:nvPr/>
        </p:nvSpPr>
        <p:spPr>
          <a:xfrm>
            <a:off x="5153760" y="6861960"/>
            <a:ext cx="3861360" cy="346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1000" spc="-1">
                <a:latin typeface="Arial"/>
              </a:rPr>
              <a:t>https://physics.aps.org/articles/v7/97</a:t>
            </a:r>
            <a:endParaRPr/>
          </a:p>
        </p:txBody>
      </p:sp>
      <p:sp>
        <p:nvSpPr>
          <p:cNvPr id="241" name="TextShape 19"/>
          <p:cNvSpPr txBox="1"/>
          <p:nvPr/>
        </p:nvSpPr>
        <p:spPr>
          <a:xfrm>
            <a:off x="1881360" y="5639760"/>
            <a:ext cx="2834640" cy="790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lvl="1" marL="742680" indent="-285480">
              <a:lnSpc>
                <a:spcPct val="100000"/>
              </a:lnSpc>
              <a:buClr>
                <a:srgbClr val="ffff99"/>
              </a:buClr>
              <a:buFont typeface="Comic Sans MS"/>
              <a:buChar char="–"/>
            </a:pPr>
            <a:r>
              <a:rPr lang="en-US" sz="900" spc="-1">
                <a:solidFill>
                  <a:srgbClr val="000000"/>
                </a:solidFill>
                <a:latin typeface="Times New Roman"/>
              </a:rPr>
              <a:t>K, O’Hara, S. Hemmer, M. Gehm, S. Granade, J. Thomas    </a:t>
            </a:r>
            <a:r>
              <a:rPr b="1" lang="en-US" sz="900" spc="-1">
                <a:solidFill>
                  <a:srgbClr val="000000"/>
                </a:solidFill>
                <a:latin typeface="Times New Roman"/>
              </a:rPr>
              <a:t>Science </a:t>
            </a:r>
            <a:r>
              <a:rPr lang="en-US" sz="900" spc="-1">
                <a:solidFill>
                  <a:srgbClr val="000000"/>
                </a:solidFill>
                <a:latin typeface="Times New Roman"/>
              </a:rPr>
              <a:t>298</a:t>
            </a:r>
            <a:r>
              <a:rPr b="1" lang="en-US" sz="900" spc="-1">
                <a:solidFill>
                  <a:srgbClr val="000000"/>
                </a:solidFill>
                <a:latin typeface="Times New Roman"/>
              </a:rPr>
              <a:t> 2179 (2002) </a:t>
            </a:r>
            <a:endParaRPr/>
          </a:p>
        </p:txBody>
      </p:sp>
    </p:spTree>
  </p:cSld>
  <p:timing>
    <p:tnLst>
      <p:par>
        <p:cTn id="7" dur="indefinite" restart="never" nodeType="tmRoot">
          <p:childTnLst>
            <p:seq>
              <p:cTn id="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8" name="Picture 7" descr=""/>
          <p:cNvPicPr/>
          <p:nvPr/>
        </p:nvPicPr>
        <p:blipFill>
          <a:blip r:embed="rId1"/>
          <a:srcRect l="50008" t="0" r="0" b="0"/>
          <a:stretch/>
        </p:blipFill>
        <p:spPr>
          <a:xfrm>
            <a:off x="3370320" y="1699920"/>
            <a:ext cx="5743080" cy="5125680"/>
          </a:xfrm>
          <a:prstGeom prst="rect">
            <a:avLst/>
          </a:prstGeom>
          <a:ln>
            <a:noFill/>
          </a:ln>
        </p:spPr>
      </p:pic>
      <p:pic>
        <p:nvPicPr>
          <p:cNvPr id="549" name="Picture 3" descr=""/>
          <p:cNvPicPr/>
          <p:nvPr/>
        </p:nvPicPr>
        <p:blipFill>
          <a:blip r:embed="rId2"/>
          <a:srcRect l="53073" t="0" r="3511" b="0"/>
          <a:stretch/>
        </p:blipFill>
        <p:spPr>
          <a:xfrm>
            <a:off x="378000" y="4298760"/>
            <a:ext cx="2520720" cy="2576160"/>
          </a:xfrm>
          <a:prstGeom prst="rect">
            <a:avLst/>
          </a:prstGeom>
          <a:ln>
            <a:noFill/>
          </a:ln>
        </p:spPr>
      </p:pic>
      <p:pic>
        <p:nvPicPr>
          <p:cNvPr id="550" name="Picture 3" descr=""/>
          <p:cNvPicPr/>
          <p:nvPr/>
        </p:nvPicPr>
        <p:blipFill>
          <a:blip r:embed="rId3"/>
          <a:srcRect l="0" t="0" r="54486" b="0"/>
          <a:stretch/>
        </p:blipFill>
        <p:spPr>
          <a:xfrm>
            <a:off x="231840" y="1744560"/>
            <a:ext cx="2700000" cy="2630160"/>
          </a:xfrm>
          <a:prstGeom prst="rect">
            <a:avLst/>
          </a:prstGeom>
          <a:ln>
            <a:noFill/>
          </a:ln>
        </p:spPr>
      </p:pic>
      <p:sp>
        <p:nvSpPr>
          <p:cNvPr id="551" name="CustomShape 1"/>
          <p:cNvSpPr/>
          <p:nvPr/>
        </p:nvSpPr>
        <p:spPr>
          <a:xfrm>
            <a:off x="5624640" y="4900320"/>
            <a:ext cx="61380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pPb</a:t>
            </a:r>
            <a:endParaRPr/>
          </a:p>
        </p:txBody>
      </p:sp>
      <p:sp>
        <p:nvSpPr>
          <p:cNvPr id="552" name="TextShape 2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Arial"/>
              </a:rPr>
              <a:t>Suppression of quarkonia in p+Pb</a:t>
            </a:r>
            <a:endParaRPr/>
          </a:p>
        </p:txBody>
      </p:sp>
      <p:sp>
        <p:nvSpPr>
          <p:cNvPr id="553" name="TextShape 3"/>
          <p:cNvSpPr txBox="1"/>
          <p:nvPr/>
        </p:nvSpPr>
        <p:spPr>
          <a:xfrm>
            <a:off x="4327560" y="4869000"/>
            <a:ext cx="320760" cy="346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ff9933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p</a:t>
            </a:r>
            <a:endParaRPr/>
          </a:p>
        </p:txBody>
      </p:sp>
      <p:sp>
        <p:nvSpPr>
          <p:cNvPr id="554" name="CustomShape 4"/>
          <p:cNvSpPr/>
          <p:nvPr/>
        </p:nvSpPr>
        <p:spPr>
          <a:xfrm>
            <a:off x="8025840" y="4119120"/>
            <a:ext cx="76644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PbPb</a:t>
            </a:r>
            <a:endParaRPr/>
          </a:p>
        </p:txBody>
      </p:sp>
      <p:sp>
        <p:nvSpPr>
          <p:cNvPr id="555" name="CustomShape 5"/>
          <p:cNvSpPr/>
          <p:nvPr/>
        </p:nvSpPr>
        <p:spPr>
          <a:xfrm>
            <a:off x="4398480" y="2849760"/>
            <a:ext cx="46152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ff61c3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pp</a:t>
            </a:r>
            <a:endParaRPr/>
          </a:p>
        </p:txBody>
      </p:sp>
      <p:sp>
        <p:nvSpPr>
          <p:cNvPr id="556" name="CustomShape 6"/>
          <p:cNvSpPr/>
          <p:nvPr/>
        </p:nvSpPr>
        <p:spPr>
          <a:xfrm>
            <a:off x="5748840" y="3569760"/>
            <a:ext cx="61380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0033cc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pPb</a:t>
            </a:r>
            <a:endParaRPr/>
          </a:p>
        </p:txBody>
      </p:sp>
    </p:spTree>
  </p:cSld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Arial"/>
              </a:rPr>
              <a:t>Suppression of quarkonia in d+Au</a:t>
            </a:r>
            <a:endParaRPr/>
          </a:p>
        </p:txBody>
      </p:sp>
      <p:pic>
        <p:nvPicPr>
          <p:cNvPr id="558" name="" descr=""/>
          <p:cNvPicPr/>
          <p:nvPr/>
        </p:nvPicPr>
        <p:blipFill>
          <a:blip r:embed="rId1"/>
          <a:stretch/>
        </p:blipFill>
        <p:spPr>
          <a:xfrm>
            <a:off x="1188720" y="1472040"/>
            <a:ext cx="7315200" cy="4745880"/>
          </a:xfrm>
          <a:prstGeom prst="rect">
            <a:avLst/>
          </a:prstGeom>
          <a:ln>
            <a:noFill/>
          </a:ln>
        </p:spPr>
      </p:pic>
      <p:pic>
        <p:nvPicPr>
          <p:cNvPr id="559" name="" descr=""/>
          <p:cNvPicPr/>
          <p:nvPr/>
        </p:nvPicPr>
        <p:blipFill>
          <a:blip r:embed="rId2"/>
          <a:stretch/>
        </p:blipFill>
        <p:spPr>
          <a:xfrm>
            <a:off x="2834640" y="1280160"/>
            <a:ext cx="3809520" cy="447480"/>
          </a:xfrm>
          <a:prstGeom prst="rect">
            <a:avLst/>
          </a:prstGeom>
          <a:ln>
            <a:noFill/>
          </a:ln>
        </p:spPr>
      </p:pic>
      <p:sp>
        <p:nvSpPr>
          <p:cNvPr id="560" name="CustomShape 2"/>
          <p:cNvSpPr/>
          <p:nvPr/>
        </p:nvSpPr>
        <p:spPr>
          <a:xfrm flipV="1">
            <a:off x="1828800" y="5991120"/>
            <a:ext cx="320040" cy="320040"/>
          </a:xfrm>
          <a:prstGeom prst="ellipse">
            <a:avLst/>
          </a:prstGeom>
          <a:solidFill>
            <a:srgbClr val="808080">
              <a:alpha val="50000"/>
            </a:srgbClr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61" name="CustomShape 3"/>
          <p:cNvSpPr/>
          <p:nvPr/>
        </p:nvSpPr>
        <p:spPr>
          <a:xfrm flipV="1">
            <a:off x="2080440" y="6104160"/>
            <a:ext cx="91440" cy="91440"/>
          </a:xfrm>
          <a:prstGeom prst="ellipse">
            <a:avLst/>
          </a:prstGeom>
          <a:solidFill>
            <a:srgbClr val="808080">
              <a:alpha val="50000"/>
            </a:srgbClr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62" name="CustomShape 4"/>
          <p:cNvSpPr/>
          <p:nvPr/>
        </p:nvSpPr>
        <p:spPr>
          <a:xfrm flipV="1">
            <a:off x="8020800" y="6091920"/>
            <a:ext cx="320040" cy="320040"/>
          </a:xfrm>
          <a:prstGeom prst="ellipse">
            <a:avLst/>
          </a:prstGeom>
          <a:solidFill>
            <a:srgbClr val="808080">
              <a:alpha val="50000"/>
            </a:srgbClr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63" name="CustomShape 5"/>
          <p:cNvSpPr/>
          <p:nvPr/>
        </p:nvSpPr>
        <p:spPr>
          <a:xfrm flipV="1">
            <a:off x="8128080" y="6211440"/>
            <a:ext cx="91440" cy="91440"/>
          </a:xfrm>
          <a:prstGeom prst="ellipse">
            <a:avLst/>
          </a:prstGeom>
          <a:solidFill>
            <a:srgbClr val="808080">
              <a:alpha val="50000"/>
            </a:srgbClr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64" name="CustomShape 6"/>
          <p:cNvSpPr/>
          <p:nvPr/>
        </p:nvSpPr>
        <p:spPr>
          <a:xfrm flipV="1">
            <a:off x="4839840" y="6075360"/>
            <a:ext cx="320040" cy="320040"/>
          </a:xfrm>
          <a:prstGeom prst="ellipse">
            <a:avLst/>
          </a:prstGeom>
          <a:solidFill>
            <a:srgbClr val="808080">
              <a:alpha val="50000"/>
            </a:srgbClr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65" name="CustomShape 7"/>
          <p:cNvSpPr/>
          <p:nvPr/>
        </p:nvSpPr>
        <p:spPr>
          <a:xfrm flipV="1">
            <a:off x="5032080" y="6175440"/>
            <a:ext cx="91440" cy="91440"/>
          </a:xfrm>
          <a:prstGeom prst="ellipse">
            <a:avLst/>
          </a:prstGeom>
          <a:solidFill>
            <a:srgbClr val="808080">
              <a:alpha val="50000"/>
            </a:srgbClr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66" name="TextShape 8"/>
          <p:cNvSpPr txBox="1"/>
          <p:nvPr/>
        </p:nvSpPr>
        <p:spPr>
          <a:xfrm>
            <a:off x="2377440" y="4442040"/>
            <a:ext cx="3200400" cy="5886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3500" spc="-1">
                <a:solidFill>
                  <a:srgbClr val="ff0000"/>
                </a:solidFill>
                <a:latin typeface="Arial"/>
              </a:rPr>
              <a:t>PHENIX</a:t>
            </a:r>
            <a:endParaRPr/>
          </a:p>
        </p:txBody>
      </p:sp>
    </p:spTree>
  </p:cSld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TextShape 1"/>
          <p:cNvSpPr txBox="1"/>
          <p:nvPr/>
        </p:nvSpPr>
        <p:spPr>
          <a:xfrm>
            <a:off x="2148480" y="50760"/>
            <a:ext cx="5949360" cy="651600"/>
          </a:xfrm>
          <a:prstGeom prst="rect">
            <a:avLst/>
          </a:prstGeom>
          <a:noFill/>
          <a:ln w="9360">
            <a:noFill/>
          </a:ln>
        </p:spPr>
        <p:txBody>
          <a:bodyPr lIns="90000" rIns="90000" tIns="45000" bIns="45000"/>
          <a:p>
            <a:pPr algn="ctr">
              <a:lnSpc>
                <a:spcPct val="90000"/>
              </a:lnSpc>
            </a:pPr>
            <a:r>
              <a:rPr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Baryon anomaly: </a:t>
            </a:r>
            <a:r>
              <a:rPr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Λ</a:t>
            </a:r>
            <a:r>
              <a:rPr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/K</a:t>
            </a:r>
            <a:r>
              <a:rPr lang="en-US" sz="3600" spc="-1" strike="noStrike" baseline="1010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0</a:t>
            </a:r>
            <a:r>
              <a:rPr lang="en-US" sz="3600" spc="-1" strike="noStrike" baseline="-1010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S</a:t>
            </a:r>
            <a:r>
              <a:rPr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 </a:t>
            </a:r>
            <a:endParaRPr/>
          </a:p>
        </p:txBody>
      </p:sp>
      <p:pic>
        <p:nvPicPr>
          <p:cNvPr id="568" name="Picture 1" descr=""/>
          <p:cNvPicPr/>
          <p:nvPr/>
        </p:nvPicPr>
        <p:blipFill>
          <a:blip r:embed="rId1"/>
          <a:stretch/>
        </p:blipFill>
        <p:spPr>
          <a:xfrm>
            <a:off x="1179360" y="1370880"/>
            <a:ext cx="7542360" cy="5192640"/>
          </a:xfrm>
          <a:prstGeom prst="rect">
            <a:avLst/>
          </a:prstGeom>
          <a:ln w="9360">
            <a:noFill/>
          </a:ln>
        </p:spPr>
      </p:pic>
      <p:sp>
        <p:nvSpPr>
          <p:cNvPr id="569" name="TextShape 2"/>
          <p:cNvSpPr txBox="1"/>
          <p:nvPr/>
        </p:nvSpPr>
        <p:spPr>
          <a:xfrm>
            <a:off x="8003520" y="6832440"/>
            <a:ext cx="1829520" cy="7124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r"/>
            <a:r>
              <a:rPr b="1" lang="en-US" sz="4400" spc="-1">
                <a:latin typeface="Times New Roman"/>
              </a:rPr>
              <a:t>Pb+Pb</a:t>
            </a:r>
            <a:endParaRPr/>
          </a:p>
        </p:txBody>
      </p:sp>
    </p:spTree>
  </p:cSld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TextShape 1"/>
          <p:cNvSpPr txBox="1"/>
          <p:nvPr/>
        </p:nvSpPr>
        <p:spPr>
          <a:xfrm>
            <a:off x="1107000" y="0"/>
            <a:ext cx="8689680" cy="651600"/>
          </a:xfrm>
          <a:prstGeom prst="rect">
            <a:avLst/>
          </a:prstGeom>
          <a:noFill/>
          <a:ln w="9360">
            <a:noFill/>
          </a:ln>
        </p:spPr>
        <p:txBody>
          <a:bodyPr lIns="90000" rIns="90000" tIns="45000" bIns="45000"/>
          <a:p>
            <a:pPr algn="ctr">
              <a:lnSpc>
                <a:spcPct val="90000"/>
              </a:lnSpc>
            </a:pPr>
            <a:r>
              <a:rPr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Nuclear modification factor (R</a:t>
            </a:r>
            <a:r>
              <a:rPr lang="en-US" sz="4400" spc="-1" strike="noStrike" baseline="-1010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AA</a:t>
            </a:r>
            <a:r>
              <a:rPr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)</a:t>
            </a:r>
            <a:endParaRPr/>
          </a:p>
        </p:txBody>
      </p:sp>
      <p:sp>
        <p:nvSpPr>
          <p:cNvPr id="571" name="TextShape 2"/>
          <p:cNvSpPr txBox="1"/>
          <p:nvPr/>
        </p:nvSpPr>
        <p:spPr>
          <a:xfrm>
            <a:off x="8003520" y="6832440"/>
            <a:ext cx="1829520" cy="7124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r"/>
            <a:r>
              <a:rPr b="1" lang="en-US" sz="4400" spc="-1">
                <a:latin typeface="Times New Roman"/>
              </a:rPr>
              <a:t>Pb+Pb</a:t>
            </a:r>
            <a:endParaRPr/>
          </a:p>
        </p:txBody>
      </p:sp>
      <p:sp>
        <p:nvSpPr>
          <p:cNvPr id="572" name="CustomShape 3"/>
          <p:cNvSpPr/>
          <p:nvPr/>
        </p:nvSpPr>
        <p:spPr>
          <a:xfrm>
            <a:off x="1371960" y="6170400"/>
            <a:ext cx="7317720" cy="4572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0"/>
          <a:fillRef idx="0"/>
          <a:effectRef idx="0"/>
          <a:fontRef idx="minor"/>
        </p:style>
      </p:sp>
      <p:pic>
        <p:nvPicPr>
          <p:cNvPr id="573" name="Picture 19" descr=""/>
          <p:cNvPicPr/>
          <p:nvPr/>
        </p:nvPicPr>
        <p:blipFill>
          <a:blip r:embed="rId1"/>
          <a:stretch/>
        </p:blipFill>
        <p:spPr>
          <a:xfrm>
            <a:off x="2107080" y="6069960"/>
            <a:ext cx="5438880" cy="1014480"/>
          </a:xfrm>
          <a:prstGeom prst="rect">
            <a:avLst/>
          </a:prstGeom>
          <a:ln w="19080">
            <a:noFill/>
          </a:ln>
        </p:spPr>
      </p:pic>
      <p:pic>
        <p:nvPicPr>
          <p:cNvPr id="574" name="Picture 29" descr=""/>
          <p:cNvPicPr/>
          <p:nvPr/>
        </p:nvPicPr>
        <p:blipFill>
          <a:blip r:embed="rId2"/>
          <a:stretch/>
        </p:blipFill>
        <p:spPr>
          <a:xfrm>
            <a:off x="1964160" y="961560"/>
            <a:ext cx="6953760" cy="5136840"/>
          </a:xfrm>
          <a:prstGeom prst="rect">
            <a:avLst/>
          </a:prstGeom>
          <a:ln>
            <a:noFill/>
          </a:ln>
        </p:spPr>
      </p:pic>
      <p:sp>
        <p:nvSpPr>
          <p:cNvPr id="575" name="CustomShape 4"/>
          <p:cNvSpPr/>
          <p:nvPr/>
        </p:nvSpPr>
        <p:spPr>
          <a:xfrm>
            <a:off x="5492880" y="1722600"/>
            <a:ext cx="457920" cy="547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r>
              <a:rPr b="1" lang="en-US" sz="30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Symbol"/>
              </a:rPr>
              <a:t>L</a:t>
            </a:r>
            <a:endParaRPr/>
          </a:p>
        </p:txBody>
      </p:sp>
      <p:cxnSp>
        <p:nvCxnSpPr>
          <p:cNvPr id="576" name="Line 5"/>
          <p:cNvCxnSpPr/>
          <p:nvPr/>
        </p:nvCxnSpPr>
        <p:spPr>
          <a:xfrm flipH="1">
            <a:off x="4306320" y="2066400"/>
            <a:ext cx="1069560" cy="340920"/>
          </a:xfrm>
          <a:prstGeom prst="straightConnector1">
            <a:avLst/>
          </a:prstGeom>
          <a:ln w="12600">
            <a:solidFill>
              <a:srgbClr val="ff0000"/>
            </a:solidFill>
            <a:round/>
            <a:tailEnd len="med" type="arrow" w="med"/>
          </a:ln>
        </p:spPr>
      </p:cxnSp>
      <p:sp>
        <p:nvSpPr>
          <p:cNvPr id="577" name="CustomShape 6"/>
          <p:cNvSpPr/>
          <p:nvPr/>
        </p:nvSpPr>
        <p:spPr>
          <a:xfrm>
            <a:off x="6153120" y="4160160"/>
            <a:ext cx="727920" cy="675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r>
              <a:rPr b="1" lang="en-US" sz="3000" spc="-1" strike="noStrike">
                <a:solidFill>
                  <a:srgbClr val="0066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</a:t>
            </a:r>
            <a:r>
              <a:rPr b="1" lang="en-US" sz="3000" spc="-1" strike="noStrike" baseline="101000">
                <a:solidFill>
                  <a:srgbClr val="0066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0</a:t>
            </a:r>
            <a:r>
              <a:rPr b="1" lang="en-US" sz="3000" spc="-1" strike="noStrike" baseline="-101000">
                <a:solidFill>
                  <a:srgbClr val="0066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</a:t>
            </a:r>
            <a:endParaRPr/>
          </a:p>
        </p:txBody>
      </p:sp>
      <p:cxnSp>
        <p:nvCxnSpPr>
          <p:cNvPr id="578" name="Line 7"/>
          <p:cNvCxnSpPr>
            <a:stCxn id="577" idx="3"/>
          </p:cNvCxnSpPr>
          <p:nvPr/>
        </p:nvCxnSpPr>
        <p:spPr>
          <a:xfrm>
            <a:off x="6881040" y="4497480"/>
            <a:ext cx="953640" cy="338040"/>
          </a:xfrm>
          <a:prstGeom prst="straightConnector1">
            <a:avLst/>
          </a:prstGeom>
          <a:ln w="12600">
            <a:solidFill>
              <a:srgbClr val="0066ff"/>
            </a:solidFill>
            <a:round/>
            <a:tailEnd len="med" type="arrow" w="med"/>
          </a:ln>
        </p:spPr>
      </p:cxnSp>
      <p:sp>
        <p:nvSpPr>
          <p:cNvPr id="579" name="CustomShape 8"/>
          <p:cNvSpPr/>
          <p:nvPr/>
        </p:nvSpPr>
        <p:spPr>
          <a:xfrm>
            <a:off x="3461040" y="4776840"/>
            <a:ext cx="578520" cy="547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r>
              <a:rPr b="1" lang="en-US" sz="3000" spc="-1" strike="noStrike">
                <a:solidFill>
                  <a:srgbClr val="0082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</a:t>
            </a:r>
            <a:r>
              <a:rPr lang="en-US" sz="3000" spc="-1" strike="noStrike" baseline="101000">
                <a:solidFill>
                  <a:srgbClr val="0082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±</a:t>
            </a:r>
            <a:endParaRPr/>
          </a:p>
        </p:txBody>
      </p:sp>
      <p:cxnSp>
        <p:nvCxnSpPr>
          <p:cNvPr id="580" name="Line 9"/>
          <p:cNvCxnSpPr/>
          <p:nvPr/>
        </p:nvCxnSpPr>
        <p:spPr>
          <a:xfrm flipH="1" flipV="1">
            <a:off x="3331080" y="3868200"/>
            <a:ext cx="387360" cy="684720"/>
          </a:xfrm>
          <a:prstGeom prst="straightConnector1">
            <a:avLst/>
          </a:prstGeom>
          <a:ln w="12600">
            <a:solidFill>
              <a:srgbClr val="008200"/>
            </a:solidFill>
            <a:round/>
            <a:tailEnd len="med" type="arrow" w="med"/>
          </a:ln>
        </p:spPr>
      </p:cxnSp>
    </p:spTree>
  </p:cSld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TextShape 1"/>
          <p:cNvSpPr txBox="1"/>
          <p:nvPr/>
        </p:nvSpPr>
        <p:spPr>
          <a:xfrm>
            <a:off x="1371960" y="0"/>
            <a:ext cx="8461080" cy="651600"/>
          </a:xfrm>
          <a:prstGeom prst="rect">
            <a:avLst/>
          </a:prstGeom>
          <a:noFill/>
          <a:ln w="9360">
            <a:noFill/>
          </a:ln>
        </p:spPr>
        <p:txBody>
          <a:bodyPr lIns="90000" rIns="90000" tIns="45000" bIns="45000"/>
          <a:p>
            <a:pPr algn="ctr">
              <a:lnSpc>
                <a:spcPct val="90000"/>
              </a:lnSpc>
            </a:pPr>
            <a:r>
              <a:rPr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Charm nuclear modification factor</a:t>
            </a:r>
            <a:endParaRPr/>
          </a:p>
        </p:txBody>
      </p:sp>
      <p:pic>
        <p:nvPicPr>
          <p:cNvPr id="582" name="Content Placeholder 8" descr=""/>
          <p:cNvPicPr/>
          <p:nvPr/>
        </p:nvPicPr>
        <p:blipFill>
          <a:blip r:embed="rId1"/>
          <a:stretch/>
        </p:blipFill>
        <p:spPr>
          <a:xfrm>
            <a:off x="1499760" y="1142640"/>
            <a:ext cx="7418520" cy="5398560"/>
          </a:xfrm>
          <a:prstGeom prst="rect">
            <a:avLst/>
          </a:prstGeom>
          <a:ln w="9360">
            <a:noFill/>
          </a:ln>
        </p:spPr>
      </p:pic>
      <p:sp>
        <p:nvSpPr>
          <p:cNvPr id="583" name="TextShape 2"/>
          <p:cNvSpPr txBox="1"/>
          <p:nvPr/>
        </p:nvSpPr>
        <p:spPr>
          <a:xfrm>
            <a:off x="8003520" y="6832440"/>
            <a:ext cx="1829520" cy="7124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r"/>
            <a:r>
              <a:rPr b="1" lang="en-US" sz="4400" spc="-1">
                <a:latin typeface="Times New Roman"/>
              </a:rPr>
              <a:t>Pb+Pb</a:t>
            </a:r>
            <a:endParaRPr/>
          </a:p>
        </p:txBody>
      </p:sp>
    </p:spTree>
  </p:cSld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" descr=""/>
          <p:cNvPicPr/>
          <p:nvPr/>
        </p:nvPicPr>
        <p:blipFill>
          <a:blip r:embed="rId1"/>
          <a:stretch/>
        </p:blipFill>
        <p:spPr>
          <a:xfrm>
            <a:off x="277560" y="734040"/>
            <a:ext cx="4525200" cy="3410640"/>
          </a:xfrm>
          <a:prstGeom prst="rect">
            <a:avLst/>
          </a:prstGeom>
          <a:ln>
            <a:noFill/>
          </a:ln>
        </p:spPr>
      </p:pic>
      <p:sp>
        <p:nvSpPr>
          <p:cNvPr id="243" name="CustomShape 1"/>
          <p:cNvSpPr/>
          <p:nvPr/>
        </p:nvSpPr>
        <p:spPr>
          <a:xfrm>
            <a:off x="973440" y="2000160"/>
            <a:ext cx="1011600" cy="307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2160" rIns="92160" tIns="46080" bIns="46080"/>
          <a:p>
            <a:pPr>
              <a:lnSpc>
                <a:spcPct val="100000"/>
              </a:lnSpc>
            </a:pPr>
            <a:r>
              <a:rPr b="1" lang="en-US" sz="1500" spc="-1">
                <a:solidFill>
                  <a:srgbClr val="33cccc"/>
                </a:solidFill>
                <a:latin typeface="Arial"/>
              </a:rPr>
              <a:t>STAR</a:t>
            </a:r>
            <a:endParaRPr/>
          </a:p>
        </p:txBody>
      </p:sp>
      <p:sp>
        <p:nvSpPr>
          <p:cNvPr id="244" name="CustomShape 2"/>
          <p:cNvSpPr/>
          <p:nvPr/>
        </p:nvSpPr>
        <p:spPr>
          <a:xfrm>
            <a:off x="264240" y="1878840"/>
            <a:ext cx="1055880" cy="307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2160" rIns="92160" tIns="46080" bIns="46080"/>
          <a:p>
            <a:pPr>
              <a:lnSpc>
                <a:spcPct val="100000"/>
              </a:lnSpc>
            </a:pPr>
            <a:r>
              <a:rPr b="1" lang="en-US" sz="1500" spc="-1">
                <a:solidFill>
                  <a:srgbClr val="33cccc"/>
                </a:solidFill>
                <a:latin typeface="Arial"/>
              </a:rPr>
              <a:t>PHENIX</a:t>
            </a:r>
            <a:endParaRPr/>
          </a:p>
        </p:txBody>
      </p:sp>
      <p:sp>
        <p:nvSpPr>
          <p:cNvPr id="245" name="CustomShape 3"/>
          <p:cNvSpPr/>
          <p:nvPr/>
        </p:nvSpPr>
        <p:spPr>
          <a:xfrm>
            <a:off x="1375200" y="851400"/>
            <a:ext cx="1184040" cy="307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2160" rIns="92160" tIns="46080" bIns="46080"/>
          <a:p>
            <a:pPr>
              <a:lnSpc>
                <a:spcPct val="100000"/>
              </a:lnSpc>
            </a:pPr>
            <a:r>
              <a:rPr b="1" lang="en-US" sz="1500" spc="-1">
                <a:solidFill>
                  <a:srgbClr val="33cccc"/>
                </a:solidFill>
                <a:latin typeface="Arial"/>
              </a:rPr>
              <a:t>PHOBOS</a:t>
            </a:r>
            <a:endParaRPr/>
          </a:p>
        </p:txBody>
      </p:sp>
      <p:sp>
        <p:nvSpPr>
          <p:cNvPr id="246" name="CustomShape 4"/>
          <p:cNvSpPr/>
          <p:nvPr/>
        </p:nvSpPr>
        <p:spPr>
          <a:xfrm>
            <a:off x="3572640" y="1166040"/>
            <a:ext cx="1143000" cy="307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2160" rIns="92160" tIns="46080" bIns="46080"/>
          <a:p>
            <a:pPr>
              <a:lnSpc>
                <a:spcPct val="100000"/>
              </a:lnSpc>
            </a:pPr>
            <a:r>
              <a:rPr b="1" lang="en-US" sz="1500" spc="-1">
                <a:solidFill>
                  <a:srgbClr val="33cccc"/>
                </a:solidFill>
                <a:latin typeface="Arial"/>
              </a:rPr>
              <a:t>BRAHMS</a:t>
            </a:r>
            <a:endParaRPr/>
          </a:p>
        </p:txBody>
      </p:sp>
      <p:pic>
        <p:nvPicPr>
          <p:cNvPr id="247" name="" descr=""/>
          <p:cNvPicPr/>
          <p:nvPr/>
        </p:nvPicPr>
        <p:blipFill>
          <a:blip r:embed="rId2"/>
          <a:stretch/>
        </p:blipFill>
        <p:spPr>
          <a:xfrm>
            <a:off x="4487400" y="2598480"/>
            <a:ext cx="204840" cy="314640"/>
          </a:xfrm>
          <a:prstGeom prst="rect">
            <a:avLst/>
          </a:prstGeom>
          <a:ln>
            <a:noFill/>
          </a:ln>
        </p:spPr>
      </p:pic>
      <p:pic>
        <p:nvPicPr>
          <p:cNvPr id="248" name="" descr=""/>
          <p:cNvPicPr/>
          <p:nvPr/>
        </p:nvPicPr>
        <p:blipFill>
          <a:blip r:embed="rId3"/>
          <a:stretch/>
        </p:blipFill>
        <p:spPr>
          <a:xfrm>
            <a:off x="1848600" y="3730680"/>
            <a:ext cx="419760" cy="272520"/>
          </a:xfrm>
          <a:prstGeom prst="rect">
            <a:avLst/>
          </a:prstGeom>
          <a:ln>
            <a:noFill/>
          </a:ln>
        </p:spPr>
      </p:pic>
      <p:pic>
        <p:nvPicPr>
          <p:cNvPr id="249" name="" descr=""/>
          <p:cNvPicPr/>
          <p:nvPr/>
        </p:nvPicPr>
        <p:blipFill>
          <a:blip r:embed="rId4"/>
          <a:stretch/>
        </p:blipFill>
        <p:spPr>
          <a:xfrm>
            <a:off x="2746440" y="3488760"/>
            <a:ext cx="419760" cy="315000"/>
          </a:xfrm>
          <a:prstGeom prst="rect">
            <a:avLst/>
          </a:prstGeom>
          <a:ln>
            <a:noFill/>
          </a:ln>
        </p:spPr>
      </p:pic>
      <p:pic>
        <p:nvPicPr>
          <p:cNvPr id="250" name="" descr=""/>
          <p:cNvPicPr/>
          <p:nvPr/>
        </p:nvPicPr>
        <p:blipFill>
          <a:blip r:embed="rId5"/>
          <a:stretch/>
        </p:blipFill>
        <p:spPr>
          <a:xfrm>
            <a:off x="2620800" y="1893960"/>
            <a:ext cx="456480" cy="315000"/>
          </a:xfrm>
          <a:prstGeom prst="rect">
            <a:avLst/>
          </a:prstGeom>
          <a:ln>
            <a:noFill/>
          </a:ln>
        </p:spPr>
      </p:pic>
      <p:pic>
        <p:nvPicPr>
          <p:cNvPr id="251" name="" descr=""/>
          <p:cNvPicPr/>
          <p:nvPr/>
        </p:nvPicPr>
        <p:blipFill>
          <a:blip r:embed="rId6"/>
          <a:stretch/>
        </p:blipFill>
        <p:spPr>
          <a:xfrm>
            <a:off x="937440" y="837000"/>
            <a:ext cx="685800" cy="411480"/>
          </a:xfrm>
          <a:prstGeom prst="rect">
            <a:avLst/>
          </a:prstGeom>
          <a:ln>
            <a:noFill/>
          </a:ln>
        </p:spPr>
      </p:pic>
      <p:pic>
        <p:nvPicPr>
          <p:cNvPr id="252" name="" descr=""/>
          <p:cNvPicPr/>
          <p:nvPr/>
        </p:nvPicPr>
        <p:blipFill>
          <a:blip r:embed="rId7"/>
          <a:stretch/>
        </p:blipFill>
        <p:spPr>
          <a:xfrm>
            <a:off x="600840" y="1349640"/>
            <a:ext cx="685800" cy="548640"/>
          </a:xfrm>
          <a:prstGeom prst="rect">
            <a:avLst/>
          </a:prstGeom>
          <a:ln>
            <a:noFill/>
          </a:ln>
        </p:spPr>
      </p:pic>
      <p:pic>
        <p:nvPicPr>
          <p:cNvPr id="253" name="" descr=""/>
          <p:cNvPicPr/>
          <p:nvPr/>
        </p:nvPicPr>
        <p:blipFill>
          <a:blip r:embed="rId8"/>
          <a:stretch/>
        </p:blipFill>
        <p:spPr>
          <a:xfrm>
            <a:off x="1270440" y="1388160"/>
            <a:ext cx="832680" cy="653400"/>
          </a:xfrm>
          <a:prstGeom prst="rect">
            <a:avLst/>
          </a:prstGeom>
          <a:ln>
            <a:noFill/>
          </a:ln>
        </p:spPr>
      </p:pic>
      <p:pic>
        <p:nvPicPr>
          <p:cNvPr id="254" name="" descr=""/>
          <p:cNvPicPr/>
          <p:nvPr/>
        </p:nvPicPr>
        <p:blipFill>
          <a:blip r:embed="rId9"/>
          <a:stretch/>
        </p:blipFill>
        <p:spPr>
          <a:xfrm rot="19800000">
            <a:off x="3422160" y="439560"/>
            <a:ext cx="1202760" cy="1202760"/>
          </a:xfrm>
          <a:prstGeom prst="rect">
            <a:avLst/>
          </a:prstGeom>
          <a:ln>
            <a:noFill/>
          </a:ln>
        </p:spPr>
      </p:pic>
      <p:sp>
        <p:nvSpPr>
          <p:cNvPr id="255" name="TextShape 5"/>
          <p:cNvSpPr txBox="1"/>
          <p:nvPr/>
        </p:nvSpPr>
        <p:spPr>
          <a:xfrm>
            <a:off x="203400" y="75600"/>
            <a:ext cx="4560840" cy="6195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2700" spc="-1">
                <a:latin typeface="Arial"/>
              </a:rPr>
              <a:t>Relativistic Heavy Ion Collider</a:t>
            </a:r>
            <a:endParaRPr/>
          </a:p>
        </p:txBody>
      </p:sp>
      <p:pic>
        <p:nvPicPr>
          <p:cNvPr id="256" name="" descr=""/>
          <p:cNvPicPr/>
          <p:nvPr/>
        </p:nvPicPr>
        <p:blipFill>
          <a:blip r:embed="rId10"/>
          <a:srcRect l="0" t="10191" r="0" b="0"/>
          <a:stretch/>
        </p:blipFill>
        <p:spPr>
          <a:xfrm>
            <a:off x="5172840" y="765360"/>
            <a:ext cx="4572360" cy="3355560"/>
          </a:xfrm>
          <a:prstGeom prst="rect">
            <a:avLst/>
          </a:prstGeom>
          <a:ln>
            <a:noFill/>
          </a:ln>
        </p:spPr>
      </p:pic>
      <p:pic>
        <p:nvPicPr>
          <p:cNvPr id="257" name="" descr=""/>
          <p:cNvPicPr/>
          <p:nvPr/>
        </p:nvPicPr>
        <p:blipFill>
          <a:blip r:embed="rId11"/>
          <a:stretch/>
        </p:blipFill>
        <p:spPr>
          <a:xfrm>
            <a:off x="6010560" y="2786040"/>
            <a:ext cx="1029600" cy="625680"/>
          </a:xfrm>
          <a:prstGeom prst="rect">
            <a:avLst/>
          </a:prstGeom>
          <a:ln>
            <a:noFill/>
          </a:ln>
        </p:spPr>
      </p:pic>
      <p:sp>
        <p:nvSpPr>
          <p:cNvPr id="258" name="TextShape 6"/>
          <p:cNvSpPr txBox="1"/>
          <p:nvPr/>
        </p:nvSpPr>
        <p:spPr>
          <a:xfrm>
            <a:off x="6109920" y="3333240"/>
            <a:ext cx="1084320" cy="346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1800" spc="-1">
                <a:solidFill>
                  <a:srgbClr val="ffd700"/>
                </a:solidFill>
                <a:latin typeface="Arial"/>
              </a:rPr>
              <a:t>ALICE</a:t>
            </a:r>
            <a:endParaRPr/>
          </a:p>
        </p:txBody>
      </p:sp>
      <p:pic>
        <p:nvPicPr>
          <p:cNvPr id="259" name="" descr=""/>
          <p:cNvPicPr/>
          <p:nvPr/>
        </p:nvPicPr>
        <p:blipFill>
          <a:blip r:embed="rId12"/>
          <a:stretch/>
        </p:blipFill>
        <p:spPr>
          <a:xfrm>
            <a:off x="6834240" y="822600"/>
            <a:ext cx="1029960" cy="728640"/>
          </a:xfrm>
          <a:prstGeom prst="rect">
            <a:avLst/>
          </a:prstGeom>
          <a:ln>
            <a:noFill/>
          </a:ln>
        </p:spPr>
      </p:pic>
      <p:sp>
        <p:nvSpPr>
          <p:cNvPr id="260" name="TextShape 7"/>
          <p:cNvSpPr txBox="1"/>
          <p:nvPr/>
        </p:nvSpPr>
        <p:spPr>
          <a:xfrm>
            <a:off x="6997320" y="1359360"/>
            <a:ext cx="846720" cy="346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1800" spc="-1">
                <a:solidFill>
                  <a:srgbClr val="ffd700"/>
                </a:solidFill>
                <a:latin typeface="Arial"/>
              </a:rPr>
              <a:t>CMS</a:t>
            </a:r>
            <a:endParaRPr/>
          </a:p>
        </p:txBody>
      </p:sp>
      <p:pic>
        <p:nvPicPr>
          <p:cNvPr id="261" name="" descr=""/>
          <p:cNvPicPr/>
          <p:nvPr/>
        </p:nvPicPr>
        <p:blipFill>
          <a:blip r:embed="rId13"/>
          <a:stretch/>
        </p:blipFill>
        <p:spPr>
          <a:xfrm>
            <a:off x="7554960" y="2645280"/>
            <a:ext cx="1029960" cy="773640"/>
          </a:xfrm>
          <a:prstGeom prst="rect">
            <a:avLst/>
          </a:prstGeom>
          <a:ln>
            <a:noFill/>
          </a:ln>
        </p:spPr>
      </p:pic>
      <p:sp>
        <p:nvSpPr>
          <p:cNvPr id="262" name="TextShape 8"/>
          <p:cNvSpPr txBox="1"/>
          <p:nvPr/>
        </p:nvSpPr>
        <p:spPr>
          <a:xfrm>
            <a:off x="7687440" y="3242160"/>
            <a:ext cx="1103040" cy="5612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1800" spc="-1">
                <a:solidFill>
                  <a:srgbClr val="ffd700"/>
                </a:solidFill>
                <a:latin typeface="Arial"/>
              </a:rPr>
              <a:t>ATLAS</a:t>
            </a:r>
            <a:r>
              <a:rPr b="1" lang="en-US" sz="1800" spc="-1">
                <a:solidFill>
                  <a:srgbClr val="ffd700"/>
                </a:solidFill>
                <a:latin typeface="Arial"/>
              </a:rPr>
              <a:t>
</a:t>
            </a:r>
            <a:r>
              <a:rPr b="1" lang="en-US" sz="1500" spc="-1">
                <a:solidFill>
                  <a:srgbClr val="ffd700"/>
                </a:solidFill>
                <a:latin typeface="Arial"/>
              </a:rPr>
              <a:t>LHCf</a:t>
            </a:r>
            <a:endParaRPr/>
          </a:p>
        </p:txBody>
      </p:sp>
      <p:pic>
        <p:nvPicPr>
          <p:cNvPr id="263" name="" descr=""/>
          <p:cNvPicPr/>
          <p:nvPr/>
        </p:nvPicPr>
        <p:blipFill>
          <a:blip r:embed="rId14"/>
          <a:stretch/>
        </p:blipFill>
        <p:spPr>
          <a:xfrm>
            <a:off x="8687880" y="1707480"/>
            <a:ext cx="1029600" cy="770040"/>
          </a:xfrm>
          <a:prstGeom prst="rect">
            <a:avLst/>
          </a:prstGeom>
          <a:ln>
            <a:noFill/>
          </a:ln>
        </p:spPr>
      </p:pic>
      <p:sp>
        <p:nvSpPr>
          <p:cNvPr id="264" name="TextShape 9"/>
          <p:cNvSpPr txBox="1"/>
          <p:nvPr/>
        </p:nvSpPr>
        <p:spPr>
          <a:xfrm>
            <a:off x="8893440" y="2374560"/>
            <a:ext cx="851400" cy="346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1800" spc="-1">
                <a:solidFill>
                  <a:srgbClr val="ffd700"/>
                </a:solidFill>
                <a:latin typeface="Arial"/>
              </a:rPr>
              <a:t>LHCb</a:t>
            </a:r>
            <a:endParaRPr/>
          </a:p>
        </p:txBody>
      </p:sp>
      <p:sp>
        <p:nvSpPr>
          <p:cNvPr id="265" name="TextShape 10"/>
          <p:cNvSpPr txBox="1"/>
          <p:nvPr/>
        </p:nvSpPr>
        <p:spPr>
          <a:xfrm>
            <a:off x="5172840" y="132840"/>
            <a:ext cx="4560840" cy="6195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2700" spc="-1">
                <a:latin typeface="Arial"/>
              </a:rPr>
              <a:t>Large Hadron Collider</a:t>
            </a:r>
            <a:endParaRPr/>
          </a:p>
        </p:txBody>
      </p:sp>
      <p:sp>
        <p:nvSpPr>
          <p:cNvPr id="266" name="TextShape 11"/>
          <p:cNvSpPr txBox="1"/>
          <p:nvPr/>
        </p:nvSpPr>
        <p:spPr>
          <a:xfrm>
            <a:off x="228240" y="4211640"/>
            <a:ext cx="4800600" cy="11829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1800" spc="-1">
                <a:latin typeface="Times New Roman"/>
              </a:rPr>
              <a:t>Upton, NY</a:t>
            </a:r>
            <a:endParaRPr/>
          </a:p>
          <a:p>
            <a:r>
              <a:rPr lang="en-US" sz="1800" spc="-1">
                <a:latin typeface="Times New Roman"/>
              </a:rPr>
              <a:t>1.2km diameter</a:t>
            </a:r>
            <a:endParaRPr/>
          </a:p>
          <a:p>
            <a:r>
              <a:rPr lang="en-US" sz="1800" spc="-1">
                <a:latin typeface="Times New Roman"/>
              </a:rPr>
              <a:t>p+p, d+Au, Cu+Cu, Au+Au, </a:t>
            </a:r>
            <a:r>
              <a:rPr i="1" lang="en-US" sz="1800" spc="-1">
                <a:latin typeface="Times New Roman"/>
              </a:rPr>
              <a:t>U+U</a:t>
            </a:r>
            <a:endParaRPr/>
          </a:p>
          <a:p>
            <a:r>
              <a:rPr lang="en-US" sz="1800" spc="-1">
                <a:latin typeface="Times New Roman"/>
                <a:ea typeface="Times New Roman"/>
              </a:rPr>
              <a:t>√</a:t>
            </a:r>
            <a:r>
              <a:rPr lang="en-US" sz="1800" spc="-1">
                <a:latin typeface="Times New Roman"/>
              </a:rPr>
              <a:t>s</a:t>
            </a:r>
            <a:r>
              <a:rPr lang="en-US" sz="1800" spc="-1" baseline="-101000">
                <a:latin typeface="Times New Roman"/>
              </a:rPr>
              <a:t>NN</a:t>
            </a:r>
            <a:r>
              <a:rPr lang="en-US" sz="1800" spc="-1">
                <a:latin typeface="Times New Roman"/>
              </a:rPr>
              <a:t> = 9 - 200 GeV</a:t>
            </a:r>
            <a:endParaRPr/>
          </a:p>
        </p:txBody>
      </p:sp>
      <p:sp>
        <p:nvSpPr>
          <p:cNvPr id="267" name="TextShape 12"/>
          <p:cNvSpPr txBox="1"/>
          <p:nvPr/>
        </p:nvSpPr>
        <p:spPr>
          <a:xfrm>
            <a:off x="5257440" y="4235040"/>
            <a:ext cx="4572000" cy="11829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1800" spc="-1">
                <a:latin typeface="Times New Roman"/>
              </a:rPr>
              <a:t>Geneva, Switzerland</a:t>
            </a:r>
            <a:endParaRPr/>
          </a:p>
          <a:p>
            <a:r>
              <a:rPr lang="en-US" sz="1800" spc="-1">
                <a:latin typeface="Times New Roman"/>
              </a:rPr>
              <a:t>8.6km diameter</a:t>
            </a:r>
            <a:endParaRPr/>
          </a:p>
          <a:p>
            <a:r>
              <a:rPr lang="en-US" sz="1800" spc="-1">
                <a:latin typeface="Times New Roman"/>
              </a:rPr>
              <a:t>p+p, </a:t>
            </a:r>
            <a:r>
              <a:rPr i="1" lang="en-US" sz="1800" spc="-1">
                <a:latin typeface="Times New Roman"/>
              </a:rPr>
              <a:t>p+Pb</a:t>
            </a:r>
            <a:r>
              <a:rPr lang="en-US" sz="1800" spc="-1">
                <a:latin typeface="Times New Roman"/>
              </a:rPr>
              <a:t>, Pb+Pb</a:t>
            </a:r>
            <a:endParaRPr/>
          </a:p>
          <a:p>
            <a:r>
              <a:rPr lang="en-US" sz="1800" spc="-1">
                <a:latin typeface="Times New Roman"/>
                <a:ea typeface="Times New Roman"/>
              </a:rPr>
              <a:t>√</a:t>
            </a:r>
            <a:r>
              <a:rPr lang="en-US" sz="1800" spc="-1">
                <a:latin typeface="Times New Roman"/>
              </a:rPr>
              <a:t>s</a:t>
            </a:r>
            <a:r>
              <a:rPr lang="en-US" sz="1800" spc="-1" baseline="-101000">
                <a:latin typeface="Times New Roman"/>
              </a:rPr>
              <a:t>NN</a:t>
            </a:r>
            <a:r>
              <a:rPr lang="en-US" sz="1800" spc="-1">
                <a:latin typeface="Times New Roman"/>
              </a:rPr>
              <a:t> = 2.76 GeV, </a:t>
            </a:r>
            <a:r>
              <a:rPr i="1" lang="en-US" sz="1800" spc="-1">
                <a:latin typeface="Times New Roman"/>
              </a:rPr>
              <a:t>5.5 TeV</a:t>
            </a:r>
            <a:endParaRPr/>
          </a:p>
        </p:txBody>
      </p:sp>
      <p:sp>
        <p:nvSpPr>
          <p:cNvPr id="268" name="CustomShape 13"/>
          <p:cNvSpPr/>
          <p:nvPr/>
        </p:nvSpPr>
        <p:spPr>
          <a:xfrm>
            <a:off x="7314840" y="2514240"/>
            <a:ext cx="685800" cy="457200"/>
          </a:xfrm>
          <a:prstGeom prst="ellipse">
            <a:avLst/>
          </a:prstGeom>
          <a:noFill/>
          <a:ln w="36720">
            <a:solidFill>
              <a:srgbClr val="47b8b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69" name="Line 14"/>
          <p:cNvSpPr/>
          <p:nvPr/>
        </p:nvSpPr>
        <p:spPr>
          <a:xfrm>
            <a:off x="3885840" y="1599840"/>
            <a:ext cx="3429000" cy="1143000"/>
          </a:xfrm>
          <a:prstGeom prst="line">
            <a:avLst/>
          </a:prstGeom>
          <a:ln w="54720">
            <a:solidFill>
              <a:srgbClr val="47b8b8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70" name="TextShape 15"/>
          <p:cNvSpPr txBox="1"/>
          <p:nvPr/>
        </p:nvSpPr>
        <p:spPr>
          <a:xfrm>
            <a:off x="6857640" y="2057040"/>
            <a:ext cx="1143000" cy="4471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2500" spc="-1">
                <a:solidFill>
                  <a:srgbClr val="47b8b8"/>
                </a:solidFill>
                <a:latin typeface="Arial"/>
              </a:rPr>
              <a:t>RHIC</a:t>
            </a:r>
            <a:endParaRPr/>
          </a:p>
        </p:txBody>
      </p:sp>
      <p:pic>
        <p:nvPicPr>
          <p:cNvPr id="271" name="" descr=""/>
          <p:cNvPicPr/>
          <p:nvPr/>
        </p:nvPicPr>
        <p:blipFill>
          <a:blip r:embed="rId15"/>
          <a:stretch/>
        </p:blipFill>
        <p:spPr>
          <a:xfrm>
            <a:off x="3266640" y="4847040"/>
            <a:ext cx="2743200" cy="2432160"/>
          </a:xfrm>
          <a:prstGeom prst="rect">
            <a:avLst/>
          </a:prstGeom>
          <a:ln>
            <a:noFill/>
          </a:ln>
        </p:spPr>
      </p:pic>
      <p:sp>
        <p:nvSpPr>
          <p:cNvPr id="272" name="TextShape 16"/>
          <p:cNvSpPr txBox="1"/>
          <p:nvPr/>
        </p:nvSpPr>
        <p:spPr>
          <a:xfrm>
            <a:off x="2962440" y="4977360"/>
            <a:ext cx="914400" cy="346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1800" spc="-1">
                <a:solidFill>
                  <a:srgbClr val="0000ff"/>
                </a:solidFill>
                <a:latin typeface="Arial"/>
              </a:rPr>
              <a:t>RHIC</a:t>
            </a:r>
            <a:endParaRPr/>
          </a:p>
        </p:txBody>
      </p:sp>
      <p:sp>
        <p:nvSpPr>
          <p:cNvPr id="273" name="CustomShape 17"/>
          <p:cNvSpPr/>
          <p:nvPr/>
        </p:nvSpPr>
        <p:spPr>
          <a:xfrm>
            <a:off x="3799440" y="4103640"/>
            <a:ext cx="109800" cy="320040"/>
          </a:xfrm>
          <a:prstGeom prst="ellipse">
            <a:avLst/>
          </a:prstGeom>
          <a:solidFill>
            <a:srgbClr val="f77f00"/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74" name="TextShape 18"/>
          <p:cNvSpPr txBox="1"/>
          <p:nvPr/>
        </p:nvSpPr>
        <p:spPr>
          <a:xfrm>
            <a:off x="3968640" y="4092840"/>
            <a:ext cx="1371600" cy="346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1800" spc="-1">
                <a:solidFill>
                  <a:srgbClr val="f77f00"/>
                </a:solidFill>
                <a:latin typeface="Arial"/>
              </a:rPr>
              <a:t>LHC</a:t>
            </a:r>
            <a:endParaRPr/>
          </a:p>
        </p:txBody>
      </p:sp>
      <p:sp>
        <p:nvSpPr>
          <p:cNvPr id="275" name="Freeform 19"/>
          <p:cNvSpPr/>
          <p:nvPr/>
        </p:nvSpPr>
        <p:spPr>
          <a:xfrm>
            <a:off x="3785040" y="4973760"/>
            <a:ext cx="2103480" cy="1463400"/>
          </a:xfrm>
          <a:custGeom>
            <a:avLst/>
            <a:gdLst/>
            <a:ahLst/>
            <a:rect l="0" t="0" r="r" b="b"/>
            <a:pathLst>
              <a:path w="5843" h="4065">
                <a:moveTo>
                  <a:pt x="0" y="0"/>
                </a:moveTo>
                <a:cubicBezTo>
                  <a:pt x="1524" y="0"/>
                  <a:pt x="5842" y="3302"/>
                  <a:pt x="5842" y="3302"/>
                </a:cubicBezTo>
                <a:lnTo>
                  <a:pt x="5334" y="4064"/>
                </a:lnTo>
                <a:lnTo>
                  <a:pt x="0" y="1778"/>
                </a:lnTo>
                <a:lnTo>
                  <a:pt x="0" y="0"/>
                </a:lnTo>
              </a:path>
            </a:pathLst>
          </a:custGeom>
          <a:solidFill>
            <a:srgbClr val="0000ff">
              <a:alpha val="50000"/>
            </a:srgbClr>
          </a:solidFill>
          <a:ln>
            <a:solidFill>
              <a:srgbClr val="808080"/>
            </a:solidFill>
          </a:ln>
        </p:spPr>
      </p:sp>
    </p:spTree>
  </p:cSld>
  <p:timing>
    <p:tnLst>
      <p:par>
        <p:cTn id="9" dur="indefinite" restart="never" nodeType="tmRoot">
          <p:childTnLst>
            <p:seq>
              <p:cTn id="10" nodeType="mainSeq">
                <p:childTnLst>
                  <p:par>
                    <p:cTn id="11" fill="freeze">
                      <p:stCondLst>
                        <p:cond delay="indefinite"/>
                      </p:stCondLst>
                      <p:childTnLst>
                        <p:par>
                          <p:cTn id="12" fill="freeze">
                            <p:stCondLst>
                              <p:cond delay="0"/>
                            </p:stCondLst>
                            <p:childTnLst>
                              <p:par>
                                <p:cTn id="1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freeze">
                      <p:stCondLst>
                        <p:cond delay="indefinite"/>
                      </p:stCondLst>
                      <p:childTnLst>
                        <p:par>
                          <p:cTn id="16" fill="freeze">
                            <p:stCondLst>
                              <p:cond delay="0"/>
                            </p:stCondLst>
                            <p:childTnLst>
                              <p:par>
                                <p:cTn id="1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CustomShape 1"/>
          <p:cNvSpPr/>
          <p:nvPr/>
        </p:nvSpPr>
        <p:spPr>
          <a:xfrm>
            <a:off x="7223040" y="6883560"/>
            <a:ext cx="2352240" cy="5248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 algn="r">
              <a:lnSpc>
                <a:spcPct val="100000"/>
              </a:lnSpc>
            </a:pPr>
            <a:fld id="{29BDBFE0-4FF6-498D-9859-026D9559DAA8}" type="slidenum">
              <a:rPr lang="en-US" sz="1400" spc="-1">
                <a:solidFill>
                  <a:srgbClr val="000000"/>
                </a:solidFill>
                <a:latin typeface="Arial"/>
              </a:rPr>
              <a:t>&lt;number&gt;</a:t>
            </a:fld>
            <a:endParaRPr/>
          </a:p>
        </p:txBody>
      </p:sp>
      <p:pic>
        <p:nvPicPr>
          <p:cNvPr id="277" name="Picture 4" descr=""/>
          <p:cNvPicPr/>
          <p:nvPr/>
        </p:nvPicPr>
        <p:blipFill>
          <a:blip r:embed="rId1"/>
          <a:srcRect l="0" t="0" r="4428" b="0"/>
          <a:stretch/>
        </p:blipFill>
        <p:spPr>
          <a:xfrm>
            <a:off x="0" y="387360"/>
            <a:ext cx="10080000" cy="7167960"/>
          </a:xfrm>
          <a:prstGeom prst="rect">
            <a:avLst/>
          </a:prstGeom>
          <a:ln>
            <a:noFill/>
          </a:ln>
        </p:spPr>
      </p:pic>
      <p:sp>
        <p:nvSpPr>
          <p:cNvPr id="278" name="CustomShape 2"/>
          <p:cNvSpPr/>
          <p:nvPr/>
        </p:nvSpPr>
        <p:spPr>
          <a:xfrm>
            <a:off x="6786360" y="651600"/>
            <a:ext cx="3293640" cy="22399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79" name="Picture 15" descr=""/>
          <p:cNvPicPr/>
          <p:nvPr/>
        </p:nvPicPr>
        <p:blipFill>
          <a:blip r:embed="rId2"/>
          <a:srcRect l="69835" t="6053" r="8465" b="71510"/>
          <a:stretch/>
        </p:blipFill>
        <p:spPr>
          <a:xfrm>
            <a:off x="6683400" y="224280"/>
            <a:ext cx="3396600" cy="2387160"/>
          </a:xfrm>
          <a:prstGeom prst="rect">
            <a:avLst/>
          </a:prstGeom>
          <a:ln>
            <a:noFill/>
          </a:ln>
        </p:spPr>
      </p:pic>
      <p:pic>
        <p:nvPicPr>
          <p:cNvPr id="280" name="Picture 16" descr=""/>
          <p:cNvPicPr/>
          <p:nvPr/>
        </p:nvPicPr>
        <p:blipFill>
          <a:blip r:embed="rId3"/>
          <a:srcRect l="94849" t="18722" r="0" b="70410"/>
          <a:stretch/>
        </p:blipFill>
        <p:spPr>
          <a:xfrm>
            <a:off x="9483120" y="1372320"/>
            <a:ext cx="589680" cy="845280"/>
          </a:xfrm>
          <a:prstGeom prst="rect">
            <a:avLst/>
          </a:prstGeom>
          <a:ln>
            <a:noFill/>
          </a:ln>
        </p:spPr>
      </p:pic>
      <p:pic>
        <p:nvPicPr>
          <p:cNvPr id="281" name="Picture 17" descr=""/>
          <p:cNvPicPr/>
          <p:nvPr/>
        </p:nvPicPr>
        <p:blipFill>
          <a:blip r:embed="rId4"/>
          <a:srcRect l="68113" t="0" r="13776" b="97307"/>
          <a:stretch/>
        </p:blipFill>
        <p:spPr>
          <a:xfrm>
            <a:off x="6534360" y="-4680"/>
            <a:ext cx="2600640" cy="262440"/>
          </a:xfrm>
          <a:prstGeom prst="rect">
            <a:avLst/>
          </a:prstGeom>
          <a:ln>
            <a:noFill/>
          </a:ln>
        </p:spPr>
      </p:pic>
      <p:pic>
        <p:nvPicPr>
          <p:cNvPr id="282" name="Picture 23" descr=""/>
          <p:cNvPicPr/>
          <p:nvPr/>
        </p:nvPicPr>
        <p:blipFill>
          <a:blip r:embed="rId5"/>
          <a:srcRect l="57578" t="26001" r="33317" b="68190"/>
          <a:stretch/>
        </p:blipFill>
        <p:spPr>
          <a:xfrm>
            <a:off x="6095160" y="2263320"/>
            <a:ext cx="960840" cy="416520"/>
          </a:xfrm>
          <a:prstGeom prst="rect">
            <a:avLst/>
          </a:prstGeom>
          <a:ln>
            <a:noFill/>
          </a:ln>
        </p:spPr>
      </p:pic>
      <p:sp>
        <p:nvSpPr>
          <p:cNvPr id="283" name="CustomShape 3"/>
          <p:cNvSpPr/>
          <p:nvPr/>
        </p:nvSpPr>
        <p:spPr>
          <a:xfrm>
            <a:off x="27720" y="20880"/>
            <a:ext cx="2245680" cy="10036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99"/>
          </a:solidFill>
          <a:ln w="381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2160" rIns="92160" tIns="46080" bIns="46080"/>
          <a:p>
            <a:r>
              <a:rPr b="1" lang="en-US" sz="1760" spc="-1">
                <a:solidFill>
                  <a:srgbClr val="000000"/>
                </a:solidFill>
                <a:latin typeface="Arial"/>
              </a:rPr>
              <a:t>Size</a:t>
            </a:r>
            <a:r>
              <a:rPr lang="en-US" sz="1760" spc="-1">
                <a:solidFill>
                  <a:srgbClr val="000000"/>
                </a:solidFill>
                <a:latin typeface="Arial"/>
              </a:rPr>
              <a:t>: </a:t>
            </a:r>
            <a:r>
              <a:rPr lang="en-US" sz="1760" spc="-1">
                <a:solidFill>
                  <a:srgbClr val="fc0128"/>
                </a:solidFill>
                <a:latin typeface="Arial"/>
              </a:rPr>
              <a:t>16 x 26</a:t>
            </a:r>
            <a:r>
              <a:rPr lang="en-US" sz="1760" spc="-1">
                <a:solidFill>
                  <a:srgbClr val="000000"/>
                </a:solidFill>
                <a:latin typeface="Arial"/>
              </a:rPr>
              <a:t> meters</a:t>
            </a:r>
            <a:endParaRPr/>
          </a:p>
          <a:p>
            <a:r>
              <a:rPr b="1" lang="en-US" sz="1760" spc="-1">
                <a:solidFill>
                  <a:srgbClr val="000000"/>
                </a:solidFill>
                <a:latin typeface="Arial"/>
              </a:rPr>
              <a:t>Weight</a:t>
            </a:r>
            <a:r>
              <a:rPr lang="en-US" sz="1760" spc="-1">
                <a:solidFill>
                  <a:srgbClr val="000000"/>
                </a:solidFill>
                <a:latin typeface="Arial"/>
              </a:rPr>
              <a:t>: </a:t>
            </a:r>
            <a:r>
              <a:rPr lang="en-US" sz="1760" spc="-1">
                <a:solidFill>
                  <a:srgbClr val="fc0128"/>
                </a:solidFill>
                <a:latin typeface="Arial"/>
              </a:rPr>
              <a:t>10,000</a:t>
            </a:r>
            <a:r>
              <a:rPr lang="en-US" sz="1760" spc="-1">
                <a:solidFill>
                  <a:srgbClr val="000000"/>
                </a:solidFill>
                <a:latin typeface="Arial"/>
              </a:rPr>
              <a:t> tons</a:t>
            </a:r>
            <a:endParaRPr/>
          </a:p>
          <a:p>
            <a:r>
              <a:rPr b="1" lang="en-US" sz="1760" spc="-1">
                <a:solidFill>
                  <a:srgbClr val="000000"/>
                </a:solidFill>
                <a:latin typeface="Arial"/>
              </a:rPr>
              <a:t>Detectors:</a:t>
            </a:r>
            <a:r>
              <a:rPr lang="en-US" sz="1760" spc="-1">
                <a:solidFill>
                  <a:srgbClr val="000000"/>
                </a:solidFill>
                <a:latin typeface="Arial"/>
              </a:rPr>
              <a:t> </a:t>
            </a:r>
            <a:r>
              <a:rPr lang="en-US" sz="1760" spc="-1">
                <a:solidFill>
                  <a:srgbClr val="ff0000"/>
                </a:solidFill>
                <a:latin typeface="Arial"/>
              </a:rPr>
              <a:t>18</a:t>
            </a:r>
            <a:endParaRPr/>
          </a:p>
        </p:txBody>
      </p:sp>
      <p:sp>
        <p:nvSpPr>
          <p:cNvPr id="284" name="CustomShape 4"/>
          <p:cNvSpPr/>
          <p:nvPr/>
        </p:nvSpPr>
        <p:spPr>
          <a:xfrm>
            <a:off x="5737320" y="1106280"/>
            <a:ext cx="457560" cy="228600"/>
          </a:xfrm>
          <a:custGeom>
            <a:avLst/>
            <a:gdLst/>
            <a:ahLst/>
            <a:rect l="0" t="0" r="r" b="b"/>
            <a:pathLst>
              <a:path w="1273" h="637">
                <a:moveTo>
                  <a:pt x="106" y="0"/>
                </a:moveTo>
                <a:cubicBezTo>
                  <a:pt x="53" y="0"/>
                  <a:pt x="0" y="53"/>
                  <a:pt x="0" y="106"/>
                </a:cubicBezTo>
                <a:lnTo>
                  <a:pt x="0" y="530"/>
                </a:lnTo>
                <a:cubicBezTo>
                  <a:pt x="0" y="583"/>
                  <a:pt x="53" y="636"/>
                  <a:pt x="106" y="636"/>
                </a:cubicBezTo>
                <a:lnTo>
                  <a:pt x="1166" y="636"/>
                </a:lnTo>
                <a:cubicBezTo>
                  <a:pt x="1219" y="636"/>
                  <a:pt x="1272" y="583"/>
                  <a:pt x="1272" y="530"/>
                </a:cubicBezTo>
                <a:lnTo>
                  <a:pt x="1272" y="106"/>
                </a:lnTo>
                <a:cubicBezTo>
                  <a:pt x="1272" y="53"/>
                  <a:pt x="1219" y="0"/>
                  <a:pt x="1166" y="0"/>
                </a:cubicBezTo>
                <a:lnTo>
                  <a:pt x="106" y="0"/>
                </a:lnTo>
              </a:path>
            </a:pathLst>
          </a:custGeom>
          <a:noFill/>
          <a:ln w="5472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85" name="CustomShape 5"/>
          <p:cNvSpPr/>
          <p:nvPr/>
        </p:nvSpPr>
        <p:spPr>
          <a:xfrm>
            <a:off x="3271680" y="4368960"/>
            <a:ext cx="457200" cy="182880"/>
          </a:xfrm>
          <a:custGeom>
            <a:avLst/>
            <a:gdLst/>
            <a:ahLst/>
            <a:rect l="0" t="0" r="r" b="b"/>
            <a:pathLst>
              <a:path w="1272" h="510">
                <a:moveTo>
                  <a:pt x="84" y="0"/>
                </a:moveTo>
                <a:cubicBezTo>
                  <a:pt x="42" y="0"/>
                  <a:pt x="0" y="42"/>
                  <a:pt x="0" y="84"/>
                </a:cubicBezTo>
                <a:lnTo>
                  <a:pt x="0" y="424"/>
                </a:lnTo>
                <a:cubicBezTo>
                  <a:pt x="0" y="466"/>
                  <a:pt x="42" y="509"/>
                  <a:pt x="84" y="509"/>
                </a:cubicBezTo>
                <a:lnTo>
                  <a:pt x="1186" y="509"/>
                </a:lnTo>
                <a:cubicBezTo>
                  <a:pt x="1228" y="509"/>
                  <a:pt x="1271" y="466"/>
                  <a:pt x="1271" y="424"/>
                </a:cubicBezTo>
                <a:lnTo>
                  <a:pt x="1271" y="84"/>
                </a:lnTo>
                <a:cubicBezTo>
                  <a:pt x="1271" y="42"/>
                  <a:pt x="1228" y="0"/>
                  <a:pt x="1186" y="0"/>
                </a:cubicBezTo>
                <a:lnTo>
                  <a:pt x="84" y="0"/>
                </a:lnTo>
              </a:path>
            </a:pathLst>
          </a:custGeom>
          <a:noFill/>
          <a:ln w="5472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86" name="CustomShape 6"/>
          <p:cNvSpPr/>
          <p:nvPr/>
        </p:nvSpPr>
        <p:spPr>
          <a:xfrm>
            <a:off x="6135480" y="2285280"/>
            <a:ext cx="905040" cy="411480"/>
          </a:xfrm>
          <a:custGeom>
            <a:avLst/>
            <a:gdLst/>
            <a:ahLst/>
            <a:rect l="0" t="0" r="r" b="b"/>
            <a:pathLst>
              <a:path w="2515" h="1145">
                <a:moveTo>
                  <a:pt x="190" y="0"/>
                </a:moveTo>
                <a:cubicBezTo>
                  <a:pt x="95" y="0"/>
                  <a:pt x="0" y="95"/>
                  <a:pt x="0" y="190"/>
                </a:cubicBezTo>
                <a:lnTo>
                  <a:pt x="0" y="953"/>
                </a:lnTo>
                <a:cubicBezTo>
                  <a:pt x="0" y="1048"/>
                  <a:pt x="95" y="1144"/>
                  <a:pt x="190" y="1144"/>
                </a:cubicBezTo>
                <a:lnTo>
                  <a:pt x="2324" y="1144"/>
                </a:lnTo>
                <a:cubicBezTo>
                  <a:pt x="2419" y="1144"/>
                  <a:pt x="2514" y="1048"/>
                  <a:pt x="2514" y="953"/>
                </a:cubicBezTo>
                <a:lnTo>
                  <a:pt x="2514" y="190"/>
                </a:lnTo>
                <a:cubicBezTo>
                  <a:pt x="2514" y="95"/>
                  <a:pt x="2419" y="0"/>
                  <a:pt x="2324" y="0"/>
                </a:cubicBezTo>
                <a:lnTo>
                  <a:pt x="190" y="0"/>
                </a:lnTo>
              </a:path>
            </a:pathLst>
          </a:custGeom>
          <a:noFill/>
          <a:ln w="5472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87" name="CustomShape 7"/>
          <p:cNvSpPr/>
          <p:nvPr/>
        </p:nvSpPr>
        <p:spPr>
          <a:xfrm>
            <a:off x="8395200" y="-16560"/>
            <a:ext cx="731520" cy="274320"/>
          </a:xfrm>
          <a:custGeom>
            <a:avLst/>
            <a:gdLst/>
            <a:ahLst/>
            <a:rect l="0" t="0" r="r" b="b"/>
            <a:pathLst>
              <a:path w="2033" h="764">
                <a:moveTo>
                  <a:pt x="127" y="0"/>
                </a:moveTo>
                <a:cubicBezTo>
                  <a:pt x="63" y="0"/>
                  <a:pt x="0" y="63"/>
                  <a:pt x="0" y="127"/>
                </a:cubicBezTo>
                <a:lnTo>
                  <a:pt x="0" y="635"/>
                </a:lnTo>
                <a:cubicBezTo>
                  <a:pt x="0" y="699"/>
                  <a:pt x="63" y="763"/>
                  <a:pt x="127" y="763"/>
                </a:cubicBezTo>
                <a:lnTo>
                  <a:pt x="1905" y="763"/>
                </a:lnTo>
                <a:cubicBezTo>
                  <a:pt x="1968" y="763"/>
                  <a:pt x="2032" y="699"/>
                  <a:pt x="2032" y="635"/>
                </a:cubicBezTo>
                <a:lnTo>
                  <a:pt x="2032" y="127"/>
                </a:lnTo>
                <a:cubicBezTo>
                  <a:pt x="2032" y="63"/>
                  <a:pt x="1968" y="0"/>
                  <a:pt x="1905" y="0"/>
                </a:cubicBezTo>
                <a:lnTo>
                  <a:pt x="127" y="0"/>
                </a:lnTo>
              </a:path>
            </a:pathLst>
          </a:custGeom>
          <a:noFill/>
          <a:ln w="5472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88" name="CustomShape 8"/>
          <p:cNvSpPr/>
          <p:nvPr/>
        </p:nvSpPr>
        <p:spPr>
          <a:xfrm>
            <a:off x="7495200" y="-16560"/>
            <a:ext cx="731520" cy="274320"/>
          </a:xfrm>
          <a:custGeom>
            <a:avLst/>
            <a:gdLst/>
            <a:ahLst/>
            <a:rect l="0" t="0" r="r" b="b"/>
            <a:pathLst>
              <a:path w="2033" h="764">
                <a:moveTo>
                  <a:pt x="127" y="0"/>
                </a:moveTo>
                <a:cubicBezTo>
                  <a:pt x="63" y="0"/>
                  <a:pt x="0" y="63"/>
                  <a:pt x="0" y="127"/>
                </a:cubicBezTo>
                <a:lnTo>
                  <a:pt x="0" y="635"/>
                </a:lnTo>
                <a:cubicBezTo>
                  <a:pt x="0" y="699"/>
                  <a:pt x="63" y="763"/>
                  <a:pt x="127" y="763"/>
                </a:cubicBezTo>
                <a:lnTo>
                  <a:pt x="1905" y="763"/>
                </a:lnTo>
                <a:cubicBezTo>
                  <a:pt x="1968" y="763"/>
                  <a:pt x="2032" y="699"/>
                  <a:pt x="2032" y="635"/>
                </a:cubicBezTo>
                <a:lnTo>
                  <a:pt x="2032" y="127"/>
                </a:lnTo>
                <a:cubicBezTo>
                  <a:pt x="2032" y="63"/>
                  <a:pt x="1968" y="0"/>
                  <a:pt x="1905" y="0"/>
                </a:cubicBezTo>
                <a:lnTo>
                  <a:pt x="127" y="0"/>
                </a:lnTo>
              </a:path>
            </a:pathLst>
          </a:custGeom>
          <a:noFill/>
          <a:ln w="5472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89" name="CustomShape 9"/>
          <p:cNvSpPr/>
          <p:nvPr/>
        </p:nvSpPr>
        <p:spPr>
          <a:xfrm>
            <a:off x="6523200" y="-16560"/>
            <a:ext cx="731520" cy="274320"/>
          </a:xfrm>
          <a:custGeom>
            <a:avLst/>
            <a:gdLst/>
            <a:ahLst/>
            <a:rect l="0" t="0" r="r" b="b"/>
            <a:pathLst>
              <a:path w="2033" h="764">
                <a:moveTo>
                  <a:pt x="127" y="0"/>
                </a:moveTo>
                <a:cubicBezTo>
                  <a:pt x="63" y="0"/>
                  <a:pt x="0" y="63"/>
                  <a:pt x="0" y="127"/>
                </a:cubicBezTo>
                <a:lnTo>
                  <a:pt x="0" y="635"/>
                </a:lnTo>
                <a:cubicBezTo>
                  <a:pt x="0" y="699"/>
                  <a:pt x="63" y="763"/>
                  <a:pt x="127" y="763"/>
                </a:cubicBezTo>
                <a:lnTo>
                  <a:pt x="1905" y="763"/>
                </a:lnTo>
                <a:cubicBezTo>
                  <a:pt x="1968" y="763"/>
                  <a:pt x="2032" y="699"/>
                  <a:pt x="2032" y="635"/>
                </a:cubicBezTo>
                <a:lnTo>
                  <a:pt x="2032" y="127"/>
                </a:lnTo>
                <a:cubicBezTo>
                  <a:pt x="2032" y="63"/>
                  <a:pt x="1968" y="0"/>
                  <a:pt x="1905" y="0"/>
                </a:cubicBezTo>
                <a:lnTo>
                  <a:pt x="127" y="0"/>
                </a:lnTo>
              </a:path>
            </a:pathLst>
          </a:custGeom>
          <a:noFill/>
          <a:ln w="5472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90" name="CustomShape 10"/>
          <p:cNvSpPr/>
          <p:nvPr/>
        </p:nvSpPr>
        <p:spPr>
          <a:xfrm>
            <a:off x="1900080" y="6390360"/>
            <a:ext cx="457560" cy="228600"/>
          </a:xfrm>
          <a:custGeom>
            <a:avLst/>
            <a:gdLst/>
            <a:ahLst/>
            <a:rect l="0" t="0" r="r" b="b"/>
            <a:pathLst>
              <a:path w="1273" h="637">
                <a:moveTo>
                  <a:pt x="106" y="0"/>
                </a:moveTo>
                <a:cubicBezTo>
                  <a:pt x="53" y="0"/>
                  <a:pt x="0" y="53"/>
                  <a:pt x="0" y="106"/>
                </a:cubicBezTo>
                <a:lnTo>
                  <a:pt x="0" y="530"/>
                </a:lnTo>
                <a:cubicBezTo>
                  <a:pt x="0" y="583"/>
                  <a:pt x="53" y="636"/>
                  <a:pt x="106" y="636"/>
                </a:cubicBezTo>
                <a:lnTo>
                  <a:pt x="1166" y="636"/>
                </a:lnTo>
                <a:cubicBezTo>
                  <a:pt x="1219" y="636"/>
                  <a:pt x="1272" y="583"/>
                  <a:pt x="1272" y="530"/>
                </a:cubicBezTo>
                <a:lnTo>
                  <a:pt x="1272" y="106"/>
                </a:lnTo>
                <a:cubicBezTo>
                  <a:pt x="1272" y="53"/>
                  <a:pt x="1219" y="0"/>
                  <a:pt x="1166" y="0"/>
                </a:cubicBezTo>
                <a:lnTo>
                  <a:pt x="106" y="0"/>
                </a:lnTo>
              </a:path>
            </a:pathLst>
          </a:custGeom>
          <a:noFill/>
          <a:ln w="54720">
            <a:solidFill>
              <a:srgbClr val="6b479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91" name="CustomShape 11"/>
          <p:cNvSpPr/>
          <p:nvPr/>
        </p:nvSpPr>
        <p:spPr>
          <a:xfrm>
            <a:off x="574200" y="2046960"/>
            <a:ext cx="640080" cy="228600"/>
          </a:xfrm>
          <a:custGeom>
            <a:avLst/>
            <a:gdLst/>
            <a:ahLst/>
            <a:rect l="0" t="0" r="r" b="b"/>
            <a:pathLst>
              <a:path w="1780" h="637">
                <a:moveTo>
                  <a:pt x="106" y="0"/>
                </a:moveTo>
                <a:cubicBezTo>
                  <a:pt x="53" y="0"/>
                  <a:pt x="0" y="53"/>
                  <a:pt x="0" y="106"/>
                </a:cubicBezTo>
                <a:lnTo>
                  <a:pt x="0" y="530"/>
                </a:lnTo>
                <a:cubicBezTo>
                  <a:pt x="0" y="583"/>
                  <a:pt x="53" y="636"/>
                  <a:pt x="106" y="636"/>
                </a:cubicBezTo>
                <a:lnTo>
                  <a:pt x="1673" y="636"/>
                </a:lnTo>
                <a:cubicBezTo>
                  <a:pt x="1726" y="636"/>
                  <a:pt x="1779" y="583"/>
                  <a:pt x="1779" y="530"/>
                </a:cubicBezTo>
                <a:lnTo>
                  <a:pt x="1779" y="106"/>
                </a:lnTo>
                <a:cubicBezTo>
                  <a:pt x="1779" y="53"/>
                  <a:pt x="1726" y="0"/>
                  <a:pt x="1673" y="0"/>
                </a:cubicBezTo>
                <a:lnTo>
                  <a:pt x="106" y="0"/>
                </a:lnTo>
              </a:path>
            </a:pathLst>
          </a:custGeom>
          <a:noFill/>
          <a:ln w="54720">
            <a:solidFill>
              <a:srgbClr val="6b479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92" name="CustomShape 12"/>
          <p:cNvSpPr/>
          <p:nvPr/>
        </p:nvSpPr>
        <p:spPr>
          <a:xfrm>
            <a:off x="1189080" y="1823760"/>
            <a:ext cx="457200" cy="182880"/>
          </a:xfrm>
          <a:custGeom>
            <a:avLst/>
            <a:gdLst/>
            <a:ahLst/>
            <a:rect l="0" t="0" r="r" b="b"/>
            <a:pathLst>
              <a:path w="1272" h="510">
                <a:moveTo>
                  <a:pt x="84" y="0"/>
                </a:moveTo>
                <a:cubicBezTo>
                  <a:pt x="42" y="0"/>
                  <a:pt x="0" y="42"/>
                  <a:pt x="0" y="84"/>
                </a:cubicBezTo>
                <a:lnTo>
                  <a:pt x="0" y="424"/>
                </a:lnTo>
                <a:cubicBezTo>
                  <a:pt x="0" y="466"/>
                  <a:pt x="42" y="509"/>
                  <a:pt x="84" y="509"/>
                </a:cubicBezTo>
                <a:lnTo>
                  <a:pt x="1186" y="509"/>
                </a:lnTo>
                <a:cubicBezTo>
                  <a:pt x="1228" y="509"/>
                  <a:pt x="1271" y="466"/>
                  <a:pt x="1271" y="424"/>
                </a:cubicBezTo>
                <a:lnTo>
                  <a:pt x="1271" y="84"/>
                </a:lnTo>
                <a:cubicBezTo>
                  <a:pt x="1271" y="42"/>
                  <a:pt x="1228" y="0"/>
                  <a:pt x="1186" y="0"/>
                </a:cubicBezTo>
                <a:lnTo>
                  <a:pt x="84" y="0"/>
                </a:lnTo>
              </a:path>
            </a:pathLst>
          </a:custGeom>
          <a:noFill/>
          <a:ln w="54720">
            <a:solidFill>
              <a:srgbClr val="6b479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93" name="CustomShape 13"/>
          <p:cNvSpPr/>
          <p:nvPr/>
        </p:nvSpPr>
        <p:spPr>
          <a:xfrm>
            <a:off x="19440" y="2894760"/>
            <a:ext cx="822960" cy="365760"/>
          </a:xfrm>
          <a:custGeom>
            <a:avLst/>
            <a:gdLst/>
            <a:ahLst/>
            <a:rect l="0" t="0" r="r" b="b"/>
            <a:pathLst>
              <a:path w="2288" h="1018">
                <a:moveTo>
                  <a:pt x="169" y="0"/>
                </a:moveTo>
                <a:cubicBezTo>
                  <a:pt x="84" y="0"/>
                  <a:pt x="0" y="84"/>
                  <a:pt x="0" y="169"/>
                </a:cubicBezTo>
                <a:lnTo>
                  <a:pt x="0" y="847"/>
                </a:lnTo>
                <a:cubicBezTo>
                  <a:pt x="0" y="932"/>
                  <a:pt x="84" y="1017"/>
                  <a:pt x="169" y="1017"/>
                </a:cubicBezTo>
                <a:lnTo>
                  <a:pt x="2117" y="1017"/>
                </a:lnTo>
                <a:cubicBezTo>
                  <a:pt x="2202" y="1017"/>
                  <a:pt x="2287" y="932"/>
                  <a:pt x="2287" y="847"/>
                </a:cubicBezTo>
                <a:lnTo>
                  <a:pt x="2287" y="169"/>
                </a:lnTo>
                <a:cubicBezTo>
                  <a:pt x="2287" y="84"/>
                  <a:pt x="2202" y="0"/>
                  <a:pt x="2117" y="0"/>
                </a:cubicBezTo>
                <a:lnTo>
                  <a:pt x="169" y="0"/>
                </a:lnTo>
              </a:path>
            </a:pathLst>
          </a:custGeom>
          <a:noFill/>
          <a:ln w="54720">
            <a:solidFill>
              <a:srgbClr val="008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94" name="CustomShape 14"/>
          <p:cNvSpPr/>
          <p:nvPr/>
        </p:nvSpPr>
        <p:spPr>
          <a:xfrm>
            <a:off x="9273600" y="4571280"/>
            <a:ext cx="822960" cy="365400"/>
          </a:xfrm>
          <a:custGeom>
            <a:avLst/>
            <a:gdLst/>
            <a:ahLst/>
            <a:rect l="0" t="0" r="r" b="b"/>
            <a:pathLst>
              <a:path w="2288" h="1017">
                <a:moveTo>
                  <a:pt x="169" y="0"/>
                </a:moveTo>
                <a:cubicBezTo>
                  <a:pt x="84" y="0"/>
                  <a:pt x="0" y="84"/>
                  <a:pt x="0" y="169"/>
                </a:cubicBezTo>
                <a:lnTo>
                  <a:pt x="0" y="846"/>
                </a:lnTo>
                <a:cubicBezTo>
                  <a:pt x="0" y="931"/>
                  <a:pt x="84" y="1016"/>
                  <a:pt x="169" y="1016"/>
                </a:cubicBezTo>
                <a:lnTo>
                  <a:pt x="2117" y="1016"/>
                </a:lnTo>
                <a:cubicBezTo>
                  <a:pt x="2202" y="1016"/>
                  <a:pt x="2287" y="931"/>
                  <a:pt x="2287" y="846"/>
                </a:cubicBezTo>
                <a:lnTo>
                  <a:pt x="2287" y="169"/>
                </a:lnTo>
                <a:cubicBezTo>
                  <a:pt x="2287" y="84"/>
                  <a:pt x="2202" y="0"/>
                  <a:pt x="2117" y="0"/>
                </a:cubicBezTo>
                <a:lnTo>
                  <a:pt x="169" y="0"/>
                </a:lnTo>
              </a:path>
            </a:pathLst>
          </a:custGeom>
          <a:noFill/>
          <a:ln w="54720">
            <a:solidFill>
              <a:srgbClr val="008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95" name="CustomShape 15"/>
          <p:cNvSpPr/>
          <p:nvPr/>
        </p:nvSpPr>
        <p:spPr>
          <a:xfrm>
            <a:off x="1982160" y="1499760"/>
            <a:ext cx="548280" cy="182880"/>
          </a:xfrm>
          <a:custGeom>
            <a:avLst/>
            <a:gdLst/>
            <a:ahLst/>
            <a:rect l="0" t="0" r="r" b="b"/>
            <a:pathLst>
              <a:path w="1525" h="510">
                <a:moveTo>
                  <a:pt x="84" y="0"/>
                </a:moveTo>
                <a:cubicBezTo>
                  <a:pt x="42" y="0"/>
                  <a:pt x="0" y="42"/>
                  <a:pt x="0" y="84"/>
                </a:cubicBezTo>
                <a:lnTo>
                  <a:pt x="0" y="424"/>
                </a:lnTo>
                <a:cubicBezTo>
                  <a:pt x="0" y="466"/>
                  <a:pt x="42" y="509"/>
                  <a:pt x="84" y="509"/>
                </a:cubicBezTo>
                <a:lnTo>
                  <a:pt x="1439" y="509"/>
                </a:lnTo>
                <a:cubicBezTo>
                  <a:pt x="1481" y="509"/>
                  <a:pt x="1524" y="466"/>
                  <a:pt x="1524" y="424"/>
                </a:cubicBezTo>
                <a:lnTo>
                  <a:pt x="1524" y="84"/>
                </a:lnTo>
                <a:cubicBezTo>
                  <a:pt x="1524" y="42"/>
                  <a:pt x="1481" y="0"/>
                  <a:pt x="1439" y="0"/>
                </a:cubicBezTo>
                <a:lnTo>
                  <a:pt x="84" y="0"/>
                </a:lnTo>
              </a:path>
            </a:pathLst>
          </a:custGeom>
          <a:noFill/>
          <a:ln w="54720">
            <a:solidFill>
              <a:srgbClr val="008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96" name="CustomShape 16"/>
          <p:cNvSpPr/>
          <p:nvPr/>
        </p:nvSpPr>
        <p:spPr>
          <a:xfrm>
            <a:off x="793080" y="3803400"/>
            <a:ext cx="457200" cy="182880"/>
          </a:xfrm>
          <a:custGeom>
            <a:avLst/>
            <a:gdLst/>
            <a:ahLst/>
            <a:rect l="0" t="0" r="r" b="b"/>
            <a:pathLst>
              <a:path w="1272" h="510">
                <a:moveTo>
                  <a:pt x="84" y="0"/>
                </a:moveTo>
                <a:cubicBezTo>
                  <a:pt x="42" y="0"/>
                  <a:pt x="0" y="42"/>
                  <a:pt x="0" y="84"/>
                </a:cubicBezTo>
                <a:lnTo>
                  <a:pt x="0" y="424"/>
                </a:lnTo>
                <a:cubicBezTo>
                  <a:pt x="0" y="466"/>
                  <a:pt x="42" y="509"/>
                  <a:pt x="84" y="509"/>
                </a:cubicBezTo>
                <a:lnTo>
                  <a:pt x="1186" y="509"/>
                </a:lnTo>
                <a:cubicBezTo>
                  <a:pt x="1228" y="509"/>
                  <a:pt x="1271" y="466"/>
                  <a:pt x="1271" y="424"/>
                </a:cubicBezTo>
                <a:lnTo>
                  <a:pt x="1271" y="84"/>
                </a:lnTo>
                <a:cubicBezTo>
                  <a:pt x="1271" y="42"/>
                  <a:pt x="1228" y="0"/>
                  <a:pt x="1186" y="0"/>
                </a:cubicBezTo>
                <a:lnTo>
                  <a:pt x="84" y="0"/>
                </a:lnTo>
              </a:path>
            </a:pathLst>
          </a:custGeom>
          <a:noFill/>
          <a:ln w="54720">
            <a:solidFill>
              <a:srgbClr val="0000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97" name="CustomShape 17"/>
          <p:cNvSpPr/>
          <p:nvPr/>
        </p:nvSpPr>
        <p:spPr>
          <a:xfrm>
            <a:off x="793080" y="4091760"/>
            <a:ext cx="457200" cy="182880"/>
          </a:xfrm>
          <a:custGeom>
            <a:avLst/>
            <a:gdLst/>
            <a:ahLst/>
            <a:rect l="0" t="0" r="r" b="b"/>
            <a:pathLst>
              <a:path w="1272" h="510">
                <a:moveTo>
                  <a:pt x="84" y="0"/>
                </a:moveTo>
                <a:cubicBezTo>
                  <a:pt x="42" y="0"/>
                  <a:pt x="0" y="42"/>
                  <a:pt x="0" y="84"/>
                </a:cubicBezTo>
                <a:lnTo>
                  <a:pt x="0" y="424"/>
                </a:lnTo>
                <a:cubicBezTo>
                  <a:pt x="0" y="466"/>
                  <a:pt x="42" y="509"/>
                  <a:pt x="84" y="509"/>
                </a:cubicBezTo>
                <a:lnTo>
                  <a:pt x="1186" y="509"/>
                </a:lnTo>
                <a:cubicBezTo>
                  <a:pt x="1228" y="509"/>
                  <a:pt x="1271" y="466"/>
                  <a:pt x="1271" y="424"/>
                </a:cubicBezTo>
                <a:lnTo>
                  <a:pt x="1271" y="84"/>
                </a:lnTo>
                <a:cubicBezTo>
                  <a:pt x="1271" y="42"/>
                  <a:pt x="1228" y="0"/>
                  <a:pt x="1186" y="0"/>
                </a:cubicBezTo>
                <a:lnTo>
                  <a:pt x="84" y="0"/>
                </a:lnTo>
              </a:path>
            </a:pathLst>
          </a:custGeom>
          <a:noFill/>
          <a:ln w="54720">
            <a:solidFill>
              <a:srgbClr val="0000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98" name="CustomShape 18"/>
          <p:cNvSpPr/>
          <p:nvPr/>
        </p:nvSpPr>
        <p:spPr>
          <a:xfrm>
            <a:off x="8309880" y="4258080"/>
            <a:ext cx="822600" cy="365400"/>
          </a:xfrm>
          <a:custGeom>
            <a:avLst/>
            <a:gdLst/>
            <a:ahLst/>
            <a:rect l="0" t="0" r="r" b="b"/>
            <a:pathLst>
              <a:path w="2287" h="1017">
                <a:moveTo>
                  <a:pt x="169" y="0"/>
                </a:moveTo>
                <a:cubicBezTo>
                  <a:pt x="84" y="0"/>
                  <a:pt x="0" y="84"/>
                  <a:pt x="0" y="169"/>
                </a:cubicBezTo>
                <a:lnTo>
                  <a:pt x="0" y="846"/>
                </a:lnTo>
                <a:cubicBezTo>
                  <a:pt x="0" y="931"/>
                  <a:pt x="84" y="1016"/>
                  <a:pt x="169" y="1016"/>
                </a:cubicBezTo>
                <a:lnTo>
                  <a:pt x="2116" y="1016"/>
                </a:lnTo>
                <a:cubicBezTo>
                  <a:pt x="2201" y="1016"/>
                  <a:pt x="2286" y="931"/>
                  <a:pt x="2286" y="846"/>
                </a:cubicBezTo>
                <a:lnTo>
                  <a:pt x="2286" y="169"/>
                </a:lnTo>
                <a:cubicBezTo>
                  <a:pt x="2286" y="84"/>
                  <a:pt x="2201" y="0"/>
                  <a:pt x="2116" y="0"/>
                </a:cubicBezTo>
                <a:lnTo>
                  <a:pt x="169" y="0"/>
                </a:lnTo>
              </a:path>
            </a:pathLst>
          </a:custGeom>
          <a:noFill/>
          <a:ln w="54720">
            <a:solidFill>
              <a:srgbClr val="0000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99" name="CustomShape 19"/>
          <p:cNvSpPr/>
          <p:nvPr/>
        </p:nvSpPr>
        <p:spPr>
          <a:xfrm>
            <a:off x="5811840" y="1385280"/>
            <a:ext cx="731160" cy="365760"/>
          </a:xfrm>
          <a:custGeom>
            <a:avLst/>
            <a:gdLst/>
            <a:ahLst/>
            <a:rect l="0" t="0" r="r" b="b"/>
            <a:pathLst>
              <a:path w="2032" h="1018">
                <a:moveTo>
                  <a:pt x="169" y="0"/>
                </a:moveTo>
                <a:cubicBezTo>
                  <a:pt x="84" y="0"/>
                  <a:pt x="0" y="84"/>
                  <a:pt x="0" y="169"/>
                </a:cubicBezTo>
                <a:lnTo>
                  <a:pt x="0" y="847"/>
                </a:lnTo>
                <a:cubicBezTo>
                  <a:pt x="0" y="932"/>
                  <a:pt x="84" y="1017"/>
                  <a:pt x="169" y="1017"/>
                </a:cubicBezTo>
                <a:lnTo>
                  <a:pt x="1862" y="1017"/>
                </a:lnTo>
                <a:cubicBezTo>
                  <a:pt x="1946" y="1017"/>
                  <a:pt x="2031" y="932"/>
                  <a:pt x="2031" y="847"/>
                </a:cubicBezTo>
                <a:lnTo>
                  <a:pt x="2031" y="169"/>
                </a:lnTo>
                <a:cubicBezTo>
                  <a:pt x="2031" y="84"/>
                  <a:pt x="1946" y="0"/>
                  <a:pt x="1862" y="0"/>
                </a:cubicBezTo>
                <a:lnTo>
                  <a:pt x="169" y="0"/>
                </a:lnTo>
              </a:path>
            </a:pathLst>
          </a:custGeom>
          <a:noFill/>
          <a:ln w="54720">
            <a:solidFill>
              <a:srgbClr val="0000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00" name="CustomShape 20"/>
          <p:cNvSpPr/>
          <p:nvPr/>
        </p:nvSpPr>
        <p:spPr>
          <a:xfrm>
            <a:off x="9475560" y="1397160"/>
            <a:ext cx="548280" cy="228600"/>
          </a:xfrm>
          <a:custGeom>
            <a:avLst/>
            <a:gdLst/>
            <a:ahLst/>
            <a:rect l="0" t="0" r="r" b="b"/>
            <a:pathLst>
              <a:path w="1525" h="637">
                <a:moveTo>
                  <a:pt x="105" y="0"/>
                </a:moveTo>
                <a:cubicBezTo>
                  <a:pt x="52" y="0"/>
                  <a:pt x="0" y="53"/>
                  <a:pt x="0" y="106"/>
                </a:cubicBezTo>
                <a:lnTo>
                  <a:pt x="0" y="530"/>
                </a:lnTo>
                <a:cubicBezTo>
                  <a:pt x="0" y="583"/>
                  <a:pt x="52" y="636"/>
                  <a:pt x="105" y="636"/>
                </a:cubicBezTo>
                <a:lnTo>
                  <a:pt x="1418" y="636"/>
                </a:lnTo>
                <a:cubicBezTo>
                  <a:pt x="1471" y="636"/>
                  <a:pt x="1524" y="583"/>
                  <a:pt x="1524" y="530"/>
                </a:cubicBezTo>
                <a:lnTo>
                  <a:pt x="1524" y="106"/>
                </a:lnTo>
                <a:cubicBezTo>
                  <a:pt x="1524" y="53"/>
                  <a:pt x="1471" y="0"/>
                  <a:pt x="1418" y="0"/>
                </a:cubicBezTo>
                <a:lnTo>
                  <a:pt x="105" y="0"/>
                </a:lnTo>
              </a:path>
            </a:pathLst>
          </a:custGeom>
          <a:noFill/>
          <a:ln w="54720">
            <a:solidFill>
              <a:srgbClr val="0000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01" name="CustomShape 21"/>
          <p:cNvSpPr/>
          <p:nvPr/>
        </p:nvSpPr>
        <p:spPr>
          <a:xfrm>
            <a:off x="9475560" y="1685160"/>
            <a:ext cx="548280" cy="274320"/>
          </a:xfrm>
          <a:custGeom>
            <a:avLst/>
            <a:gdLst/>
            <a:ahLst/>
            <a:rect l="0" t="0" r="r" b="b"/>
            <a:pathLst>
              <a:path w="1525" h="764">
                <a:moveTo>
                  <a:pt x="127" y="0"/>
                </a:moveTo>
                <a:cubicBezTo>
                  <a:pt x="63" y="0"/>
                  <a:pt x="0" y="63"/>
                  <a:pt x="0" y="127"/>
                </a:cubicBezTo>
                <a:lnTo>
                  <a:pt x="0" y="635"/>
                </a:lnTo>
                <a:cubicBezTo>
                  <a:pt x="0" y="699"/>
                  <a:pt x="63" y="763"/>
                  <a:pt x="127" y="763"/>
                </a:cubicBezTo>
                <a:lnTo>
                  <a:pt x="1396" y="763"/>
                </a:lnTo>
                <a:cubicBezTo>
                  <a:pt x="1460" y="763"/>
                  <a:pt x="1524" y="699"/>
                  <a:pt x="1524" y="635"/>
                </a:cubicBezTo>
                <a:lnTo>
                  <a:pt x="1524" y="127"/>
                </a:lnTo>
                <a:cubicBezTo>
                  <a:pt x="1524" y="63"/>
                  <a:pt x="1460" y="0"/>
                  <a:pt x="1396" y="0"/>
                </a:cubicBezTo>
                <a:lnTo>
                  <a:pt x="127" y="0"/>
                </a:lnTo>
              </a:path>
            </a:pathLst>
          </a:custGeom>
          <a:noFill/>
          <a:ln w="54720">
            <a:solidFill>
              <a:srgbClr val="0000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02" name="CustomShape 22"/>
          <p:cNvSpPr/>
          <p:nvPr/>
        </p:nvSpPr>
        <p:spPr>
          <a:xfrm>
            <a:off x="9475560" y="1937160"/>
            <a:ext cx="548280" cy="273960"/>
          </a:xfrm>
          <a:custGeom>
            <a:avLst/>
            <a:gdLst/>
            <a:ahLst/>
            <a:rect l="0" t="0" r="r" b="b"/>
            <a:pathLst>
              <a:path w="1525" h="763">
                <a:moveTo>
                  <a:pt x="127" y="0"/>
                </a:moveTo>
                <a:cubicBezTo>
                  <a:pt x="63" y="0"/>
                  <a:pt x="0" y="63"/>
                  <a:pt x="0" y="127"/>
                </a:cubicBezTo>
                <a:lnTo>
                  <a:pt x="0" y="635"/>
                </a:lnTo>
                <a:cubicBezTo>
                  <a:pt x="0" y="698"/>
                  <a:pt x="63" y="762"/>
                  <a:pt x="127" y="762"/>
                </a:cubicBezTo>
                <a:lnTo>
                  <a:pt x="1397" y="762"/>
                </a:lnTo>
                <a:cubicBezTo>
                  <a:pt x="1460" y="762"/>
                  <a:pt x="1524" y="698"/>
                  <a:pt x="1524" y="635"/>
                </a:cubicBezTo>
                <a:lnTo>
                  <a:pt x="1524" y="127"/>
                </a:lnTo>
                <a:cubicBezTo>
                  <a:pt x="1524" y="63"/>
                  <a:pt x="1460" y="0"/>
                  <a:pt x="1397" y="0"/>
                </a:cubicBezTo>
                <a:lnTo>
                  <a:pt x="127" y="0"/>
                </a:lnTo>
              </a:path>
            </a:pathLst>
          </a:custGeom>
          <a:noFill/>
          <a:ln w="54720">
            <a:solidFill>
              <a:srgbClr val="0000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03" name="CustomShape 23"/>
          <p:cNvSpPr/>
          <p:nvPr/>
        </p:nvSpPr>
        <p:spPr>
          <a:xfrm>
            <a:off x="3007080" y="6975000"/>
            <a:ext cx="457200" cy="182520"/>
          </a:xfrm>
          <a:custGeom>
            <a:avLst/>
            <a:gdLst/>
            <a:ahLst/>
            <a:rect l="0" t="0" r="r" b="b"/>
            <a:pathLst>
              <a:path w="1272" h="509">
                <a:moveTo>
                  <a:pt x="84" y="0"/>
                </a:moveTo>
                <a:cubicBezTo>
                  <a:pt x="42" y="0"/>
                  <a:pt x="0" y="42"/>
                  <a:pt x="0" y="84"/>
                </a:cubicBezTo>
                <a:lnTo>
                  <a:pt x="0" y="423"/>
                </a:lnTo>
                <a:cubicBezTo>
                  <a:pt x="0" y="465"/>
                  <a:pt x="42" y="508"/>
                  <a:pt x="84" y="508"/>
                </a:cubicBezTo>
                <a:lnTo>
                  <a:pt x="1186" y="508"/>
                </a:lnTo>
                <a:cubicBezTo>
                  <a:pt x="1228" y="508"/>
                  <a:pt x="1271" y="465"/>
                  <a:pt x="1271" y="423"/>
                </a:cubicBezTo>
                <a:lnTo>
                  <a:pt x="1271" y="84"/>
                </a:lnTo>
                <a:cubicBezTo>
                  <a:pt x="1271" y="42"/>
                  <a:pt x="1228" y="0"/>
                  <a:pt x="1186" y="0"/>
                </a:cubicBezTo>
                <a:lnTo>
                  <a:pt x="84" y="0"/>
                </a:lnTo>
              </a:path>
            </a:pathLst>
          </a:custGeom>
          <a:noFill/>
          <a:ln w="54720">
            <a:solidFill>
              <a:srgbClr val="0000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04" name="TextShape 24"/>
          <p:cNvSpPr txBox="1"/>
          <p:nvPr/>
        </p:nvSpPr>
        <p:spPr>
          <a:xfrm>
            <a:off x="48240" y="4631400"/>
            <a:ext cx="9784440" cy="17967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3000" spc="-1">
                <a:solidFill>
                  <a:srgbClr val="0000ff"/>
                </a:solidFill>
                <a:latin typeface="Arial"/>
              </a:rPr>
              <a:t>Trigger detectors:</a:t>
            </a:r>
            <a:r>
              <a:rPr b="1" lang="en-US" sz="2500" spc="-1">
                <a:solidFill>
                  <a:srgbClr val="0000ff"/>
                </a:solidFill>
                <a:latin typeface="Arial"/>
              </a:rPr>
              <a:t> </a:t>
            </a:r>
            <a:r>
              <a:rPr b="1" lang="en-US" sz="2500" spc="-1">
                <a:solidFill>
                  <a:srgbClr val="000000"/>
                </a:solidFill>
                <a:latin typeface="Arial"/>
              </a:rPr>
              <a:t>When do we have a collision?</a:t>
            </a:r>
            <a:endParaRPr/>
          </a:p>
          <a:p>
            <a:r>
              <a:rPr b="1" lang="en-US" sz="3000" spc="-1">
                <a:solidFill>
                  <a:srgbClr val="ff0000"/>
                </a:solidFill>
                <a:latin typeface="Arial"/>
              </a:rPr>
              <a:t>Tracking detectors:</a:t>
            </a:r>
            <a:r>
              <a:rPr b="1" lang="en-US" sz="2500" spc="-1">
                <a:solidFill>
                  <a:srgbClr val="ff0000"/>
                </a:solidFill>
                <a:latin typeface="Arial"/>
              </a:rPr>
              <a:t> </a:t>
            </a:r>
            <a:r>
              <a:rPr b="1" lang="en-US" sz="2500" spc="-1">
                <a:solidFill>
                  <a:srgbClr val="000000"/>
                </a:solidFill>
                <a:latin typeface="Arial"/>
              </a:rPr>
              <a:t>Where did the particle go?</a:t>
            </a:r>
            <a:endParaRPr/>
          </a:p>
          <a:p>
            <a:r>
              <a:rPr b="1" lang="en-US" sz="3000" spc="-1">
                <a:solidFill>
                  <a:srgbClr val="6b4794"/>
                </a:solidFill>
                <a:latin typeface="Arial"/>
              </a:rPr>
              <a:t>Identification detectors:</a:t>
            </a:r>
            <a:r>
              <a:rPr b="1" lang="en-US" sz="2500" spc="-1">
                <a:solidFill>
                  <a:srgbClr val="6b4794"/>
                </a:solidFill>
                <a:latin typeface="Arial"/>
              </a:rPr>
              <a:t> </a:t>
            </a:r>
            <a:r>
              <a:rPr b="1" lang="en-US" sz="2500" spc="-1">
                <a:solidFill>
                  <a:srgbClr val="000000"/>
                </a:solidFill>
                <a:latin typeface="Arial"/>
              </a:rPr>
              <a:t>What kind of particle is it?</a:t>
            </a:r>
            <a:endParaRPr/>
          </a:p>
          <a:p>
            <a:r>
              <a:rPr b="1" lang="en-US" sz="3000" spc="-1">
                <a:solidFill>
                  <a:srgbClr val="008000"/>
                </a:solidFill>
                <a:latin typeface="Arial"/>
              </a:rPr>
              <a:t>Calorimeters:</a:t>
            </a:r>
            <a:r>
              <a:rPr b="1" lang="en-US" sz="2500" spc="-1">
                <a:solidFill>
                  <a:srgbClr val="008000"/>
                </a:solidFill>
                <a:latin typeface="Arial"/>
              </a:rPr>
              <a:t>  </a:t>
            </a:r>
            <a:r>
              <a:rPr b="1" lang="en-US" sz="2500" spc="-1">
                <a:solidFill>
                  <a:srgbClr val="000000"/>
                </a:solidFill>
                <a:latin typeface="Arial"/>
              </a:rPr>
              <a:t>How much energy does the particle have?</a:t>
            </a:r>
            <a:endParaRPr/>
          </a:p>
        </p:txBody>
      </p:sp>
    </p:spTree>
  </p:cSld>
  <p:timing>
    <p:tnLst>
      <p:par>
        <p:cTn id="19" dur="indefinite" restart="never" nodeType="tmRoot">
          <p:childTnLst>
            <p:seq>
              <p:cTn id="20" nodeType="mainSeq">
                <p:childTnLst>
                  <p:par>
                    <p:cTn id="21" fill="freeze">
                      <p:stCondLst>
                        <p:cond delay="indefinite"/>
                      </p:stCondLst>
                      <p:childTnLst>
                        <p:par>
                          <p:cTn id="22" fill="freeze">
                            <p:stCondLst>
                              <p:cond delay="0"/>
                            </p:stCondLst>
                            <p:childTnLst>
                              <p:par>
                                <p:cTn id="2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>
                                            <p:txEl>
                                              <p:pRg st="0" end="4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freeze">
                      <p:stCondLst>
                        <p:cond delay="indefinite"/>
                      </p:stCondLst>
                      <p:childTnLst>
                        <p:par>
                          <p:cTn id="28" fill="freeze">
                            <p:stCondLst>
                              <p:cond delay="0"/>
                            </p:stCondLst>
                            <p:childTnLst>
                              <p:par>
                                <p:cTn id="2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>
                                            <p:txEl>
                                              <p:pRg st="48" end="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freeze">
                      <p:stCondLst>
                        <p:cond delay="indefinite"/>
                      </p:stCondLst>
                      <p:childTnLst>
                        <p:par>
                          <p:cTn id="36" fill="freeze">
                            <p:stCondLst>
                              <p:cond delay="0"/>
                            </p:stCondLst>
                            <p:childTnLst>
                              <p:par>
                                <p:cTn id="3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>
                                            <p:txEl>
                                              <p:pRg st="95" end="15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freeze">
                      <p:stCondLst>
                        <p:cond delay="indefinite"/>
                      </p:stCondLst>
                      <p:childTnLst>
                        <p:par>
                          <p:cTn id="42" fill="freeze">
                            <p:stCondLst>
                              <p:cond delay="0"/>
                            </p:stCondLst>
                            <p:childTnLst>
                              <p:par>
                                <p:cTn id="4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>
                                            <p:txEl>
                                              <p:pRg st="150" end="20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TextShape 1"/>
          <p:cNvSpPr txBox="1"/>
          <p:nvPr/>
        </p:nvSpPr>
        <p:spPr>
          <a:xfrm>
            <a:off x="503280" y="64440"/>
            <a:ext cx="9071640" cy="6267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Arial"/>
              </a:rPr>
              <a:t>p+p collisions</a:t>
            </a:r>
            <a:endParaRPr/>
          </a:p>
        </p:txBody>
      </p:sp>
      <p:pic>
        <p:nvPicPr>
          <p:cNvPr id="306" name="" descr=""/>
          <p:cNvPicPr/>
          <p:nvPr/>
        </p:nvPicPr>
        <p:blipFill>
          <a:blip r:embed="rId1"/>
          <a:stretch/>
        </p:blipFill>
        <p:spPr>
          <a:xfrm>
            <a:off x="1355040" y="970560"/>
            <a:ext cx="7315200" cy="5486400"/>
          </a:xfrm>
          <a:prstGeom prst="rect">
            <a:avLst/>
          </a:prstGeom>
          <a:ln>
            <a:noFill/>
          </a:ln>
        </p:spPr>
      </p:pic>
      <p:sp>
        <p:nvSpPr>
          <p:cNvPr id="307" name="TextShape 2"/>
          <p:cNvSpPr txBox="1"/>
          <p:nvPr/>
        </p:nvSpPr>
        <p:spPr>
          <a:xfrm>
            <a:off x="2694240" y="6472440"/>
            <a:ext cx="4572000" cy="5140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3000" spc="-1">
                <a:latin typeface="Times New Roman"/>
              </a:rPr>
              <a:t>3D image of each collision</a:t>
            </a:r>
            <a:endParaRPr/>
          </a:p>
        </p:txBody>
      </p:sp>
    </p:spTree>
  </p:cSld>
  <p:timing>
    <p:tnLst>
      <p:par>
        <p:cTn id="47" dur="indefinite" restart="never" nodeType="tmRoot">
          <p:childTnLst>
            <p:seq>
              <p:cTn id="4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TextShape 1"/>
          <p:cNvSpPr txBox="1"/>
          <p:nvPr/>
        </p:nvSpPr>
        <p:spPr>
          <a:xfrm>
            <a:off x="528840" y="0"/>
            <a:ext cx="9071640" cy="9140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Arial"/>
              </a:rPr>
              <a:t>Pb+Pb collisions</a:t>
            </a:r>
            <a:endParaRPr/>
          </a:p>
        </p:txBody>
      </p:sp>
      <p:sp>
        <p:nvSpPr>
          <p:cNvPr id="309" name="TextShape 2"/>
          <p:cNvSpPr txBox="1"/>
          <p:nvPr/>
        </p:nvSpPr>
        <p:spPr>
          <a:xfrm>
            <a:off x="9591120" y="7204680"/>
            <a:ext cx="457200" cy="3463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0000" rIns="90000" tIns="45000" bIns="45000"/>
          <a:p>
            <a:pPr algn="r"/>
            <a:r>
              <a:rPr b="1" i="1" lang="en-US" sz="1800" spc="-1">
                <a:latin typeface="Arial"/>
              </a:rPr>
              <a:t>5</a:t>
            </a:r>
            <a:endParaRPr/>
          </a:p>
        </p:txBody>
      </p:sp>
      <p:pic>
        <p:nvPicPr>
          <p:cNvPr id="310" name="" descr=""/>
          <p:cNvPicPr/>
          <p:nvPr/>
        </p:nvPicPr>
        <p:blipFill>
          <a:blip r:embed="rId1"/>
          <a:stretch/>
        </p:blipFill>
        <p:spPr>
          <a:xfrm>
            <a:off x="-88920" y="1529640"/>
            <a:ext cx="10244520" cy="45979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49" dur="indefinite" restart="never" nodeType="tmRoot">
          <p:childTnLst>
            <p:seq>
              <p:cTn id="5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TextShape 1"/>
          <p:cNvSpPr txBox="1"/>
          <p:nvPr/>
        </p:nvSpPr>
        <p:spPr>
          <a:xfrm>
            <a:off x="548640" y="2933640"/>
            <a:ext cx="9071640" cy="1280160"/>
          </a:xfrm>
          <a:prstGeom prst="rect">
            <a:avLst/>
          </a:prstGeom>
          <a:solidFill>
            <a:srgbClr val="9999cc"/>
          </a:solidFill>
          <a:ln w="18360">
            <a:solidFill>
              <a:srgbClr val="000000"/>
            </a:solidFill>
            <a:round/>
          </a:ln>
        </p:spPr>
        <p:txBody>
          <a:bodyPr lIns="9000" rIns="9000" tIns="9000" bIns="9000" anchor="ctr"/>
          <a:p>
            <a:pPr algn="ctr"/>
            <a:r>
              <a:rPr lang="en-US" sz="4400" spc="-1">
                <a:latin typeface="Arial"/>
              </a:rPr>
              <a:t>QGP Energy Density</a:t>
            </a:r>
            <a:endParaRPr/>
          </a:p>
        </p:txBody>
      </p:sp>
    </p:spTree>
  </p:cSld>
  <p:timing>
    <p:tnLst>
      <p:par>
        <p:cTn id="51" dur="indefinite" restart="never" nodeType="tmRoot">
          <p:childTnLst>
            <p:seq>
              <p:cTn id="5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otalTime>3953</TotalTime>
  <Application>LibreOffice/5.0.3.2$Linux_X86_64 LibreOffice_project/00m0$Build-2</Applicat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2013-11-17T16:43:05Z</dcterms:created>
  <dc:creator>Christine Nattrass</dc:creator>
  <dc:language>en-US</dc:language>
  <cp:lastModifiedBy>Christine Nattrass</cp:lastModifiedBy>
  <dcterms:modified xsi:type="dcterms:W3CDTF">2017-11-04T11:39:43Z</dcterms:modified>
  <cp:revision>48</cp:revision>
</cp:coreProperties>
</file>