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31.xml.rels" ContentType="application/vnd.openxmlformats-package.relationships+xml"/>
  <Override PartName="/ppt/notesSlides/_rels/notesSlide9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2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9.xml.rels" ContentType="application/vnd.openxmlformats-package.relationships+xml"/>
  <Override PartName="/ppt/notesSlides/notesSlide3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_rels/presentation.xml.rels" ContentType="application/vnd.openxmlformats-package.relationships+xml"/>
  <Override PartName="/ppt/media/image111.png" ContentType="image/png"/>
  <Override PartName="/ppt/media/image92.gif" ContentType="image/gif"/>
  <Override PartName="/ppt/media/image118.png" ContentType="image/png"/>
  <Override PartName="/ppt/media/image85.png" ContentType="image/png"/>
  <Override PartName="/ppt/media/image12.png" ContentType="image/png"/>
  <Override PartName="/ppt/media/image2.png" ContentType="image/png"/>
  <Override PartName="/ppt/media/image56.png" ContentType="image/png"/>
  <Override PartName="/ppt/media/image9.png" ContentType="image/png"/>
  <Override PartName="/ppt/media/image93.png" ContentType="image/png"/>
  <Override PartName="/ppt/media/image20.png" ContentType="image/png"/>
  <Override PartName="/ppt/media/image27.png" ContentType="image/png"/>
  <Override PartName="/ppt/media/image64.png" ContentType="image/png"/>
  <Override PartName="/ppt/media/image30.jpeg" ContentType="image/jpeg"/>
  <Override PartName="/ppt/media/image95.jpeg" ContentType="image/jpeg"/>
  <Override PartName="/ppt/media/image35.png" ContentType="image/png"/>
  <Override PartName="/ppt/media/image105.png" ContentType="image/png"/>
  <Override PartName="/ppt/media/image72.png" ContentType="image/png"/>
  <Override PartName="/ppt/media/image79.png" ContentType="image/png"/>
  <Override PartName="/ppt/media/image43.png" ContentType="image/png"/>
  <Override PartName="/ppt/media/image113.png" ContentType="image/png"/>
  <Override PartName="/ppt/media/image80.png" ContentType="image/png"/>
  <Override PartName="/ppt/media/image87.png" ContentType="image/png"/>
  <Override PartName="/ppt/media/image14.png" ContentType="image/png"/>
  <Override PartName="/ppt/media/image36.jpeg" ContentType="image/jpeg"/>
  <Override PartName="/ppt/media/image51.png" ContentType="image/png"/>
  <Override PartName="/ppt/media/image4.png" ContentType="image/png"/>
  <Override PartName="/ppt/media/image58.png" ContentType="image/png"/>
  <Override PartName="/ppt/media/image121.png" ContentType="image/png"/>
  <Override PartName="/ppt/media/image123.wmf" ContentType="image/x-wmf"/>
  <Override PartName="/ppt/media/image22.png" ContentType="image/png"/>
  <Override PartName="/ppt/media/image29.png" ContentType="image/png"/>
  <Override PartName="/ppt/media/image66.png" ContentType="image/png"/>
  <Override PartName="/ppt/media/image37.png" ContentType="image/png"/>
  <Override PartName="/ppt/media/image100.png" ContentType="image/png"/>
  <Override PartName="/ppt/media/image107.png" ContentType="image/png"/>
  <Override PartName="/ppt/media/image31.jpeg" ContentType="image/jpeg"/>
  <Override PartName="/ppt/media/image74.png" ContentType="image/png"/>
  <Override PartName="/ppt/media/image45.png" ContentType="image/png"/>
  <Override PartName="/ppt/media/image115.png" ContentType="image/png"/>
  <Override PartName="/ppt/media/image82.png" ContentType="image/png"/>
  <Override PartName="/ppt/media/image89.png" ContentType="image/png"/>
  <Override PartName="/ppt/media/image16.png" ContentType="image/png"/>
  <Override PartName="/ppt/media/image53.png" ContentType="image/png"/>
  <Override PartName="/ppt/media/image6.png" ContentType="image/png"/>
  <Override PartName="/ppt/media/image90.png" ContentType="image/png"/>
  <Override PartName="/ppt/media/image97.png" ContentType="image/png"/>
  <Override PartName="/ppt/media/image24.png" ContentType="image/png"/>
  <Override PartName="/ppt/media/image61.png" ContentType="image/png"/>
  <Override PartName="/ppt/media/image68.png" ContentType="image/png"/>
  <Override PartName="/ppt/media/image39.png" ContentType="image/png"/>
  <Override PartName="/ppt/media/image102.png" ContentType="image/png"/>
  <Override PartName="/ppt/media/image109.png" ContentType="image/png"/>
  <Override PartName="/ppt/media/image76.png" ContentType="image/png"/>
  <Override PartName="/ppt/media/image40.png" ContentType="image/png"/>
  <Override PartName="/ppt/media/image47.png" ContentType="image/png"/>
  <Override PartName="/ppt/media/image110.png" ContentType="image/png"/>
  <Override PartName="/ppt/media/image117.png" ContentType="image/png"/>
  <Override PartName="/ppt/media/image84.png" ContentType="image/png"/>
  <Override PartName="/ppt/media/image11.png" ContentType="image/png"/>
  <Override PartName="/ppt/media/image32.jpeg" ContentType="image/jpeg"/>
  <Override PartName="/ppt/media/image18.png" ContentType="image/png"/>
  <Override PartName="/ppt/media/image55.png" ContentType="image/png"/>
  <Override PartName="/ppt/media/image1.png" ContentType="image/png"/>
  <Override PartName="/ppt/media/image8.png" ContentType="image/png"/>
  <Override PartName="/ppt/media/image125.png" ContentType="image/png"/>
  <Override PartName="/ppt/media/image99.png" ContentType="image/png"/>
  <Override PartName="/ppt/media/image26.png" ContentType="image/png"/>
  <Override PartName="/ppt/media/image63.png" ContentType="image/png"/>
  <Override PartName="/ppt/media/image104.png" ContentType="image/png"/>
  <Override PartName="/ppt/media/image71.png" ContentType="image/png"/>
  <Override PartName="/ppt/media/image19.gif" ContentType="image/gif"/>
  <Override PartName="/ppt/media/image78.png" ContentType="image/png"/>
  <Override PartName="/ppt/media/image42.png" ContentType="image/png"/>
  <Override PartName="/ppt/media/image49.png" ContentType="image/png"/>
  <Override PartName="/ppt/media/image112.png" ContentType="image/png"/>
  <Override PartName="/ppt/media/image119.png" ContentType="image/png"/>
  <Override PartName="/ppt/media/image86.png" ContentType="image/png"/>
  <Override PartName="/ppt/media/image13.png" ContentType="image/png"/>
  <Override PartName="/ppt/media/image50.png" ContentType="image/png"/>
  <Override PartName="/ppt/media/image57.png" ContentType="image/png"/>
  <Override PartName="/ppt/media/image3.png" ContentType="image/png"/>
  <Override PartName="/ppt/media/image120.png" ContentType="image/png"/>
  <Override PartName="/ppt/media/image94.png" ContentType="image/png"/>
  <Override PartName="/ppt/media/image21.png" ContentType="image/png"/>
  <Override PartName="/ppt/media/image33.jpeg" ContentType="image/jpeg"/>
  <Override PartName="/ppt/media/image28.png" ContentType="image/png"/>
  <Override PartName="/ppt/media/image98.jpeg" ContentType="image/jpeg"/>
  <Override PartName="/ppt/media/image65.png" ContentType="image/png"/>
  <Override PartName="/ppt/media/image106.png" ContentType="image/png"/>
  <Override PartName="/ppt/media/image73.png" ContentType="image/png"/>
  <Override PartName="/ppt/media/image44.jpeg" ContentType="image/jpeg"/>
  <Override PartName="/ppt/media/image114.png" ContentType="image/png"/>
  <Override PartName="/ppt/media/image81.png" ContentType="image/png"/>
  <Override PartName="/ppt/media/image88.png" ContentType="image/png"/>
  <Override PartName="/ppt/media/image15.png" ContentType="image/png"/>
  <Override PartName="/ppt/media/image52.png" ContentType="image/png"/>
  <Override PartName="/ppt/media/image59.png" ContentType="image/png"/>
  <Override PartName="/ppt/media/image5.png" ContentType="image/png"/>
  <Override PartName="/ppt/media/image122.png" ContentType="image/png"/>
  <Override PartName="/ppt/media/image96.png" ContentType="image/png"/>
  <Override PartName="/ppt/media/image23.png" ContentType="image/png"/>
  <Override PartName="/ppt/media/image60.png" ContentType="image/png"/>
  <Override PartName="/ppt/media/image67.png" ContentType="image/png"/>
  <Override PartName="/ppt/media/image34.jpeg" ContentType="image/jpeg"/>
  <Override PartName="/ppt/media/image38.png" ContentType="image/png"/>
  <Override PartName="/ppt/media/image101.png" ContentType="image/png"/>
  <Override PartName="/ppt/media/image108.png" ContentType="image/png"/>
  <Override PartName="/ppt/media/image75.png" ContentType="image/png"/>
  <Override PartName="/ppt/media/image46.png" ContentType="image/png"/>
  <Override PartName="/ppt/media/image116.png" ContentType="image/png"/>
  <Override PartName="/ppt/media/image83.png" ContentType="image/png"/>
  <Override PartName="/ppt/media/image10.png" ContentType="image/png"/>
  <Override PartName="/ppt/media/image17.png" ContentType="image/png"/>
  <Override PartName="/ppt/media/image54.png" ContentType="image/png"/>
  <Override PartName="/ppt/media/image7.png" ContentType="image/png"/>
  <Override PartName="/ppt/media/image124.png" ContentType="image/png"/>
  <Override PartName="/ppt/media/image91.png" ContentType="image/png"/>
  <Override PartName="/ppt/media/image25.png" ContentType="image/png"/>
  <Override PartName="/ppt/media/image62.png" ContentType="image/png"/>
  <Override PartName="/ppt/media/image69.png" ContentType="image/png"/>
  <Override PartName="/ppt/media/image103.png" ContentType="image/png"/>
  <Override PartName="/ppt/media/image70.png" ContentType="image/png"/>
  <Override PartName="/ppt/media/image77.png" ContentType="image/png"/>
  <Override PartName="/ppt/media/image41.png" ContentType="image/png"/>
  <Override PartName="/ppt/media/image48.png" ContentType="image/png"/>
  <Override PartName="/ppt/slideLayouts/slideLayout28.xml" ContentType="application/vnd.openxmlformats-officedocument.presentationml.slideLayout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_rels/slide28.xml.rels" ContentType="application/vnd.openxmlformats-package.relationships+xml"/>
  <Override PartName="/ppt/slides/_rels/slide38.xml.rels" ContentType="application/vnd.openxmlformats-package.relationships+xml"/>
  <Override PartName="/ppt/slides/_rels/slide13.xml.rels" ContentType="application/vnd.openxmlformats-package.relationships+xml"/>
  <Override PartName="/ppt/slides/_rels/slide36.xml.rels" ContentType="application/vnd.openxmlformats-package.relationships+xml"/>
  <Override PartName="/ppt/slides/_rels/slide11.xml.rels" ContentType="application/vnd.openxmlformats-package.relationships+xml"/>
  <Override PartName="/ppt/slides/_rels/slide34.xml.rels" ContentType="application/vnd.openxmlformats-package.relationships+xml"/>
  <Override PartName="/ppt/slides/_rels/slide31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18.xml.rels" ContentType="application/vnd.openxmlformats-package.relationships+xml"/>
  <Override PartName="/ppt/slides/_rels/slide16.xml.rels" ContentType="application/vnd.openxmlformats-package.relationships+xml"/>
  <Override PartName="/ppt/slides/_rels/slide14.xml.rels" ContentType="application/vnd.openxmlformats-package.relationships+xml"/>
  <Override PartName="/ppt/slides/_rels/slide26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6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44.xml.rels" ContentType="application/vnd.openxmlformats-package.relationships+xml"/>
  <Override PartName="/ppt/slides/_rels/slide42.xml.rels" ContentType="application/vnd.openxmlformats-package.relationships+xml"/>
  <Override PartName="/ppt/slides/_rels/slide40.xml.rels" ContentType="application/vnd.openxmlformats-package.relationships+xml"/>
  <Override PartName="/ppt/slides/_rels/slide29.xml.rels" ContentType="application/vnd.openxmlformats-package.relationships+xml"/>
  <Override PartName="/ppt/slides/_rels/slide27.xml.rels" ContentType="application/vnd.openxmlformats-package.relationships+xml"/>
  <Override PartName="/ppt/slides/_rels/slide39.xml.rels" ContentType="application/vnd.openxmlformats-package.relationships+xml"/>
  <Override PartName="/ppt/slides/_rels/slide37.xml.rels" ContentType="application/vnd.openxmlformats-package.relationships+xml"/>
  <Override PartName="/ppt/slides/_rels/slide12.xml.rels" ContentType="application/vnd.openxmlformats-package.relationships+xml"/>
  <Override PartName="/ppt/slides/_rels/slide35.xml.rels" ContentType="application/vnd.openxmlformats-package.relationships+xml"/>
  <Override PartName="/ppt/slides/_rels/slide10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0.xml.rels" ContentType="application/vnd.openxmlformats-package.relationships+xml"/>
  <Override PartName="/ppt/slides/_rels/slide2.xml.rels" ContentType="application/vnd.openxmlformats-package.relationships+xml"/>
  <Override PartName="/ppt/slides/_rels/slide19.xml.rels" ContentType="application/vnd.openxmlformats-package.relationships+xml"/>
  <Override PartName="/ppt/slides/_rels/slide17.xml.rels" ContentType="application/vnd.openxmlformats-package.relationships+xml"/>
  <Override PartName="/ppt/slides/_rels/slide15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_rels/slide43.xml.rels" ContentType="application/vnd.openxmlformats-package.relationships+xml"/>
  <Override PartName="/ppt/slides/_rels/slide41.xml.rels" ContentType="application/vnd.openxmlformats-package.relationships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42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39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10077450" cy="756285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Click to edit the notes format</a:t>
            </a:r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400"/>
              <a:t>&lt;header&gt;</a:t>
            </a:r>
            <a:endParaRPr/>
          </a:p>
        </p:txBody>
      </p:sp>
      <p:sp>
        <p:nvSpPr>
          <p:cNvPr id="122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en-US" sz="1400"/>
              <a:t>&lt;date/time&gt;</a:t>
            </a:r>
            <a:endParaRPr/>
          </a:p>
        </p:txBody>
      </p:sp>
      <p:sp>
        <p:nvSpPr>
          <p:cNvPr id="123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en-US" sz="1400"/>
              <a:t>&lt;footer&gt;</a:t>
            </a:r>
            <a:endParaRPr/>
          </a:p>
        </p:txBody>
      </p:sp>
      <p:sp>
        <p:nvSpPr>
          <p:cNvPr id="124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21A13161-41D1-41F1-9151-D101E11111E1}" type="slidenum">
              <a:rPr lang="en-US" sz="1400"/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200"/>
              <a:t>But wait – how can we have a liquid of quarks and gluons?  Doesn't asymptotic freedom tell us that we can't have free quarks and gluons?  How, then, can we have a liquid of quarks and gluons?</a:t>
            </a:r>
            <a:endParaRPr/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2000"/>
              <a:t>So at this point you're probably wondering how on earth we measure the viscosity of this thing that exists for only a few fermi/c – for less than 10^-24 seconds</a:t>
            </a:r>
            <a:endParaRPr/>
          </a:p>
          <a:p>
            <a:r>
              <a:rPr lang="en-US" sz="2000"/>
              <a:t>When the nuclei collide, they create a droplet of QGP.  This droplet of QGP is not symmetric – this shows the incoming nuclei - and there are huge pressure gradients in it. This shows a calculation of the equipotential lines in the QGP.</a:t>
            </a:r>
            <a:endParaRPr/>
          </a:p>
          <a:p>
            <a:r>
              <a:rPr lang="en-US" sz="2000"/>
              <a:t>These pressure gradients  push particles out – meaning that particles in this direction are going faster than particles in this direction</a:t>
            </a:r>
            <a:endParaRPr/>
          </a:p>
          <a:p>
            <a:r>
              <a:rPr lang="en-US" sz="2000"/>
              <a:t>What we do is measure the Fourier coefficients of the distribution of particles</a:t>
            </a:r>
            <a:endParaRPr/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2000"/>
              <a:t>Now I don't want to get into the details of this plot but </a:t>
            </a:r>
            <a:endParaRPr/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2000"/>
              <a:t>I have a confession to make – I lied.</a:t>
            </a:r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2000"/>
              <a:t>Mention that RHIC planning began 1983</a:t>
            </a:r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220"/>
              <a:t>By comparison ATLAS is 25 meters in diameter and 44 meters long – not quite twice as large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886716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504720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364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62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68760" cy="58539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62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04720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886680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886716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504720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364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62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68760" cy="58539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720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886680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886716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4720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0364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68760" cy="58539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047200" y="406008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8866800" cy="20916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560" cy="52128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400"/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bIns="0" lIns="0" rIns="0" tIns="0" wrap="none"/>
          <a:p>
            <a:pPr algn="ctr"/>
            <a:r>
              <a:rPr lang="en-US" sz="1400"/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560" cy="521280"/>
          </a:xfrm>
          <a:prstGeom prst="rect">
            <a:avLst/>
          </a:prstGeom>
        </p:spPr>
        <p:txBody>
          <a:bodyPr bIns="0" lIns="0" rIns="0" tIns="0" wrap="none"/>
          <a:p>
            <a:pPr algn="r"/>
            <a:fld id="{E101B121-2121-4171-8121-E1F1E1D1B1E1}" type="slidenum">
              <a:rPr lang="en-US" sz="1400"/>
              <a:t>&lt;number&gt;</a:t>
            </a:fld>
            <a:endParaRPr/>
          </a:p>
        </p:txBody>
      </p:sp>
      <p:sp>
        <p:nvSpPr>
          <p:cNvPr id="5" name="TextShape 6"/>
          <p:cNvSpPr txBox="1"/>
          <p:nvPr/>
        </p:nvSpPr>
        <p:spPr>
          <a:xfrm>
            <a:off x="6124320" y="7256160"/>
            <a:ext cx="4011120" cy="426600"/>
          </a:xfrm>
          <a:prstGeom prst="rect">
            <a:avLst/>
          </a:prstGeom>
        </p:spPr>
        <p:txBody>
          <a:bodyPr bIns="45000" lIns="90000" rIns="90000" tIns="45000" wrap="none"/>
          <a:p>
            <a:pPr algn="r"/>
            <a:fld id="{F12171A1-E151-41C1-81C1-61A101F1A1D1}" type="slidenum">
              <a:rPr lang="en-US">
                <a:latin typeface="Times New Roman"/>
              </a:rPr>
              <a:t>&lt;number&gt;</a:t>
            </a:fld>
            <a:r>
              <a:rPr lang="en-US">
                <a:latin typeface="Times New Roman"/>
              </a:rPr>
              <a:t>/37</a:t>
            </a:r>
            <a:endParaRPr/>
          </a:p>
        </p:txBody>
      </p:sp>
      <p:sp>
        <p:nvSpPr>
          <p:cNvPr id="6" name="Line 7"/>
          <p:cNvSpPr/>
          <p:nvPr/>
        </p:nvSpPr>
        <p:spPr>
          <a:xfrm>
            <a:off x="360" y="7317000"/>
            <a:ext cx="7587000" cy="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7" name="TextShape 8"/>
          <p:cNvSpPr txBox="1"/>
          <p:nvPr/>
        </p:nvSpPr>
        <p:spPr>
          <a:xfrm>
            <a:off x="-88200" y="7256160"/>
            <a:ext cx="639864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i="1" lang="en-US"/>
              <a:t>Christine Nattrass (UTK), Ole Miss, 16 Oct. 2012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8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560" cy="52128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400"/>
              <a:t>&lt;date/time&gt;</a:t>
            </a:r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bIns="0" lIns="0" rIns="0" tIns="0" wrap="none"/>
          <a:p>
            <a:pPr algn="ctr"/>
            <a:r>
              <a:rPr lang="en-US" sz="1400"/>
              <a:t>&lt;footer&gt;</a:t>
            </a:r>
            <a:endParaRPr/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7224480" y="6888960"/>
            <a:ext cx="2347560" cy="521280"/>
          </a:xfrm>
          <a:prstGeom prst="rect">
            <a:avLst/>
          </a:prstGeom>
        </p:spPr>
        <p:txBody>
          <a:bodyPr bIns="0" lIns="0" rIns="0" tIns="0" wrap="none"/>
          <a:p>
            <a:pPr algn="r"/>
            <a:fld id="{C141F131-5111-4101-A1C1-0171A18100C1}" type="slidenum">
              <a:rPr lang="en-US" sz="1400"/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-35280" y="48960"/>
            <a:ext cx="9068760" cy="842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3280" y="1769040"/>
            <a:ext cx="9068760" cy="43858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/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/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/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503280" y="6888600"/>
            <a:ext cx="2347560" cy="52128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400"/>
              <a:t>&lt;date/time&gt;</a:t>
            </a:r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3445560" y="6888600"/>
            <a:ext cx="3193920" cy="521280"/>
          </a:xfrm>
          <a:prstGeom prst="rect">
            <a:avLst/>
          </a:prstGeom>
        </p:spPr>
        <p:txBody>
          <a:bodyPr bIns="0" lIns="0" rIns="0" tIns="0" wrap="none"/>
          <a:p>
            <a:pPr algn="ctr"/>
            <a:r>
              <a:rPr lang="en-US" sz="1400"/>
              <a:t>&lt;footer&gt;</a:t>
            </a:r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7224480" y="6888600"/>
            <a:ext cx="2347560" cy="521280"/>
          </a:xfrm>
          <a:prstGeom prst="rect">
            <a:avLst/>
          </a:prstGeom>
        </p:spPr>
        <p:txBody>
          <a:bodyPr bIns="0" lIns="0" rIns="0" tIns="0" wrap="none"/>
          <a:p>
            <a:pPr algn="r"/>
            <a:fld id="{1161C141-21A1-4131-91F1-A171311171F1}" type="slidenum">
              <a:rPr lang="en-US" sz="1400"/>
              <a:t>&lt;number&gt;</a:t>
            </a:fld>
            <a:endParaRPr/>
          </a:p>
        </p:txBody>
      </p:sp>
      <p:sp>
        <p:nvSpPr>
          <p:cNvPr id="82" name="TextShape 6"/>
          <p:cNvSpPr txBox="1"/>
          <p:nvPr/>
        </p:nvSpPr>
        <p:spPr>
          <a:xfrm>
            <a:off x="7656480" y="7284960"/>
            <a:ext cx="2373120" cy="428040"/>
          </a:xfrm>
          <a:prstGeom prst="rect">
            <a:avLst/>
          </a:prstGeom>
        </p:spPr>
        <p:txBody>
          <a:bodyPr bIns="0" lIns="0" rIns="0" tIns="0" wrap="none"/>
          <a:p>
            <a:pPr algn="r"/>
            <a:fld id="{51D1E1A1-71F1-4171-A191-312151D1D151}" type="slidenum">
              <a:rPr b="1" i="1" lang="en-US"/>
              <a:t>&lt;number&gt;</a:t>
            </a:fld>
            <a:endParaRPr/>
          </a:p>
        </p:txBody>
      </p:sp>
      <p:sp>
        <p:nvSpPr>
          <p:cNvPr id="83" name="TextShape 7"/>
          <p:cNvSpPr txBox="1"/>
          <p:nvPr/>
        </p:nvSpPr>
        <p:spPr>
          <a:xfrm>
            <a:off x="0" y="7249320"/>
            <a:ext cx="6858000" cy="3434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i="1" lang="en-US">
                <a:latin typeface="Times New Roman"/>
              </a:rPr>
              <a:t>Christine Nattrass (UTK), SCUWP, January 16, 2011</a:t>
            </a:r>
            <a:endParaRPr/>
          </a:p>
        </p:txBody>
      </p:sp>
      <p:sp>
        <p:nvSpPr>
          <p:cNvPr id="84" name="CustomShape 8"/>
          <p:cNvSpPr/>
          <p:nvPr/>
        </p:nvSpPr>
        <p:spPr>
          <a:xfrm>
            <a:off x="360" y="7129440"/>
            <a:ext cx="548640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</p:sp>
      <p:sp>
        <p:nvSpPr>
          <p:cNvPr id="85" name="Line 9"/>
          <p:cNvSpPr/>
          <p:nvPr/>
        </p:nvSpPr>
        <p:spPr>
          <a:xfrm>
            <a:off x="360" y="7188840"/>
            <a:ext cx="5486400" cy="0"/>
          </a:xfrm>
          <a:prstGeom prst="line">
            <a:avLst/>
          </a:prstGeom>
          <a:ln w="45720">
            <a:solidFill>
              <a:srgbClr val="33cc66"/>
            </a:solidFill>
            <a:round/>
          </a:ln>
        </p:spPr>
      </p:sp>
      <p:sp>
        <p:nvSpPr>
          <p:cNvPr id="86" name="CustomShape 10"/>
          <p:cNvSpPr/>
          <p:nvPr/>
        </p:nvSpPr>
        <p:spPr>
          <a:xfrm>
            <a:off x="720" y="757440"/>
            <a:ext cx="960120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</p:sp>
      <p:sp>
        <p:nvSpPr>
          <p:cNvPr id="87" name="Line 11"/>
          <p:cNvSpPr/>
          <p:nvPr/>
        </p:nvSpPr>
        <p:spPr>
          <a:xfrm>
            <a:off x="720" y="816840"/>
            <a:ext cx="9601200" cy="0"/>
          </a:xfrm>
          <a:prstGeom prst="line">
            <a:avLst/>
          </a:prstGeom>
          <a:ln w="45720">
            <a:solidFill>
              <a:srgbClr val="99ccff"/>
            </a:solidFill>
            <a:round/>
          </a:ln>
        </p:spPr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jpeg"/><Relationship Id="rId7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hyperlink" Target="http://arxiv.org/abs/arXiv:1011.6182" TargetMode="External"/><Relationship Id="rId5" Type="http://schemas.openxmlformats.org/officeDocument/2006/relationships/image" Target="../media/image65.png"/><Relationship Id="rId6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3" Type="http://schemas.openxmlformats.org/officeDocument/2006/relationships/image" Target="../media/image84.png"/><Relationship Id="rId14" Type="http://schemas.openxmlformats.org/officeDocument/2006/relationships/image" Target="../media/image85.png"/><Relationship Id="rId15" Type="http://schemas.openxmlformats.org/officeDocument/2006/relationships/image" Target="../media/image86.png"/><Relationship Id="rId16" Type="http://schemas.openxmlformats.org/officeDocument/2006/relationships/image" Target="../media/image87.png"/><Relationship Id="rId17" Type="http://schemas.openxmlformats.org/officeDocument/2006/relationships/image" Target="../media/image88.png"/><Relationship Id="rId18" Type="http://schemas.openxmlformats.org/officeDocument/2006/relationships/image" Target="../media/image89.png"/><Relationship Id="rId19" Type="http://schemas.openxmlformats.org/officeDocument/2006/relationships/image" Target="../media/image90.png"/><Relationship Id="rId20" Type="http://schemas.openxmlformats.org/officeDocument/2006/relationships/image" Target="../media/image91.png"/><Relationship Id="rId21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92.gif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png"/><Relationship Id="rId3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image" Target="../media/image99.png"/><Relationship Id="rId3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Relationship Id="rId11" Type="http://schemas.openxmlformats.org/officeDocument/2006/relationships/image" Target="../media/image110.png"/><Relationship Id="rId12" Type="http://schemas.openxmlformats.org/officeDocument/2006/relationships/image" Target="../media/image111.png"/><Relationship Id="rId13" Type="http://schemas.openxmlformats.org/officeDocument/2006/relationships/image" Target="../media/image112.png"/><Relationship Id="rId14" Type="http://schemas.openxmlformats.org/officeDocument/2006/relationships/image" Target="../media/image113.png"/><Relationship Id="rId15" Type="http://schemas.openxmlformats.org/officeDocument/2006/relationships/image" Target="../media/image114.png"/><Relationship Id="rId16" Type="http://schemas.openxmlformats.org/officeDocument/2006/relationships/image" Target="../media/image115.png"/><Relationship Id="rId17" Type="http://schemas.openxmlformats.org/officeDocument/2006/relationships/image" Target="../media/image116.png"/><Relationship Id="rId18" Type="http://schemas.openxmlformats.org/officeDocument/2006/relationships/image" Target="../media/image117.png"/><Relationship Id="rId19" Type="http://schemas.openxmlformats.org/officeDocument/2006/relationships/image" Target="../media/image118.png"/><Relationship Id="rId20" Type="http://schemas.openxmlformats.org/officeDocument/2006/relationships/image" Target="../media/image119.png"/><Relationship Id="rId21" Type="http://schemas.openxmlformats.org/officeDocument/2006/relationships/slideLayout" Target="../slideLayouts/slideLayout5.xml"/><Relationship Id="rId22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slideLayout" Target="../slideLayouts/slideLayout27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22.png"/><Relationship Id="rId2" Type="http://schemas.openxmlformats.org/officeDocument/2006/relationships/slideLayout" Target="../slideLayouts/slideLayout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23.wmf"/><Relationship Id="rId2" Type="http://schemas.openxmlformats.org/officeDocument/2006/relationships/image" Target="../media/image124.png"/><Relationship Id="rId3" Type="http://schemas.openxmlformats.org/officeDocument/2006/relationships/slideLayout" Target="../slideLayouts/slideLayout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gif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slideLayout" Target="../slideLayouts/slideLayout1.xml"/><Relationship Id="rId20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543120" y="3035520"/>
            <a:ext cx="2971440" cy="2212560"/>
          </a:xfrm>
          <a:prstGeom prst="rect">
            <a:avLst/>
          </a:prstGeom>
        </p:spPr>
      </p:pic>
      <p:sp>
        <p:nvSpPr>
          <p:cNvPr id="126" name="TextShape 1"/>
          <p:cNvSpPr txBox="1"/>
          <p:nvPr/>
        </p:nvSpPr>
        <p:spPr>
          <a:xfrm>
            <a:off x="799920" y="1228680"/>
            <a:ext cx="8458200" cy="16390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i="1" lang="en-US" sz="5000">
                <a:solidFill>
                  <a:srgbClr val="ffffff"/>
                </a:solidFill>
                <a:latin typeface="Times New Roman"/>
              </a:rPr>
              <a:t>The little bang: understanding the quark gluon plasma</a:t>
            </a:r>
            <a:r>
              <a:rPr b="1" i="1" lang="en-US" sz="6000">
                <a:solidFill>
                  <a:srgbClr val="ffffff"/>
                </a:solidFill>
                <a:latin typeface="Times New Roman"/>
              </a:rPr>
              <a:t> </a:t>
            </a:r>
            <a:endParaRPr/>
          </a:p>
        </p:txBody>
      </p:sp>
      <p:sp>
        <p:nvSpPr>
          <p:cNvPr id="127" name="TextShape 2"/>
          <p:cNvSpPr txBox="1"/>
          <p:nvPr/>
        </p:nvSpPr>
        <p:spPr>
          <a:xfrm>
            <a:off x="2514240" y="5486040"/>
            <a:ext cx="5029200" cy="7956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i="1" lang="en-US" sz="2500">
                <a:solidFill>
                  <a:srgbClr val="00b8ff"/>
                </a:solidFill>
                <a:latin typeface="Times New Roman"/>
              </a:rPr>
              <a:t>Christine Nattrass</a:t>
            </a:r>
            <a:endParaRPr/>
          </a:p>
          <a:p>
            <a:pPr algn="ctr"/>
            <a:r>
              <a:rPr b="1" i="1" lang="en-US" sz="2500">
                <a:solidFill>
                  <a:srgbClr val="00b8ff"/>
                </a:solidFill>
                <a:latin typeface="Times New Roman"/>
              </a:rPr>
              <a:t>University of Tennessee at Knoxville</a:t>
            </a: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id="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503280" y="68400"/>
            <a:ext cx="9068760" cy="619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p+p collisions</a:t>
            </a:r>
            <a:endParaRPr/>
          </a:p>
        </p:txBody>
      </p:sp>
      <p:pic>
        <p:nvPicPr>
          <p:cNvPr descr="" id="22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354680" y="970920"/>
            <a:ext cx="7312680" cy="5487840"/>
          </a:xfrm>
          <a:prstGeom prst="rect">
            <a:avLst/>
          </a:prstGeom>
        </p:spPr>
      </p:pic>
      <p:sp>
        <p:nvSpPr>
          <p:cNvPr id="228" name="TextShape 2"/>
          <p:cNvSpPr txBox="1"/>
          <p:nvPr/>
        </p:nvSpPr>
        <p:spPr>
          <a:xfrm>
            <a:off x="2693520" y="6474600"/>
            <a:ext cx="45705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latin typeface="Times New Roman"/>
              </a:rPr>
              <a:t>3D image of each collision</a:t>
            </a:r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528840" y="0"/>
            <a:ext cx="9068760" cy="914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Pb+Pb collisions</a:t>
            </a:r>
            <a:endParaRPr/>
          </a:p>
        </p:txBody>
      </p:sp>
      <p:sp>
        <p:nvSpPr>
          <p:cNvPr id="230" name="TextShape 2"/>
          <p:cNvSpPr txBox="1"/>
          <p:nvPr/>
        </p:nvSpPr>
        <p:spPr>
          <a:xfrm>
            <a:off x="9588240" y="7206840"/>
            <a:ext cx="457200" cy="346320"/>
          </a:xfrm>
          <a:prstGeom prst="rect">
            <a:avLst/>
          </a:prstGeom>
        </p:spPr>
        <p:txBody>
          <a:bodyPr bIns="45000" lIns="90000" rIns="90000" tIns="45000" wrap="none"/>
          <a:p>
            <a:pPr algn="r"/>
            <a:r>
              <a:rPr b="1" i="1" lang="en-US"/>
              <a:t>5</a:t>
            </a:r>
            <a:endParaRPr/>
          </a:p>
        </p:txBody>
      </p:sp>
      <p:pic>
        <p:nvPicPr>
          <p:cNvPr descr="" id="23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88920" y="1530360"/>
            <a:ext cx="10241280" cy="4599360"/>
          </a:xfrm>
          <a:prstGeom prst="rect">
            <a:avLst/>
          </a:prstGeom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3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30600" y="1013400"/>
            <a:ext cx="10076400" cy="5817960"/>
          </a:xfrm>
          <a:prstGeom prst="rect">
            <a:avLst/>
          </a:prstGeom>
        </p:spPr>
      </p:pic>
      <p:sp>
        <p:nvSpPr>
          <p:cNvPr id="233" name="TextShape 1"/>
          <p:cNvSpPr txBox="1"/>
          <p:nvPr/>
        </p:nvSpPr>
        <p:spPr>
          <a:xfrm>
            <a:off x="685800" y="6822000"/>
            <a:ext cx="708660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/>
              <a:t> </a:t>
            </a:r>
            <a:r>
              <a:rPr lang="en-US"/>
              <a:t>Compilation from N. Armesto</a:t>
            </a:r>
            <a:endParaRPr/>
          </a:p>
        </p:txBody>
      </p:sp>
      <p:sp>
        <p:nvSpPr>
          <p:cNvPr id="234" name="TextShape 2"/>
          <p:cNvSpPr txBox="1"/>
          <p:nvPr/>
        </p:nvSpPr>
        <p:spPr>
          <a:xfrm>
            <a:off x="612360" y="94320"/>
            <a:ext cx="9068760" cy="752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3400"/>
              <a:t>Multiplicity in Pb-Pb collisions at </a:t>
            </a:r>
            <a:r>
              <a:rPr lang="en-US" sz="3400">
                <a:latin typeface="Times New Roman"/>
                <a:ea typeface="Times New Roman"/>
              </a:rPr>
              <a:t>√</a:t>
            </a:r>
            <a:r>
              <a:rPr lang="en-US" sz="3400"/>
              <a:t>s</a:t>
            </a:r>
            <a:r>
              <a:rPr lang="en-US" sz="3400"/>
              <a:t>NN</a:t>
            </a:r>
            <a:r>
              <a:rPr lang="en-US" sz="3400"/>
              <a:t>=2.76 TeV</a:t>
            </a:r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How do we study a QGP?</a:t>
            </a:r>
            <a:endParaRPr/>
          </a:p>
        </p:txBody>
      </p:sp>
      <p:graphicFrame>
        <p:nvGraphicFramePr>
          <p:cNvPr id="236" name="Table 2"/>
          <p:cNvGraphicFramePr/>
          <p:nvPr/>
        </p:nvGraphicFramePr>
        <p:xfrm>
          <a:off x="237600" y="2101320"/>
          <a:ext cx="9597240" cy="3625200"/>
        </p:xfrm>
        <a:graphic>
          <a:graphicData uri="http://schemas.openxmlformats.org/drawingml/2006/table">
            <a:tbl>
              <a:tblPr/>
              <a:tblGrid>
                <a:gridCol w="4798440"/>
                <a:gridCol w="4799160"/>
              </a:tblGrid>
              <a:tr h="444600">
                <a:tc>
                  <a:txBody>
                    <a:bodyPr bIns="46800" lIns="90000" rIns="90000" tIns="46800" wrap="none"/>
                    <a:p>
                      <a:r>
                        <a:rPr b="1" lang="en-US" sz="2500">
                          <a:latin typeface="Times New Roman"/>
                        </a:rPr>
                        <a:t>Tool</a:t>
                      </a:r>
                      <a:endParaRPr/>
                    </a:p>
                  </a:txBody>
                  <a:tcPr/>
                </a:tc>
                <a:tc>
                  <a:txBody>
                    <a:bodyPr bIns="46800" lIns="90000" rIns="90000" tIns="46800" wrap="none"/>
                    <a:p>
                      <a:r>
                        <a:rPr b="1" lang="en-US" sz="2500">
                          <a:latin typeface="Times New Roman"/>
                        </a:rPr>
                        <a:t>Analogous to:</a:t>
                      </a:r>
                      <a:endParaRPr/>
                    </a:p>
                  </a:txBody>
                  <a:tcPr/>
                </a:tc>
              </a:tr>
              <a:tr h="444600">
                <a:tc>
                  <a:txBody>
                    <a:bodyPr bIns="36000" lIns="36000" rIns="36000" tIns="36000" wrap="none"/>
                    <a:p>
                      <a:r>
                        <a:rPr lang="en-US" sz="2500">
                          <a:latin typeface="Times New Roman"/>
                        </a:rPr>
                        <a:t>Thermal photons, charmonium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 sz="2500">
                          <a:latin typeface="Times New Roman"/>
                        </a:rPr>
                        <a:t>Thermometer</a:t>
                      </a:r>
                      <a:endParaRPr/>
                    </a:p>
                  </a:txBody>
                  <a:tcPr/>
                </a:tc>
              </a:tr>
              <a:tr h="1496520">
                <a:tc>
                  <a:txBody>
                    <a:bodyPr bIns="46800" lIns="90000" rIns="90000" tIns="46800" wrap="none"/>
                    <a:p>
                      <a:r>
                        <a:rPr lang="en-US" sz="2500">
                          <a:latin typeface="Times New Roman"/>
                        </a:rPr>
                        <a:t>Hard probes – jets, heavy flavor (charm &amp; beauty), direct photons</a:t>
                      </a:r>
                      <a:endParaRPr/>
                    </a:p>
                  </a:txBody>
                  <a:tcPr/>
                </a:tc>
                <a:tc>
                  <a:txBody>
                    <a:bodyPr bIns="46800" lIns="90000" rIns="90000" tIns="46800" wrap="none"/>
                    <a:p>
                      <a:r>
                        <a:rPr lang="en-US" sz="2500">
                          <a:latin typeface="Times New Roman"/>
                        </a:rPr>
                        <a:t>Spectroscopy – probe travels through the medium, changes indicate interaction with the medium</a:t>
                      </a:r>
                      <a:endParaRPr/>
                    </a:p>
                  </a:txBody>
                  <a:tcPr/>
                </a:tc>
              </a:tr>
              <a:tr h="444600">
                <a:tc>
                  <a:txBody>
                    <a:bodyPr bIns="46800" lIns="90000" rIns="90000" tIns="46800" wrap="none"/>
                    <a:p>
                      <a:r>
                        <a:rPr lang="en-US" sz="2500">
                          <a:latin typeface="Times New Roman"/>
                        </a:rPr>
                        <a:t>Hydrodynamical flow</a:t>
                      </a:r>
                      <a:endParaRPr/>
                    </a:p>
                  </a:txBody>
                  <a:tcPr/>
                </a:tc>
                <a:tc>
                  <a:txBody>
                    <a:bodyPr bIns="46800" lIns="90000" rIns="90000" tIns="46800" wrap="none"/>
                    <a:p>
                      <a:r>
                        <a:rPr lang="en-US" sz="2500">
                          <a:latin typeface="Times New Roman"/>
                        </a:rPr>
                        <a:t>Measurements of viscosity</a:t>
                      </a:r>
                      <a:endParaRPr/>
                    </a:p>
                  </a:txBody>
                  <a:tcPr/>
                </a:tc>
              </a:tr>
              <a:tr h="795240">
                <a:tc>
                  <a:txBody>
                    <a:bodyPr bIns="46800" lIns="90000" rIns="90000" tIns="46800" wrap="none"/>
                    <a:p>
                      <a:r>
                        <a:rPr lang="en-US" sz="2500">
                          <a:latin typeface="Times New Roman"/>
                        </a:rPr>
                        <a:t>Particle ratios</a:t>
                      </a:r>
                      <a:endParaRPr/>
                    </a:p>
                  </a:txBody>
                  <a:tcPr/>
                </a:tc>
                <a:tc>
                  <a:txBody>
                    <a:bodyPr bIns="46800" lIns="90000" rIns="90000" tIns="46800" wrap="none"/>
                    <a:p>
                      <a:r>
                        <a:rPr lang="en-US" sz="2500">
                          <a:latin typeface="Times New Roman"/>
                        </a:rPr>
                        <a:t>Measuring chemical composition in a solution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548640" y="2934720"/>
            <a:ext cx="9068760" cy="1280520"/>
          </a:xfrm>
          <a:prstGeom prst="rect">
            <a:avLst/>
          </a:prstGeom>
        </p:spPr>
        <p:txBody>
          <a:bodyPr anchor="ctr" bIns="9000" lIns="9000" rIns="9000" tIns="9000" wrap="none"/>
          <a:p>
            <a:pPr algn="ctr"/>
            <a:r>
              <a:rPr lang="en-US"/>
              <a:t>Measuring temperature</a:t>
            </a:r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503640" y="49320"/>
            <a:ext cx="9068760" cy="887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Thermal photons</a:t>
            </a:r>
            <a:endParaRPr/>
          </a:p>
        </p:txBody>
      </p:sp>
      <p:pic>
        <p:nvPicPr>
          <p:cNvPr descr="" id="23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602000" y="1188720"/>
            <a:ext cx="4773240" cy="5486400"/>
          </a:xfrm>
          <a:prstGeom prst="rect">
            <a:avLst/>
          </a:prstGeom>
        </p:spPr>
      </p:pic>
      <p:sp>
        <p:nvSpPr>
          <p:cNvPr id="240" name="Line 2"/>
          <p:cNvSpPr/>
          <p:nvPr/>
        </p:nvSpPr>
        <p:spPr>
          <a:xfrm flipV="1">
            <a:off x="1053360" y="3566160"/>
            <a:ext cx="1371600" cy="91440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241" name="TextShape 3"/>
          <p:cNvSpPr txBox="1"/>
          <p:nvPr/>
        </p:nvSpPr>
        <p:spPr>
          <a:xfrm>
            <a:off x="-226800" y="4555440"/>
            <a:ext cx="1737360" cy="7088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2200">
                <a:solidFill>
                  <a:srgbClr val="ff0000"/>
                </a:solidFill>
                <a:latin typeface="Times New Roman"/>
              </a:rPr>
              <a:t>QCD processes</a:t>
            </a:r>
            <a:endParaRPr/>
          </a:p>
        </p:txBody>
      </p:sp>
      <p:sp>
        <p:nvSpPr>
          <p:cNvPr id="242" name="CustomShape 4"/>
          <p:cNvSpPr/>
          <p:nvPr/>
        </p:nvSpPr>
        <p:spPr>
          <a:xfrm>
            <a:off x="2061360" y="2762640"/>
            <a:ext cx="274320" cy="731520"/>
          </a:xfrm>
          <a:prstGeom prst="leftBrace">
            <a:avLst>
              <a:gd fmla="val 1800" name="adj1"/>
              <a:gd fmla="val 10800" name="adj2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243" name="TextShape 5"/>
          <p:cNvSpPr txBox="1"/>
          <p:nvPr/>
        </p:nvSpPr>
        <p:spPr>
          <a:xfrm>
            <a:off x="97200" y="2719800"/>
            <a:ext cx="1737360" cy="7088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2200">
                <a:solidFill>
                  <a:srgbClr val="ff0000"/>
                </a:solidFill>
                <a:latin typeface="Times New Roman"/>
              </a:rPr>
              <a:t>Thermal photons</a:t>
            </a:r>
            <a:endParaRPr/>
          </a:p>
        </p:txBody>
      </p:sp>
      <p:sp>
        <p:nvSpPr>
          <p:cNvPr id="244" name="TextShape 6"/>
          <p:cNvSpPr txBox="1"/>
          <p:nvPr/>
        </p:nvSpPr>
        <p:spPr>
          <a:xfrm>
            <a:off x="2895840" y="956160"/>
            <a:ext cx="3017520" cy="3006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500">
                <a:latin typeface="Times New Roman"/>
              </a:rPr>
              <a:t>Phys.Rev.Lett.104:132301,2010</a:t>
            </a:r>
            <a:endParaRPr/>
          </a:p>
        </p:txBody>
      </p:sp>
      <p:sp>
        <p:nvSpPr>
          <p:cNvPr id="245" name="TextShape 7"/>
          <p:cNvSpPr txBox="1"/>
          <p:nvPr/>
        </p:nvSpPr>
        <p:spPr>
          <a:xfrm>
            <a:off x="6949440" y="1723320"/>
            <a:ext cx="2560320" cy="9334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/>
              <a:t>PHENIX collaboration</a:t>
            </a:r>
            <a:endParaRPr/>
          </a:p>
          <a:p>
            <a:pPr algn="ctr"/>
            <a:r>
              <a:rPr lang="en-US"/>
              <a:t>Au+Au collisions at </a:t>
            </a:r>
            <a:r>
              <a:rPr lang="en-US">
                <a:latin typeface="Arial"/>
                <a:ea typeface="Arial"/>
              </a:rPr>
              <a:t>√</a:t>
            </a:r>
            <a:r>
              <a:rPr lang="en-US"/>
              <a:t>s</a:t>
            </a:r>
            <a:r>
              <a:rPr lang="en-US"/>
              <a:t>NN</a:t>
            </a:r>
            <a:r>
              <a:rPr lang="en-US"/>
              <a:t>=200 GeV</a:t>
            </a:r>
            <a:endParaRPr/>
          </a:p>
        </p:txBody>
      </p:sp>
      <p:sp>
        <p:nvSpPr>
          <p:cNvPr id="246" name="TextShape 8"/>
          <p:cNvSpPr txBox="1"/>
          <p:nvPr/>
        </p:nvSpPr>
        <p:spPr>
          <a:xfrm>
            <a:off x="6375240" y="3049920"/>
            <a:ext cx="3701520" cy="1844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000">
                <a:latin typeface="Times New Roman"/>
              </a:rPr>
              <a:t>Inverse slope:</a:t>
            </a:r>
            <a:r>
              <a:rPr b="1" lang="en-US" sz="2000">
                <a:latin typeface="Times New Roman"/>
              </a:rPr>
              <a:t>
</a:t>
            </a:r>
            <a:r>
              <a:rPr b="1" lang="en-US" sz="1700">
                <a:latin typeface="Times New Roman"/>
              </a:rPr>
              <a:t>T = 221 +/- 19 (stat) +/- 19 (syst) MeV</a:t>
            </a:r>
            <a:endParaRPr/>
          </a:p>
          <a:p>
            <a:r>
              <a:rPr b="1" lang="en-US" sz="2000">
                <a:latin typeface="Times New Roman"/>
              </a:rPr>
              <a:t>Consistent with models with T=300-600 MeV</a:t>
            </a:r>
            <a:endParaRPr/>
          </a:p>
          <a:p>
            <a:r>
              <a:rPr b="1" lang="en-US" sz="2000">
                <a:latin typeface="Times New Roman"/>
              </a:rPr>
              <a:t>T</a:t>
            </a:r>
            <a:r>
              <a:rPr b="1" lang="en-US" sz="2000">
                <a:latin typeface="Times New Roman"/>
              </a:rPr>
              <a:t>c</a:t>
            </a:r>
            <a:r>
              <a:rPr b="1" lang="en-US" sz="2000">
                <a:latin typeface="Times New Roman"/>
              </a:rPr>
              <a:t> ~ 170 MeV</a:t>
            </a:r>
            <a:endParaRPr/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47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167760" y="1176120"/>
            <a:ext cx="4534560" cy="4537440"/>
          </a:xfrm>
          <a:prstGeom prst="rect">
            <a:avLst/>
          </a:prstGeom>
        </p:spPr>
      </p:pic>
      <p:sp>
        <p:nvSpPr>
          <p:cNvPr id="248" name="TextShape 1"/>
          <p:cNvSpPr txBox="1"/>
          <p:nvPr/>
        </p:nvSpPr>
        <p:spPr>
          <a:xfrm>
            <a:off x="0" y="-44280"/>
            <a:ext cx="10076760" cy="845280"/>
          </a:xfrm>
          <a:prstGeom prst="rect">
            <a:avLst/>
          </a:prstGeom>
        </p:spPr>
        <p:txBody>
          <a:bodyPr anchor="ctr" bIns="47880" lIns="95760" rIns="95760" tIns="47880"/>
          <a:p>
            <a:pPr algn="ctr">
              <a:buSzPct val="45000"/>
              <a:buFont typeface="StarSymbol"/>
              <a:buChar char=""/>
            </a:pPr>
            <a:r>
              <a:rPr lang="en-US"/>
              <a:t>Building a quarkonium-thermometer</a:t>
            </a:r>
            <a:endParaRPr/>
          </a:p>
        </p:txBody>
      </p:sp>
      <p:pic>
        <p:nvPicPr>
          <p:cNvPr descr="" id="249" name="Picture 19"/>
          <p:cNvPicPr/>
          <p:nvPr/>
        </p:nvPicPr>
        <p:blipFill>
          <a:blip r:embed="rId2"/>
          <a:stretch>
            <a:fillRect/>
          </a:stretch>
        </p:blipFill>
        <p:spPr>
          <a:xfrm>
            <a:off x="3358800" y="3612960"/>
            <a:ext cx="722520" cy="318240"/>
          </a:xfrm>
          <a:prstGeom prst="rect">
            <a:avLst/>
          </a:prstGeom>
        </p:spPr>
      </p:pic>
      <p:pic>
        <p:nvPicPr>
          <p:cNvPr descr="" id="250" name="Picture 20"/>
          <p:cNvPicPr/>
          <p:nvPr/>
        </p:nvPicPr>
        <p:blipFill>
          <a:blip r:embed="rId3"/>
          <a:stretch>
            <a:fillRect/>
          </a:stretch>
        </p:blipFill>
        <p:spPr>
          <a:xfrm>
            <a:off x="2686680" y="4116960"/>
            <a:ext cx="504000" cy="360360"/>
          </a:xfrm>
          <a:prstGeom prst="rect">
            <a:avLst/>
          </a:prstGeom>
        </p:spPr>
      </p:pic>
      <p:pic>
        <p:nvPicPr>
          <p:cNvPr descr="" id="251" name="Picture 21"/>
          <p:cNvPicPr/>
          <p:nvPr/>
        </p:nvPicPr>
        <p:blipFill>
          <a:blip r:embed="rId4"/>
          <a:stretch>
            <a:fillRect/>
          </a:stretch>
        </p:blipFill>
        <p:spPr>
          <a:xfrm>
            <a:off x="2099160" y="4736880"/>
            <a:ext cx="755640" cy="285120"/>
          </a:xfrm>
          <a:prstGeom prst="rect">
            <a:avLst/>
          </a:prstGeom>
        </p:spPr>
      </p:pic>
      <p:sp>
        <p:nvSpPr>
          <p:cNvPr id="252" name="CustomShape 2"/>
          <p:cNvSpPr/>
          <p:nvPr/>
        </p:nvSpPr>
        <p:spPr>
          <a:xfrm>
            <a:off x="83880" y="5881680"/>
            <a:ext cx="4954320" cy="96588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2400">
                <a:solidFill>
                  <a:srgbClr val="000000"/>
                </a:solidFill>
                <a:ea typeface="Arial"/>
              </a:rPr>
              <a:t>Clear hierarchy in R</a:t>
            </a:r>
            <a:r>
              <a:rPr lang="en-US" sz="2400">
                <a:solidFill>
                  <a:srgbClr val="000000"/>
                </a:solidFill>
                <a:ea typeface="Arial"/>
              </a:rPr>
              <a:t>AA</a:t>
            </a:r>
            <a:r>
              <a:rPr lang="en-US" sz="2400">
                <a:solidFill>
                  <a:srgbClr val="000000"/>
                </a:solidFill>
                <a:ea typeface="Arial"/>
              </a:rPr>
              <a:t> of different quarkonium states</a:t>
            </a:r>
            <a:endParaRPr/>
          </a:p>
        </p:txBody>
      </p:sp>
      <p:sp>
        <p:nvSpPr>
          <p:cNvPr id="253" name="CustomShape 3"/>
          <p:cNvSpPr/>
          <p:nvPr/>
        </p:nvSpPr>
        <p:spPr>
          <a:xfrm>
            <a:off x="674640" y="924120"/>
            <a:ext cx="1882080" cy="30492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buFont typeface="StarSymbol"/>
              <a:buChar char=""/>
            </a:pPr>
            <a:r>
              <a:rPr lang="en-US" sz="1200">
                <a:solidFill>
                  <a:srgbClr val="000000"/>
                </a:solidFill>
              </a:rPr>
              <a:t>CMS-PAS HIN-11-011</a:t>
            </a:r>
            <a:endParaRPr/>
          </a:p>
        </p:txBody>
      </p:sp>
      <p:sp>
        <p:nvSpPr>
          <p:cNvPr id="254" name="CustomShape 4"/>
          <p:cNvSpPr/>
          <p:nvPr/>
        </p:nvSpPr>
        <p:spPr>
          <a:xfrm>
            <a:off x="2382840" y="5410440"/>
            <a:ext cx="630720" cy="447480"/>
          </a:xfrm>
          <a:prstGeom prst="rect">
            <a:avLst/>
          </a:prstGeom>
          <a:solidFill>
            <a:srgbClr val="ffffff"/>
          </a:solidFill>
        </p:spPr>
        <p:txBody>
          <a:bodyPr bIns="46800" lIns="90000" rIns="90000" tIns="46800" wrap="none"/>
          <a:p>
            <a:pPr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</a:rPr>
              <a:t>N</a:t>
            </a:r>
            <a:r>
              <a:rPr lang="en-US">
                <a:solidFill>
                  <a:srgbClr val="000000"/>
                </a:solidFill>
              </a:rPr>
              <a:t>part</a:t>
            </a:r>
            <a:endParaRPr/>
          </a:p>
        </p:txBody>
      </p:sp>
      <p:sp>
        <p:nvSpPr>
          <p:cNvPr id="255" name="CustomShape 5"/>
          <p:cNvSpPr/>
          <p:nvPr/>
        </p:nvSpPr>
        <p:spPr>
          <a:xfrm>
            <a:off x="7224120" y="6805800"/>
            <a:ext cx="2846160" cy="30492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buFont typeface="StarSymbol"/>
              <a:buChar char=""/>
            </a:pPr>
            <a:r>
              <a:rPr lang="en-US" sz="1200">
                <a:solidFill>
                  <a:srgbClr val="000000"/>
                </a:solidFill>
              </a:rPr>
              <a:t>CMS-PAS HIN-12-014, HIN-12-007</a:t>
            </a:r>
            <a:endParaRPr/>
          </a:p>
        </p:txBody>
      </p:sp>
      <p:sp>
        <p:nvSpPr>
          <p:cNvPr id="256" name="CustomShape 6"/>
          <p:cNvSpPr/>
          <p:nvPr/>
        </p:nvSpPr>
        <p:spPr>
          <a:xfrm>
            <a:off x="5709960" y="5880960"/>
            <a:ext cx="3862800" cy="91008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2400">
                <a:solidFill>
                  <a:srgbClr val="000000"/>
                </a:solidFill>
                <a:ea typeface="Arial"/>
              </a:rPr>
              <a:t>Expected in terms of binding energy</a:t>
            </a:r>
            <a:endParaRPr/>
          </a:p>
        </p:txBody>
      </p:sp>
      <p:sp>
        <p:nvSpPr>
          <p:cNvPr id="257" name="CustomShape 7"/>
          <p:cNvSpPr/>
          <p:nvPr/>
        </p:nvSpPr>
        <p:spPr>
          <a:xfrm>
            <a:off x="5205960" y="840240"/>
            <a:ext cx="4618800" cy="40896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  <a:ea typeface="Arial"/>
              </a:rPr>
              <a:t>Note: 6.5&lt;p</a:t>
            </a:r>
            <a:r>
              <a:rPr lang="en-US" sz="1600">
                <a:solidFill>
                  <a:srgbClr val="000000"/>
                </a:solidFill>
                <a:ea typeface="Arial"/>
              </a:rPr>
              <a:t>T</a:t>
            </a:r>
            <a:r>
              <a:rPr lang="en-US" sz="1600">
                <a:solidFill>
                  <a:srgbClr val="000000"/>
                </a:solidFill>
                <a:ea typeface="Arial"/>
              </a:rPr>
              <a:t>&lt;30 GeV for J/</a:t>
            </a:r>
            <a:r>
              <a:rPr lang="en-US" sz="1600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>
                <a:solidFill>
                  <a:srgbClr val="000000"/>
                </a:solidFill>
                <a:ea typeface="Arial"/>
              </a:rPr>
              <a:t> and </a:t>
            </a:r>
            <a:r>
              <a:rPr lang="en-US" sz="1600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>
                <a:solidFill>
                  <a:srgbClr val="000000"/>
                </a:solidFill>
                <a:ea typeface="Arial"/>
              </a:rPr>
              <a:t>(2s)</a:t>
            </a:r>
            <a:endParaRPr/>
          </a:p>
        </p:txBody>
      </p:sp>
      <p:pic>
        <p:nvPicPr>
          <p:cNvPr descr="" id="258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4870440" y="1200960"/>
            <a:ext cx="4786560" cy="4596120"/>
          </a:xfrm>
          <a:prstGeom prst="rect">
            <a:avLst/>
          </a:prstGeom>
        </p:spPr>
      </p:pic>
      <p:pic>
        <p:nvPicPr>
          <p:cNvPr descr="" id="259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989320" y="1263600"/>
            <a:ext cx="2971800" cy="4572000"/>
          </a:xfrm>
          <a:prstGeom prst="rect">
            <a:avLst/>
          </a:prstGeom>
        </p:spPr>
      </p:pic>
      <p:sp>
        <p:nvSpPr>
          <p:cNvPr id="260" name="CustomShape 8"/>
          <p:cNvSpPr/>
          <p:nvPr/>
        </p:nvSpPr>
        <p:spPr>
          <a:xfrm>
            <a:off x="7489080" y="5852160"/>
            <a:ext cx="1371600" cy="109728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261" name="CustomShape 9"/>
          <p:cNvSpPr/>
          <p:nvPr/>
        </p:nvSpPr>
        <p:spPr>
          <a:xfrm>
            <a:off x="7599960" y="6126480"/>
            <a:ext cx="548640" cy="54864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</p:sp>
      <p:sp>
        <p:nvSpPr>
          <p:cNvPr id="262" name="TextShape 10"/>
          <p:cNvSpPr txBox="1"/>
          <p:nvPr/>
        </p:nvSpPr>
        <p:spPr>
          <a:xfrm>
            <a:off x="7671960" y="6165360"/>
            <a:ext cx="4017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ffff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263" name="CustomShape 11"/>
          <p:cNvSpPr/>
          <p:nvPr/>
        </p:nvSpPr>
        <p:spPr>
          <a:xfrm>
            <a:off x="8211600" y="6145920"/>
            <a:ext cx="548640" cy="54864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</p:sp>
      <p:sp>
        <p:nvSpPr>
          <p:cNvPr id="264" name="TextShape 12"/>
          <p:cNvSpPr txBox="1"/>
          <p:nvPr/>
        </p:nvSpPr>
        <p:spPr>
          <a:xfrm>
            <a:off x="8319960" y="6201360"/>
            <a:ext cx="4017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265" name="Line 13"/>
          <p:cNvSpPr/>
          <p:nvPr/>
        </p:nvSpPr>
        <p:spPr>
          <a:xfrm>
            <a:off x="8386920" y="627336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</p:sp>
      <p:sp>
        <p:nvSpPr>
          <p:cNvPr id="266" name="CustomShape 14"/>
          <p:cNvSpPr/>
          <p:nvPr/>
        </p:nvSpPr>
        <p:spPr>
          <a:xfrm>
            <a:off x="5508720" y="5851800"/>
            <a:ext cx="1371600" cy="109728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267" name="CustomShape 15"/>
          <p:cNvSpPr/>
          <p:nvPr/>
        </p:nvSpPr>
        <p:spPr>
          <a:xfrm>
            <a:off x="5619600" y="6126120"/>
            <a:ext cx="548640" cy="54864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</p:sp>
      <p:sp>
        <p:nvSpPr>
          <p:cNvPr id="268" name="TextShape 16"/>
          <p:cNvSpPr txBox="1"/>
          <p:nvPr/>
        </p:nvSpPr>
        <p:spPr>
          <a:xfrm>
            <a:off x="5691600" y="6165000"/>
            <a:ext cx="4017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ffff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269" name="CustomShape 17"/>
          <p:cNvSpPr/>
          <p:nvPr/>
        </p:nvSpPr>
        <p:spPr>
          <a:xfrm>
            <a:off x="6231240" y="6145560"/>
            <a:ext cx="548640" cy="54864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</p:sp>
      <p:sp>
        <p:nvSpPr>
          <p:cNvPr id="270" name="TextShape 18"/>
          <p:cNvSpPr txBox="1"/>
          <p:nvPr/>
        </p:nvSpPr>
        <p:spPr>
          <a:xfrm>
            <a:off x="6339600" y="6201000"/>
            <a:ext cx="4017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271" name="Line 19"/>
          <p:cNvSpPr/>
          <p:nvPr/>
        </p:nvSpPr>
        <p:spPr>
          <a:xfrm>
            <a:off x="6406560" y="627300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</p:sp>
    </p:spTree>
  </p:cSld>
  <p:timing>
    <p:tnLst>
      <p:par>
        <p:cTn dur="indefinite" id="47" nodeType="tmRoot" restart="never">
          <p:childTnLst>
            <p:seq>
              <p:cTn id="48" nodeType="mainSeq">
                <p:childTnLst>
                  <p:par>
                    <p:cTn fill="freeze" id="49">
                      <p:stCondLst>
                        <p:cond delay="indefinite"/>
                      </p:stCondLst>
                      <p:childTnLst>
                        <p:par>
                          <p:cTn fill="freeze" id="50">
                            <p:stCondLst>
                              <p:cond delay="0"/>
                            </p:stCondLst>
                            <p:childTnLst>
                              <p:par>
                                <p:cTn fill="hold" id="5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3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5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7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548640" y="2934720"/>
            <a:ext cx="9068760" cy="1280520"/>
          </a:xfrm>
          <a:prstGeom prst="rect">
            <a:avLst/>
          </a:prstGeom>
        </p:spPr>
        <p:txBody>
          <a:bodyPr anchor="ctr" bIns="9000" lIns="9000" rIns="9000" tIns="9000" wrap="none"/>
          <a:p>
            <a:pPr algn="ctr"/>
            <a:r>
              <a:rPr lang="en-US"/>
              <a:t>Hard probes</a:t>
            </a:r>
            <a:endParaRPr/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539640" y="93600"/>
            <a:ext cx="9068760" cy="752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Probing the Quark Gluon Plasma</a:t>
            </a:r>
            <a:endParaRPr/>
          </a:p>
        </p:txBody>
      </p:sp>
      <p:sp>
        <p:nvSpPr>
          <p:cNvPr id="274" name="TextShape 2"/>
          <p:cNvSpPr txBox="1"/>
          <p:nvPr/>
        </p:nvSpPr>
        <p:spPr>
          <a:xfrm>
            <a:off x="1230840" y="5235480"/>
            <a:ext cx="7797600" cy="16639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Want a probe which traveled through the collision</a:t>
            </a:r>
            <a:endParaRPr/>
          </a:p>
          <a:p>
            <a:r>
              <a:rPr lang="en-US" sz="3000">
                <a:latin typeface="Times New Roman"/>
              </a:rPr>
              <a:t>QGP is very short-lived (~1-10 fm/c)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</a:t>
            </a:r>
            <a:endParaRPr/>
          </a:p>
          <a:p>
            <a:r>
              <a:rPr lang="en-US" sz="3000">
                <a:latin typeface="Times New Roman"/>
              </a:rPr>
              <a:t>	</a:t>
            </a:r>
            <a:r>
              <a:rPr lang="en-US" sz="3000">
                <a:latin typeface="Times New Roman"/>
              </a:rPr>
              <a:t>cannot use an external probe</a:t>
            </a:r>
            <a:endParaRPr/>
          </a:p>
        </p:txBody>
      </p:sp>
      <p:sp>
        <p:nvSpPr>
          <p:cNvPr id="275" name="Freeform 3"/>
          <p:cNvSpPr/>
          <p:nvPr/>
        </p:nvSpPr>
        <p:spPr>
          <a:xfrm>
            <a:off x="1795320" y="3404160"/>
            <a:ext cx="2814840" cy="311040"/>
          </a:xfrm>
          <a:custGeom>
            <a:avLst/>
            <a:gdLst/>
            <a:ahLst/>
            <a:rect b="b" l="0" r="r" t="0"/>
            <a:pathLst>
              <a:path h="864" w="7819">
                <a:moveTo>
                  <a:pt x="196" y="748"/>
                </a:moveTo>
                <a:cubicBezTo>
                  <a:pt x="196" y="115"/>
                  <a:pt x="0" y="196"/>
                  <a:pt x="196" y="115"/>
                </a:cubicBezTo>
                <a:cubicBezTo>
                  <a:pt x="473" y="0"/>
                  <a:pt x="554" y="863"/>
                  <a:pt x="831" y="748"/>
                </a:cubicBezTo>
                <a:cubicBezTo>
                  <a:pt x="1027" y="667"/>
                  <a:pt x="635" y="196"/>
                  <a:pt x="831" y="115"/>
                </a:cubicBezTo>
                <a:cubicBezTo>
                  <a:pt x="1108" y="0"/>
                  <a:pt x="1230" y="846"/>
                  <a:pt x="1468" y="748"/>
                </a:cubicBezTo>
                <a:cubicBezTo>
                  <a:pt x="1706" y="650"/>
                  <a:pt x="1270" y="196"/>
                  <a:pt x="1468" y="115"/>
                </a:cubicBezTo>
                <a:cubicBezTo>
                  <a:pt x="1745" y="0"/>
                  <a:pt x="1867" y="846"/>
                  <a:pt x="2101" y="748"/>
                </a:cubicBezTo>
                <a:cubicBezTo>
                  <a:pt x="2335" y="650"/>
                  <a:pt x="1907" y="196"/>
                  <a:pt x="2101" y="115"/>
                </a:cubicBezTo>
                <a:cubicBezTo>
                  <a:pt x="2378" y="0"/>
                  <a:pt x="2500" y="846"/>
                  <a:pt x="2736" y="748"/>
                </a:cubicBezTo>
                <a:cubicBezTo>
                  <a:pt x="2972" y="650"/>
                  <a:pt x="2540" y="196"/>
                  <a:pt x="2736" y="115"/>
                </a:cubicBezTo>
                <a:cubicBezTo>
                  <a:pt x="3013" y="0"/>
                  <a:pt x="3135" y="846"/>
                  <a:pt x="3371" y="748"/>
                </a:cubicBezTo>
                <a:cubicBezTo>
                  <a:pt x="3607" y="650"/>
                  <a:pt x="3175" y="196"/>
                  <a:pt x="3371" y="115"/>
                </a:cubicBezTo>
                <a:cubicBezTo>
                  <a:pt x="3648" y="0"/>
                  <a:pt x="3770" y="846"/>
                  <a:pt x="4006" y="748"/>
                </a:cubicBezTo>
                <a:cubicBezTo>
                  <a:pt x="4242" y="650"/>
                  <a:pt x="3810" y="196"/>
                  <a:pt x="4006" y="115"/>
                </a:cubicBezTo>
                <a:cubicBezTo>
                  <a:pt x="4283" y="0"/>
                  <a:pt x="4405" y="846"/>
                  <a:pt x="4643" y="748"/>
                </a:cubicBezTo>
                <a:cubicBezTo>
                  <a:pt x="4881" y="650"/>
                  <a:pt x="4447" y="196"/>
                  <a:pt x="4643" y="115"/>
                </a:cubicBezTo>
                <a:cubicBezTo>
                  <a:pt x="4920" y="0"/>
                  <a:pt x="5042" y="846"/>
                  <a:pt x="5276" y="748"/>
                </a:cubicBezTo>
                <a:cubicBezTo>
                  <a:pt x="5510" y="650"/>
                  <a:pt x="5082" y="196"/>
                  <a:pt x="5276" y="115"/>
                </a:cubicBezTo>
                <a:cubicBezTo>
                  <a:pt x="5553" y="0"/>
                  <a:pt x="5675" y="846"/>
                  <a:pt x="5911" y="748"/>
                </a:cubicBezTo>
                <a:cubicBezTo>
                  <a:pt x="6147" y="650"/>
                  <a:pt x="5715" y="196"/>
                  <a:pt x="5911" y="115"/>
                </a:cubicBezTo>
                <a:cubicBezTo>
                  <a:pt x="6188" y="0"/>
                  <a:pt x="6310" y="846"/>
                  <a:pt x="6546" y="748"/>
                </a:cubicBezTo>
                <a:cubicBezTo>
                  <a:pt x="6782" y="650"/>
                  <a:pt x="6350" y="196"/>
                  <a:pt x="6546" y="115"/>
                </a:cubicBezTo>
                <a:cubicBezTo>
                  <a:pt x="6823" y="0"/>
                  <a:pt x="6945" y="846"/>
                  <a:pt x="7181" y="748"/>
                </a:cubicBezTo>
                <a:cubicBezTo>
                  <a:pt x="7417" y="650"/>
                  <a:pt x="6985" y="196"/>
                  <a:pt x="7181" y="115"/>
                </a:cubicBezTo>
                <a:cubicBezTo>
                  <a:pt x="7458" y="0"/>
                  <a:pt x="7606" y="537"/>
                  <a:pt x="7818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276" name="Freeform 4"/>
          <p:cNvSpPr/>
          <p:nvPr/>
        </p:nvSpPr>
        <p:spPr>
          <a:xfrm>
            <a:off x="4582440" y="3404160"/>
            <a:ext cx="3709800" cy="311040"/>
          </a:xfrm>
          <a:custGeom>
            <a:avLst/>
            <a:gdLst/>
            <a:ahLst/>
            <a:rect b="b" l="0" r="r" t="0"/>
            <a:pathLst>
              <a:path h="864" w="10305">
                <a:moveTo>
                  <a:pt x="259" y="748"/>
                </a:moveTo>
                <a:cubicBezTo>
                  <a:pt x="259" y="115"/>
                  <a:pt x="0" y="196"/>
                  <a:pt x="259" y="115"/>
                </a:cubicBezTo>
                <a:cubicBezTo>
                  <a:pt x="624" y="0"/>
                  <a:pt x="730" y="863"/>
                  <a:pt x="1096" y="748"/>
                </a:cubicBezTo>
                <a:cubicBezTo>
                  <a:pt x="1356" y="667"/>
                  <a:pt x="837" y="196"/>
                  <a:pt x="1096" y="115"/>
                </a:cubicBezTo>
                <a:cubicBezTo>
                  <a:pt x="1463" y="0"/>
                  <a:pt x="1624" y="846"/>
                  <a:pt x="1935" y="748"/>
                </a:cubicBezTo>
                <a:cubicBezTo>
                  <a:pt x="2246" y="650"/>
                  <a:pt x="1676" y="196"/>
                  <a:pt x="1935" y="115"/>
                </a:cubicBezTo>
                <a:cubicBezTo>
                  <a:pt x="2298" y="0"/>
                  <a:pt x="2459" y="846"/>
                  <a:pt x="2770" y="748"/>
                </a:cubicBezTo>
                <a:cubicBezTo>
                  <a:pt x="3081" y="650"/>
                  <a:pt x="2511" y="196"/>
                  <a:pt x="2770" y="115"/>
                </a:cubicBezTo>
                <a:cubicBezTo>
                  <a:pt x="3135" y="0"/>
                  <a:pt x="3296" y="846"/>
                  <a:pt x="3607" y="748"/>
                </a:cubicBezTo>
                <a:cubicBezTo>
                  <a:pt x="3918" y="650"/>
                  <a:pt x="3349" y="196"/>
                  <a:pt x="3607" y="115"/>
                </a:cubicBezTo>
                <a:cubicBezTo>
                  <a:pt x="3972" y="0"/>
                  <a:pt x="4133" y="846"/>
                  <a:pt x="4444" y="748"/>
                </a:cubicBezTo>
                <a:cubicBezTo>
                  <a:pt x="4755" y="650"/>
                  <a:pt x="4186" y="196"/>
                  <a:pt x="4444" y="115"/>
                </a:cubicBezTo>
                <a:cubicBezTo>
                  <a:pt x="4811" y="0"/>
                  <a:pt x="4972" y="846"/>
                  <a:pt x="5281" y="748"/>
                </a:cubicBezTo>
                <a:cubicBezTo>
                  <a:pt x="5590" y="650"/>
                  <a:pt x="5025" y="196"/>
                  <a:pt x="5281" y="115"/>
                </a:cubicBezTo>
                <a:cubicBezTo>
                  <a:pt x="5646" y="0"/>
                  <a:pt x="5807" y="846"/>
                  <a:pt x="6118" y="748"/>
                </a:cubicBezTo>
                <a:cubicBezTo>
                  <a:pt x="6429" y="650"/>
                  <a:pt x="5860" y="196"/>
                  <a:pt x="6118" y="115"/>
                </a:cubicBezTo>
                <a:cubicBezTo>
                  <a:pt x="6483" y="0"/>
                  <a:pt x="6644" y="846"/>
                  <a:pt x="6955" y="748"/>
                </a:cubicBezTo>
                <a:cubicBezTo>
                  <a:pt x="7266" y="650"/>
                  <a:pt x="6697" y="196"/>
                  <a:pt x="6955" y="115"/>
                </a:cubicBezTo>
                <a:cubicBezTo>
                  <a:pt x="7321" y="0"/>
                  <a:pt x="7481" y="846"/>
                  <a:pt x="7795" y="748"/>
                </a:cubicBezTo>
                <a:cubicBezTo>
                  <a:pt x="8109" y="650"/>
                  <a:pt x="7534" y="196"/>
                  <a:pt x="7795" y="115"/>
                </a:cubicBezTo>
                <a:cubicBezTo>
                  <a:pt x="8160" y="0"/>
                  <a:pt x="8319" y="846"/>
                  <a:pt x="8630" y="748"/>
                </a:cubicBezTo>
                <a:cubicBezTo>
                  <a:pt x="8941" y="650"/>
                  <a:pt x="8371" y="196"/>
                  <a:pt x="8630" y="115"/>
                </a:cubicBezTo>
                <a:cubicBezTo>
                  <a:pt x="8995" y="0"/>
                  <a:pt x="9156" y="846"/>
                  <a:pt x="9467" y="748"/>
                </a:cubicBezTo>
                <a:cubicBezTo>
                  <a:pt x="9778" y="650"/>
                  <a:pt x="9208" y="196"/>
                  <a:pt x="9467" y="115"/>
                </a:cubicBezTo>
                <a:cubicBezTo>
                  <a:pt x="9832" y="0"/>
                  <a:pt x="10024" y="537"/>
                  <a:pt x="10304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277" name="CustomShape 5"/>
          <p:cNvSpPr/>
          <p:nvPr/>
        </p:nvSpPr>
        <p:spPr>
          <a:xfrm>
            <a:off x="3948480" y="2873880"/>
            <a:ext cx="685800" cy="1371600"/>
          </a:xfrm>
          <a:prstGeom prst="rect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278" name="TextShape 6"/>
          <p:cNvSpPr txBox="1"/>
          <p:nvPr/>
        </p:nvSpPr>
        <p:spPr>
          <a:xfrm>
            <a:off x="1205280" y="2873880"/>
            <a:ext cx="1371600" cy="513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Probe</a:t>
            </a:r>
            <a:endParaRPr/>
          </a:p>
        </p:txBody>
      </p:sp>
      <p:sp>
        <p:nvSpPr>
          <p:cNvPr id="279" name="TextShape 7"/>
          <p:cNvSpPr txBox="1"/>
          <p:nvPr/>
        </p:nvSpPr>
        <p:spPr>
          <a:xfrm>
            <a:off x="3334680" y="2333880"/>
            <a:ext cx="1870200" cy="5126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3000">
                <a:latin typeface="Times New Roman"/>
              </a:rPr>
              <a:t>Medium</a:t>
            </a:r>
            <a:endParaRPr/>
          </a:p>
        </p:txBody>
      </p:sp>
      <p:sp>
        <p:nvSpPr>
          <p:cNvPr id="280" name="TextShape 8"/>
          <p:cNvSpPr txBox="1"/>
          <p:nvPr/>
        </p:nvSpPr>
        <p:spPr>
          <a:xfrm>
            <a:off x="7272000" y="2894040"/>
            <a:ext cx="1701000" cy="513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Detector</a:t>
            </a:r>
            <a:endParaRPr/>
          </a:p>
        </p:txBody>
      </p:sp>
    </p:spTree>
  </p:cSld>
  <p:timing>
    <p:tnLst>
      <p:par>
        <p:cTn dur="indefinite" id="59" nodeType="tmRoot" restart="never">
          <p:childTnLst>
            <p:seq>
              <p:cTn id="60" nodeType="mainSeq">
                <p:childTnLst>
                  <p:par>
                    <p:cTn fill="freeze" id="61">
                      <p:stCondLst>
                        <p:cond delay="indefinite"/>
                      </p:stCondLst>
                      <p:childTnLst>
                        <p:par>
                          <p:cTn fill="freeze" id="62">
                            <p:stCondLst>
                              <p:cond delay="0"/>
                            </p:stCondLst>
                            <p:childTnLst>
                              <p:par>
                                <p:cTn fill="hold" id="6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end="90" st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end="120" st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539640" y="93600"/>
            <a:ext cx="9068760" cy="752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Probes of the Quark Gluon Plasma</a:t>
            </a:r>
            <a:endParaRPr/>
          </a:p>
        </p:txBody>
      </p:sp>
      <p:sp>
        <p:nvSpPr>
          <p:cNvPr id="282" name="TextShape 2"/>
          <p:cNvSpPr txBox="1"/>
          <p:nvPr/>
        </p:nvSpPr>
        <p:spPr>
          <a:xfrm>
            <a:off x="319320" y="5304600"/>
            <a:ext cx="9597960" cy="13575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>
                <a:latin typeface="Times New Roman"/>
              </a:rPr>
              <a:t>QGP is short lived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need a probe created in the collision</a:t>
            </a:r>
            <a:r>
              <a:rPr lang="en-US" sz="3000">
                <a:latin typeface="Times New Roman"/>
              </a:rPr>
              <a:t>
</a:t>
            </a:r>
            <a:endParaRPr/>
          </a:p>
        </p:txBody>
      </p:sp>
      <p:pic>
        <p:nvPicPr>
          <p:cNvPr descr="" id="28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174200" y="2904840"/>
            <a:ext cx="914400" cy="1371600"/>
          </a:xfrm>
          <a:prstGeom prst="rect">
            <a:avLst/>
          </a:prstGeom>
        </p:spPr>
      </p:pic>
      <p:pic>
        <p:nvPicPr>
          <p:cNvPr descr="" id="284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134520" y="2736000"/>
            <a:ext cx="640080" cy="1645920"/>
          </a:xfrm>
          <a:prstGeom prst="rect">
            <a:avLst/>
          </a:prstGeom>
        </p:spPr>
      </p:pic>
      <p:sp>
        <p:nvSpPr>
          <p:cNvPr id="285" name="CustomShape 3"/>
          <p:cNvSpPr/>
          <p:nvPr/>
        </p:nvSpPr>
        <p:spPr>
          <a:xfrm>
            <a:off x="3489120" y="308268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286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438520" y="3024000"/>
            <a:ext cx="640080" cy="1645920"/>
          </a:xfrm>
          <a:prstGeom prst="rect">
            <a:avLst/>
          </a:prstGeom>
        </p:spPr>
      </p:pic>
      <p:sp>
        <p:nvSpPr>
          <p:cNvPr id="287" name="CustomShape 4"/>
          <p:cNvSpPr/>
          <p:nvPr/>
        </p:nvSpPr>
        <p:spPr>
          <a:xfrm>
            <a:off x="5697000" y="323712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88" name="CustomShape 5"/>
          <p:cNvSpPr/>
          <p:nvPr/>
        </p:nvSpPr>
        <p:spPr>
          <a:xfrm>
            <a:off x="2177280" y="3343680"/>
            <a:ext cx="83808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89" name="CustomShape 6"/>
          <p:cNvSpPr/>
          <p:nvPr/>
        </p:nvSpPr>
        <p:spPr>
          <a:xfrm>
            <a:off x="6087960" y="3662640"/>
            <a:ext cx="83808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90" name="CustomShape 7"/>
          <p:cNvSpPr/>
          <p:nvPr/>
        </p:nvSpPr>
        <p:spPr>
          <a:xfrm>
            <a:off x="5324760" y="13640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91" name="CustomShape 8"/>
          <p:cNvSpPr/>
          <p:nvPr/>
        </p:nvSpPr>
        <p:spPr>
          <a:xfrm>
            <a:off x="3908880" y="49622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92" name="CustomShape 9"/>
          <p:cNvSpPr/>
          <p:nvPr/>
        </p:nvSpPr>
        <p:spPr>
          <a:xfrm>
            <a:off x="2972160" y="2448360"/>
            <a:ext cx="100080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93" name="CustomShape 10"/>
          <p:cNvSpPr/>
          <p:nvPr/>
        </p:nvSpPr>
        <p:spPr>
          <a:xfrm>
            <a:off x="5240160" y="4572360"/>
            <a:ext cx="100080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94" name="Line 11"/>
          <p:cNvSpPr/>
          <p:nvPr/>
        </p:nvSpPr>
        <p:spPr>
          <a:xfrm>
            <a:off x="3646080" y="320544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95" name="Line 12"/>
          <p:cNvSpPr/>
          <p:nvPr/>
        </p:nvSpPr>
        <p:spPr>
          <a:xfrm flipV="1">
            <a:off x="4602960" y="160488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296" name="Line 13"/>
          <p:cNvSpPr/>
          <p:nvPr/>
        </p:nvSpPr>
        <p:spPr>
          <a:xfrm flipH="1">
            <a:off x="4831200" y="335772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97" name="Line 14"/>
          <p:cNvSpPr/>
          <p:nvPr/>
        </p:nvSpPr>
        <p:spPr>
          <a:xfrm flipH="1">
            <a:off x="4069080" y="335808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298" name="CustomShape 15"/>
          <p:cNvSpPr/>
          <p:nvPr/>
        </p:nvSpPr>
        <p:spPr>
          <a:xfrm>
            <a:off x="4374360" y="2976840"/>
            <a:ext cx="685800" cy="53352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502560" y="162000"/>
            <a:ext cx="9068040" cy="736200"/>
          </a:xfrm>
          <a:prstGeom prst="rect">
            <a:avLst/>
          </a:prstGeom>
        </p:spPr>
        <p:txBody>
          <a:bodyPr anchor="ctr" bIns="0" lIns="0" rIns="0" tIns="116640" wrap="none"/>
          <a:p>
            <a:pPr algn="ctr">
              <a:lnSpc>
                <a:spcPct val="86000"/>
              </a:lnSpc>
            </a:pPr>
            <a:r>
              <a:rPr lang="en-US">
                <a:solidFill>
                  <a:srgbClr val="000080"/>
                </a:solidFill>
              </a:rPr>
              <a:t>Phase diagram of nuclear matter</a:t>
            </a:r>
            <a:endParaRPr/>
          </a:p>
        </p:txBody>
      </p:sp>
      <p:pic>
        <p:nvPicPr>
          <p:cNvPr descr="" id="12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0480" y="1543320"/>
            <a:ext cx="9141120" cy="4463640"/>
          </a:xfrm>
          <a:prstGeom prst="rect">
            <a:avLst/>
          </a:prstGeom>
        </p:spPr>
      </p:pic>
      <p:pic>
        <p:nvPicPr>
          <p:cNvPr descr="" id="13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2670120" y="3683880"/>
            <a:ext cx="1371240" cy="1033560"/>
          </a:xfrm>
          <a:prstGeom prst="rect">
            <a:avLst/>
          </a:prstGeom>
        </p:spPr>
      </p:pic>
      <p:pic>
        <p:nvPicPr>
          <p:cNvPr descr="" id="131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2787840" y="1397160"/>
            <a:ext cx="1553760" cy="1170720"/>
          </a:xfrm>
          <a:prstGeom prst="rect">
            <a:avLst/>
          </a:prstGeom>
        </p:spPr>
      </p:pic>
      <p:sp>
        <p:nvSpPr>
          <p:cNvPr id="132" name="TextShape 2"/>
          <p:cNvSpPr txBox="1"/>
          <p:nvPr/>
        </p:nvSpPr>
        <p:spPr>
          <a:xfrm>
            <a:off x="1855080" y="2479320"/>
            <a:ext cx="3449520" cy="4410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2500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descr="" id="133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8729640" y="4141080"/>
            <a:ext cx="639720" cy="585720"/>
          </a:xfrm>
          <a:prstGeom prst="rect">
            <a:avLst/>
          </a:prstGeom>
        </p:spPr>
      </p:pic>
      <p:sp>
        <p:nvSpPr>
          <p:cNvPr id="134" name="TextShape 3"/>
          <p:cNvSpPr txBox="1"/>
          <p:nvPr/>
        </p:nvSpPr>
        <p:spPr>
          <a:xfrm>
            <a:off x="7375680" y="4709520"/>
            <a:ext cx="245160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/>
              <a:t>Core of neutron stars?</a:t>
            </a:r>
            <a:endParaRPr/>
          </a:p>
        </p:txBody>
      </p:sp>
      <p:pic>
        <p:nvPicPr>
          <p:cNvPr descr="" id="135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4113360" y="4344480"/>
            <a:ext cx="548280" cy="549000"/>
          </a:xfrm>
          <a:prstGeom prst="rect">
            <a:avLst/>
          </a:prstGeom>
        </p:spPr>
      </p:pic>
      <p:sp>
        <p:nvSpPr>
          <p:cNvPr id="136" name="TextShape 4"/>
          <p:cNvSpPr txBox="1"/>
          <p:nvPr/>
        </p:nvSpPr>
        <p:spPr>
          <a:xfrm>
            <a:off x="228240" y="6173640"/>
            <a:ext cx="9597960" cy="10386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200">
                <a:solidFill>
                  <a:srgbClr val="800000"/>
                </a:solidFill>
              </a:rPr>
              <a:t>Quark Gluon Plasma</a:t>
            </a:r>
            <a:r>
              <a:rPr lang="en-US" sz="2200"/>
              <a:t> – a </a:t>
            </a:r>
            <a:r>
              <a:rPr i="1" lang="en-US" sz="2200"/>
              <a:t>liquid</a:t>
            </a:r>
            <a:r>
              <a:rPr lang="en-US" sz="2200"/>
              <a:t> of quarks and gluons created at temperatures above ~170 MeV (2</a:t>
            </a:r>
            <a:r>
              <a:rPr lang="en-US" sz="2200">
                <a:latin typeface="Arial"/>
                <a:ea typeface="Arial"/>
              </a:rPr>
              <a:t>·</a:t>
            </a:r>
            <a:r>
              <a:rPr lang="en-US" sz="2200"/>
              <a:t>10</a:t>
            </a:r>
            <a:r>
              <a:rPr lang="en-US" sz="2200"/>
              <a:t>12</a:t>
            </a:r>
            <a:r>
              <a:rPr lang="en-US" sz="2200"/>
              <a:t>K) – over a million times hotter than the core of the sun</a:t>
            </a: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539640" y="48600"/>
            <a:ext cx="9068760" cy="842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Probes of the Quark Gluon Plasma</a:t>
            </a:r>
            <a:endParaRPr/>
          </a:p>
        </p:txBody>
      </p:sp>
      <p:sp>
        <p:nvSpPr>
          <p:cNvPr id="300" name="TextShape 2"/>
          <p:cNvSpPr txBox="1"/>
          <p:nvPr/>
        </p:nvSpPr>
        <p:spPr>
          <a:xfrm>
            <a:off x="319320" y="5304600"/>
            <a:ext cx="9597960" cy="13575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>
                <a:latin typeface="Times New Roman"/>
              </a:rPr>
              <a:t>QGP is short lived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need a probe created in the collision</a:t>
            </a:r>
            <a:r>
              <a:rPr lang="en-US" sz="3000">
                <a:latin typeface="Times New Roman"/>
              </a:rPr>
              <a:t>
</a:t>
            </a:r>
            <a:r>
              <a:rPr lang="en-US" sz="3000">
                <a:latin typeface="Times New Roman"/>
              </a:rPr>
              <a:t>We expect the medium to be dense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absorb/modify probe</a:t>
            </a:r>
            <a:endParaRPr/>
          </a:p>
        </p:txBody>
      </p:sp>
      <p:pic>
        <p:nvPicPr>
          <p:cNvPr descr="" id="30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02280" y="2904480"/>
            <a:ext cx="914400" cy="1371600"/>
          </a:xfrm>
          <a:prstGeom prst="rect">
            <a:avLst/>
          </a:prstGeom>
        </p:spPr>
      </p:pic>
      <p:pic>
        <p:nvPicPr>
          <p:cNvPr descr="" id="302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162600" y="2735640"/>
            <a:ext cx="640080" cy="1645920"/>
          </a:xfrm>
          <a:prstGeom prst="rect">
            <a:avLst/>
          </a:prstGeom>
        </p:spPr>
      </p:pic>
      <p:sp>
        <p:nvSpPr>
          <p:cNvPr id="303" name="CustomShape 3"/>
          <p:cNvSpPr/>
          <p:nvPr/>
        </p:nvSpPr>
        <p:spPr>
          <a:xfrm>
            <a:off x="3517200" y="308232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304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466600" y="3023640"/>
            <a:ext cx="640080" cy="1645920"/>
          </a:xfrm>
          <a:prstGeom prst="rect">
            <a:avLst/>
          </a:prstGeom>
        </p:spPr>
      </p:pic>
      <p:sp>
        <p:nvSpPr>
          <p:cNvPr id="305" name="CustomShape 4"/>
          <p:cNvSpPr/>
          <p:nvPr/>
        </p:nvSpPr>
        <p:spPr>
          <a:xfrm>
            <a:off x="5725080" y="323676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06" name="CustomShape 5"/>
          <p:cNvSpPr/>
          <p:nvPr/>
        </p:nvSpPr>
        <p:spPr>
          <a:xfrm>
            <a:off x="2205360" y="3343320"/>
            <a:ext cx="83808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07" name="CustomShape 6"/>
          <p:cNvSpPr/>
          <p:nvPr/>
        </p:nvSpPr>
        <p:spPr>
          <a:xfrm>
            <a:off x="6116040" y="3662280"/>
            <a:ext cx="83808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08" name="CustomShape 7"/>
          <p:cNvSpPr/>
          <p:nvPr/>
        </p:nvSpPr>
        <p:spPr>
          <a:xfrm>
            <a:off x="5352840" y="136368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09" name="CustomShape 8"/>
          <p:cNvSpPr/>
          <p:nvPr/>
        </p:nvSpPr>
        <p:spPr>
          <a:xfrm>
            <a:off x="4557240" y="40172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10" name="CustomShape 9"/>
          <p:cNvSpPr/>
          <p:nvPr/>
        </p:nvSpPr>
        <p:spPr>
          <a:xfrm>
            <a:off x="3000240" y="2448000"/>
            <a:ext cx="100080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11" name="CustomShape 10"/>
          <p:cNvSpPr/>
          <p:nvPr/>
        </p:nvSpPr>
        <p:spPr>
          <a:xfrm>
            <a:off x="5268240" y="4572000"/>
            <a:ext cx="100080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12" name="Line 11"/>
          <p:cNvSpPr/>
          <p:nvPr/>
        </p:nvSpPr>
        <p:spPr>
          <a:xfrm>
            <a:off x="3674160" y="320508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13" name="Line 12"/>
          <p:cNvSpPr/>
          <p:nvPr/>
        </p:nvSpPr>
        <p:spPr>
          <a:xfrm flipV="1">
            <a:off x="4631040" y="160452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14" name="Line 13"/>
          <p:cNvSpPr/>
          <p:nvPr/>
        </p:nvSpPr>
        <p:spPr>
          <a:xfrm flipH="1">
            <a:off x="4859280" y="335736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15" name="Freeform 14"/>
          <p:cNvSpPr/>
          <p:nvPr/>
        </p:nvSpPr>
        <p:spPr>
          <a:xfrm>
            <a:off x="4406040" y="3355200"/>
            <a:ext cx="585360" cy="733680"/>
          </a:xfrm>
          <a:custGeom>
            <a:avLst/>
            <a:gdLst/>
            <a:ahLst/>
            <a:rect b="b" l="0" r="r" t="0"/>
            <a:pathLst>
              <a:path h="2038" w="1626">
                <a:moveTo>
                  <a:pt x="1280" y="7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6" y="949"/>
                  <a:pt x="1625" y="1034"/>
                  <a:pt x="766" y="1266"/>
                </a:cubicBezTo>
                <a:cubicBezTo>
                  <a:pt x="0" y="1476"/>
                  <a:pt x="1017" y="1362"/>
                  <a:pt x="1023" y="1626"/>
                </a:cubicBezTo>
                <a:lnTo>
                  <a:pt x="741" y="1780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316" name="CustomShape 15"/>
          <p:cNvSpPr/>
          <p:nvPr/>
        </p:nvSpPr>
        <p:spPr>
          <a:xfrm>
            <a:off x="4402440" y="2976480"/>
            <a:ext cx="685800" cy="53352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</p:spTree>
  </p:cSld>
</p:sld>
</file>

<file path=ppt/slides/slide21.xml><?xml version="1.0" encoding="UTF-8" standalone="yes"?>
<p:sld xmlns:a="http://schemas.openxmlformats.org/drawingml/2006/main" xmlns:p="http://schemas.openxmlformats.org/presentationml/2006/main" xmlns:r="http://schemas.openxmlformats.org/officeDocument/2006/relationships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pic><p:nvPicPr><p:cNvPr descr="" id="317" name=""/><p:cNvPicPr/><p:nvPr/></p:nvPicPr><p:blipFill><a:blip r:embed="rId1"></a:blip><a:stretch><a:fillRect/></a:stretch></p:blipFill><p:spPr><a:xfrm><a:off x="5794920" y="1826640"/><a:ext cx="3694680" cy="3696840"/></a:xfrm><a:prstGeom prst="rect"><a:avLst/></a:prstGeom></p:spPr></p:pic><p:sp><p:nvSpPr><p:cNvPr id="318" name="CustomShape 1"/><p:cNvSpPr/><p:nvPr/></p:nvSpPr><p:spPr><a:xfrm><a:off x="7002360" y="1276200"/><a:ext cx="1918080" cy="551160"/></a:xfrm><a:prstGeom prst="rect"><a:avLst></a:avLst></a:prstGeom></p:spPr><p:txBody><a:bodyPr bIns="46800" lIns="90000" rIns="90000" tIns="46800"/><a:p><a:pPr><a:lnSpc><a:spcPct val="100000"/></a:lnSpc></a:pPr><a:r><a:rPr b="1" lang="en-US" sz="2650"><a:solidFill><a:srgbClr val="000000"/></a:solidFill><a:latin typeface="Times New Roman"/></a:rPr><a:t>p+p </a:t></a:r><a:r><a:rPr b="1" lang="en-US" sz="2650"><a:solidFill><a:srgbClr val="000000"/></a:solidFill><a:latin typeface="Symbol"/></a:rPr><a:t></a:t></a:r><a:r><a:rPr b="1" lang="en-US" sz="2650"><a:solidFill><a:srgbClr val="000000"/></a:solidFill><a:latin typeface="Times New Roman"/></a:rPr><a:t> dijet</a:t></a:r><a:endParaRPr/></a:p></p:txBody></p:sp><p:cxnSp><p:nvCxnSpPr><p:cNvPr id="319" name="Line 2"/><p:cNvCxnSpPr></p:cNvCxnSpPr><p:nvPr/></p:nvCxnSpPr><p:spPr><xfrm flipH="1"><a:off x="3198240" y="2304000"/><a:ext cx="741240" cy="894960"/></xfrm><a:prstGeom prst="straightConnector1"><a:avLst/></a:prstGeom><a:ln w="12600"><a:solidFill><a:srgbClr val="4d7bcf"/></a:solidFill><a:miter/><a:tailEnd len="med" type="triangle" w="med"/></a:ln></p:spPr></p:cxnSp><p:cxnSp><p:nvCxnSpPr><p:cNvPr id="320" name="Line 3"/><p:cNvCxnSpPr></p:cNvCxnSpPr><p:nvPr/></p:nvCxnSpPr><p:spPr><1pic:xfrm><a:off x="2170800" y="3524400"/><a:ext cx="744480" cy="915480"/></1pic:xfrm><a:prstGeom prst="straightConnector1"><a:avLst/></a:prstGeom><a:ln w="12600"><a:solidFill><a:srgbClr val="4d7bcf"/></a:solidFill><a:miter/><a:tailEnd len="med" type="triangle" w="med"/></a:ln></p:spPr></p:cxnSp><p:sp><p:nvSpPr><p:cNvPr id="321" name="CustomShape 4"/><p:cNvSpPr/><p:nvPr/></p:nvSpPr><p:spPr><a:xfrm><a:off x="3884760" y="1923840"/><a:ext cx="380880" cy="380880"/></a:xfrm><a:prstGeom prst="ellipse"><a:avLst></a:avLst></a:prstGeom><a:solidFill><a:srgbClr val="008000"/></a:solidFill></p:spPr></p:sp><p:sp><p:nvSpPr><p:cNvPr id="322" name="CustomShape 5"/><p:cNvSpPr/><p:nvPr/></p:nvSpPr><p:spPr><a:xfrm><a:off x="1904040" y="4439160"/><a:ext cx="381240" cy="380880"/></a:xfrm><a:prstGeom prst="ellipse"><a:avLst></a:avLst></a:prstGeom><a:solidFill><a:srgbClr val="008000"/></a:solidFill></p:spPr></p:sp><p:cxnSp><p:nvCxnSpPr><p:cNvPr id="323" name="Line 6"/><p:cNvCxnSpPr></p:cNvCxnSpPr><p:nvPr/></p:nvCxnSpPr><p:spPr><xfrm flipH="1"><a:off x="4111560" y="1389960"/><a:ext cx="154440" cy="534240"/></xfrm><a:prstGeom prst="straightConnector1"><a:avLst/></a:prstGeom><a:ln w="34920"><a:solidFill><a:srgbClr val="1ad945"/></a:solidFill><a:miter/><a:tailEnd len="med" type="triangle" w="med"/></a:ln></p:spPr></p:cxnSp><p:cxnSp><p:nvCxnSpPr><p:cNvPr id="324" name="Line 7"/><p:cNvCxnSpPr></p:cNvCxnSpPr><p:nvPr/></p:nvCxnSpPr><p:spPr><xfrm flipH="1"><a:off x="4189320" y="1236960"/><a:ext cx="457560" cy="686880"/></xfrm><a:prstGeom prst="straightConnector1"><a:avLst/></a:prstGeom><a:ln w="34920"><a:solidFill><a:srgbClr val="1ad945"/></a:solidFill><a:miter/><a:tailEnd len="med" type="triangle" w="med"/></a:ln></p:spPr></p:cxnSp><p:cxnSp><p:nvCxnSpPr><p:cNvPr id="325" name="Line 8"/><p:cNvCxnSpPr></p:cNvCxnSpPr><p:nvPr/></p:nvCxnSpPr><p:spPr><xfrm flipH="1"><a:off x="4188960" y="1542600"/><a:ext cx="459720" cy="457920"/></xfrm><a:prstGeom prst="straightConnector1"><a:avLst/></a:prstGeom><a:ln w="34920"><a:solidFill><a:srgbClr val="1ad945"/></a:solidFill><a:miter/><a:tailEnd len="med" type="triangle" w="med"/></a:ln></p:spPr></p:cxnSp><p:cxnSp><p:nvCxnSpPr><p:cNvPr id="326" name="Line 9"/><p:cNvCxnSpPr></p:cNvCxnSpPr><p:nvPr/></p:nvCxnSpPr><p:spPr><xfrm flipH="1"><a:off x="4264200" y="1809360"/><a:ext cx="383040" cy="228960"/></xfrm><a:prstGeom prst="straightConnector1"><a:avLst/></a:prstGeom><a:ln w="34920"><a:solidFill><a:srgbClr val="1ad945"/></a:solidFill><a:miter/><a:tailEnd len="med" type="triangle" w="med"/></a:ln></p:spPr></p:cxnSp><p:cxnSp><p:nvCxnSpPr><p:cNvPr id="327" name="Line 10"/><p:cNvCxnSpPr></p:cNvCxnSpPr><p:nvPr/></p:nvCxnSpPr><p:spPr><xfrm flipH="1"><a:off x="4264200" y="2037960"/><a:ext cx="459000" cy="76320"/></xfrm><a:prstGeom prst="straightConnector1"><a:avLst/></a:prstGeom><a:ln w="34920"><a:solidFill><a:srgbClr val="1ad945"/></a:solidFill><a:miter/><a:tailEnd len="med" type="triangle" w="med"/></a:ln></p:spPr></p:cxnSp><p:cxnSp><p:nvCxnSpPr><p:cNvPr id="328" name="Line 11"/><p:cNvCxnSpPr><a:stCxn id="322" idx="3"/></p:cNvCxnSpPr><p:nvPr/></p:nvCxnSpPr><p:spPr><1pic:xfrm><a:off x="1446840" y="4764240"/><a:ext cx="513360" cy="590040"/></1pic:xfrm><a:prstGeom prst="straightConnector1"><a:avLst/></a:prstGeom><a:ln w="34920"><a:solidFill><a:srgbClr val="1ad945"/></a:solidFill><a:miter/><a:tailEnd len="med" type="triangle" w="med"/></a:ln></p:spPr></p:cxnSp><p:cxnSp><p:nvCxnSpPr><p:cNvPr id="329" name="Line 12"/><p:cNvCxnSpPr></p:cNvCxnSpPr><p:nvPr/></p:nvCxnSpPr><p:spPr><1pic:xfrm><a:off x="1447200" y="4632840"/><a:ext cx="457200" cy="187920"/></1pic:xfrm><a:prstGeom prst="straightConnector1"><a:avLst/></a:prstGeom><a:ln w="34920"><a:solidFill><a:srgbClr val="1ad945"/></a:solidFill><a:miter/><a:tailEnd len="med" type="triangle" w="med"/></a:ln></p:spPr></p:cxnSp><p:cxnSp><p:nvCxnSpPr><p:cNvPr id="330" name="Line 13"/><p:cNvCxnSpPr></p:cNvCxnSpPr><p:nvPr/></p:nvCxnSpPr><p:spPr><1pic:xfrm><a:off x="1751400" y="4820040"/><a:ext cx="305280" cy="533880"/></1pic:xfrm><a:prstGeom prst="straightConnector1"><a:avLst/></a:prstGeom><a:ln w="34920"><a:solidFill><a:srgbClr val="1ad945"/></a:solidFill><a:miter/><a:tailEnd len="med" type="triangle" w="med"/></a:ln></p:spPr></p:cxnSp><p:cxnSp><p:nvCxnSpPr><p:cNvPr id="331" name="Line 14"/><p:cNvCxnSpPr></p:cNvCxnSpPr><p:nvPr/></p:nvCxnSpPr><p:spPr><1pic:xfrm><a:off x="2056320" y="4820040"/><a:ext cx="114480" cy="378360"/></1pic:xfrm><a:prstGeom prst="straightConnector1"><a:avLst/></a:prstGeom><a:ln w="34920"><a:solidFill><a:srgbClr val="1ad945"/></a:solidFill><a:miter/><a:tailEnd len="med" type="triangle" w="med"/></a:ln></p:spPr></p:cxnSp><p:cxnSp><p:nvCxnSpPr><p:cNvPr id="332" name="Line 15"/><p:cNvCxnSpPr></p:cNvCxnSpPr><p:nvPr/></p:nvCxnSpPr><p:spPr><1pic:xfrm><a:off x="1447200" y="4683600"/><a:ext cx="457200" cy="295560"/></1pic:xfrm><a:prstGeom prst="straightConnector1"><a:avLst/></a:prstGeom><a:ln w="34920"><a:solidFill><a:srgbClr val="1ad945"/></a:solidFill><a:miter/><a:tailEnd len="med" type="triangle" w="med"/></a:ln></p:spPr></p:cxnSp><p:sp><p:nvSpPr><p:cNvPr id="333" name="CustomShape 16"/><p:cNvSpPr/><p:nvPr/></p:nvSpPr><p:spPr><a:xfrm><a:off x="4648320" y="3062520"/><a:ext cx="380520" cy="459720"/></a:xfrm><a:prstGeom prst="rect"><a:avLst></a:avLst></a:prstGeom></p:spPr><p:txBody><a:bodyPr bIns="46800" lIns="90000" rIns="90000" tIns="46800"/><a:p><a:pPr><a:buSzPct val="45000"/><a:buFont typeface="StarSymbol"/><a:buChar char=""/></a:pPr><a:r><a:rPr lang="en-US"></a:rPr><a:t>p</a:t></a:r><a:endParaRPr/></a:p></p:txBody></p:sp><p:pic><p:nvPicPr><p:cNvPr descr="" id="334" name="Oval 5"/><p:cNvPicPr/><p:nvPr/></p:nvPicPr><p:blipFill><a:blip r:embed="rId2"></a:blip><a:stretch><a:fillRect/></a:stretch></p:blipFill><p:spPr><a:xfrm><a:off x="996480" y="2868480"/><a:ext cx="517680" cy="970200"/></a:xfrm><a:prstGeom prst="rect"><a:avLst/></a:prstGeom></p:spPr></p:pic><p:sp><p:nvSpPr><p:cNvPr id="335" name="CustomShape 17"/><p:cNvSpPr/><p:nvPr/></p:nvSpPr><p:spPr><a:xfrm><a:off x="1121760" y="3036600"/><a:ext cx="270000" cy="594000"/></a:xfrm><a:prstGeom prst="rect"><a:avLst></a:avLst></a:prstGeom></p:spPr></p:sp><p:cxnSp><p:nvCxnSpPr><p:cNvPr id="336" name="Line 18"/><p:cNvCxnSpPr></p:cNvCxnSpPr><p:nvPr/></p:nvCxnSpPr><p:spPr><xfrm><a:off x="1446840" y="3333600"/><a:ext cx="1219680" cy="3960"/></xfrm><a:prstGeom prst="straightConnector1"><a:avLst/></a:prstGeom><a:ln w="25560"><a:solidFill><a:srgbClr val="fe8637"/></a:solidFill><a:miter/><a:tailEnd len="med" type="triangle" w="med"/></a:ln></p:spPr></p:cxnSp><p:sp><p:nvSpPr><p:cNvPr id="337" name="CustomShape 19"/><p:cNvSpPr/><p:nvPr/></p:nvSpPr><p:spPr><a:xfrm><a:off x="1066320" y="3062520"/><a:ext cx="380880" cy="459720"/></a:xfrm><a:prstGeom prst="rect"><a:avLst></a:avLst></a:prstGeom></p:spPr><p:txBody><a:bodyPr bIns="46800" lIns="90000" rIns="90000" tIns="46800"/><a:p><a:pPr><a:buSzPct val="45000"/><a:buFont typeface="StarSymbol"/><a:buChar char=""/></a:pPr><a:r><a:rPr lang="en-US"></a:rPr><a:t>p</a:t></a:r><a:endParaRPr/></a:p></p:txBody></p:sp><p:sp><p:nvSpPr><p:cNvPr id="338" name="CustomShape 20"/><p:cNvSpPr/><p:nvPr/></p:nvSpPr><p:spPr><a:xfrm><a:off x="1599480" y="2914560"/><a:ext cx="838080" cy="510480"/></a:xfrm><a:prstGeom prst="rect"><a:avLst></a:avLst></a:prstGeom></p:spPr><p:txBody><a:bodyPr bIns="46800" lIns="90000" rIns="90000" tIns="46800"/><a:p><a:pPr><a:buFont typeface="StarSymbol"/><a:buChar char=""/></a:pPr><a:r><a:rPr lang="en-US"><a:solidFill><a:srgbClr val="ff0000"/></a:solidFill></a:rPr><a:t>a, x</a:t></a:r><a:r><a:rPr lang="en-US"><a:solidFill><a:srgbClr val="ff0000"/></a:solidFill></a:rPr><a:t>a</a:t></a:r><a:endParaRPr/></a:p></p:txBody></p:sp><p:cxnSp><p:nvCxnSpPr><p:cNvPr id="339" name="Line 21"/><p:cNvCxnSpPr></p:cNvCxnSpPr><p:nvPr/></p:nvCxnSpPr><p:spPr><1pic:xfrm flipH="1"><a:off x="3351600" y="3333240"/><a:ext cx="1295280" cy="3960"/></1pic:xfrm><a:prstGeom prst="straightConnector1"><a:avLst/></a:prstGeom><a:ln w="25560"><a:solidFill><a:srgbClr val="fe8637"/></a:solidFill><a:miter/><a:tailEnd len="med" type="triangle" w="med"/></a:ln></p:spPr></p:cxnSp><p:pic><p:nvPicPr><p:cNvPr descr="" id="340" name="Oval 6"/><p:cNvPicPr/><p:nvPr/></p:nvPicPr><p:blipFill><a:blip r:embed="rId3"></a:blip><a:stretch><a:fillRect/></a:stretch></p:blipFill><p:spPr><a:xfrm><a:off x="4579920" y="2868480"/><a:ext cx="517320" cy="970200"/></a:xfrm><a:prstGeom prst="rect"><a:avLst/></a:prstGeom></p:spPr></p:pic><p:sp><p:nvSpPr><p:cNvPr id="341" name="CustomShape 22"/><p:cNvSpPr/><p:nvPr/></p:nvSpPr><p:spPr><a:xfrm><a:off x="4702320" y="3036600"/><a:ext cx="269280" cy="594000"/></a:xfrm><a:prstGeom prst="rect"><a:avLst></a:avLst></a:prstGeom></p:spPr></p:sp><p:sp><p:nvSpPr><p:cNvPr id="342" name="CustomShape 23"/><p:cNvSpPr/><p:nvPr/></p:nvSpPr><p:spPr><a:xfrm><a:off x="3884760" y="2914560"/><a:ext cx="838080" cy="510480"/></a:xfrm><a:prstGeom prst="rect"><a:avLst></a:avLst></a:prstGeom></p:spPr><p:txBody><a:bodyPr bIns="46800" lIns="90000" rIns="90000" tIns="46800"/><a:p><a:pPr><a:buFont typeface="StarSymbol"/><a:buChar char=""/></a:pPr><a:r><a:rPr lang="en-US"><a:solidFill><a:srgbClr val="ff0000"/></a:solidFill></a:rPr><a:t>b, x</a:t></a:r><a:r><a:rPr lang="en-US"><a:solidFill><a:srgbClr val="ff0000"/></a:solidFill></a:rPr><a:t>b</a:t></a:r><a:endParaRPr/></a:p></p:txBody></p:sp><p:sp><p:nvSpPr><p:cNvPr id="343" name="CustomShape 24"/><p:cNvSpPr/><p:nvPr/></p:nvSpPr><p:spPr><a:xfrm><a:off x="2818080" y="3143520"/><a:ext cx="381240" cy="380880"/></a:xfrm><a:prstGeom prst="ellipse"><a:avLst></a:avLst></a:prstGeom><a:solidFill><a:srgbClr val="c8d6f0"/></a:solidFill></p:spPr></p:sp><p:sp><p:nvSpPr><p:cNvPr id="344" name="CustomShape 25"/><p:cNvSpPr/><p:nvPr/></p:nvSpPr><p:spPr><a:xfrm><a:off x="2742120" y="3067200"/><a:ext cx="838080" cy="440640"/></a:xfrm><a:prstGeom prst="rect"><a:avLst></a:avLst></a:prstGeom></p:spPr><p:txBody><a:bodyPr bIns="46800" lIns="90000" rIns="90000" tIns="46800"/><a:p><a:pPr><a:buFont typeface="StarSymbol"/><a:buChar char=""/></a:pPr><a:r><a:rPr b="1" lang="en-US" sz="2000"><a:solidFill><a:srgbClr val="000090"/></a:solidFill></a:rPr><a:t>σ</a:t></a:r><a:r><a:rPr b="1" lang="en-US" sz="2000"><a:solidFill><a:srgbClr val="000090"/></a:solidFill></a:rPr><a:t>ab</a:t></a:r><a:endParaRPr/></a:p></p:txBody></p:sp><p:sp><p:nvSpPr><p:cNvPr id="345" name="CustomShape 26"/><p:cNvSpPr/><p:nvPr/></p:nvSpPr><p:spPr><a:xfrm><a:off x="2985120" y="2782800"/><a:ext cx="838440" cy="510120"/></a:xfrm><a:prstGeom prst="rect"><a:avLst></a:avLst></a:prstGeom></p:spPr><p:txBody><a:bodyPr bIns="46800" lIns="90000" rIns="90000" tIns="46800"/><a:p><a:pPr><a:buFont typeface="StarSymbol"/><a:buChar char=""/></a:pPr><a:r><a:rPr lang="en-US"><a:solidFill><a:srgbClr val="0000ff"/></a:solidFill></a:rPr><a:t>c, x</a:t></a:r><a:r><a:rPr lang="en-US"><a:solidFill><a:srgbClr val="0000ff"/></a:solidFill></a:rPr><a:t>c</a:t></a:r><a:endParaRPr/></a:p></p:txBody></p:sp><p:sp><p:nvSpPr><p:cNvPr id="346" name="CustomShape 27"/><p:cNvSpPr/><p:nvPr/></p:nvSpPr><p:spPr><a:xfrm><a:off x="2056680" y="4007160"/><a:ext cx="838440" cy="510120"/></a:xfrm><a:prstGeom prst="rect"><a:avLst></a:avLst></a:prstGeom></p:spPr><p:txBody><a:bodyPr bIns="46800" lIns="90000" rIns="90000" tIns="46800"/><a:p><a:pPr><a:buFont typeface="StarSymbol"/><a:buChar char=""/></a:pPr><a:r><a:rPr lang="en-US"><a:solidFill><a:srgbClr val="0000ff"/></a:solidFill></a:rPr><a:t>d, x</a:t></a:r><a:r><a:rPr lang="en-US"><a:solidFill><a:srgbClr val="0000ff"/></a:solidFill></a:rPr><a:t>d</a:t></a:r><a:endParaRPr/></a:p></p:txBody></p:sp><p:sp><p:nvSpPr><p:cNvPr id="347" name="CustomShape 28"/><p:cNvSpPr/><p:nvPr/></p:nvSpPr><p:spPr><a:xfrm><a:off x="3884760" y="1922400"/><a:ext cx="533160" cy="398880"/></a:xfrm><a:prstGeom prst="rect"><a:avLst></a:avLst></a:prstGeom></p:spPr><p:txBody><a:bodyPr bIns="46800" lIns="90000" rIns="90000" tIns="46800"/><a:p><a:pPr><a:buFont typeface="StarSymbol"/><a:buChar char=""/></a:pPr><a:r><a:rPr b="1" lang="en-US" sz="2000"><a:solidFill><a:srgbClr val="ffe636"/></a:solidFill></a:rPr><a:t>D</a:t></a:r><a:endParaRPr/></a:p></p:txBody></p:sp><p:sp><p:nvSpPr><p:cNvPr id="348" name="CustomShape 29"/><p:cNvSpPr/><p:nvPr/></p:nvSpPr><p:spPr><a:xfrm><a:off x="1904040" y="4432680"/><a:ext cx="533520" cy="398880"/></a:xfrm><a:prstGeom prst="rect"><a:avLst></a:avLst></a:prstGeom></p:spPr><p:txBody><a:bodyPr bIns="46800" lIns="90000" rIns="90000" tIns="46800"/><a:p><a:pPr><a:buFont typeface="StarSymbol"/><a:buChar char=""/></a:pPr><a:r><a:rPr b="1" lang="en-US" sz="2000"><a:solidFill><a:srgbClr val="ffe636"/></a:solidFill></a:rPr><a:t>D</a:t></a:r><a:endParaRPr/></a:p></p:txBody></p:sp><p:pic><p:nvPicPr><p:cNvPr descr="" id="349" name="TextBox 71"/><p:cNvPicPr/><p:nvPr/></p:nvPicPr><p:blipFill><a:blip r:embed="rId4"></a:blip><a:stretch><a:fillRect/></a:stretch></p:blipFill><p:spPr><a:xfrm><a:off x="4322880" y="1155240"/><a:ext cx="694800" cy="1030680"/></a:xfrm><a:prstGeom prst="rect"><a:avLst/></a:prstGeom></p:spPr></p:pic><p:pic><p:nvPicPr><p:cNvPr descr="" id="350" name="TextBox 72"/><p:cNvPicPr/><p:nvPr/></p:nvPicPr><p:blipFill><a:blip r:embed="rId5"></a:blip><a:stretch><a:fillRect/></a:stretch></p:blipFill><p:spPr><a:xfrm><a:off x="1045800" y="4528080"/><a:ext cx="626760" cy="1011240"/></a:xfrm><a:prstGeom prst="rect"><a:avLst/></a:prstGeom></p:spPr></p:pic><p:sp><p:nvSpPr><p:cNvPr id="351" name="TextShape 30"/><p:cNvSpPr txBox="1"/><p:nvPr/></p:nvSpPr><p:spPr><a:xfrm><a:off x="911880" y="5669280"/><a:ext cx="8683920" cy="1151280"/></a:xfrm><a:prstGeom prst="rect"><a:avLst/></a:prstGeom></p:spPr><p:txBody><a:bodyPr bIns="45000" lIns="90000" rIns="90000" tIns="45000" wrap="none"/><a:p><a:r><a:rPr b="1" i="1" lang="en-US" sz="2500"><a:solidFill><a:srgbClr val="000080"/></a:solidFill></a:rPr><a:t>Jets</a:t></a:r><a:r><a:rPr lang="en-US" sz="2500"></a:rPr><a:t> – hard parton scattering leads to back-to-back quarks or gluons, which then fragment as a columnated spray of particles</a:t></a:r><a:endParaRPr/></a:p></p:txBody></p:sp><p:sp><p:nvSpPr><p:cNvPr id="352" name="CustomShape 31"/><p:cNvSpPr/><p:nvPr/></p:nvSpPr><p:spPr><a:xfrm><a:off x="7540920" y="3571560"/><a:ext cx="228600" cy="228600"/></a:xfrm><a:prstGeom prst="ellipse"><a:avLst></a:avLst></a:prstGeom><a:solidFill><a:srgbClr val="ffffff"/></a:solidFill><a:ln><a:solidFill><a:srgbClr val="808080"/></a:solidFill></a:ln></p:spPr></p:sp><p:sp><p:nvSpPr><p:cNvPr id="353" name="TextShape 32"/><p:cNvSpPr txBox="1"/><p:nvPr/></p:nvSpPr><p:spPr><a:xfrm><a:off x="7769520" y="3114360"/><a:ext cx="1142640" cy="797760"/></a:xfrm><a:prstGeom prst="rect"><a:avLst/></a:prstGeom></p:spPr><p:txBody><a:bodyPr bIns="45000" lIns="90000" rIns="90000" tIns="45000" wrap="none"/><a:p><a:pPr algn="ctr"></a:pPr><a:r><a:rPr lang="en-US" sz="2500"><a:solidFill><a:srgbClr val="ffffff"/></a:solidFill></a:rPr><a:t>Beam pipe</a:t></a:r><a:endParaRPr/></a:p></p:txBody></p:sp><p:sp><p:nvSpPr><p:cNvPr id="354" name="TextShape 33"/><p:cNvSpPr txBox="1"/><p:nvPr/></p:nvSpPr><p:spPr><a:xfrm><a:off x="528840" y="72360"/><a:ext cx="9068760" cy="842040"/></a:xfrm><a:prstGeom prst="rect"><a:avLst/></a:prstGeom></p:spPr><p:txBody><a:bodyPr anchor="ctr" bIns="0" lIns="0" rIns="0" tIns="0" wrap="none"/><a:p><a:pPr algn="ctr"></a:pPr><a:r><a:rPr lang="en-US"></a:rPr><a:t>Jets</a:t></a:r><a:endParaRPr/></a:p></p:txBody></p:sp></p:spTree></p:cSld>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Jet reconstruction</a:t>
            </a:r>
            <a:endParaRPr/>
          </a:p>
        </p:txBody>
      </p:sp>
      <p:sp>
        <p:nvSpPr>
          <p:cNvPr id="356" name="TextShape 2"/>
          <p:cNvSpPr txBox="1"/>
          <p:nvPr/>
        </p:nvSpPr>
        <p:spPr>
          <a:xfrm>
            <a:off x="227880" y="5008320"/>
            <a:ext cx="9826560" cy="15350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Identify all of the particles in the jet </a:t>
            </a:r>
            <a:r>
              <a:rPr lang="en-US">
                <a:latin typeface="Times New Roman"/>
                <a:ea typeface="Times New Roman"/>
              </a:rPr>
              <a:t>→</a:t>
            </a:r>
            <a:r>
              <a:rPr lang="en-US"/>
              <a:t> parton energy, momentum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Difficult in heavy ion collisions – but possible!</a:t>
            </a:r>
            <a:endParaRPr/>
          </a:p>
        </p:txBody>
      </p:sp>
      <p:pic>
        <p:nvPicPr>
          <p:cNvPr descr="" id="35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599120" y="1627560"/>
            <a:ext cx="2742480" cy="2743920"/>
          </a:xfrm>
          <a:prstGeom prst="rect">
            <a:avLst/>
          </a:prstGeom>
        </p:spPr>
      </p:pic>
      <p:sp>
        <p:nvSpPr>
          <p:cNvPr id="358" name="TextShape 3"/>
          <p:cNvSpPr txBox="1"/>
          <p:nvPr/>
        </p:nvSpPr>
        <p:spPr>
          <a:xfrm>
            <a:off x="1599120" y="4025160"/>
            <a:ext cx="2742480" cy="33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1700">
                <a:solidFill>
                  <a:srgbClr val="ffffff"/>
                </a:solidFill>
              </a:rPr>
              <a:t>p+p di-jet event in STAR</a:t>
            </a:r>
            <a:endParaRPr/>
          </a:p>
        </p:txBody>
      </p:sp>
      <p:sp>
        <p:nvSpPr>
          <p:cNvPr id="359" name="Line 4"/>
          <p:cNvSpPr/>
          <p:nvPr/>
        </p:nvSpPr>
        <p:spPr>
          <a:xfrm flipH="1" flipV="1">
            <a:off x="2033280" y="2092320"/>
            <a:ext cx="914040" cy="91476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360" name="Line 5"/>
          <p:cNvSpPr/>
          <p:nvPr/>
        </p:nvSpPr>
        <p:spPr>
          <a:xfrm flipV="1">
            <a:off x="2947320" y="1863720"/>
            <a:ext cx="0" cy="114336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361" name="CustomShape 6"/>
          <p:cNvSpPr/>
          <p:nvPr/>
        </p:nvSpPr>
        <p:spPr>
          <a:xfrm>
            <a:off x="1982520" y="1913040"/>
            <a:ext cx="914040" cy="457200"/>
          </a:xfrm>
          <a:prstGeom prst="ellipse">
            <a:avLst/>
          </a:prstGeom>
          <a:ln w="36720">
            <a:solidFill>
              <a:srgbClr val="ffffff"/>
            </a:solidFill>
            <a:round/>
          </a:ln>
        </p:spPr>
      </p:sp>
      <p:pic>
        <p:nvPicPr>
          <p:cNvPr descr="" id="362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306040" y="1600200"/>
            <a:ext cx="3656520" cy="2880000"/>
          </a:xfrm>
          <a:prstGeom prst="rect">
            <a:avLst/>
          </a:prstGeom>
        </p:spPr>
      </p:pic>
      <p:sp>
        <p:nvSpPr>
          <p:cNvPr id="363" name="TextShape 7"/>
          <p:cNvSpPr txBox="1"/>
          <p:nvPr/>
        </p:nvSpPr>
        <p:spPr>
          <a:xfrm>
            <a:off x="5462640" y="4134600"/>
            <a:ext cx="3678120" cy="333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1700">
                <a:solidFill>
                  <a:srgbClr val="ffffff"/>
                </a:solidFill>
              </a:rPr>
              <a:t>Central Au+Au collision in STAR</a:t>
            </a:r>
            <a:endParaRPr/>
          </a:p>
        </p:txBody>
      </p:sp>
      <p:sp>
        <p:nvSpPr>
          <p:cNvPr id="364" name="Line 8"/>
          <p:cNvSpPr/>
          <p:nvPr/>
        </p:nvSpPr>
        <p:spPr>
          <a:xfrm flipH="1" flipV="1">
            <a:off x="6209640" y="2109240"/>
            <a:ext cx="914040" cy="91476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365" name="Line 9"/>
          <p:cNvSpPr/>
          <p:nvPr/>
        </p:nvSpPr>
        <p:spPr>
          <a:xfrm flipV="1">
            <a:off x="7123680" y="1880640"/>
            <a:ext cx="0" cy="114336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366" name="CustomShape 10"/>
          <p:cNvSpPr/>
          <p:nvPr/>
        </p:nvSpPr>
        <p:spPr>
          <a:xfrm>
            <a:off x="6158880" y="1929960"/>
            <a:ext cx="914040" cy="457200"/>
          </a:xfrm>
          <a:prstGeom prst="ellipse">
            <a:avLst/>
          </a:prstGeom>
          <a:ln w="36720">
            <a:solidFill>
              <a:srgbClr val="ffffff"/>
            </a:solidFill>
            <a:round/>
          </a:ln>
        </p:spPr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Jets</a:t>
            </a:r>
            <a:endParaRPr/>
          </a:p>
        </p:txBody>
      </p:sp>
      <p:pic>
        <p:nvPicPr>
          <p:cNvPr descr="" id="36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50360" y="2989800"/>
            <a:ext cx="914400" cy="1371600"/>
          </a:xfrm>
          <a:prstGeom prst="rect">
            <a:avLst/>
          </a:prstGeom>
        </p:spPr>
      </p:pic>
      <p:pic>
        <p:nvPicPr>
          <p:cNvPr descr="" id="36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210680" y="2820960"/>
            <a:ext cx="640080" cy="1645920"/>
          </a:xfrm>
          <a:prstGeom prst="rect">
            <a:avLst/>
          </a:prstGeom>
        </p:spPr>
      </p:pic>
      <p:sp>
        <p:nvSpPr>
          <p:cNvPr id="370" name="CustomShape 2"/>
          <p:cNvSpPr/>
          <p:nvPr/>
        </p:nvSpPr>
        <p:spPr>
          <a:xfrm>
            <a:off x="1565280" y="316764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371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514680" y="3108960"/>
            <a:ext cx="640080" cy="1645920"/>
          </a:xfrm>
          <a:prstGeom prst="rect">
            <a:avLst/>
          </a:prstGeom>
        </p:spPr>
      </p:pic>
      <p:sp>
        <p:nvSpPr>
          <p:cNvPr id="372" name="CustomShape 3"/>
          <p:cNvSpPr/>
          <p:nvPr/>
        </p:nvSpPr>
        <p:spPr>
          <a:xfrm>
            <a:off x="3773160" y="332208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73" name="CustomShape 4"/>
          <p:cNvSpPr/>
          <p:nvPr/>
        </p:nvSpPr>
        <p:spPr>
          <a:xfrm>
            <a:off x="253440" y="3428640"/>
            <a:ext cx="83808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74" name="CustomShape 5"/>
          <p:cNvSpPr/>
          <p:nvPr/>
        </p:nvSpPr>
        <p:spPr>
          <a:xfrm>
            <a:off x="4182120" y="3747600"/>
            <a:ext cx="83844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75" name="CustomShape 6"/>
          <p:cNvSpPr/>
          <p:nvPr/>
        </p:nvSpPr>
        <p:spPr>
          <a:xfrm>
            <a:off x="3400920" y="14490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76" name="CustomShape 7"/>
          <p:cNvSpPr/>
          <p:nvPr/>
        </p:nvSpPr>
        <p:spPr>
          <a:xfrm>
            <a:off x="1985040" y="50472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77" name="CustomShape 8"/>
          <p:cNvSpPr/>
          <p:nvPr/>
        </p:nvSpPr>
        <p:spPr>
          <a:xfrm>
            <a:off x="1048320" y="2533320"/>
            <a:ext cx="100080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78" name="CustomShape 9"/>
          <p:cNvSpPr/>
          <p:nvPr/>
        </p:nvSpPr>
        <p:spPr>
          <a:xfrm>
            <a:off x="3316320" y="4657320"/>
            <a:ext cx="100080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79" name="Line 10"/>
          <p:cNvSpPr/>
          <p:nvPr/>
        </p:nvSpPr>
        <p:spPr>
          <a:xfrm>
            <a:off x="1722240" y="329040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80" name="Line 11"/>
          <p:cNvSpPr/>
          <p:nvPr/>
        </p:nvSpPr>
        <p:spPr>
          <a:xfrm flipV="1">
            <a:off x="2679120" y="168984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81" name="Line 12"/>
          <p:cNvSpPr/>
          <p:nvPr/>
        </p:nvSpPr>
        <p:spPr>
          <a:xfrm flipH="1">
            <a:off x="2907360" y="344268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82" name="Line 13"/>
          <p:cNvSpPr/>
          <p:nvPr/>
        </p:nvSpPr>
        <p:spPr>
          <a:xfrm flipH="1">
            <a:off x="2145240" y="344304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83" name="CustomShape 14"/>
          <p:cNvSpPr/>
          <p:nvPr/>
        </p:nvSpPr>
        <p:spPr>
          <a:xfrm>
            <a:off x="2450520" y="3061800"/>
            <a:ext cx="685800" cy="53352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384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5388840" y="1307880"/>
            <a:ext cx="4572000" cy="3684960"/>
          </a:xfrm>
          <a:prstGeom prst="rect">
            <a:avLst/>
          </a:prstGeom>
        </p:spPr>
      </p:pic>
      <p:sp>
        <p:nvSpPr>
          <p:cNvPr id="385" name="TextShape 15"/>
          <p:cNvSpPr txBox="1"/>
          <p:nvPr/>
        </p:nvSpPr>
        <p:spPr>
          <a:xfrm>
            <a:off x="0" y="5306040"/>
            <a:ext cx="10058400" cy="20574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Quarks and gluons are confined – we don't see them outside of mesons and baryons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Instead we see a cone of particles around the outgoing quark or gluon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Looking at jets analogous to spectroscopy</a:t>
            </a:r>
            <a:endParaRPr/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Quenched jets</a:t>
            </a:r>
            <a:endParaRPr/>
          </a:p>
        </p:txBody>
      </p:sp>
      <p:pic>
        <p:nvPicPr>
          <p:cNvPr descr="" id="38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453760" y="2840760"/>
            <a:ext cx="914400" cy="1371600"/>
          </a:xfrm>
          <a:prstGeom prst="rect">
            <a:avLst/>
          </a:prstGeom>
        </p:spPr>
      </p:pic>
      <p:pic>
        <p:nvPicPr>
          <p:cNvPr descr="" id="38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080" y="2671920"/>
            <a:ext cx="640080" cy="1645920"/>
          </a:xfrm>
          <a:prstGeom prst="rect">
            <a:avLst/>
          </a:prstGeom>
        </p:spPr>
      </p:pic>
      <p:sp>
        <p:nvSpPr>
          <p:cNvPr id="389" name="CustomShape 2"/>
          <p:cNvSpPr/>
          <p:nvPr/>
        </p:nvSpPr>
        <p:spPr>
          <a:xfrm>
            <a:off x="1768680" y="301860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390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718080" y="2959920"/>
            <a:ext cx="640080" cy="1645920"/>
          </a:xfrm>
          <a:prstGeom prst="rect">
            <a:avLst/>
          </a:prstGeom>
        </p:spPr>
      </p:pic>
      <p:sp>
        <p:nvSpPr>
          <p:cNvPr id="391" name="CustomShape 3"/>
          <p:cNvSpPr/>
          <p:nvPr/>
        </p:nvSpPr>
        <p:spPr>
          <a:xfrm>
            <a:off x="3976560" y="317304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92" name="CustomShape 4"/>
          <p:cNvSpPr/>
          <p:nvPr/>
        </p:nvSpPr>
        <p:spPr>
          <a:xfrm>
            <a:off x="456840" y="3279600"/>
            <a:ext cx="83808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93" name="CustomShape 5"/>
          <p:cNvSpPr/>
          <p:nvPr/>
        </p:nvSpPr>
        <p:spPr>
          <a:xfrm>
            <a:off x="4385520" y="3598560"/>
            <a:ext cx="83844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94" name="CustomShape 6"/>
          <p:cNvSpPr/>
          <p:nvPr/>
        </p:nvSpPr>
        <p:spPr>
          <a:xfrm>
            <a:off x="3604320" y="12999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95" name="CustomShape 7"/>
          <p:cNvSpPr/>
          <p:nvPr/>
        </p:nvSpPr>
        <p:spPr>
          <a:xfrm>
            <a:off x="2808720" y="39535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96" name="CustomShape 8"/>
          <p:cNvSpPr/>
          <p:nvPr/>
        </p:nvSpPr>
        <p:spPr>
          <a:xfrm>
            <a:off x="1251720" y="2384280"/>
            <a:ext cx="100080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97" name="CustomShape 9"/>
          <p:cNvSpPr/>
          <p:nvPr/>
        </p:nvSpPr>
        <p:spPr>
          <a:xfrm>
            <a:off x="3519720" y="4508280"/>
            <a:ext cx="100080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98" name="Line 10"/>
          <p:cNvSpPr/>
          <p:nvPr/>
        </p:nvSpPr>
        <p:spPr>
          <a:xfrm>
            <a:off x="1925640" y="314136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99" name="Line 11"/>
          <p:cNvSpPr/>
          <p:nvPr/>
        </p:nvSpPr>
        <p:spPr>
          <a:xfrm flipV="1">
            <a:off x="2882520" y="154080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400" name="Line 12"/>
          <p:cNvSpPr/>
          <p:nvPr/>
        </p:nvSpPr>
        <p:spPr>
          <a:xfrm flipH="1">
            <a:off x="3110760" y="329364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401" name="Freeform 13"/>
          <p:cNvSpPr/>
          <p:nvPr/>
        </p:nvSpPr>
        <p:spPr>
          <a:xfrm>
            <a:off x="2657520" y="3291480"/>
            <a:ext cx="585360" cy="733680"/>
          </a:xfrm>
          <a:custGeom>
            <a:avLst/>
            <a:gdLst/>
            <a:ahLst/>
            <a:rect b="b" l="0" r="r" t="0"/>
            <a:pathLst>
              <a:path h="2038" w="1626">
                <a:moveTo>
                  <a:pt x="1280" y="7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6" y="949"/>
                  <a:pt x="1625" y="1034"/>
                  <a:pt x="766" y="1266"/>
                </a:cubicBezTo>
                <a:cubicBezTo>
                  <a:pt x="0" y="1476"/>
                  <a:pt x="1017" y="1363"/>
                  <a:pt x="1023" y="1626"/>
                </a:cubicBezTo>
                <a:lnTo>
                  <a:pt x="741" y="1780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402" name="CustomShape 14"/>
          <p:cNvSpPr/>
          <p:nvPr/>
        </p:nvSpPr>
        <p:spPr>
          <a:xfrm>
            <a:off x="2653920" y="2912760"/>
            <a:ext cx="685800" cy="53352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  <p:sp>
        <p:nvSpPr>
          <p:cNvPr id="403" name="TextShape 15"/>
          <p:cNvSpPr txBox="1"/>
          <p:nvPr/>
        </p:nvSpPr>
        <p:spPr>
          <a:xfrm>
            <a:off x="503280" y="5028840"/>
            <a:ext cx="9068760" cy="17308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One of the jets is absorbed by the medium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The quark or gluon has equilibrated with the medium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>
                <a:hlinkClick r:id="rId4"/>
              </a:rPr>
              <a:t>Phys. Rev. Lett. 105, 252303 (2010)</a:t>
            </a:r>
            <a:endParaRPr/>
          </a:p>
        </p:txBody>
      </p:sp>
      <p:pic>
        <p:nvPicPr>
          <p:cNvPr descr="" id="404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5714640" y="1599840"/>
            <a:ext cx="3657600" cy="3017520"/>
          </a:xfrm>
          <a:prstGeom prst="rect">
            <a:avLst/>
          </a:prstGeom>
        </p:spPr>
      </p:pic>
    </p:spTree>
  </p:cSld>
  <p:timing>
    <p:tnLst>
      <p:par>
        <p:cTn dur="indefinite" id="67" nodeType="tmRoot" restart="never">
          <p:childTnLst>
            <p:seq>
              <p:cTn id="6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503640" y="118440"/>
            <a:ext cx="9068760" cy="619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Nuclear modification factor</a:t>
            </a:r>
            <a:endParaRPr/>
          </a:p>
        </p:txBody>
      </p:sp>
      <p:sp>
        <p:nvSpPr>
          <p:cNvPr id="406" name="TextShape 2"/>
          <p:cNvSpPr txBox="1"/>
          <p:nvPr/>
        </p:nvSpPr>
        <p:spPr>
          <a:xfrm>
            <a:off x="779040" y="986400"/>
            <a:ext cx="8683920" cy="43178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 sz="3000"/>
              <a:t>Measure spectra of probe (jets) and compare to those in p+p collisions or peripheral A+A collis</a:t>
            </a:r>
            <a:r>
              <a:rPr lang="en-US" sz="3000"/>
              <a:t>ions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000"/>
              <a:t>If high-p</a:t>
            </a:r>
            <a:r>
              <a:rPr lang="en-US" sz="3000"/>
              <a:t>T</a:t>
            </a:r>
            <a:r>
              <a:rPr lang="en-US" sz="3000"/>
              <a:t> probes (jets) are suppressed, this is evidence of jet quenc</a:t>
            </a:r>
            <a:r>
              <a:rPr lang="en-US" sz="3000"/>
              <a:t>hing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</p:txBody>
      </p:sp>
      <p:pic>
        <p:nvPicPr>
          <p:cNvPr descr="" id="40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68040" y="3538800"/>
            <a:ext cx="5375880" cy="3538080"/>
          </a:xfrm>
          <a:prstGeom prst="rect">
            <a:avLst/>
          </a:prstGeom>
        </p:spPr>
      </p:pic>
      <p:pic>
        <p:nvPicPr>
          <p:cNvPr descr="" id="40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755600"/>
            <a:ext cx="2285280" cy="548640"/>
          </a:xfrm>
          <a:prstGeom prst="rect">
            <a:avLst/>
          </a:prstGeom>
        </p:spPr>
      </p:pic>
      <p:sp>
        <p:nvSpPr>
          <p:cNvPr id="409" name="TextShape 3"/>
          <p:cNvSpPr txBox="1"/>
          <p:nvPr/>
        </p:nvSpPr>
        <p:spPr>
          <a:xfrm>
            <a:off x="8093520" y="3687480"/>
            <a:ext cx="2239200" cy="427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400">
                <a:solidFill>
                  <a:srgbClr val="ff0000"/>
                </a:solidFill>
                <a:latin typeface="Times New Roman"/>
              </a:rPr>
              <a:t>Enhancement</a:t>
            </a:r>
            <a:endParaRPr/>
          </a:p>
        </p:txBody>
      </p:sp>
      <p:sp>
        <p:nvSpPr>
          <p:cNvPr id="410" name="TextShape 4"/>
          <p:cNvSpPr txBox="1"/>
          <p:nvPr/>
        </p:nvSpPr>
        <p:spPr>
          <a:xfrm>
            <a:off x="8265600" y="4765320"/>
            <a:ext cx="1964880" cy="427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400">
                <a:solidFill>
                  <a:srgbClr val="ff0000"/>
                </a:solidFill>
                <a:latin typeface="Times New Roman"/>
              </a:rPr>
              <a:t>Suppression</a:t>
            </a:r>
            <a:endParaRPr/>
          </a:p>
        </p:txBody>
      </p:sp>
    </p:spTree>
  </p:cSld>
  <p:timing>
    <p:tnLst>
      <p:par>
        <p:cTn dur="indefinite" id="69" nodeType="tmRoot" restart="never">
          <p:childTnLst>
            <p:seq>
              <p:cTn id="7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Shape 1"/>
          <p:cNvSpPr txBox="1"/>
          <p:nvPr/>
        </p:nvSpPr>
        <p:spPr>
          <a:xfrm>
            <a:off x="503640" y="193320"/>
            <a:ext cx="9068760" cy="887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Jet nuclear modification factor</a:t>
            </a:r>
            <a:r>
              <a:rPr lang="en-US"/>
              <a:t>*</a:t>
            </a:r>
            <a:endParaRPr/>
          </a:p>
        </p:txBody>
      </p:sp>
      <p:pic>
        <p:nvPicPr>
          <p:cNvPr descr="" id="41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531880" y="1186200"/>
            <a:ext cx="4361760" cy="5486400"/>
          </a:xfrm>
          <a:prstGeom prst="rect">
            <a:avLst/>
          </a:prstGeom>
        </p:spPr>
      </p:pic>
      <p:sp>
        <p:nvSpPr>
          <p:cNvPr id="413" name="TextShape 2"/>
          <p:cNvSpPr txBox="1"/>
          <p:nvPr/>
        </p:nvSpPr>
        <p:spPr>
          <a:xfrm>
            <a:off x="2815200" y="1051560"/>
            <a:ext cx="6096960" cy="3560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500">
                <a:solidFill>
                  <a:srgbClr val="000000"/>
                </a:solidFill>
                <a:latin typeface="Times New Roman"/>
                <a:ea typeface="ArialMT"/>
              </a:rPr>
              <a:t>arXiv:1208.1967 [hep-ex] Submitted to Phys. Lett.B</a:t>
            </a:r>
            <a:endParaRPr/>
          </a:p>
        </p:txBody>
      </p:sp>
      <p:sp>
        <p:nvSpPr>
          <p:cNvPr id="414" name="TextShape 3"/>
          <p:cNvSpPr txBox="1"/>
          <p:nvPr/>
        </p:nvSpPr>
        <p:spPr>
          <a:xfrm>
            <a:off x="182880" y="3017520"/>
            <a:ext cx="2286000" cy="11142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/>
              <a:t>ATLAS collaboration</a:t>
            </a:r>
            <a:endParaRPr/>
          </a:p>
          <a:p>
            <a:pPr algn="ctr"/>
            <a:r>
              <a:rPr i="1" lang="en-US"/>
              <a:t>Anti-kT algorithm</a:t>
            </a:r>
            <a:endParaRPr/>
          </a:p>
          <a:p>
            <a:pPr algn="ctr"/>
            <a:r>
              <a:rPr i="1" lang="en-US"/>
              <a:t>R=0.2</a:t>
            </a:r>
            <a:endParaRPr/>
          </a:p>
        </p:txBody>
      </p:sp>
      <p:sp>
        <p:nvSpPr>
          <p:cNvPr id="415" name="CustomShape 4"/>
          <p:cNvSpPr/>
          <p:nvPr/>
        </p:nvSpPr>
        <p:spPr>
          <a:xfrm>
            <a:off x="6975000" y="201168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416" name="CustomShape 5"/>
          <p:cNvSpPr/>
          <p:nvPr/>
        </p:nvSpPr>
        <p:spPr>
          <a:xfrm>
            <a:off x="7406640" y="201132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417" name="CustomShape 6"/>
          <p:cNvSpPr/>
          <p:nvPr/>
        </p:nvSpPr>
        <p:spPr>
          <a:xfrm>
            <a:off x="7011000" y="341568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418" name="CustomShape 7"/>
          <p:cNvSpPr/>
          <p:nvPr/>
        </p:nvSpPr>
        <p:spPr>
          <a:xfrm>
            <a:off x="7334640" y="341532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419" name="CustomShape 8"/>
          <p:cNvSpPr/>
          <p:nvPr/>
        </p:nvSpPr>
        <p:spPr>
          <a:xfrm>
            <a:off x="7047000" y="445968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420" name="CustomShape 9"/>
          <p:cNvSpPr/>
          <p:nvPr/>
        </p:nvSpPr>
        <p:spPr>
          <a:xfrm>
            <a:off x="7298640" y="445932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421" name="CustomShape 10"/>
          <p:cNvSpPr/>
          <p:nvPr/>
        </p:nvSpPr>
        <p:spPr>
          <a:xfrm>
            <a:off x="7119000" y="535968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422" name="CustomShape 11"/>
          <p:cNvSpPr/>
          <p:nvPr/>
        </p:nvSpPr>
        <p:spPr>
          <a:xfrm>
            <a:off x="7226640" y="535932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423" name="TextShape 12"/>
          <p:cNvSpPr txBox="1"/>
          <p:nvPr/>
        </p:nvSpPr>
        <p:spPr>
          <a:xfrm>
            <a:off x="597600" y="6966000"/>
            <a:ext cx="900360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/>
              <a:t>*Rcp is the ratio of central to peripheral A+A collisions instead of A+A collisions to p+p</a:t>
            </a:r>
            <a:endParaRPr/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24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4793400" y="1211400"/>
            <a:ext cx="4627080" cy="5041440"/>
          </a:xfrm>
          <a:prstGeom prst="rect">
            <a:avLst/>
          </a:prstGeom>
        </p:spPr>
      </p:pic>
      <p:sp>
        <p:nvSpPr>
          <p:cNvPr id="425" name="TextShape 1"/>
          <p:cNvSpPr txBox="1"/>
          <p:nvPr/>
        </p:nvSpPr>
        <p:spPr>
          <a:xfrm>
            <a:off x="0" y="-44280"/>
            <a:ext cx="10076760" cy="845280"/>
          </a:xfrm>
          <a:prstGeom prst="rect">
            <a:avLst/>
          </a:prstGeom>
        </p:spPr>
        <p:txBody>
          <a:bodyPr anchor="ctr" bIns="47880" lIns="95760" rIns="95760" tIns="47880"/>
          <a:p>
            <a:pPr algn="ctr">
              <a:buSzPct val="45000"/>
              <a:buFont typeface="StarSymbol"/>
              <a:buChar char=""/>
            </a:pPr>
            <a:r>
              <a:rPr lang="en-US"/>
              <a:t>Nuclear modification factors</a:t>
            </a:r>
            <a:endParaRPr/>
          </a:p>
        </p:txBody>
      </p:sp>
      <p:sp>
        <p:nvSpPr>
          <p:cNvPr id="426" name="CustomShape 2"/>
          <p:cNvSpPr/>
          <p:nvPr/>
        </p:nvSpPr>
        <p:spPr>
          <a:xfrm>
            <a:off x="4702320" y="6058440"/>
            <a:ext cx="4366800" cy="96588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2400">
                <a:solidFill>
                  <a:srgbClr val="000000"/>
                </a:solidFill>
              </a:rPr>
              <a:t>Like for charged particles, high-p</a:t>
            </a:r>
            <a:r>
              <a:rPr lang="en-US" sz="2400">
                <a:solidFill>
                  <a:srgbClr val="000000"/>
                </a:solidFill>
              </a:rPr>
              <a:t>T</a:t>
            </a:r>
            <a:r>
              <a:rPr lang="en-US" sz="2400">
                <a:solidFill>
                  <a:srgbClr val="000000"/>
                </a:solidFill>
              </a:rPr>
              <a:t> jet R</a:t>
            </a:r>
            <a:r>
              <a:rPr lang="en-US" sz="2400">
                <a:solidFill>
                  <a:srgbClr val="000000"/>
                </a:solidFill>
              </a:rPr>
              <a:t>AA</a:t>
            </a:r>
            <a:r>
              <a:rPr lang="en-US" sz="2400">
                <a:solidFill>
                  <a:srgbClr val="000000"/>
                </a:solidFill>
              </a:rPr>
              <a:t> flat at ≈ 0.5</a:t>
            </a:r>
            <a:endParaRPr/>
          </a:p>
        </p:txBody>
      </p:sp>
      <p:sp>
        <p:nvSpPr>
          <p:cNvPr id="427" name="CustomShape 3"/>
          <p:cNvSpPr/>
          <p:nvPr/>
        </p:nvSpPr>
        <p:spPr>
          <a:xfrm>
            <a:off x="4870440" y="756000"/>
            <a:ext cx="3862440" cy="67716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</a:rPr>
              <a:t>Fully unfolded inclusive jet R</a:t>
            </a:r>
            <a:r>
              <a:rPr lang="en-US" sz="1600">
                <a:solidFill>
                  <a:srgbClr val="000000"/>
                </a:solidFill>
              </a:rPr>
              <a:t>AA</a:t>
            </a:r>
            <a:r>
              <a:rPr lang="en-US" sz="1600">
                <a:solidFill>
                  <a:srgbClr val="000000"/>
                </a:solidFill>
              </a:rPr>
              <a:t> </a:t>
            </a:r>
            <a:endParaRPr/>
          </a:p>
          <a:p>
            <a:pPr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</a:rPr>
              <a:t>pp 2.76 TeV reference</a:t>
            </a:r>
            <a:endParaRPr/>
          </a:p>
        </p:txBody>
      </p:sp>
      <p:sp>
        <p:nvSpPr>
          <p:cNvPr id="428" name="CustomShape 4"/>
          <p:cNvSpPr/>
          <p:nvPr/>
        </p:nvSpPr>
        <p:spPr>
          <a:xfrm>
            <a:off x="6720480" y="1543680"/>
            <a:ext cx="1882080" cy="30492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buFont typeface="StarSymbol"/>
              <a:buChar char=""/>
            </a:pPr>
            <a:r>
              <a:rPr lang="en-US" sz="1200">
                <a:solidFill>
                  <a:srgbClr val="000000"/>
                </a:solidFill>
              </a:rPr>
              <a:t>CMS-PAS HIN-12-004</a:t>
            </a:r>
            <a:endParaRPr/>
          </a:p>
        </p:txBody>
      </p:sp>
      <p:pic>
        <p:nvPicPr>
          <p:cNvPr descr="" id="429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200880" y="1209240"/>
            <a:ext cx="4628880" cy="5041440"/>
          </a:xfrm>
          <a:prstGeom prst="rect">
            <a:avLst/>
          </a:prstGeom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extShape 1"/>
          <p:cNvSpPr txBox="1"/>
          <p:nvPr/>
        </p:nvSpPr>
        <p:spPr>
          <a:xfrm>
            <a:off x="548640" y="2934720"/>
            <a:ext cx="9068760" cy="1280520"/>
          </a:xfrm>
          <a:prstGeom prst="rect">
            <a:avLst/>
          </a:prstGeom>
        </p:spPr>
        <p:txBody>
          <a:bodyPr anchor="ctr" bIns="9000" lIns="9000" rIns="9000" tIns="9000" wrap="none"/>
          <a:p>
            <a:pPr algn="ctr"/>
            <a:r>
              <a:rPr lang="en-US"/>
              <a:t>Hard probes</a:t>
            </a:r>
            <a:endParaRPr/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extShape 1"/>
          <p:cNvSpPr txBox="1"/>
          <p:nvPr/>
        </p:nvSpPr>
        <p:spPr>
          <a:xfrm>
            <a:off x="503640" y="262440"/>
            <a:ext cx="9068760" cy="619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If we have a fluid...</a:t>
            </a:r>
            <a:endParaRPr/>
          </a:p>
        </p:txBody>
      </p:sp>
      <p:pic>
        <p:nvPicPr>
          <p:cNvPr descr="" id="43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687640" y="1359360"/>
            <a:ext cx="3656520" cy="3611880"/>
          </a:xfrm>
          <a:prstGeom prst="rect">
            <a:avLst/>
          </a:prstGeom>
        </p:spPr>
      </p:pic>
      <p:sp>
        <p:nvSpPr>
          <p:cNvPr id="433" name="CustomShape 2"/>
          <p:cNvSpPr/>
          <p:nvPr/>
        </p:nvSpPr>
        <p:spPr>
          <a:xfrm>
            <a:off x="6254640" y="1339920"/>
            <a:ext cx="2617920" cy="685080"/>
          </a:xfrm>
          <a:prstGeom prst="rect">
            <a:avLst/>
          </a:prstGeom>
        </p:spPr>
        <p:txBody>
          <a:bodyPr bIns="46800" lIns="90000" rIns="90000" tIns="46800" wrap="none"/>
          <a:p>
            <a:r>
              <a:rPr lang="en-US" sz="1400">
                <a:solidFill>
                  <a:srgbClr val="000000"/>
                </a:solidFill>
              </a:rPr>
              <a:t>Au+Au </a:t>
            </a:r>
            <a:r>
              <a:rPr lang="en-US" sz="1400">
                <a:solidFill>
                  <a:srgbClr val="000000"/>
                </a:solidFill>
                <a:latin typeface="Symbol"/>
                <a:ea typeface="Symbol"/>
              </a:rPr>
              <a:t></a:t>
            </a:r>
            <a:r>
              <a:rPr lang="en-US" sz="1400">
                <a:solidFill>
                  <a:srgbClr val="000000"/>
                </a:solidFill>
              </a:rPr>
              <a:t>s</a:t>
            </a:r>
            <a:r>
              <a:rPr lang="en-US" sz="1400">
                <a:solidFill>
                  <a:srgbClr val="000000"/>
                </a:solidFill>
              </a:rPr>
              <a:t>NN</a:t>
            </a:r>
            <a:r>
              <a:rPr lang="en-US" sz="1400">
                <a:solidFill>
                  <a:srgbClr val="000000"/>
                </a:solidFill>
              </a:rPr>
              <a:t> = 200 GeV</a:t>
            </a:r>
            <a:endParaRPr/>
          </a:p>
          <a:p>
            <a:r>
              <a:rPr lang="en-US" sz="1400">
                <a:solidFill>
                  <a:srgbClr val="000000"/>
                </a:solidFill>
              </a:rPr>
              <a:t>b=7 fm</a:t>
            </a:r>
            <a:endParaRPr/>
          </a:p>
        </p:txBody>
      </p:sp>
      <p:sp>
        <p:nvSpPr>
          <p:cNvPr id="434" name="TextShape 3"/>
          <p:cNvSpPr txBox="1"/>
          <p:nvPr/>
        </p:nvSpPr>
        <p:spPr>
          <a:xfrm>
            <a:off x="6067080" y="4172040"/>
            <a:ext cx="3020040" cy="4190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400"/>
              <a:t>arXiv:nucl-th/0305084</a:t>
            </a:r>
            <a:endParaRPr/>
          </a:p>
        </p:txBody>
      </p:sp>
      <p:sp>
        <p:nvSpPr>
          <p:cNvPr id="435" name="Line 4"/>
          <p:cNvSpPr/>
          <p:nvPr/>
        </p:nvSpPr>
        <p:spPr>
          <a:xfrm>
            <a:off x="7816320" y="2985120"/>
            <a:ext cx="1599840" cy="0"/>
          </a:xfrm>
          <a:prstGeom prst="line">
            <a:avLst/>
          </a:prstGeom>
          <a:ln w="54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436" name="Line 5"/>
          <p:cNvSpPr/>
          <p:nvPr/>
        </p:nvSpPr>
        <p:spPr>
          <a:xfrm flipH="1">
            <a:off x="5909040" y="2985120"/>
            <a:ext cx="1599840" cy="0"/>
          </a:xfrm>
          <a:prstGeom prst="line">
            <a:avLst/>
          </a:prstGeom>
          <a:ln w="54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437" name="TextShape 6"/>
          <p:cNvSpPr txBox="1"/>
          <p:nvPr/>
        </p:nvSpPr>
        <p:spPr>
          <a:xfrm>
            <a:off x="5712840" y="2383920"/>
            <a:ext cx="4113360" cy="5155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0000"/>
                </a:solidFill>
              </a:rPr>
              <a:t>Particles pushed out</a:t>
            </a:r>
            <a:endParaRPr/>
          </a:p>
        </p:txBody>
      </p:sp>
      <p:sp>
        <p:nvSpPr>
          <p:cNvPr id="438" name="TextShape 7"/>
          <p:cNvSpPr txBox="1"/>
          <p:nvPr/>
        </p:nvSpPr>
        <p:spPr>
          <a:xfrm>
            <a:off x="6062040" y="3899880"/>
            <a:ext cx="251352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/>
              <a:t>Equipotential lines</a:t>
            </a:r>
            <a:endParaRPr/>
          </a:p>
        </p:txBody>
      </p:sp>
      <p:sp>
        <p:nvSpPr>
          <p:cNvPr id="439" name="TextShape 8"/>
          <p:cNvSpPr txBox="1"/>
          <p:nvPr/>
        </p:nvSpPr>
        <p:spPr>
          <a:xfrm>
            <a:off x="287640" y="5041440"/>
            <a:ext cx="9575280" cy="10836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Initial overlap asymmetric </a:t>
            </a:r>
            <a:r>
              <a:rPr lang="en-US">
                <a:latin typeface="Times New Roman"/>
                <a:ea typeface="Times New Roman"/>
              </a:rPr>
              <a:t>→</a:t>
            </a:r>
            <a:r>
              <a:rPr lang="en-US"/>
              <a:t> pressure gradients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Momentum anisotropy </a:t>
            </a:r>
            <a:r>
              <a:rPr lang="en-US">
                <a:latin typeface="Times New Roman"/>
                <a:ea typeface="Times New Roman"/>
              </a:rPr>
              <a:t>→</a:t>
            </a:r>
            <a:r>
              <a:rPr lang="en-US"/>
              <a:t> Fourier decomposition:</a:t>
            </a:r>
            <a:endParaRPr/>
          </a:p>
        </p:txBody>
      </p:sp>
    </p:spTree>
  </p:cSld>
  <p:timing>
    <p:tnLst>
      <p:par>
        <p:cTn dur="indefinite" id="71" nodeType="tmRoot" restart="never">
          <p:childTnLst>
            <p:seq>
              <p:cTn id="72" nodeType="mainSeq">
                <p:childTnLst>
                  <p:par>
                    <p:cTn fill="freeze" id="73">
                      <p:stCondLst>
                        <p:cond delay="indefinite"/>
                      </p:stCondLst>
                      <p:childTnLst>
                        <p:par>
                          <p:cTn fill="freeze" id="74">
                            <p:stCondLst>
                              <p:cond delay="0"/>
                            </p:stCondLst>
                            <p:childTnLst>
                              <p:par>
                                <p:cTn fill="hold" id="7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93" st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935280" y="46080"/>
            <a:ext cx="9068760" cy="619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Exploring QCD at high temperatures</a:t>
            </a:r>
            <a:endParaRPr/>
          </a:p>
        </p:txBody>
      </p:sp>
      <p:pic>
        <p:nvPicPr>
          <p:cNvPr descr="" id="13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54360" y="2455560"/>
            <a:ext cx="4570560" cy="2826360"/>
          </a:xfrm>
          <a:prstGeom prst="rect">
            <a:avLst/>
          </a:prstGeom>
        </p:spPr>
      </p:pic>
      <p:sp>
        <p:nvSpPr>
          <p:cNvPr id="139" name="TextShape 2"/>
          <p:cNvSpPr txBox="1"/>
          <p:nvPr/>
        </p:nvSpPr>
        <p:spPr>
          <a:xfrm>
            <a:off x="4803120" y="4639680"/>
            <a:ext cx="2721960" cy="508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000">
                <a:latin typeface="Times New Roman"/>
                <a:ea typeface="ArialMT"/>
              </a:rPr>
              <a:t>F. Karsch, et al.</a:t>
            </a:r>
            <a:endParaRPr/>
          </a:p>
          <a:p>
            <a:r>
              <a:rPr lang="en-US" sz="1000">
                <a:latin typeface="Times New Roman"/>
                <a:ea typeface="ArialMT"/>
              </a:rPr>
              <a:t>Nucl. Phys. B605 (2001) 579</a:t>
            </a:r>
            <a:endParaRPr/>
          </a:p>
        </p:txBody>
      </p:sp>
      <p:pic>
        <p:nvPicPr>
          <p:cNvPr descr="" id="14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61080" y="4216680"/>
            <a:ext cx="1828080" cy="1756080"/>
          </a:xfrm>
          <a:prstGeom prst="rect">
            <a:avLst/>
          </a:prstGeom>
          <a:ln w="36720">
            <a:solidFill>
              <a:srgbClr val="0000ff"/>
            </a:solidFill>
            <a:round/>
          </a:ln>
        </p:spPr>
      </p:pic>
      <p:sp>
        <p:nvSpPr>
          <p:cNvPr id="141" name="TextShape 3"/>
          <p:cNvSpPr txBox="1"/>
          <p:nvPr/>
        </p:nvSpPr>
        <p:spPr>
          <a:xfrm>
            <a:off x="204480" y="5972760"/>
            <a:ext cx="2056680" cy="5968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>
                <a:solidFill>
                  <a:srgbClr val="0000ff"/>
                </a:solidFill>
                <a:latin typeface="Times New Roman"/>
              </a:rPr>
              <a:t>Confined - fewer degrees of freedom</a:t>
            </a:r>
            <a:endParaRPr/>
          </a:p>
        </p:txBody>
      </p:sp>
      <p:sp>
        <p:nvSpPr>
          <p:cNvPr id="142" name="Line 4"/>
          <p:cNvSpPr/>
          <p:nvPr/>
        </p:nvSpPr>
        <p:spPr>
          <a:xfrm flipV="1">
            <a:off x="2189160" y="4825080"/>
            <a:ext cx="1142640" cy="457200"/>
          </a:xfrm>
          <a:prstGeom prst="line">
            <a:avLst/>
          </a:prstGeom>
          <a:ln w="36720">
            <a:solidFill>
              <a:srgbClr val="0000ff"/>
            </a:solidFill>
            <a:round/>
            <a:tailEnd len="med" type="triangle" w="med"/>
          </a:ln>
        </p:spPr>
      </p:sp>
      <p:pic>
        <p:nvPicPr>
          <p:cNvPr descr="" id="143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7782120" y="1322640"/>
            <a:ext cx="1828080" cy="1664640"/>
          </a:xfrm>
          <a:prstGeom prst="rect">
            <a:avLst/>
          </a:prstGeom>
          <a:ln w="36720">
            <a:solidFill>
              <a:srgbClr val="ff0000"/>
            </a:solidFill>
            <a:round/>
          </a:ln>
        </p:spPr>
      </p:pic>
      <p:sp>
        <p:nvSpPr>
          <p:cNvPr id="144" name="TextShape 5"/>
          <p:cNvSpPr txBox="1"/>
          <p:nvPr/>
        </p:nvSpPr>
        <p:spPr>
          <a:xfrm>
            <a:off x="7517520" y="2988000"/>
            <a:ext cx="2285280" cy="5968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>
                <a:solidFill>
                  <a:srgbClr val="ff0000"/>
                </a:solidFill>
                <a:latin typeface="Times New Roman"/>
              </a:rPr>
              <a:t>Deconfined - more degrees of freedom</a:t>
            </a:r>
            <a:endParaRPr/>
          </a:p>
        </p:txBody>
      </p:sp>
      <p:sp>
        <p:nvSpPr>
          <p:cNvPr id="145" name="Line 6"/>
          <p:cNvSpPr/>
          <p:nvPr/>
        </p:nvSpPr>
        <p:spPr>
          <a:xfrm flipH="1">
            <a:off x="6410880" y="2538000"/>
            <a:ext cx="1371240" cy="45720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146" name="TextShape 7"/>
          <p:cNvSpPr txBox="1"/>
          <p:nvPr/>
        </p:nvSpPr>
        <p:spPr>
          <a:xfrm>
            <a:off x="2470320" y="5019480"/>
            <a:ext cx="2733840" cy="3560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>
                <a:solidFill>
                  <a:srgbClr val="000000"/>
                </a:solidFill>
                <a:latin typeface="Times New Roman"/>
                <a:ea typeface="YEISWR+SymbolMT"/>
              </a:rPr>
              <a:t>ε</a:t>
            </a:r>
            <a:r>
              <a:rPr lang="en-US">
                <a:solidFill>
                  <a:srgbClr val="000000"/>
                </a:solidFill>
                <a:latin typeface="Times New Roman"/>
                <a:ea typeface="ArialMT"/>
              </a:rPr>
              <a:t>/T</a:t>
            </a:r>
            <a:r>
              <a:rPr lang="en-US" sz="1200">
                <a:solidFill>
                  <a:srgbClr val="000000"/>
                </a:solidFill>
                <a:latin typeface="Times New Roman"/>
                <a:ea typeface="ArialMT"/>
              </a:rPr>
              <a:t>4</a:t>
            </a:r>
            <a:r>
              <a:rPr lang="en-US">
                <a:solidFill>
                  <a:srgbClr val="000000"/>
                </a:solidFill>
                <a:latin typeface="Times New Roman"/>
                <a:ea typeface="ArialMT"/>
              </a:rPr>
              <a:t>~ # degrees of freedom</a:t>
            </a:r>
            <a:endParaRPr/>
          </a:p>
        </p:txBody>
      </p:sp>
      <p:sp>
        <p:nvSpPr>
          <p:cNvPr id="147" name="TextShape 8"/>
          <p:cNvSpPr txBox="1"/>
          <p:nvPr/>
        </p:nvSpPr>
        <p:spPr>
          <a:xfrm>
            <a:off x="3062520" y="2053800"/>
            <a:ext cx="4465800" cy="4104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2000">
                <a:solidFill>
                  <a:srgbClr val="000000"/>
                </a:solidFill>
                <a:latin typeface="Times New Roman"/>
                <a:ea typeface="Arial-BoldMT"/>
              </a:rPr>
              <a:t>T</a:t>
            </a:r>
            <a:r>
              <a:rPr lang="en-US" sz="1350">
                <a:solidFill>
                  <a:srgbClr val="000000"/>
                </a:solidFill>
                <a:latin typeface="Times New Roman"/>
                <a:ea typeface="Arial-BoldMT"/>
              </a:rPr>
              <a:t>C</a:t>
            </a:r>
            <a:r>
              <a:rPr lang="en-US" sz="1350">
                <a:solidFill>
                  <a:srgbClr val="000000"/>
                </a:solidFill>
                <a:latin typeface="Times New Roman"/>
                <a:ea typeface="Arial-BoldMT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Arial-BoldMT"/>
              </a:rPr>
              <a:t>~ 175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YEISWR+SymbolMT"/>
              </a:rPr>
              <a:t>±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Arial-BoldMT"/>
              </a:rPr>
              <a:t>8 MeV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YEISWR+SymbolMT"/>
              </a:rPr>
              <a:t>→ε</a:t>
            </a:r>
            <a:r>
              <a:rPr lang="en-US" sz="1350">
                <a:solidFill>
                  <a:srgbClr val="000000"/>
                </a:solidFill>
                <a:latin typeface="Times New Roman"/>
                <a:ea typeface="Arial-BoldItalicMT"/>
              </a:rPr>
              <a:t>C</a:t>
            </a:r>
            <a:r>
              <a:rPr lang="en-US" sz="1350">
                <a:solidFill>
                  <a:srgbClr val="000000"/>
                </a:solidFill>
                <a:latin typeface="Times New Roman"/>
                <a:ea typeface="Arial-BoldItalicMT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Arial-BoldMT"/>
              </a:rPr>
              <a:t>~ 0.3 -1 GeV/fm</a:t>
            </a:r>
            <a:r>
              <a:rPr lang="en-US" sz="1350">
                <a:solidFill>
                  <a:srgbClr val="000000"/>
                </a:solidFill>
                <a:latin typeface="Times New Roman"/>
                <a:ea typeface="Arial-BoldMT"/>
              </a:rPr>
              <a:t>3</a:t>
            </a:r>
            <a:endParaRPr/>
          </a:p>
        </p:txBody>
      </p:sp>
      <p:sp>
        <p:nvSpPr>
          <p:cNvPr id="148" name="TextShape 9"/>
          <p:cNvSpPr txBox="1"/>
          <p:nvPr/>
        </p:nvSpPr>
        <p:spPr>
          <a:xfrm>
            <a:off x="7664040" y="998640"/>
            <a:ext cx="2057400" cy="3160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1600">
                <a:latin typeface="Times New Roman"/>
              </a:rPr>
              <a:t>Quark-gluon plasma</a:t>
            </a:r>
            <a:endParaRPr/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extShape 1"/>
          <p:cNvSpPr txBox="1"/>
          <p:nvPr/>
        </p:nvSpPr>
        <p:spPr>
          <a:xfrm>
            <a:off x="503640" y="121320"/>
            <a:ext cx="9068760" cy="6728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What does it mean?</a:t>
            </a:r>
            <a:endParaRPr/>
          </a:p>
        </p:txBody>
      </p:sp>
      <p:sp>
        <p:nvSpPr>
          <p:cNvPr id="441" name="TextShape 2"/>
          <p:cNvSpPr txBox="1"/>
          <p:nvPr/>
        </p:nvSpPr>
        <p:spPr>
          <a:xfrm>
            <a:off x="228240" y="2896920"/>
            <a:ext cx="525600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solidFill>
                  <a:srgbClr val="0000ff"/>
                </a:solidFill>
                <a:latin typeface="Times New Roman"/>
              </a:rPr>
              <a:t>Fourier decomposition:</a:t>
            </a:r>
            <a:endParaRPr/>
          </a:p>
        </p:txBody>
      </p:sp>
      <p:pic>
        <p:nvPicPr>
          <p:cNvPr descr="" id="44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021680" y="4137480"/>
            <a:ext cx="1371240" cy="1371960"/>
          </a:xfrm>
          <a:prstGeom prst="rect">
            <a:avLst/>
          </a:prstGeom>
        </p:spPr>
      </p:pic>
      <p:pic>
        <p:nvPicPr>
          <p:cNvPr descr="" id="443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2921760" y="4101480"/>
            <a:ext cx="1371240" cy="1371960"/>
          </a:xfrm>
          <a:prstGeom prst="rect">
            <a:avLst/>
          </a:prstGeom>
        </p:spPr>
      </p:pic>
      <p:pic>
        <p:nvPicPr>
          <p:cNvPr descr="" id="444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4498200" y="4124880"/>
            <a:ext cx="1371240" cy="1371960"/>
          </a:xfrm>
          <a:prstGeom prst="rect">
            <a:avLst/>
          </a:prstGeom>
        </p:spPr>
      </p:pic>
      <p:pic>
        <p:nvPicPr>
          <p:cNvPr descr="" id="445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6206040" y="4152240"/>
            <a:ext cx="1370880" cy="1344600"/>
          </a:xfrm>
          <a:prstGeom prst="rect">
            <a:avLst/>
          </a:prstGeom>
        </p:spPr>
      </p:pic>
      <p:pic>
        <p:nvPicPr>
          <p:cNvPr descr="" id="446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7998120" y="4133880"/>
            <a:ext cx="1371240" cy="1362960"/>
          </a:xfrm>
          <a:prstGeom prst="rect">
            <a:avLst/>
          </a:prstGeom>
        </p:spPr>
      </p:pic>
      <p:pic>
        <p:nvPicPr>
          <p:cNvPr descr="" id="447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2240" y="1112040"/>
            <a:ext cx="381600" cy="1158840"/>
          </a:xfrm>
          <a:prstGeom prst="rect">
            <a:avLst/>
          </a:prstGeom>
        </p:spPr>
      </p:pic>
      <p:pic>
        <p:nvPicPr>
          <p:cNvPr descr="" id="448" name=""/>
          <p:cNvPicPr/>
          <p:nvPr/>
        </p:nvPicPr>
        <p:blipFill>
          <a:blip r:embed="rId7"/>
          <a:stretch>
            <a:fillRect/>
          </a:stretch>
        </p:blipFill>
        <p:spPr>
          <a:xfrm>
            <a:off x="3095280" y="1112040"/>
            <a:ext cx="517680" cy="1173240"/>
          </a:xfrm>
          <a:prstGeom prst="rect">
            <a:avLst/>
          </a:prstGeom>
        </p:spPr>
      </p:pic>
      <p:pic>
        <p:nvPicPr>
          <p:cNvPr descr="" id="449" name=""/>
          <p:cNvPicPr/>
          <p:nvPr/>
        </p:nvPicPr>
        <p:blipFill>
          <a:blip r:embed="rId8"/>
          <a:stretch>
            <a:fillRect/>
          </a:stretch>
        </p:blipFill>
        <p:spPr>
          <a:xfrm>
            <a:off x="4795560" y="1112040"/>
            <a:ext cx="691200" cy="1173240"/>
          </a:xfrm>
          <a:prstGeom prst="rect">
            <a:avLst/>
          </a:prstGeom>
        </p:spPr>
      </p:pic>
      <p:pic>
        <p:nvPicPr>
          <p:cNvPr descr="" id="450" nam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420520" y="1112040"/>
            <a:ext cx="1159560" cy="1173240"/>
          </a:xfrm>
          <a:prstGeom prst="rect">
            <a:avLst/>
          </a:prstGeom>
        </p:spPr>
      </p:pic>
      <p:pic>
        <p:nvPicPr>
          <p:cNvPr descr="" id="451" name=""/>
          <p:cNvPicPr/>
          <p:nvPr/>
        </p:nvPicPr>
        <p:blipFill>
          <a:blip r:embed="rId10"/>
          <a:stretch>
            <a:fillRect/>
          </a:stretch>
        </p:blipFill>
        <p:spPr>
          <a:xfrm>
            <a:off x="6457680" y="1112040"/>
            <a:ext cx="1467720" cy="1158840"/>
          </a:xfrm>
          <a:prstGeom prst="rect">
            <a:avLst/>
          </a:prstGeom>
        </p:spPr>
      </p:pic>
      <p:pic>
        <p:nvPicPr>
          <p:cNvPr descr="" id="452" name=""/>
          <p:cNvPicPr/>
          <p:nvPr/>
        </p:nvPicPr>
        <p:blipFill>
          <a:blip r:embed="rId11"/>
          <a:stretch>
            <a:fillRect/>
          </a:stretch>
        </p:blipFill>
        <p:spPr>
          <a:xfrm>
            <a:off x="7860600" y="1112040"/>
            <a:ext cx="1998000" cy="1158840"/>
          </a:xfrm>
          <a:prstGeom prst="rect">
            <a:avLst/>
          </a:prstGeom>
        </p:spPr>
      </p:pic>
      <p:pic>
        <p:nvPicPr>
          <p:cNvPr descr="" id="453" name=""/>
          <p:cNvPicPr/>
          <p:nvPr/>
        </p:nvPicPr>
        <p:blipFill>
          <a:blip r:embed="rId12"/>
          <a:stretch>
            <a:fillRect/>
          </a:stretch>
        </p:blipFill>
        <p:spPr>
          <a:xfrm>
            <a:off x="228240" y="1107000"/>
            <a:ext cx="346320" cy="1158840"/>
          </a:xfrm>
          <a:prstGeom prst="rect">
            <a:avLst/>
          </a:prstGeom>
        </p:spPr>
      </p:pic>
      <p:pic>
        <p:nvPicPr>
          <p:cNvPr descr="" id="454" name=""/>
          <p:cNvPicPr/>
          <p:nvPr/>
        </p:nvPicPr>
        <p:blipFill>
          <a:blip r:embed="rId13"/>
          <a:stretch>
            <a:fillRect/>
          </a:stretch>
        </p:blipFill>
        <p:spPr>
          <a:xfrm>
            <a:off x="495720" y="1107000"/>
            <a:ext cx="414360" cy="1158840"/>
          </a:xfrm>
          <a:prstGeom prst="rect">
            <a:avLst/>
          </a:prstGeom>
        </p:spPr>
      </p:pic>
      <p:pic>
        <p:nvPicPr>
          <p:cNvPr descr="" id="455" name=""/>
          <p:cNvPicPr/>
          <p:nvPr/>
        </p:nvPicPr>
        <p:blipFill>
          <a:blip r:embed="rId14"/>
          <a:stretch>
            <a:fillRect/>
          </a:stretch>
        </p:blipFill>
        <p:spPr>
          <a:xfrm>
            <a:off x="873720" y="1110600"/>
            <a:ext cx="456480" cy="1158840"/>
          </a:xfrm>
          <a:prstGeom prst="rect">
            <a:avLst/>
          </a:prstGeom>
        </p:spPr>
      </p:pic>
      <p:pic>
        <p:nvPicPr>
          <p:cNvPr descr="" id="456" name=""/>
          <p:cNvPicPr/>
          <p:nvPr/>
        </p:nvPicPr>
        <p:blipFill>
          <a:blip r:embed="rId15"/>
          <a:stretch>
            <a:fillRect/>
          </a:stretch>
        </p:blipFill>
        <p:spPr>
          <a:xfrm>
            <a:off x="1645200" y="1112040"/>
            <a:ext cx="465120" cy="1158840"/>
          </a:xfrm>
          <a:prstGeom prst="rect">
            <a:avLst/>
          </a:prstGeom>
        </p:spPr>
      </p:pic>
      <p:pic>
        <p:nvPicPr>
          <p:cNvPr descr="" id="457" name=""/>
          <p:cNvPicPr/>
          <p:nvPr/>
        </p:nvPicPr>
        <p:blipFill>
          <a:blip r:embed="rId16"/>
          <a:stretch>
            <a:fillRect/>
          </a:stretch>
        </p:blipFill>
        <p:spPr>
          <a:xfrm>
            <a:off x="2101320" y="1112040"/>
            <a:ext cx="539280" cy="1158840"/>
          </a:xfrm>
          <a:prstGeom prst="rect">
            <a:avLst/>
          </a:prstGeom>
        </p:spPr>
      </p:pic>
      <p:pic>
        <p:nvPicPr>
          <p:cNvPr descr="" id="458" name=""/>
          <p:cNvPicPr/>
          <p:nvPr/>
        </p:nvPicPr>
        <p:blipFill>
          <a:blip r:embed="rId17"/>
          <a:stretch>
            <a:fillRect/>
          </a:stretch>
        </p:blipFill>
        <p:spPr>
          <a:xfrm>
            <a:off x="2640600" y="1112040"/>
            <a:ext cx="475560" cy="1173240"/>
          </a:xfrm>
          <a:prstGeom prst="rect">
            <a:avLst/>
          </a:prstGeom>
        </p:spPr>
      </p:pic>
      <p:pic>
        <p:nvPicPr>
          <p:cNvPr descr="" id="459" name=""/>
          <p:cNvPicPr/>
          <p:nvPr/>
        </p:nvPicPr>
        <p:blipFill>
          <a:blip r:embed="rId18"/>
          <a:stretch>
            <a:fillRect/>
          </a:stretch>
        </p:blipFill>
        <p:spPr>
          <a:xfrm>
            <a:off x="3593880" y="1112040"/>
            <a:ext cx="582480" cy="1173240"/>
          </a:xfrm>
          <a:prstGeom prst="rect">
            <a:avLst/>
          </a:prstGeom>
        </p:spPr>
      </p:pic>
      <p:pic>
        <p:nvPicPr>
          <p:cNvPr descr="" id="460" name=""/>
          <p:cNvPicPr/>
          <p:nvPr/>
        </p:nvPicPr>
        <p:blipFill>
          <a:blip r:embed="rId19"/>
          <a:stretch>
            <a:fillRect/>
          </a:stretch>
        </p:blipFill>
        <p:spPr>
          <a:xfrm>
            <a:off x="4174560" y="1112040"/>
            <a:ext cx="621000" cy="1173240"/>
          </a:xfrm>
          <a:prstGeom prst="rect">
            <a:avLst/>
          </a:prstGeom>
        </p:spPr>
      </p:pic>
      <p:sp>
        <p:nvSpPr>
          <p:cNvPr id="461" name="Line 3"/>
          <p:cNvSpPr/>
          <p:nvPr/>
        </p:nvSpPr>
        <p:spPr>
          <a:xfrm>
            <a:off x="5476320" y="1124640"/>
            <a:ext cx="1121040" cy="0"/>
          </a:xfrm>
          <a:prstGeom prst="line">
            <a:avLst/>
          </a:prstGeom>
          <a:ln w="19080">
            <a:solidFill>
              <a:srgbClr val="3366cc"/>
            </a:solidFill>
            <a:miter/>
          </a:ln>
        </p:spPr>
      </p:sp>
      <p:sp>
        <p:nvSpPr>
          <p:cNvPr id="462" name="Line 4"/>
          <p:cNvSpPr/>
          <p:nvPr/>
        </p:nvSpPr>
        <p:spPr>
          <a:xfrm>
            <a:off x="1450080" y="2432520"/>
            <a:ext cx="2415960" cy="0"/>
          </a:xfrm>
          <a:prstGeom prst="line">
            <a:avLst/>
          </a:prstGeom>
          <a:ln w="7632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463" name="Line 5"/>
          <p:cNvSpPr/>
          <p:nvPr/>
        </p:nvSpPr>
        <p:spPr>
          <a:xfrm>
            <a:off x="5378400" y="1154160"/>
            <a:ext cx="1203840" cy="0"/>
          </a:xfrm>
          <a:prstGeom prst="line">
            <a:avLst/>
          </a:prstGeom>
          <a:ln w="9360">
            <a:solidFill>
              <a:srgbClr val="0066cc"/>
            </a:solidFill>
            <a:miter/>
          </a:ln>
        </p:spPr>
      </p:sp>
      <p:sp>
        <p:nvSpPr>
          <p:cNvPr id="464" name="CustomShape 6"/>
          <p:cNvSpPr/>
          <p:nvPr/>
        </p:nvSpPr>
        <p:spPr>
          <a:xfrm>
            <a:off x="268920" y="2174400"/>
            <a:ext cx="945000" cy="50688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en-US" sz="2650">
                <a:latin typeface="Arial"/>
                <a:ea typeface="Arial"/>
              </a:rPr>
              <a:t>Time</a:t>
            </a:r>
            <a:endParaRPr/>
          </a:p>
        </p:txBody>
      </p:sp>
      <p:sp>
        <p:nvSpPr>
          <p:cNvPr id="465" name="CustomShape 7"/>
          <p:cNvSpPr/>
          <p:nvPr/>
        </p:nvSpPr>
        <p:spPr>
          <a:xfrm>
            <a:off x="3621600" y="2029680"/>
            <a:ext cx="6299640" cy="385920"/>
          </a:xfrm>
          <a:prstGeom prst="rect">
            <a:avLst/>
          </a:prstGeom>
        </p:spPr>
        <p:txBody>
          <a:bodyPr bIns="46800" lIns="90000" rIns="90000" tIns="46800"/>
          <a:p>
            <a:pPr algn="r">
              <a:lnSpc>
                <a:spcPct val="100000"/>
              </a:lnSpc>
            </a:pPr>
            <a:r>
              <a:rPr lang="en-US" sz="1200">
                <a:solidFill>
                  <a:srgbClr val="000000"/>
                </a:solidFill>
                <a:latin typeface="Times New Roman"/>
                <a:ea typeface="Arial"/>
              </a:rPr>
              <a:t>K, O’Hara, S. Hemmer, M. Gehm, S. Granade, J. Thomas    </a:t>
            </a:r>
            <a:r>
              <a:rPr b="1" lang="en-US" sz="1200">
                <a:solidFill>
                  <a:srgbClr val="000000"/>
                </a:solidFill>
                <a:latin typeface="Times New Roman"/>
                <a:ea typeface="Arial"/>
              </a:rPr>
              <a:t>Science </a:t>
            </a:r>
            <a:r>
              <a:rPr lang="en-US" sz="1200">
                <a:solidFill>
                  <a:srgbClr val="000000"/>
                </a:solidFill>
                <a:latin typeface="Times New Roman"/>
                <a:ea typeface="Arial"/>
              </a:rPr>
              <a:t>298</a:t>
            </a:r>
            <a:r>
              <a:rPr b="1" lang="en-US" sz="1200">
                <a:solidFill>
                  <a:srgbClr val="000000"/>
                </a:solidFill>
                <a:latin typeface="Times New Roman"/>
                <a:ea typeface="Arial"/>
              </a:rPr>
              <a:t> 2179 (2002) </a:t>
            </a:r>
            <a:endParaRPr/>
          </a:p>
        </p:txBody>
      </p:sp>
      <p:sp>
        <p:nvSpPr>
          <p:cNvPr id="466" name="TextShape 8"/>
          <p:cNvSpPr txBox="1"/>
          <p:nvPr/>
        </p:nvSpPr>
        <p:spPr>
          <a:xfrm>
            <a:off x="842040" y="2576520"/>
            <a:ext cx="8683920" cy="441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500">
                <a:solidFill>
                  <a:srgbClr val="ff0000"/>
                </a:solidFill>
                <a:latin typeface="Times New Roman"/>
              </a:rPr>
              <a:t>Initial state anisotropies converted to final state anisotropies</a:t>
            </a:r>
            <a:endParaRPr/>
          </a:p>
        </p:txBody>
      </p:sp>
      <p:sp>
        <p:nvSpPr>
          <p:cNvPr id="467" name="TextShape 9"/>
          <p:cNvSpPr txBox="1"/>
          <p:nvPr/>
        </p:nvSpPr>
        <p:spPr>
          <a:xfrm>
            <a:off x="962640" y="5685840"/>
            <a:ext cx="1599840" cy="7920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2500">
                <a:solidFill>
                  <a:srgbClr val="0000ff"/>
                </a:solidFill>
                <a:latin typeface="Times New Roman"/>
              </a:rPr>
              <a:t>Offset</a:t>
            </a:r>
            <a:endParaRPr/>
          </a:p>
          <a:p>
            <a:pPr algn="ctr"/>
            <a:r>
              <a:rPr lang="en-US" sz="2500">
                <a:solidFill>
                  <a:srgbClr val="0000ff"/>
                </a:solidFill>
                <a:latin typeface="Times New Roman"/>
              </a:rPr>
              <a:t>measured</a:t>
            </a:r>
            <a:endParaRPr/>
          </a:p>
        </p:txBody>
      </p:sp>
      <p:sp>
        <p:nvSpPr>
          <p:cNvPr id="468" name="Line 10"/>
          <p:cNvSpPr/>
          <p:nvPr/>
        </p:nvSpPr>
        <p:spPr>
          <a:xfrm flipV="1">
            <a:off x="4714200" y="4295880"/>
            <a:ext cx="914040" cy="91476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469" name="Line 11"/>
          <p:cNvSpPr/>
          <p:nvPr/>
        </p:nvSpPr>
        <p:spPr>
          <a:xfrm>
            <a:off x="4714200" y="4295880"/>
            <a:ext cx="914040" cy="91476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470" name="Line 12"/>
          <p:cNvSpPr/>
          <p:nvPr/>
        </p:nvSpPr>
        <p:spPr>
          <a:xfrm flipV="1">
            <a:off x="8226720" y="4272480"/>
            <a:ext cx="914040" cy="91476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471" name="Line 13"/>
          <p:cNvSpPr/>
          <p:nvPr/>
        </p:nvSpPr>
        <p:spPr>
          <a:xfrm>
            <a:off x="8226720" y="4272480"/>
            <a:ext cx="914040" cy="91476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472" name="TextShape 14"/>
          <p:cNvSpPr txBox="1"/>
          <p:nvPr/>
        </p:nvSpPr>
        <p:spPr>
          <a:xfrm>
            <a:off x="2513520" y="5945040"/>
            <a:ext cx="4799160" cy="9352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Nuclei are symmetric </a:t>
            </a:r>
            <a:r>
              <a:rPr b="1" lang="en-US" sz="3000">
                <a:solidFill>
                  <a:srgbClr val="ff0000"/>
                </a:solidFill>
                <a:latin typeface="Times New Roman"/>
                <a:ea typeface="Times New Roman"/>
              </a:rPr>
              <a:t>→</a:t>
            </a:r>
            <a:endParaRPr/>
          </a:p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 </a:t>
            </a:r>
            <a:r>
              <a:rPr b="1" lang="en-US" sz="3000">
                <a:solidFill>
                  <a:srgbClr val="ff0000"/>
                </a:solidFill>
                <a:latin typeface="Times New Roman"/>
              </a:rPr>
              <a:t>No odd coefficients</a:t>
            </a:r>
            <a:endParaRPr/>
          </a:p>
        </p:txBody>
      </p:sp>
      <p:pic>
        <p:nvPicPr>
          <p:cNvPr descr="" id="473" name=""/>
          <p:cNvPicPr/>
          <p:nvPr/>
        </p:nvPicPr>
        <p:blipFill>
          <a:blip r:embed="rId20"/>
          <a:stretch>
            <a:fillRect/>
          </a:stretch>
        </p:blipFill>
        <p:spPr>
          <a:xfrm>
            <a:off x="7666920" y="5415840"/>
            <a:ext cx="1846440" cy="1829160"/>
          </a:xfrm>
          <a:prstGeom prst="rect">
            <a:avLst/>
          </a:prstGeom>
        </p:spPr>
      </p:pic>
      <p:sp>
        <p:nvSpPr>
          <p:cNvPr id="474" name="TextShape 15"/>
          <p:cNvSpPr txBox="1"/>
          <p:nvPr/>
        </p:nvSpPr>
        <p:spPr>
          <a:xfrm>
            <a:off x="192240" y="697320"/>
            <a:ext cx="7898760" cy="8002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omic Sans MS"/>
              </a:rPr>
              <a:t>Same phenomena observed in gases of strongly interacting atoms</a:t>
            </a:r>
            <a:endParaRPr/>
          </a:p>
        </p:txBody>
      </p:sp>
    </p:spTree>
  </p:cSld>
  <p:timing>
    <p:tnLst>
      <p:par>
        <p:cTn dur="indefinite" id="79" nodeType="tmRoot" restart="never">
          <p:childTnLst>
            <p:seq>
              <p:cTn id="80" nodeType="mainSeq">
                <p:childTnLst>
                  <p:par>
                    <p:cTn fill="freeze" id="81">
                      <p:stCondLst>
                        <p:cond delay="indefinite"/>
                      </p:stCondLst>
                      <p:childTnLst>
                        <p:par>
                          <p:cTn fill="freeze" id="82">
                            <p:stCondLst>
                              <p:cond delay="0"/>
                            </p:stCondLst>
                            <p:childTnLst>
                              <p:par>
                                <p:cTn fill="hold" id="8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85">
                      <p:stCondLst>
                        <p:cond delay="indefinite"/>
                      </p:stCondLst>
                      <p:childTnLst>
                        <p:par>
                          <p:cTn fill="freeze" id="86">
                            <p:stCondLst>
                              <p:cond delay="0"/>
                            </p:stCondLst>
                            <p:childTnLst>
                              <p:par>
                                <p:cTn fill="hold" id="8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end="7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89">
                      <p:stCondLst>
                        <p:cond delay="indefinite"/>
                      </p:stCondLst>
                      <p:childTnLst>
                        <p:par>
                          <p:cTn fill="freeze" id="90">
                            <p:stCondLst>
                              <p:cond delay="0"/>
                            </p:stCondLst>
                            <p:childTnLst>
                              <p:par>
                                <p:cTn fill="hold" id="9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end="16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93">
                      <p:stCondLst>
                        <p:cond delay="indefinite"/>
                      </p:stCondLst>
                      <p:childTnLst>
                        <p:par>
                          <p:cTn fill="freeze" id="94">
                            <p:stCondLst>
                              <p:cond delay="0"/>
                            </p:stCondLst>
                            <p:childTnLst>
                              <p:par>
                                <p:cTn fill="hold" id="9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extShape 1"/>
          <p:cNvSpPr txBox="1"/>
          <p:nvPr/>
        </p:nvSpPr>
        <p:spPr>
          <a:xfrm>
            <a:off x="503640" y="13320"/>
            <a:ext cx="9068760" cy="842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Does this describe the data?</a:t>
            </a:r>
            <a:endParaRPr/>
          </a:p>
        </p:txBody>
      </p:sp>
      <p:pic>
        <p:nvPicPr>
          <p:cNvPr descr="" id="47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974520" y="1185480"/>
            <a:ext cx="7312680" cy="5213520"/>
          </a:xfrm>
          <a:prstGeom prst="rect">
            <a:avLst/>
          </a:prstGeom>
        </p:spPr>
      </p:pic>
      <p:sp>
        <p:nvSpPr>
          <p:cNvPr id="477" name="TextShape 2"/>
          <p:cNvSpPr txBox="1"/>
          <p:nvPr/>
        </p:nvSpPr>
        <p:spPr>
          <a:xfrm>
            <a:off x="4750560" y="5081400"/>
            <a:ext cx="2207520" cy="261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200"/>
              <a:t>arXiv: 1108.5323v1</a:t>
            </a:r>
            <a:endParaRPr/>
          </a:p>
        </p:txBody>
      </p:sp>
      <p:sp>
        <p:nvSpPr>
          <p:cNvPr id="478" name="TextShape 3"/>
          <p:cNvSpPr txBox="1"/>
          <p:nvPr/>
        </p:nvSpPr>
        <p:spPr>
          <a:xfrm>
            <a:off x="2284920" y="6402600"/>
            <a:ext cx="5484600" cy="6530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4000">
                <a:solidFill>
                  <a:srgbClr val="ff0000"/>
                </a:solidFill>
                <a:latin typeface="Times New Roman"/>
              </a:rPr>
              <a:t>Yes!</a:t>
            </a:r>
            <a:endParaRPr/>
          </a:p>
        </p:txBody>
      </p:sp>
      <p:sp>
        <p:nvSpPr>
          <p:cNvPr id="479" name="Line 4"/>
          <p:cNvSpPr/>
          <p:nvPr/>
        </p:nvSpPr>
        <p:spPr>
          <a:xfrm>
            <a:off x="4968000" y="3490920"/>
            <a:ext cx="0" cy="91476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480" name="TextShape 5"/>
          <p:cNvSpPr txBox="1"/>
          <p:nvPr/>
        </p:nvSpPr>
        <p:spPr>
          <a:xfrm>
            <a:off x="4968000" y="3586320"/>
            <a:ext cx="1371240" cy="6026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>
                <a:solidFill>
                  <a:srgbClr val="ff0000"/>
                </a:solidFill>
              </a:rPr>
              <a:t>Lower viscosity</a:t>
            </a:r>
            <a:endParaRPr/>
          </a:p>
        </p:txBody>
      </p:sp>
    </p:spTree>
  </p:cSld>
  <p:timing>
    <p:tnLst>
      <p:par>
        <p:cTn dur="indefinite" id="99" nodeType="tmRoot" restart="never">
          <p:childTnLst>
            <p:seq>
              <p:cTn id="100" nodeType="mainSeq">
                <p:childTnLst>
                  <p:par>
                    <p:cTn fill="freeze" id="101">
                      <p:stCondLst>
                        <p:cond delay="indefinite"/>
                      </p:stCondLst>
                      <p:childTnLst>
                        <p:par>
                          <p:cTn fill="freeze" id="102">
                            <p:stCondLst>
                              <p:cond delay="0"/>
                            </p:stCondLst>
                            <p:childTnLst>
                              <p:par>
                                <p:cTn fill="hold" id="10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05">
                      <p:stCondLst>
                        <p:cond delay="indefinite"/>
                      </p:stCondLst>
                      <p:childTnLst>
                        <p:par>
                          <p:cTn fill="freeze" id="106">
                            <p:stCondLst>
                              <p:cond delay="0"/>
                            </p:stCondLst>
                            <p:childTnLst>
                              <p:par>
                                <p:cTn fill="hold" id="10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Shape 1"/>
          <p:cNvSpPr txBox="1"/>
          <p:nvPr/>
        </p:nvSpPr>
        <p:spPr>
          <a:xfrm>
            <a:off x="503640" y="154440"/>
            <a:ext cx="9068760" cy="619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More data</a:t>
            </a:r>
            <a:endParaRPr/>
          </a:p>
        </p:txBody>
      </p:sp>
      <p:pic>
        <p:nvPicPr>
          <p:cNvPr descr="" id="48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0840" y="1072800"/>
            <a:ext cx="4570560" cy="3868920"/>
          </a:xfrm>
          <a:prstGeom prst="rect">
            <a:avLst/>
          </a:prstGeom>
        </p:spPr>
      </p:pic>
      <p:sp>
        <p:nvSpPr>
          <p:cNvPr id="483" name="CustomShape 2"/>
          <p:cNvSpPr/>
          <p:nvPr/>
        </p:nvSpPr>
        <p:spPr>
          <a:xfrm>
            <a:off x="1019880" y="5259240"/>
            <a:ext cx="3551400" cy="107100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Mass ordering:</a:t>
            </a:r>
            <a:endParaRPr/>
          </a:p>
          <a:p>
            <a:pPr>
              <a:lnSpc>
                <a:spcPct val="100000"/>
              </a:lnSpc>
            </a:pP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(K) &gt; v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Times New Roman"/>
              </a:rPr>
              <a:t>Λ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)  &gt; v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Times New Roman"/>
              </a:rPr>
              <a:t>Ξ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)</a:t>
            </a:r>
            <a:endParaRPr/>
          </a:p>
        </p:txBody>
      </p:sp>
      <p:sp>
        <p:nvSpPr>
          <p:cNvPr id="484" name="CustomShape 3"/>
          <p:cNvSpPr/>
          <p:nvPr/>
        </p:nvSpPr>
        <p:spPr>
          <a:xfrm>
            <a:off x="5941440" y="914400"/>
            <a:ext cx="3492000" cy="4115880"/>
          </a:xfrm>
          <a:prstGeom prst="rect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</p:sp>
      <p:pic>
        <p:nvPicPr>
          <p:cNvPr descr="" id="485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021360" y="968760"/>
            <a:ext cx="3353400" cy="3908880"/>
          </a:xfrm>
          <a:prstGeom prst="rect">
            <a:avLst/>
          </a:prstGeom>
        </p:spPr>
      </p:pic>
      <p:sp>
        <p:nvSpPr>
          <p:cNvPr id="486" name="TextShape 4"/>
          <p:cNvSpPr txBox="1"/>
          <p:nvPr/>
        </p:nvSpPr>
        <p:spPr>
          <a:xfrm>
            <a:off x="6819480" y="1819440"/>
            <a:ext cx="2513880" cy="238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000">
                <a:solidFill>
                  <a:srgbClr val="000000"/>
                </a:solidFill>
                <a:latin typeface="Dustismo Roman"/>
              </a:rPr>
              <a:t> </a:t>
            </a:r>
            <a:r>
              <a:rPr lang="en-US" sz="1000">
                <a:solidFill>
                  <a:srgbClr val="000000"/>
                </a:solidFill>
                <a:latin typeface="Dustismo Roman"/>
              </a:rPr>
              <a:t>Phys. Rev. Lett. 98, 162301 (2007)</a:t>
            </a:r>
            <a:endParaRPr/>
          </a:p>
        </p:txBody>
      </p:sp>
      <p:sp>
        <p:nvSpPr>
          <p:cNvPr id="487" name="CustomShape 5"/>
          <p:cNvSpPr/>
          <p:nvPr/>
        </p:nvSpPr>
        <p:spPr>
          <a:xfrm>
            <a:off x="5379120" y="5475600"/>
            <a:ext cx="4221000" cy="107100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(p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T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hadron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) </a:t>
            </a:r>
            <a:r>
              <a:rPr lang="de-DE" sz="3000">
                <a:solidFill>
                  <a:srgbClr val="000000"/>
                </a:solidFill>
                <a:latin typeface="Standard Symbols L"/>
                <a:ea typeface="Standard Symbols L"/>
              </a:rPr>
              <a:t>µ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 n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quark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(p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T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quark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)</a:t>
            </a:r>
            <a:endParaRPr/>
          </a:p>
        </p:txBody>
      </p:sp>
      <p:sp>
        <p:nvSpPr>
          <p:cNvPr id="488" name="TextShape 6"/>
          <p:cNvSpPr txBox="1"/>
          <p:nvPr/>
        </p:nvSpPr>
        <p:spPr>
          <a:xfrm>
            <a:off x="685440" y="6402960"/>
            <a:ext cx="8683920" cy="6530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4000">
                <a:solidFill>
                  <a:srgbClr val="ff0000"/>
                </a:solidFill>
                <a:latin typeface="Times New Roman"/>
              </a:rPr>
              <a:t>We have a liquid of quarks and gluons!</a:t>
            </a:r>
            <a:endParaRPr/>
          </a:p>
        </p:txBody>
      </p:sp>
    </p:spTree>
  </p:cSld>
  <p:timing>
    <p:tnLst>
      <p:par>
        <p:cTn dur="indefinite" id="109" nodeType="tmRoot" restart="never">
          <p:childTnLst>
            <p:seq>
              <p:cTn id="110" nodeType="mainSeq">
                <p:childTnLst>
                  <p:par>
                    <p:cTn fill="freeze" id="111">
                      <p:stCondLst>
                        <p:cond delay="indefinite"/>
                      </p:stCondLst>
                      <p:childTnLst>
                        <p:par>
                          <p:cTn fill="freeze" id="112">
                            <p:stCondLst>
                              <p:cond delay="0"/>
                            </p:stCondLst>
                            <p:childTnLst>
                              <p:par>
                                <p:cTn fill="hold" id="11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17">
                      <p:stCondLst>
                        <p:cond delay="indefinite"/>
                      </p:stCondLst>
                      <p:childTnLst>
                        <p:par>
                          <p:cTn fill="freeze" id="118">
                            <p:stCondLst>
                              <p:cond delay="0"/>
                            </p:stCondLst>
                            <p:childTnLst>
                              <p:par>
                                <p:cTn fill="hold" id="11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8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590760" y="2055600"/>
            <a:ext cx="4707720" cy="4399200"/>
          </a:xfrm>
          <a:prstGeom prst="rect">
            <a:avLst/>
          </a:prstGeom>
        </p:spPr>
      </p:pic>
      <p:sp>
        <p:nvSpPr>
          <p:cNvPr id="490" name="TextShape 1"/>
          <p:cNvSpPr txBox="1"/>
          <p:nvPr/>
        </p:nvSpPr>
        <p:spPr>
          <a:xfrm>
            <a:off x="528840" y="228600"/>
            <a:ext cx="9069120" cy="703800"/>
          </a:xfrm>
          <a:prstGeom prst="rect">
            <a:avLst/>
          </a:prstGeom>
        </p:spPr>
        <p:txBody>
          <a:bodyPr anchor="ctr" bIns="46800" lIns="90000" rIns="90000" tIns="46800"/>
          <a:p>
            <a:pPr algn="ctr">
              <a:buSzPct val="45000"/>
              <a:buFont typeface="StarSymbol"/>
              <a:buChar char=""/>
            </a:pPr>
            <a:r>
              <a:rPr lang="en-US" sz="4000"/>
              <a:t>What do we learn about the QGP?</a:t>
            </a:r>
            <a:endParaRPr/>
          </a:p>
        </p:txBody>
      </p:sp>
      <p:sp>
        <p:nvSpPr>
          <p:cNvPr id="491" name="CustomShape 2"/>
          <p:cNvSpPr/>
          <p:nvPr/>
        </p:nvSpPr>
        <p:spPr>
          <a:xfrm>
            <a:off x="115560" y="917280"/>
            <a:ext cx="9482400" cy="5713920"/>
          </a:xfrm>
          <a:prstGeom prst="rect">
            <a:avLst/>
          </a:prstGeom>
        </p:spPr>
        <p:txBody>
          <a:bodyPr bIns="46080" lIns="92160" rIns="92160" tIns="46080"/>
          <a:p>
            <a:pPr>
              <a:lnSpc>
                <a:spcPct val="100000"/>
              </a:lnSpc>
              <a:buFont typeface="Comic Sans MS"/>
              <a:buChar char="•"/>
            </a:pPr>
            <a:r>
              <a:rPr lang="en-US" sz="2000">
                <a:solidFill>
                  <a:srgbClr val="000000"/>
                </a:solidFill>
                <a:latin typeface="Times New Roman"/>
              </a:rPr>
              <a:t>Same phenomena observed in gases of strongly interacting atoms</a:t>
            </a:r>
            <a:endParaRPr/>
          </a:p>
          <a:p>
            <a:pPr lvl="1">
              <a:lnSpc>
                <a:spcPct val="100000"/>
              </a:lnSpc>
              <a:buFont typeface="Comic Sans MS"/>
              <a:buChar char="–"/>
            </a:pPr>
            <a:r>
              <a:rPr lang="en-US" sz="1200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1200">
                <a:solidFill>
                  <a:srgbClr val="000000"/>
                </a:solidFill>
                <a:latin typeface="Times New Roman"/>
              </a:rPr>
              <a:t>Science </a:t>
            </a:r>
            <a:r>
              <a:rPr lang="en-US" sz="1200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1200">
                <a:solidFill>
                  <a:srgbClr val="000000"/>
                </a:solidFill>
                <a:latin typeface="Times New Roman"/>
              </a:rPr>
              <a:t> 2179 (2002) </a:t>
            </a:r>
            <a:endParaRPr/>
          </a:p>
        </p:txBody>
      </p:sp>
      <p:sp>
        <p:nvSpPr>
          <p:cNvPr id="492" name="CustomShape 3"/>
          <p:cNvSpPr/>
          <p:nvPr/>
        </p:nvSpPr>
        <p:spPr>
          <a:xfrm>
            <a:off x="419400" y="2364120"/>
            <a:ext cx="2939040" cy="50688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SzPct val="62000"/>
              <a:buFont typeface="StarSymbol"/>
              <a:buChar char=""/>
            </a:pPr>
            <a:r>
              <a:rPr b="1" lang="en-US" sz="2400">
                <a:solidFill>
                  <a:srgbClr val="ffffff"/>
                </a:solidFill>
                <a:latin typeface="Times New Roman"/>
              </a:rPr>
              <a:t>High viscosity</a:t>
            </a:r>
            <a:endParaRPr/>
          </a:p>
        </p:txBody>
      </p:sp>
      <p:sp>
        <p:nvSpPr>
          <p:cNvPr id="493" name="CustomShape 4"/>
          <p:cNvSpPr/>
          <p:nvPr/>
        </p:nvSpPr>
        <p:spPr>
          <a:xfrm>
            <a:off x="5133960" y="2066040"/>
            <a:ext cx="4394520" cy="3012120"/>
          </a:xfrm>
          <a:prstGeom prst="rect">
            <a:avLst/>
          </a:prstGeom>
        </p:spPr>
      </p:sp>
      <p:pic>
        <p:nvPicPr>
          <p:cNvPr descr="" id="494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884840" y="2628720"/>
            <a:ext cx="4794120" cy="2630160"/>
          </a:xfrm>
          <a:prstGeom prst="rect">
            <a:avLst/>
          </a:prstGeom>
        </p:spPr>
      </p:pic>
      <p:sp>
        <p:nvSpPr>
          <p:cNvPr id="495" name="TextShape 5"/>
          <p:cNvSpPr txBox="1"/>
          <p:nvPr/>
        </p:nvSpPr>
        <p:spPr>
          <a:xfrm>
            <a:off x="4884840" y="2628720"/>
            <a:ext cx="4794120" cy="2630520"/>
          </a:xfrm>
          <a:prstGeom prst="rect">
            <a:avLst/>
          </a:prstGeom>
        </p:spPr>
      </p:sp>
      <p:sp>
        <p:nvSpPr>
          <p:cNvPr id="496" name="CustomShape 6"/>
          <p:cNvSpPr/>
          <p:nvPr/>
        </p:nvSpPr>
        <p:spPr>
          <a:xfrm>
            <a:off x="6124320" y="2671920"/>
            <a:ext cx="2939040" cy="50688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SzPct val="62000"/>
              <a:buFont typeface="StarSymbol"/>
              <a:buChar char=""/>
            </a:pPr>
            <a:r>
              <a:rPr b="1" lang="en-US" sz="2400">
                <a:solidFill>
                  <a:srgbClr val="ffffff"/>
                </a:solidFill>
                <a:latin typeface="Times New Roman"/>
              </a:rPr>
              <a:t>Low viscosity</a:t>
            </a:r>
            <a:endParaRPr/>
          </a:p>
        </p:txBody>
      </p:sp>
      <p:sp>
        <p:nvSpPr>
          <p:cNvPr id="497" name="CustomShape 7"/>
          <p:cNvSpPr/>
          <p:nvPr/>
        </p:nvSpPr>
        <p:spPr>
          <a:xfrm>
            <a:off x="4113360" y="6631200"/>
            <a:ext cx="182808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sp>
        <p:nvSpPr>
          <p:cNvPr id="498" name="CustomShape 8"/>
          <p:cNvSpPr/>
          <p:nvPr/>
        </p:nvSpPr>
        <p:spPr>
          <a:xfrm>
            <a:off x="9369360" y="6859800"/>
            <a:ext cx="2286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sp>
        <p:nvSpPr>
          <p:cNvPr id="499" name="CustomShape 9"/>
          <p:cNvSpPr/>
          <p:nvPr/>
        </p:nvSpPr>
        <p:spPr>
          <a:xfrm>
            <a:off x="165240" y="6402960"/>
            <a:ext cx="9660960" cy="77940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SzPct val="62000"/>
              <a:buFont typeface="StarSymbol"/>
              <a:buChar char=""/>
            </a:pPr>
            <a:r>
              <a:rPr b="1" lang="en-US" sz="3000">
                <a:solidFill>
                  <a:srgbClr val="ff0000"/>
                </a:solidFill>
                <a:latin typeface="Times New Roman"/>
              </a:rPr>
              <a:t>The Quark Gluon Plasma has a very low viscosity</a:t>
            </a:r>
            <a:endParaRPr/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What do we learn about the QGP?</a:t>
            </a:r>
            <a:endParaRPr/>
          </a:p>
        </p:txBody>
      </p:sp>
      <p:sp>
        <p:nvSpPr>
          <p:cNvPr id="501" name="TextShape 2"/>
          <p:cNvSpPr txBox="1"/>
          <p:nvPr/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Hydrodynamics works </a:t>
            </a:r>
            <a:r>
              <a:rPr lang="en-US">
                <a:latin typeface="Times New Roman"/>
                <a:ea typeface="Times New Roman"/>
              </a:rPr>
              <a:t>→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(local) thermalization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image of the initial state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Really low viscosity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Near AdS/CFT bound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>
                <a:latin typeface="Times New Roman"/>
                <a:ea typeface="Times New Roman"/>
              </a:rPr>
              <a:t>η</a:t>
            </a:r>
            <a:r>
              <a:rPr lang="en-US"/>
              <a:t>/S ~ 1/4</a:t>
            </a:r>
            <a:r>
              <a:rPr lang="en-US">
                <a:latin typeface="Times New Roman"/>
                <a:ea typeface="Times New Roman"/>
              </a:rPr>
              <a:t>π</a:t>
            </a:r>
            <a:endParaRPr/>
          </a:p>
        </p:txBody>
      </p:sp>
      <p:pic>
        <p:nvPicPr>
          <p:cNvPr descr="" id="50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6398640" y="2514960"/>
            <a:ext cx="2742480" cy="2405520"/>
          </a:xfrm>
          <a:prstGeom prst="rect">
            <a:avLst/>
          </a:prstGeom>
        </p:spPr>
      </p:pic>
      <p:sp>
        <p:nvSpPr>
          <p:cNvPr id="503" name="CustomShape 3"/>
          <p:cNvSpPr/>
          <p:nvPr/>
        </p:nvSpPr>
        <p:spPr>
          <a:xfrm>
            <a:off x="165600" y="5214240"/>
            <a:ext cx="9660960" cy="856080"/>
          </a:xfrm>
          <a:prstGeom prst="rect">
            <a:avLst/>
          </a:prstGeom>
        </p:spPr>
        <p:txBody>
          <a:bodyPr bIns="46800" lIns="90000" rIns="90000" tIns="46800"/>
          <a:p>
            <a:pPr algn="ctr">
              <a:lnSpc>
                <a:spcPct val="100000"/>
              </a:lnSpc>
              <a:buSzPct val="62000"/>
              <a:buFont typeface="StarSymbol"/>
              <a:buChar char=""/>
            </a:pPr>
            <a:r>
              <a:rPr b="1" lang="en-US" sz="5000">
                <a:solidFill>
                  <a:srgbClr val="ff0000"/>
                </a:solidFill>
                <a:latin typeface="Times New Roman"/>
              </a:rPr>
              <a:t>The QGP is the perfect liquid!</a:t>
            </a:r>
            <a:endParaRPr/>
          </a:p>
        </p:txBody>
      </p:sp>
      <p:sp>
        <p:nvSpPr>
          <p:cNvPr id="504" name="TextShape 4"/>
          <p:cNvSpPr txBox="1"/>
          <p:nvPr/>
        </p:nvSpPr>
        <p:spPr>
          <a:xfrm>
            <a:off x="0" y="6203880"/>
            <a:ext cx="10076760" cy="51156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2500">
                <a:latin typeface="Times New Roman"/>
                <a:ea typeface="ECXAAZ+Arial-BoldMT"/>
              </a:rPr>
              <a:t>(not </a:t>
            </a:r>
            <a:r>
              <a:rPr lang="en-US" sz="2500">
                <a:latin typeface="Times New Roman"/>
                <a:ea typeface="SGATGJ+ArialMT"/>
              </a:rPr>
              <a:t>the gas of “free” quarks and gluons we </a:t>
            </a:r>
            <a:r>
              <a:rPr lang="en-US" sz="2500">
                <a:latin typeface="Times New Roman"/>
                <a:ea typeface="ECXAAZ+Arial-BoldMT"/>
              </a:rPr>
              <a:t>expected)</a:t>
            </a:r>
            <a:endParaRPr/>
          </a:p>
        </p:txBody>
      </p:sp>
    </p:spTree>
  </p:cSld>
  <p:timing>
    <p:tnLst>
      <p:par>
        <p:cTn dur="indefinite" id="121" nodeType="tmRoot" restart="never">
          <p:childTnLst>
            <p:seq>
              <p:cTn id="122" nodeType="mainSeq">
                <p:childTnLst>
                  <p:par>
                    <p:cTn fill="freeze" id="123">
                      <p:stCondLst>
                        <p:cond delay="indefinite"/>
                      </p:stCondLst>
                      <p:childTnLst>
                        <p:par>
                          <p:cTn fill="freeze" id="124">
                            <p:stCondLst>
                              <p:cond delay="0"/>
                            </p:stCondLst>
                            <p:childTnLst>
                              <p:par>
                                <p:cTn fill="hold" id="12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27">
                      <p:stCondLst>
                        <p:cond delay="indefinite"/>
                      </p:stCondLst>
                      <p:childTnLst>
                        <p:par>
                          <p:cTn fill="freeze" id="128">
                            <p:stCondLst>
                              <p:cond delay="0"/>
                            </p:stCondLst>
                            <p:childTnLst>
                              <p:par>
                                <p:cTn fill="hold" id="12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31">
                      <p:stCondLst>
                        <p:cond delay="indefinite"/>
                      </p:stCondLst>
                      <p:childTnLst>
                        <p:par>
                          <p:cTn fill="freeze" id="132">
                            <p:stCondLst>
                              <p:cond delay="0"/>
                            </p:stCondLst>
                            <p:childTnLst>
                              <p:par>
                                <p:cTn fill="hold" id="13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CustomShape 1"/>
          <p:cNvSpPr/>
          <p:nvPr/>
        </p:nvSpPr>
        <p:spPr>
          <a:xfrm>
            <a:off x="865440" y="327600"/>
            <a:ext cx="1371240" cy="1371960"/>
          </a:xfrm>
          <a:prstGeom prst="ellipse">
            <a:avLst/>
          </a:prstGeom>
          <a:solidFill>
            <a:srgbClr val="008000"/>
          </a:solidFill>
          <a:ln>
            <a:solidFill>
              <a:srgbClr val="808080"/>
            </a:solidFill>
          </a:ln>
        </p:spPr>
      </p:sp>
      <p:sp>
        <p:nvSpPr>
          <p:cNvPr id="506" name="TextShape 2"/>
          <p:cNvSpPr txBox="1"/>
          <p:nvPr/>
        </p:nvSpPr>
        <p:spPr>
          <a:xfrm>
            <a:off x="2862720" y="738000"/>
            <a:ext cx="6399000" cy="513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This is not what a nucleus looks like</a:t>
            </a:r>
            <a:endParaRPr/>
          </a:p>
        </p:txBody>
      </p:sp>
      <p:pic>
        <p:nvPicPr>
          <p:cNvPr descr="" id="50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792360" y="1878840"/>
            <a:ext cx="1492920" cy="1554480"/>
          </a:xfrm>
          <a:prstGeom prst="rect">
            <a:avLst/>
          </a:prstGeom>
        </p:spPr>
      </p:pic>
      <p:sp>
        <p:nvSpPr>
          <p:cNvPr id="508" name="TextShape 3"/>
          <p:cNvSpPr txBox="1"/>
          <p:nvPr/>
        </p:nvSpPr>
        <p:spPr>
          <a:xfrm>
            <a:off x="2862720" y="2394360"/>
            <a:ext cx="6398640" cy="513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i="1" lang="en-US" sz="3000">
                <a:latin typeface="Times New Roman"/>
              </a:rPr>
              <a:t>This </a:t>
            </a:r>
            <a:r>
              <a:rPr lang="en-US" sz="3000">
                <a:latin typeface="Times New Roman"/>
              </a:rPr>
              <a:t>is what a nucleus looks like</a:t>
            </a:r>
            <a:endParaRPr/>
          </a:p>
        </p:txBody>
      </p:sp>
      <p:sp>
        <p:nvSpPr>
          <p:cNvPr id="509" name="CustomShape 4"/>
          <p:cNvSpPr/>
          <p:nvPr/>
        </p:nvSpPr>
        <p:spPr>
          <a:xfrm>
            <a:off x="516240" y="3768120"/>
            <a:ext cx="1371240" cy="1371960"/>
          </a:xfrm>
          <a:prstGeom prst="ellipse">
            <a:avLst/>
          </a:prstGeom>
          <a:solidFill>
            <a:srgbClr val="008000"/>
          </a:solidFill>
          <a:ln>
            <a:solidFill>
              <a:srgbClr val="808080"/>
            </a:solidFill>
          </a:ln>
        </p:spPr>
      </p:sp>
      <p:sp>
        <p:nvSpPr>
          <p:cNvPr id="510" name="CustomShape 5"/>
          <p:cNvSpPr/>
          <p:nvPr/>
        </p:nvSpPr>
        <p:spPr>
          <a:xfrm>
            <a:off x="1271880" y="3768120"/>
            <a:ext cx="1371240" cy="1371960"/>
          </a:xfrm>
          <a:prstGeom prst="ellipse">
            <a:avLst/>
          </a:prstGeom>
          <a:solidFill>
            <a:srgbClr val="008000"/>
          </a:solidFill>
          <a:ln>
            <a:solidFill>
              <a:srgbClr val="808080"/>
            </a:solidFill>
          </a:ln>
        </p:spPr>
      </p:sp>
      <p:sp>
        <p:nvSpPr>
          <p:cNvPr id="511" name="TextShape 6"/>
          <p:cNvSpPr txBox="1"/>
          <p:nvPr/>
        </p:nvSpPr>
        <p:spPr>
          <a:xfrm>
            <a:off x="2970720" y="4225320"/>
            <a:ext cx="6627240" cy="5133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This is not what our collision looks like</a:t>
            </a:r>
            <a:endParaRPr/>
          </a:p>
        </p:txBody>
      </p:sp>
      <p:pic>
        <p:nvPicPr>
          <p:cNvPr descr="" id="512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19040" y="5319360"/>
            <a:ext cx="2328480" cy="1576440"/>
          </a:xfrm>
          <a:prstGeom prst="rect">
            <a:avLst/>
          </a:prstGeom>
        </p:spPr>
      </p:pic>
      <p:sp>
        <p:nvSpPr>
          <p:cNvPr id="513" name="TextShape 7"/>
          <p:cNvSpPr txBox="1"/>
          <p:nvPr/>
        </p:nvSpPr>
        <p:spPr>
          <a:xfrm>
            <a:off x="712080" y="5365440"/>
            <a:ext cx="1886760" cy="169920"/>
          </a:xfrm>
          <a:prstGeom prst="rect">
            <a:avLst/>
          </a:prstGeom>
        </p:spPr>
        <p:txBody>
          <a:bodyPr bIns="0" lIns="0" rIns="0" tIns="0" wrap="none"/>
          <a:p>
            <a:pPr>
              <a:lnSpc>
                <a:spcPct val="50000"/>
              </a:lnSpc>
            </a:pPr>
            <a:r>
              <a:rPr lang="en-US" sz="1200">
                <a:solidFill>
                  <a:srgbClr val="000000"/>
                </a:solidFill>
              </a:rPr>
              <a:t>Phys.Rev.C81:054905,2010</a:t>
            </a:r>
            <a:endParaRPr/>
          </a:p>
        </p:txBody>
      </p:sp>
      <p:sp>
        <p:nvSpPr>
          <p:cNvPr id="514" name="TextShape 8"/>
          <p:cNvSpPr txBox="1"/>
          <p:nvPr/>
        </p:nvSpPr>
        <p:spPr>
          <a:xfrm>
            <a:off x="2971080" y="5954760"/>
            <a:ext cx="6627240" cy="513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This is what our collision looks like</a:t>
            </a:r>
            <a:endParaRPr/>
          </a:p>
        </p:txBody>
      </p:sp>
    </p:spTree>
  </p:cSld>
  <p:timing>
    <p:tnLst>
      <p:par>
        <p:cTn dur="indefinite" id="135" nodeType="tmRoot" restart="never">
          <p:childTnLst>
            <p:seq>
              <p:cTn id="136" nodeType="mainSeq">
                <p:childTnLst>
                  <p:par>
                    <p:cTn fill="freeze" id="137">
                      <p:stCondLst>
                        <p:cond delay="indefinite"/>
                      </p:stCondLst>
                      <p:childTnLst>
                        <p:par>
                          <p:cTn fill="freeze" id="138">
                            <p:stCondLst>
                              <p:cond delay="0"/>
                            </p:stCondLst>
                            <p:childTnLst>
                              <p:par>
                                <p:cTn fill="hold" id="13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41">
                      <p:stCondLst>
                        <p:cond delay="indefinite"/>
                      </p:stCondLst>
                      <p:childTnLst>
                        <p:par>
                          <p:cTn fill="freeze" id="142">
                            <p:stCondLst>
                              <p:cond delay="0"/>
                            </p:stCondLst>
                            <p:childTnLst>
                              <p:par>
                                <p:cTn fill="hold" id="14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45">
                      <p:stCondLst>
                        <p:cond delay="indefinite"/>
                      </p:stCondLst>
                      <p:childTnLst>
                        <p:par>
                          <p:cTn fill="freeze" id="146">
                            <p:stCondLst>
                              <p:cond delay="0"/>
                            </p:stCondLst>
                            <p:childTnLst>
                              <p:par>
                                <p:cTn fill="hold" id="14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extShape 1"/>
          <p:cNvSpPr txBox="1"/>
          <p:nvPr/>
        </p:nvSpPr>
        <p:spPr>
          <a:xfrm>
            <a:off x="503640" y="121320"/>
            <a:ext cx="9068760" cy="6728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What does it mean?</a:t>
            </a:r>
            <a:endParaRPr/>
          </a:p>
        </p:txBody>
      </p:sp>
      <p:sp>
        <p:nvSpPr>
          <p:cNvPr id="516" name="TextShape 2"/>
          <p:cNvSpPr txBox="1"/>
          <p:nvPr/>
        </p:nvSpPr>
        <p:spPr>
          <a:xfrm>
            <a:off x="228240" y="2896920"/>
            <a:ext cx="525600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solidFill>
                  <a:srgbClr val="0000ff"/>
                </a:solidFill>
                <a:latin typeface="Times New Roman"/>
              </a:rPr>
              <a:t>Fourier decomposition:</a:t>
            </a:r>
            <a:endParaRPr/>
          </a:p>
        </p:txBody>
      </p:sp>
      <p:pic>
        <p:nvPicPr>
          <p:cNvPr descr="" id="51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021680" y="4137480"/>
            <a:ext cx="1371240" cy="1371960"/>
          </a:xfrm>
          <a:prstGeom prst="rect">
            <a:avLst/>
          </a:prstGeom>
        </p:spPr>
      </p:pic>
      <p:pic>
        <p:nvPicPr>
          <p:cNvPr descr="" id="51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2921760" y="4101480"/>
            <a:ext cx="1371240" cy="1371960"/>
          </a:xfrm>
          <a:prstGeom prst="rect">
            <a:avLst/>
          </a:prstGeom>
        </p:spPr>
      </p:pic>
      <p:pic>
        <p:nvPicPr>
          <p:cNvPr descr="" id="519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4498200" y="4124880"/>
            <a:ext cx="1371240" cy="1371960"/>
          </a:xfrm>
          <a:prstGeom prst="rect">
            <a:avLst/>
          </a:prstGeom>
        </p:spPr>
      </p:pic>
      <p:pic>
        <p:nvPicPr>
          <p:cNvPr descr="" id="520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6206040" y="4152240"/>
            <a:ext cx="1370880" cy="1344600"/>
          </a:xfrm>
          <a:prstGeom prst="rect">
            <a:avLst/>
          </a:prstGeom>
        </p:spPr>
      </p:pic>
      <p:pic>
        <p:nvPicPr>
          <p:cNvPr descr="" id="521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7998120" y="4133880"/>
            <a:ext cx="1371240" cy="1362960"/>
          </a:xfrm>
          <a:prstGeom prst="rect">
            <a:avLst/>
          </a:prstGeom>
        </p:spPr>
      </p:pic>
      <p:pic>
        <p:nvPicPr>
          <p:cNvPr descr="" id="522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2240" y="1112040"/>
            <a:ext cx="381600" cy="1158840"/>
          </a:xfrm>
          <a:prstGeom prst="rect">
            <a:avLst/>
          </a:prstGeom>
        </p:spPr>
      </p:pic>
      <p:pic>
        <p:nvPicPr>
          <p:cNvPr descr="" id="523" name=""/>
          <p:cNvPicPr/>
          <p:nvPr/>
        </p:nvPicPr>
        <p:blipFill>
          <a:blip r:embed="rId7"/>
          <a:stretch>
            <a:fillRect/>
          </a:stretch>
        </p:blipFill>
        <p:spPr>
          <a:xfrm>
            <a:off x="3095280" y="1112040"/>
            <a:ext cx="517680" cy="1173240"/>
          </a:xfrm>
          <a:prstGeom prst="rect">
            <a:avLst/>
          </a:prstGeom>
        </p:spPr>
      </p:pic>
      <p:pic>
        <p:nvPicPr>
          <p:cNvPr descr="" id="524" name=""/>
          <p:cNvPicPr/>
          <p:nvPr/>
        </p:nvPicPr>
        <p:blipFill>
          <a:blip r:embed="rId8"/>
          <a:stretch>
            <a:fillRect/>
          </a:stretch>
        </p:blipFill>
        <p:spPr>
          <a:xfrm>
            <a:off x="4795560" y="1112040"/>
            <a:ext cx="691200" cy="1173240"/>
          </a:xfrm>
          <a:prstGeom prst="rect">
            <a:avLst/>
          </a:prstGeom>
        </p:spPr>
      </p:pic>
      <p:pic>
        <p:nvPicPr>
          <p:cNvPr descr="" id="525" nam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420520" y="1112040"/>
            <a:ext cx="1159560" cy="1173240"/>
          </a:xfrm>
          <a:prstGeom prst="rect">
            <a:avLst/>
          </a:prstGeom>
        </p:spPr>
      </p:pic>
      <p:pic>
        <p:nvPicPr>
          <p:cNvPr descr="" id="526" name=""/>
          <p:cNvPicPr/>
          <p:nvPr/>
        </p:nvPicPr>
        <p:blipFill>
          <a:blip r:embed="rId10"/>
          <a:stretch>
            <a:fillRect/>
          </a:stretch>
        </p:blipFill>
        <p:spPr>
          <a:xfrm>
            <a:off x="6457680" y="1112040"/>
            <a:ext cx="1467720" cy="1158840"/>
          </a:xfrm>
          <a:prstGeom prst="rect">
            <a:avLst/>
          </a:prstGeom>
        </p:spPr>
      </p:pic>
      <p:pic>
        <p:nvPicPr>
          <p:cNvPr descr="" id="527" name=""/>
          <p:cNvPicPr/>
          <p:nvPr/>
        </p:nvPicPr>
        <p:blipFill>
          <a:blip r:embed="rId11"/>
          <a:stretch>
            <a:fillRect/>
          </a:stretch>
        </p:blipFill>
        <p:spPr>
          <a:xfrm>
            <a:off x="7860600" y="1112040"/>
            <a:ext cx="1998000" cy="1158840"/>
          </a:xfrm>
          <a:prstGeom prst="rect">
            <a:avLst/>
          </a:prstGeom>
        </p:spPr>
      </p:pic>
      <p:pic>
        <p:nvPicPr>
          <p:cNvPr descr="" id="528" name=""/>
          <p:cNvPicPr/>
          <p:nvPr/>
        </p:nvPicPr>
        <p:blipFill>
          <a:blip r:embed="rId12"/>
          <a:stretch>
            <a:fillRect/>
          </a:stretch>
        </p:blipFill>
        <p:spPr>
          <a:xfrm>
            <a:off x="228240" y="1107000"/>
            <a:ext cx="346320" cy="1158840"/>
          </a:xfrm>
          <a:prstGeom prst="rect">
            <a:avLst/>
          </a:prstGeom>
        </p:spPr>
      </p:pic>
      <p:pic>
        <p:nvPicPr>
          <p:cNvPr descr="" id="529" name=""/>
          <p:cNvPicPr/>
          <p:nvPr/>
        </p:nvPicPr>
        <p:blipFill>
          <a:blip r:embed="rId13"/>
          <a:stretch>
            <a:fillRect/>
          </a:stretch>
        </p:blipFill>
        <p:spPr>
          <a:xfrm>
            <a:off x="495720" y="1107000"/>
            <a:ext cx="414360" cy="1158840"/>
          </a:xfrm>
          <a:prstGeom prst="rect">
            <a:avLst/>
          </a:prstGeom>
        </p:spPr>
      </p:pic>
      <p:pic>
        <p:nvPicPr>
          <p:cNvPr descr="" id="530" name=""/>
          <p:cNvPicPr/>
          <p:nvPr/>
        </p:nvPicPr>
        <p:blipFill>
          <a:blip r:embed="rId14"/>
          <a:stretch>
            <a:fillRect/>
          </a:stretch>
        </p:blipFill>
        <p:spPr>
          <a:xfrm>
            <a:off x="873720" y="1110600"/>
            <a:ext cx="456480" cy="1158840"/>
          </a:xfrm>
          <a:prstGeom prst="rect">
            <a:avLst/>
          </a:prstGeom>
        </p:spPr>
      </p:pic>
      <p:pic>
        <p:nvPicPr>
          <p:cNvPr descr="" id="531" name=""/>
          <p:cNvPicPr/>
          <p:nvPr/>
        </p:nvPicPr>
        <p:blipFill>
          <a:blip r:embed="rId15"/>
          <a:stretch>
            <a:fillRect/>
          </a:stretch>
        </p:blipFill>
        <p:spPr>
          <a:xfrm>
            <a:off x="1645200" y="1112040"/>
            <a:ext cx="465120" cy="1158840"/>
          </a:xfrm>
          <a:prstGeom prst="rect">
            <a:avLst/>
          </a:prstGeom>
        </p:spPr>
      </p:pic>
      <p:pic>
        <p:nvPicPr>
          <p:cNvPr descr="" id="532" name=""/>
          <p:cNvPicPr/>
          <p:nvPr/>
        </p:nvPicPr>
        <p:blipFill>
          <a:blip r:embed="rId16"/>
          <a:stretch>
            <a:fillRect/>
          </a:stretch>
        </p:blipFill>
        <p:spPr>
          <a:xfrm>
            <a:off x="2101320" y="1112040"/>
            <a:ext cx="539280" cy="1158840"/>
          </a:xfrm>
          <a:prstGeom prst="rect">
            <a:avLst/>
          </a:prstGeom>
        </p:spPr>
      </p:pic>
      <p:pic>
        <p:nvPicPr>
          <p:cNvPr descr="" id="533" name=""/>
          <p:cNvPicPr/>
          <p:nvPr/>
        </p:nvPicPr>
        <p:blipFill>
          <a:blip r:embed="rId17"/>
          <a:stretch>
            <a:fillRect/>
          </a:stretch>
        </p:blipFill>
        <p:spPr>
          <a:xfrm>
            <a:off x="2640600" y="1112040"/>
            <a:ext cx="475560" cy="1173240"/>
          </a:xfrm>
          <a:prstGeom prst="rect">
            <a:avLst/>
          </a:prstGeom>
        </p:spPr>
      </p:pic>
      <p:pic>
        <p:nvPicPr>
          <p:cNvPr descr="" id="534" name=""/>
          <p:cNvPicPr/>
          <p:nvPr/>
        </p:nvPicPr>
        <p:blipFill>
          <a:blip r:embed="rId18"/>
          <a:stretch>
            <a:fillRect/>
          </a:stretch>
        </p:blipFill>
        <p:spPr>
          <a:xfrm>
            <a:off x="3593880" y="1112040"/>
            <a:ext cx="582480" cy="1173240"/>
          </a:xfrm>
          <a:prstGeom prst="rect">
            <a:avLst/>
          </a:prstGeom>
        </p:spPr>
      </p:pic>
      <p:pic>
        <p:nvPicPr>
          <p:cNvPr descr="" id="535" name=""/>
          <p:cNvPicPr/>
          <p:nvPr/>
        </p:nvPicPr>
        <p:blipFill>
          <a:blip r:embed="rId19"/>
          <a:stretch>
            <a:fillRect/>
          </a:stretch>
        </p:blipFill>
        <p:spPr>
          <a:xfrm>
            <a:off x="4174560" y="1112040"/>
            <a:ext cx="621000" cy="1173240"/>
          </a:xfrm>
          <a:prstGeom prst="rect">
            <a:avLst/>
          </a:prstGeom>
        </p:spPr>
      </p:pic>
      <p:sp>
        <p:nvSpPr>
          <p:cNvPr id="536" name="Line 3"/>
          <p:cNvSpPr/>
          <p:nvPr/>
        </p:nvSpPr>
        <p:spPr>
          <a:xfrm>
            <a:off x="5476320" y="1124640"/>
            <a:ext cx="1121040" cy="0"/>
          </a:xfrm>
          <a:prstGeom prst="line">
            <a:avLst/>
          </a:prstGeom>
          <a:ln w="19080">
            <a:solidFill>
              <a:srgbClr val="3366cc"/>
            </a:solidFill>
            <a:miter/>
          </a:ln>
        </p:spPr>
      </p:sp>
      <p:sp>
        <p:nvSpPr>
          <p:cNvPr id="537" name="Line 4"/>
          <p:cNvSpPr/>
          <p:nvPr/>
        </p:nvSpPr>
        <p:spPr>
          <a:xfrm>
            <a:off x="1450080" y="2432520"/>
            <a:ext cx="2415960" cy="0"/>
          </a:xfrm>
          <a:prstGeom prst="line">
            <a:avLst/>
          </a:prstGeom>
          <a:ln w="7632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538" name="Line 5"/>
          <p:cNvSpPr/>
          <p:nvPr/>
        </p:nvSpPr>
        <p:spPr>
          <a:xfrm>
            <a:off x="5378400" y="1154160"/>
            <a:ext cx="1203840" cy="0"/>
          </a:xfrm>
          <a:prstGeom prst="line">
            <a:avLst/>
          </a:prstGeom>
          <a:ln w="9360">
            <a:solidFill>
              <a:srgbClr val="0066cc"/>
            </a:solidFill>
            <a:miter/>
          </a:ln>
        </p:spPr>
      </p:sp>
      <p:sp>
        <p:nvSpPr>
          <p:cNvPr id="539" name="CustomShape 6"/>
          <p:cNvSpPr/>
          <p:nvPr/>
        </p:nvSpPr>
        <p:spPr>
          <a:xfrm>
            <a:off x="268920" y="2174400"/>
            <a:ext cx="945000" cy="50688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  <a:buFont typeface="StarSymbol"/>
              <a:buChar char=""/>
            </a:pPr>
            <a:r>
              <a:rPr lang="en-US" sz="2650">
                <a:latin typeface="Arial"/>
                <a:ea typeface="Arial"/>
              </a:rPr>
              <a:t>Time</a:t>
            </a:r>
            <a:endParaRPr/>
          </a:p>
        </p:txBody>
      </p:sp>
      <p:sp>
        <p:nvSpPr>
          <p:cNvPr id="540" name="CustomShape 7"/>
          <p:cNvSpPr/>
          <p:nvPr/>
        </p:nvSpPr>
        <p:spPr>
          <a:xfrm>
            <a:off x="3621600" y="2029680"/>
            <a:ext cx="6299640" cy="385920"/>
          </a:xfrm>
          <a:prstGeom prst="rect">
            <a:avLst/>
          </a:prstGeom>
        </p:spPr>
        <p:txBody>
          <a:bodyPr bIns="46800" lIns="90000" rIns="90000" tIns="46800"/>
          <a:p>
            <a:pPr algn="r">
              <a:lnSpc>
                <a:spcPct val="100000"/>
              </a:lnSpc>
            </a:pPr>
            <a:r>
              <a:rPr lang="en-US" sz="1200">
                <a:solidFill>
                  <a:srgbClr val="000000"/>
                </a:solidFill>
                <a:latin typeface="Times New Roman"/>
                <a:ea typeface="Arial"/>
              </a:rPr>
              <a:t>K, O’Hara, S. Hemmer, M. Gehm, S. Granade, J. Thomas    </a:t>
            </a:r>
            <a:r>
              <a:rPr b="1" lang="en-US" sz="1200">
                <a:solidFill>
                  <a:srgbClr val="000000"/>
                </a:solidFill>
                <a:latin typeface="Times New Roman"/>
                <a:ea typeface="Arial"/>
              </a:rPr>
              <a:t>Science </a:t>
            </a:r>
            <a:r>
              <a:rPr lang="en-US" sz="1200">
                <a:solidFill>
                  <a:srgbClr val="000000"/>
                </a:solidFill>
                <a:latin typeface="Times New Roman"/>
                <a:ea typeface="Arial"/>
              </a:rPr>
              <a:t>298</a:t>
            </a:r>
            <a:r>
              <a:rPr b="1" lang="en-US" sz="1200">
                <a:solidFill>
                  <a:srgbClr val="000000"/>
                </a:solidFill>
                <a:latin typeface="Times New Roman"/>
                <a:ea typeface="Arial"/>
              </a:rPr>
              <a:t> 2179 (2002) </a:t>
            </a:r>
            <a:endParaRPr/>
          </a:p>
        </p:txBody>
      </p:sp>
      <p:sp>
        <p:nvSpPr>
          <p:cNvPr id="541" name="TextShape 8"/>
          <p:cNvSpPr txBox="1"/>
          <p:nvPr/>
        </p:nvSpPr>
        <p:spPr>
          <a:xfrm>
            <a:off x="842040" y="2576520"/>
            <a:ext cx="8683920" cy="441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500">
                <a:solidFill>
                  <a:srgbClr val="ff0000"/>
                </a:solidFill>
                <a:latin typeface="Times New Roman"/>
              </a:rPr>
              <a:t>Initial state anisotropies converted to final state anisotropies</a:t>
            </a:r>
            <a:endParaRPr/>
          </a:p>
        </p:txBody>
      </p:sp>
      <p:sp>
        <p:nvSpPr>
          <p:cNvPr id="542" name="TextShape 9"/>
          <p:cNvSpPr txBox="1"/>
          <p:nvPr/>
        </p:nvSpPr>
        <p:spPr>
          <a:xfrm>
            <a:off x="962640" y="5685840"/>
            <a:ext cx="1599840" cy="7920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2500">
                <a:solidFill>
                  <a:srgbClr val="0000ff"/>
                </a:solidFill>
                <a:latin typeface="Times New Roman"/>
              </a:rPr>
              <a:t>Offset</a:t>
            </a:r>
            <a:endParaRPr/>
          </a:p>
          <a:p>
            <a:pPr algn="ctr"/>
            <a:r>
              <a:rPr lang="en-US" sz="2500">
                <a:solidFill>
                  <a:srgbClr val="0000ff"/>
                </a:solidFill>
                <a:latin typeface="Times New Roman"/>
              </a:rPr>
              <a:t>measured</a:t>
            </a:r>
            <a:endParaRPr/>
          </a:p>
        </p:txBody>
      </p:sp>
      <p:sp>
        <p:nvSpPr>
          <p:cNvPr id="543" name="Line 10"/>
          <p:cNvSpPr/>
          <p:nvPr/>
        </p:nvSpPr>
        <p:spPr>
          <a:xfrm flipV="1">
            <a:off x="4714200" y="4295880"/>
            <a:ext cx="914040" cy="91476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544" name="Line 11"/>
          <p:cNvSpPr/>
          <p:nvPr/>
        </p:nvSpPr>
        <p:spPr>
          <a:xfrm>
            <a:off x="4714200" y="4295880"/>
            <a:ext cx="914040" cy="91476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545" name="Line 12"/>
          <p:cNvSpPr/>
          <p:nvPr/>
        </p:nvSpPr>
        <p:spPr>
          <a:xfrm flipV="1">
            <a:off x="8226720" y="4272480"/>
            <a:ext cx="914040" cy="91476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546" name="Line 13"/>
          <p:cNvSpPr/>
          <p:nvPr/>
        </p:nvSpPr>
        <p:spPr>
          <a:xfrm>
            <a:off x="8226720" y="4272480"/>
            <a:ext cx="914040" cy="91476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547" name="TextShape 14"/>
          <p:cNvSpPr txBox="1"/>
          <p:nvPr/>
        </p:nvSpPr>
        <p:spPr>
          <a:xfrm>
            <a:off x="2513520" y="5945040"/>
            <a:ext cx="4799160" cy="9352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Nuclei are symmetric </a:t>
            </a:r>
            <a:r>
              <a:rPr b="1" lang="en-US" sz="3000">
                <a:solidFill>
                  <a:srgbClr val="ff0000"/>
                </a:solidFill>
                <a:latin typeface="Times New Roman"/>
                <a:ea typeface="Times New Roman"/>
              </a:rPr>
              <a:t>→</a:t>
            </a:r>
            <a:endParaRPr/>
          </a:p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 </a:t>
            </a:r>
            <a:r>
              <a:rPr b="1" lang="en-US" sz="3000">
                <a:solidFill>
                  <a:srgbClr val="ff0000"/>
                </a:solidFill>
                <a:latin typeface="Times New Roman"/>
              </a:rPr>
              <a:t>No odd coefficients</a:t>
            </a:r>
            <a:endParaRPr/>
          </a:p>
        </p:txBody>
      </p:sp>
      <p:pic>
        <p:nvPicPr>
          <p:cNvPr descr="" id="548" name=""/>
          <p:cNvPicPr/>
          <p:nvPr/>
        </p:nvPicPr>
        <p:blipFill>
          <a:blip r:embed="rId20"/>
          <a:stretch>
            <a:fillRect/>
          </a:stretch>
        </p:blipFill>
        <p:spPr>
          <a:xfrm>
            <a:off x="7666920" y="5415840"/>
            <a:ext cx="1846440" cy="1829160"/>
          </a:xfrm>
          <a:prstGeom prst="rect">
            <a:avLst/>
          </a:prstGeom>
        </p:spPr>
      </p:pic>
      <p:sp>
        <p:nvSpPr>
          <p:cNvPr id="549" name="TextShape 15"/>
          <p:cNvSpPr txBox="1"/>
          <p:nvPr/>
        </p:nvSpPr>
        <p:spPr>
          <a:xfrm>
            <a:off x="192240" y="697320"/>
            <a:ext cx="7898760" cy="8002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omic Sans MS"/>
              </a:rPr>
              <a:t>Same phenomena observed in gases of strongly interacting atoms</a:t>
            </a:r>
            <a:endParaRPr/>
          </a:p>
        </p:txBody>
      </p:sp>
    </p:spTree>
  </p:cSld>
  <p:timing>
    <p:tnLst>
      <p:par>
        <p:cTn dur="indefinite" id="149" nodeType="tmRoot" restart="never">
          <p:childTnLst>
            <p:seq>
              <p:cTn id="150" nodeType="mainSeq">
                <p:childTnLst>
                  <p:par>
                    <p:cTn fill="freeze" id="151">
                      <p:stCondLst>
                        <p:cond delay="indefinite"/>
                      </p:stCondLst>
                      <p:childTnLst>
                        <p:par>
                          <p:cTn fill="freeze" id="152">
                            <p:stCondLst>
                              <p:cond delay="0"/>
                            </p:stCondLst>
                            <p:childTnLst>
                              <p:par>
                                <p:cTn fill="hold" id="153" nodeType="click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55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Odd and even v</a:t>
            </a:r>
            <a:r>
              <a:rPr lang="en-US"/>
              <a:t>n</a:t>
            </a:r>
            <a:endParaRPr/>
          </a:p>
        </p:txBody>
      </p:sp>
      <p:sp>
        <p:nvSpPr>
          <p:cNvPr id="551" name="CustomShape 2"/>
          <p:cNvSpPr/>
          <p:nvPr/>
        </p:nvSpPr>
        <p:spPr>
          <a:xfrm>
            <a:off x="689400" y="1890000"/>
            <a:ext cx="8496720" cy="399600"/>
          </a:xfrm>
          <a:prstGeom prst="rect">
            <a:avLst/>
          </a:prstGeom>
        </p:spPr>
      </p:sp>
      <p:pic>
        <p:nvPicPr>
          <p:cNvPr descr="" id="552" name="Picture 8"/>
          <p:cNvPicPr/>
          <p:nvPr/>
        </p:nvPicPr>
        <p:blipFill>
          <a:blip r:embed="rId1"/>
          <a:stretch>
            <a:fillRect/>
          </a:stretch>
        </p:blipFill>
        <p:spPr>
          <a:xfrm>
            <a:off x="365760" y="1530000"/>
            <a:ext cx="9143640" cy="4419360"/>
          </a:xfrm>
          <a:prstGeom prst="rect">
            <a:avLst/>
          </a:prstGeom>
        </p:spPr>
      </p:pic>
      <p:sp>
        <p:nvSpPr>
          <p:cNvPr id="553" name="CustomShape 3"/>
          <p:cNvSpPr/>
          <p:nvPr/>
        </p:nvSpPr>
        <p:spPr>
          <a:xfrm>
            <a:off x="1054800" y="1818000"/>
            <a:ext cx="763200" cy="36468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r>
              <a:rPr b="1" lang="en-US"/>
              <a:t>0–5%</a:t>
            </a:r>
            <a:endParaRPr/>
          </a:p>
        </p:txBody>
      </p:sp>
      <p:sp>
        <p:nvSpPr>
          <p:cNvPr id="554" name="CustomShape 4"/>
          <p:cNvSpPr/>
          <p:nvPr/>
        </p:nvSpPr>
        <p:spPr>
          <a:xfrm>
            <a:off x="5447880" y="1970280"/>
            <a:ext cx="889920" cy="36468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r>
              <a:rPr b="1" lang="en-US"/>
              <a:t>5–10%</a:t>
            </a:r>
            <a:endParaRPr/>
          </a:p>
        </p:txBody>
      </p:sp>
      <p:sp>
        <p:nvSpPr>
          <p:cNvPr id="555" name="CustomShape 5"/>
          <p:cNvSpPr/>
          <p:nvPr/>
        </p:nvSpPr>
        <p:spPr>
          <a:xfrm>
            <a:off x="8162280" y="1808640"/>
            <a:ext cx="1016280" cy="36468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r>
              <a:rPr b="1" lang="en-US"/>
              <a:t>10–20%</a:t>
            </a:r>
            <a:endParaRPr/>
          </a:p>
        </p:txBody>
      </p:sp>
      <p:sp>
        <p:nvSpPr>
          <p:cNvPr id="556" name="CustomShape 6"/>
          <p:cNvSpPr/>
          <p:nvPr/>
        </p:nvSpPr>
        <p:spPr>
          <a:xfrm>
            <a:off x="8162280" y="3762360"/>
            <a:ext cx="1016280" cy="36468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r>
              <a:rPr b="1" lang="en-US"/>
              <a:t>40–50%</a:t>
            </a:r>
            <a:endParaRPr/>
          </a:p>
        </p:txBody>
      </p:sp>
      <p:sp>
        <p:nvSpPr>
          <p:cNvPr id="557" name="CustomShape 7"/>
          <p:cNvSpPr/>
          <p:nvPr/>
        </p:nvSpPr>
        <p:spPr>
          <a:xfrm>
            <a:off x="5304960" y="3762360"/>
            <a:ext cx="1016280" cy="36468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r>
              <a:rPr b="1" lang="en-US"/>
              <a:t>30–40%</a:t>
            </a:r>
            <a:endParaRPr/>
          </a:p>
        </p:txBody>
      </p:sp>
      <p:sp>
        <p:nvSpPr>
          <p:cNvPr id="558" name="CustomShape 8"/>
          <p:cNvSpPr/>
          <p:nvPr/>
        </p:nvSpPr>
        <p:spPr>
          <a:xfrm>
            <a:off x="2424600" y="4113000"/>
            <a:ext cx="1016280" cy="36468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r>
              <a:rPr b="1" lang="en-US"/>
              <a:t>20–30%</a:t>
            </a:r>
            <a:endParaRPr/>
          </a:p>
        </p:txBody>
      </p:sp>
      <p:sp>
        <p:nvSpPr>
          <p:cNvPr id="559" name="TextShape 9"/>
          <p:cNvSpPr txBox="1"/>
          <p:nvPr/>
        </p:nvSpPr>
        <p:spPr>
          <a:xfrm>
            <a:off x="914400" y="6126480"/>
            <a:ext cx="804672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Odd n:  sensitive to fluctuations in the initial state</a:t>
            </a:r>
            <a:endParaRPr/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Conclusions</a:t>
            </a:r>
            <a:endParaRPr/>
          </a:p>
        </p:txBody>
      </p:sp>
      <p:sp>
        <p:nvSpPr>
          <p:cNvPr id="561" name="TextShape 2"/>
          <p:cNvSpPr txBox="1"/>
          <p:nvPr/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Form Quark Gluon Plasma in A+A collisions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T&gt;T</a:t>
            </a:r>
            <a:r>
              <a:rPr lang="en-US"/>
              <a:t>c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Jet suppression </a:t>
            </a:r>
            <a:r>
              <a:rPr lang="en-US">
                <a:latin typeface="Times New Roman"/>
                <a:ea typeface="Times New Roman"/>
              </a:rPr>
              <a:t>→</a:t>
            </a:r>
            <a:r>
              <a:rPr lang="en-US"/>
              <a:t> strongly interacting medium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Hydrodynamical flow </a:t>
            </a:r>
            <a:r>
              <a:rPr lang="en-US">
                <a:latin typeface="Times New Roman"/>
                <a:ea typeface="Times New Roman"/>
              </a:rPr>
              <a:t>→ low </a:t>
            </a:r>
            <a:r>
              <a:rPr lang="en-US">
                <a:latin typeface="Times New Roman"/>
                <a:ea typeface="Times New Roman"/>
              </a:rPr>
              <a:t>η</a:t>
            </a:r>
            <a:r>
              <a:rPr lang="en-US">
                <a:latin typeface="Times New Roman"/>
                <a:ea typeface="Times New Roman"/>
              </a:rPr>
              <a:t>/S, perfect liquid </a:t>
            </a:r>
            <a:endParaRPr/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TextShape 1"/>
          <p:cNvSpPr txBox="1"/>
          <p:nvPr/>
        </p:nvSpPr>
        <p:spPr>
          <a:xfrm>
            <a:off x="548640" y="2934720"/>
            <a:ext cx="9068760" cy="1280520"/>
          </a:xfrm>
          <a:prstGeom prst="rect">
            <a:avLst/>
          </a:prstGeom>
        </p:spPr>
        <p:txBody>
          <a:bodyPr anchor="ctr" bIns="9000" lIns="9000" rIns="9000" tIns="9000" wrap="none"/>
          <a:p>
            <a:pPr algn="ctr"/>
            <a:r>
              <a:rPr lang="en-US"/>
              <a:t>QGP Chemistry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0" y="0"/>
            <a:ext cx="7808400" cy="1034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3700"/>
              <a:t>How to make a Quark Gluon Plasma</a:t>
            </a:r>
            <a:endParaRPr/>
          </a:p>
        </p:txBody>
      </p:sp>
      <p:pic>
        <p:nvPicPr>
          <p:cNvPr descr="" id="15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05640" y="914040"/>
            <a:ext cx="5943600" cy="6015600"/>
          </a:xfrm>
          <a:prstGeom prst="rect">
            <a:avLst/>
          </a:prstGeom>
        </p:spPr>
      </p:pic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TextShape 1"/>
          <p:cNvSpPr txBox="1"/>
          <p:nvPr/>
        </p:nvSpPr>
        <p:spPr>
          <a:xfrm>
            <a:off x="-35280" y="93960"/>
            <a:ext cx="9068760" cy="752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Chemistry - equilibrium</a:t>
            </a:r>
            <a:endParaRPr/>
          </a:p>
        </p:txBody>
      </p:sp>
      <p:sp>
        <p:nvSpPr>
          <p:cNvPr id="564" name="TextShape 2"/>
          <p:cNvSpPr txBox="1"/>
          <p:nvPr/>
        </p:nvSpPr>
        <p:spPr>
          <a:xfrm>
            <a:off x="0" y="5714640"/>
            <a:ext cx="9572400" cy="10450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Ratios of particles expected from a model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Even strange quarks are at equilibrium!</a:t>
            </a:r>
            <a:endParaRPr/>
          </a:p>
        </p:txBody>
      </p:sp>
      <p:pic>
        <p:nvPicPr>
          <p:cNvPr descr="" id="56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057040" y="1096920"/>
            <a:ext cx="6400800" cy="4389120"/>
          </a:xfrm>
          <a:prstGeom prst="rect">
            <a:avLst/>
          </a:prstGeom>
        </p:spPr>
      </p:pic>
      <p:sp>
        <p:nvSpPr>
          <p:cNvPr id="566" name="TextShape 3"/>
          <p:cNvSpPr txBox="1"/>
          <p:nvPr/>
        </p:nvSpPr>
        <p:spPr>
          <a:xfrm>
            <a:off x="5545800" y="4826160"/>
            <a:ext cx="3128040" cy="3466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200"/>
              <a:t>Nuclear Physics A Volume 757, 102-183</a:t>
            </a:r>
            <a:endParaRPr/>
          </a:p>
        </p:txBody>
      </p:sp>
      <p:sp>
        <p:nvSpPr>
          <p:cNvPr id="567" name="TextShape 4"/>
          <p:cNvSpPr txBox="1"/>
          <p:nvPr/>
        </p:nvSpPr>
        <p:spPr>
          <a:xfrm>
            <a:off x="365760" y="3017520"/>
            <a:ext cx="1280160" cy="7916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2500">
                <a:latin typeface="Times New Roman"/>
              </a:rPr>
              <a:t>T~170 MeV</a:t>
            </a:r>
            <a:endParaRPr/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extShape 1"/>
          <p:cNvSpPr txBox="1"/>
          <p:nvPr/>
        </p:nvSpPr>
        <p:spPr>
          <a:xfrm>
            <a:off x="2148120" y="51120"/>
            <a:ext cx="5947560" cy="6519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0000"/>
              </a:lnSpc>
            </a:pPr>
            <a:r>
              <a:rPr lang="en-US" sz="3600">
                <a:solidFill>
                  <a:srgbClr val="000000"/>
                </a:solidFill>
                <a:latin typeface="Times New Roman"/>
              </a:rPr>
              <a:t>Baryon anomaly: </a:t>
            </a: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</a:rPr>
              <a:t>Λ</a:t>
            </a:r>
            <a:r>
              <a:rPr lang="en-US" sz="3600">
                <a:solidFill>
                  <a:srgbClr val="000000"/>
                </a:solidFill>
                <a:latin typeface="Times New Roman"/>
              </a:rPr>
              <a:t>/K</a:t>
            </a:r>
            <a:r>
              <a:rPr lang="en-US" sz="3600">
                <a:solidFill>
                  <a:srgbClr val="000000"/>
                </a:solidFill>
                <a:latin typeface="Times New Roman"/>
              </a:rPr>
              <a:t>0</a:t>
            </a:r>
            <a:r>
              <a:rPr lang="en-US" sz="3600">
                <a:solidFill>
                  <a:srgbClr val="000000"/>
                </a:solidFill>
                <a:latin typeface="Times New Roman"/>
              </a:rPr>
              <a:t>S</a:t>
            </a:r>
            <a:r>
              <a:rPr lang="en-US" sz="3600">
                <a:solidFill>
                  <a:srgbClr val="000000"/>
                </a:solidFill>
                <a:latin typeface="Times New Roman"/>
              </a:rPr>
              <a:t>  </a:t>
            </a:r>
            <a:endParaRPr/>
          </a:p>
        </p:txBody>
      </p:sp>
      <p:pic>
        <p:nvPicPr>
          <p:cNvPr descr="" id="569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1179000" y="1371600"/>
            <a:ext cx="7539840" cy="5194080"/>
          </a:xfrm>
          <a:prstGeom prst="rect">
            <a:avLst/>
          </a:prstGeom>
        </p:spPr>
      </p:pic>
      <p:sp>
        <p:nvSpPr>
          <p:cNvPr id="570" name="TextShape 2"/>
          <p:cNvSpPr txBox="1"/>
          <p:nvPr/>
        </p:nvSpPr>
        <p:spPr>
          <a:xfrm>
            <a:off x="8001000" y="6834600"/>
            <a:ext cx="1828800" cy="709200"/>
          </a:xfrm>
          <a:prstGeom prst="rect">
            <a:avLst/>
          </a:prstGeom>
        </p:spPr>
        <p:txBody>
          <a:bodyPr bIns="45000" lIns="90000" rIns="90000" tIns="45000" wrap="none"/>
          <a:p>
            <a:pPr algn="r"/>
            <a:r>
              <a:rPr b="1" lang="en-US" sz="4400">
                <a:latin typeface="Times New Roman"/>
              </a:rPr>
              <a:t>Pb+Pb</a:t>
            </a:r>
            <a:endParaRPr/>
          </a:p>
        </p:txBody>
      </p:sp>
    </p:spTree>
  </p:cSld>
</p:sld>
</file>

<file path=ppt/slides/slide42.xml><?xml version="1.0" encoding="UTF-8" standalone="yes"?>
<p:sld xmlns:a="http://schemas.openxmlformats.org/drawingml/2006/main" xmlns:p="http://schemas.openxmlformats.org/presentationml/2006/main" xmlns:r="http://schemas.openxmlformats.org/officeDocument/2006/relationships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571" name="TextShape 1"/><p:cNvSpPr txBox="1"/><p:nvPr/></p:nvSpPr><p:spPr><a:xfrm><a:off x="1107000" y="0"/><a:ext cx="8686800" cy="651960"/></a:xfrm><a:prstGeom prst="rect"><a:avLst/></a:prstGeom></p:spPr><p:txBody><a:bodyPr bIns="45000" lIns="90000" rIns="90000" tIns="45000"/><a:p><a:pPr algn="ctr"><a:lnSpc><a:spcPct val="90000"/></a:lnSpc></a:pPr><a:r><a:rPr lang="en-US" sz="4400"><a:solidFill><a:srgbClr val="000000"/></a:solidFill><a:latin typeface="Times New Roman"/></a:rPr><a:t>Nuclear modification factor (R</a:t></a:r><a:r><a:rPr lang="en-US" sz="4400"><a:solidFill><a:srgbClr val="000000"/></a:solidFill><a:latin typeface="Times New Roman"/></a:rPr><a:t>AA</a:t></a:r><a:r><a:rPr lang="en-US" sz="4400"><a:solidFill><a:srgbClr val="000000"/></a:solidFill><a:latin typeface="Times New Roman"/></a:rPr><a:t>)</a:t></a:r><a:endParaRPr/></a:p></p:txBody></p:sp><p:sp><p:nvSpPr><p:cNvPr id="572" name="TextShape 2"/><p:cNvSpPr txBox="1"/><p:nvPr/></p:nvSpPr><p:spPr><a:xfrm><a:off x="8001000" y="6834600"/><a:ext cx="1828800" cy="709200"/></a:xfrm><a:prstGeom prst="rect"><a:avLst/></a:prstGeom></p:spPr><p:txBody><a:bodyPr bIns="45000" lIns="90000" rIns="90000" tIns="45000" wrap="none"/><a:p><a:pPr algn="r"></a:pPr><a:r><a:rPr b="1" lang="en-US" sz="4400"><a:latin typeface="Times New Roman"/></a:rPr><a:t>Pb+Pb</a:t></a:r><a:endParaRPr/></a:p></p:txBody></p:sp><p:sp><p:nvSpPr><p:cNvPr id="573" name="CustomShape 3"/><p:cNvSpPr/><p:nvPr/></p:nvSpPr><p:spPr><a:xfrm><a:off x="1371600" y="6172200"/><a:ext cx="7315200" cy="457200"/></a:xfrm><a:prstGeom prst="rect"><a:avLst></a:avLst></a:prstGeom><a:solidFill><a:srgbClr val="ffffff"/></a:solidFill><a:ln><a:solidFill><a:srgbClr val="ffffff"/></a:solidFill></a:ln></p:spPr></p:sp><p:pic><p:nvPicPr><p:cNvPr descr="" id="574" name="Picture 19"/><p:cNvPicPr/><p:nvPr/></p:nvPicPr><p:blipFill><a:blip r:embed="rId1"></a:blip><a:stretch><a:fillRect/></a:stretch></p:blipFill><p:spPr><a:xfrm><a:off x="2106720" y="6071760"/><a:ext cx="5437080" cy="1014840"/></a:xfrm><a:prstGeom prst="rect"><a:avLst/></a:prstGeom></p:spPr></p:pic><p:pic><p:nvPicPr><p:cNvPr descr="" id="575" name="Picture 29"/><p:cNvPicPr/><p:nvPr/></p:nvPicPr><p:blipFill><a:blip r:embed="rId2"></a:blip><a:stretch><a:fillRect/></a:stretch></p:blipFill><p:spPr><a:xfrm><a:off x="1963800" y="961920"/><a:ext cx="6951600" cy="5138280"/></a:xfrm><a:prstGeom prst="rect"><a:avLst/></a:prstGeom></p:spPr></p:pic><p:sp><p:nvSpPr><p:cNvPr id="576" name="CustomShape 4"/><p:cNvSpPr/><p:nvPr/></p:nvSpPr><p:spPr><a:xfrm><a:off x="5360040" y="1723320"/><a:ext cx="720360" cy="735840"/></a:xfrm><a:prstGeom prst="rect"><a:avLst></a:avLst></a:prstGeom></p:spPr><p:txBody><a:bodyPr bIns="45000" lIns="90000" rIns="90000" tIns="45000" wrap="none"/><a:p><a:r><a:rPr b="1" lang="en-US" sz="3000"><a:solidFill><a:srgbClr val="ff0000"/></a:solidFill><a:latin typeface="Symbol"/></a:rPr><a:t>L</a:t></a:r><a:endParaRPr/></a:p></p:txBody></p:sp><p:cxnSp><p:nvCxnSpPr><p:cNvPr id="577" name="Line 5"/><p:cNvCxnSpPr></p:cNvCxnSpPr><p:nvPr/></p:nvCxnSpPr><p:spPr><1pic:xfrm><a:off x="4305240" y="2067120"/><a:ext cx="1069200" cy="340920"/></1pic:xfrm><a:prstGeom prst="straightConnector1"><a:avLst/></a:prstGeom><a:ln w="12600"><a:solidFill><a:srgbClr val="ff0000"/></a:solidFill><a:round/><a:tailEnd len="med" type="triangle" w="med"/></a:ln></p:spPr></p:cxnSp><p:sp><p:nvSpPr><p:cNvPr id="578" name="CustomShape 6"/><p:cNvSpPr/><p:nvPr/></p:nvSpPr><p:spPr><a:xfrm><a:off x="6151320" y="4161600"/><a:ext cx="727920" cy="675000"/></a:xfrm><a:prstGeom prst="rect"><a:avLst></a:avLst></a:prstGeom></p:spPr><p:txBody><a:bodyPr bIns="45000" lIns="90000" rIns="90000" tIns="45000" wrap="none"/><a:p><a:r><a:rPr b="1" lang="en-US" sz="3000"><a:solidFill><a:srgbClr val="0066ff"/></a:solidFill></a:rPr><a:t>K</a:t></a:r><a:r><a:rPr b="1" lang="en-US" sz="3000"><a:solidFill><a:srgbClr val="0066ff"/></a:solidFill></a:rPr><a:t>0</a:t></a:r><a:r><a:rPr b="1" lang="en-US" sz="3000"><a:solidFill><a:srgbClr val="0066ff"/></a:solidFill></a:rPr><a:t>S</a:t></a:r><a:endParaRPr/></a:p></p:txBody></p:sp><p:cxnSp><p:nvCxnSpPr><p:cNvPr id="579" name="Line 7"/><p:cNvCxnSpPr><a:stCxn id="578" idx="3"/></p:cNvCxnSpPr><p:nvPr/></p:nvCxnSpPr><p:spPr><xfrm><a:off x="6879240" y="4498920"/><a:ext cx="953280" cy="338040"/></xfrm><a:prstGeom prst="straightConnector1"><a:avLst/></a:prstGeom><a:ln w="12600"><a:solidFill><a:srgbClr val="0066ff"/></a:solidFill><a:round/><a:tailEnd len="med" type="triangle" w="med"/></a:ln></p:spPr></p:cxnSp><p:sp><p:nvSpPr><p:cNvPr id="580" name="CustomShape 8"/><p:cNvSpPr/><p:nvPr/></p:nvSpPr><p:spPr><a:xfrm><a:off x="3210480" y="4778280"/><a:ext cx="1077840" cy="736200"/></a:xfrm><a:prstGeom prst="rect"><a:avLst></a:avLst></a:prstGeom></p:spPr><p:txBody><a:bodyPr bIns="45000" lIns="90000" rIns="90000" tIns="45000" wrap="none"/><a:p><a:r><a:rPr b="1" lang="en-US" sz="3000"><a:solidFill><a:srgbClr val="008200"/></a:solidFill></a:rPr><a:t>K</a:t></a:r><a:r><a:rPr lang="en-US" sz="3000"><a:solidFill><a:srgbClr val="008200"/></a:solidFill></a:rPr><a:t>±</a:t></a:r><a:endParaRPr/></a:p></p:txBody></p:sp><p:cxnSp><p:nvCxnSpPr><p:cNvPr id="581" name="Line 9"/><p:cNvCxnSpPr></p:cNvCxnSpPr><p:nvPr/></p:nvCxnSpPr><p:spPr><1pic:xfrm flipH="1"><a:off x="3330360" y="3869280"/><a:ext cx="387000" cy="685080"/></1pic:xfrm><a:prstGeom prst="straightConnector1"><a:avLst/></a:prstGeom><a:ln w="12600"><a:solidFill><a:srgbClr val="008200"/></a:solidFill><a:round/><a:tailEnd len="med" type="triangle" w="med"/></a:ln></p:spPr></p:cxnSp></p:spTree></p:cSld>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TextShape 1"/>
          <p:cNvSpPr txBox="1"/>
          <p:nvPr/>
        </p:nvSpPr>
        <p:spPr>
          <a:xfrm>
            <a:off x="1371600" y="0"/>
            <a:ext cx="8458200" cy="65196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90000"/>
              </a:lnSpc>
            </a:pPr>
            <a:r>
              <a:rPr lang="en-US" sz="4400">
                <a:solidFill>
                  <a:srgbClr val="000000"/>
                </a:solidFill>
                <a:latin typeface="Times New Roman"/>
              </a:rPr>
              <a:t>Charm nuclear modification factor</a:t>
            </a:r>
            <a:endParaRPr/>
          </a:p>
        </p:txBody>
      </p:sp>
      <p:pic>
        <p:nvPicPr>
          <p:cNvPr descr="" id="583" name="Content Placeholder 8"/>
          <p:cNvPicPr/>
          <p:nvPr/>
        </p:nvPicPr>
        <p:blipFill>
          <a:blip r:embed="rId1"/>
          <a:stretch>
            <a:fillRect/>
          </a:stretch>
        </p:blipFill>
        <p:spPr>
          <a:xfrm>
            <a:off x="1499400" y="1143000"/>
            <a:ext cx="7416000" cy="5400000"/>
          </a:xfrm>
          <a:prstGeom prst="rect">
            <a:avLst/>
          </a:prstGeom>
        </p:spPr>
      </p:pic>
      <p:sp>
        <p:nvSpPr>
          <p:cNvPr id="584" name="TextShape 2"/>
          <p:cNvSpPr txBox="1"/>
          <p:nvPr/>
        </p:nvSpPr>
        <p:spPr>
          <a:xfrm>
            <a:off x="8001000" y="6834600"/>
            <a:ext cx="1828800" cy="709200"/>
          </a:xfrm>
          <a:prstGeom prst="rect">
            <a:avLst/>
          </a:prstGeom>
        </p:spPr>
        <p:txBody>
          <a:bodyPr bIns="45000" lIns="90000" rIns="90000" tIns="45000" wrap="none"/>
          <a:p>
            <a:pPr algn="r"/>
            <a:r>
              <a:rPr b="1" lang="en-US" sz="4400">
                <a:latin typeface="Times New Roman"/>
              </a:rPr>
              <a:t>Pb+Pb</a:t>
            </a:r>
            <a:endParaRPr/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Conclusions</a:t>
            </a:r>
            <a:endParaRPr/>
          </a:p>
        </p:txBody>
      </p:sp>
      <p:sp>
        <p:nvSpPr>
          <p:cNvPr id="586" name="TextShape 2"/>
          <p:cNvSpPr txBox="1"/>
          <p:nvPr/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Form Quark Gluon Plasma in A+A collisions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T&gt;T</a:t>
            </a:r>
            <a:r>
              <a:rPr lang="en-US"/>
              <a:t>c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Jet suppression </a:t>
            </a:r>
            <a:r>
              <a:rPr lang="en-US">
                <a:latin typeface="Times New Roman"/>
                <a:ea typeface="Times New Roman"/>
              </a:rPr>
              <a:t>→</a:t>
            </a:r>
            <a:r>
              <a:rPr lang="en-US"/>
              <a:t> strongly interacting medium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Hydrodynamical flow </a:t>
            </a:r>
            <a:r>
              <a:rPr lang="en-US">
                <a:latin typeface="Times New Roman"/>
                <a:ea typeface="Times New Roman"/>
              </a:rPr>
              <a:t>→ low </a:t>
            </a:r>
            <a:r>
              <a:rPr lang="en-US">
                <a:latin typeface="Times New Roman"/>
                <a:ea typeface="Times New Roman"/>
              </a:rPr>
              <a:t>η</a:t>
            </a:r>
            <a:r>
              <a:rPr lang="en-US">
                <a:latin typeface="Times New Roman"/>
                <a:ea typeface="Times New Roman"/>
              </a:rPr>
              <a:t>/S, perfect liquid 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>
                <a:latin typeface="Times New Roman"/>
                <a:ea typeface="Times New Roman"/>
              </a:rPr>
              <a:t>Quark chemistry modified in QGP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The phase transition in the laboratory</a:t>
            </a:r>
            <a:endParaRPr/>
          </a:p>
        </p:txBody>
      </p:sp>
      <p:pic>
        <p:nvPicPr>
          <p:cNvPr descr="" id="15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8280" y="1679040"/>
            <a:ext cx="10055160" cy="5085360"/>
          </a:xfrm>
          <a:prstGeom prst="rect">
            <a:avLst/>
          </a:prstGeom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7560" y="734760"/>
            <a:ext cx="4523760" cy="3411360"/>
          </a:xfrm>
          <a:prstGeom prst="rect">
            <a:avLst/>
          </a:prstGeom>
        </p:spPr>
      </p:pic>
      <p:sp>
        <p:nvSpPr>
          <p:cNvPr id="154" name="CustomShape 1"/>
          <p:cNvSpPr/>
          <p:nvPr/>
        </p:nvSpPr>
        <p:spPr>
          <a:xfrm>
            <a:off x="973080" y="2001240"/>
            <a:ext cx="1011240" cy="515880"/>
          </a:xfrm>
          <a:prstGeom prst="rect">
            <a:avLst/>
          </a:prstGeom>
        </p:spPr>
        <p:txBody>
          <a:bodyPr bIns="46080" lIns="92160" rIns="92160" t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155" name="CustomShape 2"/>
          <p:cNvSpPr/>
          <p:nvPr/>
        </p:nvSpPr>
        <p:spPr>
          <a:xfrm>
            <a:off x="264240" y="1879560"/>
            <a:ext cx="1055520" cy="516240"/>
          </a:xfrm>
          <a:prstGeom prst="rect">
            <a:avLst/>
          </a:prstGeom>
        </p:spPr>
        <p:txBody>
          <a:bodyPr bIns="46080" lIns="92160" rIns="92160" t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PHENIX</a:t>
            </a:r>
            <a:endParaRPr/>
          </a:p>
        </p:txBody>
      </p:sp>
      <p:sp>
        <p:nvSpPr>
          <p:cNvPr id="156" name="CustomShape 3"/>
          <p:cNvSpPr/>
          <p:nvPr/>
        </p:nvSpPr>
        <p:spPr>
          <a:xfrm>
            <a:off x="1374840" y="852120"/>
            <a:ext cx="1183680" cy="304200"/>
          </a:xfrm>
          <a:prstGeom prst="rect">
            <a:avLst/>
          </a:prstGeom>
        </p:spPr>
        <p:txBody>
          <a:bodyPr bIns="46080" lIns="92160" rIns="92160" t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PHOBOS</a:t>
            </a:r>
            <a:endParaRPr/>
          </a:p>
        </p:txBody>
      </p:sp>
      <p:sp>
        <p:nvSpPr>
          <p:cNvPr id="157" name="CustomShape 4"/>
          <p:cNvSpPr/>
          <p:nvPr/>
        </p:nvSpPr>
        <p:spPr>
          <a:xfrm>
            <a:off x="3571560" y="734760"/>
            <a:ext cx="1142640" cy="387000"/>
          </a:xfrm>
          <a:prstGeom prst="rect">
            <a:avLst/>
          </a:prstGeom>
        </p:spPr>
        <p:txBody>
          <a:bodyPr bIns="46080" lIns="92160" rIns="92160" t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BRAHMS</a:t>
            </a:r>
            <a:endParaRPr/>
          </a:p>
        </p:txBody>
      </p:sp>
      <p:pic>
        <p:nvPicPr>
          <p:cNvPr descr="" id="15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485960" y="2599560"/>
            <a:ext cx="204840" cy="314640"/>
          </a:xfrm>
          <a:prstGeom prst="rect">
            <a:avLst/>
          </a:prstGeom>
        </p:spPr>
      </p:pic>
      <p:pic>
        <p:nvPicPr>
          <p:cNvPr descr="" id="159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848240" y="3732120"/>
            <a:ext cx="419400" cy="272520"/>
          </a:xfrm>
          <a:prstGeom prst="rect">
            <a:avLst/>
          </a:prstGeom>
        </p:spPr>
      </p:pic>
      <p:pic>
        <p:nvPicPr>
          <p:cNvPr descr="" id="160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2745720" y="3490200"/>
            <a:ext cx="419400" cy="315000"/>
          </a:xfrm>
          <a:prstGeom prst="rect">
            <a:avLst/>
          </a:prstGeom>
        </p:spPr>
      </p:pic>
      <p:pic>
        <p:nvPicPr>
          <p:cNvPr descr="" id="161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2620080" y="1894680"/>
            <a:ext cx="456120" cy="315360"/>
          </a:xfrm>
          <a:prstGeom prst="rect">
            <a:avLst/>
          </a:prstGeom>
        </p:spPr>
      </p:pic>
      <p:pic>
        <p:nvPicPr>
          <p:cNvPr descr="" id="162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937080" y="837720"/>
            <a:ext cx="685800" cy="411480"/>
          </a:xfrm>
          <a:prstGeom prst="rect">
            <a:avLst/>
          </a:prstGeom>
        </p:spPr>
      </p:pic>
      <p:pic>
        <p:nvPicPr>
          <p:cNvPr descr="" id="163" name=""/>
          <p:cNvPicPr/>
          <p:nvPr/>
        </p:nvPicPr>
        <p:blipFill>
          <a:blip r:embed="rId7"/>
          <a:stretch>
            <a:fillRect/>
          </a:stretch>
        </p:blipFill>
        <p:spPr>
          <a:xfrm>
            <a:off x="600840" y="1350360"/>
            <a:ext cx="685440" cy="548640"/>
          </a:xfrm>
          <a:prstGeom prst="rect">
            <a:avLst/>
          </a:prstGeom>
        </p:spPr>
      </p:pic>
      <p:pic>
        <p:nvPicPr>
          <p:cNvPr descr="" id="164" nam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129680" y="1386360"/>
            <a:ext cx="914040" cy="713520"/>
          </a:xfrm>
          <a:prstGeom prst="rect">
            <a:avLst/>
          </a:prstGeom>
        </p:spPr>
      </p:pic>
      <p:sp>
        <p:nvSpPr>
          <p:cNvPr id="165" name="TextShape 5"/>
          <p:cNvSpPr txBox="1"/>
          <p:nvPr/>
        </p:nvSpPr>
        <p:spPr>
          <a:xfrm>
            <a:off x="203400" y="75960"/>
            <a:ext cx="4559400" cy="6195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2700"/>
              <a:t>Relativistic Heavy Ion Collider</a:t>
            </a:r>
            <a:endParaRPr/>
          </a:p>
        </p:txBody>
      </p:sp>
      <p:pic>
        <p:nvPicPr>
          <p:cNvPr descr="" id="166" nam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171400" y="766080"/>
            <a:ext cx="4570920" cy="3356280"/>
          </a:xfrm>
          <a:prstGeom prst="rect">
            <a:avLst/>
          </a:prstGeom>
        </p:spPr>
      </p:pic>
      <p:pic>
        <p:nvPicPr>
          <p:cNvPr descr="" id="167" name=""/>
          <p:cNvPicPr/>
          <p:nvPr/>
        </p:nvPicPr>
        <p:blipFill>
          <a:blip r:embed="rId10"/>
          <a:stretch>
            <a:fillRect/>
          </a:stretch>
        </p:blipFill>
        <p:spPr>
          <a:xfrm>
            <a:off x="6008760" y="2787120"/>
            <a:ext cx="1029240" cy="626040"/>
          </a:xfrm>
          <a:prstGeom prst="rect">
            <a:avLst/>
          </a:prstGeom>
        </p:spPr>
      </p:pic>
      <p:sp>
        <p:nvSpPr>
          <p:cNvPr id="168" name="TextShape 6"/>
          <p:cNvSpPr txBox="1"/>
          <p:nvPr/>
        </p:nvSpPr>
        <p:spPr>
          <a:xfrm>
            <a:off x="6108120" y="3334680"/>
            <a:ext cx="108396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>
                <a:solidFill>
                  <a:srgbClr val="ffd700"/>
                </a:solidFill>
              </a:rPr>
              <a:t>ALICE</a:t>
            </a:r>
            <a:endParaRPr/>
          </a:p>
        </p:txBody>
      </p:sp>
      <p:pic>
        <p:nvPicPr>
          <p:cNvPr descr="" id="169" name=""/>
          <p:cNvPicPr/>
          <p:nvPr/>
        </p:nvPicPr>
        <p:blipFill>
          <a:blip r:embed="rId11"/>
          <a:stretch>
            <a:fillRect/>
          </a:stretch>
        </p:blipFill>
        <p:spPr>
          <a:xfrm>
            <a:off x="6832440" y="823320"/>
            <a:ext cx="1029600" cy="728640"/>
          </a:xfrm>
          <a:prstGeom prst="rect">
            <a:avLst/>
          </a:prstGeom>
        </p:spPr>
      </p:pic>
      <p:sp>
        <p:nvSpPr>
          <p:cNvPr id="170" name="TextShape 7"/>
          <p:cNvSpPr txBox="1"/>
          <p:nvPr/>
        </p:nvSpPr>
        <p:spPr>
          <a:xfrm>
            <a:off x="6995160" y="1360080"/>
            <a:ext cx="84672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>
                <a:solidFill>
                  <a:srgbClr val="ffd700"/>
                </a:solidFill>
              </a:rPr>
              <a:t>CMS</a:t>
            </a:r>
            <a:endParaRPr/>
          </a:p>
        </p:txBody>
      </p:sp>
      <p:pic>
        <p:nvPicPr>
          <p:cNvPr descr="" id="171" name=""/>
          <p:cNvPicPr/>
          <p:nvPr/>
        </p:nvPicPr>
        <p:blipFill>
          <a:blip r:embed="rId12"/>
          <a:stretch>
            <a:fillRect/>
          </a:stretch>
        </p:blipFill>
        <p:spPr>
          <a:xfrm>
            <a:off x="7552800" y="2646360"/>
            <a:ext cx="1029600" cy="774000"/>
          </a:xfrm>
          <a:prstGeom prst="rect">
            <a:avLst/>
          </a:prstGeom>
        </p:spPr>
      </p:pic>
      <p:sp>
        <p:nvSpPr>
          <p:cNvPr id="172" name="TextShape 8"/>
          <p:cNvSpPr txBox="1"/>
          <p:nvPr/>
        </p:nvSpPr>
        <p:spPr>
          <a:xfrm>
            <a:off x="7685280" y="3243240"/>
            <a:ext cx="1102680" cy="55836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>
                <a:solidFill>
                  <a:srgbClr val="ffd700"/>
                </a:solidFill>
              </a:rPr>
              <a:t>ATLAS</a:t>
            </a:r>
            <a:r>
              <a:rPr b="1" lang="en-US">
                <a:solidFill>
                  <a:srgbClr val="ffd700"/>
                </a:solidFill>
              </a:rPr>
              <a:t>
</a:t>
            </a:r>
            <a:r>
              <a:rPr b="1" lang="en-US" sz="1500">
                <a:solidFill>
                  <a:srgbClr val="ffd700"/>
                </a:solidFill>
              </a:rPr>
              <a:t>LHCf</a:t>
            </a:r>
            <a:endParaRPr/>
          </a:p>
        </p:txBody>
      </p:sp>
      <p:pic>
        <p:nvPicPr>
          <p:cNvPr descr="" id="173" name=""/>
          <p:cNvPicPr/>
          <p:nvPr/>
        </p:nvPicPr>
        <p:blipFill>
          <a:blip r:embed="rId13"/>
          <a:stretch>
            <a:fillRect/>
          </a:stretch>
        </p:blipFill>
        <p:spPr>
          <a:xfrm>
            <a:off x="8685360" y="1708200"/>
            <a:ext cx="1029240" cy="770400"/>
          </a:xfrm>
          <a:prstGeom prst="rect">
            <a:avLst/>
          </a:prstGeom>
        </p:spPr>
      </p:pic>
      <p:sp>
        <p:nvSpPr>
          <p:cNvPr id="174" name="TextShape 9"/>
          <p:cNvSpPr txBox="1"/>
          <p:nvPr/>
        </p:nvSpPr>
        <p:spPr>
          <a:xfrm>
            <a:off x="8890920" y="2375640"/>
            <a:ext cx="85104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>
                <a:solidFill>
                  <a:srgbClr val="ffd700"/>
                </a:solidFill>
              </a:rPr>
              <a:t>LHCb</a:t>
            </a:r>
            <a:endParaRPr/>
          </a:p>
        </p:txBody>
      </p:sp>
      <p:sp>
        <p:nvSpPr>
          <p:cNvPr id="175" name="TextShape 10"/>
          <p:cNvSpPr txBox="1"/>
          <p:nvPr/>
        </p:nvSpPr>
        <p:spPr>
          <a:xfrm>
            <a:off x="5171400" y="133200"/>
            <a:ext cx="4559400" cy="6195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2700"/>
              <a:t>Large Hadron Collider</a:t>
            </a:r>
            <a:endParaRPr/>
          </a:p>
        </p:txBody>
      </p:sp>
      <p:sp>
        <p:nvSpPr>
          <p:cNvPr id="176" name="TextShape 11"/>
          <p:cNvSpPr txBox="1"/>
          <p:nvPr/>
        </p:nvSpPr>
        <p:spPr>
          <a:xfrm>
            <a:off x="228240" y="4357080"/>
            <a:ext cx="4799160" cy="11779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>
                <a:latin typeface="Times New Roman"/>
              </a:rPr>
              <a:t>Upton, NY</a:t>
            </a:r>
            <a:endParaRPr/>
          </a:p>
          <a:p>
            <a:r>
              <a:rPr lang="en-US">
                <a:latin typeface="Times New Roman"/>
              </a:rPr>
              <a:t>1.2km diameter</a:t>
            </a:r>
            <a:endParaRPr/>
          </a:p>
          <a:p>
            <a:r>
              <a:rPr lang="en-US">
                <a:latin typeface="Times New Roman"/>
              </a:rPr>
              <a:t>p+p, d+Au, Cu+Cu, Au+Au, </a:t>
            </a:r>
            <a:r>
              <a:rPr i="1" lang="en-US">
                <a:latin typeface="Times New Roman"/>
              </a:rPr>
              <a:t>U+U</a:t>
            </a:r>
            <a:endParaRPr/>
          </a:p>
          <a:p>
            <a:r>
              <a:rPr lang="en-US">
                <a:latin typeface="Times New Roman"/>
                <a:ea typeface="Times New Roman"/>
              </a:rPr>
              <a:t>√</a:t>
            </a:r>
            <a:r>
              <a:rPr lang="en-US">
                <a:latin typeface="Times New Roman"/>
              </a:rPr>
              <a:t>s</a:t>
            </a:r>
            <a:r>
              <a:rPr lang="en-US">
                <a:latin typeface="Times New Roman"/>
              </a:rPr>
              <a:t>NN</a:t>
            </a:r>
            <a:r>
              <a:rPr lang="en-US">
                <a:latin typeface="Times New Roman"/>
              </a:rPr>
              <a:t> = 9 - 200 GeV</a:t>
            </a:r>
            <a:endParaRPr/>
          </a:p>
        </p:txBody>
      </p:sp>
      <p:sp>
        <p:nvSpPr>
          <p:cNvPr id="177" name="TextShape 12"/>
          <p:cNvSpPr txBox="1"/>
          <p:nvPr/>
        </p:nvSpPr>
        <p:spPr>
          <a:xfrm>
            <a:off x="5256000" y="4344480"/>
            <a:ext cx="4570560" cy="11779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>
                <a:latin typeface="Times New Roman"/>
              </a:rPr>
              <a:t>Geneva, Switzerland</a:t>
            </a:r>
            <a:endParaRPr/>
          </a:p>
          <a:p>
            <a:r>
              <a:rPr lang="en-US">
                <a:latin typeface="Times New Roman"/>
              </a:rPr>
              <a:t>8.6km diameter</a:t>
            </a:r>
            <a:endParaRPr/>
          </a:p>
          <a:p>
            <a:r>
              <a:rPr lang="en-US">
                <a:latin typeface="Times New Roman"/>
              </a:rPr>
              <a:t>p+p, </a:t>
            </a:r>
            <a:r>
              <a:rPr i="1" lang="en-US">
                <a:latin typeface="Times New Roman"/>
              </a:rPr>
              <a:t>p+Pb</a:t>
            </a:r>
            <a:r>
              <a:rPr lang="en-US">
                <a:latin typeface="Times New Roman"/>
              </a:rPr>
              <a:t>, Pb+Pb</a:t>
            </a:r>
            <a:endParaRPr/>
          </a:p>
          <a:p>
            <a:r>
              <a:rPr lang="en-US">
                <a:latin typeface="Times New Roman"/>
                <a:ea typeface="Times New Roman"/>
              </a:rPr>
              <a:t>√</a:t>
            </a:r>
            <a:r>
              <a:rPr lang="en-US">
                <a:latin typeface="Times New Roman"/>
              </a:rPr>
              <a:t>s</a:t>
            </a:r>
            <a:r>
              <a:rPr lang="en-US">
                <a:latin typeface="Times New Roman"/>
              </a:rPr>
              <a:t>NN</a:t>
            </a:r>
            <a:r>
              <a:rPr lang="en-US">
                <a:latin typeface="Times New Roman"/>
              </a:rPr>
              <a:t> = 2.76 GeV, </a:t>
            </a:r>
            <a:r>
              <a:rPr i="1" lang="en-US">
                <a:latin typeface="Times New Roman"/>
              </a:rPr>
              <a:t>5.5 TeV</a:t>
            </a:r>
            <a:endParaRPr/>
          </a:p>
        </p:txBody>
      </p:sp>
      <p:sp>
        <p:nvSpPr>
          <p:cNvPr id="178" name="CustomShape 13"/>
          <p:cNvSpPr/>
          <p:nvPr/>
        </p:nvSpPr>
        <p:spPr>
          <a:xfrm>
            <a:off x="7312680" y="2515320"/>
            <a:ext cx="685440" cy="457200"/>
          </a:xfrm>
          <a:prstGeom prst="ellipse">
            <a:avLst/>
          </a:prstGeom>
          <a:ln w="36720">
            <a:solidFill>
              <a:srgbClr val="47b8b8"/>
            </a:solidFill>
            <a:round/>
          </a:ln>
        </p:spPr>
      </p:sp>
      <p:sp>
        <p:nvSpPr>
          <p:cNvPr id="179" name="Line 14"/>
          <p:cNvSpPr/>
          <p:nvPr/>
        </p:nvSpPr>
        <p:spPr>
          <a:xfrm>
            <a:off x="3884760" y="1600560"/>
            <a:ext cx="3427920" cy="1143360"/>
          </a:xfrm>
          <a:prstGeom prst="line">
            <a:avLst/>
          </a:prstGeom>
          <a:ln w="54720">
            <a:solidFill>
              <a:srgbClr val="47b8b8"/>
            </a:solidFill>
            <a:round/>
            <a:tailEnd len="med" type="triangle" w="med"/>
          </a:ln>
        </p:spPr>
      </p:sp>
      <p:sp>
        <p:nvSpPr>
          <p:cNvPr id="180" name="TextShape 15"/>
          <p:cNvSpPr txBox="1"/>
          <p:nvPr/>
        </p:nvSpPr>
        <p:spPr>
          <a:xfrm>
            <a:off x="6855480" y="2057760"/>
            <a:ext cx="1142640" cy="4442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500">
                <a:solidFill>
                  <a:srgbClr val="47b8b8"/>
                </a:solidFill>
              </a:rPr>
              <a:t>RHIC</a:t>
            </a:r>
            <a:endParaRPr/>
          </a:p>
        </p:txBody>
      </p:sp>
      <p:pic>
        <p:nvPicPr>
          <p:cNvPr descr="" id="181" name=""/>
          <p:cNvPicPr/>
          <p:nvPr/>
        </p:nvPicPr>
        <p:blipFill>
          <a:blip r:embed="rId14"/>
          <a:stretch>
            <a:fillRect/>
          </a:stretch>
        </p:blipFill>
        <p:spPr>
          <a:xfrm>
            <a:off x="2789640" y="5461200"/>
            <a:ext cx="3624480" cy="1771560"/>
          </a:xfrm>
          <a:prstGeom prst="rect">
            <a:avLst/>
          </a:prstGeom>
        </p:spPr>
      </p:pic>
      <p:pic>
        <p:nvPicPr>
          <p:cNvPr descr="" id="182" name=""/>
          <p:cNvPicPr/>
          <p:nvPr/>
        </p:nvPicPr>
        <p:blipFill>
          <a:blip r:embed="rId15"/>
          <a:stretch>
            <a:fillRect/>
          </a:stretch>
        </p:blipFill>
        <p:spPr>
          <a:xfrm>
            <a:off x="3681720" y="6310800"/>
            <a:ext cx="457200" cy="347400"/>
          </a:xfrm>
          <a:prstGeom prst="rect">
            <a:avLst/>
          </a:prstGeom>
        </p:spPr>
      </p:pic>
      <p:pic>
        <p:nvPicPr>
          <p:cNvPr descr="" id="183" name=""/>
          <p:cNvPicPr/>
          <p:nvPr/>
        </p:nvPicPr>
        <p:blipFill>
          <a:blip r:embed="rId16"/>
          <a:stretch>
            <a:fillRect/>
          </a:stretch>
        </p:blipFill>
        <p:spPr>
          <a:xfrm>
            <a:off x="3836160" y="5475240"/>
            <a:ext cx="457200" cy="347760"/>
          </a:xfrm>
          <a:prstGeom prst="rect">
            <a:avLst/>
          </a:prstGeom>
        </p:spPr>
      </p:pic>
      <p:sp>
        <p:nvSpPr>
          <p:cNvPr id="184" name="TextShape 16"/>
          <p:cNvSpPr txBox="1"/>
          <p:nvPr/>
        </p:nvSpPr>
        <p:spPr>
          <a:xfrm>
            <a:off x="3358080" y="5833080"/>
            <a:ext cx="1368000" cy="2304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1000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descr="" id="185" name=""/>
          <p:cNvPicPr/>
          <p:nvPr/>
        </p:nvPicPr>
        <p:blipFill>
          <a:blip r:embed="rId17"/>
          <a:stretch>
            <a:fillRect/>
          </a:stretch>
        </p:blipFill>
        <p:spPr>
          <a:xfrm>
            <a:off x="6084000" y="6492240"/>
            <a:ext cx="253800" cy="232200"/>
          </a:xfrm>
          <a:prstGeom prst="rect">
            <a:avLst/>
          </a:prstGeom>
        </p:spPr>
      </p:pic>
      <p:sp>
        <p:nvSpPr>
          <p:cNvPr id="186" name="TextShape 17"/>
          <p:cNvSpPr txBox="1"/>
          <p:nvPr/>
        </p:nvSpPr>
        <p:spPr>
          <a:xfrm>
            <a:off x="5547600" y="6681600"/>
            <a:ext cx="1439640" cy="2322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000"/>
              <a:t>Core of neutron stars?</a:t>
            </a:r>
            <a:endParaRPr/>
          </a:p>
        </p:txBody>
      </p:sp>
      <p:pic>
        <p:nvPicPr>
          <p:cNvPr descr="" id="187" name=""/>
          <p:cNvPicPr/>
          <p:nvPr/>
        </p:nvPicPr>
        <p:blipFill>
          <a:blip r:embed="rId18"/>
          <a:stretch>
            <a:fillRect/>
          </a:stretch>
        </p:blipFill>
        <p:spPr>
          <a:xfrm>
            <a:off x="4254120" y="6572880"/>
            <a:ext cx="217080" cy="217800"/>
          </a:xfrm>
          <a:prstGeom prst="rect">
            <a:avLst/>
          </a:prstGeom>
        </p:spPr>
      </p:pic>
      <p:sp>
        <p:nvSpPr>
          <p:cNvPr id="188" name="Freeform 18"/>
          <p:cNvSpPr/>
          <p:nvPr/>
        </p:nvSpPr>
        <p:spPr>
          <a:xfrm>
            <a:off x="3199320" y="5631840"/>
            <a:ext cx="686160" cy="915120"/>
          </a:xfrm>
          <a:custGeom>
            <a:avLst/>
            <a:gdLst/>
            <a:ahLst/>
            <a:rect b="b" l="0" r="r" t="0"/>
            <a:pathLst>
              <a:path h="2542" w="1906">
                <a:moveTo>
                  <a:pt x="0" y="0"/>
                </a:moveTo>
                <a:cubicBezTo>
                  <a:pt x="1904" y="1271"/>
                  <a:pt x="1905" y="2541"/>
                  <a:pt x="1905" y="2541"/>
                </a:cubicBezTo>
              </a:path>
            </a:pathLst>
          </a:custGeom>
          <a:ln w="27360">
            <a:solidFill>
              <a:srgbClr val="47b8b8"/>
            </a:solidFill>
            <a:round/>
          </a:ln>
        </p:spPr>
      </p:sp>
      <p:sp>
        <p:nvSpPr>
          <p:cNvPr id="189" name="TextShape 19"/>
          <p:cNvSpPr txBox="1"/>
          <p:nvPr/>
        </p:nvSpPr>
        <p:spPr>
          <a:xfrm>
            <a:off x="3812760" y="6017400"/>
            <a:ext cx="91404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>
                <a:solidFill>
                  <a:srgbClr val="47b8b8"/>
                </a:solidFill>
              </a:rPr>
              <a:t>RHIC</a:t>
            </a:r>
            <a:endParaRPr/>
          </a:p>
        </p:txBody>
      </p:sp>
      <p:sp>
        <p:nvSpPr>
          <p:cNvPr id="190" name="CustomShape 20"/>
          <p:cNvSpPr/>
          <p:nvPr/>
        </p:nvSpPr>
        <p:spPr>
          <a:xfrm>
            <a:off x="3150720" y="5113440"/>
            <a:ext cx="109800" cy="320040"/>
          </a:xfrm>
          <a:prstGeom prst="ellipse">
            <a:avLst/>
          </a:prstGeom>
          <a:solidFill>
            <a:srgbClr val="e6e64c"/>
          </a:solidFill>
          <a:ln>
            <a:solidFill>
              <a:srgbClr val="808080"/>
            </a:solidFill>
          </a:ln>
        </p:spPr>
      </p:sp>
      <p:sp>
        <p:nvSpPr>
          <p:cNvPr id="191" name="TextShape 21"/>
          <p:cNvSpPr txBox="1"/>
          <p:nvPr/>
        </p:nvSpPr>
        <p:spPr>
          <a:xfrm>
            <a:off x="3427560" y="5174640"/>
            <a:ext cx="137124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>
                <a:solidFill>
                  <a:srgbClr val="e6e64c"/>
                </a:solidFill>
              </a:rPr>
              <a:t>LHC</a:t>
            </a:r>
            <a:endParaRPr/>
          </a:p>
        </p:txBody>
      </p:sp>
    </p:spTree>
  </p:cSld>
  <p:timing>
    <p:tnLst>
      <p:par>
        <p:cTn dur="indefinite" id="3" nodeType="tmRoot" restart="never">
          <p:childTnLst>
            <p:seq>
              <p:cTn id="4" nodeType="mainSeq">
                <p:childTnLst>
                  <p:par>
                    <p:cTn fill="freeze" id="5">
                      <p:stCondLst>
                        <p:cond delay="indefinite"/>
                      </p:stCondLst>
                      <p:childTnLst>
                        <p:par>
                          <p:cTn fill="freeze" id="6">
                            <p:stCondLst>
                              <p:cond delay="0"/>
                            </p:stCondLst>
                            <p:childTnLst>
                              <p:par>
                                <p:cTn fill="hold" id="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9">
                      <p:stCondLst>
                        <p:cond delay="indefinite"/>
                      </p:stCondLst>
                      <p:childTnLst>
                        <p:par>
                          <p:cTn fill="freeze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0" y="301320"/>
            <a:ext cx="10055160" cy="126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3500"/>
              <a:t>Comparison of colliders</a:t>
            </a:r>
            <a:endParaRPr/>
          </a:p>
        </p:txBody>
      </p:sp>
      <p:graphicFrame>
        <p:nvGraphicFramePr>
          <p:cNvPr id="193" name="Table 2"/>
          <p:cNvGraphicFramePr/>
          <p:nvPr/>
        </p:nvGraphicFramePr>
        <p:xfrm>
          <a:off x="2039400" y="1661400"/>
          <a:ext cx="6702480" cy="2399760"/>
        </p:xfrm>
        <a:graphic>
          <a:graphicData uri="http://schemas.openxmlformats.org/drawingml/2006/table">
            <a:tbl>
              <a:tblPr/>
              <a:tblGrid>
                <a:gridCol w="1430640"/>
                <a:gridCol w="1430640"/>
                <a:gridCol w="1430640"/>
                <a:gridCol w="2410920"/>
              </a:tblGrid>
              <a:tr h="423000">
                <a:tc>
                  <a:tcPr/>
                </a:tc>
                <a:tc>
                  <a:txBody>
                    <a:bodyPr bIns="36000" lIns="36000" rIns="36000" tIns="36000" wrap="none"/>
                    <a:p>
                      <a:pPr algn="ctr"/>
                      <a:r>
                        <a:rPr b="1" lang="en-US" sz="2500">
                          <a:latin typeface="Times New Roman"/>
                        </a:rPr>
                        <a:t>RHIC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pPr algn="ctr"/>
                      <a:r>
                        <a:rPr b="1" lang="en-US" sz="2500">
                          <a:latin typeface="Times New Roman"/>
                        </a:rPr>
                        <a:t>LHC</a:t>
                      </a:r>
                      <a:endParaRPr/>
                    </a:p>
                  </a:txBody>
                  <a:tcPr/>
                </a:tc>
                <a:tc>
                  <a:tcPr/>
                </a:tc>
              </a:tr>
              <a:tr h="40032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>
                          <a:latin typeface="Times New Roman"/>
                          <a:ea typeface="Times New Roman"/>
                        </a:rPr>
                        <a:t>√</a:t>
                      </a:r>
                      <a:r>
                        <a:rPr lang="en-US">
                          <a:latin typeface="Times New Roman"/>
                        </a:rPr>
                        <a:t>s</a:t>
                      </a:r>
                      <a:r>
                        <a:rPr lang="en-US">
                          <a:latin typeface="Times New Roman"/>
                        </a:rPr>
                        <a:t>NN</a:t>
                      </a:r>
                      <a:r>
                        <a:rPr lang="en-US">
                          <a:latin typeface="Times New Roman"/>
                        </a:rPr>
                        <a:t> (GeV)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9-200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2760, 5500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center of mass energy</a:t>
                      </a:r>
                      <a:endParaRPr/>
                    </a:p>
                  </a:txBody>
                  <a:tcPr/>
                </a:tc>
              </a:tr>
              <a:tr h="40032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>
                          <a:latin typeface="Times New Roman"/>
                        </a:rPr>
                        <a:t>dN</a:t>
                      </a:r>
                      <a:r>
                        <a:rPr lang="en-US">
                          <a:latin typeface="Times New Roman"/>
                        </a:rPr>
                        <a:t>ch</a:t>
                      </a:r>
                      <a:r>
                        <a:rPr lang="en-US">
                          <a:latin typeface="Times New Roman"/>
                        </a:rPr>
                        <a:t>/d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η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~1200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~1600, ??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number of particles</a:t>
                      </a:r>
                      <a:endParaRPr/>
                    </a:p>
                  </a:txBody>
                  <a:tcPr/>
                </a:tc>
              </a:tr>
              <a:tr h="40032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>
                          <a:latin typeface="Times New Roman"/>
                        </a:rPr>
                        <a:t>T/T</a:t>
                      </a:r>
                      <a:r>
                        <a:rPr lang="en-US">
                          <a:latin typeface="Times New Roman"/>
                        </a:rPr>
                        <a:t>c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1.9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3.0-4.2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temperature</a:t>
                      </a:r>
                      <a:endParaRPr/>
                    </a:p>
                  </a:txBody>
                  <a:tcPr/>
                </a:tc>
              </a:tr>
              <a:tr h="37548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>
                          <a:latin typeface="Times New Roman"/>
                        </a:rPr>
                        <a:t>(GeV/fm</a:t>
                      </a:r>
                      <a:r>
                        <a:rPr lang="en-US">
                          <a:latin typeface="Times New Roman"/>
                        </a:rPr>
                        <a:t>3</a:t>
                      </a:r>
                      <a:r>
                        <a:rPr lang="en-US">
                          <a:latin typeface="Times New Roman"/>
                        </a:rPr>
                        <a:t>)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5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~15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energy density</a:t>
                      </a:r>
                      <a:endParaRPr/>
                    </a:p>
                  </a:txBody>
                  <a:tcPr/>
                </a:tc>
              </a:tr>
              <a:tr h="40068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>
                          <a:latin typeface="Times New Roman"/>
                          <a:ea typeface="Times New Roman"/>
                        </a:rPr>
                        <a:t>τ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QGP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 (fm/c)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2-4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>
                          <a:latin typeface="Times New Roman"/>
                        </a:rPr>
                        <a:t>&gt;10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lifetime of QGP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4" name="TextShape 3"/>
          <p:cNvSpPr txBox="1"/>
          <p:nvPr/>
        </p:nvSpPr>
        <p:spPr>
          <a:xfrm>
            <a:off x="228240" y="4801680"/>
            <a:ext cx="9711000" cy="12466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2500" u="sng">
                <a:solidFill>
                  <a:srgbClr val="000000"/>
                </a:solidFill>
                <a:latin typeface="Times New Roman"/>
                <a:ea typeface="Arial-BoldMT"/>
              </a:rPr>
              <a:t>RHIC and LHC:</a:t>
            </a:r>
            <a:endParaRPr/>
          </a:p>
          <a:p>
            <a:pPr algn="ctr"/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Cover 2 –3 decades of energy (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YEISWR+SymbolMT"/>
              </a:rPr>
              <a:t>√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s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NN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= 9 GeV –5.5 TeV)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
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To discover the properties of hot nuclear matter at T ~ 150 –600 MeV</a:t>
            </a:r>
            <a:endParaRPr/>
          </a:p>
        </p:txBody>
      </p:sp>
    </p:spTree>
  </p:cSld>
  <p:timing>
    <p:tnLst>
      <p:par>
        <p:cTn dur="indefinite" id="13" nodeType="tmRoot" restart="never">
          <p:childTnLst>
            <p:seq>
              <p:cTn id="14" nodeType="mainSeq">
                <p:childTnLst>
                  <p:par>
                    <p:cTn fill="freeze" id="15">
                      <p:stCondLst>
                        <p:cond delay="indefinite"/>
                      </p:stCondLst>
                      <p:childTnLst>
                        <p:par>
                          <p:cTn fill="freeze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Interesting observables</a:t>
            </a:r>
            <a:endParaRPr/>
          </a:p>
        </p:txBody>
      </p:sp>
      <p:sp>
        <p:nvSpPr>
          <p:cNvPr id="196" name="TextShape 2"/>
          <p:cNvSpPr txBox="1"/>
          <p:nvPr/>
        </p:nvSpPr>
        <p:spPr>
          <a:xfrm>
            <a:off x="91080" y="1769400"/>
            <a:ext cx="9872280" cy="56390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Different hadronization mechanisms</a:t>
            </a:r>
            <a:r>
              <a:rPr lang="en-US"/>
              <a:t>
</a:t>
            </a:r>
            <a:r>
              <a:rPr lang="en-US"/>
              <a:t>	</a:t>
            </a:r>
            <a:r>
              <a:rPr lang="en-US">
                <a:latin typeface="Arial"/>
                <a:ea typeface="Arial"/>
              </a:rPr>
              <a:t>→</a:t>
            </a:r>
            <a:r>
              <a:rPr lang="en-US"/>
              <a:t> Identify particle types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Collective motion of particles</a:t>
            </a:r>
            <a:r>
              <a:rPr lang="en-US"/>
              <a:t>
</a:t>
            </a:r>
            <a:r>
              <a:rPr lang="en-US"/>
              <a:t>	</a:t>
            </a:r>
            <a:r>
              <a:rPr lang="en-US">
                <a:latin typeface="Arial"/>
                <a:ea typeface="Arial"/>
              </a:rPr>
              <a:t>→</a:t>
            </a:r>
            <a:r>
              <a:rPr lang="en-US"/>
              <a:t> Low momentum acceptance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Even common processes are not well understood</a:t>
            </a:r>
            <a:r>
              <a:rPr lang="en-US"/>
              <a:t>
</a:t>
            </a:r>
            <a:r>
              <a:rPr lang="en-US"/>
              <a:t>	</a:t>
            </a:r>
            <a:r>
              <a:rPr lang="en-US">
                <a:latin typeface="Arial"/>
                <a:ea typeface="Arial"/>
              </a:rPr>
              <a:t>→</a:t>
            </a:r>
            <a:r>
              <a:rPr lang="en-US"/>
              <a:t> Do not need 4</a:t>
            </a:r>
            <a:r>
              <a:rPr lang="en-US">
                <a:latin typeface="Arial"/>
                <a:ea typeface="Arial"/>
              </a:rPr>
              <a:t>π</a:t>
            </a:r>
            <a:r>
              <a:rPr lang="en-US"/>
              <a:t> acceptance or high rates</a:t>
            </a:r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7220880" y="6885720"/>
            <a:ext cx="2351520" cy="524880"/>
          </a:xfrm>
          <a:prstGeom prst="rect">
            <a:avLst/>
          </a:prstGeom>
        </p:spPr>
        <p:txBody>
          <a:bodyPr bIns="46800" lIns="90000" rIns="90000" tIns="46800"/>
          <a:p>
            <a:pPr algn="r">
              <a:lnSpc>
                <a:spcPct val="100000"/>
              </a:lnSpc>
            </a:pPr>
            <a:fld id="{F1817171-8111-41C1-9141-411171E18151}" type="slidenum">
              <a:rPr lang="en-US" sz="1400">
                <a:solidFill>
                  <a:srgbClr val="000000"/>
                </a:solidFill>
              </a:rPr>
              <a:t>&lt;number&gt;</a:t>
            </a:fld>
            <a:endParaRPr/>
          </a:p>
        </p:txBody>
      </p:sp>
      <p:pic>
        <p:nvPicPr>
          <p:cNvPr descr="" id="198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387000"/>
            <a:ext cx="10076760" cy="7170120"/>
          </a:xfrm>
          <a:prstGeom prst="rect">
            <a:avLst/>
          </a:prstGeom>
        </p:spPr>
      </p:pic>
      <p:sp>
        <p:nvSpPr>
          <p:cNvPr id="199" name="CustomShape 2"/>
          <p:cNvSpPr/>
          <p:nvPr/>
        </p:nvSpPr>
        <p:spPr>
          <a:xfrm>
            <a:off x="6784200" y="651600"/>
            <a:ext cx="3292560" cy="2240280"/>
          </a:xfrm>
          <a:prstGeom prst="rect">
            <a:avLst/>
          </a:prstGeom>
          <a:solidFill>
            <a:srgbClr val="ffffff"/>
          </a:solidFill>
        </p:spPr>
      </p:sp>
      <p:pic>
        <p:nvPicPr>
          <p:cNvPr descr="" id="200" name="Picture 15"/>
          <p:cNvPicPr/>
          <p:nvPr/>
        </p:nvPicPr>
        <p:blipFill>
          <a:blip r:embed="rId2"/>
          <a:stretch>
            <a:fillRect/>
          </a:stretch>
        </p:blipFill>
        <p:spPr>
          <a:xfrm>
            <a:off x="6681240" y="223920"/>
            <a:ext cx="3395520" cy="2387880"/>
          </a:xfrm>
          <a:prstGeom prst="rect">
            <a:avLst/>
          </a:prstGeom>
        </p:spPr>
      </p:pic>
      <p:pic>
        <p:nvPicPr>
          <p:cNvPr descr="" id="201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9480240" y="1372320"/>
            <a:ext cx="589320" cy="845640"/>
          </a:xfrm>
          <a:prstGeom prst="rect">
            <a:avLst/>
          </a:prstGeom>
        </p:spPr>
      </p:pic>
      <p:pic>
        <p:nvPicPr>
          <p:cNvPr descr="" id="202" name="Picture 17"/>
          <p:cNvPicPr/>
          <p:nvPr/>
        </p:nvPicPr>
        <p:blipFill>
          <a:blip r:embed="rId4"/>
          <a:stretch>
            <a:fillRect/>
          </a:stretch>
        </p:blipFill>
        <p:spPr>
          <a:xfrm>
            <a:off x="6532200" y="-5040"/>
            <a:ext cx="2599920" cy="262440"/>
          </a:xfrm>
          <a:prstGeom prst="rect">
            <a:avLst/>
          </a:prstGeom>
        </p:spPr>
      </p:pic>
      <p:pic>
        <p:nvPicPr>
          <p:cNvPr descr="" id="203" name="Picture 23"/>
          <p:cNvPicPr/>
          <p:nvPr/>
        </p:nvPicPr>
        <p:blipFill>
          <a:blip r:embed="rId5"/>
          <a:stretch>
            <a:fillRect/>
          </a:stretch>
        </p:blipFill>
        <p:spPr>
          <a:xfrm>
            <a:off x="6093360" y="2263680"/>
            <a:ext cx="960480" cy="416520"/>
          </a:xfrm>
          <a:prstGeom prst="rect">
            <a:avLst/>
          </a:prstGeom>
        </p:spPr>
      </p:pic>
      <p:sp>
        <p:nvSpPr>
          <p:cNvPr id="204" name="CustomShape 3"/>
          <p:cNvSpPr/>
          <p:nvPr/>
        </p:nvSpPr>
        <p:spPr>
          <a:xfrm>
            <a:off x="22320" y="21240"/>
            <a:ext cx="2256120" cy="994320"/>
          </a:xfrm>
          <a:prstGeom prst="rect">
            <a:avLst/>
          </a:pr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txBody>
          <a:bodyPr bIns="46080" lIns="92160" rIns="92160" tIns="46080" wrap="none"/>
          <a:p>
            <a:r>
              <a:rPr b="1" lang="en-US" sz="1760">
                <a:solidFill>
                  <a:srgbClr val="000000"/>
                </a:solidFill>
              </a:rPr>
              <a:t>Size</a:t>
            </a:r>
            <a:r>
              <a:rPr lang="en-US" sz="1760">
                <a:solidFill>
                  <a:srgbClr val="000000"/>
                </a:solidFill>
              </a:rPr>
              <a:t>: </a:t>
            </a:r>
            <a:r>
              <a:rPr lang="en-US" sz="1760">
                <a:solidFill>
                  <a:srgbClr val="fc0128"/>
                </a:solidFill>
              </a:rPr>
              <a:t>16 x 26</a:t>
            </a:r>
            <a:r>
              <a:rPr lang="en-US" sz="1760">
                <a:solidFill>
                  <a:srgbClr val="000000"/>
                </a:solidFill>
              </a:rPr>
              <a:t> meters</a:t>
            </a:r>
            <a:endParaRPr/>
          </a:p>
          <a:p>
            <a:r>
              <a:rPr b="1" lang="en-US" sz="1760">
                <a:solidFill>
                  <a:srgbClr val="000000"/>
                </a:solidFill>
              </a:rPr>
              <a:t>Weight</a:t>
            </a:r>
            <a:r>
              <a:rPr lang="en-US" sz="1760">
                <a:solidFill>
                  <a:srgbClr val="000000"/>
                </a:solidFill>
              </a:rPr>
              <a:t>: </a:t>
            </a:r>
            <a:r>
              <a:rPr lang="en-US" sz="1760">
                <a:solidFill>
                  <a:srgbClr val="fc0128"/>
                </a:solidFill>
              </a:rPr>
              <a:t>10,000</a:t>
            </a:r>
            <a:r>
              <a:rPr lang="en-US" sz="1760">
                <a:solidFill>
                  <a:srgbClr val="000000"/>
                </a:solidFill>
              </a:rPr>
              <a:t> tons</a:t>
            </a:r>
            <a:endParaRPr/>
          </a:p>
          <a:p>
            <a:r>
              <a:rPr b="1" lang="en-US" sz="1760">
                <a:solidFill>
                  <a:srgbClr val="000000"/>
                </a:solidFill>
              </a:rPr>
              <a:t>Detectors:</a:t>
            </a:r>
            <a:r>
              <a:rPr lang="en-US" sz="1760">
                <a:solidFill>
                  <a:srgbClr val="000000"/>
                </a:solidFill>
              </a:rPr>
              <a:t> </a:t>
            </a:r>
            <a:r>
              <a:rPr lang="en-US" sz="1760">
                <a:solidFill>
                  <a:srgbClr val="ff0000"/>
                </a:solidFill>
              </a:rPr>
              <a:t>18</a:t>
            </a:r>
            <a:endParaRPr/>
          </a:p>
        </p:txBody>
      </p:sp>
      <p:sp>
        <p:nvSpPr>
          <p:cNvPr id="205" name="CustomShape 4"/>
          <p:cNvSpPr/>
          <p:nvPr/>
        </p:nvSpPr>
        <p:spPr>
          <a:xfrm>
            <a:off x="5735880" y="1106640"/>
            <a:ext cx="457200" cy="22860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206" name="CustomShape 5"/>
          <p:cNvSpPr/>
          <p:nvPr/>
        </p:nvSpPr>
        <p:spPr>
          <a:xfrm>
            <a:off x="3270960" y="4370400"/>
            <a:ext cx="457200" cy="18288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207" name="CustomShape 6"/>
          <p:cNvSpPr/>
          <p:nvPr/>
        </p:nvSpPr>
        <p:spPr>
          <a:xfrm>
            <a:off x="6133680" y="2286000"/>
            <a:ext cx="905040" cy="41148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208" name="CustomShape 7"/>
          <p:cNvSpPr/>
          <p:nvPr/>
        </p:nvSpPr>
        <p:spPr>
          <a:xfrm>
            <a:off x="8392680" y="-16920"/>
            <a:ext cx="731520" cy="27432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209" name="CustomShape 8"/>
          <p:cNvSpPr/>
          <p:nvPr/>
        </p:nvSpPr>
        <p:spPr>
          <a:xfrm>
            <a:off x="7493040" y="-16920"/>
            <a:ext cx="731160" cy="27432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210" name="CustomShape 9"/>
          <p:cNvSpPr/>
          <p:nvPr/>
        </p:nvSpPr>
        <p:spPr>
          <a:xfrm>
            <a:off x="6521400" y="-16920"/>
            <a:ext cx="731160" cy="27432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211" name="CustomShape 10"/>
          <p:cNvSpPr/>
          <p:nvPr/>
        </p:nvSpPr>
        <p:spPr>
          <a:xfrm>
            <a:off x="1899720" y="6392520"/>
            <a:ext cx="457200" cy="228600"/>
          </a:xfrm>
          <a:prstGeom prst="roundRect">
            <a:avLst>
              <a:gd fmla="val 3600" name="adj"/>
            </a:avLst>
          </a:prstGeom>
          <a:ln w="54720">
            <a:solidFill>
              <a:srgbClr val="6b4794"/>
            </a:solidFill>
            <a:round/>
          </a:ln>
        </p:spPr>
      </p:sp>
      <p:sp>
        <p:nvSpPr>
          <p:cNvPr id="212" name="CustomShape 11"/>
          <p:cNvSpPr/>
          <p:nvPr/>
        </p:nvSpPr>
        <p:spPr>
          <a:xfrm>
            <a:off x="574200" y="2047680"/>
            <a:ext cx="639720" cy="228600"/>
          </a:xfrm>
          <a:prstGeom prst="roundRect">
            <a:avLst>
              <a:gd fmla="val 3600" name="adj"/>
            </a:avLst>
          </a:prstGeom>
          <a:ln w="54720">
            <a:solidFill>
              <a:srgbClr val="6b4794"/>
            </a:solidFill>
            <a:round/>
          </a:ln>
        </p:spPr>
      </p:sp>
      <p:sp>
        <p:nvSpPr>
          <p:cNvPr id="213" name="CustomShape 12"/>
          <p:cNvSpPr/>
          <p:nvPr/>
        </p:nvSpPr>
        <p:spPr>
          <a:xfrm>
            <a:off x="1188720" y="1824480"/>
            <a:ext cx="457200" cy="182880"/>
          </a:xfrm>
          <a:prstGeom prst="roundRect">
            <a:avLst>
              <a:gd fmla="val 3600" name="adj"/>
            </a:avLst>
          </a:prstGeom>
          <a:ln w="54720">
            <a:solidFill>
              <a:srgbClr val="6b4794"/>
            </a:solidFill>
            <a:round/>
          </a:ln>
        </p:spPr>
      </p:sp>
      <p:sp>
        <p:nvSpPr>
          <p:cNvPr id="214" name="CustomShape 13"/>
          <p:cNvSpPr/>
          <p:nvPr/>
        </p:nvSpPr>
        <p:spPr>
          <a:xfrm>
            <a:off x="19440" y="2895840"/>
            <a:ext cx="822600" cy="365760"/>
          </a:xfrm>
          <a:prstGeom prst="roundRect">
            <a:avLst>
              <a:gd fmla="val 3600" name="adj"/>
            </a:avLst>
          </a:prstGeom>
          <a:ln w="54720">
            <a:solidFill>
              <a:srgbClr val="008000"/>
            </a:solidFill>
            <a:round/>
          </a:ln>
        </p:spPr>
      </p:sp>
      <p:sp>
        <p:nvSpPr>
          <p:cNvPr id="215" name="CustomShape 14"/>
          <p:cNvSpPr/>
          <p:nvPr/>
        </p:nvSpPr>
        <p:spPr>
          <a:xfrm>
            <a:off x="9270720" y="4572720"/>
            <a:ext cx="822600" cy="365760"/>
          </a:xfrm>
          <a:prstGeom prst="roundRect">
            <a:avLst>
              <a:gd fmla="val 3600" name="adj"/>
            </a:avLst>
          </a:prstGeom>
          <a:ln w="54720">
            <a:solidFill>
              <a:srgbClr val="008000"/>
            </a:solidFill>
            <a:round/>
          </a:ln>
        </p:spPr>
      </p:sp>
      <p:sp>
        <p:nvSpPr>
          <p:cNvPr id="216" name="CustomShape 15"/>
          <p:cNvSpPr/>
          <p:nvPr/>
        </p:nvSpPr>
        <p:spPr>
          <a:xfrm>
            <a:off x="1981440" y="1500480"/>
            <a:ext cx="548280" cy="182880"/>
          </a:xfrm>
          <a:prstGeom prst="roundRect">
            <a:avLst>
              <a:gd fmla="val 3600" name="adj"/>
            </a:avLst>
          </a:prstGeom>
          <a:ln w="54720">
            <a:solidFill>
              <a:srgbClr val="008000"/>
            </a:solidFill>
            <a:round/>
          </a:ln>
        </p:spPr>
      </p:sp>
      <p:sp>
        <p:nvSpPr>
          <p:cNvPr id="217" name="CustomShape 16"/>
          <p:cNvSpPr/>
          <p:nvPr/>
        </p:nvSpPr>
        <p:spPr>
          <a:xfrm>
            <a:off x="793080" y="3804840"/>
            <a:ext cx="457200" cy="18288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218" name="CustomShape 17"/>
          <p:cNvSpPr/>
          <p:nvPr/>
        </p:nvSpPr>
        <p:spPr>
          <a:xfrm>
            <a:off x="793080" y="4093200"/>
            <a:ext cx="457200" cy="18288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219" name="CustomShape 18"/>
          <p:cNvSpPr/>
          <p:nvPr/>
        </p:nvSpPr>
        <p:spPr>
          <a:xfrm>
            <a:off x="8307360" y="4259520"/>
            <a:ext cx="822600" cy="36576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220" name="CustomShape 19"/>
          <p:cNvSpPr/>
          <p:nvPr/>
        </p:nvSpPr>
        <p:spPr>
          <a:xfrm>
            <a:off x="5810040" y="1386000"/>
            <a:ext cx="731160" cy="36576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221" name="CustomShape 20"/>
          <p:cNvSpPr/>
          <p:nvPr/>
        </p:nvSpPr>
        <p:spPr>
          <a:xfrm>
            <a:off x="9472680" y="1397880"/>
            <a:ext cx="548280" cy="22860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222" name="CustomShape 21"/>
          <p:cNvSpPr/>
          <p:nvPr/>
        </p:nvSpPr>
        <p:spPr>
          <a:xfrm>
            <a:off x="9472680" y="1685880"/>
            <a:ext cx="548280" cy="27432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223" name="CustomShape 22"/>
          <p:cNvSpPr/>
          <p:nvPr/>
        </p:nvSpPr>
        <p:spPr>
          <a:xfrm>
            <a:off x="9472680" y="1937880"/>
            <a:ext cx="548280" cy="27432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224" name="CustomShape 23"/>
          <p:cNvSpPr/>
          <p:nvPr/>
        </p:nvSpPr>
        <p:spPr>
          <a:xfrm>
            <a:off x="3006360" y="6977160"/>
            <a:ext cx="457200" cy="18288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225" name="TextShape 24"/>
          <p:cNvSpPr txBox="1"/>
          <p:nvPr/>
        </p:nvSpPr>
        <p:spPr>
          <a:xfrm>
            <a:off x="48240" y="4632840"/>
            <a:ext cx="9781200" cy="17913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0000ff"/>
                </a:solidFill>
              </a:rPr>
              <a:t>Trigger detectors:</a:t>
            </a:r>
            <a:r>
              <a:rPr b="1" lang="en-US" sz="2500">
                <a:solidFill>
                  <a:srgbClr val="0000ff"/>
                </a:solidFill>
              </a:rPr>
              <a:t> </a:t>
            </a:r>
            <a:r>
              <a:rPr b="1" lang="en-US" sz="2500">
                <a:solidFill>
                  <a:srgbClr val="000000"/>
                </a:solidFill>
              </a:rPr>
              <a:t>When do we have a collision?</a:t>
            </a:r>
            <a:endParaRPr/>
          </a:p>
          <a:p>
            <a:r>
              <a:rPr b="1" lang="en-US" sz="3000">
                <a:solidFill>
                  <a:srgbClr val="ff0000"/>
                </a:solidFill>
              </a:rPr>
              <a:t>Tracking detectors:</a:t>
            </a:r>
            <a:r>
              <a:rPr b="1" lang="en-US" sz="2500">
                <a:solidFill>
                  <a:srgbClr val="ff0000"/>
                </a:solidFill>
              </a:rPr>
              <a:t> </a:t>
            </a:r>
            <a:r>
              <a:rPr b="1" lang="en-US" sz="2500">
                <a:solidFill>
                  <a:srgbClr val="000000"/>
                </a:solidFill>
              </a:rPr>
              <a:t>Where did the particle go?</a:t>
            </a:r>
            <a:endParaRPr/>
          </a:p>
          <a:p>
            <a:r>
              <a:rPr b="1" lang="en-US" sz="3000">
                <a:solidFill>
                  <a:srgbClr val="6b4794"/>
                </a:solidFill>
              </a:rPr>
              <a:t>Identification detectors:</a:t>
            </a:r>
            <a:r>
              <a:rPr b="1" lang="en-US" sz="2500">
                <a:solidFill>
                  <a:srgbClr val="6b4794"/>
                </a:solidFill>
              </a:rPr>
              <a:t> </a:t>
            </a:r>
            <a:r>
              <a:rPr b="1" lang="en-US" sz="2500">
                <a:solidFill>
                  <a:srgbClr val="000000"/>
                </a:solidFill>
              </a:rPr>
              <a:t>What kind of particle is it?</a:t>
            </a:r>
            <a:endParaRPr/>
          </a:p>
          <a:p>
            <a:r>
              <a:rPr b="1" lang="en-US" sz="3000">
                <a:solidFill>
                  <a:srgbClr val="008000"/>
                </a:solidFill>
              </a:rPr>
              <a:t>Calorimeters:</a:t>
            </a:r>
            <a:r>
              <a:rPr b="1" lang="en-US" sz="2500">
                <a:solidFill>
                  <a:srgbClr val="008000"/>
                </a:solidFill>
              </a:rPr>
              <a:t>  </a:t>
            </a:r>
            <a:r>
              <a:rPr b="1" lang="en-US" sz="2500">
                <a:solidFill>
                  <a:srgbClr val="000000"/>
                </a:solidFill>
              </a:rPr>
              <a:t>How much energy does the particle have?</a:t>
            </a:r>
            <a:endParaRPr/>
          </a:p>
        </p:txBody>
      </p:sp>
    </p:spTree>
  </p:cSld>
  <p:timing>
    <p:tnLst>
      <p:par>
        <p:cTn dur="indefinite" id="19" nodeType="tmRoot" restart="never">
          <p:childTnLst>
            <p:seq>
              <p:cTn id="20" nodeType="mainSeq">
                <p:childTnLst>
                  <p:par>
                    <p:cTn fill="freeze" id="21">
                      <p:stCondLst>
                        <p:cond delay="indefinite"/>
                      </p:stCondLst>
                      <p:childTnLst>
                        <p:par>
                          <p:cTn fill="freeze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48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27">
                      <p:stCondLst>
                        <p:cond delay="indefinite"/>
                      </p:stCondLst>
                      <p:childTnLst>
                        <p:par>
                          <p:cTn fill="freeze" id="28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95" st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35">
                      <p:stCondLst>
                        <p:cond delay="indefinite"/>
                      </p:stCondLst>
                      <p:childTnLst>
                        <p:par>
                          <p:cTn fill="freeze" id="36">
                            <p:stCondLst>
                              <p:cond delay="0"/>
                            </p:stCondLst>
                            <p:childTnLst>
                              <p:par>
                                <p:cTn fill="hold" id="3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150" st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41">
                      <p:stCondLst>
                        <p:cond delay="indefinite"/>
                      </p:stCondLst>
                      <p:childTnLst>
                        <p:par>
                          <p:cTn fill="freeze" id="42">
                            <p:stCondLst>
                              <p:cond delay="0"/>
                            </p:stCondLst>
                            <p:childTnLst>
                              <p:par>
                                <p:cTn fill="hold" id="4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205" st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