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47.png" ContentType="image/png"/>
  <Override PartName="/ppt/media/image27.jpeg" ContentType="image/jpeg"/>
  <Override PartName="/ppt/media/image61.jpeg" ContentType="image/jpeg"/>
  <Override PartName="/ppt/media/image56.png" ContentType="image/png"/>
  <Override PartName="/ppt/media/image31.png" ContentType="image/png"/>
  <Override PartName="/ppt/media/image15.png" ContentType="image/png"/>
  <Override PartName="/ppt/media/image66.jpeg" ContentType="image/jpeg"/>
  <Override PartName="/ppt/media/image1.png" ContentType="image/png"/>
  <Override PartName="/ppt/media/image40.png" ContentType="image/png"/>
  <Override PartName="/ppt/media/image49.png" ContentType="image/png"/>
  <Override PartName="/ppt/media/image58.png" ContentType="image/png"/>
  <Override PartName="/ppt/media/image33.png" ContentType="image/png"/>
  <Override PartName="/ppt/media/image17.png" ContentType="image/png"/>
  <Override PartName="/ppt/media/image24.jpeg" ContentType="image/jpeg"/>
  <Override PartName="/ppt/media/image3.png" ContentType="image/png"/>
  <Override PartName="/ppt/media/image42.png" ContentType="image/png"/>
  <Override PartName="/ppt/media/image63.jpeg" ContentType="image/jpeg"/>
  <Override PartName="/ppt/media/image30.jpeg" ContentType="image/jpeg"/>
  <Override PartName="/ppt/media/image70.jpeg" ContentType="image/jpeg"/>
  <Override PartName="/ppt/media/image51.png" ContentType="image/png"/>
  <Override PartName="/ppt/media/image10.png" ContentType="image/png"/>
  <Override PartName="/ppt/media/image35.png" ContentType="image/png"/>
  <Override PartName="/ppt/media/image68.jpeg" ContentType="image/jpeg"/>
  <Override PartName="/ppt/media/image19.png" ContentType="image/png"/>
  <Override PartName="/ppt/media/image60.png" ContentType="image/png"/>
  <Override PartName="/ppt/media/image5.png" ContentType="image/png"/>
  <Override PartName="/ppt/media/image44.png" ContentType="image/png"/>
  <Override PartName="/ppt/media/image7.emf" ContentType="image/x-emf"/>
  <Override PartName="/ppt/media/image21.jpeg" ContentType="image/jpeg"/>
  <Override PartName="/ppt/media/image53.png" ContentType="image/png"/>
  <Override PartName="/ppt/media/image12.png" ContentType="image/png"/>
  <Override PartName="/ppt/media/image37.png" ContentType="image/png"/>
  <Override PartName="/ppt/media/image26.jpeg" ContentType="image/jpeg"/>
  <Override PartName="/ppt/media/image46.png" ContentType="image/png"/>
  <Override PartName="/ppt/media/image65.jpeg" ContentType="image/jpeg"/>
  <Override PartName="/ppt/media/image55.png" ContentType="image/png"/>
  <Override PartName="/ppt/media/image14.png" ContentType="image/png"/>
  <Override PartName="/ppt/media/image39.png" ContentType="image/png"/>
  <Override PartName="/ppt/media/image9.png" ContentType="image/png"/>
  <Override PartName="/ppt/media/image48.png" ContentType="image/png"/>
  <Override PartName="/ppt/media/image23.jpeg" ContentType="image/jpeg"/>
  <Override PartName="/ppt/media/image57.png" ContentType="image/png"/>
  <Override PartName="/ppt/media/image32.png" ContentType="image/png"/>
  <Override PartName="/ppt/media/image16.png" ContentType="image/png"/>
  <Override PartName="/ppt/media/image28.jpeg" ContentType="image/jpeg"/>
  <Override PartName="/ppt/media/image62.jpeg" ContentType="image/jpeg"/>
  <Override PartName="/ppt/media/image2.png" ContentType="image/png"/>
  <Override PartName="/ppt/media/image41.png" ContentType="image/png"/>
  <Override PartName="/ppt/media/image67.jpeg" ContentType="image/jpeg"/>
  <Override PartName="/ppt/media/image50.png" ContentType="image/png"/>
  <Override PartName="/ppt/media/image59.png" ContentType="image/png"/>
  <Override PartName="/ppt/media/image34.png" ContentType="image/png"/>
  <Override PartName="/ppt/media/image18.png" ContentType="image/png"/>
  <Override PartName="/ppt/media/image13.jpeg" ContentType="image/jpeg"/>
  <Override PartName="/ppt/media/image4.png" ContentType="image/png"/>
  <Override PartName="/ppt/media/image20.jpeg" ContentType="image/jpeg"/>
  <Override PartName="/ppt/media/image43.png" ContentType="image/png"/>
  <Override PartName="/ppt/media/image6.emf" ContentType="image/x-emf"/>
  <Override PartName="/ppt/media/image25.jpeg" ContentType="image/jpeg"/>
  <Override PartName="/ppt/media/image52.png" ContentType="image/png"/>
  <Override PartName="/ppt/media/image11.png" ContentType="image/png"/>
  <Override PartName="/ppt/media/image64.jpeg" ContentType="image/jpeg"/>
  <Override PartName="/ppt/media/image45.png" ContentType="image/png"/>
  <Override PartName="/ppt/media/image69.jpeg" ContentType="image/jpeg"/>
  <Override PartName="/ppt/media/image29.png" ContentType="image/png"/>
  <Override PartName="/ppt/media/image36.jpeg" ContentType="image/jpeg"/>
  <Override PartName="/ppt/media/image54.png" ContentType="image/png"/>
  <Override PartName="/ppt/media/image38.png" ContentType="image/png"/>
  <Override PartName="/ppt/media/image22.jpeg" ContentType="image/jpeg"/>
  <Override PartName="/ppt/media/image8.png" ContentType="image/pn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3181A111-6191-4111-A171-E101B1F161F1}" type="slidenum">
              <a:rPr lang="en-US" sz="1400"/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6134400" y="7256880"/>
            <a:ext cx="4012560" cy="4266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fld id="{51810131-B181-4151-8161-4161B1A13101}" type="slidenum">
              <a:rPr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-16560" y="7259760"/>
            <a:ext cx="585216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Christine Nattrass(UTK), Science Cafe, 16 Oct. 2012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57.png"/><Relationship Id="rId6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emf"/><Relationship Id="rId3" Type="http://schemas.openxmlformats.org/officeDocument/2006/relationships/image" Target="../media/image7.emf"/><Relationship Id="rId4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Take home messages</a:t>
            </a:r>
            <a:endParaRPr/>
          </a:p>
        </p:txBody>
      </p:sp>
      <p:sp>
        <p:nvSpPr>
          <p:cNvPr id="40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If we get nuclear matter dense enough, we make a new phase of matter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This quark gluon plasma is similar to what was present in the early universe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We can produce a QGP in high energy heavy ion collisions</a:t>
            </a:r>
            <a:endParaRPr/>
          </a:p>
        </p:txBody>
      </p:sp>
      <p:pic>
        <p:nvPicPr>
          <p:cNvPr descr="" id="4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795360" y="5943600"/>
            <a:ext cx="1829520" cy="1535760"/>
          </a:xfrm>
          <a:prstGeom prst="rect">
            <a:avLst/>
          </a:prstGeom>
        </p:spPr>
      </p:pic>
      <p:pic>
        <p:nvPicPr>
          <p:cNvPr descr="" id="4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23520" y="2286000"/>
            <a:ext cx="1371960" cy="3455280"/>
          </a:xfrm>
          <a:prstGeom prst="rect">
            <a:avLst/>
          </a:prstGeom>
        </p:spPr>
      </p:pic>
      <p:pic>
        <p:nvPicPr>
          <p:cNvPr descr="" id="4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485400" y="917280"/>
            <a:ext cx="2230920" cy="169128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>
                <p:childTnLst>
                  <p:par>
                    <p:cTn fill="freeze" id="3">
                      <p:stCondLst>
                        <p:cond delay="indefinite"/>
                      </p:stCondLst>
                      <p:childTnLst>
                        <p:par>
                          <p:cTn fill="freeze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end="69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">
                      <p:stCondLst>
                        <p:cond delay="indefinite"/>
                      </p:stCondLst>
                      <p:childTnLst>
                        <p:par>
                          <p:cTn fill="freeze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end="146" st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5">
                      <p:stCondLst>
                        <p:cond delay="indefinite"/>
                      </p:stCondLst>
                      <p:childTnLst>
                        <p:par>
                          <p:cTn fill="freeze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end="203" st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3640" y="68400"/>
            <a:ext cx="907164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 collisions</a:t>
            </a:r>
            <a:endParaRPr/>
          </a:p>
        </p:txBody>
      </p:sp>
      <p:pic>
        <p:nvPicPr>
          <p:cNvPr descr="" id="15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19400" y="1186920"/>
            <a:ext cx="7622280" cy="571284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29200" y="0"/>
            <a:ext cx="9071640" cy="914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Pb+Pb collisions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9591480" y="7205040"/>
            <a:ext cx="457200" cy="34632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i="1" lang="en-US"/>
              <a:t>5</a:t>
            </a:r>
            <a:endParaRPr/>
          </a:p>
        </p:txBody>
      </p:sp>
      <p:pic>
        <p:nvPicPr>
          <p:cNvPr descr="" id="16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9280" y="1530000"/>
            <a:ext cx="10244520" cy="459792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-35640" y="9396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 ALICE Collaboration</a:t>
            </a:r>
            <a:endParaRPr/>
          </a:p>
        </p:txBody>
      </p:sp>
      <p:pic>
        <p:nvPicPr>
          <p:cNvPr descr="" id="16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240" y="3950640"/>
            <a:ext cx="5669280" cy="3136320"/>
          </a:xfrm>
          <a:prstGeom prst="rect">
            <a:avLst/>
          </a:prstGeom>
        </p:spPr>
      </p:pic>
      <p:graphicFrame>
        <p:nvGraphicFramePr>
          <p:cNvPr id="163" name="Table 2"/>
          <p:cNvGraphicFramePr/>
          <p:nvPr/>
        </p:nvGraphicFramePr>
        <p:xfrm>
          <a:off x="-383040" y="1186560"/>
          <a:ext cx="5138280" cy="2453760"/>
        </p:xfrm>
        <a:graphic>
          <a:graphicData uri="http://schemas.openxmlformats.org/drawingml/2006/table">
            <a:tbl>
              <a:tblPr/>
              <a:tblGrid>
                <a:gridCol w="2568600"/>
                <a:gridCol w="2570040"/>
              </a:tblGrid>
              <a:tr h="10000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~1000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Members</a:t>
                      </a:r>
                      <a:r>
                        <a:rPr lang="en-US" sz="2200">
                          <a:latin typeface="Times New Roman"/>
                        </a:rPr>
                        <a:t>
</a:t>
                      </a:r>
                      <a:r>
                        <a:rPr lang="en-US" sz="2200">
                          <a:latin typeface="Times New Roman"/>
                        </a:rPr>
                        <a:t>63% from CERN member states</a:t>
                      </a:r>
                      <a:endParaRPr/>
                    </a:p>
                  </a:txBody>
                  <a:tcPr/>
                </a:tc>
              </a:tr>
              <a:tr h="38160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~30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Countries</a:t>
                      </a:r>
                      <a:endParaRPr/>
                    </a:p>
                  </a:txBody>
                  <a:tcPr/>
                </a:tc>
              </a:tr>
              <a:tr h="38160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~100  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Institutes</a:t>
                      </a:r>
                      <a:endParaRPr/>
                    </a:p>
                  </a:txBody>
                  <a:tcPr/>
                </a:tc>
              </a:tr>
              <a:tr h="69084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 sz="2200">
                          <a:latin typeface="Times New Roman"/>
                        </a:rPr>
                        <a:t>~$150 million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>
                          <a:latin typeface="Times New Roman"/>
                        </a:rPr>
                        <a:t>Capital cost</a:t>
                      </a:r>
                      <a:endParaRPr/>
                    </a:p>
                    <a:p>
                      <a:r>
                        <a:rPr lang="en-US" sz="2200">
                          <a:latin typeface="Times New Roman"/>
                        </a:rPr>
                        <a:t>(+magnet)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</p:spTree>
  </p:cSld>
  <p:timing>
    <p:tnLst>
      <p:par>
        <p:cTn dur="indefinite" id="83" nodeType="tmRoot" restart="never">
          <p:childTnLst>
            <p:seq>
              <p:cTn id="8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-39600"/>
            <a:ext cx="907164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Scales</a:t>
            </a:r>
            <a:endParaRPr/>
          </a:p>
        </p:txBody>
      </p:sp>
      <p:sp>
        <p:nvSpPr>
          <p:cNvPr id="165" name="TextShape 2"/>
          <p:cNvSpPr txBox="1"/>
          <p:nvPr/>
        </p:nvSpPr>
        <p:spPr>
          <a:xfrm>
            <a:off x="274320" y="185040"/>
            <a:ext cx="9805680" cy="68558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Time: ~10</a:t>
            </a:r>
            <a:r>
              <a:rPr lang="en-US"/>
              <a:t>-23</a:t>
            </a:r>
            <a:r>
              <a:rPr lang="en-US"/>
              <a:t> seconds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1 minute for us ~ 1,000,000 lifetimes of the universe for QGP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Energy: 1 TeV ~ 10 trillionths (10</a:t>
            </a:r>
            <a:r>
              <a:rPr lang="en-US"/>
              <a:t>-11</a:t>
            </a:r>
            <a:r>
              <a:rPr lang="en-US"/>
              <a:t>) of a Calorie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About the amount of energy if two </a:t>
            </a:r>
            <a:r>
              <a:rPr lang="en-US"/>
              <a:t>mosquitoes</a:t>
            </a:r>
            <a:r>
              <a:rPr lang="en-US"/>
              <a:t> collide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About 1 trillionth of a candy bar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Energy density: ~6-8 GeV/fm</a:t>
            </a:r>
            <a:r>
              <a:rPr lang="en-US"/>
              <a:t>3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10</a:t>
            </a:r>
            <a:r>
              <a:rPr lang="en-US"/>
              <a:t>35</a:t>
            </a:r>
            <a:r>
              <a:rPr lang="en-US"/>
              <a:t> times that of a candy bar (~trillion trillion trillion candy bars)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About the energy density if you packed the energy that could be released from a million kg of fuel for a nuclear power plant into a cube with each side the width of a hair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Temperature: ~1.5 billion Kelvin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A million times hotter than the core of the sun</a:t>
            </a:r>
            <a:endParaRPr/>
          </a:p>
        </p:txBody>
      </p:sp>
    </p:spTree>
  </p:cSld>
  <p:timing>
    <p:tnLst>
      <p:par>
        <p:cTn dur="indefinite" id="85" nodeType="tmRoot" restart="never">
          <p:childTnLst>
            <p:seq>
              <p:cTn id="86" nodeType="mainSeq">
                <p:childTnLst>
                  <p:par>
                    <p:cTn fill="freeze" id="87">
                      <p:stCondLst>
                        <p:cond delay="indefinite"/>
                      </p:stCondLst>
                      <p:childTnLst>
                        <p:par>
                          <p:cTn fill="freeze" id="88">
                            <p:stCondLst>
                              <p:cond delay="0"/>
                            </p:stCondLst>
                            <p:childTnLst>
                              <p:par>
                                <p:cTn fill="hold" id="8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22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84" st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93">
                      <p:stCondLst>
                        <p:cond delay="indefinite"/>
                      </p:stCondLst>
                      <p:childTnLst>
                        <p:par>
                          <p:cTn fill="freeze" id="94">
                            <p:stCondLst>
                              <p:cond delay="0"/>
                            </p:stCondLst>
                            <p:childTnLst>
                              <p:par>
                                <p:cTn fill="hold" id="9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136" st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189" st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223" st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01">
                      <p:stCondLst>
                        <p:cond delay="indefinite"/>
                      </p:stCondLst>
                      <p:childTnLst>
                        <p:par>
                          <p:cTn fill="freeze" id="102">
                            <p:stCondLst>
                              <p:cond delay="0"/>
                            </p:stCondLst>
                            <p:childTnLst>
                              <p:par>
                                <p:cTn fill="hold" id="10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252" st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324" st="2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496" st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09">
                      <p:stCondLst>
                        <p:cond delay="indefinite"/>
                      </p:stCondLst>
                      <p:childTnLst>
                        <p:par>
                          <p:cTn fill="freeze" id="110">
                            <p:stCondLst>
                              <p:cond delay="0"/>
                            </p:stCondLst>
                            <p:childTnLst>
                              <p:par>
                                <p:cTn fill="hold" id="1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529" st="4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end="577" st="5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-39600"/>
            <a:ext cx="907164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Scales</a:t>
            </a:r>
            <a:endParaRPr/>
          </a:p>
        </p:txBody>
      </p:sp>
      <p:sp>
        <p:nvSpPr>
          <p:cNvPr id="167" name="TextShape 2"/>
          <p:cNvSpPr txBox="1"/>
          <p:nvPr/>
        </p:nvSpPr>
        <p:spPr>
          <a:xfrm>
            <a:off x="274320" y="1005840"/>
            <a:ext cx="9805680" cy="603504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Number of particles: ~2000-3000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Same number as in 1 </a:t>
            </a:r>
            <a:r>
              <a:rPr lang="en-US">
                <a:latin typeface="Times New Roman"/>
                <a:ea typeface="Times New Roman"/>
              </a:rPr>
              <a:t>μ</a:t>
            </a:r>
            <a:r>
              <a:rPr lang="en-US"/>
              <a:t>m</a:t>
            </a:r>
            <a:r>
              <a:rPr lang="en-US"/>
              <a:t>3  </a:t>
            </a:r>
            <a:r>
              <a:rPr lang="en-US"/>
              <a:t>= 1/16 in</a:t>
            </a:r>
            <a:r>
              <a:rPr lang="en-US"/>
              <a:t>3 </a:t>
            </a:r>
            <a:r>
              <a:rPr lang="en-US"/>
              <a:t>of air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Size of QGP:  1 fm</a:t>
            </a:r>
            <a:r>
              <a:rPr lang="en-US"/>
              <a:t>3</a:t>
            </a:r>
            <a:r>
              <a:rPr lang="en-US"/>
              <a:t> = 10</a:t>
            </a:r>
            <a:r>
              <a:rPr lang="en-US"/>
              <a:t>-45</a:t>
            </a:r>
            <a:r>
              <a:rPr lang="en-US"/>
              <a:t> m</a:t>
            </a:r>
            <a:r>
              <a:rPr lang="en-US"/>
              <a:t>3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If this room were the size of the solar system, the QGP could fit in 1 cm</a:t>
            </a:r>
            <a:r>
              <a:rPr lang="en-US"/>
              <a:t>3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Data volume: PB ~ 1,000,000 GB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Data rates:  ~1 PB/month written to disk, a few GB/second</a:t>
            </a:r>
            <a:endParaRPr/>
          </a:p>
        </p:txBody>
      </p:sp>
    </p:spTree>
  </p:cSld>
  <p:timing>
    <p:tnLst>
      <p:par>
        <p:cTn dur="indefinite" id="115" nodeType="tmRoot" restart="never">
          <p:childTnLst>
            <p:seq>
              <p:cTn id="116" nodeType="mainSeq">
                <p:childTnLst>
                  <p:par>
                    <p:cTn fill="freeze" id="117">
                      <p:stCondLst>
                        <p:cond delay="indefinite"/>
                      </p:stCondLst>
                      <p:childTnLst>
                        <p:par>
                          <p:cTn fill="freeze" id="118">
                            <p:stCondLst>
                              <p:cond delay="0"/>
                            </p:stCondLst>
                            <p:childTnLst>
                              <p:par>
                                <p:cTn fill="hold" id="11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32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75" st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23">
                      <p:stCondLst>
                        <p:cond delay="indefinite"/>
                      </p:stCondLst>
                      <p:childTnLst>
                        <p:par>
                          <p:cTn fill="freeze" id="124">
                            <p:stCondLst>
                              <p:cond delay="0"/>
                            </p:stCondLst>
                            <p:childTnLst>
                              <p:par>
                                <p:cTn fill="hold" id="1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06" st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181" st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29">
                      <p:stCondLst>
                        <p:cond delay="indefinite"/>
                      </p:stCondLst>
                      <p:childTnLst>
                        <p:par>
                          <p:cTn fill="freeze" id="130">
                            <p:stCondLst>
                              <p:cond delay="0"/>
                            </p:stCondLst>
                            <p:childTnLst>
                              <p:par>
                                <p:cTn fill="hold" id="1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212" st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33">
                      <p:stCondLst>
                        <p:cond delay="indefinite"/>
                      </p:stCondLst>
                      <p:childTnLst>
                        <p:par>
                          <p:cTn fill="freeze" id="134">
                            <p:stCondLst>
                              <p:cond delay="0"/>
                            </p:stCondLst>
                            <p:childTnLst>
                              <p:par>
                                <p:cTn fill="hold" id="1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end="270" st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Measuring temperature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1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763280"/>
            <a:ext cx="9144000" cy="5010840"/>
          </a:xfrm>
          <a:prstGeom prst="rect">
            <a:avLst/>
          </a:prstGeom>
        </p:spPr>
      </p:pic>
      <p:pic>
        <p:nvPicPr>
          <p:cNvPr descr="" id="17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480" y="1867320"/>
            <a:ext cx="1904760" cy="316188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503640" y="-10800"/>
            <a:ext cx="907164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pic>
        <p:nvPicPr>
          <p:cNvPr descr="" id="17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638720" y="1188360"/>
            <a:ext cx="4774680" cy="5484960"/>
          </a:xfrm>
          <a:prstGeom prst="rect">
            <a:avLst/>
          </a:prstGeom>
        </p:spPr>
      </p:pic>
      <p:sp>
        <p:nvSpPr>
          <p:cNvPr id="174" name="Line 2"/>
          <p:cNvSpPr/>
          <p:nvPr/>
        </p:nvSpPr>
        <p:spPr>
          <a:xfrm flipV="1">
            <a:off x="1089720" y="3565080"/>
            <a:ext cx="1371960" cy="9140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175" name="TextShape 3"/>
          <p:cNvSpPr txBox="1"/>
          <p:nvPr/>
        </p:nvSpPr>
        <p:spPr>
          <a:xfrm>
            <a:off x="-190800" y="4554000"/>
            <a:ext cx="173808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Other processes</a:t>
            </a:r>
            <a:endParaRPr/>
          </a:p>
        </p:txBody>
      </p:sp>
      <p:sp>
        <p:nvSpPr>
          <p:cNvPr id="176" name="CustomShape 4"/>
          <p:cNvSpPr/>
          <p:nvPr/>
        </p:nvSpPr>
        <p:spPr>
          <a:xfrm>
            <a:off x="2098080" y="2761920"/>
            <a:ext cx="274320" cy="731160"/>
          </a:xfrm>
          <a:prstGeom prst="leftBrace">
            <a:avLst>
              <a:gd fmla="val 1800" name="adj1"/>
              <a:gd fmla="val 10800" name="adj2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77" name="TextShape 5"/>
          <p:cNvSpPr txBox="1"/>
          <p:nvPr/>
        </p:nvSpPr>
        <p:spPr>
          <a:xfrm>
            <a:off x="133200" y="2719080"/>
            <a:ext cx="173808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178" name="TextShape 6"/>
          <p:cNvSpPr txBox="1"/>
          <p:nvPr/>
        </p:nvSpPr>
        <p:spPr>
          <a:xfrm>
            <a:off x="2896560" y="955800"/>
            <a:ext cx="3018600" cy="300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179" name="TextShape 7"/>
          <p:cNvSpPr txBox="1"/>
          <p:nvPr/>
        </p:nvSpPr>
        <p:spPr>
          <a:xfrm>
            <a:off x="2376720" y="5193000"/>
            <a:ext cx="2561040" cy="9334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PHENIX collaboration</a:t>
            </a:r>
            <a:endParaRPr/>
          </a:p>
          <a:p>
            <a:pPr algn="ctr"/>
            <a:r>
              <a:rPr lang="en-US"/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=200 GeV</a:t>
            </a:r>
            <a:endParaRPr/>
          </a:p>
        </p:txBody>
      </p:sp>
      <p:sp>
        <p:nvSpPr>
          <p:cNvPr id="180" name="TextShape 8"/>
          <p:cNvSpPr txBox="1"/>
          <p:nvPr/>
        </p:nvSpPr>
        <p:spPr>
          <a:xfrm>
            <a:off x="6377040" y="3048840"/>
            <a:ext cx="3702600" cy="1844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000">
                <a:latin typeface="Times New Roman"/>
              </a:rPr>
              <a:t>Inverse slope:</a:t>
            </a:r>
            <a:r>
              <a:rPr b="1" lang="en-US" sz="2000">
                <a:latin typeface="Times New Roman"/>
              </a:rPr>
              <a:t>
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  <a:p>
            <a:r>
              <a:rPr b="1" lang="en-US" sz="2000">
                <a:latin typeface="Times New Roman"/>
              </a:rPr>
              <a:t>Consistent with models with T=300-600 MeV</a:t>
            </a:r>
            <a:endParaRPr/>
          </a:p>
          <a:p>
            <a:r>
              <a:rPr b="1" lang="en-US" sz="2000">
                <a:latin typeface="Times New Roman"/>
              </a:rPr>
              <a:t>T</a:t>
            </a:r>
            <a:r>
              <a:rPr b="1" lang="en-US" sz="2000">
                <a:latin typeface="Times New Roman"/>
              </a:rPr>
              <a:t>c</a:t>
            </a:r>
            <a:r>
              <a:rPr b="1" lang="en-US" sz="2000">
                <a:latin typeface="Times New Roman"/>
              </a:rPr>
              <a:t> ~ 170 MeV</a:t>
            </a:r>
            <a:endParaRPr/>
          </a:p>
        </p:txBody>
      </p:sp>
    </p:spTree>
  </p:cSld>
  <p:timing>
    <p:tnLst>
      <p:par>
        <p:cTn dur="indefinite" id="137" nodeType="tmRoot" restart="never">
          <p:childTnLst>
            <p:seq>
              <p:cTn id="13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Quarkonium-thermometer</a:t>
            </a:r>
            <a:endParaRPr/>
          </a:p>
        </p:txBody>
      </p:sp>
      <p:sp>
        <p:nvSpPr>
          <p:cNvPr id="182" name="CustomShape 2"/>
          <p:cNvSpPr/>
          <p:nvPr/>
        </p:nvSpPr>
        <p:spPr>
          <a:xfrm>
            <a:off x="7226280" y="6803640"/>
            <a:ext cx="284724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HIN-12-014, HIN-12-007</a:t>
            </a:r>
            <a:endParaRPr/>
          </a:p>
        </p:txBody>
      </p:sp>
      <p:sp>
        <p:nvSpPr>
          <p:cNvPr id="183" name="CustomShape 3"/>
          <p:cNvSpPr/>
          <p:nvPr/>
        </p:nvSpPr>
        <p:spPr>
          <a:xfrm>
            <a:off x="5207400" y="839880"/>
            <a:ext cx="4620240" cy="408960"/>
          </a:xfrm>
          <a:prstGeom prst="rect">
            <a:avLst/>
          </a:prstGeom>
        </p:spPr>
      </p:sp>
      <p:pic>
        <p:nvPicPr>
          <p:cNvPr descr="" id="184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4871880" y="1200600"/>
            <a:ext cx="4788000" cy="4594680"/>
          </a:xfrm>
          <a:prstGeom prst="rect">
            <a:avLst/>
          </a:prstGeom>
        </p:spPr>
      </p:pic>
      <p:sp>
        <p:nvSpPr>
          <p:cNvPr id="185" name="CustomShape 4"/>
          <p:cNvSpPr/>
          <p:nvPr/>
        </p:nvSpPr>
        <p:spPr>
          <a:xfrm>
            <a:off x="5711760" y="5344200"/>
            <a:ext cx="3863880" cy="909720"/>
          </a:xfrm>
          <a:prstGeom prst="rect">
            <a:avLst/>
          </a:prstGeom>
          <a:solidFill>
            <a:srgbClr val="ffffff"/>
          </a:solidFill>
        </p:spPr>
        <p:txBody>
          <a:bodyPr bIns="46800" lIns="90000" rIns="90000" tIns="46800"/>
          <a:p>
            <a:pPr algn="ctr"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Melting point (GeV)</a:t>
            </a:r>
            <a:endParaRPr/>
          </a:p>
        </p:txBody>
      </p:sp>
      <p:sp>
        <p:nvSpPr>
          <p:cNvPr id="186" name="TextShape 5"/>
          <p:cNvSpPr txBox="1"/>
          <p:nvPr/>
        </p:nvSpPr>
        <p:spPr>
          <a:xfrm>
            <a:off x="4513680" y="5146560"/>
            <a:ext cx="3840480" cy="758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Number of particles seen/number of particles created</a:t>
            </a:r>
            <a:endParaRPr/>
          </a:p>
        </p:txBody>
      </p:sp>
      <p:sp>
        <p:nvSpPr>
          <p:cNvPr id="187" name="CustomShape 6"/>
          <p:cNvSpPr/>
          <p:nvPr/>
        </p:nvSpPr>
        <p:spPr>
          <a:xfrm>
            <a:off x="2672640" y="590472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188" name="CustomShape 7"/>
          <p:cNvSpPr/>
          <p:nvPr/>
        </p:nvSpPr>
        <p:spPr>
          <a:xfrm>
            <a:off x="2783520" y="617904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189" name="TextShape 8"/>
          <p:cNvSpPr txBox="1"/>
          <p:nvPr/>
        </p:nvSpPr>
        <p:spPr>
          <a:xfrm>
            <a:off x="2855520" y="621792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190" name="CustomShape 9"/>
          <p:cNvSpPr/>
          <p:nvPr/>
        </p:nvSpPr>
        <p:spPr>
          <a:xfrm>
            <a:off x="3395160" y="619848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191" name="TextShape 10"/>
          <p:cNvSpPr txBox="1"/>
          <p:nvPr/>
        </p:nvSpPr>
        <p:spPr>
          <a:xfrm>
            <a:off x="3503520" y="625392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192" name="Line 11"/>
          <p:cNvSpPr/>
          <p:nvPr/>
        </p:nvSpPr>
        <p:spPr>
          <a:xfrm>
            <a:off x="3570480" y="632592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193" name="CustomShape 12"/>
          <p:cNvSpPr/>
          <p:nvPr/>
        </p:nvSpPr>
        <p:spPr>
          <a:xfrm>
            <a:off x="692280" y="59043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194" name="CustomShape 13"/>
          <p:cNvSpPr/>
          <p:nvPr/>
        </p:nvSpPr>
        <p:spPr>
          <a:xfrm>
            <a:off x="803160" y="61786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195" name="TextShape 14"/>
          <p:cNvSpPr txBox="1"/>
          <p:nvPr/>
        </p:nvSpPr>
        <p:spPr>
          <a:xfrm>
            <a:off x="875160" y="62175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196" name="CustomShape 15"/>
          <p:cNvSpPr/>
          <p:nvPr/>
        </p:nvSpPr>
        <p:spPr>
          <a:xfrm>
            <a:off x="1414800" y="61981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197" name="TextShape 16"/>
          <p:cNvSpPr txBox="1"/>
          <p:nvPr/>
        </p:nvSpPr>
        <p:spPr>
          <a:xfrm>
            <a:off x="1523160" y="62535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198" name="Line 17"/>
          <p:cNvSpPr/>
          <p:nvPr/>
        </p:nvSpPr>
        <p:spPr>
          <a:xfrm>
            <a:off x="1590120" y="6325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pic>
        <p:nvPicPr>
          <p:cNvPr descr="" id="19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87560" y="1005840"/>
            <a:ext cx="2971800" cy="4572000"/>
          </a:xfrm>
          <a:prstGeom prst="rect">
            <a:avLst/>
          </a:prstGeom>
        </p:spPr>
      </p:pic>
    </p:spTree>
  </p:cSld>
  <p:timing>
    <p:tnLst>
      <p:par>
        <p:cTn dur="indefinite" id="139" nodeType="tmRoot" restart="never">
          <p:childTnLst>
            <p:seq>
              <p:cTn id="14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Imaging the Quark Gluon Plasma</a:t>
            </a:r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-36000" y="-107640"/>
            <a:ext cx="7546320" cy="10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Evolution of the Universe</a:t>
            </a:r>
            <a:endParaRPr/>
          </a:p>
        </p:txBody>
      </p:sp>
      <p:pic>
        <p:nvPicPr>
          <p:cNvPr descr="" id="4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05720" y="998640"/>
            <a:ext cx="2359800" cy="5941800"/>
          </a:xfrm>
          <a:prstGeom prst="rect">
            <a:avLst/>
          </a:prstGeom>
        </p:spPr>
      </p:pic>
      <p:sp>
        <p:nvSpPr>
          <p:cNvPr id="46" name="CustomShape 2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</p:spPr>
      </p:sp>
      <p:sp>
        <p:nvSpPr>
          <p:cNvPr id="47" name="CustomShape 3"/>
          <p:cNvSpPr/>
          <p:nvPr/>
        </p:nvSpPr>
        <p:spPr>
          <a:xfrm>
            <a:off x="3323160" y="6600960"/>
            <a:ext cx="199080" cy="910080"/>
          </a:xfrm>
          <a:prstGeom prst="rect">
            <a:avLst/>
          </a:prstGeom>
        </p:spPr>
        <p:txBody>
          <a:bodyPr anchor="ctr" bIns="46800" lIns="90000" rIns="90000" tIns="46800" wrap="none"/>
          <a:p>
            <a:pPr algn="ctr"/>
            <a:endParaRPr/>
          </a:p>
          <a:p>
            <a:pPr algn="ctr"/>
            <a:endParaRPr/>
          </a:p>
        </p:txBody>
      </p:sp>
      <p:sp>
        <p:nvSpPr>
          <p:cNvPr id="48" name="CustomShape 4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</p:spPr>
      </p:sp>
      <p:sp>
        <p:nvSpPr>
          <p:cNvPr id="49" name="CustomShape 5"/>
          <p:cNvSpPr/>
          <p:nvPr/>
        </p:nvSpPr>
        <p:spPr>
          <a:xfrm>
            <a:off x="2784240" y="1028520"/>
            <a:ext cx="534960" cy="5879880"/>
          </a:xfrm>
          <a:prstGeom prst="upArrow">
            <a:avLst>
              <a:gd fmla="val 2661" name="adj1"/>
              <a:gd fmla="val 5012" name="adj2"/>
            </a:avLst>
          </a:prstGeom>
          <a:gradFill>
            <a:gsLst>
              <a:gs pos="0">
                <a:srgbClr val="e58000"/>
              </a:gs>
              <a:gs pos="100000">
                <a:srgbClr val="000080"/>
              </a:gs>
            </a:gsLst>
            <a:path path="circle"/>
          </a:gradFill>
          <a:ln w="12600">
            <a:solidFill>
              <a:srgbClr val="000000"/>
            </a:solidFill>
            <a:miter/>
          </a:ln>
        </p:spPr>
      </p:sp>
      <p:sp>
        <p:nvSpPr>
          <p:cNvPr id="50" name="CustomShape 6"/>
          <p:cNvSpPr/>
          <p:nvPr/>
        </p:nvSpPr>
        <p:spPr>
          <a:xfrm>
            <a:off x="4756680" y="1466280"/>
            <a:ext cx="4494960" cy="1227960"/>
          </a:xfrm>
          <a:prstGeom prst="rect">
            <a:avLst/>
          </a:prstGeom>
        </p:spPr>
        <p:txBody>
          <a:bodyPr bIns="46800" lIns="90000" rIns="90000" tIns="46800" wrap="none"/>
          <a:p>
            <a:pPr algn="ctr"/>
            <a:r>
              <a:rPr b="1" lang="en-US" sz="4000">
                <a:solidFill>
                  <a:srgbClr val="000000"/>
                </a:solidFill>
              </a:rPr>
              <a:t>The universe gets</a:t>
            </a:r>
            <a:endParaRPr/>
          </a:p>
          <a:p>
            <a:pPr algn="ctr"/>
            <a:r>
              <a:rPr b="1" lang="en-US" sz="4000">
                <a:solidFill>
                  <a:srgbClr val="000000"/>
                </a:solidFill>
              </a:rPr>
              <a:t>cooler!</a:t>
            </a:r>
            <a:endParaRPr/>
          </a:p>
        </p:txBody>
      </p:sp>
      <p:sp>
        <p:nvSpPr>
          <p:cNvPr id="51" name="CustomShape 7"/>
          <p:cNvSpPr/>
          <p:nvPr/>
        </p:nvSpPr>
        <p:spPr>
          <a:xfrm>
            <a:off x="3180240" y="5641920"/>
            <a:ext cx="1260000" cy="70560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6</a:t>
            </a:r>
            <a:r>
              <a:rPr lang="en-US">
                <a:solidFill>
                  <a:srgbClr val="000000"/>
                </a:solidFill>
              </a:rPr>
              <a:t> yrs</a:t>
            </a:r>
            <a:endParaRPr/>
          </a:p>
        </p:txBody>
      </p:sp>
      <p:sp>
        <p:nvSpPr>
          <p:cNvPr id="52" name="CustomShape 8"/>
          <p:cNvSpPr/>
          <p:nvPr/>
        </p:nvSpPr>
        <p:spPr>
          <a:xfrm>
            <a:off x="3180240" y="5239800"/>
            <a:ext cx="1260000" cy="402120"/>
          </a:xfrm>
          <a:prstGeom prst="rect">
            <a:avLst/>
          </a:prstGeom>
        </p:spPr>
        <p:txBody>
          <a:bodyPr bIns="46800" lIns="90000" rIns="90000" tIns="46800"/>
          <a:p>
            <a:r>
              <a:rPr b="1" lang="en-US">
                <a:solidFill>
                  <a:srgbClr val="000000"/>
                </a:solidFill>
              </a:rPr>
              <a:t>3 min</a:t>
            </a:r>
            <a:endParaRPr/>
          </a:p>
        </p:txBody>
      </p:sp>
      <p:sp>
        <p:nvSpPr>
          <p:cNvPr id="53" name="CustomShape 9"/>
          <p:cNvSpPr/>
          <p:nvPr/>
        </p:nvSpPr>
        <p:spPr>
          <a:xfrm>
            <a:off x="3180240" y="4534200"/>
            <a:ext cx="1260000" cy="70560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6 sec</a:t>
            </a:r>
            <a:endParaRPr/>
          </a:p>
        </p:txBody>
      </p:sp>
      <p:sp>
        <p:nvSpPr>
          <p:cNvPr id="54" name="CustomShape 10"/>
          <p:cNvSpPr/>
          <p:nvPr/>
        </p:nvSpPr>
        <p:spPr>
          <a:xfrm>
            <a:off x="3180240" y="3828960"/>
            <a:ext cx="1260000" cy="705240"/>
          </a:xfrm>
          <a:prstGeom prst="rect">
            <a:avLst/>
          </a:prstGeom>
        </p:spPr>
        <p:txBody>
          <a:bodyPr bIns="46800" lIns="90000" rIns="90000" tIns="46800"/>
          <a:p>
            <a:r>
              <a:rPr b="1" lang="en-US">
                <a:solidFill>
                  <a:srgbClr val="000000"/>
                </a:solidFill>
              </a:rPr>
              <a:t>2</a:t>
            </a:r>
            <a:r>
              <a:rPr b="1" lang="en-US">
                <a:solidFill>
                  <a:srgbClr val="000000"/>
                </a:solidFill>
                <a:ea typeface="Times New Roman"/>
              </a:rPr>
              <a:t>·</a:t>
            </a:r>
            <a:r>
              <a:rPr b="1" lang="en-US">
                <a:solidFill>
                  <a:srgbClr val="000000"/>
                </a:solidFill>
              </a:rPr>
              <a:t>10</a:t>
            </a:r>
            <a:r>
              <a:rPr b="1" lang="en-US">
                <a:solidFill>
                  <a:srgbClr val="000000"/>
                </a:solidFill>
              </a:rPr>
              <a:t>-6</a:t>
            </a:r>
            <a:r>
              <a:rPr b="1"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55" name="CustomShape 11"/>
          <p:cNvSpPr/>
          <p:nvPr/>
        </p:nvSpPr>
        <p:spPr>
          <a:xfrm>
            <a:off x="3180240" y="3123360"/>
            <a:ext cx="1260000" cy="70560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2 10</a:t>
            </a:r>
            <a:r>
              <a:rPr lang="en-US">
                <a:solidFill>
                  <a:srgbClr val="000000"/>
                </a:solidFill>
              </a:rPr>
              <a:t>-10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56" name="CustomShape 12"/>
          <p:cNvSpPr/>
          <p:nvPr/>
        </p:nvSpPr>
        <p:spPr>
          <a:xfrm>
            <a:off x="3180240" y="2418480"/>
            <a:ext cx="1260000" cy="70488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-35</a:t>
            </a:r>
            <a:r>
              <a:rPr lang="en-US">
                <a:solidFill>
                  <a:srgbClr val="000000"/>
                </a:solidFill>
              </a:rPr>
              <a:t> sec </a:t>
            </a:r>
            <a:endParaRPr/>
          </a:p>
        </p:txBody>
      </p:sp>
      <p:sp>
        <p:nvSpPr>
          <p:cNvPr id="57" name="CustomShape 13"/>
          <p:cNvSpPr/>
          <p:nvPr/>
        </p:nvSpPr>
        <p:spPr>
          <a:xfrm>
            <a:off x="3180240" y="1713240"/>
            <a:ext cx="1260000" cy="70524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-35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58" name="CustomShape 14"/>
          <p:cNvSpPr/>
          <p:nvPr/>
        </p:nvSpPr>
        <p:spPr>
          <a:xfrm>
            <a:off x="3180240" y="6347520"/>
            <a:ext cx="1260000" cy="70488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9</a:t>
            </a:r>
            <a:r>
              <a:rPr lang="en-US">
                <a:solidFill>
                  <a:srgbClr val="000000"/>
                </a:solidFill>
              </a:rPr>
              <a:t> yrs ?</a:t>
            </a:r>
            <a:endParaRPr/>
          </a:p>
        </p:txBody>
      </p:sp>
      <p:sp>
        <p:nvSpPr>
          <p:cNvPr id="59" name="CustomShape 15"/>
          <p:cNvSpPr/>
          <p:nvPr/>
        </p:nvSpPr>
        <p:spPr>
          <a:xfrm>
            <a:off x="3180240" y="1008000"/>
            <a:ext cx="1260000" cy="705240"/>
          </a:xfrm>
          <a:prstGeom prst="rect">
            <a:avLst/>
          </a:prstGeom>
        </p:spPr>
        <p:txBody>
          <a:bodyPr bIns="46800" lIns="90000" rIns="90000" tIns="46800"/>
          <a:p>
            <a:r>
              <a:rPr lang="en-US">
                <a:solidFill>
                  <a:srgbClr val="000000"/>
                </a:solidFill>
              </a:rPr>
              <a:t>10</a:t>
            </a:r>
            <a:r>
              <a:rPr lang="en-US">
                <a:solidFill>
                  <a:srgbClr val="000000"/>
                </a:solidFill>
              </a:rPr>
              <a:t>-44</a:t>
            </a:r>
            <a:r>
              <a:rPr lang="en-US">
                <a:solidFill>
                  <a:srgbClr val="000000"/>
                </a:solidFill>
              </a:rPr>
              <a:t> sec</a:t>
            </a:r>
            <a:endParaRPr/>
          </a:p>
        </p:txBody>
      </p:sp>
      <p:sp>
        <p:nvSpPr>
          <p:cNvPr id="60" name="Line 16"/>
          <p:cNvSpPr/>
          <p:nvPr/>
        </p:nvSpPr>
        <p:spPr>
          <a:xfrm>
            <a:off x="3180240" y="1008000"/>
            <a:ext cx="1260000" cy="0"/>
          </a:xfrm>
          <a:prstGeom prst="line">
            <a:avLst/>
          </a:prstGeom>
        </p:spPr>
      </p:sp>
      <p:sp>
        <p:nvSpPr>
          <p:cNvPr id="61" name="Line 17"/>
          <p:cNvSpPr/>
          <p:nvPr/>
        </p:nvSpPr>
        <p:spPr>
          <a:xfrm>
            <a:off x="3180240" y="7052400"/>
            <a:ext cx="1260000" cy="0"/>
          </a:xfrm>
          <a:prstGeom prst="line">
            <a:avLst/>
          </a:prstGeom>
        </p:spPr>
      </p:sp>
      <p:sp>
        <p:nvSpPr>
          <p:cNvPr id="62" name="Line 18"/>
          <p:cNvSpPr/>
          <p:nvPr/>
        </p:nvSpPr>
        <p:spPr>
          <a:xfrm>
            <a:off x="4440240" y="1008000"/>
            <a:ext cx="2099880" cy="0"/>
          </a:xfrm>
          <a:prstGeom prst="line">
            <a:avLst/>
          </a:prstGeom>
        </p:spPr>
      </p:sp>
      <p:sp>
        <p:nvSpPr>
          <p:cNvPr id="63" name="Line 19"/>
          <p:cNvSpPr/>
          <p:nvPr/>
        </p:nvSpPr>
        <p:spPr>
          <a:xfrm>
            <a:off x="3180240" y="1008000"/>
            <a:ext cx="0" cy="704880"/>
          </a:xfrm>
          <a:prstGeom prst="line">
            <a:avLst/>
          </a:prstGeom>
        </p:spPr>
      </p:sp>
      <p:sp>
        <p:nvSpPr>
          <p:cNvPr id="64" name="Line 20"/>
          <p:cNvSpPr/>
          <p:nvPr/>
        </p:nvSpPr>
        <p:spPr>
          <a:xfrm>
            <a:off x="6540120" y="1008000"/>
            <a:ext cx="2688120" cy="0"/>
          </a:xfrm>
          <a:prstGeom prst="line">
            <a:avLst/>
          </a:prstGeom>
        </p:spPr>
      </p:sp>
      <p:sp>
        <p:nvSpPr>
          <p:cNvPr id="65" name="Line 21"/>
          <p:cNvSpPr/>
          <p:nvPr/>
        </p:nvSpPr>
        <p:spPr>
          <a:xfrm>
            <a:off x="9228240" y="1008000"/>
            <a:ext cx="1091880" cy="0"/>
          </a:xfrm>
          <a:prstGeom prst="line">
            <a:avLst/>
          </a:prstGeom>
        </p:spPr>
      </p:sp>
      <p:sp>
        <p:nvSpPr>
          <p:cNvPr id="66" name="Line 22"/>
          <p:cNvSpPr/>
          <p:nvPr/>
        </p:nvSpPr>
        <p:spPr>
          <a:xfrm>
            <a:off x="10319760" y="1008000"/>
            <a:ext cx="0" cy="704880"/>
          </a:xfrm>
          <a:prstGeom prst="line">
            <a:avLst/>
          </a:prstGeom>
        </p:spPr>
      </p:sp>
      <p:sp>
        <p:nvSpPr>
          <p:cNvPr id="67" name="Line 23"/>
          <p:cNvSpPr/>
          <p:nvPr/>
        </p:nvSpPr>
        <p:spPr>
          <a:xfrm>
            <a:off x="3180240" y="1713240"/>
            <a:ext cx="0" cy="704880"/>
          </a:xfrm>
          <a:prstGeom prst="line">
            <a:avLst/>
          </a:prstGeom>
        </p:spPr>
      </p:sp>
      <p:sp>
        <p:nvSpPr>
          <p:cNvPr id="68" name="Line 24"/>
          <p:cNvSpPr/>
          <p:nvPr/>
        </p:nvSpPr>
        <p:spPr>
          <a:xfrm>
            <a:off x="10319760" y="1713240"/>
            <a:ext cx="0" cy="704880"/>
          </a:xfrm>
          <a:prstGeom prst="line">
            <a:avLst/>
          </a:prstGeom>
        </p:spPr>
      </p:sp>
      <p:sp>
        <p:nvSpPr>
          <p:cNvPr id="69" name="Line 25"/>
          <p:cNvSpPr/>
          <p:nvPr/>
        </p:nvSpPr>
        <p:spPr>
          <a:xfrm>
            <a:off x="3180240" y="2418480"/>
            <a:ext cx="0" cy="704880"/>
          </a:xfrm>
          <a:prstGeom prst="line">
            <a:avLst/>
          </a:prstGeom>
        </p:spPr>
      </p:sp>
      <p:sp>
        <p:nvSpPr>
          <p:cNvPr id="70" name="Line 26"/>
          <p:cNvSpPr/>
          <p:nvPr/>
        </p:nvSpPr>
        <p:spPr>
          <a:xfrm>
            <a:off x="10319760" y="2418480"/>
            <a:ext cx="0" cy="704880"/>
          </a:xfrm>
          <a:prstGeom prst="line">
            <a:avLst/>
          </a:prstGeom>
        </p:spPr>
      </p:sp>
      <p:sp>
        <p:nvSpPr>
          <p:cNvPr id="71" name="Line 27"/>
          <p:cNvSpPr/>
          <p:nvPr/>
        </p:nvSpPr>
        <p:spPr>
          <a:xfrm>
            <a:off x="3180240" y="3123360"/>
            <a:ext cx="0" cy="704880"/>
          </a:xfrm>
          <a:prstGeom prst="line">
            <a:avLst/>
          </a:prstGeom>
        </p:spPr>
      </p:sp>
      <p:sp>
        <p:nvSpPr>
          <p:cNvPr id="72" name="Line 28"/>
          <p:cNvSpPr/>
          <p:nvPr/>
        </p:nvSpPr>
        <p:spPr>
          <a:xfrm>
            <a:off x="10319760" y="3123360"/>
            <a:ext cx="0" cy="704880"/>
          </a:xfrm>
          <a:prstGeom prst="line">
            <a:avLst/>
          </a:prstGeom>
        </p:spPr>
      </p:sp>
      <p:sp>
        <p:nvSpPr>
          <p:cNvPr id="73" name="Line 29"/>
          <p:cNvSpPr/>
          <p:nvPr/>
        </p:nvSpPr>
        <p:spPr>
          <a:xfrm>
            <a:off x="3180240" y="3828960"/>
            <a:ext cx="0" cy="1410840"/>
          </a:xfrm>
          <a:prstGeom prst="line">
            <a:avLst/>
          </a:prstGeom>
        </p:spPr>
      </p:sp>
      <p:sp>
        <p:nvSpPr>
          <p:cNvPr id="74" name="Line 30"/>
          <p:cNvSpPr/>
          <p:nvPr/>
        </p:nvSpPr>
        <p:spPr>
          <a:xfrm>
            <a:off x="10319760" y="3828960"/>
            <a:ext cx="0" cy="1410840"/>
          </a:xfrm>
          <a:prstGeom prst="line">
            <a:avLst/>
          </a:prstGeom>
        </p:spPr>
      </p:sp>
      <p:sp>
        <p:nvSpPr>
          <p:cNvPr id="75" name="Line 31"/>
          <p:cNvSpPr/>
          <p:nvPr/>
        </p:nvSpPr>
        <p:spPr>
          <a:xfrm>
            <a:off x="3180240" y="5239800"/>
            <a:ext cx="0" cy="402480"/>
          </a:xfrm>
          <a:prstGeom prst="line">
            <a:avLst/>
          </a:prstGeom>
        </p:spPr>
      </p:sp>
      <p:sp>
        <p:nvSpPr>
          <p:cNvPr id="76" name="Line 32"/>
          <p:cNvSpPr/>
          <p:nvPr/>
        </p:nvSpPr>
        <p:spPr>
          <a:xfrm>
            <a:off x="10319760" y="5239800"/>
            <a:ext cx="0" cy="402480"/>
          </a:xfrm>
          <a:prstGeom prst="line">
            <a:avLst/>
          </a:prstGeom>
        </p:spPr>
      </p:sp>
      <p:sp>
        <p:nvSpPr>
          <p:cNvPr id="77" name="Line 33"/>
          <p:cNvSpPr/>
          <p:nvPr/>
        </p:nvSpPr>
        <p:spPr>
          <a:xfrm>
            <a:off x="3180240" y="5641920"/>
            <a:ext cx="0" cy="704880"/>
          </a:xfrm>
          <a:prstGeom prst="line">
            <a:avLst/>
          </a:prstGeom>
        </p:spPr>
      </p:sp>
      <p:sp>
        <p:nvSpPr>
          <p:cNvPr id="78" name="Line 34"/>
          <p:cNvSpPr/>
          <p:nvPr/>
        </p:nvSpPr>
        <p:spPr>
          <a:xfrm>
            <a:off x="10319760" y="5641920"/>
            <a:ext cx="0" cy="704880"/>
          </a:xfrm>
          <a:prstGeom prst="line">
            <a:avLst/>
          </a:prstGeom>
        </p:spPr>
      </p:sp>
      <p:sp>
        <p:nvSpPr>
          <p:cNvPr id="79" name="Line 35"/>
          <p:cNvSpPr/>
          <p:nvPr/>
        </p:nvSpPr>
        <p:spPr>
          <a:xfrm>
            <a:off x="3180240" y="6347520"/>
            <a:ext cx="0" cy="704880"/>
          </a:xfrm>
          <a:prstGeom prst="line">
            <a:avLst/>
          </a:prstGeom>
        </p:spPr>
      </p:sp>
      <p:sp>
        <p:nvSpPr>
          <p:cNvPr id="80" name="Line 36"/>
          <p:cNvSpPr/>
          <p:nvPr/>
        </p:nvSpPr>
        <p:spPr>
          <a:xfrm>
            <a:off x="10319760" y="6347520"/>
            <a:ext cx="0" cy="704880"/>
          </a:xfrm>
          <a:prstGeom prst="line">
            <a:avLst/>
          </a:prstGeom>
        </p:spPr>
      </p:sp>
      <p:sp>
        <p:nvSpPr>
          <p:cNvPr id="81" name="Line 37"/>
          <p:cNvSpPr/>
          <p:nvPr/>
        </p:nvSpPr>
        <p:spPr>
          <a:xfrm>
            <a:off x="4440240" y="7052400"/>
            <a:ext cx="2099880" cy="0"/>
          </a:xfrm>
          <a:prstGeom prst="line">
            <a:avLst/>
          </a:prstGeom>
        </p:spPr>
      </p:sp>
      <p:sp>
        <p:nvSpPr>
          <p:cNvPr id="82" name="Line 38"/>
          <p:cNvSpPr/>
          <p:nvPr/>
        </p:nvSpPr>
        <p:spPr>
          <a:xfrm>
            <a:off x="6540120" y="7052400"/>
            <a:ext cx="2688120" cy="0"/>
          </a:xfrm>
          <a:prstGeom prst="line">
            <a:avLst/>
          </a:prstGeom>
        </p:spPr>
      </p:sp>
      <p:sp>
        <p:nvSpPr>
          <p:cNvPr id="83" name="Line 39"/>
          <p:cNvSpPr/>
          <p:nvPr/>
        </p:nvSpPr>
        <p:spPr>
          <a:xfrm>
            <a:off x="9228240" y="7052400"/>
            <a:ext cx="1091880" cy="0"/>
          </a:xfrm>
          <a:prstGeom prst="line">
            <a:avLst/>
          </a:prstGeom>
        </p:spPr>
      </p:sp>
      <p:sp>
        <p:nvSpPr>
          <p:cNvPr id="84" name="TextShape 40"/>
          <p:cNvSpPr txBox="1"/>
          <p:nvPr/>
        </p:nvSpPr>
        <p:spPr>
          <a:xfrm>
            <a:off x="5090040" y="2782440"/>
            <a:ext cx="4285440" cy="24591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000000"/>
                </a:solidFill>
              </a:rPr>
              <a:t>Reheating matter?</a:t>
            </a:r>
            <a:endParaRPr/>
          </a:p>
          <a:p>
            <a:r>
              <a:rPr lang="en-US" sz="3000"/>
              <a:t>Need temperatures around </a:t>
            </a:r>
            <a:r>
              <a:rPr lang="en-US" sz="3000">
                <a:solidFill>
                  <a:srgbClr val="000000"/>
                </a:solidFill>
              </a:rPr>
              <a:t>1.5·10</a:t>
            </a:r>
            <a:r>
              <a:rPr lang="en-US" sz="3000">
                <a:solidFill>
                  <a:srgbClr val="000000"/>
                </a:solidFill>
              </a:rPr>
              <a:t>12</a:t>
            </a:r>
            <a:r>
              <a:rPr lang="en-US" sz="3000">
                <a:solidFill>
                  <a:srgbClr val="000000"/>
                </a:solidFill>
              </a:rPr>
              <a:t> K</a:t>
            </a:r>
            <a:endParaRPr/>
          </a:p>
          <a:p>
            <a:r>
              <a:rPr lang="en-US" sz="3000">
                <a:solidFill>
                  <a:srgbClr val="000000"/>
                </a:solidFill>
              </a:rPr>
              <a:t>~10</a:t>
            </a:r>
            <a:r>
              <a:rPr lang="en-US" sz="3000">
                <a:solidFill>
                  <a:srgbClr val="000000"/>
                </a:solidFill>
              </a:rPr>
              <a:t>6</a:t>
            </a:r>
            <a:r>
              <a:rPr lang="en-US" sz="3000">
                <a:solidFill>
                  <a:srgbClr val="000000"/>
                </a:solidFill>
              </a:rPr>
              <a:t> times hotter than the core of the sun</a:t>
            </a:r>
            <a:endParaRPr/>
          </a:p>
        </p:txBody>
      </p:sp>
    </p:spTree>
  </p:cSld>
  <p:timing>
    <p:tnLst>
      <p:par>
        <p:cTn dur="indefinite" id="21" nodeType="tmRoot" restart="never">
          <p:childTnLst>
            <p:seq>
              <p:cTn id="2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03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b="b" l="0" r="r" t="0"/>
            <a:pathLst>
              <a:path h="864" w="7821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04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b="b" l="0" r="r" t="0"/>
            <a:pathLst>
              <a:path h="864" w="10308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05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06" name="TextShape 6"/>
          <p:cNvSpPr txBox="1"/>
          <p:nvPr/>
        </p:nvSpPr>
        <p:spPr>
          <a:xfrm>
            <a:off x="1206000" y="2873520"/>
            <a:ext cx="13719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07" name="TextShape 7"/>
          <p:cNvSpPr txBox="1"/>
          <p:nvPr/>
        </p:nvSpPr>
        <p:spPr>
          <a:xfrm>
            <a:off x="3336120" y="2333520"/>
            <a:ext cx="1870920" cy="51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08" name="TextShape 8"/>
          <p:cNvSpPr txBox="1"/>
          <p:nvPr/>
        </p:nvSpPr>
        <p:spPr>
          <a:xfrm>
            <a:off x="7274520" y="2893680"/>
            <a:ext cx="17017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141" nodeType="tmRoot" restart="never">
          <p:childTnLst>
            <p:seq>
              <p:cTn id="142" nodeType="mainSeq">
                <p:childTnLst>
                  <p:par>
                    <p:cTn fill="freeze" id="143">
                      <p:stCondLst>
                        <p:cond delay="indefinite"/>
                      </p:stCondLst>
                      <p:childTnLst>
                        <p:par>
                          <p:cTn fill="freeze" id="144">
                            <p:stCondLst>
                              <p:cond delay="0"/>
                            </p:stCondLst>
                            <p:childTnLst>
                              <p:par>
                                <p:cTn fill="hold" id="14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319680" y="5303160"/>
            <a:ext cx="9601200" cy="1357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descr="" id="21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5640" y="2904120"/>
            <a:ext cx="914760" cy="1371240"/>
          </a:xfrm>
          <a:prstGeom prst="rect">
            <a:avLst/>
          </a:prstGeom>
        </p:spPr>
      </p:pic>
      <p:pic>
        <p:nvPicPr>
          <p:cNvPr descr="" id="21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5600" y="2735280"/>
            <a:ext cx="640080" cy="1645560"/>
          </a:xfrm>
          <a:prstGeom prst="rect">
            <a:avLst/>
          </a:prstGeom>
        </p:spPr>
      </p:pic>
      <p:sp>
        <p:nvSpPr>
          <p:cNvPr id="213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1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40320" y="3023280"/>
            <a:ext cx="640080" cy="1645200"/>
          </a:xfrm>
          <a:prstGeom prst="rect">
            <a:avLst/>
          </a:prstGeom>
        </p:spPr>
      </p:pic>
      <p:sp>
        <p:nvSpPr>
          <p:cNvPr id="215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16" name="CustomShape 5"/>
          <p:cNvSpPr/>
          <p:nvPr/>
        </p:nvSpPr>
        <p:spPr>
          <a:xfrm>
            <a:off x="2178000" y="334260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17" name="CustomShape 6"/>
          <p:cNvSpPr/>
          <p:nvPr/>
        </p:nvSpPr>
        <p:spPr>
          <a:xfrm>
            <a:off x="6087960" y="366156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18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19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20" name="CustomShape 9"/>
          <p:cNvSpPr/>
          <p:nvPr/>
        </p:nvSpPr>
        <p:spPr>
          <a:xfrm>
            <a:off x="2973240" y="244764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21" name="CustomShape 10"/>
          <p:cNvSpPr/>
          <p:nvPr/>
        </p:nvSpPr>
        <p:spPr>
          <a:xfrm>
            <a:off x="5241960" y="457092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22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23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24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25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26" name="CustomShape 15"/>
          <p:cNvSpPr/>
          <p:nvPr/>
        </p:nvSpPr>
        <p:spPr>
          <a:xfrm>
            <a:off x="4375800" y="297612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319680" y="5303160"/>
            <a:ext cx="9601200" cy="1357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descr="" id="22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3720" y="2903760"/>
            <a:ext cx="914760" cy="1371240"/>
          </a:xfrm>
          <a:prstGeom prst="rect">
            <a:avLst/>
          </a:prstGeom>
        </p:spPr>
      </p:pic>
      <p:pic>
        <p:nvPicPr>
          <p:cNvPr descr="" id="23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3680" y="2734920"/>
            <a:ext cx="640080" cy="1645560"/>
          </a:xfrm>
          <a:prstGeom prst="rect">
            <a:avLst/>
          </a:prstGeom>
        </p:spPr>
      </p:pic>
      <p:sp>
        <p:nvSpPr>
          <p:cNvPr id="231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3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400" y="3022920"/>
            <a:ext cx="640080" cy="1645200"/>
          </a:xfrm>
          <a:prstGeom prst="rect">
            <a:avLst/>
          </a:prstGeom>
        </p:spPr>
      </p:pic>
      <p:sp>
        <p:nvSpPr>
          <p:cNvPr id="233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4" name="CustomShape 5"/>
          <p:cNvSpPr/>
          <p:nvPr/>
        </p:nvSpPr>
        <p:spPr>
          <a:xfrm>
            <a:off x="2206080" y="334224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5" name="CustomShape 6"/>
          <p:cNvSpPr/>
          <p:nvPr/>
        </p:nvSpPr>
        <p:spPr>
          <a:xfrm>
            <a:off x="6116040" y="366120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6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7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8" name="CustomShape 9"/>
          <p:cNvSpPr/>
          <p:nvPr/>
        </p:nvSpPr>
        <p:spPr>
          <a:xfrm>
            <a:off x="3001320" y="244728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39" name="CustomShape 10"/>
          <p:cNvSpPr/>
          <p:nvPr/>
        </p:nvSpPr>
        <p:spPr>
          <a:xfrm>
            <a:off x="5270040" y="457056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40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41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42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43" name="Freeform 14"/>
          <p:cNvSpPr/>
          <p:nvPr/>
        </p:nvSpPr>
        <p:spPr>
          <a:xfrm>
            <a:off x="4407480" y="335412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244" name="CustomShape 15"/>
          <p:cNvSpPr/>
          <p:nvPr/>
        </p:nvSpPr>
        <p:spPr>
          <a:xfrm>
            <a:off x="4403880" y="297576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  <p:timing>
    <p:tnLst>
      <p:par>
        <p:cTn dur="indefinite" id="149" nodeType="tmRoot" restart="never">
          <p:childTnLst>
            <p:seq>
              <p:cTn id="15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 standalone="yes"?>
<p:sld show="0"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pic><p:nvPicPr><p:cNvPr descr="" id="245" name=""/><p:cNvPicPr/><p:nvPr/></p:nvPicPr><p:blipFill><a:blip r:embed="rId1"></a:blip><a:stretch><a:fillRect/></a:stretch></p:blipFill><p:spPr><a:xfrm><a:off x="5797080" y="1826280"/><a:ext cx="3695760" cy="3695760"/></a:xfrm><a:prstGeom prst="rect"><a:avLst/></a:prstGeom></p:spPr></p:pic><p:sp><p:nvSpPr><p:cNvPr id="246" name="CustomShape 1"/><p:cNvSpPr/><p:nvPr/></p:nvSpPr><p:spPr><a:xfrm><a:off x="7004880" y="1275840"/><a:ext cx="1918800" cy="551160"/></a:xfrm><a:prstGeom prst="rect"><a:avLst></a:avLst></a:prstGeom></p:spPr><p:txBody><a:bodyPr bIns="46800" lIns="90000" rIns="90000" tIns="46800"/><a:p><a:pPr><a:lnSpc><a:spcPct val="100000"/></a:lnSpc></a:pPr><a:r><a:rPr b="1" lang="en-US" sz="2650"><a:solidFill><a:srgbClr val="000000"/></a:solidFill><a:latin typeface="Times New Roman"/></a:rPr><a:t>p+p </a:t></a:r><a:r><a:rPr b="1" lang="en-US" sz="2650"><a:solidFill><a:srgbClr val="000000"/></a:solidFill><a:latin typeface="Symbol"/></a:rPr><a:t></a:t></a:r><a:r><a:rPr b="1" lang="en-US" sz="2650"><a:solidFill><a:srgbClr val="000000"/></a:solidFill><a:latin typeface="Times New Roman"/></a:rPr><a:t> dijet</a:t></a:r><a:endParaRPr/></a:p></p:txBody></p:sp><p:cxnSp><p:nvCxnSpPr><p:cNvPr id="247" name="Line 2"/><p:cNvCxnSpPr></p:cNvCxnSpPr><p:nvPr/></p:nvCxnSpPr><p:spPr><xfrm flipH="1"><a:off x="3199320" y="2303640"/><a:ext cx="741600" cy="894600"/></xfrm><a:prstGeom prst="straightConnector1"><a:avLst/></a:prstGeom><a:ln w="12600"><a:solidFill><a:srgbClr val="4d7bcf"/></a:solidFill><a:miter/><a:tailEnd len="med" type="triangle" w="med"/></a:ln></p:spPr></p:cxnSp><p:cxnSp><p:nvCxnSpPr><p:cNvPr id="248" name="Line 3"/><p:cNvCxnSpPr></p:cNvCxnSpPr><p:nvPr/></p:nvCxnSpPr><p:spPr><1pic:xfrm><a:off x="2171520" y="3523680"/><a:ext cx="744840" cy="915120"/></1pic:xfrm><a:prstGeom prst="straightConnector1"><a:avLst/></a:prstGeom><a:ln w="12600"><a:solidFill><a:srgbClr val="4d7bcf"/></a:solidFill><a:miter/><a:tailEnd len="med" type="triangle" w="med"/></a:ln></p:spPr></p:cxnSp><p:sp><p:nvSpPr><p:cNvPr id="249" name="CustomShape 4"/><p:cNvSpPr/><p:nvPr/></p:nvSpPr><p:spPr><a:xfrm><a:off x="3886200" y="1923480"/><a:ext cx="380880" cy="380880"/></a:xfrm><a:prstGeom prst="ellipse"><a:avLst></a:avLst></a:prstGeom><a:solidFill><a:srgbClr val="008000"/></a:solidFill></p:spPr></p:sp><p:sp><p:nvSpPr><p:cNvPr id="250" name="CustomShape 5"/><p:cNvSpPr/><p:nvPr/></p:nvSpPr><p:spPr><a:xfrm><a:off x="1904760" y="4438080"/><a:ext cx="381240" cy="380880"/></a:xfrm><a:prstGeom prst="ellipse"><a:avLst></a:avLst></a:prstGeom><a:solidFill><a:srgbClr val="008000"/></a:solidFill></p:spPr></p:sp><p:cxnSp><p:nvCxnSpPr><p:cNvPr id="251" name="Line 6"/><p:cNvCxnSpPr></p:cNvCxnSpPr><p:nvPr/></p:nvCxnSpPr><p:spPr><xfrm flipH="1"><a:off x="4113000" y="1389960"/><a:ext cx="154440" cy="533880"/></xfrm><a:prstGeom prst="straightConnector1"><a:avLst/></a:prstGeom><a:ln w="34920"><a:solidFill><a:srgbClr val="1ad945"/></a:solidFill><a:miter/><a:tailEnd len="med" type="triangle" w="med"/></a:ln></p:spPr></p:cxnSp><p:cxnSp><p:nvCxnSpPr><p:cNvPr id="252" name="Line 7"/><p:cNvCxnSpPr></p:cNvCxnSpPr><p:nvPr/></p:nvCxnSpPr><p:spPr><xfrm flipH="1"><a:off x="4190760" y="1236960"/><a:ext cx="457560" cy="686520"/></xfrm><a:prstGeom prst="straightConnector1"><a:avLst/></a:prstGeom><a:ln w="34920"><a:solidFill><a:srgbClr val="1ad945"/></a:solidFill><a:miter/><a:tailEnd len="med" type="triangle" w="med"/></a:ln></p:spPr></p:cxnSp><p:cxnSp><p:nvCxnSpPr><p:cNvPr id="253" name="Line 8"/><p:cNvCxnSpPr></p:cNvCxnSpPr><p:nvPr/></p:nvCxnSpPr><p:spPr><xfrm flipH="1"><a:off x="4190400" y="1542600"/><a:ext cx="459720" cy="457560"/></xfrm><a:prstGeom prst="straightConnector1"><a:avLst/></a:prstGeom><a:ln w="34920"><a:solidFill><a:srgbClr val="1ad945"/></a:solidFill><a:miter/><a:tailEnd len="med" type="triangle" w="med"/></a:ln></p:spPr></p:cxnSp><p:cxnSp><p:nvCxnSpPr><p:cNvPr id="254" name="Line 9"/><p:cNvCxnSpPr></p:cNvCxnSpPr><p:nvPr/></p:nvCxnSpPr><p:spPr><xfrm flipH="1"><a:off x="4265640" y="1809000"/><a:ext cx="383040" cy="228960"/></xfrm><a:prstGeom prst="straightConnector1"><a:avLst/></a:prstGeom><a:ln w="34920"><a:solidFill><a:srgbClr val="1ad945"/></a:solidFill><a:miter/><a:tailEnd len="med" type="triangle" w="med"/></a:ln></p:spPr></p:cxnSp><p:cxnSp><p:nvCxnSpPr><p:cNvPr id="255" name="Line 10"/><p:cNvCxnSpPr></p:cNvCxnSpPr><p:nvPr/></p:nvCxnSpPr><p:spPr><xfrm flipH="1"><a:off x="4265640" y="2037600"/><a:ext cx="459000" cy="76320"/></xfrm><a:prstGeom prst="straightConnector1"><a:avLst/></a:prstGeom><a:ln w="34920"><a:solidFill><a:srgbClr val="1ad945"/></a:solidFill><a:miter/><a:tailEnd len="med" type="triangle" w="med"/></a:ln></p:spPr></p:cxnSp><p:cxnSp><p:nvCxnSpPr><p:cNvPr id="256" name="Line 11"/><p:cNvCxnSpPr><a:stCxn id="250" idx="3"/></p:cNvCxnSpPr><p:nvPr/></p:nvCxnSpPr><p:spPr><1pic:xfrm><a:off x="1447200" y="4763160"/><a:ext cx="513720" cy="590040"/></1pic:xfrm><a:prstGeom prst="straightConnector1"><a:avLst/></a:prstGeom><a:ln w="34920"><a:solidFill><a:srgbClr val="1ad945"/></a:solidFill><a:miter/><a:tailEnd len="med" type="triangle" w="med"/></a:ln></p:spPr></p:cxnSp><p:cxnSp><p:nvCxnSpPr><p:cNvPr id="257" name="Line 12"/><p:cNvCxnSpPr></p:cNvCxnSpPr><p:nvPr/></p:nvCxnSpPr><p:spPr><1pic:xfrm><a:off x="1447560" y="4631760"/><a:ext cx="457560" cy="187920"/></1pic:xfrm><a:prstGeom prst="straightConnector1"><a:avLst/></a:prstGeom><a:ln w="34920"><a:solidFill><a:srgbClr val="1ad945"/></a:solidFill><a:miter/><a:tailEnd len="med" type="triangle" w="med"/></a:ln></p:spPr></p:cxnSp><p:cxnSp><p:nvCxnSpPr><p:cNvPr id="258" name="Line 13"/><p:cNvCxnSpPr></p:cNvCxnSpPr><p:nvPr/></p:nvCxnSpPr><p:spPr><1pic:xfrm><a:off x="1752120" y="4818960"/><a:ext cx="305280" cy="533880"/></1pic:xfrm><a:prstGeom prst="straightConnector1"><a:avLst/></a:prstGeom><a:ln w="34920"><a:solidFill><a:srgbClr val="1ad945"/></a:solidFill><a:miter/><a:tailEnd len="med" type="triangle" w="med"/></a:ln></p:spPr></p:cxnSp><p:cxnSp><p:nvCxnSpPr><p:cNvPr id="259" name="Line 14"/><p:cNvCxnSpPr></p:cNvCxnSpPr><p:nvPr/></p:nvCxnSpPr><p:spPr><1pic:xfrm><a:off x="2057040" y="4818960"/><a:ext cx="114480" cy="378360"/></1pic:xfrm><a:prstGeom prst="straightConnector1"><a:avLst/></a:prstGeom><a:ln w="34920"><a:solidFill><a:srgbClr val="1ad945"/></a:solidFill><a:miter/><a:tailEnd len="med" type="triangle" w="med"/></a:ln></p:spPr></p:cxnSp><p:cxnSp><p:nvCxnSpPr><p:cNvPr id="260" name="Line 15"/><p:cNvCxnSpPr></p:cNvCxnSpPr><p:nvPr/></p:nvCxnSpPr><p:spPr><1pic:xfrm><a:off x="1447560" y="4682520"/><a:ext cx="457560" cy="295560"/></1pic:xfrm><a:prstGeom prst="straightConnector1"><a:avLst/></a:prstGeom><a:ln w="34920"><a:solidFill><a:srgbClr val="1ad945"/></a:solidFill><a:miter/><a:tailEnd len="med" type="triangle" w="med"/></a:ln></p:spPr></p:cxnSp><p:sp><p:nvSpPr><p:cNvPr id="261" name="CustomShape 16"/><p:cNvSpPr/><p:nvPr/></p:nvSpPr><p:spPr><a:xfrm><a:off x="4649760" y="306180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pic><p:nvPicPr><p:cNvPr descr="" id="262" name="Oval 5"/><p:cNvPicPr/><p:nvPr/></p:nvPicPr><p:blipFill><a:blip r:embed="rId2"></a:blip><a:stretch><a:fillRect/></a:stretch></p:blipFill><p:spPr><a:xfrm><a:off x="996840" y="2868120"/><a:ext cx="517680" cy="969840"/></a:xfrm><a:prstGeom prst="rect"><a:avLst/></a:prstGeom></p:spPr></p:pic><p:sp><p:nvSpPr><p:cNvPr id="263" name="CustomShape 17"/><p:cNvSpPr/><p:nvPr/></p:nvSpPr><p:spPr><a:xfrm><a:off x="1122120" y="3036240"/><a:ext cx="270000" cy="593640"/></a:xfrm><a:prstGeom prst="rect"><a:avLst></a:avLst></a:prstGeom></p:spPr></p:sp><p:cxnSp><p:nvCxnSpPr><p:cNvPr id="264" name="Line 18"/><p:cNvCxnSpPr></p:cNvCxnSpPr><p:nvPr/></p:nvCxnSpPr><p:spPr><xfrm><a:off x="1447200" y="3332880"/><a:ext cx="1220040" cy="3960"/></xfrm><a:prstGeom prst="straightConnector1"><a:avLst/></a:prstGeom><a:ln w="25560"><a:solidFill><a:srgbClr val="fe8637"/></a:solidFill><a:miter/><a:tailEnd len="med" type="triangle" w="med"/></a:ln></p:spPr></p:cxnSp><p:sp><p:nvSpPr><p:cNvPr id="265" name="CustomShape 19"/><p:cNvSpPr/><p:nvPr/></p:nvSpPr><p:spPr><a:xfrm><a:off x="1066680" y="306180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sp><p:nvSpPr><p:cNvPr id="266" name="CustomShape 20"/><p:cNvSpPr/><p:nvPr/></p:nvSpPr><p:spPr><a:xfrm><a:off x="1600200" y="2914200"/><a:ext cx="83808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a, x</a:t></a:r><a:r><a:rPr lang="en-US"><a:solidFill><a:srgbClr val="ff0000"/></a:solidFill></a:rPr><a:t>a</a:t></a:r><a:endParaRPr/></a:p></p:txBody></p:sp><p:cxnSp><p:nvCxnSpPr><p:cNvPr id="267" name="Line 21"/><p:cNvCxnSpPr></p:cNvCxnSpPr><p:nvPr/></p:nvCxnSpPr><p:spPr><1pic:xfrm flipH="1"><a:off x="3352680" y="3332520"/><a:ext cx="1295640" cy="3960"/></1pic:xfrm><a:prstGeom prst="straightConnector1"><a:avLst/></a:prstGeom><a:ln w="25560"><a:solidFill><a:srgbClr val="fe8637"/></a:solidFill><a:miter/><a:tailEnd len="med" type="triangle" w="med"/></a:ln></p:spPr></p:cxnSp><p:pic><p:nvPicPr><p:cNvPr descr="" id="268" name="Oval 6"/><p:cNvPicPr/><p:nvPr/></p:nvPicPr><p:blipFill><a:blip r:embed="rId3"></a:blip><a:stretch><a:fillRect/></a:stretch></p:blipFill><p:spPr><a:xfrm><a:off x="4581360" y="2868120"/><a:ext cx="517680" cy="969840"/></a:xfrm><a:prstGeom prst="rect"><a:avLst/></a:prstGeom></p:spPr></p:pic><p:sp><p:nvSpPr><p:cNvPr id="269" name="CustomShape 22"/><p:cNvSpPr/><p:nvPr/></p:nvSpPr><p:spPr><a:xfrm><a:off x="4703760" y="3036240"/><a:ext cx="269640" cy="593640"/></a:xfrm><a:prstGeom prst="rect"><a:avLst></a:avLst></a:prstGeom></p:spPr></p:sp><p:sp><p:nvSpPr><p:cNvPr id="270" name="CustomShape 23"/><p:cNvSpPr/><p:nvPr/></p:nvSpPr><p:spPr><a:xfrm><a:off x="3886200" y="2914200"/><a:ext cx="83808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b, x</a:t></a:r><a:r><a:rPr lang="en-US"><a:solidFill><a:srgbClr val="ff0000"/></a:solidFill></a:rPr><a:t>b</a:t></a:r><a:endParaRPr/></a:p></p:txBody></p:sp><p:sp><p:nvSpPr><p:cNvPr id="271" name="CustomShape 24"/><p:cNvSpPr/><p:nvPr/></p:nvSpPr><p:spPr><a:xfrm><a:off x="2819160" y="3142800"/><a:ext cx="381240" cy="380880"/></a:xfrm><a:prstGeom prst="ellipse"><a:avLst></a:avLst></a:prstGeom><a:solidFill><a:srgbClr val="c8d6f0"/></a:solidFill></p:spPr></p:sp><p:sp><p:nvSpPr><p:cNvPr id="272" name="CustomShape 25"/><p:cNvSpPr/><p:nvPr/></p:nvSpPr><p:spPr><a:xfrm><a:off x="2743200" y="3066480"/><a:ext cx="838080" cy="44064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000090"/></a:solidFill></a:rPr><a:t>σ</a:t></a:r><a:r><a:rPr b="1" lang="en-US" sz="2000"><a:solidFill><a:srgbClr val="000090"/></a:solidFill></a:rPr><a:t>ab</a:t></a:r><a:endParaRPr/></a:p></p:txBody></p:sp><p:sp><p:nvSpPr><p:cNvPr id="273" name="CustomShape 26"/><p:cNvSpPr/><p:nvPr/></p:nvSpPr><p:spPr><a:xfrm><a:off x="2986200" y="2782440"/><a:ext cx="838440" cy="50976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c, x</a:t></a:r><a:r><a:rPr lang="en-US"><a:solidFill><a:srgbClr val="0000ff"/></a:solidFill></a:rPr><a:t>c</a:t></a:r><a:endParaRPr/></a:p></p:txBody></p:sp><p:sp><p:nvSpPr><p:cNvPr id="274" name="CustomShape 27"/><p:cNvSpPr/><p:nvPr/></p:nvSpPr><p:spPr><a:xfrm><a:off x="2057400" y="4006440"/><a:ext cx="838440" cy="50976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d, x</a:t></a:r><a:r><a:rPr lang="en-US"><a:solidFill><a:srgbClr val="0000ff"/></a:solidFill></a:rPr><a:t>d</a:t></a:r><a:endParaRPr/></a:p></p:txBody></p:sp><p:sp><p:nvSpPr><p:cNvPr id="275" name="CustomShape 28"/><p:cNvSpPr/><p:nvPr/></p:nvSpPr><p:spPr><a:xfrm><a:off x="3886200" y="1922040"/><a:ext cx="53316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sp><p:nvSpPr><p:cNvPr id="276" name="CustomShape 29"/><p:cNvSpPr/><p:nvPr/></p:nvSpPr><p:spPr><a:xfrm><a:off x="1904760" y="4431600"/><a:ext cx="53352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pic><p:nvPicPr><p:cNvPr descr="" id="277" name="TextBox 71"/><p:cNvPicPr/><p:nvPr/></p:nvPicPr><p:blipFill><a:blip r:embed="rId4"></a:blip><a:stretch><a:fillRect/></a:stretch></p:blipFill><p:spPr><a:xfrm><a:off x="4324320" y="1155240"/><a:ext cx="695160" cy="1030320"/></a:xfrm><a:prstGeom prst="rect"><a:avLst/></a:prstGeom></p:spPr></p:pic><p:pic><p:nvPicPr><p:cNvPr descr="" id="278" name="TextBox 72"/><p:cNvPicPr/><p:nvPr/></p:nvPicPr><p:blipFill><a:blip r:embed="rId5"></a:blip><a:stretch><a:fillRect/></a:stretch></p:blipFill><p:spPr><a:xfrm><a:off x="1046160" y="4527000"/><a:ext cx="627120" cy="1011240"/></a:xfrm><a:prstGeom prst="rect"><a:avLst/></a:prstGeom></p:spPr></p:pic><p:sp><p:nvSpPr><p:cNvPr id="279" name="TextShape 30"/><p:cNvSpPr txBox="1"/><p:nvPr/></p:nvSpPr><p:spPr><a:xfrm><a:off x="912240" y="5667840"/><a:ext cx="8686800" cy="1150920"/></a:xfrm><a:prstGeom prst="rect"><a:avLst/></a:prstGeom></p:spPr><p:txBody><a:bodyPr bIns="45000" lIns="90000" rIns="90000" tIns="45000" wrap="none"/><a:p><a:r><a:rPr b="1" i="1" lang="en-US" sz="2500"><a:solidFill><a:srgbClr val="000080"/></a:solidFill></a:rPr><a:t>Jets</a:t></a:r><a:r><a:rPr lang="en-US" sz="2500"></a:rPr><a:t> – hard parton scattering leads to back-to-back quarks or gluons, which then fragment as a columnated spray of particles</a:t></a:r><a:endParaRPr/></a:p></p:txBody></p:sp><p:sp><p:nvSpPr><p:cNvPr id="280" name="CustomShape 31"/><p:cNvSpPr/><p:nvPr/></p:nvSpPr><p:spPr><a:xfrm><a:off x="7543440" y="3570840"/><a:ext cx="228600" cy="228600"/></a:xfrm><a:prstGeom prst="ellipse"><a:avLst></a:avLst></a:prstGeom><a:solidFill><a:srgbClr val="ffffff"/></a:solidFill><a:ln><a:solidFill><a:srgbClr val="808080"/></a:solidFill></a:ln></p:spPr></p:sp><p:sp><p:nvSpPr><p:cNvPr id="281" name="TextShape 32"/><p:cNvSpPr txBox="1"/><p:nvPr/></p:nvSpPr><p:spPr><a:xfrm><a:off x="7772040" y="3113640"/><a:ext cx="1143000" cy="797400"/></a:xfrm><a:prstGeom prst="rect"><a:avLst/></a:prstGeom></p:spPr><p:txBody><a:bodyPr bIns="45000" lIns="90000" rIns="90000" tIns="45000" wrap="none"/><a:p><a:pPr algn="ctr"></a:pPr><a:r><a:rPr lang="en-US" sz="2500"><a:solidFill><a:srgbClr val="ffffff"/></a:solidFill></a:rPr><a:t>Beam pipe</a:t></a:r><a:endParaRPr/></a:p></p:txBody></p:sp><p:sp><p:nvSpPr><p:cNvPr id="282" name="TextShape 33"/><p:cNvSpPr txBox="1"/><p:nvPr/></p:nvSpPr><p:spPr><a:xfrm><a:off x="529200" y="72360"/><a:ext cx="9071640" cy="841680"/></a:xfrm><a:prstGeom prst="rect"><a:avLst/></a:prstGeom></p:spPr><p:txBody><a:bodyPr anchor="ctr" bIns="0" lIns="0" rIns="0" tIns="0" wrap="none"/><a:p><a:pPr algn="ctr"></a:pPr><a:r><a:rPr lang="en-US"></a:rPr><a:t>Jets</a:t></a:r><a:endParaRPr/></a:p></p:txBody></p:sp></p:spTree></p:cSld>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2857320" y="97200"/>
            <a:ext cx="434340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reconstruction</a:t>
            </a:r>
            <a:endParaRPr/>
          </a:p>
        </p:txBody>
      </p:sp>
      <p:sp>
        <p:nvSpPr>
          <p:cNvPr id="284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Identify all of the particles in the jet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Difficult in heavy ion collisions – but possible!</a:t>
            </a:r>
            <a:endParaRPr/>
          </a:p>
        </p:txBody>
      </p:sp>
      <p:pic>
        <p:nvPicPr>
          <p:cNvPr descr="" id="28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840" y="1627200"/>
            <a:ext cx="2743200" cy="2743200"/>
          </a:xfrm>
          <a:prstGeom prst="rect">
            <a:avLst/>
          </a:prstGeom>
        </p:spPr>
      </p:pic>
      <p:sp>
        <p:nvSpPr>
          <p:cNvPr id="286" name="TextShape 3"/>
          <p:cNvSpPr txBox="1"/>
          <p:nvPr/>
        </p:nvSpPr>
        <p:spPr>
          <a:xfrm>
            <a:off x="1599840" y="4024080"/>
            <a:ext cx="2743200" cy="33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p+p di-jet event in STAR</a:t>
            </a:r>
            <a:endParaRPr/>
          </a:p>
        </p:txBody>
      </p:sp>
      <p:sp>
        <p:nvSpPr>
          <p:cNvPr id="287" name="Line 4"/>
          <p:cNvSpPr/>
          <p:nvPr/>
        </p:nvSpPr>
        <p:spPr>
          <a:xfrm flipH="1" flipV="1">
            <a:off x="2034000" y="209196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88" name="Line 5"/>
          <p:cNvSpPr/>
          <p:nvPr/>
        </p:nvSpPr>
        <p:spPr>
          <a:xfrm flipV="1">
            <a:off x="2948400" y="186336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89" name="CustomShape 6"/>
          <p:cNvSpPr/>
          <p:nvPr/>
        </p:nvSpPr>
        <p:spPr>
          <a:xfrm>
            <a:off x="1983240" y="1912680"/>
            <a:ext cx="914400" cy="45684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  <p:pic>
        <p:nvPicPr>
          <p:cNvPr descr="" id="29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7840" y="1599840"/>
            <a:ext cx="3657600" cy="2879280"/>
          </a:xfrm>
          <a:prstGeom prst="rect">
            <a:avLst/>
          </a:prstGeom>
        </p:spPr>
      </p:pic>
      <p:sp>
        <p:nvSpPr>
          <p:cNvPr id="291" name="TextShape 7"/>
          <p:cNvSpPr txBox="1"/>
          <p:nvPr/>
        </p:nvSpPr>
        <p:spPr>
          <a:xfrm>
            <a:off x="5464440" y="4133520"/>
            <a:ext cx="3679200" cy="33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Central Au+Au collision in STAR</a:t>
            </a:r>
            <a:endParaRPr/>
          </a:p>
        </p:txBody>
      </p:sp>
      <p:sp>
        <p:nvSpPr>
          <p:cNvPr id="292" name="Line 8"/>
          <p:cNvSpPr/>
          <p:nvPr/>
        </p:nvSpPr>
        <p:spPr>
          <a:xfrm flipH="1" flipV="1">
            <a:off x="6211800" y="210888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3" name="Line 9"/>
          <p:cNvSpPr/>
          <p:nvPr/>
        </p:nvSpPr>
        <p:spPr>
          <a:xfrm flipV="1">
            <a:off x="7126200" y="188028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4" name="CustomShape 10"/>
          <p:cNvSpPr/>
          <p:nvPr/>
        </p:nvSpPr>
        <p:spPr>
          <a:xfrm>
            <a:off x="6161040" y="1929600"/>
            <a:ext cx="914400" cy="45684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</p:spTree>
  </p:cSld>
  <p:timing>
    <p:tnLst>
      <p:par>
        <p:cTn dur="indefinite" id="151" nodeType="tmRoot" restart="never">
          <p:childTnLst>
            <p:seq>
              <p:cTn id="15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  <p:pic>
        <p:nvPicPr>
          <p:cNvPr descr="" id="29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1440" y="2989080"/>
            <a:ext cx="914760" cy="1371240"/>
          </a:xfrm>
          <a:prstGeom prst="rect">
            <a:avLst/>
          </a:prstGeom>
        </p:spPr>
      </p:pic>
      <p:pic>
        <p:nvPicPr>
          <p:cNvPr descr="" id="29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1400" y="2820240"/>
            <a:ext cx="640080" cy="1645560"/>
          </a:xfrm>
          <a:prstGeom prst="rect">
            <a:avLst/>
          </a:prstGeom>
        </p:spPr>
      </p:pic>
      <p:sp>
        <p:nvSpPr>
          <p:cNvPr id="298" name="CustomShape 2"/>
          <p:cNvSpPr/>
          <p:nvPr/>
        </p:nvSpPr>
        <p:spPr>
          <a:xfrm>
            <a:off x="1566000" y="3166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9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6120" y="3108240"/>
            <a:ext cx="640080" cy="1645200"/>
          </a:xfrm>
          <a:prstGeom prst="rect">
            <a:avLst/>
          </a:prstGeom>
        </p:spPr>
      </p:pic>
      <p:sp>
        <p:nvSpPr>
          <p:cNvPr id="300" name="CustomShape 3"/>
          <p:cNvSpPr/>
          <p:nvPr/>
        </p:nvSpPr>
        <p:spPr>
          <a:xfrm>
            <a:off x="3774600" y="3321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1" name="CustomShape 4"/>
          <p:cNvSpPr/>
          <p:nvPr/>
        </p:nvSpPr>
        <p:spPr>
          <a:xfrm>
            <a:off x="253800" y="342756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2" name="CustomShape 5"/>
          <p:cNvSpPr/>
          <p:nvPr/>
        </p:nvSpPr>
        <p:spPr>
          <a:xfrm>
            <a:off x="4184640" y="374652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3" name="CustomShape 6"/>
          <p:cNvSpPr/>
          <p:nvPr/>
        </p:nvSpPr>
        <p:spPr>
          <a:xfrm>
            <a:off x="3402360" y="1448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4" name="CustomShape 7"/>
          <p:cNvSpPr/>
          <p:nvPr/>
        </p:nvSpPr>
        <p:spPr>
          <a:xfrm>
            <a:off x="1986120" y="5045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5" name="CustomShape 8"/>
          <p:cNvSpPr/>
          <p:nvPr/>
        </p:nvSpPr>
        <p:spPr>
          <a:xfrm>
            <a:off x="1049040" y="253260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06" name="CustomShape 9"/>
          <p:cNvSpPr/>
          <p:nvPr/>
        </p:nvSpPr>
        <p:spPr>
          <a:xfrm>
            <a:off x="3317760" y="465588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07" name="Line 10"/>
          <p:cNvSpPr/>
          <p:nvPr/>
        </p:nvSpPr>
        <p:spPr>
          <a:xfrm>
            <a:off x="1722960" y="3289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08" name="Line 11"/>
          <p:cNvSpPr/>
          <p:nvPr/>
        </p:nvSpPr>
        <p:spPr>
          <a:xfrm flipV="1">
            <a:off x="2680200" y="168948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09" name="Line 12"/>
          <p:cNvSpPr/>
          <p:nvPr/>
        </p:nvSpPr>
        <p:spPr>
          <a:xfrm flipH="1">
            <a:off x="2908440" y="3441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10" name="Line 13"/>
          <p:cNvSpPr/>
          <p:nvPr/>
        </p:nvSpPr>
        <p:spPr>
          <a:xfrm flipH="1">
            <a:off x="2146320" y="34419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11" name="CustomShape 14"/>
          <p:cNvSpPr/>
          <p:nvPr/>
        </p:nvSpPr>
        <p:spPr>
          <a:xfrm>
            <a:off x="2451600" y="306108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1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90640" y="1307520"/>
            <a:ext cx="4573440" cy="3683880"/>
          </a:xfrm>
          <a:prstGeom prst="rect">
            <a:avLst/>
          </a:prstGeom>
        </p:spPr>
      </p:pic>
      <p:sp>
        <p:nvSpPr>
          <p:cNvPr id="313" name="TextShape 15"/>
          <p:cNvSpPr txBox="1"/>
          <p:nvPr/>
        </p:nvSpPr>
        <p:spPr>
          <a:xfrm>
            <a:off x="0" y="5304600"/>
            <a:ext cx="10061640" cy="20566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Quarks and gluons are confined – we don't see them outside of mesons and baryons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Instead we see a cone of particles around the outgoing quark or gluon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Looking at jets analogous to spectroscopy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Quenched jets</a:t>
            </a:r>
            <a:endParaRPr/>
          </a:p>
        </p:txBody>
      </p:sp>
      <p:pic>
        <p:nvPicPr>
          <p:cNvPr descr="" id="31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4840" y="2840040"/>
            <a:ext cx="914760" cy="1371240"/>
          </a:xfrm>
          <a:prstGeom prst="rect">
            <a:avLst/>
          </a:prstGeom>
        </p:spPr>
      </p:pic>
      <p:pic>
        <p:nvPicPr>
          <p:cNvPr descr="" id="31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800" y="2671200"/>
            <a:ext cx="640080" cy="1645560"/>
          </a:xfrm>
          <a:prstGeom prst="rect">
            <a:avLst/>
          </a:prstGeom>
        </p:spPr>
      </p:pic>
      <p:sp>
        <p:nvSpPr>
          <p:cNvPr id="317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1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9520" y="2959200"/>
            <a:ext cx="640080" cy="1645200"/>
          </a:xfrm>
          <a:prstGeom prst="rect">
            <a:avLst/>
          </a:prstGeom>
        </p:spPr>
      </p:pic>
      <p:sp>
        <p:nvSpPr>
          <p:cNvPr id="319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0" name="CustomShape 4"/>
          <p:cNvSpPr/>
          <p:nvPr/>
        </p:nvSpPr>
        <p:spPr>
          <a:xfrm>
            <a:off x="457200" y="327852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1" name="CustomShape 5"/>
          <p:cNvSpPr/>
          <p:nvPr/>
        </p:nvSpPr>
        <p:spPr>
          <a:xfrm>
            <a:off x="4388040" y="359748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2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3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24" name="CustomShape 8"/>
          <p:cNvSpPr/>
          <p:nvPr/>
        </p:nvSpPr>
        <p:spPr>
          <a:xfrm>
            <a:off x="1252440" y="238356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25" name="CustomShape 9"/>
          <p:cNvSpPr/>
          <p:nvPr/>
        </p:nvSpPr>
        <p:spPr>
          <a:xfrm>
            <a:off x="3521160" y="450684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26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27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28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29" name="Freeform 13"/>
          <p:cNvSpPr/>
          <p:nvPr/>
        </p:nvSpPr>
        <p:spPr>
          <a:xfrm>
            <a:off x="2658600" y="329040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30" name="CustomShape 14"/>
          <p:cNvSpPr/>
          <p:nvPr/>
        </p:nvSpPr>
        <p:spPr>
          <a:xfrm>
            <a:off x="2655000" y="291204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331" name="TextShape 15"/>
          <p:cNvSpPr txBox="1"/>
          <p:nvPr/>
        </p:nvSpPr>
        <p:spPr>
          <a:xfrm>
            <a:off x="503640" y="5027760"/>
            <a:ext cx="9071640" cy="1730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descr="" id="332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716800" y="1599480"/>
            <a:ext cx="3658680" cy="3016800"/>
          </a:xfrm>
          <a:prstGeom prst="rect">
            <a:avLst/>
          </a:prstGeom>
        </p:spPr>
      </p:pic>
    </p:spTree>
  </p:cSld>
  <p:timing>
    <p:tnLst>
      <p:par>
        <p:cTn dur="indefinite" id="153" nodeType="tmRoot" restart="never">
          <p:childTnLst>
            <p:seq>
              <p:cTn id="15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Take home messages</a:t>
            </a:r>
            <a:endParaRPr/>
          </a:p>
        </p:txBody>
      </p:sp>
      <p:sp>
        <p:nvSpPr>
          <p:cNvPr id="334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If we get nuclear matter dense enough, we make a new phase of matter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This quark gluon plasma is similar to what was present in the early universe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We can produce a QGP in high energy heavy ion collisions</a:t>
            </a:r>
            <a:endParaRPr/>
          </a:p>
        </p:txBody>
      </p:sp>
      <p:pic>
        <p:nvPicPr>
          <p:cNvPr descr="" id="33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795360" y="5943600"/>
            <a:ext cx="1829520" cy="1535760"/>
          </a:xfrm>
          <a:prstGeom prst="rect">
            <a:avLst/>
          </a:prstGeom>
        </p:spPr>
      </p:pic>
      <p:pic>
        <p:nvPicPr>
          <p:cNvPr descr="" id="33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23520" y="2286000"/>
            <a:ext cx="1371960" cy="3455280"/>
          </a:xfrm>
          <a:prstGeom prst="rect">
            <a:avLst/>
          </a:prstGeom>
        </p:spPr>
      </p:pic>
      <p:pic>
        <p:nvPicPr>
          <p:cNvPr descr="" id="33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485400" y="917280"/>
            <a:ext cx="2230920" cy="1691280"/>
          </a:xfrm>
          <a:prstGeom prst="rect">
            <a:avLst/>
          </a:prstGeom>
        </p:spPr>
      </p:pic>
    </p:spTree>
  </p:cSld>
  <p:timing>
    <p:tnLst>
      <p:par>
        <p:cTn dur="indefinite" id="155" nodeType="tmRoot" restart="never">
          <p:childTnLst>
            <p:seq>
              <p:cTn id="156" nodeType="mainSeq">
                <p:childTnLst>
                  <p:par>
                    <p:cTn fill="freeze" id="157">
                      <p:stCondLst>
                        <p:cond delay="indefinite"/>
                      </p:stCondLst>
                      <p:childTnLst>
                        <p:par>
                          <p:cTn fill="freeze" id="158">
                            <p:stCondLst>
                              <p:cond delay="0"/>
                            </p:stCondLst>
                            <p:childTnLst>
                              <p:par>
                                <p:cTn fill="hold" id="15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69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63">
                      <p:stCondLst>
                        <p:cond delay="indefinite"/>
                      </p:stCondLst>
                      <p:childTnLst>
                        <p:par>
                          <p:cTn fill="freeze" id="164">
                            <p:stCondLst>
                              <p:cond delay="0"/>
                            </p:stCondLst>
                            <p:childTnLst>
                              <p:par>
                                <p:cTn fill="hold" id="1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146" st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69">
                      <p:stCondLst>
                        <p:cond delay="indefinite"/>
                      </p:stCondLst>
                      <p:childTnLst>
                        <p:par>
                          <p:cTn fill="freeze" id="170">
                            <p:stCondLst>
                              <p:cond delay="0"/>
                            </p:stCondLst>
                            <p:childTnLst>
                              <p:par>
                                <p:cTn fill="hold" id="17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203" st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621000" y="18000"/>
            <a:ext cx="9071640" cy="1079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What I spend my time doing</a:t>
            </a:r>
            <a:endParaRPr/>
          </a:p>
        </p:txBody>
      </p:sp>
      <p:sp>
        <p:nvSpPr>
          <p:cNvPr id="339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Programming (c++) - analyzing data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Writing and giving talks – 3 research talks, 1 seminar, 2 posters, 1 software tutorial, and lots of talks (&gt;30) at internal meetings in 2010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Hardware work:  assembling &amp; testing the detector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Working with graduate students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Outreach: blogging for ALICE, giving tours of PHENIX to the public...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Writing papers and conference proceedings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Reviewing the work of my collaborators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Running our journal club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Reading papers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Taking shifts – including being on call 24/7</a:t>
            </a:r>
            <a:endParaRPr/>
          </a:p>
        </p:txBody>
      </p:sp>
      <p:pic>
        <p:nvPicPr>
          <p:cNvPr descr="" id="34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317360" y="950040"/>
            <a:ext cx="2743920" cy="2019960"/>
          </a:xfrm>
          <a:prstGeom prst="rect">
            <a:avLst/>
          </a:prstGeom>
        </p:spPr>
      </p:pic>
      <p:pic>
        <p:nvPicPr>
          <p:cNvPr descr="" id="34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99000" y="5015160"/>
            <a:ext cx="1637280" cy="2285280"/>
          </a:xfrm>
          <a:prstGeom prst="rect">
            <a:avLst/>
          </a:prstGeom>
        </p:spPr>
      </p:pic>
      <p:pic>
        <p:nvPicPr>
          <p:cNvPr descr="" id="34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7317360" y="2970720"/>
            <a:ext cx="2743920" cy="2057040"/>
          </a:xfrm>
          <a:prstGeom prst="rect">
            <a:avLst/>
          </a:prstGeom>
        </p:spPr>
      </p:pic>
      <p:pic>
        <p:nvPicPr>
          <p:cNvPr descr="" id="343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672760" y="4997520"/>
            <a:ext cx="1436400" cy="2285280"/>
          </a:xfrm>
          <a:prstGeom prst="rect">
            <a:avLst/>
          </a:prstGeom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720"/>
            <a:ext cx="10079640" cy="755928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85440" y="1526760"/>
            <a:ext cx="8690400" cy="4871880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-36000" y="-62640"/>
            <a:ext cx="7546320" cy="943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4000"/>
              <a:t>Nucleons – the proton and neutron</a:t>
            </a:r>
            <a:endParaRPr/>
          </a:p>
        </p:txBody>
      </p:sp>
      <p:pic>
        <p:nvPicPr>
          <p:cNvPr descr="" id="8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729080"/>
            <a:ext cx="3950640" cy="3948120"/>
          </a:xfrm>
          <a:prstGeom prst="rect">
            <a:avLst/>
          </a:prstGeom>
        </p:spPr>
      </p:pic>
      <p:sp>
        <p:nvSpPr>
          <p:cNvPr id="88" name="TextShape 2"/>
          <p:cNvSpPr txBox="1"/>
          <p:nvPr/>
        </p:nvSpPr>
        <p:spPr>
          <a:xfrm>
            <a:off x="1672560" y="5509800"/>
            <a:ext cx="2743920" cy="794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5000">
                <a:latin typeface="Times New Roman"/>
              </a:rPr>
              <a:t>Neutron</a:t>
            </a:r>
            <a:endParaRPr/>
          </a:p>
        </p:txBody>
      </p:sp>
      <p:pic>
        <p:nvPicPr>
          <p:cNvPr descr="" id="8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271840" y="1729080"/>
            <a:ext cx="3950640" cy="3948120"/>
          </a:xfrm>
          <a:prstGeom prst="rect">
            <a:avLst/>
          </a:prstGeom>
        </p:spPr>
      </p:pic>
      <p:sp>
        <p:nvSpPr>
          <p:cNvPr id="90" name="TextShape 3"/>
          <p:cNvSpPr txBox="1"/>
          <p:nvPr/>
        </p:nvSpPr>
        <p:spPr>
          <a:xfrm>
            <a:off x="6138000" y="5510160"/>
            <a:ext cx="2743920" cy="794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5000">
                <a:latin typeface="Times New Roman"/>
              </a:rPr>
              <a:t>Proton</a:t>
            </a:r>
            <a:endParaRPr/>
          </a:p>
        </p:txBody>
      </p:sp>
      <p:sp>
        <p:nvSpPr>
          <p:cNvPr id="91" name="TextShape 4"/>
          <p:cNvSpPr txBox="1"/>
          <p:nvPr/>
        </p:nvSpPr>
        <p:spPr>
          <a:xfrm>
            <a:off x="675000" y="6352560"/>
            <a:ext cx="6553080" cy="3466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>
                <a:solidFill>
                  <a:srgbClr val="000000"/>
                </a:solidFill>
              </a:rPr>
              <a:t>http://en.wikipedia.org/wiki/Image:Quark_structure_neutron.svg</a:t>
            </a:r>
            <a:endParaRPr/>
          </a:p>
        </p:txBody>
      </p:sp>
      <p:sp>
        <p:nvSpPr>
          <p:cNvPr id="92" name="TextShape 5"/>
          <p:cNvSpPr txBox="1"/>
          <p:nvPr/>
        </p:nvSpPr>
        <p:spPr>
          <a:xfrm>
            <a:off x="5354640" y="6398640"/>
            <a:ext cx="4123080" cy="327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200">
                <a:solidFill>
                  <a:srgbClr val="000000"/>
                </a:solidFill>
                <a:latin typeface="Times New Roman"/>
              </a:rPr>
              <a:t>http://en.wikipedia.org/wiki/Image:Quark_structure_proton.svg</a:t>
            </a:r>
            <a:endParaRPr/>
          </a:p>
        </p:txBody>
      </p:sp>
    </p:spTree>
  </p:cSld>
  <p:timing>
    <p:tnLst>
      <p:par>
        <p:cTn dur="indefinite" id="23" nodeType="tmRoot" restart="never">
          <p:childTnLst>
            <p:seq>
              <p:cTn id="24" nodeType="mainSeq">
                <p:childTnLst>
                  <p:par>
                    <p:cTn fill="freeze" id="25">
                      <p:stCondLst>
                        <p:cond delay="0"/>
                      </p:stCondLst>
                      <p:childTnLst>
                        <p:par>
                          <p:cTn fill="freeze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" y="0"/>
            <a:ext cx="10079640" cy="7559640"/>
          </a:xfrm>
          <a:prstGeom prst="rect">
            <a:avLst/>
          </a:prstGeom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9640" cy="7559280"/>
          </a:xfrm>
          <a:prstGeom prst="rect">
            <a:avLst/>
          </a:prstGeom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352240" y="360"/>
            <a:ext cx="5669280" cy="7559640"/>
          </a:xfrm>
          <a:prstGeom prst="rect">
            <a:avLst/>
          </a:prstGeom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94560" y="0"/>
            <a:ext cx="5669280" cy="7559640"/>
          </a:xfrm>
          <a:prstGeom prst="rect">
            <a:avLst/>
          </a:prstGeom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4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60"/>
            <a:ext cx="10079640" cy="7559640"/>
          </a:xfrm>
          <a:prstGeom prst="rect">
            <a:avLst/>
          </a:prstGeom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504000" y="159480"/>
            <a:ext cx="9071640" cy="61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Resources</a:t>
            </a:r>
            <a:endParaRPr/>
          </a:p>
        </p:txBody>
      </p:sp>
      <p:sp>
        <p:nvSpPr>
          <p:cNvPr id="351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US LHC </a:t>
            </a:r>
            <a:r>
              <a:rPr lang="en-US">
                <a:hlinkClick r:id="rId1"/>
              </a:rPr>
              <a:t>blog</a:t>
            </a:r>
            <a:r>
              <a:rPr lang="en-US"/>
              <a:t> and Facebook </a:t>
            </a:r>
            <a:r>
              <a:rPr lang="en-US">
                <a:hlinkClick r:id="rId2"/>
              </a:rPr>
              <a:t>page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Experiments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Relativistic Heavy Ion Collider:  </a:t>
            </a:r>
            <a:r>
              <a:rPr lang="en-US">
                <a:hlinkClick r:id="rId3"/>
              </a:rPr>
              <a:t>STAR</a:t>
            </a:r>
            <a:r>
              <a:rPr lang="en-US"/>
              <a:t>	</a:t>
            </a:r>
            <a:r>
              <a:rPr lang="en-US">
                <a:hlinkClick r:id="rId4"/>
              </a:rPr>
              <a:t>PHENIX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Large Hadron Collider:</a:t>
            </a:r>
            <a:r>
              <a:rPr lang="en-US"/>
              <a:t>	</a:t>
            </a:r>
            <a:r>
              <a:rPr lang="en-US">
                <a:hlinkClick r:id="rId5"/>
              </a:rPr>
              <a:t>ALICE</a:t>
            </a:r>
            <a:r>
              <a:rPr lang="en-US"/>
              <a:t>	</a:t>
            </a:r>
            <a:r>
              <a:rPr lang="en-US">
                <a:hlinkClick r:id="rId6"/>
              </a:rPr>
              <a:t>ATLAS</a:t>
            </a:r>
            <a:r>
              <a:rPr lang="en-US"/>
              <a:t>	</a:t>
            </a:r>
            <a:r>
              <a:rPr lang="en-US">
                <a:hlinkClick r:id="rId7"/>
              </a:rPr>
              <a:t>CMS</a:t>
            </a:r>
            <a:r>
              <a:rPr lang="en-US"/>
              <a:t>	</a:t>
            </a:r>
            <a:r>
              <a:rPr lang="en-US">
                <a:hlinkClick r:id="rId8"/>
              </a:rPr>
              <a:t>LHCb</a:t>
            </a:r>
            <a:r>
              <a:rPr lang="en-US"/>
              <a:t> </a:t>
            </a:r>
            <a:r>
              <a:rPr lang="en-US">
                <a:hlinkClick r:id="rId9"/>
              </a:rPr>
              <a:t>TOTEM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Event displays and pretty pictures from </a:t>
            </a:r>
            <a:r>
              <a:rPr lang="en-US">
                <a:hlinkClick r:id="rId10"/>
              </a:rPr>
              <a:t>ALICE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Really cool </a:t>
            </a:r>
            <a:r>
              <a:rPr lang="en-US">
                <a:hlinkClick r:id="rId11"/>
              </a:rPr>
              <a:t>ATLAS</a:t>
            </a:r>
            <a:r>
              <a:rPr lang="en-US"/>
              <a:t> event animation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Links to articles in the press on </a:t>
            </a:r>
            <a:r>
              <a:rPr lang="en-US">
                <a:hlinkClick r:id="rId12"/>
              </a:rPr>
              <a:t>PHENIX</a:t>
            </a:r>
            <a:r>
              <a:rPr lang="en-US"/>
              <a:t>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Scientific American </a:t>
            </a:r>
            <a:r>
              <a:rPr lang="en-US">
                <a:hlinkClick r:id="rId13"/>
              </a:rPr>
              <a:t>article</a:t>
            </a:r>
            <a:r>
              <a:rPr lang="en-US"/>
              <a:t> 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044000" y="-107640"/>
            <a:ext cx="7810920" cy="10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700"/>
              <a:t>How can we see “free” quarks?</a:t>
            </a:r>
            <a:endParaRPr/>
          </a:p>
        </p:txBody>
      </p:sp>
      <p:pic>
        <p:nvPicPr>
          <p:cNvPr descr="" id="9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6360" y="914040"/>
            <a:ext cx="5945400" cy="6013800"/>
          </a:xfrm>
          <a:prstGeom prst="rect">
            <a:avLst/>
          </a:prstGeom>
        </p:spPr>
      </p:pic>
    </p:spTree>
  </p:cSld>
  <p:timing>
    <p:tnLst>
      <p:par>
        <p:cTn dur="indefinite" id="29" nodeType="tmRoot" restart="never">
          <p:childTnLst>
            <p:seq>
              <p:cTn id="3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-58680"/>
            <a:ext cx="9071640" cy="101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Making a QGP in the laboratory</a:t>
            </a:r>
            <a:endParaRPr/>
          </a:p>
        </p:txBody>
      </p:sp>
      <p:pic>
        <p:nvPicPr>
          <p:cNvPr descr="" id="9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47400" y="1080000"/>
            <a:ext cx="3016800" cy="2534400"/>
          </a:xfrm>
          <a:prstGeom prst="rect">
            <a:avLst/>
          </a:prstGeom>
        </p:spPr>
      </p:pic>
      <p:sp>
        <p:nvSpPr>
          <p:cNvPr id="97" name="TextShape 2"/>
          <p:cNvSpPr txBox="1"/>
          <p:nvPr/>
        </p:nvSpPr>
        <p:spPr>
          <a:xfrm>
            <a:off x="349200" y="908640"/>
            <a:ext cx="3016800" cy="4183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300">
                <a:solidFill>
                  <a:srgbClr val="cccccc"/>
                </a:solidFill>
              </a:rPr>
              <a:t>Relativistic pancakes</a:t>
            </a:r>
            <a:endParaRPr/>
          </a:p>
        </p:txBody>
      </p:sp>
      <p:sp>
        <p:nvSpPr>
          <p:cNvPr id="98" name="TextShape 3"/>
          <p:cNvSpPr txBox="1"/>
          <p:nvPr/>
        </p:nvSpPr>
        <p:spPr>
          <a:xfrm>
            <a:off x="8917920" y="2267640"/>
            <a:ext cx="180720" cy="427320"/>
          </a:xfrm>
          <a:prstGeom prst="rect">
            <a:avLst/>
          </a:prstGeom>
        </p:spPr>
      </p:sp>
      <p:pic>
        <p:nvPicPr>
          <p:cNvPr descr="" id="9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397600" y="2756880"/>
            <a:ext cx="3016800" cy="2538000"/>
          </a:xfrm>
          <a:prstGeom prst="rect">
            <a:avLst/>
          </a:prstGeom>
        </p:spPr>
      </p:pic>
      <p:sp>
        <p:nvSpPr>
          <p:cNvPr id="100" name="TextShape 4"/>
          <p:cNvSpPr txBox="1"/>
          <p:nvPr/>
        </p:nvSpPr>
        <p:spPr>
          <a:xfrm>
            <a:off x="2399400" y="2598120"/>
            <a:ext cx="3016800" cy="4438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>
                <a:solidFill>
                  <a:srgbClr val="cccccc"/>
                </a:solidFill>
              </a:rPr>
              <a:t>Quark soup</a:t>
            </a:r>
            <a:endParaRPr/>
          </a:p>
        </p:txBody>
      </p:sp>
      <p:pic>
        <p:nvPicPr>
          <p:cNvPr descr="" id="101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52200" y="2634120"/>
            <a:ext cx="2432880" cy="1828440"/>
          </a:xfrm>
          <a:prstGeom prst="rect">
            <a:avLst/>
          </a:prstGeom>
        </p:spPr>
      </p:pic>
      <p:pic>
        <p:nvPicPr>
          <p:cNvPr descr="" id="10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455280" y="952920"/>
            <a:ext cx="2469600" cy="1645560"/>
          </a:xfrm>
          <a:prstGeom prst="rect">
            <a:avLst/>
          </a:prstGeom>
        </p:spPr>
      </p:pic>
      <p:pic>
        <p:nvPicPr>
          <p:cNvPr descr="" id="103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8232120" y="4655160"/>
            <a:ext cx="1527480" cy="2285280"/>
          </a:xfrm>
          <a:prstGeom prst="rect">
            <a:avLst/>
          </a:prstGeom>
        </p:spPr>
      </p:pic>
      <p:pic>
        <p:nvPicPr>
          <p:cNvPr descr="" id="104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141520" y="4498560"/>
            <a:ext cx="3018600" cy="2532240"/>
          </a:xfrm>
          <a:prstGeom prst="rect">
            <a:avLst/>
          </a:prstGeom>
        </p:spPr>
      </p:pic>
      <p:sp>
        <p:nvSpPr>
          <p:cNvPr id="105" name="TextShape 5"/>
          <p:cNvSpPr txBox="1"/>
          <p:nvPr/>
        </p:nvSpPr>
        <p:spPr>
          <a:xfrm>
            <a:off x="5115240" y="4511880"/>
            <a:ext cx="3018600" cy="795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200">
                <a:solidFill>
                  <a:srgbClr val="cccccc"/>
                </a:solidFill>
              </a:rPr>
              <a:t>Explosive hadron soda</a:t>
            </a:r>
            <a:endParaRPr/>
          </a:p>
        </p:txBody>
      </p:sp>
    </p:spTree>
  </p:cSld>
  <p:timing>
    <p:tnLst>
      <p:par>
        <p:cTn dur="indefinite" id="31" nodeType="tmRoot" restart="never">
          <p:childTnLst>
            <p:seq>
              <p:cTn id="32" nodeType="mainSeq">
                <p:childTnLst>
                  <p:par>
                    <p:cTn fill="freeze" id="33">
                      <p:stCondLst>
                        <p:cond delay="indefinite"/>
                      </p:stCondLst>
                      <p:childTnLst>
                        <p:par>
                          <p:cTn fill="freeze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37">
                      <p:stCondLst>
                        <p:cond delay="indefinite"/>
                      </p:stCondLst>
                      <p:childTnLst>
                        <p:par>
                          <p:cTn fill="freeze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0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0960" y="-624240"/>
            <a:ext cx="10153080" cy="8711640"/>
          </a:xfrm>
          <a:prstGeom prst="rect">
            <a:avLst/>
          </a:prstGeom>
        </p:spPr>
      </p:pic>
      <p:sp>
        <p:nvSpPr>
          <p:cNvPr id="107" name="CustomShape 1"/>
          <p:cNvSpPr/>
          <p:nvPr/>
        </p:nvSpPr>
        <p:spPr>
          <a:xfrm>
            <a:off x="360" y="360"/>
            <a:ext cx="10080000" cy="7560000"/>
          </a:xfrm>
          <a:prstGeom prst="rect">
            <a:avLst/>
          </a:prstGeom>
          <a:ln>
            <a:solidFill>
              <a:srgbClr val="808080"/>
            </a:solidFill>
          </a:ln>
        </p:spPr>
      </p:sp>
      <p:pic>
        <p:nvPicPr>
          <p:cNvPr descr="" id="10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29160" y="5052600"/>
            <a:ext cx="2286720" cy="1389600"/>
          </a:xfrm>
          <a:prstGeom prst="rect">
            <a:avLst/>
          </a:prstGeom>
        </p:spPr>
      </p:pic>
      <p:sp>
        <p:nvSpPr>
          <p:cNvPr id="109" name="TextShape 2"/>
          <p:cNvSpPr txBox="1"/>
          <p:nvPr/>
        </p:nvSpPr>
        <p:spPr>
          <a:xfrm>
            <a:off x="2129760" y="6351840"/>
            <a:ext cx="137196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ALICE</a:t>
            </a:r>
            <a:endParaRPr/>
          </a:p>
        </p:txBody>
      </p:sp>
      <p:pic>
        <p:nvPicPr>
          <p:cNvPr descr="" id="11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658680" y="692280"/>
            <a:ext cx="2286720" cy="1618200"/>
          </a:xfrm>
          <a:prstGeom prst="rect">
            <a:avLst/>
          </a:prstGeom>
        </p:spPr>
      </p:pic>
      <p:sp>
        <p:nvSpPr>
          <p:cNvPr id="111" name="TextShape 3"/>
          <p:cNvSpPr txBox="1"/>
          <p:nvPr/>
        </p:nvSpPr>
        <p:spPr>
          <a:xfrm>
            <a:off x="4115880" y="1889280"/>
            <a:ext cx="137232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CMS</a:t>
            </a:r>
            <a:endParaRPr/>
          </a:p>
        </p:txBody>
      </p:sp>
      <p:pic>
        <p:nvPicPr>
          <p:cNvPr descr="" id="112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259240" y="4739760"/>
            <a:ext cx="2286720" cy="1718640"/>
          </a:xfrm>
          <a:prstGeom prst="rect">
            <a:avLst/>
          </a:prstGeom>
        </p:spPr>
      </p:pic>
      <p:sp>
        <p:nvSpPr>
          <p:cNvPr id="113" name="TextShape 4"/>
          <p:cNvSpPr txBox="1"/>
          <p:nvPr/>
        </p:nvSpPr>
        <p:spPr>
          <a:xfrm>
            <a:off x="6174000" y="6065280"/>
            <a:ext cx="1829160" cy="79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000">
                <a:solidFill>
                  <a:srgbClr val="ffd700"/>
                </a:solidFill>
              </a:rPr>
              <a:t>ATLAS</a:t>
            </a:r>
            <a:r>
              <a:rPr b="1" lang="en-US" sz="3000">
                <a:solidFill>
                  <a:srgbClr val="ffd700"/>
                </a:solidFill>
              </a:rPr>
              <a:t>
</a:t>
            </a:r>
            <a:r>
              <a:rPr b="1" lang="en-US" sz="2000">
                <a:solidFill>
                  <a:srgbClr val="ffd700"/>
                </a:solidFill>
              </a:rPr>
              <a:t>LHCf</a:t>
            </a:r>
            <a:endParaRPr/>
          </a:p>
        </p:txBody>
      </p:sp>
      <p:pic>
        <p:nvPicPr>
          <p:cNvPr descr="" id="114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7774560" y="2657520"/>
            <a:ext cx="2286720" cy="1709640"/>
          </a:xfrm>
          <a:prstGeom prst="rect">
            <a:avLst/>
          </a:prstGeom>
        </p:spPr>
      </p:pic>
      <p:sp>
        <p:nvSpPr>
          <p:cNvPr id="115" name="TextShape 5"/>
          <p:cNvSpPr txBox="1"/>
          <p:nvPr/>
        </p:nvSpPr>
        <p:spPr>
          <a:xfrm>
            <a:off x="8231760" y="4138560"/>
            <a:ext cx="137232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d700"/>
                </a:solidFill>
              </a:rPr>
              <a:t>LHCb</a:t>
            </a:r>
            <a:endParaRPr/>
          </a:p>
        </p:txBody>
      </p:sp>
      <p:sp>
        <p:nvSpPr>
          <p:cNvPr id="116" name="Line 6"/>
          <p:cNvSpPr/>
          <p:nvPr/>
        </p:nvSpPr>
        <p:spPr>
          <a:xfrm>
            <a:off x="4802040" y="4799160"/>
            <a:ext cx="25153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117" name="Line 7"/>
          <p:cNvSpPr/>
          <p:nvPr/>
        </p:nvSpPr>
        <p:spPr>
          <a:xfrm>
            <a:off x="4766400" y="4763160"/>
            <a:ext cx="25153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</p:sp>
      <p:sp>
        <p:nvSpPr>
          <p:cNvPr id="118" name="TextShape 8"/>
          <p:cNvSpPr txBox="1"/>
          <p:nvPr/>
        </p:nvSpPr>
        <p:spPr>
          <a:xfrm>
            <a:off x="5307840" y="4257360"/>
            <a:ext cx="1600920" cy="4438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ffffff"/>
                </a:solidFill>
              </a:rPr>
              <a:t>1.4 miles</a:t>
            </a:r>
            <a:endParaRPr/>
          </a:p>
        </p:txBody>
      </p:sp>
      <p:sp>
        <p:nvSpPr>
          <p:cNvPr id="119" name="Line 9"/>
          <p:cNvSpPr/>
          <p:nvPr/>
        </p:nvSpPr>
        <p:spPr>
          <a:xfrm>
            <a:off x="1555560" y="3580560"/>
            <a:ext cx="72151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120" name="Line 10"/>
          <p:cNvSpPr/>
          <p:nvPr/>
        </p:nvSpPr>
        <p:spPr>
          <a:xfrm>
            <a:off x="1489320" y="3549240"/>
            <a:ext cx="72151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</p:sp>
      <p:sp>
        <p:nvSpPr>
          <p:cNvPr id="121" name="TextShape 11"/>
          <p:cNvSpPr txBox="1"/>
          <p:nvPr/>
        </p:nvSpPr>
        <p:spPr>
          <a:xfrm>
            <a:off x="4573440" y="2970720"/>
            <a:ext cx="202392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</a:rPr>
              <a:t>5.3 miles</a:t>
            </a:r>
            <a:endParaRPr/>
          </a:p>
        </p:txBody>
      </p:sp>
      <p:pic>
        <p:nvPicPr>
          <p:cNvPr descr="" id="122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8268120" y="-21240"/>
            <a:ext cx="1829520" cy="2440800"/>
          </a:xfrm>
          <a:prstGeom prst="rect">
            <a:avLst/>
          </a:prstGeom>
        </p:spPr>
      </p:pic>
      <p:pic>
        <p:nvPicPr>
          <p:cNvPr descr="" id="123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-72000" y="-35640"/>
            <a:ext cx="2442240" cy="1828440"/>
          </a:xfrm>
          <a:prstGeom prst="rect">
            <a:avLst/>
          </a:prstGeom>
        </p:spPr>
      </p:pic>
    </p:spTree>
  </p:cSld>
  <p:timing>
    <p:tnLst>
      <p:par>
        <p:cTn dur="indefinite" id="41" nodeType="tmRoot" restart="never">
          <p:childTnLst>
            <p:seq>
              <p:cTn id="42" nodeType="mainSeq">
                <p:childTnLst>
                  <p:par>
                    <p:cTn fill="freeze" id="43">
                      <p:stCondLst>
                        <p:cond delay="indefinite"/>
                      </p:stCondLst>
                      <p:childTnLst>
                        <p:par>
                          <p:cTn fill="freeze" id="44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47">
                      <p:stCondLst>
                        <p:cond delay="indefinite"/>
                      </p:stCondLst>
                      <p:childTnLst>
                        <p:par>
                          <p:cTn fill="freeze" id="48">
                            <p:stCondLst>
                              <p:cond delay="0"/>
                            </p:stCondLst>
                            <p:childTnLst>
                              <p:par>
                                <p:cTn fill="hold" id="4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51">
                      <p:stCondLst>
                        <p:cond delay="indefinite"/>
                      </p:stCondLst>
                      <p:childTnLst>
                        <p:par>
                          <p:cTn fill="freeze" id="52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7223400" y="6883920"/>
            <a:ext cx="2352240" cy="524880"/>
          </a:xfrm>
          <a:prstGeom prst="rect">
            <a:avLst/>
          </a:prstGeom>
        </p:spPr>
        <p:txBody>
          <a:bodyPr bIns="46800" lIns="90000" rIns="90000" tIns="46800"/>
          <a:p>
            <a:pPr algn="r">
              <a:lnSpc>
                <a:spcPct val="100000"/>
              </a:lnSpc>
            </a:pPr>
            <a:fld id="{61119121-6141-4171-8161-D141E161C181}" type="slidenum">
              <a:rPr lang="en-US" sz="1400">
                <a:solidFill>
                  <a:srgbClr val="000000"/>
                </a:solidFill>
              </a:rPr>
              <a:t>&lt;number&gt;</a:t>
            </a:fld>
            <a:endParaRPr/>
          </a:p>
        </p:txBody>
      </p:sp>
      <p:pic>
        <p:nvPicPr>
          <p:cNvPr descr="" id="12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87000"/>
            <a:ext cx="10080000" cy="7167960"/>
          </a:xfrm>
          <a:prstGeom prst="rect">
            <a:avLst/>
          </a:prstGeom>
        </p:spPr>
      </p:pic>
      <p:sp>
        <p:nvSpPr>
          <p:cNvPr id="126" name="CustomShape 2"/>
          <p:cNvSpPr/>
          <p:nvPr/>
        </p:nvSpPr>
        <p:spPr>
          <a:xfrm>
            <a:off x="6786360" y="651240"/>
            <a:ext cx="3293640" cy="2239920"/>
          </a:xfrm>
          <a:prstGeom prst="rect">
            <a:avLst/>
          </a:prstGeom>
          <a:solidFill>
            <a:srgbClr val="ffffff"/>
          </a:solidFill>
        </p:spPr>
      </p:sp>
      <p:pic>
        <p:nvPicPr>
          <p:cNvPr descr="" id="127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6683400" y="223920"/>
            <a:ext cx="3396600" cy="2387160"/>
          </a:xfrm>
          <a:prstGeom prst="rect">
            <a:avLst/>
          </a:prstGeom>
        </p:spPr>
      </p:pic>
      <p:pic>
        <p:nvPicPr>
          <p:cNvPr descr="" id="128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9483120" y="1371960"/>
            <a:ext cx="589680" cy="845280"/>
          </a:xfrm>
          <a:prstGeom prst="rect">
            <a:avLst/>
          </a:prstGeom>
        </p:spPr>
      </p:pic>
      <p:pic>
        <p:nvPicPr>
          <p:cNvPr descr="" id="129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6534360" y="-5040"/>
            <a:ext cx="2600640" cy="262440"/>
          </a:xfrm>
          <a:prstGeom prst="rect">
            <a:avLst/>
          </a:prstGeom>
        </p:spPr>
      </p:pic>
      <p:pic>
        <p:nvPicPr>
          <p:cNvPr descr="" id="130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6095160" y="2262960"/>
            <a:ext cx="960840" cy="416520"/>
          </a:xfrm>
          <a:prstGeom prst="rect">
            <a:avLst/>
          </a:prstGeom>
        </p:spPr>
      </p:pic>
      <p:sp>
        <p:nvSpPr>
          <p:cNvPr id="131" name="CustomShape 3"/>
          <p:cNvSpPr/>
          <p:nvPr/>
        </p:nvSpPr>
        <p:spPr>
          <a:xfrm>
            <a:off x="22680" y="21240"/>
            <a:ext cx="2256840" cy="99396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txBody>
          <a:bodyPr bIns="46080" lIns="92160" rIns="92160" tIns="46080" wrap="none"/>
          <a:p>
            <a:r>
              <a:rPr b="1" lang="en-US" sz="1760">
                <a:solidFill>
                  <a:srgbClr val="000000"/>
                </a:solidFill>
              </a:rPr>
              <a:t>Size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16 x 26</a:t>
            </a:r>
            <a:r>
              <a:rPr lang="en-US" sz="1760">
                <a:solidFill>
                  <a:srgbClr val="000000"/>
                </a:solidFill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Weight</a:t>
            </a:r>
            <a:r>
              <a:rPr lang="en-US" sz="1760">
                <a:solidFill>
                  <a:srgbClr val="000000"/>
                </a:solidFill>
              </a:rPr>
              <a:t>: </a:t>
            </a:r>
            <a:r>
              <a:rPr lang="en-US" sz="1760">
                <a:solidFill>
                  <a:srgbClr val="fc0128"/>
                </a:solidFill>
              </a:rPr>
              <a:t>10,000</a:t>
            </a:r>
            <a:r>
              <a:rPr lang="en-US" sz="1760">
                <a:solidFill>
                  <a:srgbClr val="000000"/>
                </a:solidFill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</a:rPr>
              <a:t>Detectors:</a:t>
            </a:r>
            <a:r>
              <a:rPr lang="en-US" sz="1760">
                <a:solidFill>
                  <a:srgbClr val="000000"/>
                </a:solidFill>
              </a:rPr>
              <a:t> </a:t>
            </a:r>
            <a:r>
              <a:rPr lang="en-US" sz="1760">
                <a:solidFill>
                  <a:srgbClr val="ff0000"/>
                </a:solidFill>
              </a:rPr>
              <a:t>18</a:t>
            </a:r>
            <a:endParaRPr/>
          </a:p>
        </p:txBody>
      </p:sp>
      <p:sp>
        <p:nvSpPr>
          <p:cNvPr id="132" name="CustomShape 4"/>
          <p:cNvSpPr/>
          <p:nvPr/>
        </p:nvSpPr>
        <p:spPr>
          <a:xfrm>
            <a:off x="5737680" y="1106640"/>
            <a:ext cx="457560" cy="22860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3" name="CustomShape 5"/>
          <p:cNvSpPr/>
          <p:nvPr/>
        </p:nvSpPr>
        <p:spPr>
          <a:xfrm>
            <a:off x="3272040" y="436932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4" name="CustomShape 6"/>
          <p:cNvSpPr/>
          <p:nvPr/>
        </p:nvSpPr>
        <p:spPr>
          <a:xfrm>
            <a:off x="6135840" y="2285640"/>
            <a:ext cx="905040" cy="41148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5" name="CustomShape 7"/>
          <p:cNvSpPr/>
          <p:nvPr/>
        </p:nvSpPr>
        <p:spPr>
          <a:xfrm>
            <a:off x="8395560" y="-16920"/>
            <a:ext cx="73152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6" name="CustomShape 8"/>
          <p:cNvSpPr/>
          <p:nvPr/>
        </p:nvSpPr>
        <p:spPr>
          <a:xfrm>
            <a:off x="7495560" y="-16920"/>
            <a:ext cx="73152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7" name="CustomShape 9"/>
          <p:cNvSpPr/>
          <p:nvPr/>
        </p:nvSpPr>
        <p:spPr>
          <a:xfrm>
            <a:off x="6523560" y="-16920"/>
            <a:ext cx="731520" cy="274320"/>
          </a:xfrm>
          <a:prstGeom prst="roundRect">
            <a:avLst>
              <a:gd fmla="val 3600" name="adj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138" name="CustomShape 10"/>
          <p:cNvSpPr/>
          <p:nvPr/>
        </p:nvSpPr>
        <p:spPr>
          <a:xfrm>
            <a:off x="1900440" y="6390720"/>
            <a:ext cx="45756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139" name="CustomShape 11"/>
          <p:cNvSpPr/>
          <p:nvPr/>
        </p:nvSpPr>
        <p:spPr>
          <a:xfrm>
            <a:off x="574560" y="2047320"/>
            <a:ext cx="640080" cy="22860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140" name="CustomShape 12"/>
          <p:cNvSpPr/>
          <p:nvPr/>
        </p:nvSpPr>
        <p:spPr>
          <a:xfrm>
            <a:off x="1189440" y="182412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6b4794"/>
            </a:solidFill>
            <a:round/>
          </a:ln>
        </p:spPr>
      </p:sp>
      <p:sp>
        <p:nvSpPr>
          <p:cNvPr id="141" name="CustomShape 13"/>
          <p:cNvSpPr/>
          <p:nvPr/>
        </p:nvSpPr>
        <p:spPr>
          <a:xfrm>
            <a:off x="19080" y="2895120"/>
            <a:ext cx="82296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142" name="CustomShape 14"/>
          <p:cNvSpPr/>
          <p:nvPr/>
        </p:nvSpPr>
        <p:spPr>
          <a:xfrm>
            <a:off x="9273240" y="4571640"/>
            <a:ext cx="822960" cy="36540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143" name="CustomShape 15"/>
          <p:cNvSpPr/>
          <p:nvPr/>
        </p:nvSpPr>
        <p:spPr>
          <a:xfrm>
            <a:off x="1045800" y="2688120"/>
            <a:ext cx="36576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144" name="CustomShape 16"/>
          <p:cNvSpPr/>
          <p:nvPr/>
        </p:nvSpPr>
        <p:spPr>
          <a:xfrm>
            <a:off x="1981800" y="1500120"/>
            <a:ext cx="54828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8000"/>
            </a:solidFill>
            <a:round/>
          </a:ln>
        </p:spPr>
      </p:sp>
      <p:sp>
        <p:nvSpPr>
          <p:cNvPr id="145" name="CustomShape 17"/>
          <p:cNvSpPr/>
          <p:nvPr/>
        </p:nvSpPr>
        <p:spPr>
          <a:xfrm>
            <a:off x="793440" y="380376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46" name="CustomShape 18"/>
          <p:cNvSpPr/>
          <p:nvPr/>
        </p:nvSpPr>
        <p:spPr>
          <a:xfrm>
            <a:off x="793440" y="4092120"/>
            <a:ext cx="457200" cy="18288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47" name="CustomShape 19"/>
          <p:cNvSpPr/>
          <p:nvPr/>
        </p:nvSpPr>
        <p:spPr>
          <a:xfrm>
            <a:off x="8310240" y="4258440"/>
            <a:ext cx="822600" cy="36540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48" name="CustomShape 20"/>
          <p:cNvSpPr/>
          <p:nvPr/>
        </p:nvSpPr>
        <p:spPr>
          <a:xfrm>
            <a:off x="5812200" y="1385640"/>
            <a:ext cx="731160" cy="3657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49" name="CustomShape 21"/>
          <p:cNvSpPr/>
          <p:nvPr/>
        </p:nvSpPr>
        <p:spPr>
          <a:xfrm>
            <a:off x="9475920" y="1397520"/>
            <a:ext cx="548280" cy="22860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50" name="CustomShape 22"/>
          <p:cNvSpPr/>
          <p:nvPr/>
        </p:nvSpPr>
        <p:spPr>
          <a:xfrm>
            <a:off x="9475920" y="1685520"/>
            <a:ext cx="548280" cy="2743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51" name="CustomShape 23"/>
          <p:cNvSpPr/>
          <p:nvPr/>
        </p:nvSpPr>
        <p:spPr>
          <a:xfrm>
            <a:off x="9475920" y="1937520"/>
            <a:ext cx="548280" cy="27396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52" name="CustomShape 24"/>
          <p:cNvSpPr/>
          <p:nvPr/>
        </p:nvSpPr>
        <p:spPr>
          <a:xfrm>
            <a:off x="3007440" y="6975360"/>
            <a:ext cx="457200" cy="182520"/>
          </a:xfrm>
          <a:prstGeom prst="roundRect">
            <a:avLst>
              <a:gd fmla="val 3600" name="adj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153" name="TextShape 25"/>
          <p:cNvSpPr txBox="1"/>
          <p:nvPr/>
        </p:nvSpPr>
        <p:spPr>
          <a:xfrm>
            <a:off x="48600" y="4631760"/>
            <a:ext cx="9784440" cy="1791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ff"/>
                </a:solidFill>
              </a:rPr>
              <a:t>Trigger detectors:</a:t>
            </a:r>
            <a:r>
              <a:rPr b="1" lang="en-US" sz="2500">
                <a:solidFill>
                  <a:srgbClr val="0000ff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</a:rPr>
              <a:t>Tracking detectors:</a:t>
            </a:r>
            <a:r>
              <a:rPr b="1" lang="en-US" sz="2500">
                <a:solidFill>
                  <a:srgbClr val="ff0000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</a:rPr>
              <a:t> </a:t>
            </a:r>
            <a:r>
              <a:rPr b="1" lang="en-US" sz="2500">
                <a:solidFill>
                  <a:srgbClr val="000000"/>
                </a:solidFill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</a:rPr>
              <a:t>Calorimeters:</a:t>
            </a:r>
            <a:r>
              <a:rPr b="1" lang="en-US" sz="2500">
                <a:solidFill>
                  <a:srgbClr val="008000"/>
                </a:solidFill>
              </a:rPr>
              <a:t>  </a:t>
            </a:r>
            <a:r>
              <a:rPr b="1" lang="en-US" sz="2500">
                <a:solidFill>
                  <a:srgbClr val="000000"/>
                </a:solidFill>
              </a:rPr>
              <a:t>How much energy does the particle have?</a:t>
            </a:r>
            <a:endParaRPr/>
          </a:p>
        </p:txBody>
      </p:sp>
    </p:spTree>
  </p:cSld>
  <p:timing>
    <p:tnLst>
      <p:par>
        <p:cTn dur="indefinite" id="57" nodeType="tmRoot" restart="never">
          <p:childTnLst>
            <p:seq>
              <p:cTn id="58" nodeType="mainSeq">
                <p:childTnLst>
                  <p:par>
                    <p:cTn fill="freeze" id="59">
                      <p:stCondLst>
                        <p:cond delay="indefinite"/>
                      </p:stCondLst>
                      <p:childTnLst>
                        <p:par>
                          <p:cTn fill="freeze" id="60">
                            <p:stCondLst>
                              <p:cond delay="0"/>
                            </p:stCondLst>
                            <p:childTnLst>
                              <p:par>
                                <p:cTn fill="hold" id="6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8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65">
                      <p:stCondLst>
                        <p:cond delay="indefinite"/>
                      </p:stCondLst>
                      <p:childTnLst>
                        <p:par>
                          <p:cTn fill="freeze" id="66">
                            <p:stCondLst>
                              <p:cond delay="0"/>
                            </p:stCondLst>
                            <p:childTnLst>
                              <p:par>
                                <p:cTn fill="hold" id="6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95" st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71">
                      <p:stCondLst>
                        <p:cond delay="indefinite"/>
                      </p:stCondLst>
                      <p:childTnLst>
                        <p:par>
                          <p:cTn fill="freeze" id="72">
                            <p:stCondLst>
                              <p:cond delay="0"/>
                            </p:stCondLst>
                            <p:childTnLst>
                              <p:par>
                                <p:cTn fill="hold" id="7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50" st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77">
                      <p:stCondLst>
                        <p:cond delay="indefinite"/>
                      </p:stCondLst>
                      <p:childTnLst>
                        <p:par>
                          <p:cTn fill="freeze" id="78">
                            <p:stCondLst>
                              <p:cond delay="0"/>
                            </p:stCondLst>
                            <p:childTnLst>
                              <p:par>
                                <p:cTn fill="hold" id="7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05" st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360" y="1856880"/>
            <a:ext cx="10079640" cy="388872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9640" cy="755928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