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notesSlides/_rels/notesSlide10.xml.rels" ContentType="application/vnd.openxmlformats-package.relationships+xml"/>
  <Override PartName="/ppt/notesSlides/notesSlide10.xml" ContentType="application/vnd.openxmlformats-officedocument.presentationml.notesSlide+xml"/>
  <Override PartName="/ppt/slides/slide33.xml" ContentType="application/vnd.openxmlformats-officedocument.presentationml.slide+xml"/>
  <Override PartName="/ppt/slides/_rels/slide32.xml.rels" ContentType="application/vnd.openxmlformats-package.relationships+xml"/>
  <Override PartName="/ppt/slides/_rels/slide29.xml.rels" ContentType="application/vnd.openxmlformats-package.relationships+xml"/>
  <Override PartName="/ppt/slides/_rels/slide24.xml.rels" ContentType="application/vnd.openxmlformats-package.relationships+xml"/>
  <Override PartName="/ppt/slides/_rels/slide31.xml.rels" ContentType="application/vnd.openxmlformats-package.relationships+xml"/>
  <Override PartName="/ppt/slides/_rels/slide28.xml.rels" ContentType="application/vnd.openxmlformats-package.relationships+xml"/>
  <Override PartName="/ppt/slides/_rels/slide23.xml.rels" ContentType="application/vnd.openxmlformats-package.relationships+xml"/>
  <Override PartName="/ppt/slides/_rels/slide26.xml.rels" ContentType="application/vnd.openxmlformats-package.relationships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4.xml.rels" ContentType="application/vnd.openxmlformats-package.relationships+xml"/>
  <Override PartName="/ppt/slides/_rels/slide25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27.xml.rels" ContentType="application/vnd.openxmlformats-package.relationships+xml"/>
  <Override PartName="/ppt/slides/_rels/slide15.xml.rels" ContentType="application/vnd.openxmlformats-package.relationships+xml"/>
  <Override PartName="/ppt/slides/_rels/slide20.xml.rels" ContentType="application/vnd.openxmlformats-package.relationships+xml"/>
  <Override PartName="/ppt/slides/_rels/slide30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16.xml.rels" ContentType="application/vnd.openxmlformats-package.relationships+xml"/>
  <Override PartName="/ppt/slides/_rels/slide10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7.xml.rels" ContentType="application/vnd.openxmlformats-package.relationships+xml"/>
  <Override PartName="/ppt/slides/_rels/slide3.xml.rels" ContentType="application/vnd.openxmlformats-package.relationships+xml"/>
  <Override PartName="/ppt/slides/_rels/slide33.xml.rels" ContentType="application/vnd.openxmlformats-package.relationships+xml"/>
  <Override PartName="/ppt/slides/_rels/slide6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32.xml" ContentType="application/vnd.openxmlformats-officedocument.presentationml.slide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s/slide26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28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7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media/image68.png" ContentType="image/png"/>
  <Override PartName="/ppt/media/image69.png" ContentType="image/png"/>
  <Override PartName="/ppt/media/image67.png" ContentType="image/png"/>
  <Override PartName="/ppt/media/image66.png" ContentType="image/png"/>
  <Override PartName="/ppt/media/image65.png" ContentType="image/png"/>
  <Override PartName="/ppt/media/image64.png" ContentType="image/png"/>
  <Override PartName="/ppt/media/image63.png" ContentType="image/png"/>
  <Override PartName="/ppt/media/image62.png" ContentType="image/png"/>
  <Override PartName="/ppt/media/image60.png" ContentType="image/png"/>
  <Override PartName="/ppt/media/image59.png" ContentType="image/png"/>
  <Override PartName="/ppt/media/image58.png" ContentType="image/png"/>
  <Override PartName="/ppt/media/image57.png" ContentType="image/png"/>
  <Override PartName="/ppt/media/image53.png" ContentType="image/png"/>
  <Override PartName="/ppt/media/image52.png" ContentType="image/png"/>
  <Override PartName="/ppt/media/image56.png" ContentType="image/png"/>
  <Override PartName="/ppt/media/image51.png" ContentType="image/png"/>
  <Override PartName="/ppt/media/image50.png" ContentType="image/png"/>
  <Override PartName="/ppt/media/image49.png" ContentType="image/png"/>
  <Override PartName="/ppt/media/image43.png" ContentType="image/png"/>
  <Override PartName="/ppt/media/image42.png" ContentType="image/png"/>
  <Override PartName="/ppt/media/image41.png" ContentType="image/png"/>
  <Override PartName="/ppt/media/image36.png" ContentType="image/png"/>
  <Override PartName="/ppt/media/image32.png" ContentType="image/png"/>
  <Override PartName="/ppt/media/image45.png" ContentType="image/png"/>
  <Override PartName="/ppt/media/image30.png" ContentType="image/png"/>
  <Override PartName="/ppt/media/image44.png" ContentType="image/png"/>
  <Override PartName="/ppt/media/image27.png" ContentType="image/png"/>
  <Override PartName="/ppt/media/image26.png" ContentType="image/png"/>
  <Override PartName="/ppt/media/image28.png" ContentType="image/png"/>
  <Override PartName="/ppt/media/image25.png" ContentType="image/png"/>
  <Override PartName="/ppt/media/image33.png" ContentType="image/png"/>
  <Override PartName="/ppt/media/image38.png" ContentType="image/png"/>
  <Override PartName="/ppt/media/image22.png" ContentType="image/png"/>
  <Override PartName="/ppt/media/image55.png" ContentType="image/png"/>
  <Override PartName="/ppt/media/image31.png" ContentType="image/png"/>
  <Override PartName="/ppt/media/image37.png" ContentType="image/png"/>
  <Override PartName="/ppt/media/image24.png" ContentType="image/png"/>
  <Override PartName="/ppt/media/image21.png" ContentType="image/png"/>
  <Override PartName="/ppt/media/image54.png" ContentType="image/png"/>
  <Override PartName="/ppt/media/image61.png" ContentType="image/png"/>
  <Override PartName="/ppt/media/image20.png" ContentType="image/png"/>
  <Override PartName="/ppt/media/image19.png" ContentType="image/png"/>
  <Override PartName="/ppt/media/image16.png" ContentType="image/png"/>
  <Override PartName="/ppt/media/image17.png" ContentType="image/png"/>
  <Override PartName="/ppt/media/image14.png" ContentType="image/png"/>
  <Override PartName="/ppt/media/image13.png" ContentType="image/png"/>
  <Override PartName="/ppt/media/image46.png" ContentType="image/png"/>
  <Override PartName="/ppt/media/image23.png" ContentType="image/png"/>
  <Override PartName="/ppt/media/image12.png" ContentType="image/png"/>
  <Override PartName="/ppt/media/image39.png" ContentType="image/png"/>
  <Override PartName="/ppt/media/image35.png" ContentType="image/png"/>
  <Override PartName="/ppt/media/image10.png" ContentType="image/png"/>
  <Override PartName="/ppt/media/image48.png" ContentType="image/png"/>
  <Override PartName="/ppt/media/image9.png" ContentType="image/png"/>
  <Override PartName="/ppt/media/image15.png" ContentType="image/png"/>
  <Override PartName="/ppt/media/image29.png" ContentType="image/png"/>
  <Override PartName="/ppt/media/image8.png" ContentType="image/png"/>
  <Override PartName="/ppt/media/image40.png" ContentType="image/png"/>
  <Override PartName="/ppt/media/image34.png" ContentType="image/png"/>
  <Override PartName="/ppt/media/image6.png" ContentType="image/png"/>
  <Override PartName="/ppt/media/image5.png" ContentType="image/png"/>
  <Override PartName="/ppt/media/image18.png" ContentType="image/png"/>
  <Override PartName="/ppt/media/image7.png" ContentType="image/png"/>
  <Override PartName="/ppt/media/image4.png" ContentType="image/png"/>
  <Override PartName="/ppt/media/image3.png" ContentType="image/png"/>
  <Override PartName="/ppt/media/image47.png" ContentType="image/png"/>
  <Override PartName="/ppt/media/image2.png" ContentType="image/png"/>
  <Override PartName="/ppt/media/image1.png" ContentType="image/png"/>
  <Override PartName="/ppt/media/image11.png" ContentType="image/png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</p:sldIdLst>
  <p:sldSz cx="10080625" cy="7559675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/>
          <a:p>
            <a:r>
              <a:rPr lang="en-US" sz="2000">
                <a:latin typeface="Arial"/>
              </a:rPr>
              <a:t>Click to edit the notes format</a:t>
            </a:r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r>
              <a:rPr lang="en-US" sz="1400">
                <a:latin typeface="Times New Roman"/>
              </a:rPr>
              <a:t>&lt;header&gt;</a:t>
            </a:r>
            <a:endParaRPr/>
          </a:p>
        </p:txBody>
      </p:sp>
      <p:sp>
        <p:nvSpPr>
          <p:cNvPr id="45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lang="en-US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46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r>
              <a:rPr lang="en-US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47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E305EA6E-1A4C-4F06-A36E-0E73F96329A5}" type="slidenum">
              <a:rPr lang="en-US" sz="1400">
                <a:latin typeface="Times New Roman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/>
          <a:p>
            <a:r>
              <a:rPr lang="en-US" sz="2000">
                <a:latin typeface="Arial"/>
              </a:rPr>
              <a:t>So at this point you're probably wondering how on earth we measure the viscosity of this thing that exists for only a few fermi/c – for less than 10^-24 seconds</a:t>
            </a:r>
            <a:endParaRPr/>
          </a:p>
          <a:p>
            <a:r>
              <a:rPr lang="en-US" sz="2000">
                <a:latin typeface="Arial"/>
              </a:rPr>
              <a:t>When the nuclei collide, they create a droplet of QGP.  This droplet of QGP is not symmetric – this shows the incoming nuclei - and there are huge pressure gradients in it. This shows a calculation of the equipotential lines in the QGP.</a:t>
            </a:r>
            <a:endParaRPr/>
          </a:p>
          <a:p>
            <a:r>
              <a:rPr lang="en-US" sz="2000">
                <a:latin typeface="Arial"/>
              </a:rPr>
              <a:t>These pressure gradients  push particles out – meaning that particles in this direction are going faster than particles in this direction</a:t>
            </a:r>
            <a:endParaRPr/>
          </a:p>
          <a:p>
            <a:r>
              <a:rPr lang="en-US" sz="2000">
                <a:latin typeface="Arial"/>
              </a:rPr>
              <a:t>What we do is measure the Fourier coefficients of the distribution of particles</a:t>
            </a:r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41" name="" descr=""/>
          <p:cNvPicPr/>
          <p:nvPr/>
        </p:nvPicPr>
        <p:blipFill>
          <a:blip r:embed="rId2"/>
          <a:stretch/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  <p:pic>
        <p:nvPicPr>
          <p:cNvPr id="42" name="" descr=""/>
          <p:cNvPicPr/>
          <p:nvPr/>
        </p:nvPicPr>
        <p:blipFill>
          <a:blip r:embed="rId3"/>
          <a:stretch/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US" sz="4400">
                <a:latin typeface="Times New Roman"/>
              </a:rPr>
              <a:t>Click to edit the title text format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Times New Roman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Times New Roman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Times New Roman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Times New Roman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Times New Roman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Times New Roman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Times New Roman"/>
              </a:rPr>
              <a:t>Seventh Outline Level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r>
              <a:rPr lang="en-US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lang="en-US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91370A18-4E18-4B19-820C-FDCB6BB9A07A}" type="slidenum">
              <a:rPr lang="en-US" sz="1400">
                <a:latin typeface="Times New Roman"/>
              </a:rPr>
              <a:t>&lt;number&gt;</a:t>
            </a:fld>
            <a:endParaRPr/>
          </a:p>
        </p:txBody>
      </p:sp>
      <p:sp>
        <p:nvSpPr>
          <p:cNvPr id="5" name="TextShape 6"/>
          <p:cNvSpPr txBox="1"/>
          <p:nvPr/>
        </p:nvSpPr>
        <p:spPr>
          <a:xfrm>
            <a:off x="8883720" y="7237440"/>
            <a:ext cx="1213920" cy="426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r"/>
            <a:fld id="{007782C0-16CB-41F9-80C6-7EC0A1CD3E58}" type="slidenum">
              <a:rPr b="1" lang="en-US">
                <a:latin typeface="Times New Roman"/>
              </a:rPr>
              <a:t>&lt;number&gt;</a:t>
            </a:fld>
            <a:endParaRPr/>
          </a:p>
        </p:txBody>
      </p:sp>
      <p:sp>
        <p:nvSpPr>
          <p:cNvPr id="6" name="TextShape 7"/>
          <p:cNvSpPr txBox="1"/>
          <p:nvPr/>
        </p:nvSpPr>
        <p:spPr>
          <a:xfrm>
            <a:off x="15840" y="7265160"/>
            <a:ext cx="8559360" cy="37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i="1" lang="en-US" sz="2000">
                <a:solidFill>
                  <a:srgbClr val="000000"/>
                </a:solidFill>
                <a:latin typeface="Times New Roman"/>
              </a:rPr>
              <a:t>Christine Nattrass (UTK), Nuclear Physics Institute, Prague, January 2016</a:t>
            </a:r>
            <a:endParaRPr/>
          </a:p>
        </p:txBody>
      </p:sp>
      <p:sp>
        <p:nvSpPr>
          <p:cNvPr id="7" name="Line 8"/>
          <p:cNvSpPr/>
          <p:nvPr/>
        </p:nvSpPr>
        <p:spPr>
          <a:xfrm>
            <a:off x="-45720" y="7214400"/>
            <a:ext cx="8686800" cy="0"/>
          </a:xfrm>
          <a:prstGeom prst="line">
            <a:avLst/>
          </a:prstGeom>
          <a:ln w="54720">
            <a:solidFill>
              <a:srgbClr val="f77f00"/>
            </a:solidFill>
            <a:round/>
          </a:ln>
        </p:spPr>
      </p:sp>
      <p:sp>
        <p:nvSpPr>
          <p:cNvPr id="8" name="Line 9"/>
          <p:cNvSpPr/>
          <p:nvPr/>
        </p:nvSpPr>
        <p:spPr>
          <a:xfrm>
            <a:off x="-55080" y="7277040"/>
            <a:ext cx="8412480" cy="0"/>
          </a:xfrm>
          <a:prstGeom prst="line">
            <a:avLst/>
          </a:prstGeom>
          <a:ln w="54720">
            <a:solidFill>
              <a:srgbClr val="4c4c4c"/>
            </a:solidFill>
            <a:round/>
          </a:ln>
        </p:spPr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9" Type="http://schemas.openxmlformats.org/officeDocument/2006/relationships/image" Target="../media/image31.png"/><Relationship Id="rId10" Type="http://schemas.openxmlformats.org/officeDocument/2006/relationships/image" Target="../media/image32.png"/><Relationship Id="rId11" Type="http://schemas.openxmlformats.org/officeDocument/2006/relationships/image" Target="../media/image33.png"/><Relationship Id="rId12" Type="http://schemas.openxmlformats.org/officeDocument/2006/relationships/image" Target="../media/image34.png"/><Relationship Id="rId13" Type="http://schemas.openxmlformats.org/officeDocument/2006/relationships/image" Target="../media/image35.png"/><Relationship Id="rId14" Type="http://schemas.openxmlformats.org/officeDocument/2006/relationships/image" Target="../media/image36.png"/><Relationship Id="rId15" Type="http://schemas.openxmlformats.org/officeDocument/2006/relationships/image" Target="../media/image37.png"/><Relationship Id="rId16" Type="http://schemas.openxmlformats.org/officeDocument/2006/relationships/image" Target="../media/image38.png"/><Relationship Id="rId17" Type="http://schemas.openxmlformats.org/officeDocument/2006/relationships/image" Target="../media/image39.png"/><Relationship Id="rId18" Type="http://schemas.openxmlformats.org/officeDocument/2006/relationships/image" Target="../media/image4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slideLayout" Target="../slideLayouts/slideLayout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image" Target="../media/image44.png"/><Relationship Id="rId3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slideLayout" Target="../slideLayouts/slideLayout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slideLayout" Target="../slideLayouts/slideLayout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image" Target="../media/image48.png"/><Relationship Id="rId3" Type="http://schemas.openxmlformats.org/officeDocument/2006/relationships/slideLayout" Target="../slideLayouts/slideLayout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slideLayout" Target="../slideLayouts/slideLayout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49.png"/><Relationship Id="rId2" Type="http://schemas.openxmlformats.org/officeDocument/2006/relationships/image" Target="../media/image50.png"/><Relationship Id="rId3" Type="http://schemas.openxmlformats.org/officeDocument/2006/relationships/slideLayout" Target="../slideLayouts/slideLayout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51.png"/><Relationship Id="rId2" Type="http://schemas.openxmlformats.org/officeDocument/2006/relationships/image" Target="../media/image52.png"/><Relationship Id="rId3" Type="http://schemas.openxmlformats.org/officeDocument/2006/relationships/slideLayout" Target="../slideLayouts/slideLayout4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53.png"/><Relationship Id="rId2" Type="http://schemas.openxmlformats.org/officeDocument/2006/relationships/image" Target="../media/image54.png"/><Relationship Id="rId3" Type="http://schemas.openxmlformats.org/officeDocument/2006/relationships/slideLayout" Target="../slideLayouts/slideLayout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55.png"/><Relationship Id="rId2" Type="http://schemas.openxmlformats.org/officeDocument/2006/relationships/image" Target="../media/image56.png"/><Relationship Id="rId3" Type="http://schemas.openxmlformats.org/officeDocument/2006/relationships/image" Target="../media/image57.png"/><Relationship Id="rId4" Type="http://schemas.openxmlformats.org/officeDocument/2006/relationships/slideLayout" Target="../slideLayouts/slideLayout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58.png"/><Relationship Id="rId2" Type="http://schemas.openxmlformats.org/officeDocument/2006/relationships/image" Target="../media/image59.png"/><Relationship Id="rId3" Type="http://schemas.openxmlformats.org/officeDocument/2006/relationships/image" Target="../media/image60.png"/><Relationship Id="rId4" Type="http://schemas.openxmlformats.org/officeDocument/2006/relationships/slideLayout" Target="../slideLayouts/slideLayout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61.png"/><Relationship Id="rId2" Type="http://schemas.openxmlformats.org/officeDocument/2006/relationships/image" Target="../media/image62.png"/><Relationship Id="rId3" Type="http://schemas.openxmlformats.org/officeDocument/2006/relationships/slideLayout" Target="../slideLayouts/slideLayout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63.png"/><Relationship Id="rId2" Type="http://schemas.openxmlformats.org/officeDocument/2006/relationships/slideLayout" Target="../slideLayouts/slideLayout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64.png"/><Relationship Id="rId2" Type="http://schemas.openxmlformats.org/officeDocument/2006/relationships/image" Target="../media/image65.png"/><Relationship Id="rId3" Type="http://schemas.openxmlformats.org/officeDocument/2006/relationships/slideLayout" Target="../slideLayouts/slideLayout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66.png"/><Relationship Id="rId2" Type="http://schemas.openxmlformats.org/officeDocument/2006/relationships/image" Target="../media/image67.png"/><Relationship Id="rId3" Type="http://schemas.openxmlformats.org/officeDocument/2006/relationships/slideLayout" Target="../slideLayouts/slideLayout5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68.png"/><Relationship Id="rId2" Type="http://schemas.openxmlformats.org/officeDocument/2006/relationships/image" Target="../media/image69.png"/><Relationship Id="rId3" Type="http://schemas.openxmlformats.org/officeDocument/2006/relationships/slideLayout" Target="../slideLayouts/slideLayout5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4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" descr=""/>
          <p:cNvPicPr/>
          <p:nvPr/>
        </p:nvPicPr>
        <p:blipFill>
          <a:blip r:embed="rId1"/>
          <a:stretch/>
        </p:blipFill>
        <p:spPr>
          <a:xfrm>
            <a:off x="565200" y="3960"/>
            <a:ext cx="9144000" cy="6602040"/>
          </a:xfrm>
          <a:prstGeom prst="rect">
            <a:avLst/>
          </a:prstGeom>
          <a:ln>
            <a:noFill/>
          </a:ln>
        </p:spPr>
      </p:pic>
      <p:sp>
        <p:nvSpPr>
          <p:cNvPr id="49" name="TextShape 1"/>
          <p:cNvSpPr txBox="1"/>
          <p:nvPr/>
        </p:nvSpPr>
        <p:spPr>
          <a:xfrm>
            <a:off x="0" y="5746680"/>
            <a:ext cx="10080000" cy="1811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rIns="0" tIns="0" bIns="0" anchor="ctr"/>
          <a:p>
            <a:pPr algn="ctr"/>
            <a:r>
              <a:rPr lang="en-US" sz="4400">
                <a:latin typeface="Times New Roman"/>
              </a:rPr>
              <a:t>Precision background subtraction in dihadron and jet-hadron correlations</a:t>
            </a:r>
            <a:r>
              <a:rPr lang="en-US" sz="4400">
                <a:latin typeface="Times New Roman"/>
              </a:rPr>
              <a:t>
</a:t>
            </a:r>
            <a:r>
              <a:rPr lang="en-US" sz="2000">
                <a:latin typeface="Times New Roman"/>
              </a:rPr>
              <a:t>Based on nucl-ex/1509.04732 submitted to PRC</a:t>
            </a:r>
            <a:r>
              <a:rPr lang="en-US" sz="2000">
                <a:latin typeface="Times New Roman"/>
              </a:rPr>
              <a:t>
</a:t>
            </a:r>
            <a:r>
              <a:rPr lang="en-US" sz="2000">
                <a:latin typeface="Times New Roman"/>
              </a:rPr>
              <a:t>Contributions from Natasha Sharma, Joel Mazer, Meg Stuart, Aram Bejnood</a:t>
            </a:r>
            <a:endParaRPr/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503640" y="258120"/>
            <a:ext cx="9071640" cy="6267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>
                <a:latin typeface="Times New Roman"/>
              </a:rPr>
              <a:t>If we have a fluid...</a:t>
            </a:r>
            <a:endParaRPr/>
          </a:p>
        </p:txBody>
      </p:sp>
      <p:pic>
        <p:nvPicPr>
          <p:cNvPr id="148" name="" descr=""/>
          <p:cNvPicPr/>
          <p:nvPr/>
        </p:nvPicPr>
        <p:blipFill>
          <a:blip r:embed="rId1"/>
          <a:stretch/>
        </p:blipFill>
        <p:spPr>
          <a:xfrm>
            <a:off x="5689440" y="1358640"/>
            <a:ext cx="3657600" cy="3610800"/>
          </a:xfrm>
          <a:prstGeom prst="rect">
            <a:avLst/>
          </a:prstGeom>
          <a:ln>
            <a:noFill/>
          </a:ln>
        </p:spPr>
      </p:pic>
      <p:sp>
        <p:nvSpPr>
          <p:cNvPr id="149" name="CustomShape 2"/>
          <p:cNvSpPr/>
          <p:nvPr/>
        </p:nvSpPr>
        <p:spPr>
          <a:xfrm>
            <a:off x="6558120" y="1339200"/>
            <a:ext cx="2015640" cy="571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r>
              <a:rPr lang="en-US" sz="1400">
                <a:solidFill>
                  <a:srgbClr val="000000"/>
                </a:solidFill>
                <a:latin typeface="Arial"/>
              </a:rPr>
              <a:t>Au+Au </a:t>
            </a:r>
            <a:r>
              <a:rPr lang="en-US" sz="1400">
                <a:solidFill>
                  <a:srgbClr val="000000"/>
                </a:solidFill>
                <a:latin typeface="Symbol"/>
                <a:ea typeface="Symbol"/>
              </a:rPr>
              <a:t></a:t>
            </a:r>
            <a:r>
              <a:rPr lang="en-US" sz="1400">
                <a:solidFill>
                  <a:srgbClr val="000000"/>
                </a:solidFill>
                <a:latin typeface="Arial"/>
              </a:rPr>
              <a:t>s</a:t>
            </a:r>
            <a:r>
              <a:rPr lang="en-US" sz="1400" baseline="-101000">
                <a:solidFill>
                  <a:srgbClr val="000000"/>
                </a:solidFill>
                <a:latin typeface="Arial"/>
              </a:rPr>
              <a:t>NN</a:t>
            </a:r>
            <a:r>
              <a:rPr lang="en-US" sz="1400">
                <a:solidFill>
                  <a:srgbClr val="000000"/>
                </a:solidFill>
                <a:latin typeface="Arial"/>
              </a:rPr>
              <a:t> = 200 GeV</a:t>
            </a:r>
            <a:endParaRPr/>
          </a:p>
          <a:p>
            <a:r>
              <a:rPr lang="en-US" sz="1400">
                <a:solidFill>
                  <a:srgbClr val="000000"/>
                </a:solidFill>
                <a:latin typeface="Arial"/>
              </a:rPr>
              <a:t>b=7 fm</a:t>
            </a:r>
            <a:endParaRPr/>
          </a:p>
        </p:txBody>
      </p:sp>
      <p:sp>
        <p:nvSpPr>
          <p:cNvPr id="150" name="TextShape 3"/>
          <p:cNvSpPr txBox="1"/>
          <p:nvPr/>
        </p:nvSpPr>
        <p:spPr>
          <a:xfrm>
            <a:off x="6068880" y="4170600"/>
            <a:ext cx="3021120" cy="418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400">
                <a:latin typeface="Arial"/>
              </a:rPr>
              <a:t>arXiv:nucl-th/0305084</a:t>
            </a:r>
            <a:endParaRPr/>
          </a:p>
        </p:txBody>
      </p:sp>
      <p:sp>
        <p:nvSpPr>
          <p:cNvPr id="151" name="Line 4"/>
          <p:cNvSpPr/>
          <p:nvPr/>
        </p:nvSpPr>
        <p:spPr>
          <a:xfrm>
            <a:off x="7818840" y="2984040"/>
            <a:ext cx="1600200" cy="0"/>
          </a:xfrm>
          <a:prstGeom prst="line">
            <a:avLst/>
          </a:prstGeom>
          <a:ln w="54720">
            <a:solidFill>
              <a:srgbClr val="ff0000"/>
            </a:solidFill>
            <a:round/>
            <a:tailEnd len="med" type="triangle" w="med"/>
          </a:ln>
        </p:spPr>
      </p:sp>
      <p:sp>
        <p:nvSpPr>
          <p:cNvPr id="152" name="Line 5"/>
          <p:cNvSpPr/>
          <p:nvPr/>
        </p:nvSpPr>
        <p:spPr>
          <a:xfrm flipH="1">
            <a:off x="5910840" y="2984040"/>
            <a:ext cx="1600200" cy="0"/>
          </a:xfrm>
          <a:prstGeom prst="line">
            <a:avLst/>
          </a:prstGeom>
          <a:ln w="54720">
            <a:solidFill>
              <a:srgbClr val="ff0000"/>
            </a:solidFill>
            <a:round/>
            <a:tailEnd len="med" type="triangle" w="med"/>
          </a:ln>
        </p:spPr>
      </p:sp>
      <p:sp>
        <p:nvSpPr>
          <p:cNvPr id="153" name="TextShape 6"/>
          <p:cNvSpPr txBox="1"/>
          <p:nvPr/>
        </p:nvSpPr>
        <p:spPr>
          <a:xfrm>
            <a:off x="5714640" y="2382840"/>
            <a:ext cx="4114800" cy="516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3000">
                <a:solidFill>
                  <a:srgbClr val="ff0000"/>
                </a:solidFill>
                <a:latin typeface="Arial"/>
              </a:rPr>
              <a:t>Particles pushed out</a:t>
            </a:r>
            <a:endParaRPr/>
          </a:p>
        </p:txBody>
      </p:sp>
      <p:sp>
        <p:nvSpPr>
          <p:cNvPr id="154" name="TextShape 7"/>
          <p:cNvSpPr txBox="1"/>
          <p:nvPr/>
        </p:nvSpPr>
        <p:spPr>
          <a:xfrm>
            <a:off x="6063840" y="3898440"/>
            <a:ext cx="25146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>
                <a:latin typeface="Arial"/>
              </a:rPr>
              <a:t>Equipotential lines</a:t>
            </a:r>
            <a:endParaRPr/>
          </a:p>
        </p:txBody>
      </p:sp>
      <p:pic>
        <p:nvPicPr>
          <p:cNvPr id="155" name="" descr=""/>
          <p:cNvPicPr/>
          <p:nvPr/>
        </p:nvPicPr>
        <p:blipFill>
          <a:blip r:embed="rId2"/>
          <a:stretch/>
        </p:blipFill>
        <p:spPr>
          <a:xfrm>
            <a:off x="503640" y="1151280"/>
            <a:ext cx="4426560" cy="3559680"/>
          </a:xfrm>
          <a:prstGeom prst="rect">
            <a:avLst/>
          </a:prstGeom>
          <a:ln>
            <a:noFill/>
          </a:ln>
        </p:spPr>
      </p:pic>
      <p:sp>
        <p:nvSpPr>
          <p:cNvPr id="156" name="TextShape 8"/>
          <p:cNvSpPr txBox="1"/>
          <p:nvPr/>
        </p:nvSpPr>
        <p:spPr>
          <a:xfrm>
            <a:off x="287640" y="5040000"/>
            <a:ext cx="9578520" cy="1083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Times New Roman"/>
              </a:rPr>
              <a:t>Initial overlap asymmetric </a:t>
            </a:r>
            <a:r>
              <a:rPr lang="en-US" sz="3200">
                <a:latin typeface="Times New Roman"/>
                <a:ea typeface="Times New Roman"/>
              </a:rPr>
              <a:t>→</a:t>
            </a:r>
            <a:r>
              <a:rPr lang="en-US" sz="3200">
                <a:latin typeface="Times New Roman"/>
              </a:rPr>
              <a:t> pressure gradients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Times New Roman"/>
              </a:rPr>
              <a:t>Momentum anisotropy </a:t>
            </a:r>
            <a:r>
              <a:rPr lang="en-US" sz="3200">
                <a:latin typeface="Times New Roman"/>
                <a:ea typeface="Times New Roman"/>
              </a:rPr>
              <a:t>→</a:t>
            </a:r>
            <a:r>
              <a:rPr lang="en-US" sz="3200">
                <a:latin typeface="Times New Roman"/>
              </a:rPr>
              <a:t> Fourier decomposition:</a:t>
            </a:r>
            <a:endParaRPr/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>
                <p:childTnLst>
                  <p:par>
                    <p:cTn id="19" fill="freeze">
                      <p:stCondLst>
                        <p:cond delay="indefinite"/>
                      </p:stCondLst>
                      <p:childTnLst>
                        <p:par>
                          <p:cTn id="20" fill="freeze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48" end="9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Shape 1"/>
          <p:cNvSpPr txBox="1"/>
          <p:nvPr/>
        </p:nvSpPr>
        <p:spPr>
          <a:xfrm>
            <a:off x="529200" y="228600"/>
            <a:ext cx="9072000" cy="703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ctr">
              <a:buSzPct val="45000"/>
              <a:buFont typeface="StarSymbol"/>
              <a:buChar char=""/>
            </a:pPr>
            <a:r>
              <a:rPr lang="en-US" sz="4000">
                <a:latin typeface="Times New Roman"/>
              </a:rPr>
              <a:t>What does this mean?</a:t>
            </a:r>
            <a:endParaRPr/>
          </a:p>
        </p:txBody>
      </p:sp>
      <p:sp>
        <p:nvSpPr>
          <p:cNvPr id="158" name="CustomShape 2"/>
          <p:cNvSpPr/>
          <p:nvPr/>
        </p:nvSpPr>
        <p:spPr>
          <a:xfrm>
            <a:off x="115920" y="917280"/>
            <a:ext cx="9485280" cy="5712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/>
          <a:p>
            <a:pPr>
              <a:lnSpc>
                <a:spcPct val="100000"/>
              </a:lnSpc>
              <a:buFont typeface="Comic Sans MS"/>
              <a:buChar char="•"/>
            </a:pPr>
            <a:r>
              <a:rPr lang="en-US" sz="2000">
                <a:solidFill>
                  <a:srgbClr val="000000"/>
                </a:solidFill>
                <a:latin typeface="Times New Roman"/>
              </a:rPr>
              <a:t>Same phenomena observed in gases of strongly interacting atoms</a:t>
            </a:r>
            <a:endParaRPr/>
          </a:p>
          <a:p>
            <a:pPr lvl="1">
              <a:lnSpc>
                <a:spcPct val="100000"/>
              </a:lnSpc>
              <a:buFont typeface="Comic Sans MS"/>
              <a:buChar char="–"/>
            </a:pPr>
            <a:r>
              <a:rPr lang="en-US" sz="1200">
                <a:solidFill>
                  <a:srgbClr val="000000"/>
                </a:solidFill>
                <a:latin typeface="Times New Roman"/>
              </a:rPr>
              <a:t>K, O’Hara, S. Hemmer, M. Gehm, S. Granade, J. Thomas    </a:t>
            </a:r>
            <a:r>
              <a:rPr b="1" lang="en-US" sz="1200">
                <a:solidFill>
                  <a:srgbClr val="000000"/>
                </a:solidFill>
                <a:latin typeface="Times New Roman"/>
              </a:rPr>
              <a:t>Science </a:t>
            </a:r>
            <a:r>
              <a:rPr lang="en-US" sz="1200">
                <a:solidFill>
                  <a:srgbClr val="000000"/>
                </a:solidFill>
                <a:latin typeface="Times New Roman"/>
              </a:rPr>
              <a:t>298</a:t>
            </a:r>
            <a:r>
              <a:rPr b="1" lang="en-US" sz="1200">
                <a:solidFill>
                  <a:srgbClr val="000000"/>
                </a:solidFill>
                <a:latin typeface="Times New Roman"/>
              </a:rPr>
              <a:t> 2179 (2002) </a:t>
            </a:r>
            <a:endParaRPr/>
          </a:p>
        </p:txBody>
      </p:sp>
      <p:pic>
        <p:nvPicPr>
          <p:cNvPr id="159" name="" descr=""/>
          <p:cNvPicPr/>
          <p:nvPr/>
        </p:nvPicPr>
        <p:blipFill>
          <a:blip r:embed="rId1"/>
          <a:stretch/>
        </p:blipFill>
        <p:spPr>
          <a:xfrm>
            <a:off x="-589320" y="2057400"/>
            <a:ext cx="4704120" cy="4394160"/>
          </a:xfrm>
          <a:prstGeom prst="rect">
            <a:avLst/>
          </a:prstGeom>
          <a:ln>
            <a:noFill/>
          </a:ln>
        </p:spPr>
      </p:pic>
      <p:sp>
        <p:nvSpPr>
          <p:cNvPr id="160" name="CustomShape 3"/>
          <p:cNvSpPr/>
          <p:nvPr/>
        </p:nvSpPr>
        <p:spPr>
          <a:xfrm>
            <a:off x="419760" y="2363760"/>
            <a:ext cx="2940120" cy="45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en-US" sz="2400">
                <a:solidFill>
                  <a:srgbClr val="ffffff"/>
                </a:solidFill>
                <a:latin typeface="Times New Roman"/>
              </a:rPr>
              <a:t>High viscosity</a:t>
            </a:r>
            <a:endParaRPr/>
          </a:p>
        </p:txBody>
      </p:sp>
      <p:pic>
        <p:nvPicPr>
          <p:cNvPr id="161" name="" descr=""/>
          <p:cNvPicPr/>
          <p:nvPr/>
        </p:nvPicPr>
        <p:blipFill>
          <a:blip r:embed="rId2"/>
          <a:stretch/>
        </p:blipFill>
        <p:spPr>
          <a:xfrm>
            <a:off x="4886640" y="2628000"/>
            <a:ext cx="4795560" cy="2629440"/>
          </a:xfrm>
          <a:prstGeom prst="rect">
            <a:avLst/>
          </a:prstGeom>
          <a:ln>
            <a:noFill/>
          </a:ln>
        </p:spPr>
      </p:pic>
      <p:sp>
        <p:nvSpPr>
          <p:cNvPr id="162" name="TextShape 4"/>
          <p:cNvSpPr txBox="1"/>
          <p:nvPr/>
        </p:nvSpPr>
        <p:spPr>
          <a:xfrm>
            <a:off x="4886640" y="2628000"/>
            <a:ext cx="4795560" cy="2629800"/>
          </a:xfrm>
          <a:prstGeom prst="rect">
            <a:avLst/>
          </a:prstGeom>
          <a:noFill/>
          <a:ln>
            <a:noFill/>
          </a:ln>
        </p:spPr>
      </p:sp>
      <p:sp>
        <p:nvSpPr>
          <p:cNvPr id="163" name="CustomShape 5"/>
          <p:cNvSpPr/>
          <p:nvPr/>
        </p:nvSpPr>
        <p:spPr>
          <a:xfrm>
            <a:off x="5135760" y="2065680"/>
            <a:ext cx="4395960" cy="301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4" name="CustomShape 6"/>
          <p:cNvSpPr/>
          <p:nvPr/>
        </p:nvSpPr>
        <p:spPr>
          <a:xfrm>
            <a:off x="6126480" y="2671200"/>
            <a:ext cx="2940120" cy="45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en-US" sz="2400">
                <a:solidFill>
                  <a:srgbClr val="ffffff"/>
                </a:solidFill>
                <a:latin typeface="Times New Roman"/>
              </a:rPr>
              <a:t>Low viscosity</a:t>
            </a:r>
            <a:endParaRPr/>
          </a:p>
        </p:txBody>
      </p:sp>
      <p:sp>
        <p:nvSpPr>
          <p:cNvPr id="165" name="CustomShape 7"/>
          <p:cNvSpPr/>
          <p:nvPr/>
        </p:nvSpPr>
        <p:spPr>
          <a:xfrm>
            <a:off x="4114800" y="6629400"/>
            <a:ext cx="1828800" cy="4572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66" name="CustomShape 8"/>
          <p:cNvSpPr/>
          <p:nvPr/>
        </p:nvSpPr>
        <p:spPr>
          <a:xfrm>
            <a:off x="9372960" y="6858360"/>
            <a:ext cx="228600" cy="228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Shape 1"/>
          <p:cNvSpPr txBox="1"/>
          <p:nvPr/>
        </p:nvSpPr>
        <p:spPr>
          <a:xfrm>
            <a:off x="503640" y="120960"/>
            <a:ext cx="9071640" cy="6724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>
                <a:latin typeface="Times New Roman"/>
              </a:rPr>
              <a:t>What does it mean?</a:t>
            </a:r>
            <a:endParaRPr/>
          </a:p>
        </p:txBody>
      </p:sp>
      <p:sp>
        <p:nvSpPr>
          <p:cNvPr id="168" name="TextShape 2"/>
          <p:cNvSpPr txBox="1"/>
          <p:nvPr/>
        </p:nvSpPr>
        <p:spPr>
          <a:xfrm>
            <a:off x="228240" y="2895840"/>
            <a:ext cx="5257800" cy="514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3000">
                <a:solidFill>
                  <a:srgbClr val="0000ff"/>
                </a:solidFill>
                <a:latin typeface="Times New Roman"/>
              </a:rPr>
              <a:t>Fourier decomposition:</a:t>
            </a:r>
            <a:endParaRPr/>
          </a:p>
        </p:txBody>
      </p:sp>
      <p:pic>
        <p:nvPicPr>
          <p:cNvPr id="169" name="" descr=""/>
          <p:cNvPicPr/>
          <p:nvPr/>
        </p:nvPicPr>
        <p:blipFill>
          <a:blip r:embed="rId1"/>
          <a:stretch/>
        </p:blipFill>
        <p:spPr>
          <a:xfrm>
            <a:off x="1022040" y="4136040"/>
            <a:ext cx="1371600" cy="1371600"/>
          </a:xfrm>
          <a:prstGeom prst="rect">
            <a:avLst/>
          </a:prstGeom>
          <a:ln>
            <a:noFill/>
          </a:ln>
        </p:spPr>
      </p:pic>
      <p:pic>
        <p:nvPicPr>
          <p:cNvPr id="170" name="" descr=""/>
          <p:cNvPicPr/>
          <p:nvPr/>
        </p:nvPicPr>
        <p:blipFill>
          <a:blip r:embed="rId2"/>
          <a:stretch/>
        </p:blipFill>
        <p:spPr>
          <a:xfrm>
            <a:off x="2922840" y="4100040"/>
            <a:ext cx="1371600" cy="1371600"/>
          </a:xfrm>
          <a:prstGeom prst="rect">
            <a:avLst/>
          </a:prstGeom>
          <a:ln>
            <a:noFill/>
          </a:ln>
        </p:spPr>
      </p:pic>
      <p:pic>
        <p:nvPicPr>
          <p:cNvPr id="171" name="" descr=""/>
          <p:cNvPicPr/>
          <p:nvPr/>
        </p:nvPicPr>
        <p:blipFill>
          <a:blip r:embed="rId3"/>
          <a:stretch/>
        </p:blipFill>
        <p:spPr>
          <a:xfrm>
            <a:off x="4499640" y="4123440"/>
            <a:ext cx="1371600" cy="1371600"/>
          </a:xfrm>
          <a:prstGeom prst="rect">
            <a:avLst/>
          </a:prstGeom>
          <a:ln>
            <a:noFill/>
          </a:ln>
        </p:spPr>
      </p:pic>
      <p:pic>
        <p:nvPicPr>
          <p:cNvPr id="172" name="" descr=""/>
          <p:cNvPicPr/>
          <p:nvPr/>
        </p:nvPicPr>
        <p:blipFill>
          <a:blip r:embed="rId4"/>
          <a:stretch/>
        </p:blipFill>
        <p:spPr>
          <a:xfrm>
            <a:off x="6207840" y="4150800"/>
            <a:ext cx="1371600" cy="1344240"/>
          </a:xfrm>
          <a:prstGeom prst="rect">
            <a:avLst/>
          </a:prstGeom>
          <a:ln>
            <a:noFill/>
          </a:ln>
        </p:spPr>
      </p:pic>
      <p:pic>
        <p:nvPicPr>
          <p:cNvPr id="173" name="" descr=""/>
          <p:cNvPicPr/>
          <p:nvPr/>
        </p:nvPicPr>
        <p:blipFill>
          <a:blip r:embed="rId5"/>
          <a:stretch/>
        </p:blipFill>
        <p:spPr>
          <a:xfrm>
            <a:off x="8000640" y="4132440"/>
            <a:ext cx="1371600" cy="1362600"/>
          </a:xfrm>
          <a:prstGeom prst="rect">
            <a:avLst/>
          </a:prstGeom>
          <a:ln>
            <a:noFill/>
          </a:ln>
        </p:spPr>
      </p:pic>
      <p:pic>
        <p:nvPicPr>
          <p:cNvPr id="174" name="" descr=""/>
          <p:cNvPicPr/>
          <p:nvPr/>
        </p:nvPicPr>
        <p:blipFill>
          <a:blip r:embed="rId6"/>
          <a:stretch/>
        </p:blipFill>
        <p:spPr>
          <a:xfrm>
            <a:off x="1272600" y="1111680"/>
            <a:ext cx="381600" cy="1158480"/>
          </a:xfrm>
          <a:prstGeom prst="rect">
            <a:avLst/>
          </a:prstGeom>
          <a:ln>
            <a:noFill/>
          </a:ln>
        </p:spPr>
      </p:pic>
      <p:pic>
        <p:nvPicPr>
          <p:cNvPr id="175" name="" descr=""/>
          <p:cNvPicPr/>
          <p:nvPr/>
        </p:nvPicPr>
        <p:blipFill>
          <a:blip r:embed="rId7"/>
          <a:stretch/>
        </p:blipFill>
        <p:spPr>
          <a:xfrm>
            <a:off x="3096360" y="1111680"/>
            <a:ext cx="517680" cy="1172880"/>
          </a:xfrm>
          <a:prstGeom prst="rect">
            <a:avLst/>
          </a:prstGeom>
          <a:ln>
            <a:noFill/>
          </a:ln>
        </p:spPr>
      </p:pic>
      <p:pic>
        <p:nvPicPr>
          <p:cNvPr id="176" name="" descr=""/>
          <p:cNvPicPr/>
          <p:nvPr/>
        </p:nvPicPr>
        <p:blipFill>
          <a:blip r:embed="rId8"/>
          <a:stretch/>
        </p:blipFill>
        <p:spPr>
          <a:xfrm>
            <a:off x="4797000" y="1111680"/>
            <a:ext cx="691560" cy="1172880"/>
          </a:xfrm>
          <a:prstGeom prst="rect">
            <a:avLst/>
          </a:prstGeom>
          <a:ln>
            <a:noFill/>
          </a:ln>
        </p:spPr>
      </p:pic>
      <p:pic>
        <p:nvPicPr>
          <p:cNvPr id="177" name="" descr=""/>
          <p:cNvPicPr/>
          <p:nvPr/>
        </p:nvPicPr>
        <p:blipFill>
          <a:blip r:embed="rId9"/>
          <a:stretch/>
        </p:blipFill>
        <p:spPr>
          <a:xfrm>
            <a:off x="5422320" y="1111680"/>
            <a:ext cx="1159920" cy="1172880"/>
          </a:xfrm>
          <a:prstGeom prst="rect">
            <a:avLst/>
          </a:prstGeom>
          <a:ln>
            <a:noFill/>
          </a:ln>
        </p:spPr>
      </p:pic>
      <p:pic>
        <p:nvPicPr>
          <p:cNvPr id="178" name="" descr=""/>
          <p:cNvPicPr/>
          <p:nvPr/>
        </p:nvPicPr>
        <p:blipFill>
          <a:blip r:embed="rId10"/>
          <a:stretch/>
        </p:blipFill>
        <p:spPr>
          <a:xfrm>
            <a:off x="6459840" y="1111680"/>
            <a:ext cx="1468080" cy="1158480"/>
          </a:xfrm>
          <a:prstGeom prst="rect">
            <a:avLst/>
          </a:prstGeom>
          <a:ln>
            <a:noFill/>
          </a:ln>
        </p:spPr>
      </p:pic>
      <p:pic>
        <p:nvPicPr>
          <p:cNvPr id="179" name="" descr=""/>
          <p:cNvPicPr/>
          <p:nvPr/>
        </p:nvPicPr>
        <p:blipFill>
          <a:blip r:embed="rId11"/>
          <a:stretch/>
        </p:blipFill>
        <p:spPr>
          <a:xfrm>
            <a:off x="7863120" y="1111680"/>
            <a:ext cx="1998720" cy="1158480"/>
          </a:xfrm>
          <a:prstGeom prst="rect">
            <a:avLst/>
          </a:prstGeom>
          <a:ln>
            <a:noFill/>
          </a:ln>
        </p:spPr>
      </p:pic>
      <p:pic>
        <p:nvPicPr>
          <p:cNvPr id="180" name="" descr=""/>
          <p:cNvPicPr/>
          <p:nvPr/>
        </p:nvPicPr>
        <p:blipFill>
          <a:blip r:embed="rId12"/>
          <a:stretch/>
        </p:blipFill>
        <p:spPr>
          <a:xfrm>
            <a:off x="228240" y="1106640"/>
            <a:ext cx="346320" cy="1158480"/>
          </a:xfrm>
          <a:prstGeom prst="rect">
            <a:avLst/>
          </a:prstGeom>
          <a:ln>
            <a:noFill/>
          </a:ln>
        </p:spPr>
      </p:pic>
      <p:pic>
        <p:nvPicPr>
          <p:cNvPr id="181" name="" descr=""/>
          <p:cNvPicPr/>
          <p:nvPr/>
        </p:nvPicPr>
        <p:blipFill>
          <a:blip r:embed="rId13"/>
          <a:stretch/>
        </p:blipFill>
        <p:spPr>
          <a:xfrm>
            <a:off x="495720" y="1106640"/>
            <a:ext cx="414720" cy="1158480"/>
          </a:xfrm>
          <a:prstGeom prst="rect">
            <a:avLst/>
          </a:prstGeom>
          <a:ln>
            <a:noFill/>
          </a:ln>
        </p:spPr>
      </p:pic>
      <p:pic>
        <p:nvPicPr>
          <p:cNvPr id="182" name="" descr=""/>
          <p:cNvPicPr/>
          <p:nvPr/>
        </p:nvPicPr>
        <p:blipFill>
          <a:blip r:embed="rId14"/>
          <a:stretch/>
        </p:blipFill>
        <p:spPr>
          <a:xfrm>
            <a:off x="874080" y="1110240"/>
            <a:ext cx="456480" cy="1158480"/>
          </a:xfrm>
          <a:prstGeom prst="rect">
            <a:avLst/>
          </a:prstGeom>
          <a:ln>
            <a:noFill/>
          </a:ln>
        </p:spPr>
      </p:pic>
      <p:pic>
        <p:nvPicPr>
          <p:cNvPr id="183" name="" descr=""/>
          <p:cNvPicPr/>
          <p:nvPr/>
        </p:nvPicPr>
        <p:blipFill>
          <a:blip r:embed="rId15"/>
          <a:stretch/>
        </p:blipFill>
        <p:spPr>
          <a:xfrm>
            <a:off x="1645560" y="1111680"/>
            <a:ext cx="465480" cy="1158480"/>
          </a:xfrm>
          <a:prstGeom prst="rect">
            <a:avLst/>
          </a:prstGeom>
          <a:ln>
            <a:noFill/>
          </a:ln>
        </p:spPr>
      </p:pic>
      <p:pic>
        <p:nvPicPr>
          <p:cNvPr id="184" name="" descr=""/>
          <p:cNvPicPr/>
          <p:nvPr/>
        </p:nvPicPr>
        <p:blipFill>
          <a:blip r:embed="rId16"/>
          <a:stretch/>
        </p:blipFill>
        <p:spPr>
          <a:xfrm>
            <a:off x="2102040" y="1111680"/>
            <a:ext cx="539280" cy="1158480"/>
          </a:xfrm>
          <a:prstGeom prst="rect">
            <a:avLst/>
          </a:prstGeom>
          <a:ln>
            <a:noFill/>
          </a:ln>
        </p:spPr>
      </p:pic>
      <p:pic>
        <p:nvPicPr>
          <p:cNvPr id="185" name="" descr=""/>
          <p:cNvPicPr/>
          <p:nvPr/>
        </p:nvPicPr>
        <p:blipFill>
          <a:blip r:embed="rId17"/>
          <a:stretch/>
        </p:blipFill>
        <p:spPr>
          <a:xfrm>
            <a:off x="2641320" y="1111680"/>
            <a:ext cx="475920" cy="1172880"/>
          </a:xfrm>
          <a:prstGeom prst="rect">
            <a:avLst/>
          </a:prstGeom>
          <a:ln>
            <a:noFill/>
          </a:ln>
        </p:spPr>
      </p:pic>
      <p:pic>
        <p:nvPicPr>
          <p:cNvPr id="186" name="" descr=""/>
          <p:cNvPicPr/>
          <p:nvPr/>
        </p:nvPicPr>
        <p:blipFill>
          <a:blip r:embed="rId18"/>
          <a:stretch/>
        </p:blipFill>
        <p:spPr>
          <a:xfrm>
            <a:off x="3594960" y="1111680"/>
            <a:ext cx="582840" cy="1172880"/>
          </a:xfrm>
          <a:prstGeom prst="rect">
            <a:avLst/>
          </a:prstGeom>
          <a:ln>
            <a:noFill/>
          </a:ln>
        </p:spPr>
      </p:pic>
      <p:pic>
        <p:nvPicPr>
          <p:cNvPr id="187" name="" descr=""/>
          <p:cNvPicPr/>
          <p:nvPr/>
        </p:nvPicPr>
        <p:blipFill>
          <a:blip r:embed="rId19"/>
          <a:stretch/>
        </p:blipFill>
        <p:spPr>
          <a:xfrm>
            <a:off x="4176000" y="1111680"/>
            <a:ext cx="621000" cy="1172880"/>
          </a:xfrm>
          <a:prstGeom prst="rect">
            <a:avLst/>
          </a:prstGeom>
          <a:ln>
            <a:noFill/>
          </a:ln>
        </p:spPr>
      </p:pic>
      <p:sp>
        <p:nvSpPr>
          <p:cNvPr id="188" name="Line 3"/>
          <p:cNvSpPr/>
          <p:nvPr/>
        </p:nvSpPr>
        <p:spPr>
          <a:xfrm>
            <a:off x="5478120" y="1124280"/>
            <a:ext cx="1121400" cy="0"/>
          </a:xfrm>
          <a:prstGeom prst="line">
            <a:avLst/>
          </a:prstGeom>
          <a:ln w="19080">
            <a:solidFill>
              <a:srgbClr val="3366cc"/>
            </a:solidFill>
            <a:miter/>
          </a:ln>
        </p:spPr>
      </p:sp>
      <p:sp>
        <p:nvSpPr>
          <p:cNvPr id="189" name="Line 4"/>
          <p:cNvSpPr/>
          <p:nvPr/>
        </p:nvSpPr>
        <p:spPr>
          <a:xfrm>
            <a:off x="1450440" y="2431800"/>
            <a:ext cx="2416680" cy="0"/>
          </a:xfrm>
          <a:prstGeom prst="line">
            <a:avLst/>
          </a:prstGeom>
          <a:ln w="76320">
            <a:solidFill>
              <a:srgbClr val="000000"/>
            </a:solidFill>
            <a:miter/>
            <a:tailEnd len="med" type="triangle" w="med"/>
          </a:ln>
        </p:spPr>
      </p:sp>
      <p:sp>
        <p:nvSpPr>
          <p:cNvPr id="190" name="Line 5"/>
          <p:cNvSpPr/>
          <p:nvPr/>
        </p:nvSpPr>
        <p:spPr>
          <a:xfrm>
            <a:off x="5380200" y="1153800"/>
            <a:ext cx="1204200" cy="0"/>
          </a:xfrm>
          <a:prstGeom prst="line">
            <a:avLst/>
          </a:prstGeom>
          <a:ln w="9360">
            <a:solidFill>
              <a:srgbClr val="0066cc"/>
            </a:solidFill>
            <a:miter/>
          </a:ln>
        </p:spPr>
      </p:sp>
      <p:sp>
        <p:nvSpPr>
          <p:cNvPr id="191" name="CustomShape 6"/>
          <p:cNvSpPr/>
          <p:nvPr/>
        </p:nvSpPr>
        <p:spPr>
          <a:xfrm>
            <a:off x="282960" y="2173680"/>
            <a:ext cx="916920" cy="49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/>
          <a:p>
            <a:pPr>
              <a:lnSpc>
                <a:spcPct val="100000"/>
              </a:lnSpc>
            </a:pPr>
            <a:r>
              <a:rPr lang="en-US" sz="2650">
                <a:latin typeface="Arial"/>
                <a:ea typeface="Arial"/>
              </a:rPr>
              <a:t>Time</a:t>
            </a:r>
            <a:endParaRPr/>
          </a:p>
        </p:txBody>
      </p:sp>
      <p:sp>
        <p:nvSpPr>
          <p:cNvPr id="192" name="CustomShape 7"/>
          <p:cNvSpPr/>
          <p:nvPr/>
        </p:nvSpPr>
        <p:spPr>
          <a:xfrm>
            <a:off x="3622680" y="2028960"/>
            <a:ext cx="6301800" cy="27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r">
              <a:lnSpc>
                <a:spcPct val="100000"/>
              </a:lnSpc>
            </a:pPr>
            <a:r>
              <a:rPr lang="en-US" sz="1200" strike="noStrike">
                <a:solidFill>
                  <a:srgbClr val="000000"/>
                </a:solidFill>
                <a:latin typeface="Times New Roman"/>
                <a:ea typeface="Arial"/>
              </a:rPr>
              <a:t>K, O’Hara, S. Hemmer, M. Gehm, S. Granade, J. Thomas    </a:t>
            </a:r>
            <a:r>
              <a:rPr b="1" lang="en-US" sz="1200" strike="noStrike">
                <a:solidFill>
                  <a:srgbClr val="000000"/>
                </a:solidFill>
                <a:latin typeface="Times New Roman"/>
                <a:ea typeface="Arial"/>
              </a:rPr>
              <a:t>Science </a:t>
            </a:r>
            <a:r>
              <a:rPr lang="en-US" sz="1200" strike="noStrike">
                <a:solidFill>
                  <a:srgbClr val="000000"/>
                </a:solidFill>
                <a:latin typeface="Times New Roman"/>
                <a:ea typeface="Arial"/>
              </a:rPr>
              <a:t>298</a:t>
            </a:r>
            <a:r>
              <a:rPr b="1" lang="en-US" sz="1200" strike="noStrike">
                <a:solidFill>
                  <a:srgbClr val="000000"/>
                </a:solidFill>
                <a:latin typeface="Times New Roman"/>
                <a:ea typeface="Arial"/>
              </a:rPr>
              <a:t> 2179 (2002) </a:t>
            </a:r>
            <a:endParaRPr/>
          </a:p>
        </p:txBody>
      </p:sp>
      <p:sp>
        <p:nvSpPr>
          <p:cNvPr id="193" name="TextShape 8"/>
          <p:cNvSpPr txBox="1"/>
          <p:nvPr/>
        </p:nvSpPr>
        <p:spPr>
          <a:xfrm>
            <a:off x="842040" y="2575440"/>
            <a:ext cx="8686800" cy="442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500">
                <a:solidFill>
                  <a:srgbClr val="ff0000"/>
                </a:solidFill>
                <a:latin typeface="Times New Roman"/>
              </a:rPr>
              <a:t>Initial state anisotropies converted to final state anisotropies</a:t>
            </a:r>
            <a:endParaRPr/>
          </a:p>
        </p:txBody>
      </p:sp>
      <p:sp>
        <p:nvSpPr>
          <p:cNvPr id="194" name="TextShape 9"/>
          <p:cNvSpPr txBox="1"/>
          <p:nvPr/>
        </p:nvSpPr>
        <p:spPr>
          <a:xfrm>
            <a:off x="962640" y="5684040"/>
            <a:ext cx="1600200" cy="794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lang="en-US" sz="2500">
                <a:solidFill>
                  <a:srgbClr val="0000ff"/>
                </a:solidFill>
                <a:latin typeface="Times New Roman"/>
              </a:rPr>
              <a:t>Offset</a:t>
            </a:r>
            <a:endParaRPr/>
          </a:p>
          <a:p>
            <a:pPr algn="ctr"/>
            <a:r>
              <a:rPr lang="en-US" sz="2500">
                <a:solidFill>
                  <a:srgbClr val="0000ff"/>
                </a:solidFill>
                <a:latin typeface="Times New Roman"/>
              </a:rPr>
              <a:t>measured</a:t>
            </a:r>
            <a:endParaRPr/>
          </a:p>
        </p:txBody>
      </p:sp>
      <p:pic>
        <p:nvPicPr>
          <p:cNvPr id="195" name="" descr=""/>
          <p:cNvPicPr/>
          <p:nvPr/>
        </p:nvPicPr>
        <p:blipFill>
          <a:blip r:embed="rId20"/>
          <a:stretch/>
        </p:blipFill>
        <p:spPr>
          <a:xfrm>
            <a:off x="7669080" y="5414040"/>
            <a:ext cx="1847160" cy="1828800"/>
          </a:xfrm>
          <a:prstGeom prst="rect">
            <a:avLst/>
          </a:prstGeom>
          <a:ln>
            <a:noFill/>
          </a:ln>
        </p:spPr>
      </p:pic>
      <p:sp>
        <p:nvSpPr>
          <p:cNvPr id="196" name="TextShape 10"/>
          <p:cNvSpPr txBox="1"/>
          <p:nvPr/>
        </p:nvSpPr>
        <p:spPr>
          <a:xfrm>
            <a:off x="192240" y="696960"/>
            <a:ext cx="7901280" cy="803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2000">
                <a:solidFill>
                  <a:srgbClr val="000000"/>
                </a:solidFill>
                <a:latin typeface="Comic Sans MS"/>
              </a:rPr>
              <a:t>Same phenomena observed in gases of strongly interacting atoms</a:t>
            </a:r>
            <a:endParaRPr/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>
                <p:childTnLst>
                  <p:par>
                    <p:cTn id="27" fill="freeze">
                      <p:stCondLst>
                        <p:cond delay="indefinite"/>
                      </p:stCondLst>
                      <p:childTnLst>
                        <p:par>
                          <p:cTn id="28" fill="freeze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freeze">
                      <p:stCondLst>
                        <p:cond delay="indefinite"/>
                      </p:stCondLst>
                      <p:childTnLst>
                        <p:par>
                          <p:cTn id="32" fill="freeze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freeze">
                      <p:stCondLst>
                        <p:cond delay="indefinite"/>
                      </p:stCondLst>
                      <p:childTnLst>
                        <p:par>
                          <p:cTn id="36" fill="freeze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7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Shape 1"/>
          <p:cNvSpPr txBox="1"/>
          <p:nvPr/>
        </p:nvSpPr>
        <p:spPr>
          <a:xfrm>
            <a:off x="504000" y="49320"/>
            <a:ext cx="9071640" cy="7959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>
                <a:latin typeface="Times New Roman"/>
              </a:rPr>
              <a:t>Background in correlations</a:t>
            </a:r>
            <a:endParaRPr/>
          </a:p>
        </p:txBody>
      </p:sp>
      <p:sp>
        <p:nvSpPr>
          <p:cNvPr id="198" name="TextShape 2"/>
          <p:cNvSpPr txBox="1"/>
          <p:nvPr/>
        </p:nvSpPr>
        <p:spPr>
          <a:xfrm>
            <a:off x="0" y="822960"/>
            <a:ext cx="6858000" cy="5330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Times New Roman"/>
              </a:rPr>
              <a:t>All reaction plane angles</a:t>
            </a:r>
            <a:r>
              <a:rPr lang="en-US" sz="3200">
                <a:latin typeface="Times New Roman"/>
              </a:rPr>
              <a:t>
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Times New Roman"/>
              </a:rPr>
              <a:t>When trigger is restricted relative to reaction plane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Times New Roman"/>
              </a:rPr>
              <a:t>Background level modified</a:t>
            </a:r>
            <a:r>
              <a:rPr lang="en-US" sz="2800">
                <a:latin typeface="Times New Roman"/>
              </a:rPr>
              <a:t>
</a:t>
            </a:r>
            <a:r>
              <a:rPr lang="en-US" sz="2800">
                <a:latin typeface="Times New Roman"/>
              </a:rPr>
              <a:t>
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Times New Roman"/>
              </a:rPr>
              <a:t>Effective v</a:t>
            </a:r>
            <a:r>
              <a:rPr lang="en-US" sz="2800" baseline="-101000">
                <a:latin typeface="Times New Roman"/>
              </a:rPr>
              <a:t>n</a:t>
            </a:r>
            <a:r>
              <a:rPr lang="en-US" sz="2800">
                <a:latin typeface="Times New Roman"/>
              </a:rPr>
              <a:t> modified</a:t>
            </a:r>
            <a:endParaRPr/>
          </a:p>
        </p:txBody>
      </p:sp>
      <p:pic>
        <p:nvPicPr>
          <p:cNvPr id="199" name="" descr=""/>
          <p:cNvPicPr/>
          <p:nvPr/>
        </p:nvPicPr>
        <p:blipFill>
          <a:blip r:embed="rId1"/>
          <a:stretch/>
        </p:blipFill>
        <p:spPr>
          <a:xfrm>
            <a:off x="6583680" y="4114800"/>
            <a:ext cx="3657600" cy="2743200"/>
          </a:xfrm>
          <a:prstGeom prst="rect">
            <a:avLst/>
          </a:prstGeom>
          <a:ln>
            <a:noFill/>
          </a:ln>
        </p:spPr>
      </p:pic>
      <p:sp>
        <p:nvSpPr>
          <p:cNvPr id="200" name="TextShape 3"/>
          <p:cNvSpPr txBox="1"/>
          <p:nvPr/>
        </p:nvSpPr>
        <p:spPr>
          <a:xfrm>
            <a:off x="74880" y="6877440"/>
            <a:ext cx="5367240" cy="668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500">
                <a:solidFill>
                  <a:srgbClr val="000000"/>
                </a:solidFill>
                <a:latin typeface="Times New Roman"/>
              </a:rPr>
              <a:t>Phys.Rev. C69 (2004) 021901  </a:t>
            </a:r>
            <a:r>
              <a:rPr lang="en-US" sz="1500">
                <a:solidFill>
                  <a:srgbClr val="000000"/>
                </a:solidFill>
                <a:latin typeface="Times New Roman"/>
              </a:rPr>
              <a:t>arXiv:nucl-ex/0311007</a:t>
            </a:r>
            <a:endParaRPr/>
          </a:p>
          <a:p>
            <a:endParaRPr/>
          </a:p>
        </p:txBody>
      </p:sp>
      <p:sp>
        <p:nvSpPr>
          <p:cNvPr id="201" name="TextShape 4"/>
          <p:cNvSpPr txBox="1"/>
          <p:nvPr/>
        </p:nvSpPr>
        <p:spPr>
          <a:xfrm>
            <a:off x="822960" y="5834880"/>
            <a:ext cx="4206240" cy="89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500">
                <a:latin typeface="Times New Roman"/>
                <a:ea typeface="Arial"/>
              </a:rPr>
              <a:t>φ</a:t>
            </a:r>
            <a:r>
              <a:rPr lang="en-US" sz="2500" baseline="-101000">
                <a:latin typeface="Times New Roman"/>
                <a:ea typeface="Arial"/>
              </a:rPr>
              <a:t>S</a:t>
            </a:r>
            <a:r>
              <a:rPr lang="en-US" sz="2500">
                <a:latin typeface="Times New Roman"/>
                <a:ea typeface="Arial"/>
              </a:rPr>
              <a:t> </a:t>
            </a:r>
            <a:r>
              <a:rPr lang="en-US" sz="2500">
                <a:latin typeface="Times New Roman"/>
              </a:rPr>
              <a:t>is the angular threshold</a:t>
            </a:r>
            <a:r>
              <a:rPr lang="en-US" sz="2500">
                <a:latin typeface="Times New Roman"/>
              </a:rPr>
              <a:t>
</a:t>
            </a:r>
            <a:endParaRPr/>
          </a:p>
        </p:txBody>
      </p:sp>
      <p:pic>
        <p:nvPicPr>
          <p:cNvPr id="202" name="" descr=""/>
          <p:cNvPicPr/>
          <p:nvPr/>
        </p:nvPicPr>
        <p:blipFill>
          <a:blip r:embed="rId2"/>
          <a:stretch/>
        </p:blipFill>
        <p:spPr>
          <a:xfrm>
            <a:off x="6309360" y="905400"/>
            <a:ext cx="3657600" cy="3026520"/>
          </a:xfrm>
          <a:prstGeom prst="rect">
            <a:avLst/>
          </a:prstGeom>
          <a:ln>
            <a:noFill/>
          </a:ln>
        </p:spPr>
      </p:pic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extShape 1"/>
          <p:cNvSpPr txBox="1"/>
          <p:nvPr/>
        </p:nvSpPr>
        <p:spPr>
          <a:xfrm>
            <a:off x="1417320" y="2798640"/>
            <a:ext cx="7315200" cy="1261800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txBody>
          <a:bodyPr lIns="0" rIns="0" tIns="0" bIns="0" anchor="ctr"/>
          <a:p>
            <a:pPr algn="ctr"/>
            <a:r>
              <a:rPr lang="en-US" sz="4400">
                <a:latin typeface="Times New Roman"/>
              </a:rPr>
              <a:t>Toy model</a:t>
            </a:r>
            <a:endParaRPr/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>
                <a:latin typeface="Times New Roman"/>
              </a:rPr>
              <a:t>Model for background</a:t>
            </a:r>
            <a:endParaRPr/>
          </a:p>
        </p:txBody>
      </p:sp>
      <p:sp>
        <p:nvSpPr>
          <p:cNvPr id="205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Times New Roman"/>
              </a:rPr>
              <a:t>True reaction plane angle is always at </a:t>
            </a:r>
            <a:r>
              <a:rPr lang="en-US" sz="3200">
                <a:latin typeface="Times New Roman"/>
                <a:ea typeface="Times New Roman"/>
              </a:rPr>
              <a:t>φ</a:t>
            </a:r>
            <a:r>
              <a:rPr lang="en-US" sz="3200">
                <a:latin typeface="Times New Roman"/>
                <a:ea typeface="Times New Roman"/>
              </a:rPr>
              <a:t>=0 in detector coordinates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Times New Roman"/>
                <a:ea typeface="Times New Roman"/>
              </a:rPr>
              <a:t>Throw random reconstructed reaction plane angle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Times New Roman"/>
                <a:ea typeface="Times New Roman"/>
              </a:rPr>
              <a:t>Assume Gaussian reaction plane resolution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Times New Roman"/>
                <a:ea typeface="Times New Roman"/>
              </a:rPr>
              <a:t>Selected to approximate data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Times New Roman"/>
                <a:ea typeface="Times New Roman"/>
              </a:rPr>
              <a:t>Use measured particle yields to calculate how many associated particles would be measured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Times New Roman"/>
                <a:ea typeface="Times New Roman"/>
              </a:rPr>
              <a:t>Use measured vn to determine their anisotropy relative to the reaction plane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Times New Roman"/>
                <a:ea typeface="Times New Roman"/>
              </a:rPr>
              <a:t>Throw associated particles matching distribution observed in data</a:t>
            </a:r>
            <a:endParaRPr/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" descr=""/>
          <p:cNvPicPr/>
          <p:nvPr/>
        </p:nvPicPr>
        <p:blipFill>
          <a:blip r:embed="rId1"/>
          <a:stretch/>
        </p:blipFill>
        <p:spPr>
          <a:xfrm>
            <a:off x="-244440" y="3476880"/>
            <a:ext cx="8019720" cy="5667120"/>
          </a:xfrm>
          <a:prstGeom prst="rect">
            <a:avLst/>
          </a:prstGeom>
          <a:ln>
            <a:noFill/>
          </a:ln>
        </p:spPr>
      </p:pic>
      <p:sp>
        <p:nvSpPr>
          <p:cNvPr id="207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>
                <a:latin typeface="Times New Roman"/>
              </a:rPr>
              <a:t>Model for signal</a:t>
            </a:r>
            <a:endParaRPr/>
          </a:p>
        </p:txBody>
      </p:sp>
      <p:sp>
        <p:nvSpPr>
          <p:cNvPr id="208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Times New Roman"/>
              </a:rPr>
              <a:t>Use PYTHIA Perugia 2011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Times New Roman"/>
                <a:ea typeface="Times New Roman"/>
              </a:rPr>
              <a:t>π</a:t>
            </a:r>
            <a:r>
              <a:rPr lang="en-US" sz="3200" baseline="101000">
                <a:latin typeface="Times New Roman"/>
                <a:ea typeface="Times New Roman"/>
              </a:rPr>
              <a:t>±</a:t>
            </a:r>
            <a:r>
              <a:rPr lang="en-US" sz="3200">
                <a:latin typeface="Times New Roman"/>
                <a:ea typeface="Times New Roman"/>
              </a:rPr>
              <a:t>, </a:t>
            </a:r>
            <a:r>
              <a:rPr lang="en-US" sz="3200">
                <a:latin typeface="Times New Roman"/>
                <a:ea typeface="Times New Roman"/>
              </a:rPr>
              <a:t>K</a:t>
            </a:r>
            <a:r>
              <a:rPr lang="en-US" sz="3200" baseline="101000">
                <a:latin typeface="Times New Roman"/>
                <a:ea typeface="Times New Roman"/>
              </a:rPr>
              <a:t>±</a:t>
            </a:r>
            <a:r>
              <a:rPr lang="en-US" sz="3200">
                <a:latin typeface="Times New Roman"/>
                <a:ea typeface="Times New Roman"/>
              </a:rPr>
              <a:t>,</a:t>
            </a:r>
            <a:r>
              <a:rPr lang="en-US" sz="3200">
                <a:latin typeface="Standard Symbols L"/>
                <a:ea typeface="Standard Symbols L"/>
              </a:rPr>
              <a:t>`</a:t>
            </a:r>
            <a:r>
              <a:rPr lang="en-US" sz="3200">
                <a:latin typeface="Times New Roman"/>
                <a:ea typeface="Times New Roman"/>
              </a:rPr>
              <a:t>p, p</a:t>
            </a:r>
            <a:r>
              <a:rPr lang="en-US" sz="3200">
                <a:latin typeface="Times New Roman"/>
              </a:rPr>
              <a:t> for unidentified hadrons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Times New Roman"/>
              </a:rPr>
              <a:t>Quarks and gluons as proxy for reconstructed jets</a:t>
            </a:r>
            <a:endParaRPr/>
          </a:p>
        </p:txBody>
      </p:sp>
      <p:sp>
        <p:nvSpPr>
          <p:cNvPr id="209" name="TextShape 3"/>
          <p:cNvSpPr txBox="1"/>
          <p:nvPr/>
        </p:nvSpPr>
        <p:spPr>
          <a:xfrm>
            <a:off x="7680960" y="4846320"/>
            <a:ext cx="2194560" cy="1789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Times New Roman"/>
              </a:rPr>
              <a:t>h-h</a:t>
            </a:r>
            <a:r>
              <a:rPr lang="en-US">
                <a:latin typeface="Times New Roman"/>
              </a:rPr>
              <a:t>
</a:t>
            </a:r>
            <a:r>
              <a:rPr lang="en-US">
                <a:latin typeface="Arial"/>
                <a:ea typeface="Arial"/>
              </a:rPr>
              <a:t>√</a:t>
            </a:r>
            <a:r>
              <a:rPr lang="en-US">
                <a:latin typeface="Times New Roman"/>
              </a:rPr>
              <a:t>s = 2.76 TeV</a:t>
            </a:r>
            <a:endParaRPr/>
          </a:p>
          <a:p>
            <a:r>
              <a:rPr lang="en-US">
                <a:latin typeface="Times New Roman"/>
              </a:rPr>
              <a:t>pp collisions</a:t>
            </a:r>
            <a:endParaRPr/>
          </a:p>
          <a:p>
            <a:r>
              <a:rPr lang="en-US">
                <a:latin typeface="Times New Roman"/>
              </a:rPr>
              <a:t>8&lt;p</a:t>
            </a:r>
            <a:r>
              <a:rPr lang="en-US" baseline="-101000">
                <a:latin typeface="Times New Roman"/>
              </a:rPr>
              <a:t>T</a:t>
            </a:r>
            <a:r>
              <a:rPr lang="en-US" baseline="101000">
                <a:latin typeface="Times New Roman"/>
              </a:rPr>
              <a:t>trigger</a:t>
            </a:r>
            <a:r>
              <a:rPr lang="en-US">
                <a:latin typeface="Times New Roman"/>
              </a:rPr>
              <a:t>&lt;10 GeV/c</a:t>
            </a:r>
            <a:endParaRPr/>
          </a:p>
          <a:p>
            <a:r>
              <a:rPr lang="en-US">
                <a:latin typeface="Times New Roman"/>
              </a:rPr>
              <a:t>1&lt;p</a:t>
            </a:r>
            <a:r>
              <a:rPr lang="en-US" baseline="-101000">
                <a:latin typeface="Times New Roman"/>
              </a:rPr>
              <a:t>T</a:t>
            </a:r>
            <a:r>
              <a:rPr lang="en-US" baseline="101000">
                <a:latin typeface="Times New Roman"/>
              </a:rPr>
              <a:t>assoc</a:t>
            </a:r>
            <a:r>
              <a:rPr lang="en-US">
                <a:latin typeface="Times New Roman"/>
              </a:rPr>
              <a:t>&lt;2 GeV/c</a:t>
            </a:r>
            <a:endParaRPr/>
          </a:p>
          <a:p>
            <a:endParaRPr/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" descr=""/>
          <p:cNvPicPr/>
          <p:nvPr/>
        </p:nvPicPr>
        <p:blipFill>
          <a:blip r:embed="rId1"/>
          <a:stretch/>
        </p:blipFill>
        <p:spPr>
          <a:xfrm>
            <a:off x="1947240" y="3568320"/>
            <a:ext cx="8019720" cy="5667120"/>
          </a:xfrm>
          <a:prstGeom prst="rect">
            <a:avLst/>
          </a:prstGeom>
          <a:ln>
            <a:noFill/>
          </a:ln>
        </p:spPr>
      </p:pic>
      <p:sp>
        <p:nvSpPr>
          <p:cNvPr id="211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>
                <a:latin typeface="Times New Roman"/>
              </a:rPr>
              <a:t>Acceptance correction</a:t>
            </a:r>
            <a:endParaRPr/>
          </a:p>
        </p:txBody>
      </p:sp>
      <p:sp>
        <p:nvSpPr>
          <p:cNvPr id="212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Times New Roman"/>
              </a:rPr>
              <a:t>Fixed acceptance cuts leads to a trivial structure due to acceptance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Times New Roman"/>
              </a:rPr>
              <a:t>This is fixed with a “mixed event” correction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Times New Roman"/>
              </a:rPr>
              <a:t>Throw random trigger, associated particle within acceptance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Times New Roman"/>
              </a:rPr>
              <a:t>Calculate </a:t>
            </a:r>
            <a:r>
              <a:rPr lang="en-US" sz="2800">
                <a:latin typeface="Times New Roman"/>
                <a:ea typeface="Times New Roman"/>
              </a:rPr>
              <a:t>Δφ, Δη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Times New Roman"/>
                <a:ea typeface="Times New Roman"/>
              </a:rPr>
              <a:t>Use this distribution </a:t>
            </a:r>
            <a:r>
              <a:rPr lang="en-US" sz="2800">
                <a:latin typeface="Times New Roman"/>
                <a:ea typeface="Times New Roman"/>
              </a:rPr>
              <a:t>
</a:t>
            </a:r>
            <a:r>
              <a:rPr lang="en-US" sz="2800">
                <a:latin typeface="Times New Roman"/>
                <a:ea typeface="Times New Roman"/>
              </a:rPr>
              <a:t>to correct for </a:t>
            </a:r>
            <a:r>
              <a:rPr lang="en-US" sz="2800">
                <a:latin typeface="Times New Roman"/>
                <a:ea typeface="Times New Roman"/>
              </a:rPr>
              <a:t>
</a:t>
            </a:r>
            <a:r>
              <a:rPr lang="en-US" sz="2800">
                <a:latin typeface="Times New Roman"/>
                <a:ea typeface="Times New Roman"/>
              </a:rPr>
              <a:t>acceptance</a:t>
            </a:r>
            <a:endParaRPr/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extShape 1"/>
          <p:cNvSpPr txBox="1"/>
          <p:nvPr/>
        </p:nvSpPr>
        <p:spPr>
          <a:xfrm>
            <a:off x="1352160" y="2690640"/>
            <a:ext cx="7315200" cy="1261800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txBody>
          <a:bodyPr lIns="0" rIns="0" tIns="0" bIns="0" anchor="ctr"/>
          <a:p>
            <a:pPr algn="ctr"/>
            <a:r>
              <a:rPr lang="en-US" sz="4400">
                <a:solidFill>
                  <a:srgbClr val="000000"/>
                </a:solidFill>
                <a:latin typeface="Times New Roman"/>
              </a:rPr>
              <a:t>Separating the signal and the background</a:t>
            </a:r>
            <a:endParaRPr/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>
                <a:latin typeface="Times New Roman"/>
              </a:rPr>
              <a:t>Separating signal+background</a:t>
            </a:r>
            <a:endParaRPr/>
          </a:p>
        </p:txBody>
      </p:sp>
      <p:pic>
        <p:nvPicPr>
          <p:cNvPr id="215" name="" descr=""/>
          <p:cNvPicPr/>
          <p:nvPr/>
        </p:nvPicPr>
        <p:blipFill>
          <a:blip r:embed="rId1"/>
          <a:stretch/>
        </p:blipFill>
        <p:spPr>
          <a:xfrm>
            <a:off x="-2074680" y="2399760"/>
            <a:ext cx="7123320" cy="5029200"/>
          </a:xfrm>
          <a:prstGeom prst="rect">
            <a:avLst/>
          </a:prstGeom>
          <a:ln>
            <a:noFill/>
          </a:ln>
        </p:spPr>
      </p:pic>
      <p:sp>
        <p:nvSpPr>
          <p:cNvPr id="216" name="TextShape 2"/>
          <p:cNvSpPr txBox="1"/>
          <p:nvPr/>
        </p:nvSpPr>
        <p:spPr>
          <a:xfrm>
            <a:off x="1208160" y="2209320"/>
            <a:ext cx="3017520" cy="442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500">
                <a:solidFill>
                  <a:srgbClr val="ff0000"/>
                </a:solidFill>
                <a:latin typeface="Times New Roman"/>
              </a:rPr>
              <a:t>Signal+background</a:t>
            </a:r>
            <a:endParaRPr/>
          </a:p>
        </p:txBody>
      </p:sp>
      <p:sp>
        <p:nvSpPr>
          <p:cNvPr id="217" name="TextShape 3"/>
          <p:cNvSpPr txBox="1"/>
          <p:nvPr/>
        </p:nvSpPr>
        <p:spPr>
          <a:xfrm>
            <a:off x="1920240" y="5394960"/>
            <a:ext cx="2843280" cy="442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US" sz="1500">
                <a:solidFill>
                  <a:srgbClr val="ff0000"/>
                </a:solidFill>
                <a:latin typeface="Times New Roman"/>
              </a:rPr>
              <a:t>Background dominated region</a:t>
            </a:r>
            <a:endParaRPr/>
          </a:p>
        </p:txBody>
      </p:sp>
      <p:pic>
        <p:nvPicPr>
          <p:cNvPr id="218" name="" descr=""/>
          <p:cNvPicPr/>
          <p:nvPr/>
        </p:nvPicPr>
        <p:blipFill>
          <a:blip r:embed="rId2"/>
          <a:stretch/>
        </p:blipFill>
        <p:spPr>
          <a:xfrm>
            <a:off x="2987280" y="2468880"/>
            <a:ext cx="7123320" cy="5029200"/>
          </a:xfrm>
          <a:prstGeom prst="rect">
            <a:avLst/>
          </a:prstGeom>
          <a:ln>
            <a:noFill/>
          </a:ln>
        </p:spPr>
      </p:pic>
      <p:sp>
        <p:nvSpPr>
          <p:cNvPr id="219" name="TextShape 4"/>
          <p:cNvSpPr txBox="1"/>
          <p:nvPr/>
        </p:nvSpPr>
        <p:spPr>
          <a:xfrm>
            <a:off x="6140160" y="2209680"/>
            <a:ext cx="3017520" cy="442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US" sz="2500">
                <a:solidFill>
                  <a:srgbClr val="ff0000"/>
                </a:solidFill>
                <a:latin typeface="Times New Roman"/>
              </a:rPr>
              <a:t>Signal only</a:t>
            </a:r>
            <a:endParaRPr/>
          </a:p>
        </p:txBody>
      </p:sp>
      <p:sp>
        <p:nvSpPr>
          <p:cNvPr id="220" name="TextShape 5"/>
          <p:cNvSpPr txBox="1"/>
          <p:nvPr/>
        </p:nvSpPr>
        <p:spPr>
          <a:xfrm>
            <a:off x="3474720" y="2634480"/>
            <a:ext cx="1463040" cy="1103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rIns="90000" tIns="45000" bIns="45000"/>
          <a:p>
            <a:r>
              <a:rPr lang="en-US" sz="1200">
                <a:latin typeface="Times New Roman"/>
              </a:rPr>
              <a:t>h-h</a:t>
            </a:r>
            <a:r>
              <a:rPr lang="en-US" sz="1200">
                <a:latin typeface="Times New Roman"/>
              </a:rPr>
              <a:t>
</a:t>
            </a:r>
            <a:r>
              <a:rPr lang="en-US" sz="1200">
                <a:latin typeface="Times New Roman"/>
                <a:ea typeface="Arial"/>
              </a:rPr>
              <a:t>√</a:t>
            </a:r>
            <a:r>
              <a:rPr lang="en-US" sz="1200">
                <a:latin typeface="Times New Roman"/>
              </a:rPr>
              <a:t>s</a:t>
            </a:r>
            <a:r>
              <a:rPr lang="en-US" sz="1200" baseline="-101000">
                <a:latin typeface="Times New Roman"/>
              </a:rPr>
              <a:t>NN</a:t>
            </a:r>
            <a:r>
              <a:rPr lang="en-US" sz="1200">
                <a:latin typeface="Times New Roman"/>
              </a:rPr>
              <a:t> = 2.76 TeV</a:t>
            </a:r>
            <a:endParaRPr/>
          </a:p>
          <a:p>
            <a:r>
              <a:rPr lang="en-US" sz="1200">
                <a:latin typeface="Times New Roman"/>
              </a:rPr>
              <a:t>30-40% PbPb</a:t>
            </a:r>
            <a:endParaRPr/>
          </a:p>
          <a:p>
            <a:r>
              <a:rPr lang="en-US" sz="1200">
                <a:latin typeface="Times New Roman"/>
              </a:rPr>
              <a:t>8&lt;p</a:t>
            </a:r>
            <a:r>
              <a:rPr lang="en-US" sz="1200" baseline="-101000">
                <a:latin typeface="Times New Roman"/>
              </a:rPr>
              <a:t>T</a:t>
            </a:r>
            <a:r>
              <a:rPr lang="en-US" sz="1200" baseline="101000">
                <a:latin typeface="Times New Roman"/>
              </a:rPr>
              <a:t>trigger</a:t>
            </a:r>
            <a:r>
              <a:rPr lang="en-US" sz="1200">
                <a:latin typeface="Times New Roman"/>
              </a:rPr>
              <a:t>&lt;10 GeV/c</a:t>
            </a:r>
            <a:endParaRPr/>
          </a:p>
          <a:p>
            <a:r>
              <a:rPr lang="en-US" sz="1200">
                <a:latin typeface="Times New Roman"/>
              </a:rPr>
              <a:t>1&lt;p</a:t>
            </a:r>
            <a:r>
              <a:rPr lang="en-US" sz="1200" baseline="-101000">
                <a:latin typeface="Times New Roman"/>
              </a:rPr>
              <a:t>T</a:t>
            </a:r>
            <a:r>
              <a:rPr lang="en-US" sz="1200" baseline="101000">
                <a:latin typeface="Times New Roman"/>
              </a:rPr>
              <a:t>assoc</a:t>
            </a:r>
            <a:r>
              <a:rPr lang="en-US" sz="1200">
                <a:latin typeface="Times New Roman"/>
              </a:rPr>
              <a:t>&lt;2 GeV/c</a:t>
            </a:r>
            <a:endParaRPr/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" descr=""/>
          <p:cNvPicPr/>
          <p:nvPr/>
        </p:nvPicPr>
        <p:blipFill>
          <a:blip r:embed="rId1"/>
          <a:stretch/>
        </p:blipFill>
        <p:spPr>
          <a:xfrm>
            <a:off x="5797080" y="1826280"/>
            <a:ext cx="3695760" cy="3695760"/>
          </a:xfrm>
          <a:prstGeom prst="rect">
            <a:avLst/>
          </a:prstGeom>
          <a:ln>
            <a:noFill/>
          </a:ln>
        </p:spPr>
      </p:pic>
      <p:sp>
        <p:nvSpPr>
          <p:cNvPr id="51" name="CustomShape 1"/>
          <p:cNvSpPr/>
          <p:nvPr/>
        </p:nvSpPr>
        <p:spPr>
          <a:xfrm>
            <a:off x="7004880" y="1275840"/>
            <a:ext cx="1918800" cy="55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1" lang="en-US" sz="2650">
                <a:solidFill>
                  <a:srgbClr val="000000"/>
                </a:solidFill>
                <a:latin typeface="Times New Roman"/>
              </a:rPr>
              <a:t>p+p </a:t>
            </a:r>
            <a:r>
              <a:rPr b="1" lang="en-US" sz="2650">
                <a:solidFill>
                  <a:srgbClr val="000000"/>
                </a:solidFill>
                <a:latin typeface="Symbol"/>
              </a:rPr>
              <a:t></a:t>
            </a:r>
            <a:r>
              <a:rPr b="1" lang="en-US" sz="2650">
                <a:solidFill>
                  <a:srgbClr val="000000"/>
                </a:solidFill>
                <a:latin typeface="Times New Roman"/>
              </a:rPr>
              <a:t> dijet</a:t>
            </a:r>
            <a:endParaRPr/>
          </a:p>
        </p:txBody>
      </p:sp>
      <p:cxnSp>
        <p:nvCxnSpPr>
          <p:cNvPr id="52" name="Line 2"/>
          <p:cNvCxnSpPr/>
          <p:nvPr/>
        </p:nvCxnSpPr>
        <p:spPr>
          <a:xfrm flipV="1">
            <a:off x="3199320" y="2303640"/>
            <a:ext cx="741600" cy="894600"/>
          </a:xfrm>
          <a:prstGeom prst="straightConnector1">
            <a:avLst/>
          </a:prstGeom>
          <a:ln w="12600">
            <a:solidFill>
              <a:srgbClr val="4d7bcf"/>
            </a:solidFill>
            <a:miter/>
            <a:tailEnd len="med" type="triangle" w="med"/>
          </a:ln>
        </p:spPr>
      </p:cxnSp>
      <p:cxnSp>
        <p:nvCxnSpPr>
          <p:cNvPr id="53" name="Line 3"/>
          <p:cNvCxnSpPr/>
          <p:nvPr/>
        </p:nvCxnSpPr>
        <p:spPr>
          <a:xfrm flipH="1">
            <a:off x="2171520" y="3523680"/>
            <a:ext cx="744840" cy="915120"/>
          </a:xfrm>
          <a:prstGeom prst="straightConnector1">
            <a:avLst/>
          </a:prstGeom>
          <a:ln w="12600">
            <a:solidFill>
              <a:srgbClr val="4d7bcf"/>
            </a:solidFill>
            <a:miter/>
            <a:tailEnd len="med" type="triangle" w="med"/>
          </a:ln>
        </p:spPr>
      </p:cxnSp>
      <p:sp>
        <p:nvSpPr>
          <p:cNvPr id="54" name="CustomShape 4"/>
          <p:cNvSpPr/>
          <p:nvPr/>
        </p:nvSpPr>
        <p:spPr>
          <a:xfrm>
            <a:off x="3886200" y="1923480"/>
            <a:ext cx="380880" cy="38088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" name="CustomShape 5"/>
          <p:cNvSpPr/>
          <p:nvPr/>
        </p:nvSpPr>
        <p:spPr>
          <a:xfrm>
            <a:off x="1904760" y="4438080"/>
            <a:ext cx="381240" cy="38088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cxnSp>
        <p:nvCxnSpPr>
          <p:cNvPr id="56" name="Line 6"/>
          <p:cNvCxnSpPr/>
          <p:nvPr/>
        </p:nvCxnSpPr>
        <p:spPr>
          <a:xfrm flipV="1">
            <a:off x="4113000" y="1389960"/>
            <a:ext cx="154440" cy="533880"/>
          </a:xfrm>
          <a:prstGeom prst="straightConnector1">
            <a:avLst/>
          </a:prstGeom>
          <a:ln w="34920">
            <a:solidFill>
              <a:srgbClr val="1ad945"/>
            </a:solidFill>
            <a:miter/>
            <a:tailEnd len="med" type="triangle" w="med"/>
          </a:ln>
        </p:spPr>
      </p:cxnSp>
      <p:cxnSp>
        <p:nvCxnSpPr>
          <p:cNvPr id="57" name="Line 7"/>
          <p:cNvCxnSpPr/>
          <p:nvPr/>
        </p:nvCxnSpPr>
        <p:spPr>
          <a:xfrm flipV="1">
            <a:off x="4190760" y="1236960"/>
            <a:ext cx="457560" cy="686520"/>
          </a:xfrm>
          <a:prstGeom prst="straightConnector1">
            <a:avLst/>
          </a:prstGeom>
          <a:ln w="34920">
            <a:solidFill>
              <a:srgbClr val="1ad945"/>
            </a:solidFill>
            <a:miter/>
            <a:tailEnd len="med" type="triangle" w="med"/>
          </a:ln>
        </p:spPr>
      </p:cxnSp>
      <p:cxnSp>
        <p:nvCxnSpPr>
          <p:cNvPr id="58" name="Line 8"/>
          <p:cNvCxnSpPr/>
          <p:nvPr/>
        </p:nvCxnSpPr>
        <p:spPr>
          <a:xfrm flipV="1">
            <a:off x="4190400" y="1542600"/>
            <a:ext cx="459720" cy="457560"/>
          </a:xfrm>
          <a:prstGeom prst="straightConnector1">
            <a:avLst/>
          </a:prstGeom>
          <a:ln w="34920">
            <a:solidFill>
              <a:srgbClr val="1ad945"/>
            </a:solidFill>
            <a:miter/>
            <a:tailEnd len="med" type="triangle" w="med"/>
          </a:ln>
        </p:spPr>
      </p:cxnSp>
      <p:cxnSp>
        <p:nvCxnSpPr>
          <p:cNvPr id="59" name="Line 9"/>
          <p:cNvCxnSpPr/>
          <p:nvPr/>
        </p:nvCxnSpPr>
        <p:spPr>
          <a:xfrm flipV="1">
            <a:off x="4265640" y="1809000"/>
            <a:ext cx="383040" cy="228960"/>
          </a:xfrm>
          <a:prstGeom prst="straightConnector1">
            <a:avLst/>
          </a:prstGeom>
          <a:ln w="34920">
            <a:solidFill>
              <a:srgbClr val="1ad945"/>
            </a:solidFill>
            <a:miter/>
            <a:tailEnd len="med" type="triangle" w="med"/>
          </a:ln>
        </p:spPr>
      </p:cxnSp>
      <p:cxnSp>
        <p:nvCxnSpPr>
          <p:cNvPr id="60" name="Line 10"/>
          <p:cNvCxnSpPr/>
          <p:nvPr/>
        </p:nvCxnSpPr>
        <p:spPr>
          <a:xfrm flipV="1">
            <a:off x="4265640" y="2037600"/>
            <a:ext cx="459000" cy="76320"/>
          </a:xfrm>
          <a:prstGeom prst="straightConnector1">
            <a:avLst/>
          </a:prstGeom>
          <a:ln w="34920">
            <a:solidFill>
              <a:srgbClr val="1ad945"/>
            </a:solidFill>
            <a:miter/>
            <a:tailEnd len="med" type="triangle" w="med"/>
          </a:ln>
        </p:spPr>
      </p:cxnSp>
      <p:cxnSp>
        <p:nvCxnSpPr>
          <p:cNvPr id="61" name="Line 11"/>
          <p:cNvCxnSpPr>
            <a:stCxn id="55" idx="3"/>
          </p:cNvCxnSpPr>
          <p:nvPr/>
        </p:nvCxnSpPr>
        <p:spPr>
          <a:xfrm flipH="1">
            <a:off x="1447200" y="4763160"/>
            <a:ext cx="513720" cy="590040"/>
          </a:xfrm>
          <a:prstGeom prst="straightConnector1">
            <a:avLst/>
          </a:prstGeom>
          <a:ln w="34920">
            <a:solidFill>
              <a:srgbClr val="1ad945"/>
            </a:solidFill>
            <a:miter/>
            <a:tailEnd len="med" type="triangle" w="med"/>
          </a:ln>
        </p:spPr>
      </p:cxnSp>
      <p:cxnSp>
        <p:nvCxnSpPr>
          <p:cNvPr id="62" name="Line 12"/>
          <p:cNvCxnSpPr/>
          <p:nvPr/>
        </p:nvCxnSpPr>
        <p:spPr>
          <a:xfrm flipH="1">
            <a:off x="1447560" y="4631760"/>
            <a:ext cx="457560" cy="187920"/>
          </a:xfrm>
          <a:prstGeom prst="straightConnector1">
            <a:avLst/>
          </a:prstGeom>
          <a:ln w="34920">
            <a:solidFill>
              <a:srgbClr val="1ad945"/>
            </a:solidFill>
            <a:miter/>
            <a:tailEnd len="med" type="triangle" w="med"/>
          </a:ln>
        </p:spPr>
      </p:cxnSp>
      <p:cxnSp>
        <p:nvCxnSpPr>
          <p:cNvPr id="63" name="Line 13"/>
          <p:cNvCxnSpPr/>
          <p:nvPr/>
        </p:nvCxnSpPr>
        <p:spPr>
          <a:xfrm flipH="1">
            <a:off x="1752120" y="4818960"/>
            <a:ext cx="305280" cy="533880"/>
          </a:xfrm>
          <a:prstGeom prst="straightConnector1">
            <a:avLst/>
          </a:prstGeom>
          <a:ln w="34920">
            <a:solidFill>
              <a:srgbClr val="1ad945"/>
            </a:solidFill>
            <a:miter/>
            <a:tailEnd len="med" type="triangle" w="med"/>
          </a:ln>
        </p:spPr>
      </p:cxnSp>
      <p:cxnSp>
        <p:nvCxnSpPr>
          <p:cNvPr id="64" name="Line 14"/>
          <p:cNvCxnSpPr/>
          <p:nvPr/>
        </p:nvCxnSpPr>
        <p:spPr>
          <a:xfrm flipH="1">
            <a:off x="2057040" y="4818960"/>
            <a:ext cx="114480" cy="378360"/>
          </a:xfrm>
          <a:prstGeom prst="straightConnector1">
            <a:avLst/>
          </a:prstGeom>
          <a:ln w="34920">
            <a:solidFill>
              <a:srgbClr val="1ad945"/>
            </a:solidFill>
            <a:miter/>
            <a:tailEnd len="med" type="triangle" w="med"/>
          </a:ln>
        </p:spPr>
      </p:cxnSp>
      <p:cxnSp>
        <p:nvCxnSpPr>
          <p:cNvPr id="65" name="Line 15"/>
          <p:cNvCxnSpPr/>
          <p:nvPr/>
        </p:nvCxnSpPr>
        <p:spPr>
          <a:xfrm flipH="1">
            <a:off x="1447560" y="4682520"/>
            <a:ext cx="457560" cy="295560"/>
          </a:xfrm>
          <a:prstGeom prst="straightConnector1">
            <a:avLst/>
          </a:prstGeom>
          <a:ln w="34920">
            <a:solidFill>
              <a:srgbClr val="1ad945"/>
            </a:solidFill>
            <a:miter/>
            <a:tailEnd len="med" type="triangle" w="med"/>
          </a:ln>
        </p:spPr>
      </p:cxnSp>
      <p:sp>
        <p:nvSpPr>
          <p:cNvPr id="66" name="CustomShape 16"/>
          <p:cNvSpPr/>
          <p:nvPr/>
        </p:nvSpPr>
        <p:spPr>
          <a:xfrm>
            <a:off x="4649760" y="3061800"/>
            <a:ext cx="380880" cy="36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p</a:t>
            </a:r>
            <a:endParaRPr/>
          </a:p>
        </p:txBody>
      </p:sp>
      <p:pic>
        <p:nvPicPr>
          <p:cNvPr id="67" name="Oval 5" descr=""/>
          <p:cNvPicPr/>
          <p:nvPr/>
        </p:nvPicPr>
        <p:blipFill>
          <a:blip r:embed="rId2"/>
          <a:stretch/>
        </p:blipFill>
        <p:spPr>
          <a:xfrm>
            <a:off x="996840" y="2868120"/>
            <a:ext cx="517680" cy="969840"/>
          </a:xfrm>
          <a:prstGeom prst="rect">
            <a:avLst/>
          </a:prstGeom>
          <a:ln>
            <a:noFill/>
          </a:ln>
        </p:spPr>
      </p:pic>
      <p:sp>
        <p:nvSpPr>
          <p:cNvPr id="68" name="CustomShape 17"/>
          <p:cNvSpPr/>
          <p:nvPr/>
        </p:nvSpPr>
        <p:spPr>
          <a:xfrm>
            <a:off x="1122120" y="3036240"/>
            <a:ext cx="270000" cy="59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cxnSp>
        <p:nvCxnSpPr>
          <p:cNvPr id="69" name="Line 18"/>
          <p:cNvCxnSpPr/>
          <p:nvPr/>
        </p:nvCxnSpPr>
        <p:spPr>
          <a:xfrm>
            <a:off x="1447200" y="3332880"/>
            <a:ext cx="1220040" cy="3960"/>
          </a:xfrm>
          <a:prstGeom prst="straightConnector1">
            <a:avLst/>
          </a:prstGeom>
          <a:ln w="25560">
            <a:solidFill>
              <a:srgbClr val="fe8637"/>
            </a:solidFill>
            <a:miter/>
            <a:tailEnd len="med" type="triangle" w="med"/>
          </a:ln>
        </p:spPr>
      </p:cxnSp>
      <p:sp>
        <p:nvSpPr>
          <p:cNvPr id="70" name="CustomShape 19"/>
          <p:cNvSpPr/>
          <p:nvPr/>
        </p:nvSpPr>
        <p:spPr>
          <a:xfrm>
            <a:off x="1066680" y="3061800"/>
            <a:ext cx="380880" cy="36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buSzPct val="45000"/>
              <a:buFont typeface="StarSymbol"/>
              <a:buChar char=""/>
            </a:pPr>
            <a:r>
              <a:rPr lang="en-US">
                <a:latin typeface="Arial"/>
              </a:rPr>
              <a:t>p</a:t>
            </a:r>
            <a:endParaRPr/>
          </a:p>
        </p:txBody>
      </p:sp>
      <p:sp>
        <p:nvSpPr>
          <p:cNvPr id="71" name="CustomShape 20"/>
          <p:cNvSpPr/>
          <p:nvPr/>
        </p:nvSpPr>
        <p:spPr>
          <a:xfrm>
            <a:off x="1600200" y="2914200"/>
            <a:ext cx="838080" cy="40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/>
            <a:r>
              <a:rPr lang="en-US">
                <a:solidFill>
                  <a:srgbClr val="ff0000"/>
                </a:solidFill>
                <a:latin typeface="Arial"/>
              </a:rPr>
              <a:t>a, x</a:t>
            </a:r>
            <a:r>
              <a:rPr lang="en-US" baseline="-25000">
                <a:solidFill>
                  <a:srgbClr val="ff0000"/>
                </a:solidFill>
                <a:latin typeface="Arial"/>
              </a:rPr>
              <a:t>a</a:t>
            </a:r>
            <a:endParaRPr/>
          </a:p>
        </p:txBody>
      </p:sp>
      <p:cxnSp>
        <p:nvCxnSpPr>
          <p:cNvPr id="72" name="Line 21"/>
          <p:cNvCxnSpPr/>
          <p:nvPr/>
        </p:nvCxnSpPr>
        <p:spPr>
          <a:xfrm flipH="1" flipV="1">
            <a:off x="3352680" y="3332520"/>
            <a:ext cx="1295640" cy="3960"/>
          </a:xfrm>
          <a:prstGeom prst="straightConnector1">
            <a:avLst/>
          </a:prstGeom>
          <a:ln w="25560">
            <a:solidFill>
              <a:srgbClr val="fe8637"/>
            </a:solidFill>
            <a:miter/>
            <a:tailEnd len="med" type="triangle" w="med"/>
          </a:ln>
        </p:spPr>
      </p:cxnSp>
      <p:pic>
        <p:nvPicPr>
          <p:cNvPr id="73" name="Oval 6" descr=""/>
          <p:cNvPicPr/>
          <p:nvPr/>
        </p:nvPicPr>
        <p:blipFill>
          <a:blip r:embed="rId3"/>
          <a:stretch/>
        </p:blipFill>
        <p:spPr>
          <a:xfrm>
            <a:off x="4581360" y="2868120"/>
            <a:ext cx="517680" cy="969840"/>
          </a:xfrm>
          <a:prstGeom prst="rect">
            <a:avLst/>
          </a:prstGeom>
          <a:ln>
            <a:noFill/>
          </a:ln>
        </p:spPr>
      </p:pic>
      <p:sp>
        <p:nvSpPr>
          <p:cNvPr id="74" name="CustomShape 22"/>
          <p:cNvSpPr/>
          <p:nvPr/>
        </p:nvSpPr>
        <p:spPr>
          <a:xfrm>
            <a:off x="4703760" y="3036240"/>
            <a:ext cx="269640" cy="59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5" name="CustomShape 23"/>
          <p:cNvSpPr/>
          <p:nvPr/>
        </p:nvSpPr>
        <p:spPr>
          <a:xfrm>
            <a:off x="3886200" y="2914200"/>
            <a:ext cx="838080" cy="40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/>
            <a:r>
              <a:rPr lang="en-US">
                <a:solidFill>
                  <a:srgbClr val="ff0000"/>
                </a:solidFill>
                <a:latin typeface="Arial"/>
              </a:rPr>
              <a:t>b, x</a:t>
            </a:r>
            <a:r>
              <a:rPr lang="en-US" baseline="-25000">
                <a:solidFill>
                  <a:srgbClr val="ff0000"/>
                </a:solidFill>
                <a:latin typeface="Arial"/>
              </a:rPr>
              <a:t>b</a:t>
            </a:r>
            <a:endParaRPr/>
          </a:p>
        </p:txBody>
      </p:sp>
      <p:sp>
        <p:nvSpPr>
          <p:cNvPr id="76" name="CustomShape 24"/>
          <p:cNvSpPr/>
          <p:nvPr/>
        </p:nvSpPr>
        <p:spPr>
          <a:xfrm>
            <a:off x="2819160" y="3142800"/>
            <a:ext cx="381240" cy="380880"/>
          </a:xfrm>
          <a:prstGeom prst="ellipse">
            <a:avLst/>
          </a:prstGeom>
          <a:solidFill>
            <a:srgbClr val="c8d6f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7" name="CustomShape 25"/>
          <p:cNvSpPr/>
          <p:nvPr/>
        </p:nvSpPr>
        <p:spPr>
          <a:xfrm>
            <a:off x="2743200" y="3066480"/>
            <a:ext cx="838080" cy="44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/>
            <a:r>
              <a:rPr b="1" lang="en-US" sz="2000">
                <a:solidFill>
                  <a:srgbClr val="000090"/>
                </a:solidFill>
                <a:latin typeface="Arial"/>
              </a:rPr>
              <a:t>σ</a:t>
            </a:r>
            <a:r>
              <a:rPr b="1" lang="en-US" sz="2000" baseline="-25000">
                <a:solidFill>
                  <a:srgbClr val="000090"/>
                </a:solidFill>
                <a:latin typeface="Arial"/>
              </a:rPr>
              <a:t>ab</a:t>
            </a:r>
            <a:endParaRPr/>
          </a:p>
        </p:txBody>
      </p:sp>
      <p:sp>
        <p:nvSpPr>
          <p:cNvPr id="78" name="CustomShape 26"/>
          <p:cNvSpPr/>
          <p:nvPr/>
        </p:nvSpPr>
        <p:spPr>
          <a:xfrm rot="18668400">
            <a:off x="2995560" y="2397240"/>
            <a:ext cx="838440" cy="40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/>
            <a:r>
              <a:rPr lang="en-US">
                <a:solidFill>
                  <a:srgbClr val="0000ff"/>
                </a:solidFill>
                <a:latin typeface="Arial"/>
              </a:rPr>
              <a:t>c, x</a:t>
            </a:r>
            <a:r>
              <a:rPr lang="en-US" baseline="-25000">
                <a:solidFill>
                  <a:srgbClr val="0000ff"/>
                </a:solidFill>
                <a:latin typeface="Arial"/>
              </a:rPr>
              <a:t>c</a:t>
            </a:r>
            <a:endParaRPr/>
          </a:p>
        </p:txBody>
      </p:sp>
      <p:sp>
        <p:nvSpPr>
          <p:cNvPr id="79" name="CustomShape 27"/>
          <p:cNvSpPr/>
          <p:nvPr/>
        </p:nvSpPr>
        <p:spPr>
          <a:xfrm rot="18668400">
            <a:off x="2066760" y="3621240"/>
            <a:ext cx="838440" cy="40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/>
            <a:r>
              <a:rPr lang="en-US">
                <a:solidFill>
                  <a:srgbClr val="0000ff"/>
                </a:solidFill>
                <a:latin typeface="Arial"/>
              </a:rPr>
              <a:t>d, x</a:t>
            </a:r>
            <a:r>
              <a:rPr lang="en-US" baseline="-25000">
                <a:solidFill>
                  <a:srgbClr val="0000ff"/>
                </a:solidFill>
                <a:latin typeface="Arial"/>
              </a:rPr>
              <a:t>d</a:t>
            </a:r>
            <a:endParaRPr/>
          </a:p>
        </p:txBody>
      </p:sp>
      <p:sp>
        <p:nvSpPr>
          <p:cNvPr id="80" name="CustomShape 28"/>
          <p:cNvSpPr/>
          <p:nvPr/>
        </p:nvSpPr>
        <p:spPr>
          <a:xfrm>
            <a:off x="3886200" y="1922040"/>
            <a:ext cx="533160" cy="398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/>
            <a:r>
              <a:rPr b="1" lang="en-US" sz="2000">
                <a:solidFill>
                  <a:srgbClr val="ffe636"/>
                </a:solidFill>
                <a:latin typeface="Arial"/>
              </a:rPr>
              <a:t>D</a:t>
            </a:r>
            <a:endParaRPr/>
          </a:p>
        </p:txBody>
      </p:sp>
      <p:sp>
        <p:nvSpPr>
          <p:cNvPr id="81" name="CustomShape 29"/>
          <p:cNvSpPr/>
          <p:nvPr/>
        </p:nvSpPr>
        <p:spPr>
          <a:xfrm>
            <a:off x="1904760" y="4431600"/>
            <a:ext cx="533520" cy="398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/>
            <a:r>
              <a:rPr b="1" lang="en-US" sz="2000">
                <a:solidFill>
                  <a:srgbClr val="ffe636"/>
                </a:solidFill>
                <a:latin typeface="Arial"/>
              </a:rPr>
              <a:t>D</a:t>
            </a:r>
            <a:endParaRPr/>
          </a:p>
        </p:txBody>
      </p:sp>
      <p:pic>
        <p:nvPicPr>
          <p:cNvPr id="82" name="TextBox 71" descr=""/>
          <p:cNvPicPr/>
          <p:nvPr/>
        </p:nvPicPr>
        <p:blipFill>
          <a:blip r:embed="rId4"/>
          <a:stretch/>
        </p:blipFill>
        <p:spPr>
          <a:xfrm>
            <a:off x="4324320" y="1155240"/>
            <a:ext cx="695160" cy="1030320"/>
          </a:xfrm>
          <a:prstGeom prst="rect">
            <a:avLst/>
          </a:prstGeom>
          <a:ln>
            <a:noFill/>
          </a:ln>
        </p:spPr>
      </p:pic>
      <p:pic>
        <p:nvPicPr>
          <p:cNvPr id="83" name="TextBox 72" descr=""/>
          <p:cNvPicPr/>
          <p:nvPr/>
        </p:nvPicPr>
        <p:blipFill>
          <a:blip r:embed="rId5"/>
          <a:stretch/>
        </p:blipFill>
        <p:spPr>
          <a:xfrm>
            <a:off x="1046160" y="4527000"/>
            <a:ext cx="627120" cy="1011240"/>
          </a:xfrm>
          <a:prstGeom prst="rect">
            <a:avLst/>
          </a:prstGeom>
          <a:ln>
            <a:noFill/>
          </a:ln>
        </p:spPr>
      </p:pic>
      <p:sp>
        <p:nvSpPr>
          <p:cNvPr id="84" name="TextShape 30"/>
          <p:cNvSpPr txBox="1"/>
          <p:nvPr/>
        </p:nvSpPr>
        <p:spPr>
          <a:xfrm>
            <a:off x="912240" y="5667840"/>
            <a:ext cx="8686800" cy="1160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i="1" lang="en-US" sz="2500">
                <a:solidFill>
                  <a:srgbClr val="000080"/>
                </a:solidFill>
                <a:latin typeface="Arial"/>
              </a:rPr>
              <a:t>Jets</a:t>
            </a:r>
            <a:r>
              <a:rPr lang="en-US" sz="2500">
                <a:latin typeface="Arial"/>
              </a:rPr>
              <a:t> – hard parton scattering leads to back-to-back quarks or gluons, which then fragment as a columnated spray of particles</a:t>
            </a:r>
            <a:endParaRPr/>
          </a:p>
        </p:txBody>
      </p:sp>
      <p:sp>
        <p:nvSpPr>
          <p:cNvPr id="85" name="CustomShape 31"/>
          <p:cNvSpPr/>
          <p:nvPr/>
        </p:nvSpPr>
        <p:spPr>
          <a:xfrm>
            <a:off x="7543440" y="3570840"/>
            <a:ext cx="228600" cy="228600"/>
          </a:xfrm>
          <a:prstGeom prst="ellipse">
            <a:avLst/>
          </a:prstGeom>
          <a:solidFill>
            <a:srgbClr val="ffffff"/>
          </a:solidFill>
          <a:ln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6" name="TextShape 32"/>
          <p:cNvSpPr txBox="1"/>
          <p:nvPr/>
        </p:nvSpPr>
        <p:spPr>
          <a:xfrm>
            <a:off x="7772040" y="3113640"/>
            <a:ext cx="1143000" cy="803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lang="en-US" sz="2500">
                <a:solidFill>
                  <a:srgbClr val="ffffff"/>
                </a:solidFill>
                <a:latin typeface="Arial"/>
              </a:rPr>
              <a:t>Beam pipe</a:t>
            </a:r>
            <a:endParaRPr/>
          </a:p>
        </p:txBody>
      </p:sp>
      <p:sp>
        <p:nvSpPr>
          <p:cNvPr id="87" name="TextShape 33"/>
          <p:cNvSpPr txBox="1"/>
          <p:nvPr/>
        </p:nvSpPr>
        <p:spPr>
          <a:xfrm>
            <a:off x="529200" y="72360"/>
            <a:ext cx="9071640" cy="841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>
                <a:latin typeface="Times New Roman"/>
              </a:rPr>
              <a:t>Jets</a:t>
            </a:r>
            <a:endParaRPr/>
          </a:p>
        </p:txBody>
      </p:sp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>
                <a:latin typeface="Times New Roman"/>
              </a:rPr>
              <a:t>Near-Side Fit (NSF) method </a:t>
            </a:r>
            <a:r>
              <a:rPr lang="en-US" sz="4400">
                <a:latin typeface="Times New Roman"/>
              </a:rPr>
              <a:t>
</a:t>
            </a:r>
            <a:r>
              <a:rPr lang="en-US" sz="2500">
                <a:solidFill>
                  <a:srgbClr val="ff0000"/>
                </a:solidFill>
                <a:latin typeface="Times New Roman"/>
              </a:rPr>
              <a:t>No reaction plane dependence</a:t>
            </a:r>
            <a:endParaRPr/>
          </a:p>
        </p:txBody>
      </p:sp>
      <p:pic>
        <p:nvPicPr>
          <p:cNvPr id="222" name="" descr=""/>
          <p:cNvPicPr/>
          <p:nvPr/>
        </p:nvPicPr>
        <p:blipFill>
          <a:blip r:embed="rId1"/>
          <a:stretch/>
        </p:blipFill>
        <p:spPr>
          <a:xfrm>
            <a:off x="2817360" y="1684800"/>
            <a:ext cx="7113960" cy="5029200"/>
          </a:xfrm>
          <a:prstGeom prst="rect">
            <a:avLst/>
          </a:prstGeom>
          <a:ln>
            <a:noFill/>
          </a:ln>
        </p:spPr>
      </p:pic>
      <p:pic>
        <p:nvPicPr>
          <p:cNvPr id="223" name="" descr=""/>
          <p:cNvPicPr/>
          <p:nvPr/>
        </p:nvPicPr>
        <p:blipFill>
          <a:blip r:embed="rId2"/>
          <a:stretch/>
        </p:blipFill>
        <p:spPr>
          <a:xfrm>
            <a:off x="-2074320" y="2385000"/>
            <a:ext cx="7123320" cy="5029200"/>
          </a:xfrm>
          <a:prstGeom prst="rect">
            <a:avLst/>
          </a:prstGeom>
          <a:ln>
            <a:noFill/>
          </a:ln>
        </p:spPr>
      </p:pic>
      <p:sp>
        <p:nvSpPr>
          <p:cNvPr id="224" name="TextShape 2"/>
          <p:cNvSpPr txBox="1"/>
          <p:nvPr/>
        </p:nvSpPr>
        <p:spPr>
          <a:xfrm>
            <a:off x="1208520" y="2194560"/>
            <a:ext cx="3017520" cy="442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500">
                <a:solidFill>
                  <a:srgbClr val="ff0000"/>
                </a:solidFill>
                <a:latin typeface="Times New Roman"/>
              </a:rPr>
              <a:t>Signal+background</a:t>
            </a:r>
            <a:endParaRPr/>
          </a:p>
        </p:txBody>
      </p:sp>
      <p:sp>
        <p:nvSpPr>
          <p:cNvPr id="225" name="TextShape 3"/>
          <p:cNvSpPr txBox="1"/>
          <p:nvPr/>
        </p:nvSpPr>
        <p:spPr>
          <a:xfrm>
            <a:off x="1920600" y="5380200"/>
            <a:ext cx="2843280" cy="442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US" sz="1500">
                <a:solidFill>
                  <a:srgbClr val="ff0000"/>
                </a:solidFill>
                <a:latin typeface="Times New Roman"/>
              </a:rPr>
              <a:t>Background dominated region</a:t>
            </a:r>
            <a:endParaRPr/>
          </a:p>
        </p:txBody>
      </p:sp>
      <p:sp>
        <p:nvSpPr>
          <p:cNvPr id="226" name="CustomShape 4"/>
          <p:cNvSpPr/>
          <p:nvPr/>
        </p:nvSpPr>
        <p:spPr>
          <a:xfrm>
            <a:off x="5613840" y="2926080"/>
            <a:ext cx="2011680" cy="2926080"/>
          </a:xfrm>
          <a:prstGeom prst="rect">
            <a:avLst/>
          </a:prstGeom>
          <a:solidFill>
            <a:srgbClr val="0000ff">
              <a:alpha val="50000"/>
            </a:srgbClr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27" name="TextShape 5"/>
          <p:cNvSpPr txBox="1"/>
          <p:nvPr/>
        </p:nvSpPr>
        <p:spPr>
          <a:xfrm>
            <a:off x="6217920" y="4480560"/>
            <a:ext cx="822960" cy="516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3000">
                <a:latin typeface="Arial"/>
              </a:rPr>
              <a:t>Fit</a:t>
            </a:r>
            <a:endParaRPr/>
          </a:p>
        </p:txBody>
      </p:sp>
      <p:sp>
        <p:nvSpPr>
          <p:cNvPr id="228" name="TextShape 6"/>
          <p:cNvSpPr txBox="1"/>
          <p:nvPr/>
        </p:nvSpPr>
        <p:spPr>
          <a:xfrm>
            <a:off x="7763040" y="4500000"/>
            <a:ext cx="2054160" cy="712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000">
                <a:latin typeface="Arial"/>
              </a:rPr>
              <a:t>extrapolation</a:t>
            </a:r>
            <a:endParaRPr/>
          </a:p>
        </p:txBody>
      </p:sp>
      <p:sp>
        <p:nvSpPr>
          <p:cNvPr id="229" name="TextShape 7"/>
          <p:cNvSpPr txBox="1"/>
          <p:nvPr/>
        </p:nvSpPr>
        <p:spPr>
          <a:xfrm>
            <a:off x="3474720" y="2634480"/>
            <a:ext cx="1463040" cy="1103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rIns="90000" tIns="45000" bIns="45000"/>
          <a:p>
            <a:r>
              <a:rPr lang="en-US" sz="1200">
                <a:latin typeface="Times New Roman"/>
              </a:rPr>
              <a:t>h-h</a:t>
            </a:r>
            <a:r>
              <a:rPr lang="en-US" sz="1200">
                <a:latin typeface="Times New Roman"/>
              </a:rPr>
              <a:t>
</a:t>
            </a:r>
            <a:r>
              <a:rPr lang="en-US" sz="1200">
                <a:latin typeface="Times New Roman"/>
                <a:ea typeface="Arial"/>
              </a:rPr>
              <a:t>√</a:t>
            </a:r>
            <a:r>
              <a:rPr lang="en-US" sz="1200">
                <a:latin typeface="Times New Roman"/>
              </a:rPr>
              <a:t>s</a:t>
            </a:r>
            <a:r>
              <a:rPr lang="en-US" sz="1200" baseline="-101000">
                <a:latin typeface="Times New Roman"/>
              </a:rPr>
              <a:t>NN</a:t>
            </a:r>
            <a:r>
              <a:rPr lang="en-US" sz="1200">
                <a:latin typeface="Times New Roman"/>
              </a:rPr>
              <a:t> = 2.76 TeV</a:t>
            </a:r>
            <a:endParaRPr/>
          </a:p>
          <a:p>
            <a:r>
              <a:rPr lang="en-US" sz="1200">
                <a:latin typeface="Times New Roman"/>
              </a:rPr>
              <a:t>30-40% PbPb</a:t>
            </a:r>
            <a:endParaRPr/>
          </a:p>
          <a:p>
            <a:r>
              <a:rPr lang="en-US" sz="1200">
                <a:latin typeface="Times New Roman"/>
              </a:rPr>
              <a:t>8&lt;p</a:t>
            </a:r>
            <a:r>
              <a:rPr lang="en-US" sz="1200" baseline="-101000">
                <a:latin typeface="Times New Roman"/>
              </a:rPr>
              <a:t>T</a:t>
            </a:r>
            <a:r>
              <a:rPr lang="en-US" sz="1200" baseline="101000">
                <a:latin typeface="Times New Roman"/>
              </a:rPr>
              <a:t>trigger</a:t>
            </a:r>
            <a:r>
              <a:rPr lang="en-US" sz="1200">
                <a:latin typeface="Times New Roman"/>
              </a:rPr>
              <a:t>&lt;10 GeV/c</a:t>
            </a:r>
            <a:endParaRPr/>
          </a:p>
          <a:p>
            <a:r>
              <a:rPr lang="en-US" sz="1200">
                <a:latin typeface="Times New Roman"/>
              </a:rPr>
              <a:t>1&lt;p</a:t>
            </a:r>
            <a:r>
              <a:rPr lang="en-US" sz="1200" baseline="-101000">
                <a:latin typeface="Times New Roman"/>
              </a:rPr>
              <a:t>T</a:t>
            </a:r>
            <a:r>
              <a:rPr lang="en-US" sz="1200" baseline="101000">
                <a:latin typeface="Times New Roman"/>
              </a:rPr>
              <a:t>assoc</a:t>
            </a:r>
            <a:r>
              <a:rPr lang="en-US" sz="1200">
                <a:latin typeface="Times New Roman"/>
              </a:rPr>
              <a:t>&lt;2 GeV/c</a:t>
            </a:r>
            <a:endParaRPr/>
          </a:p>
        </p:txBody>
      </p:sp>
      <p:sp>
        <p:nvSpPr>
          <p:cNvPr id="230" name="TextShape 8"/>
          <p:cNvSpPr txBox="1"/>
          <p:nvPr/>
        </p:nvSpPr>
        <p:spPr>
          <a:xfrm>
            <a:off x="548640" y="6194520"/>
            <a:ext cx="9382680" cy="937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buSzPct val="45000"/>
              <a:buFont typeface="StarSymbol"/>
              <a:buChar char=""/>
            </a:pPr>
            <a:r>
              <a:rPr lang="en-US" sz="3000">
                <a:solidFill>
                  <a:srgbClr val="000000"/>
                </a:solidFill>
                <a:latin typeface="Times New Roman"/>
              </a:rPr>
              <a:t>Project signal+background over 1.0&lt;|</a:t>
            </a:r>
            <a:r>
              <a:rPr lang="en-US" sz="3000">
                <a:solidFill>
                  <a:srgbClr val="000000"/>
                </a:solidFill>
                <a:latin typeface="Times New Roman"/>
                <a:ea typeface="Arial"/>
              </a:rPr>
              <a:t>Δη|&lt;1.4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3000">
                <a:solidFill>
                  <a:srgbClr val="000000"/>
                </a:solidFill>
                <a:latin typeface="Times New Roman"/>
                <a:ea typeface="Arial"/>
              </a:rPr>
              <a:t>Fit background in |Δφ|&lt;π/2</a:t>
            </a:r>
            <a:endParaRPr/>
          </a:p>
        </p:txBody>
      </p:sp>
      <p:sp>
        <p:nvSpPr>
          <p:cNvPr id="231" name="Line 9"/>
          <p:cNvSpPr/>
          <p:nvPr/>
        </p:nvSpPr>
        <p:spPr>
          <a:xfrm flipV="1">
            <a:off x="2743200" y="4846320"/>
            <a:ext cx="2870640" cy="91440"/>
          </a:xfrm>
          <a:prstGeom prst="line">
            <a:avLst/>
          </a:prstGeom>
          <a:ln w="73080">
            <a:solidFill>
              <a:srgbClr val="ff0000"/>
            </a:solidFill>
            <a:round/>
            <a:tailEnd len="med" type="triangle" w="med"/>
          </a:ln>
        </p:spPr>
      </p:sp>
      <p:sp>
        <p:nvSpPr>
          <p:cNvPr id="232" name="Line 10"/>
          <p:cNvSpPr/>
          <p:nvPr/>
        </p:nvSpPr>
        <p:spPr>
          <a:xfrm flipV="1">
            <a:off x="1188720" y="4114800"/>
            <a:ext cx="4425120" cy="182880"/>
          </a:xfrm>
          <a:prstGeom prst="line">
            <a:avLst/>
          </a:prstGeom>
          <a:ln w="73080">
            <a:solidFill>
              <a:srgbClr val="ff0000"/>
            </a:solidFill>
            <a:round/>
            <a:tailEnd len="med" type="triangle" w="med"/>
          </a:ln>
        </p:spPr>
      </p:sp>
      <p:sp>
        <p:nvSpPr>
          <p:cNvPr id="233" name="CustomShape 11"/>
          <p:cNvSpPr/>
          <p:nvPr/>
        </p:nvSpPr>
        <p:spPr>
          <a:xfrm>
            <a:off x="5597280" y="1920240"/>
            <a:ext cx="4023360" cy="3931920"/>
          </a:xfrm>
          <a:prstGeom prst="rect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>
                <a:latin typeface="Times New Roman"/>
              </a:rPr>
              <a:t>Near-Side Fit (NSF) method </a:t>
            </a:r>
            <a:r>
              <a:rPr lang="en-US" sz="4400">
                <a:latin typeface="Times New Roman"/>
              </a:rPr>
              <a:t>
</a:t>
            </a:r>
            <a:r>
              <a:rPr lang="en-US" sz="2500">
                <a:solidFill>
                  <a:srgbClr val="ff0000"/>
                </a:solidFill>
                <a:latin typeface="Times New Roman"/>
              </a:rPr>
              <a:t>No reaction plane dependence</a:t>
            </a:r>
            <a:endParaRPr/>
          </a:p>
        </p:txBody>
      </p:sp>
      <p:pic>
        <p:nvPicPr>
          <p:cNvPr id="235" name="" descr=""/>
          <p:cNvPicPr/>
          <p:nvPr/>
        </p:nvPicPr>
        <p:blipFill>
          <a:blip r:embed="rId1"/>
          <a:stretch/>
        </p:blipFill>
        <p:spPr>
          <a:xfrm>
            <a:off x="2286000" y="1557360"/>
            <a:ext cx="7763400" cy="5486400"/>
          </a:xfrm>
          <a:prstGeom prst="rect">
            <a:avLst/>
          </a:prstGeom>
          <a:ln>
            <a:noFill/>
          </a:ln>
        </p:spPr>
      </p:pic>
      <p:sp>
        <p:nvSpPr>
          <p:cNvPr id="236" name="TextShape 2"/>
          <p:cNvSpPr txBox="1"/>
          <p:nvPr/>
        </p:nvSpPr>
        <p:spPr>
          <a:xfrm>
            <a:off x="145080" y="1388880"/>
            <a:ext cx="4426920" cy="3566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Times New Roman"/>
              </a:rPr>
              <a:t>Reconstructs signal with less bias and smaller errors than ZYA1 method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Times New Roman"/>
              </a:rPr>
              <a:t>Extract v</a:t>
            </a:r>
            <a:r>
              <a:rPr lang="en-US" sz="3200" baseline="-101000">
                <a:latin typeface="Times New Roman"/>
              </a:rPr>
              <a:t>n</a:t>
            </a:r>
            <a:r>
              <a:rPr lang="en-US" sz="3200">
                <a:latin typeface="Times New Roman"/>
              </a:rPr>
              <a:t> consistent with input</a:t>
            </a:r>
            <a:endParaRPr/>
          </a:p>
        </p:txBody>
      </p:sp>
      <p:sp>
        <p:nvSpPr>
          <p:cNvPr id="237" name="TextShape 3"/>
          <p:cNvSpPr txBox="1"/>
          <p:nvPr/>
        </p:nvSpPr>
        <p:spPr>
          <a:xfrm>
            <a:off x="4754880" y="6400800"/>
            <a:ext cx="6400800" cy="853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Times New Roman"/>
              </a:rPr>
              <a:t>Standard ZYA1 = Zero Yield at </a:t>
            </a:r>
            <a:r>
              <a:rPr lang="en-US">
                <a:latin typeface="Times New Roman"/>
                <a:ea typeface="Arial"/>
              </a:rPr>
              <a:t>ΔΦ=1</a:t>
            </a:r>
            <a:endParaRPr/>
          </a:p>
          <a:p>
            <a:r>
              <a:rPr lang="en-US">
                <a:latin typeface="Times New Roman"/>
                <a:ea typeface="Arial"/>
              </a:rPr>
              <a:t>Modified ZYA1 = Zero Yield at ΔΦ=1 for 1.0&lt;|</a:t>
            </a:r>
            <a:r>
              <a:rPr lang="en-US">
                <a:latin typeface="Times New Roman"/>
                <a:ea typeface="Times New Roman"/>
              </a:rPr>
              <a:t>Δη</a:t>
            </a:r>
            <a:r>
              <a:rPr lang="en-US">
                <a:latin typeface="Times New Roman"/>
                <a:ea typeface="Times New Roman"/>
              </a:rPr>
              <a:t>|&lt;1.4</a:t>
            </a:r>
            <a:endParaRPr/>
          </a:p>
        </p:txBody>
      </p:sp>
      <p:sp>
        <p:nvSpPr>
          <p:cNvPr id="238" name="TextShape 4"/>
          <p:cNvSpPr txBox="1"/>
          <p:nvPr/>
        </p:nvSpPr>
        <p:spPr>
          <a:xfrm>
            <a:off x="274320" y="5834880"/>
            <a:ext cx="2011680" cy="13593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rIns="90000" tIns="45000" bIns="45000"/>
          <a:p>
            <a:r>
              <a:rPr lang="en-US" sz="1500">
                <a:latin typeface="Times New Roman"/>
              </a:rPr>
              <a:t>h-h</a:t>
            </a:r>
            <a:r>
              <a:rPr lang="en-US" sz="1500">
                <a:latin typeface="Times New Roman"/>
              </a:rPr>
              <a:t>
</a:t>
            </a:r>
            <a:r>
              <a:rPr lang="en-US" sz="1500">
                <a:latin typeface="Times New Roman"/>
                <a:ea typeface="Arial"/>
              </a:rPr>
              <a:t>√</a:t>
            </a:r>
            <a:r>
              <a:rPr lang="en-US" sz="1500">
                <a:latin typeface="Times New Roman"/>
              </a:rPr>
              <a:t>s</a:t>
            </a:r>
            <a:r>
              <a:rPr lang="en-US" sz="1500" baseline="-101000">
                <a:latin typeface="Times New Roman"/>
              </a:rPr>
              <a:t>NN</a:t>
            </a:r>
            <a:r>
              <a:rPr lang="en-US" sz="1500">
                <a:latin typeface="Times New Roman"/>
              </a:rPr>
              <a:t> = 2.76 TeV</a:t>
            </a:r>
            <a:endParaRPr/>
          </a:p>
          <a:p>
            <a:r>
              <a:rPr lang="en-US" sz="1500">
                <a:latin typeface="Times New Roman"/>
              </a:rPr>
              <a:t>30-40% PbPb</a:t>
            </a:r>
            <a:endParaRPr/>
          </a:p>
          <a:p>
            <a:r>
              <a:rPr lang="en-US" sz="1500">
                <a:latin typeface="Times New Roman"/>
              </a:rPr>
              <a:t>8&lt;p</a:t>
            </a:r>
            <a:r>
              <a:rPr lang="en-US" sz="1500" baseline="-101000">
                <a:latin typeface="Times New Roman"/>
              </a:rPr>
              <a:t>T</a:t>
            </a:r>
            <a:r>
              <a:rPr lang="en-US" sz="1500" baseline="101000">
                <a:latin typeface="Times New Roman"/>
              </a:rPr>
              <a:t>trigger</a:t>
            </a:r>
            <a:r>
              <a:rPr lang="en-US" sz="1500">
                <a:latin typeface="Times New Roman"/>
              </a:rPr>
              <a:t>&lt;10 GeV/c</a:t>
            </a:r>
            <a:endParaRPr/>
          </a:p>
          <a:p>
            <a:r>
              <a:rPr lang="en-US" sz="1500">
                <a:latin typeface="Times New Roman"/>
              </a:rPr>
              <a:t>1&lt;p</a:t>
            </a:r>
            <a:r>
              <a:rPr lang="en-US" sz="1500" baseline="-101000">
                <a:latin typeface="Times New Roman"/>
              </a:rPr>
              <a:t>T</a:t>
            </a:r>
            <a:r>
              <a:rPr lang="en-US" sz="1500" baseline="101000">
                <a:latin typeface="Times New Roman"/>
              </a:rPr>
              <a:t>assoc</a:t>
            </a:r>
            <a:r>
              <a:rPr lang="en-US" sz="1500">
                <a:latin typeface="Times New Roman"/>
              </a:rPr>
              <a:t>&lt;2 GeV/c</a:t>
            </a:r>
            <a:endParaRPr/>
          </a:p>
        </p:txBody>
      </p:sp>
      <p:pic>
        <p:nvPicPr>
          <p:cNvPr id="239" name="" descr=""/>
          <p:cNvPicPr/>
          <p:nvPr/>
        </p:nvPicPr>
        <p:blipFill>
          <a:blip r:embed="rId2"/>
          <a:stretch/>
        </p:blipFill>
        <p:spPr>
          <a:xfrm>
            <a:off x="145080" y="4557240"/>
            <a:ext cx="4426920" cy="1140480"/>
          </a:xfrm>
          <a:prstGeom prst="rect">
            <a:avLst/>
          </a:prstGeom>
          <a:ln>
            <a:noFill/>
          </a:ln>
        </p:spPr>
      </p:pic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" descr=""/>
          <p:cNvPicPr/>
          <p:nvPr/>
        </p:nvPicPr>
        <p:blipFill>
          <a:blip r:embed="rId1"/>
          <a:stretch/>
        </p:blipFill>
        <p:spPr>
          <a:xfrm>
            <a:off x="2815560" y="1675080"/>
            <a:ext cx="7113960" cy="5029200"/>
          </a:xfrm>
          <a:prstGeom prst="rect">
            <a:avLst/>
          </a:prstGeom>
          <a:ln>
            <a:noFill/>
          </a:ln>
        </p:spPr>
      </p:pic>
      <p:sp>
        <p:nvSpPr>
          <p:cNvPr id="241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>
                <a:latin typeface="Times New Roman"/>
              </a:rPr>
              <a:t>Near-Side Fit (NSF) method </a:t>
            </a:r>
            <a:r>
              <a:rPr lang="en-US" sz="4400">
                <a:latin typeface="Times New Roman"/>
              </a:rPr>
              <a:t>
</a:t>
            </a:r>
            <a:r>
              <a:rPr lang="en-US" sz="2500">
                <a:solidFill>
                  <a:srgbClr val="ff0000"/>
                </a:solidFill>
                <a:latin typeface="Times New Roman"/>
              </a:rPr>
              <a:t>No reaction plane dependence</a:t>
            </a:r>
            <a:endParaRPr/>
          </a:p>
        </p:txBody>
      </p:sp>
      <p:pic>
        <p:nvPicPr>
          <p:cNvPr id="242" name="" descr=""/>
          <p:cNvPicPr/>
          <p:nvPr/>
        </p:nvPicPr>
        <p:blipFill>
          <a:blip r:embed="rId2"/>
          <a:stretch/>
        </p:blipFill>
        <p:spPr>
          <a:xfrm>
            <a:off x="-2074320" y="2400120"/>
            <a:ext cx="7123320" cy="5029200"/>
          </a:xfrm>
          <a:prstGeom prst="rect">
            <a:avLst/>
          </a:prstGeom>
          <a:ln>
            <a:noFill/>
          </a:ln>
        </p:spPr>
      </p:pic>
      <p:sp>
        <p:nvSpPr>
          <p:cNvPr id="243" name="TextShape 2"/>
          <p:cNvSpPr txBox="1"/>
          <p:nvPr/>
        </p:nvSpPr>
        <p:spPr>
          <a:xfrm>
            <a:off x="1208520" y="2209680"/>
            <a:ext cx="3017520" cy="442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500">
                <a:solidFill>
                  <a:srgbClr val="ff0000"/>
                </a:solidFill>
                <a:latin typeface="Times New Roman"/>
              </a:rPr>
              <a:t>Signal+background</a:t>
            </a:r>
            <a:endParaRPr/>
          </a:p>
        </p:txBody>
      </p:sp>
      <p:sp>
        <p:nvSpPr>
          <p:cNvPr id="244" name="TextShape 3"/>
          <p:cNvSpPr txBox="1"/>
          <p:nvPr/>
        </p:nvSpPr>
        <p:spPr>
          <a:xfrm>
            <a:off x="1920600" y="5395320"/>
            <a:ext cx="2843280" cy="442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US" sz="1500">
                <a:solidFill>
                  <a:srgbClr val="ff0000"/>
                </a:solidFill>
                <a:latin typeface="Times New Roman"/>
              </a:rPr>
              <a:t>Background dominated region</a:t>
            </a:r>
            <a:endParaRPr/>
          </a:p>
        </p:txBody>
      </p:sp>
      <p:sp>
        <p:nvSpPr>
          <p:cNvPr id="245" name="CustomShape 4"/>
          <p:cNvSpPr/>
          <p:nvPr/>
        </p:nvSpPr>
        <p:spPr>
          <a:xfrm>
            <a:off x="5999040" y="2926080"/>
            <a:ext cx="1280160" cy="2926080"/>
          </a:xfrm>
          <a:prstGeom prst="rect">
            <a:avLst/>
          </a:prstGeom>
          <a:solidFill>
            <a:srgbClr val="0000ff">
              <a:alpha val="50000"/>
            </a:srgbClr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46" name="TextShape 5"/>
          <p:cNvSpPr txBox="1"/>
          <p:nvPr/>
        </p:nvSpPr>
        <p:spPr>
          <a:xfrm>
            <a:off x="6217920" y="4480560"/>
            <a:ext cx="822960" cy="516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3000">
                <a:latin typeface="Arial"/>
              </a:rPr>
              <a:t>Fit</a:t>
            </a:r>
            <a:endParaRPr/>
          </a:p>
        </p:txBody>
      </p:sp>
      <p:sp>
        <p:nvSpPr>
          <p:cNvPr id="247" name="TextShape 6"/>
          <p:cNvSpPr txBox="1"/>
          <p:nvPr/>
        </p:nvSpPr>
        <p:spPr>
          <a:xfrm>
            <a:off x="7763040" y="4500000"/>
            <a:ext cx="2054160" cy="712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000">
                <a:latin typeface="Arial"/>
              </a:rPr>
              <a:t>extrapolation</a:t>
            </a:r>
            <a:endParaRPr/>
          </a:p>
        </p:txBody>
      </p:sp>
      <p:sp>
        <p:nvSpPr>
          <p:cNvPr id="248" name="TextShape 7"/>
          <p:cNvSpPr txBox="1"/>
          <p:nvPr/>
        </p:nvSpPr>
        <p:spPr>
          <a:xfrm>
            <a:off x="3474720" y="2634480"/>
            <a:ext cx="1574280" cy="11145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rIns="90000" tIns="45000" bIns="45000"/>
          <a:p>
            <a:r>
              <a:rPr lang="en-US" sz="1200">
                <a:latin typeface="Times New Roman"/>
              </a:rPr>
              <a:t>h-h</a:t>
            </a:r>
            <a:r>
              <a:rPr lang="en-US" sz="1200">
                <a:latin typeface="Times New Roman"/>
              </a:rPr>
              <a:t>
</a:t>
            </a:r>
            <a:r>
              <a:rPr lang="en-US" sz="1200">
                <a:latin typeface="Times New Roman"/>
                <a:ea typeface="Arial"/>
              </a:rPr>
              <a:t>√</a:t>
            </a:r>
            <a:r>
              <a:rPr lang="en-US" sz="1200">
                <a:latin typeface="Times New Roman"/>
              </a:rPr>
              <a:t>s</a:t>
            </a:r>
            <a:r>
              <a:rPr lang="en-US" sz="1200" baseline="-101000">
                <a:latin typeface="Times New Roman"/>
              </a:rPr>
              <a:t>NN</a:t>
            </a:r>
            <a:r>
              <a:rPr lang="en-US" sz="1200">
                <a:latin typeface="Times New Roman"/>
              </a:rPr>
              <a:t> = 2.76 TeV</a:t>
            </a:r>
            <a:endParaRPr/>
          </a:p>
          <a:p>
            <a:r>
              <a:rPr lang="en-US" sz="1200">
                <a:latin typeface="Times New Roman"/>
              </a:rPr>
              <a:t>30-40% PbPb</a:t>
            </a:r>
            <a:endParaRPr/>
          </a:p>
          <a:p>
            <a:r>
              <a:rPr lang="en-US" sz="1200">
                <a:latin typeface="Times New Roman"/>
              </a:rPr>
              <a:t>8&lt;p</a:t>
            </a:r>
            <a:r>
              <a:rPr lang="en-US" sz="1200" baseline="-101000">
                <a:latin typeface="Times New Roman"/>
              </a:rPr>
              <a:t>T</a:t>
            </a:r>
            <a:r>
              <a:rPr lang="en-US" sz="1200" baseline="101000">
                <a:latin typeface="Times New Roman"/>
              </a:rPr>
              <a:t>trigger</a:t>
            </a:r>
            <a:r>
              <a:rPr lang="en-US" sz="1200">
                <a:latin typeface="Times New Roman"/>
              </a:rPr>
              <a:t>&lt;10 GeV/c</a:t>
            </a:r>
            <a:endParaRPr/>
          </a:p>
          <a:p>
            <a:r>
              <a:rPr lang="en-US" sz="1200">
                <a:latin typeface="Times New Roman"/>
              </a:rPr>
              <a:t>1&lt;p</a:t>
            </a:r>
            <a:r>
              <a:rPr lang="en-US" sz="1200" baseline="-101000">
                <a:latin typeface="Times New Roman"/>
              </a:rPr>
              <a:t>T</a:t>
            </a:r>
            <a:r>
              <a:rPr lang="en-US" sz="1200" baseline="101000">
                <a:latin typeface="Times New Roman"/>
              </a:rPr>
              <a:t>assoc</a:t>
            </a:r>
            <a:r>
              <a:rPr lang="en-US" sz="1200">
                <a:latin typeface="Times New Roman"/>
              </a:rPr>
              <a:t>&lt;2 GeV/c</a:t>
            </a:r>
            <a:endParaRPr/>
          </a:p>
        </p:txBody>
      </p:sp>
      <p:sp>
        <p:nvSpPr>
          <p:cNvPr id="249" name="Line 8"/>
          <p:cNvSpPr/>
          <p:nvPr/>
        </p:nvSpPr>
        <p:spPr>
          <a:xfrm flipV="1">
            <a:off x="2738520" y="4846680"/>
            <a:ext cx="2870640" cy="91440"/>
          </a:xfrm>
          <a:prstGeom prst="line">
            <a:avLst/>
          </a:prstGeom>
          <a:ln w="73080">
            <a:solidFill>
              <a:srgbClr val="ff0000"/>
            </a:solidFill>
            <a:round/>
            <a:tailEnd len="med" type="triangle" w="med"/>
          </a:ln>
        </p:spPr>
      </p:sp>
      <p:sp>
        <p:nvSpPr>
          <p:cNvPr id="250" name="Line 9"/>
          <p:cNvSpPr/>
          <p:nvPr/>
        </p:nvSpPr>
        <p:spPr>
          <a:xfrm flipV="1">
            <a:off x="1184040" y="4115160"/>
            <a:ext cx="4425120" cy="182880"/>
          </a:xfrm>
          <a:prstGeom prst="line">
            <a:avLst/>
          </a:prstGeom>
          <a:ln w="73080">
            <a:solidFill>
              <a:srgbClr val="ff0000"/>
            </a:solidFill>
            <a:round/>
            <a:tailEnd len="med" type="triangle" w="med"/>
          </a:ln>
        </p:spPr>
      </p:sp>
      <p:sp>
        <p:nvSpPr>
          <p:cNvPr id="251" name="CustomShape 10"/>
          <p:cNvSpPr/>
          <p:nvPr/>
        </p:nvSpPr>
        <p:spPr>
          <a:xfrm>
            <a:off x="5597280" y="1920240"/>
            <a:ext cx="4023360" cy="3931920"/>
          </a:xfrm>
          <a:prstGeom prst="rect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2" name="TextShape 11"/>
          <p:cNvSpPr txBox="1"/>
          <p:nvPr/>
        </p:nvSpPr>
        <p:spPr>
          <a:xfrm>
            <a:off x="1554480" y="6054480"/>
            <a:ext cx="7947720" cy="1146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buSzPct val="45000"/>
              <a:buFont typeface="StarSymbol"/>
              <a:buChar char=""/>
            </a:pPr>
            <a:r>
              <a:rPr lang="en-US" sz="2500">
                <a:solidFill>
                  <a:srgbClr val="000000"/>
                </a:solidFill>
                <a:latin typeface="Times New Roman"/>
              </a:rPr>
              <a:t>Project signal+background over 1.0&lt;|</a:t>
            </a:r>
            <a:r>
              <a:rPr lang="en-US" sz="2500">
                <a:solidFill>
                  <a:srgbClr val="000000"/>
                </a:solidFill>
                <a:latin typeface="Times New Roman"/>
                <a:ea typeface="Arial"/>
              </a:rPr>
              <a:t>Δη|&lt;1.4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2500">
                <a:solidFill>
                  <a:srgbClr val="000000"/>
                </a:solidFill>
                <a:latin typeface="Times New Roman"/>
                <a:ea typeface="Arial"/>
              </a:rPr>
              <a:t>Fit background in</a:t>
            </a:r>
            <a:r>
              <a:rPr lang="en-US" sz="2500">
                <a:solidFill>
                  <a:srgbClr val="0000ff"/>
                </a:solidFill>
                <a:latin typeface="Times New Roman"/>
                <a:ea typeface="Arial"/>
              </a:rPr>
              <a:t> </a:t>
            </a:r>
            <a:r>
              <a:rPr b="1" lang="en-US" sz="2500">
                <a:solidFill>
                  <a:srgbClr val="ff0000"/>
                </a:solidFill>
                <a:latin typeface="Times New Roman"/>
                <a:ea typeface="Arial"/>
              </a:rPr>
              <a:t>|Δφ|&lt;1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b="1" lang="en-US" sz="2500">
                <a:solidFill>
                  <a:srgbClr val="ff0000"/>
                </a:solidFill>
                <a:latin typeface="Times New Roman"/>
                <a:ea typeface="Arial"/>
              </a:rPr>
              <a:t>Not reliable over narrower Δφ region</a:t>
            </a:r>
            <a:endParaRPr/>
          </a:p>
        </p:txBody>
      </p:sp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TextShape 1"/>
          <p:cNvSpPr txBox="1"/>
          <p:nvPr/>
        </p:nvSpPr>
        <p:spPr>
          <a:xfrm>
            <a:off x="1352160" y="2690640"/>
            <a:ext cx="7315200" cy="1261800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txBody>
          <a:bodyPr lIns="0" rIns="0" tIns="0" bIns="0" anchor="ctr"/>
          <a:p>
            <a:pPr algn="ctr"/>
            <a:r>
              <a:rPr lang="en-US" sz="4400">
                <a:solidFill>
                  <a:srgbClr val="000000"/>
                </a:solidFill>
                <a:latin typeface="Times New Roman"/>
              </a:rPr>
              <a:t>Adding reaction plane dependence</a:t>
            </a:r>
            <a:endParaRPr/>
          </a:p>
        </p:txBody>
      </p: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" descr=""/>
          <p:cNvPicPr/>
          <p:nvPr/>
        </p:nvPicPr>
        <p:blipFill>
          <a:blip r:embed="rId1"/>
          <a:stretch/>
        </p:blipFill>
        <p:spPr>
          <a:xfrm>
            <a:off x="-19440" y="1794240"/>
            <a:ext cx="10079640" cy="4191480"/>
          </a:xfrm>
          <a:prstGeom prst="rect">
            <a:avLst/>
          </a:prstGeom>
          <a:ln>
            <a:noFill/>
          </a:ln>
        </p:spPr>
      </p:pic>
      <p:pic>
        <p:nvPicPr>
          <p:cNvPr id="255" name="" descr=""/>
          <p:cNvPicPr/>
          <p:nvPr/>
        </p:nvPicPr>
        <p:blipFill>
          <a:blip r:embed="rId2"/>
          <a:stretch/>
        </p:blipFill>
        <p:spPr>
          <a:xfrm>
            <a:off x="7722000" y="91440"/>
            <a:ext cx="2441520" cy="1828800"/>
          </a:xfrm>
          <a:prstGeom prst="rect">
            <a:avLst/>
          </a:prstGeom>
          <a:ln>
            <a:noFill/>
          </a:ln>
        </p:spPr>
      </p:pic>
      <p:sp>
        <p:nvSpPr>
          <p:cNvPr id="256" name="TextShape 1"/>
          <p:cNvSpPr txBox="1"/>
          <p:nvPr/>
        </p:nvSpPr>
        <p:spPr>
          <a:xfrm>
            <a:off x="216000" y="301320"/>
            <a:ext cx="754272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>
                <a:latin typeface="Times New Roman"/>
              </a:rPr>
              <a:t>Reaction Plane Fit (RPF) method</a:t>
            </a:r>
            <a:r>
              <a:rPr lang="en-US" sz="4400">
                <a:latin typeface="Times New Roman"/>
              </a:rPr>
              <a:t>
</a:t>
            </a:r>
            <a:r>
              <a:rPr lang="en-US" sz="2500">
                <a:latin typeface="Times New Roman"/>
              </a:rPr>
              <a:t>30-40% central</a:t>
            </a:r>
            <a:endParaRPr/>
          </a:p>
        </p:txBody>
      </p:sp>
      <p:sp>
        <p:nvSpPr>
          <p:cNvPr id="257" name="CustomShape 2"/>
          <p:cNvSpPr/>
          <p:nvPr/>
        </p:nvSpPr>
        <p:spPr>
          <a:xfrm>
            <a:off x="1024920" y="1884240"/>
            <a:ext cx="649080" cy="3749040"/>
          </a:xfrm>
          <a:prstGeom prst="rect">
            <a:avLst/>
          </a:prstGeom>
          <a:solidFill>
            <a:srgbClr val="0000ff">
              <a:alpha val="50000"/>
            </a:srgbClr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58" name="TextShape 3"/>
          <p:cNvSpPr txBox="1"/>
          <p:nvPr/>
        </p:nvSpPr>
        <p:spPr>
          <a:xfrm>
            <a:off x="1008720" y="4237920"/>
            <a:ext cx="822960" cy="516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3000">
                <a:latin typeface="Arial"/>
              </a:rPr>
              <a:t>Fit</a:t>
            </a:r>
            <a:endParaRPr/>
          </a:p>
        </p:txBody>
      </p:sp>
      <p:sp>
        <p:nvSpPr>
          <p:cNvPr id="259" name="CustomShape 4"/>
          <p:cNvSpPr/>
          <p:nvPr/>
        </p:nvSpPr>
        <p:spPr>
          <a:xfrm>
            <a:off x="3184920" y="1884240"/>
            <a:ext cx="649080" cy="3749040"/>
          </a:xfrm>
          <a:prstGeom prst="rect">
            <a:avLst/>
          </a:prstGeom>
          <a:solidFill>
            <a:srgbClr val="0000ff">
              <a:alpha val="50000"/>
            </a:srgbClr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60" name="CustomShape 5"/>
          <p:cNvSpPr/>
          <p:nvPr/>
        </p:nvSpPr>
        <p:spPr>
          <a:xfrm>
            <a:off x="5488920" y="1884240"/>
            <a:ext cx="649080" cy="3749040"/>
          </a:xfrm>
          <a:prstGeom prst="rect">
            <a:avLst/>
          </a:prstGeom>
          <a:solidFill>
            <a:srgbClr val="0000ff">
              <a:alpha val="50000"/>
            </a:srgbClr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61" name="CustomShape 6"/>
          <p:cNvSpPr/>
          <p:nvPr/>
        </p:nvSpPr>
        <p:spPr>
          <a:xfrm>
            <a:off x="7864920" y="1884240"/>
            <a:ext cx="649080" cy="3749040"/>
          </a:xfrm>
          <a:prstGeom prst="rect">
            <a:avLst/>
          </a:prstGeom>
          <a:solidFill>
            <a:srgbClr val="0000ff">
              <a:alpha val="50000"/>
            </a:srgbClr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262" name="" descr=""/>
          <p:cNvPicPr/>
          <p:nvPr/>
        </p:nvPicPr>
        <p:blipFill>
          <a:blip r:embed="rId3"/>
          <a:stretch/>
        </p:blipFill>
        <p:spPr>
          <a:xfrm>
            <a:off x="4361760" y="2103120"/>
            <a:ext cx="1776240" cy="1285560"/>
          </a:xfrm>
          <a:prstGeom prst="rect">
            <a:avLst/>
          </a:prstGeom>
          <a:ln>
            <a:noFill/>
          </a:ln>
        </p:spPr>
      </p:pic>
      <p:sp>
        <p:nvSpPr>
          <p:cNvPr id="263" name="Line 7"/>
          <p:cNvSpPr/>
          <p:nvPr/>
        </p:nvSpPr>
        <p:spPr>
          <a:xfrm flipH="1">
            <a:off x="3474720" y="3108960"/>
            <a:ext cx="1792800" cy="182880"/>
          </a:xfrm>
          <a:prstGeom prst="line">
            <a:avLst/>
          </a:prstGeom>
          <a:ln w="36720">
            <a:solidFill>
              <a:srgbClr val="ff0000"/>
            </a:solidFill>
            <a:round/>
            <a:tailEnd len="med" type="triangle" w="med"/>
          </a:ln>
        </p:spPr>
      </p:sp>
      <p:sp>
        <p:nvSpPr>
          <p:cNvPr id="264" name="Line 8"/>
          <p:cNvSpPr/>
          <p:nvPr/>
        </p:nvSpPr>
        <p:spPr>
          <a:xfrm flipH="1">
            <a:off x="3383280" y="2876040"/>
            <a:ext cx="1353600" cy="182880"/>
          </a:xfrm>
          <a:prstGeom prst="line">
            <a:avLst/>
          </a:prstGeom>
          <a:ln w="36720">
            <a:solidFill>
              <a:srgbClr val="ff0000"/>
            </a:solidFill>
            <a:round/>
            <a:tailEnd len="med" type="triangle" w="med"/>
          </a:ln>
        </p:spPr>
      </p:sp>
      <p:sp>
        <p:nvSpPr>
          <p:cNvPr id="265" name="TextShape 9"/>
          <p:cNvSpPr txBox="1"/>
          <p:nvPr/>
        </p:nvSpPr>
        <p:spPr>
          <a:xfrm>
            <a:off x="36000" y="5798880"/>
            <a:ext cx="9967680" cy="1909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buSzPct val="45000"/>
              <a:buFont typeface="StarSymbol"/>
              <a:buChar char=""/>
            </a:pPr>
            <a:r>
              <a:rPr lang="en-US" sz="3000">
                <a:solidFill>
                  <a:srgbClr val="000000"/>
                </a:solidFill>
                <a:latin typeface="Times New Roman"/>
              </a:rPr>
              <a:t>Project signal+background over 1.0&lt;|</a:t>
            </a:r>
            <a:r>
              <a:rPr lang="en-US" sz="3000">
                <a:solidFill>
                  <a:srgbClr val="000000"/>
                </a:solidFill>
                <a:latin typeface="Times New Roman"/>
                <a:ea typeface="Arial"/>
              </a:rPr>
              <a:t>Δη|&lt;1.4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3000">
                <a:solidFill>
                  <a:srgbClr val="000000"/>
                </a:solidFill>
                <a:latin typeface="Times New Roman"/>
                <a:ea typeface="Arial"/>
              </a:rPr>
              <a:t>Fit background in |Δφ|&lt;1 including reaction plane dependence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3000">
                <a:solidFill>
                  <a:srgbClr val="000000"/>
                </a:solidFill>
                <a:latin typeface="Times New Roman"/>
                <a:ea typeface="Arial"/>
              </a:rPr>
              <a:t>v</a:t>
            </a:r>
            <a:r>
              <a:rPr lang="en-US" sz="3000" baseline="-101000">
                <a:solidFill>
                  <a:srgbClr val="000000"/>
                </a:solidFill>
                <a:latin typeface="Times New Roman"/>
                <a:ea typeface="Arial"/>
              </a:rPr>
              <a:t>n</a:t>
            </a:r>
            <a:r>
              <a:rPr lang="en-US" sz="3000">
                <a:solidFill>
                  <a:srgbClr val="000000"/>
                </a:solidFill>
                <a:latin typeface="Times New Roman"/>
                <a:ea typeface="Arial"/>
              </a:rPr>
              <a:t> and B extracted</a:t>
            </a:r>
            <a:endParaRPr/>
          </a:p>
        </p:txBody>
      </p:sp>
      <p:sp>
        <p:nvSpPr>
          <p:cNvPr id="266" name="TextShape 10"/>
          <p:cNvSpPr txBox="1"/>
          <p:nvPr/>
        </p:nvSpPr>
        <p:spPr>
          <a:xfrm>
            <a:off x="8498160" y="3693600"/>
            <a:ext cx="1645920" cy="1114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200">
                <a:latin typeface="Times New Roman"/>
              </a:rPr>
              <a:t>h-h</a:t>
            </a:r>
            <a:r>
              <a:rPr lang="en-US" sz="1200">
                <a:latin typeface="Times New Roman"/>
              </a:rPr>
              <a:t>
</a:t>
            </a:r>
            <a:r>
              <a:rPr lang="en-US" sz="1200">
                <a:latin typeface="Times New Roman"/>
                <a:ea typeface="Arial"/>
              </a:rPr>
              <a:t>√</a:t>
            </a:r>
            <a:r>
              <a:rPr lang="en-US" sz="1200">
                <a:latin typeface="Times New Roman"/>
              </a:rPr>
              <a:t>s</a:t>
            </a:r>
            <a:r>
              <a:rPr lang="en-US" sz="1200" baseline="-101000">
                <a:latin typeface="Times New Roman"/>
              </a:rPr>
              <a:t>NN</a:t>
            </a:r>
            <a:r>
              <a:rPr lang="en-US" sz="1200">
                <a:latin typeface="Times New Roman"/>
              </a:rPr>
              <a:t> = 2.76 TeV</a:t>
            </a:r>
            <a:endParaRPr/>
          </a:p>
          <a:p>
            <a:r>
              <a:rPr lang="en-US" sz="1200">
                <a:latin typeface="Times New Roman"/>
              </a:rPr>
              <a:t>30-40% PbPb</a:t>
            </a:r>
            <a:endParaRPr/>
          </a:p>
          <a:p>
            <a:r>
              <a:rPr lang="en-US" sz="1200">
                <a:latin typeface="Times New Roman"/>
              </a:rPr>
              <a:t>8&lt;p</a:t>
            </a:r>
            <a:r>
              <a:rPr lang="en-US" sz="1200" baseline="-101000">
                <a:latin typeface="Times New Roman"/>
              </a:rPr>
              <a:t>T</a:t>
            </a:r>
            <a:r>
              <a:rPr lang="en-US" sz="1200" baseline="101000">
                <a:latin typeface="Times New Roman"/>
              </a:rPr>
              <a:t>trigger</a:t>
            </a:r>
            <a:r>
              <a:rPr lang="en-US" sz="1200">
                <a:latin typeface="Times New Roman"/>
              </a:rPr>
              <a:t>&lt;10 GeV/c</a:t>
            </a:r>
            <a:endParaRPr/>
          </a:p>
          <a:p>
            <a:r>
              <a:rPr lang="en-US" sz="1200">
                <a:latin typeface="Times New Roman"/>
              </a:rPr>
              <a:t>1&lt;p</a:t>
            </a:r>
            <a:r>
              <a:rPr lang="en-US" sz="1200" baseline="-101000">
                <a:latin typeface="Times New Roman"/>
              </a:rPr>
              <a:t>T</a:t>
            </a:r>
            <a:r>
              <a:rPr lang="en-US" sz="1200" baseline="101000">
                <a:latin typeface="Times New Roman"/>
              </a:rPr>
              <a:t>assoc</a:t>
            </a:r>
            <a:r>
              <a:rPr lang="en-US" sz="1200">
                <a:latin typeface="Times New Roman"/>
              </a:rPr>
              <a:t>&lt;2 GeV/c</a:t>
            </a:r>
            <a:endParaRPr/>
          </a:p>
        </p:txBody>
      </p:sp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extShape 1"/>
          <p:cNvSpPr txBox="1"/>
          <p:nvPr/>
        </p:nvSpPr>
        <p:spPr>
          <a:xfrm>
            <a:off x="144000" y="301320"/>
            <a:ext cx="754272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>
                <a:latin typeface="Times New Roman"/>
              </a:rPr>
              <a:t>Reaction Plane Fit (RPF) method</a:t>
            </a:r>
            <a:r>
              <a:rPr lang="en-US" sz="4400">
                <a:latin typeface="Times New Roman"/>
              </a:rPr>
              <a:t>
</a:t>
            </a:r>
            <a:r>
              <a:rPr lang="en-US" sz="2500">
                <a:latin typeface="Times New Roman"/>
              </a:rPr>
              <a:t>30-40% central</a:t>
            </a:r>
            <a:endParaRPr/>
          </a:p>
        </p:txBody>
      </p:sp>
      <p:pic>
        <p:nvPicPr>
          <p:cNvPr id="268" name="" descr=""/>
          <p:cNvPicPr/>
          <p:nvPr/>
        </p:nvPicPr>
        <p:blipFill>
          <a:blip r:embed="rId1"/>
          <a:stretch/>
        </p:blipFill>
        <p:spPr>
          <a:xfrm>
            <a:off x="7721640" y="91080"/>
            <a:ext cx="2441520" cy="1828800"/>
          </a:xfrm>
          <a:prstGeom prst="rect">
            <a:avLst/>
          </a:prstGeom>
          <a:ln>
            <a:noFill/>
          </a:ln>
        </p:spPr>
      </p:pic>
      <p:pic>
        <p:nvPicPr>
          <p:cNvPr id="269" name="" descr=""/>
          <p:cNvPicPr/>
          <p:nvPr/>
        </p:nvPicPr>
        <p:blipFill>
          <a:blip r:embed="rId2"/>
          <a:stretch/>
        </p:blipFill>
        <p:spPr>
          <a:xfrm>
            <a:off x="16560" y="1811880"/>
            <a:ext cx="10079640" cy="4191480"/>
          </a:xfrm>
          <a:prstGeom prst="rect">
            <a:avLst/>
          </a:prstGeom>
          <a:ln>
            <a:noFill/>
          </a:ln>
        </p:spPr>
      </p:pic>
      <p:sp>
        <p:nvSpPr>
          <p:cNvPr id="270" name="TextShape 2"/>
          <p:cNvSpPr txBox="1"/>
          <p:nvPr/>
        </p:nvSpPr>
        <p:spPr>
          <a:xfrm>
            <a:off x="8498160" y="2073600"/>
            <a:ext cx="1645920" cy="1114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200">
                <a:latin typeface="Times New Roman"/>
              </a:rPr>
              <a:t>h-h</a:t>
            </a:r>
            <a:r>
              <a:rPr lang="en-US" sz="1200">
                <a:latin typeface="Times New Roman"/>
              </a:rPr>
              <a:t>
</a:t>
            </a:r>
            <a:r>
              <a:rPr lang="en-US" sz="1200">
                <a:latin typeface="Times New Roman"/>
                <a:ea typeface="Arial"/>
              </a:rPr>
              <a:t>√</a:t>
            </a:r>
            <a:r>
              <a:rPr lang="en-US" sz="1200">
                <a:latin typeface="Times New Roman"/>
              </a:rPr>
              <a:t>s</a:t>
            </a:r>
            <a:r>
              <a:rPr lang="en-US" sz="1200" baseline="-101000">
                <a:latin typeface="Times New Roman"/>
              </a:rPr>
              <a:t>NN</a:t>
            </a:r>
            <a:r>
              <a:rPr lang="en-US" sz="1200">
                <a:latin typeface="Times New Roman"/>
              </a:rPr>
              <a:t> = 2.76 TeV</a:t>
            </a:r>
            <a:endParaRPr/>
          </a:p>
          <a:p>
            <a:r>
              <a:rPr lang="en-US" sz="1200">
                <a:latin typeface="Times New Roman"/>
              </a:rPr>
              <a:t>30-40% PbPb</a:t>
            </a:r>
            <a:endParaRPr/>
          </a:p>
          <a:p>
            <a:r>
              <a:rPr lang="en-US" sz="1200">
                <a:latin typeface="Times New Roman"/>
              </a:rPr>
              <a:t>8&lt;p</a:t>
            </a:r>
            <a:r>
              <a:rPr lang="en-US" sz="1200" baseline="-101000">
                <a:latin typeface="Times New Roman"/>
              </a:rPr>
              <a:t>T</a:t>
            </a:r>
            <a:r>
              <a:rPr lang="en-US" sz="1200" baseline="101000">
                <a:latin typeface="Times New Roman"/>
              </a:rPr>
              <a:t>trigger</a:t>
            </a:r>
            <a:r>
              <a:rPr lang="en-US" sz="1200">
                <a:latin typeface="Times New Roman"/>
              </a:rPr>
              <a:t>&lt;10 GeV/c</a:t>
            </a:r>
            <a:endParaRPr/>
          </a:p>
          <a:p>
            <a:r>
              <a:rPr lang="en-US" sz="1200">
                <a:latin typeface="Times New Roman"/>
              </a:rPr>
              <a:t>1&lt;p</a:t>
            </a:r>
            <a:r>
              <a:rPr lang="en-US" sz="1200" baseline="-101000">
                <a:latin typeface="Times New Roman"/>
              </a:rPr>
              <a:t>T</a:t>
            </a:r>
            <a:r>
              <a:rPr lang="en-US" sz="1200" baseline="101000">
                <a:latin typeface="Times New Roman"/>
              </a:rPr>
              <a:t>assoc</a:t>
            </a:r>
            <a:r>
              <a:rPr lang="en-US" sz="1200">
                <a:latin typeface="Times New Roman"/>
              </a:rPr>
              <a:t>&lt;2 GeV/c</a:t>
            </a:r>
            <a:endParaRPr/>
          </a:p>
        </p:txBody>
      </p:sp>
      <p:pic>
        <p:nvPicPr>
          <p:cNvPr id="271" name="" descr=""/>
          <p:cNvPicPr/>
          <p:nvPr/>
        </p:nvPicPr>
        <p:blipFill>
          <a:blip r:embed="rId3"/>
          <a:stretch/>
        </p:blipFill>
        <p:spPr>
          <a:xfrm>
            <a:off x="16560" y="6023520"/>
            <a:ext cx="10079640" cy="1125360"/>
          </a:xfrm>
          <a:prstGeom prst="rect">
            <a:avLst/>
          </a:prstGeom>
          <a:ln>
            <a:noFill/>
          </a:ln>
        </p:spPr>
      </p:pic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" descr=""/>
          <p:cNvPicPr/>
          <p:nvPr/>
        </p:nvPicPr>
        <p:blipFill>
          <a:blip r:embed="rId1"/>
          <a:stretch/>
        </p:blipFill>
        <p:spPr>
          <a:xfrm>
            <a:off x="16560" y="1764360"/>
            <a:ext cx="10079640" cy="4191480"/>
          </a:xfrm>
          <a:prstGeom prst="rect">
            <a:avLst/>
          </a:prstGeom>
          <a:ln>
            <a:noFill/>
          </a:ln>
        </p:spPr>
      </p:pic>
      <p:sp>
        <p:nvSpPr>
          <p:cNvPr id="273" name="TextShape 1"/>
          <p:cNvSpPr txBox="1"/>
          <p:nvPr/>
        </p:nvSpPr>
        <p:spPr>
          <a:xfrm>
            <a:off x="144000" y="301320"/>
            <a:ext cx="754272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>
                <a:latin typeface="Times New Roman"/>
              </a:rPr>
              <a:t>Reaction Plane Fit (RPF) method</a:t>
            </a:r>
            <a:r>
              <a:rPr lang="en-US" sz="4400">
                <a:latin typeface="Times New Roman"/>
              </a:rPr>
              <a:t>
</a:t>
            </a:r>
            <a:r>
              <a:rPr b="1" lang="en-US" sz="2500">
                <a:solidFill>
                  <a:srgbClr val="ff0000"/>
                </a:solidFill>
                <a:latin typeface="Times New Roman"/>
              </a:rPr>
              <a:t>0-10% central</a:t>
            </a:r>
            <a:endParaRPr/>
          </a:p>
        </p:txBody>
      </p:sp>
      <p:pic>
        <p:nvPicPr>
          <p:cNvPr id="274" name="" descr=""/>
          <p:cNvPicPr/>
          <p:nvPr/>
        </p:nvPicPr>
        <p:blipFill>
          <a:blip r:embed="rId2"/>
          <a:stretch/>
        </p:blipFill>
        <p:spPr>
          <a:xfrm>
            <a:off x="7721640" y="91080"/>
            <a:ext cx="2441520" cy="1828800"/>
          </a:xfrm>
          <a:prstGeom prst="rect">
            <a:avLst/>
          </a:prstGeom>
          <a:ln>
            <a:noFill/>
          </a:ln>
        </p:spPr>
      </p:pic>
      <p:sp>
        <p:nvSpPr>
          <p:cNvPr id="275" name="TextShape 2"/>
          <p:cNvSpPr txBox="1"/>
          <p:nvPr/>
        </p:nvSpPr>
        <p:spPr>
          <a:xfrm>
            <a:off x="8450280" y="5955840"/>
            <a:ext cx="1645920" cy="1114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200">
                <a:latin typeface="Times New Roman"/>
              </a:rPr>
              <a:t>h-h</a:t>
            </a:r>
            <a:r>
              <a:rPr lang="en-US" sz="1200">
                <a:latin typeface="Times New Roman"/>
              </a:rPr>
              <a:t>
</a:t>
            </a:r>
            <a:r>
              <a:rPr lang="en-US" sz="1200">
                <a:latin typeface="Times New Roman"/>
                <a:ea typeface="Arial"/>
              </a:rPr>
              <a:t>√</a:t>
            </a:r>
            <a:r>
              <a:rPr lang="en-US" sz="1200">
                <a:latin typeface="Times New Roman"/>
              </a:rPr>
              <a:t>s</a:t>
            </a:r>
            <a:r>
              <a:rPr lang="en-US" sz="1200" baseline="-101000">
                <a:latin typeface="Times New Roman"/>
              </a:rPr>
              <a:t>NN</a:t>
            </a:r>
            <a:r>
              <a:rPr lang="en-US" sz="1200">
                <a:latin typeface="Times New Roman"/>
              </a:rPr>
              <a:t> = 2.76 TeV</a:t>
            </a:r>
            <a:endParaRPr/>
          </a:p>
          <a:p>
            <a:r>
              <a:rPr lang="en-US" sz="1200">
                <a:latin typeface="Times New Roman"/>
              </a:rPr>
              <a:t>0-10% PbPb</a:t>
            </a:r>
            <a:endParaRPr/>
          </a:p>
          <a:p>
            <a:r>
              <a:rPr lang="en-US" sz="1200">
                <a:latin typeface="Times New Roman"/>
              </a:rPr>
              <a:t>8&lt;p</a:t>
            </a:r>
            <a:r>
              <a:rPr lang="en-US" sz="1200" baseline="-101000">
                <a:latin typeface="Times New Roman"/>
              </a:rPr>
              <a:t>T</a:t>
            </a:r>
            <a:r>
              <a:rPr lang="en-US" sz="1200" baseline="101000">
                <a:latin typeface="Times New Roman"/>
              </a:rPr>
              <a:t>trigger</a:t>
            </a:r>
            <a:r>
              <a:rPr lang="en-US" sz="1200">
                <a:latin typeface="Times New Roman"/>
              </a:rPr>
              <a:t>&lt;10 GeV/c</a:t>
            </a:r>
            <a:endParaRPr/>
          </a:p>
          <a:p>
            <a:r>
              <a:rPr lang="en-US" sz="1200">
                <a:latin typeface="Times New Roman"/>
              </a:rPr>
              <a:t>1&lt;p</a:t>
            </a:r>
            <a:r>
              <a:rPr lang="en-US" sz="1200" baseline="-101000">
                <a:latin typeface="Times New Roman"/>
              </a:rPr>
              <a:t>T</a:t>
            </a:r>
            <a:r>
              <a:rPr lang="en-US" sz="1200" baseline="101000">
                <a:latin typeface="Times New Roman"/>
              </a:rPr>
              <a:t>assoc</a:t>
            </a:r>
            <a:r>
              <a:rPr lang="en-US" sz="1200">
                <a:latin typeface="Times New Roman"/>
              </a:rPr>
              <a:t>&lt;2 GeV/c</a:t>
            </a:r>
            <a:endParaRPr/>
          </a:p>
        </p:txBody>
      </p:sp>
      <p:sp>
        <p:nvSpPr>
          <p:cNvPr id="276" name="TextShape 3"/>
          <p:cNvSpPr txBox="1"/>
          <p:nvPr/>
        </p:nvSpPr>
        <p:spPr>
          <a:xfrm>
            <a:off x="551520" y="5943240"/>
            <a:ext cx="7955280" cy="1909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buSzPct val="45000"/>
              <a:buFont typeface="StarSymbol"/>
              <a:buChar char=""/>
            </a:pPr>
            <a:r>
              <a:rPr lang="en-US" sz="3000">
                <a:solidFill>
                  <a:srgbClr val="ff0000"/>
                </a:solidFill>
                <a:latin typeface="Times New Roman"/>
                <a:ea typeface="Arial"/>
              </a:rPr>
              <a:t>Also works for central collisions even though reaction plane resolution is not great</a:t>
            </a:r>
            <a:endParaRPr/>
          </a:p>
        </p:txBody>
      </p:sp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TextShape 1"/>
          <p:cNvSpPr txBox="1"/>
          <p:nvPr/>
        </p:nvSpPr>
        <p:spPr>
          <a:xfrm>
            <a:off x="1352160" y="2690640"/>
            <a:ext cx="7315200" cy="1261800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txBody>
          <a:bodyPr lIns="0" rIns="0" tIns="0" bIns="0" anchor="ctr"/>
          <a:p>
            <a:pPr algn="ctr"/>
            <a:r>
              <a:rPr lang="en-US" sz="4400">
                <a:solidFill>
                  <a:srgbClr val="000000"/>
                </a:solidFill>
                <a:latin typeface="Times New Roman"/>
              </a:rPr>
              <a:t>Next steps...</a:t>
            </a:r>
            <a:endParaRPr/>
          </a:p>
        </p:txBody>
      </p:sp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TextShape 1"/>
          <p:cNvSpPr txBox="1"/>
          <p:nvPr/>
        </p:nvSpPr>
        <p:spPr>
          <a:xfrm>
            <a:off x="504000" y="122760"/>
            <a:ext cx="9071640" cy="1244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>
                <a:latin typeface="Times New Roman"/>
              </a:rPr>
              <a:t>Going to lower momenta, medium modifications</a:t>
            </a:r>
            <a:endParaRPr/>
          </a:p>
        </p:txBody>
      </p:sp>
      <p:sp>
        <p:nvSpPr>
          <p:cNvPr id="279" name="TextShape 2"/>
          <p:cNvSpPr txBox="1"/>
          <p:nvPr/>
        </p:nvSpPr>
        <p:spPr>
          <a:xfrm>
            <a:off x="0" y="1337040"/>
            <a:ext cx="996696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Times New Roman"/>
              </a:rPr>
              <a:t>Peak gets broader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Times New Roman"/>
              </a:rPr>
              <a:t>Fit near-side peak and subtract it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Times New Roman"/>
              </a:rPr>
              <a:t>Increase Δη range available for background subtraction</a:t>
            </a:r>
            <a:endParaRPr/>
          </a:p>
        </p:txBody>
      </p:sp>
      <p:pic>
        <p:nvPicPr>
          <p:cNvPr id="280" name="" descr=""/>
          <p:cNvPicPr/>
          <p:nvPr/>
        </p:nvPicPr>
        <p:blipFill>
          <a:blip r:embed="rId1"/>
          <a:stretch/>
        </p:blipFill>
        <p:spPr>
          <a:xfrm>
            <a:off x="0" y="3012480"/>
            <a:ext cx="10079640" cy="3193200"/>
          </a:xfrm>
          <a:prstGeom prst="rect">
            <a:avLst/>
          </a:prstGeom>
          <a:ln>
            <a:noFill/>
          </a:ln>
        </p:spPr>
      </p:pic>
      <p:sp>
        <p:nvSpPr>
          <p:cNvPr id="281" name="TextShape 3"/>
          <p:cNvSpPr txBox="1"/>
          <p:nvPr/>
        </p:nvSpPr>
        <p:spPr>
          <a:xfrm>
            <a:off x="1557360" y="6099840"/>
            <a:ext cx="8358840" cy="1267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000">
                <a:latin typeface="Times New Roman"/>
              </a:rPr>
              <a:t>h-h, </a:t>
            </a:r>
            <a:r>
              <a:rPr lang="en-US" sz="2000">
                <a:latin typeface="Times New Roman"/>
                <a:ea typeface="Arial"/>
              </a:rPr>
              <a:t>√</a:t>
            </a:r>
            <a:r>
              <a:rPr lang="en-US" sz="2000">
                <a:latin typeface="Times New Roman"/>
              </a:rPr>
              <a:t>s</a:t>
            </a:r>
            <a:r>
              <a:rPr lang="en-US" sz="2000" baseline="-101000">
                <a:latin typeface="Times New Roman"/>
              </a:rPr>
              <a:t>NN</a:t>
            </a:r>
            <a:r>
              <a:rPr lang="en-US" sz="2000">
                <a:latin typeface="Times New Roman"/>
              </a:rPr>
              <a:t> = 2.76 TeV, 0-10% PbPb</a:t>
            </a:r>
            <a:endParaRPr/>
          </a:p>
          <a:p>
            <a:r>
              <a:rPr lang="en-US" sz="2000">
                <a:latin typeface="Times New Roman"/>
              </a:rPr>
              <a:t>8&lt;p</a:t>
            </a:r>
            <a:r>
              <a:rPr lang="en-US" sz="2000" baseline="-101000">
                <a:latin typeface="Times New Roman"/>
              </a:rPr>
              <a:t>T</a:t>
            </a:r>
            <a:r>
              <a:rPr lang="en-US" sz="2000" baseline="101000">
                <a:latin typeface="Times New Roman"/>
              </a:rPr>
              <a:t>trigger</a:t>
            </a:r>
            <a:r>
              <a:rPr lang="en-US" sz="2000">
                <a:latin typeface="Times New Roman"/>
              </a:rPr>
              <a:t>&lt;10 GeV/c</a:t>
            </a:r>
            <a:endParaRPr/>
          </a:p>
          <a:p>
            <a:r>
              <a:rPr lang="en-US" sz="2000">
                <a:latin typeface="Times New Roman"/>
              </a:rPr>
              <a:t>1&lt;p</a:t>
            </a:r>
            <a:r>
              <a:rPr lang="en-US" sz="2000" baseline="-101000">
                <a:latin typeface="Times New Roman"/>
              </a:rPr>
              <a:t>T</a:t>
            </a:r>
            <a:r>
              <a:rPr lang="en-US" sz="2000" baseline="101000">
                <a:latin typeface="Times New Roman"/>
              </a:rPr>
              <a:t>assoc</a:t>
            </a:r>
            <a:r>
              <a:rPr lang="en-US" sz="2000">
                <a:latin typeface="Times New Roman"/>
              </a:rPr>
              <a:t>&lt;2 GeV/c for background, 0.5&lt;p</a:t>
            </a:r>
            <a:r>
              <a:rPr lang="en-US" sz="2000" baseline="-101000">
                <a:latin typeface="Times New Roman"/>
              </a:rPr>
              <a:t>T</a:t>
            </a:r>
            <a:r>
              <a:rPr lang="en-US" sz="2000" baseline="101000">
                <a:latin typeface="Times New Roman"/>
              </a:rPr>
              <a:t>assoc</a:t>
            </a:r>
            <a:r>
              <a:rPr lang="en-US" sz="2000">
                <a:latin typeface="Times New Roman"/>
              </a:rPr>
              <a:t>&lt;1.0 GeV/c for signal</a:t>
            </a:r>
            <a:endParaRPr/>
          </a:p>
        </p:txBody>
      </p:sp>
      <p:sp>
        <p:nvSpPr>
          <p:cNvPr id="282" name="TextShape 4"/>
          <p:cNvSpPr txBox="1"/>
          <p:nvPr/>
        </p:nvSpPr>
        <p:spPr>
          <a:xfrm>
            <a:off x="332640" y="3366720"/>
            <a:ext cx="2926080" cy="715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200">
                <a:solidFill>
                  <a:srgbClr val="ff0000"/>
                </a:solidFill>
                <a:latin typeface="Arial"/>
              </a:rPr>
              <a:t>Before subtraction</a:t>
            </a:r>
            <a:endParaRPr/>
          </a:p>
        </p:txBody>
      </p:sp>
      <p:sp>
        <p:nvSpPr>
          <p:cNvPr id="283" name="TextShape 5"/>
          <p:cNvSpPr txBox="1"/>
          <p:nvPr/>
        </p:nvSpPr>
        <p:spPr>
          <a:xfrm>
            <a:off x="3716640" y="3295080"/>
            <a:ext cx="2926080" cy="715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200">
                <a:solidFill>
                  <a:srgbClr val="ff0000"/>
                </a:solidFill>
                <a:latin typeface="Arial"/>
              </a:rPr>
              <a:t>After subtraction</a:t>
            </a:r>
            <a:endParaRPr/>
          </a:p>
        </p:txBody>
      </p:sp>
      <p:sp>
        <p:nvSpPr>
          <p:cNvPr id="284" name="TextShape 6"/>
          <p:cNvSpPr txBox="1"/>
          <p:nvPr/>
        </p:nvSpPr>
        <p:spPr>
          <a:xfrm>
            <a:off x="7136640" y="3295440"/>
            <a:ext cx="2926080" cy="715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200">
                <a:solidFill>
                  <a:srgbClr val="ff0000"/>
                </a:solidFill>
                <a:latin typeface="Arial"/>
              </a:rPr>
              <a:t>Data/Fit</a:t>
            </a:r>
            <a:endParaRPr/>
          </a:p>
        </p:txBody>
      </p:sp>
      <p:sp>
        <p:nvSpPr>
          <p:cNvPr id="285" name="Line 7"/>
          <p:cNvSpPr/>
          <p:nvPr/>
        </p:nvSpPr>
        <p:spPr>
          <a:xfrm flipH="1" flipV="1">
            <a:off x="4572000" y="5029200"/>
            <a:ext cx="1828800" cy="1176480"/>
          </a:xfrm>
          <a:prstGeom prst="line">
            <a:avLst/>
          </a:prstGeom>
          <a:ln w="36720">
            <a:solidFill>
              <a:srgbClr val="ff0000"/>
            </a:solidFill>
            <a:round/>
            <a:tailEnd len="med" type="triangle" w="med"/>
          </a:ln>
        </p:spPr>
      </p:sp>
      <p:sp>
        <p:nvSpPr>
          <p:cNvPr id="286" name="Line 8"/>
          <p:cNvSpPr/>
          <p:nvPr/>
        </p:nvSpPr>
        <p:spPr>
          <a:xfrm flipV="1">
            <a:off x="6410160" y="4754880"/>
            <a:ext cx="1179360" cy="1460160"/>
          </a:xfrm>
          <a:prstGeom prst="line">
            <a:avLst/>
          </a:prstGeom>
          <a:ln w="36720">
            <a:solidFill>
              <a:srgbClr val="ff0000"/>
            </a:solidFill>
            <a:round/>
            <a:tailEnd len="med" type="triangle" w="med"/>
          </a:ln>
        </p:spPr>
      </p:sp>
      <p:sp>
        <p:nvSpPr>
          <p:cNvPr id="287" name="TextShape 9"/>
          <p:cNvSpPr txBox="1"/>
          <p:nvPr/>
        </p:nvSpPr>
        <p:spPr>
          <a:xfrm>
            <a:off x="5039640" y="6256800"/>
            <a:ext cx="2926080" cy="715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US" sz="2200">
                <a:solidFill>
                  <a:srgbClr val="ff0000"/>
                </a:solidFill>
                <a:latin typeface="Arial"/>
              </a:rPr>
              <a:t>Structure from imperfect fit</a:t>
            </a:r>
            <a:endParaRPr/>
          </a:p>
        </p:txBody>
      </p:sp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TextShape 1"/>
          <p:cNvSpPr txBox="1"/>
          <p:nvPr/>
        </p:nvSpPr>
        <p:spPr>
          <a:xfrm>
            <a:off x="504000" y="18000"/>
            <a:ext cx="9071640" cy="713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>
                <a:latin typeface="Times New Roman"/>
              </a:rPr>
              <a:t>NSF method</a:t>
            </a:r>
            <a:endParaRPr/>
          </a:p>
        </p:txBody>
      </p:sp>
      <p:pic>
        <p:nvPicPr>
          <p:cNvPr id="289" name="" descr=""/>
          <p:cNvPicPr/>
          <p:nvPr/>
        </p:nvPicPr>
        <p:blipFill>
          <a:blip r:embed="rId1"/>
          <a:stretch/>
        </p:blipFill>
        <p:spPr>
          <a:xfrm>
            <a:off x="5009760" y="731520"/>
            <a:ext cx="5047560" cy="4572000"/>
          </a:xfrm>
          <a:prstGeom prst="rect">
            <a:avLst/>
          </a:prstGeom>
          <a:ln>
            <a:noFill/>
          </a:ln>
        </p:spPr>
      </p:pic>
      <p:pic>
        <p:nvPicPr>
          <p:cNvPr id="290" name="" descr=""/>
          <p:cNvPicPr/>
          <p:nvPr/>
        </p:nvPicPr>
        <p:blipFill>
          <a:blip r:embed="rId2"/>
          <a:stretch/>
        </p:blipFill>
        <p:spPr>
          <a:xfrm>
            <a:off x="37080" y="731520"/>
            <a:ext cx="5047560" cy="4572000"/>
          </a:xfrm>
          <a:prstGeom prst="rect">
            <a:avLst/>
          </a:prstGeom>
          <a:ln>
            <a:noFill/>
          </a:ln>
        </p:spPr>
      </p:pic>
      <p:sp>
        <p:nvSpPr>
          <p:cNvPr id="291" name="TextShape 2"/>
          <p:cNvSpPr txBox="1"/>
          <p:nvPr/>
        </p:nvSpPr>
        <p:spPr>
          <a:xfrm>
            <a:off x="36000" y="5799240"/>
            <a:ext cx="9967680" cy="1909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buSzPct val="45000"/>
              <a:buFont typeface="StarSymbol"/>
              <a:buChar char=""/>
            </a:pPr>
            <a:r>
              <a:rPr lang="en-US" sz="3000">
                <a:solidFill>
                  <a:srgbClr val="000000"/>
                </a:solidFill>
                <a:latin typeface="Times New Roman"/>
              </a:rPr>
              <a:t>Project signal+background over </a:t>
            </a:r>
            <a:r>
              <a:rPr b="1" lang="en-US" sz="3000">
                <a:solidFill>
                  <a:srgbClr val="ff0000"/>
                </a:solidFill>
                <a:latin typeface="Times New Roman"/>
              </a:rPr>
              <a:t>0.0</a:t>
            </a:r>
            <a:r>
              <a:rPr lang="en-US" sz="3000">
                <a:solidFill>
                  <a:srgbClr val="000000"/>
                </a:solidFill>
                <a:latin typeface="Times New Roman"/>
              </a:rPr>
              <a:t>&lt;|</a:t>
            </a:r>
            <a:r>
              <a:rPr lang="en-US" sz="3000">
                <a:solidFill>
                  <a:srgbClr val="000000"/>
                </a:solidFill>
                <a:latin typeface="Times New Roman"/>
                <a:ea typeface="Arial"/>
              </a:rPr>
              <a:t>Δη|&lt;1.4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3000">
                <a:solidFill>
                  <a:srgbClr val="000000"/>
                </a:solidFill>
                <a:latin typeface="Times New Roman"/>
                <a:ea typeface="Arial"/>
              </a:rPr>
              <a:t>Fit background in |Δφ|&lt;1 including reaction plane dependence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3000">
                <a:solidFill>
                  <a:srgbClr val="000000"/>
                </a:solidFill>
                <a:latin typeface="Times New Roman"/>
                <a:ea typeface="Arial"/>
              </a:rPr>
              <a:t>Bias from residual contamination by near-side</a:t>
            </a:r>
            <a:endParaRPr/>
          </a:p>
        </p:txBody>
      </p:sp>
      <p:sp>
        <p:nvSpPr>
          <p:cNvPr id="292" name="TextShape 3"/>
          <p:cNvSpPr txBox="1"/>
          <p:nvPr/>
        </p:nvSpPr>
        <p:spPr>
          <a:xfrm>
            <a:off x="826200" y="1645920"/>
            <a:ext cx="2374200" cy="1005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200">
                <a:latin typeface="Times New Roman"/>
              </a:rPr>
              <a:t>h-h, </a:t>
            </a:r>
            <a:r>
              <a:rPr lang="en-US" sz="1200">
                <a:latin typeface="Times New Roman"/>
                <a:ea typeface="Arial"/>
              </a:rPr>
              <a:t>√</a:t>
            </a:r>
            <a:r>
              <a:rPr lang="en-US" sz="1200">
                <a:latin typeface="Times New Roman"/>
              </a:rPr>
              <a:t>s</a:t>
            </a:r>
            <a:r>
              <a:rPr lang="en-US" sz="1200" baseline="-101000">
                <a:latin typeface="Times New Roman"/>
              </a:rPr>
              <a:t>NN</a:t>
            </a:r>
            <a:r>
              <a:rPr lang="en-US" sz="1200">
                <a:latin typeface="Times New Roman"/>
              </a:rPr>
              <a:t> = 2.76 TeV, 0-10% PbPb</a:t>
            </a:r>
            <a:endParaRPr/>
          </a:p>
          <a:p>
            <a:r>
              <a:rPr lang="en-US" sz="1200">
                <a:latin typeface="Times New Roman"/>
              </a:rPr>
              <a:t>8&lt;p</a:t>
            </a:r>
            <a:r>
              <a:rPr lang="en-US" sz="1200" baseline="-101000">
                <a:latin typeface="Times New Roman"/>
              </a:rPr>
              <a:t>T</a:t>
            </a:r>
            <a:r>
              <a:rPr lang="en-US" sz="1200" baseline="101000">
                <a:latin typeface="Times New Roman"/>
              </a:rPr>
              <a:t>trigger</a:t>
            </a:r>
            <a:r>
              <a:rPr lang="en-US" sz="1200">
                <a:latin typeface="Times New Roman"/>
              </a:rPr>
              <a:t>&lt;10 GeV/c</a:t>
            </a:r>
            <a:endParaRPr/>
          </a:p>
          <a:p>
            <a:r>
              <a:rPr lang="en-US" sz="1200">
                <a:latin typeface="Times New Roman"/>
              </a:rPr>
              <a:t>1&lt;p</a:t>
            </a:r>
            <a:r>
              <a:rPr lang="en-US" sz="1200" baseline="-101000">
                <a:latin typeface="Times New Roman"/>
              </a:rPr>
              <a:t>T</a:t>
            </a:r>
            <a:r>
              <a:rPr lang="en-US" sz="1200" baseline="101000">
                <a:latin typeface="Times New Roman"/>
              </a:rPr>
              <a:t>assoc</a:t>
            </a:r>
            <a:r>
              <a:rPr lang="en-US" sz="1200">
                <a:latin typeface="Times New Roman"/>
              </a:rPr>
              <a:t>&lt;2 GeV/c for background</a:t>
            </a:r>
            <a:endParaRPr/>
          </a:p>
          <a:p>
            <a:r>
              <a:rPr lang="en-US" sz="1200">
                <a:latin typeface="Times New Roman"/>
              </a:rPr>
              <a:t>0.5&lt;p</a:t>
            </a:r>
            <a:r>
              <a:rPr lang="en-US" sz="1200" baseline="-101000">
                <a:latin typeface="Times New Roman"/>
              </a:rPr>
              <a:t>T</a:t>
            </a:r>
            <a:r>
              <a:rPr lang="en-US" sz="1200" baseline="101000">
                <a:latin typeface="Times New Roman"/>
              </a:rPr>
              <a:t>assoc</a:t>
            </a:r>
            <a:r>
              <a:rPr lang="en-US" sz="1200">
                <a:latin typeface="Times New Roman"/>
              </a:rPr>
              <a:t>&lt;1.0 GeV/c for signal</a:t>
            </a:r>
            <a:endParaRPr/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" descr=""/>
          <p:cNvPicPr/>
          <p:nvPr/>
        </p:nvPicPr>
        <p:blipFill>
          <a:blip r:embed="rId1"/>
          <a:stretch/>
        </p:blipFill>
        <p:spPr>
          <a:xfrm>
            <a:off x="4400280" y="-520560"/>
            <a:ext cx="5486400" cy="7315200"/>
          </a:xfrm>
          <a:prstGeom prst="rect">
            <a:avLst/>
          </a:prstGeom>
          <a:ln>
            <a:noFill/>
          </a:ln>
        </p:spPr>
      </p:pic>
      <p:sp>
        <p:nvSpPr>
          <p:cNvPr id="89" name="Line 1"/>
          <p:cNvSpPr/>
          <p:nvPr/>
        </p:nvSpPr>
        <p:spPr>
          <a:xfrm flipV="1">
            <a:off x="5933880" y="4759920"/>
            <a:ext cx="0" cy="1488240"/>
          </a:xfrm>
          <a:prstGeom prst="line">
            <a:avLst/>
          </a:prstGeom>
          <a:ln w="15840">
            <a:solidFill>
              <a:srgbClr val="ff0000"/>
            </a:solidFill>
            <a:miter/>
            <a:tailEnd len="med" type="triangle" w="med"/>
          </a:ln>
        </p:spPr>
      </p:sp>
      <p:sp>
        <p:nvSpPr>
          <p:cNvPr id="90" name="CustomShape 2"/>
          <p:cNvSpPr/>
          <p:nvPr/>
        </p:nvSpPr>
        <p:spPr>
          <a:xfrm>
            <a:off x="5901480" y="5787360"/>
            <a:ext cx="929160" cy="38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r>
              <a:rPr lang="en-US" sz="2000">
                <a:solidFill>
                  <a:srgbClr val="ff0000"/>
                </a:solidFill>
                <a:latin typeface="Arial"/>
              </a:rPr>
              <a:t>trigger</a:t>
            </a:r>
            <a:endParaRPr/>
          </a:p>
        </p:txBody>
      </p:sp>
      <p:sp>
        <p:nvSpPr>
          <p:cNvPr id="91" name="CustomShape 3"/>
          <p:cNvSpPr/>
          <p:nvPr/>
        </p:nvSpPr>
        <p:spPr>
          <a:xfrm>
            <a:off x="6636600" y="5977440"/>
            <a:ext cx="2589840" cy="322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/>
            <a:r>
              <a:rPr i="1" lang="en-US" sz="1600">
                <a:solidFill>
                  <a:srgbClr val="000000"/>
                </a:solidFill>
                <a:latin typeface="Arial"/>
              </a:rPr>
              <a:t>Phys Rev Lett 90, 082302</a:t>
            </a:r>
            <a:endParaRPr/>
          </a:p>
        </p:txBody>
      </p:sp>
      <p:sp>
        <p:nvSpPr>
          <p:cNvPr id="92" name="TextShape 4"/>
          <p:cNvSpPr txBox="1"/>
          <p:nvPr/>
        </p:nvSpPr>
        <p:spPr>
          <a:xfrm>
            <a:off x="504000" y="-22680"/>
            <a:ext cx="9071640" cy="841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>
                <a:solidFill>
                  <a:srgbClr val="333366"/>
                </a:solidFill>
                <a:latin typeface="Times New Roman"/>
              </a:rPr>
              <a:t>Azimuthal correlations</a:t>
            </a:r>
            <a:endParaRPr/>
          </a:p>
        </p:txBody>
      </p:sp>
      <p:pic>
        <p:nvPicPr>
          <p:cNvPr id="93" name="" descr=""/>
          <p:cNvPicPr/>
          <p:nvPr/>
        </p:nvPicPr>
        <p:blipFill>
          <a:blip r:embed="rId2"/>
          <a:stretch/>
        </p:blipFill>
        <p:spPr>
          <a:xfrm>
            <a:off x="372600" y="3398040"/>
            <a:ext cx="3695760" cy="3695760"/>
          </a:xfrm>
          <a:prstGeom prst="rect">
            <a:avLst/>
          </a:prstGeom>
          <a:ln>
            <a:noFill/>
          </a:ln>
        </p:spPr>
      </p:pic>
      <p:sp>
        <p:nvSpPr>
          <p:cNvPr id="94" name="CustomShape 5"/>
          <p:cNvSpPr/>
          <p:nvPr/>
        </p:nvSpPr>
        <p:spPr>
          <a:xfrm>
            <a:off x="1292400" y="2883600"/>
            <a:ext cx="1918800" cy="55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1" lang="en-US" sz="2650">
                <a:solidFill>
                  <a:srgbClr val="000000"/>
                </a:solidFill>
                <a:latin typeface="Times New Roman"/>
              </a:rPr>
              <a:t>p+p </a:t>
            </a:r>
            <a:r>
              <a:rPr b="1" lang="en-US" sz="2650">
                <a:solidFill>
                  <a:srgbClr val="000000"/>
                </a:solidFill>
                <a:latin typeface="Symbol"/>
              </a:rPr>
              <a:t></a:t>
            </a:r>
            <a:r>
              <a:rPr b="1" lang="en-US" sz="2650">
                <a:solidFill>
                  <a:srgbClr val="000000"/>
                </a:solidFill>
                <a:latin typeface="Times New Roman"/>
              </a:rPr>
              <a:t> dijet</a:t>
            </a:r>
            <a:endParaRPr/>
          </a:p>
        </p:txBody>
      </p:sp>
      <p:sp>
        <p:nvSpPr>
          <p:cNvPr id="95" name="TextShape 6"/>
          <p:cNvSpPr txBox="1"/>
          <p:nvPr/>
        </p:nvSpPr>
        <p:spPr>
          <a:xfrm>
            <a:off x="0" y="797040"/>
            <a:ext cx="10058400" cy="4899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r>
              <a:rPr lang="en-US" sz="2800">
                <a:solidFill>
                  <a:srgbClr val="333366"/>
                </a:solidFill>
                <a:latin typeface="Times New Roman"/>
              </a:rPr>
              <a:t>Jets are dominantly produced as di-jets</a:t>
            </a:r>
            <a:endParaRPr/>
          </a:p>
          <a:p>
            <a:r>
              <a:rPr lang="en-US" sz="2800">
                <a:solidFill>
                  <a:srgbClr val="333366"/>
                </a:solidFill>
                <a:latin typeface="Times New Roman"/>
              </a:rPr>
              <a:t>Find high-p</a:t>
            </a:r>
            <a:r>
              <a:rPr lang="en-US" sz="2800" baseline="-101000">
                <a:solidFill>
                  <a:srgbClr val="333366"/>
                </a:solidFill>
                <a:latin typeface="Times New Roman"/>
              </a:rPr>
              <a:t>T</a:t>
            </a:r>
            <a:r>
              <a:rPr lang="en-US" sz="2800">
                <a:solidFill>
                  <a:srgbClr val="333366"/>
                </a:solidFill>
                <a:latin typeface="Times New Roman"/>
              </a:rPr>
              <a:t> trigger particle or jet candidate</a:t>
            </a:r>
            <a:endParaRPr/>
          </a:p>
          <a:p>
            <a:r>
              <a:rPr lang="en-US" sz="2800">
                <a:solidFill>
                  <a:srgbClr val="333366"/>
                </a:solidFill>
                <a:latin typeface="Times New Roman"/>
              </a:rPr>
              <a:t>Look at distribution of high-p</a:t>
            </a:r>
            <a:r>
              <a:rPr lang="en-US" sz="2800" baseline="-101000">
                <a:solidFill>
                  <a:srgbClr val="333366"/>
                </a:solidFill>
                <a:latin typeface="Times New Roman"/>
              </a:rPr>
              <a:t>T</a:t>
            </a:r>
            <a:r>
              <a:rPr lang="en-US" sz="2800">
                <a:solidFill>
                  <a:srgbClr val="333366"/>
                </a:solidFill>
                <a:latin typeface="Times New Roman"/>
              </a:rPr>
              <a:t> associated particles relative to trigger</a:t>
            </a:r>
            <a:endParaRPr/>
          </a:p>
        </p:txBody>
      </p:sp>
      <p:sp>
        <p:nvSpPr>
          <p:cNvPr id="96" name="Line 7"/>
          <p:cNvSpPr/>
          <p:nvPr/>
        </p:nvSpPr>
        <p:spPr>
          <a:xfrm flipH="1" flipV="1">
            <a:off x="1371600" y="3886200"/>
            <a:ext cx="914400" cy="1371600"/>
          </a:xfrm>
          <a:prstGeom prst="line">
            <a:avLst/>
          </a:prstGeom>
          <a:ln w="73080">
            <a:solidFill>
              <a:srgbClr val="ff0000"/>
            </a:solidFill>
            <a:round/>
            <a:tailEnd len="med" type="triangle" w="med"/>
          </a:ln>
        </p:spPr>
      </p:sp>
      <p:sp>
        <p:nvSpPr>
          <p:cNvPr id="97" name="TextShape 8"/>
          <p:cNvSpPr txBox="1"/>
          <p:nvPr/>
        </p:nvSpPr>
        <p:spPr>
          <a:xfrm>
            <a:off x="457200" y="43434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500">
                <a:solidFill>
                  <a:srgbClr val="ff0000"/>
                </a:solidFill>
                <a:latin typeface="Arial"/>
              </a:rPr>
              <a:t>Trigger</a:t>
            </a:r>
            <a:endParaRPr/>
          </a:p>
        </p:txBody>
      </p:sp>
      <p:sp>
        <p:nvSpPr>
          <p:cNvPr id="98" name="TextShape 9"/>
          <p:cNvSpPr txBox="1"/>
          <p:nvPr/>
        </p:nvSpPr>
        <p:spPr>
          <a:xfrm>
            <a:off x="457200" y="3442320"/>
            <a:ext cx="1828800" cy="447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500">
                <a:solidFill>
                  <a:srgbClr val="ffffff"/>
                </a:solidFill>
                <a:latin typeface="Arial"/>
              </a:rPr>
              <a:t>Near-side</a:t>
            </a:r>
            <a:endParaRPr/>
          </a:p>
        </p:txBody>
      </p:sp>
      <p:sp>
        <p:nvSpPr>
          <p:cNvPr id="99" name="TextShape 10"/>
          <p:cNvSpPr txBox="1"/>
          <p:nvPr/>
        </p:nvSpPr>
        <p:spPr>
          <a:xfrm>
            <a:off x="2260800" y="5925960"/>
            <a:ext cx="1828800" cy="447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500">
                <a:solidFill>
                  <a:srgbClr val="ffffff"/>
                </a:solidFill>
                <a:latin typeface="Arial"/>
              </a:rPr>
              <a:t>Away-side</a:t>
            </a:r>
            <a:endParaRPr/>
          </a:p>
        </p:txBody>
      </p:sp>
      <p:sp>
        <p:nvSpPr>
          <p:cNvPr id="100" name="TextShape 11"/>
          <p:cNvSpPr txBox="1"/>
          <p:nvPr/>
        </p:nvSpPr>
        <p:spPr>
          <a:xfrm>
            <a:off x="5126400" y="5257800"/>
            <a:ext cx="2286000" cy="447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500">
                <a:latin typeface="Arial"/>
              </a:rPr>
              <a:t>Near-side</a:t>
            </a:r>
            <a:endParaRPr/>
          </a:p>
        </p:txBody>
      </p:sp>
      <p:sp>
        <p:nvSpPr>
          <p:cNvPr id="101" name="TextShape 12"/>
          <p:cNvSpPr txBox="1"/>
          <p:nvPr/>
        </p:nvSpPr>
        <p:spPr>
          <a:xfrm>
            <a:off x="7250400" y="5438160"/>
            <a:ext cx="2286000" cy="447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500">
                <a:latin typeface="Arial"/>
              </a:rPr>
              <a:t>Away-side</a:t>
            </a:r>
            <a:endParaRPr/>
          </a:p>
        </p:txBody>
      </p:sp>
      <p:sp>
        <p:nvSpPr>
          <p:cNvPr id="102" name="TextShape 13"/>
          <p:cNvSpPr txBox="1"/>
          <p:nvPr/>
        </p:nvSpPr>
        <p:spPr>
          <a:xfrm>
            <a:off x="7772400" y="3768480"/>
            <a:ext cx="13716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Arial"/>
              </a:rPr>
              <a:t>200 GeV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 fill="freeze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" descr=""/>
          <p:cNvPicPr/>
          <p:nvPr/>
        </p:nvPicPr>
        <p:blipFill>
          <a:blip r:embed="rId1"/>
          <a:stretch/>
        </p:blipFill>
        <p:spPr>
          <a:xfrm>
            <a:off x="-19440" y="1791360"/>
            <a:ext cx="10079640" cy="4217040"/>
          </a:xfrm>
          <a:prstGeom prst="rect">
            <a:avLst/>
          </a:prstGeom>
          <a:ln>
            <a:noFill/>
          </a:ln>
        </p:spPr>
      </p:pic>
      <p:pic>
        <p:nvPicPr>
          <p:cNvPr id="294" name="" descr=""/>
          <p:cNvPicPr/>
          <p:nvPr/>
        </p:nvPicPr>
        <p:blipFill>
          <a:blip r:embed="rId2"/>
          <a:stretch/>
        </p:blipFill>
        <p:spPr>
          <a:xfrm>
            <a:off x="7722000" y="91440"/>
            <a:ext cx="2441520" cy="1828800"/>
          </a:xfrm>
          <a:prstGeom prst="rect">
            <a:avLst/>
          </a:prstGeom>
          <a:ln>
            <a:noFill/>
          </a:ln>
        </p:spPr>
      </p:pic>
      <p:sp>
        <p:nvSpPr>
          <p:cNvPr id="295" name="TextShape 1"/>
          <p:cNvSpPr txBox="1"/>
          <p:nvPr/>
        </p:nvSpPr>
        <p:spPr>
          <a:xfrm>
            <a:off x="216000" y="301320"/>
            <a:ext cx="754272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>
                <a:latin typeface="Times New Roman"/>
              </a:rPr>
              <a:t>Reaction Plane Fit (RPF) method</a:t>
            </a:r>
            <a:r>
              <a:rPr lang="en-US" sz="4400">
                <a:latin typeface="Times New Roman"/>
              </a:rPr>
              <a:t>
</a:t>
            </a:r>
            <a:r>
              <a:rPr lang="en-US" sz="2500">
                <a:latin typeface="Times New Roman"/>
              </a:rPr>
              <a:t>30-40% central</a:t>
            </a:r>
            <a:endParaRPr/>
          </a:p>
        </p:txBody>
      </p:sp>
      <p:sp>
        <p:nvSpPr>
          <p:cNvPr id="296" name="CustomShape 2"/>
          <p:cNvSpPr/>
          <p:nvPr/>
        </p:nvSpPr>
        <p:spPr>
          <a:xfrm>
            <a:off x="1024920" y="1884240"/>
            <a:ext cx="649080" cy="3749040"/>
          </a:xfrm>
          <a:prstGeom prst="rect">
            <a:avLst/>
          </a:prstGeom>
          <a:solidFill>
            <a:srgbClr val="0000ff">
              <a:alpha val="50000"/>
            </a:srgbClr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97" name="TextShape 3"/>
          <p:cNvSpPr txBox="1"/>
          <p:nvPr/>
        </p:nvSpPr>
        <p:spPr>
          <a:xfrm>
            <a:off x="1008720" y="4237920"/>
            <a:ext cx="822960" cy="516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3000">
                <a:latin typeface="Arial"/>
              </a:rPr>
              <a:t>Fit</a:t>
            </a:r>
            <a:endParaRPr/>
          </a:p>
        </p:txBody>
      </p:sp>
      <p:sp>
        <p:nvSpPr>
          <p:cNvPr id="298" name="CustomShape 4"/>
          <p:cNvSpPr/>
          <p:nvPr/>
        </p:nvSpPr>
        <p:spPr>
          <a:xfrm>
            <a:off x="3184920" y="1884240"/>
            <a:ext cx="649080" cy="3749040"/>
          </a:xfrm>
          <a:prstGeom prst="rect">
            <a:avLst/>
          </a:prstGeom>
          <a:solidFill>
            <a:srgbClr val="0000ff">
              <a:alpha val="50000"/>
            </a:srgbClr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99" name="CustomShape 5"/>
          <p:cNvSpPr/>
          <p:nvPr/>
        </p:nvSpPr>
        <p:spPr>
          <a:xfrm>
            <a:off x="5488920" y="1884240"/>
            <a:ext cx="649080" cy="3749040"/>
          </a:xfrm>
          <a:prstGeom prst="rect">
            <a:avLst/>
          </a:prstGeom>
          <a:solidFill>
            <a:srgbClr val="0000ff">
              <a:alpha val="50000"/>
            </a:srgbClr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00" name="CustomShape 6"/>
          <p:cNvSpPr/>
          <p:nvPr/>
        </p:nvSpPr>
        <p:spPr>
          <a:xfrm>
            <a:off x="7864920" y="1884240"/>
            <a:ext cx="649080" cy="3749040"/>
          </a:xfrm>
          <a:prstGeom prst="rect">
            <a:avLst/>
          </a:prstGeom>
          <a:solidFill>
            <a:srgbClr val="0000ff">
              <a:alpha val="50000"/>
            </a:srgbClr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01" name="TextShape 7"/>
          <p:cNvSpPr txBox="1"/>
          <p:nvPr/>
        </p:nvSpPr>
        <p:spPr>
          <a:xfrm>
            <a:off x="36000" y="5798880"/>
            <a:ext cx="9967680" cy="1909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buSzPct val="45000"/>
              <a:buFont typeface="StarSymbol"/>
              <a:buChar char=""/>
            </a:pPr>
            <a:r>
              <a:rPr lang="en-US" sz="3000">
                <a:solidFill>
                  <a:srgbClr val="000000"/>
                </a:solidFill>
                <a:latin typeface="Times New Roman"/>
              </a:rPr>
              <a:t>Project signal+background over </a:t>
            </a:r>
            <a:r>
              <a:rPr b="1" lang="en-US" sz="3000">
                <a:solidFill>
                  <a:srgbClr val="ff0000"/>
                </a:solidFill>
                <a:latin typeface="Times New Roman"/>
              </a:rPr>
              <a:t>0.0</a:t>
            </a:r>
            <a:r>
              <a:rPr lang="en-US" sz="3000">
                <a:solidFill>
                  <a:srgbClr val="000000"/>
                </a:solidFill>
                <a:latin typeface="Times New Roman"/>
              </a:rPr>
              <a:t>&lt;|</a:t>
            </a:r>
            <a:r>
              <a:rPr lang="en-US" sz="3000">
                <a:solidFill>
                  <a:srgbClr val="000000"/>
                </a:solidFill>
                <a:latin typeface="Times New Roman"/>
                <a:ea typeface="Arial"/>
              </a:rPr>
              <a:t>Δη|&lt;1.4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3000">
                <a:solidFill>
                  <a:srgbClr val="000000"/>
                </a:solidFill>
                <a:latin typeface="Times New Roman"/>
                <a:ea typeface="Arial"/>
              </a:rPr>
              <a:t>Fit background in |Δφ|&lt;1 including reaction plane dependence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3000">
                <a:solidFill>
                  <a:srgbClr val="000000"/>
                </a:solidFill>
                <a:latin typeface="Times New Roman"/>
                <a:ea typeface="Arial"/>
              </a:rPr>
              <a:t>v</a:t>
            </a:r>
            <a:r>
              <a:rPr lang="en-US" sz="3000" baseline="-101000">
                <a:solidFill>
                  <a:srgbClr val="000000"/>
                </a:solidFill>
                <a:latin typeface="Times New Roman"/>
                <a:ea typeface="Arial"/>
              </a:rPr>
              <a:t>n</a:t>
            </a:r>
            <a:r>
              <a:rPr lang="en-US" sz="3000">
                <a:solidFill>
                  <a:srgbClr val="000000"/>
                </a:solidFill>
                <a:latin typeface="Times New Roman"/>
                <a:ea typeface="Arial"/>
              </a:rPr>
              <a:t> and B extracted</a:t>
            </a:r>
            <a:endParaRPr/>
          </a:p>
        </p:txBody>
      </p:sp>
      <p:sp>
        <p:nvSpPr>
          <p:cNvPr id="302" name="TextShape 8"/>
          <p:cNvSpPr txBox="1"/>
          <p:nvPr/>
        </p:nvSpPr>
        <p:spPr>
          <a:xfrm>
            <a:off x="7597800" y="3768480"/>
            <a:ext cx="2374200" cy="1005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200">
                <a:latin typeface="Times New Roman"/>
              </a:rPr>
              <a:t>h-h, </a:t>
            </a:r>
            <a:r>
              <a:rPr lang="en-US" sz="1200">
                <a:latin typeface="Times New Roman"/>
                <a:ea typeface="Arial"/>
              </a:rPr>
              <a:t>√</a:t>
            </a:r>
            <a:r>
              <a:rPr lang="en-US" sz="1200">
                <a:latin typeface="Times New Roman"/>
              </a:rPr>
              <a:t>s</a:t>
            </a:r>
            <a:r>
              <a:rPr lang="en-US" sz="1200" baseline="-101000">
                <a:latin typeface="Times New Roman"/>
              </a:rPr>
              <a:t>NN</a:t>
            </a:r>
            <a:r>
              <a:rPr lang="en-US" sz="1200">
                <a:latin typeface="Times New Roman"/>
              </a:rPr>
              <a:t> = 2.76 TeV, 0-10% PbPb</a:t>
            </a:r>
            <a:endParaRPr/>
          </a:p>
          <a:p>
            <a:r>
              <a:rPr lang="en-US" sz="1200">
                <a:latin typeface="Times New Roman"/>
              </a:rPr>
              <a:t>8&lt;p</a:t>
            </a:r>
            <a:r>
              <a:rPr lang="en-US" sz="1200" baseline="-101000">
                <a:latin typeface="Times New Roman"/>
              </a:rPr>
              <a:t>T</a:t>
            </a:r>
            <a:r>
              <a:rPr lang="en-US" sz="1200" baseline="101000">
                <a:latin typeface="Times New Roman"/>
              </a:rPr>
              <a:t>trigger</a:t>
            </a:r>
            <a:r>
              <a:rPr lang="en-US" sz="1200">
                <a:latin typeface="Times New Roman"/>
              </a:rPr>
              <a:t>&lt;10 GeV/c</a:t>
            </a:r>
            <a:endParaRPr/>
          </a:p>
          <a:p>
            <a:r>
              <a:rPr lang="en-US" sz="1200">
                <a:latin typeface="Times New Roman"/>
              </a:rPr>
              <a:t>1&lt;p</a:t>
            </a:r>
            <a:r>
              <a:rPr lang="en-US" sz="1200" baseline="-101000">
                <a:latin typeface="Times New Roman"/>
              </a:rPr>
              <a:t>T</a:t>
            </a:r>
            <a:r>
              <a:rPr lang="en-US" sz="1200" baseline="101000">
                <a:latin typeface="Times New Roman"/>
              </a:rPr>
              <a:t>assoc</a:t>
            </a:r>
            <a:r>
              <a:rPr lang="en-US" sz="1200">
                <a:latin typeface="Times New Roman"/>
              </a:rPr>
              <a:t>&lt;2 GeV/c for background</a:t>
            </a:r>
            <a:endParaRPr/>
          </a:p>
          <a:p>
            <a:r>
              <a:rPr lang="en-US" sz="1200">
                <a:latin typeface="Times New Roman"/>
              </a:rPr>
              <a:t>0.5&lt;p</a:t>
            </a:r>
            <a:r>
              <a:rPr lang="en-US" sz="1200" baseline="-101000">
                <a:latin typeface="Times New Roman"/>
              </a:rPr>
              <a:t>T</a:t>
            </a:r>
            <a:r>
              <a:rPr lang="en-US" sz="1200" baseline="101000">
                <a:latin typeface="Times New Roman"/>
              </a:rPr>
              <a:t>assoc</a:t>
            </a:r>
            <a:r>
              <a:rPr lang="en-US" sz="1200">
                <a:latin typeface="Times New Roman"/>
              </a:rPr>
              <a:t>&lt;1.0 GeV/c for signal</a:t>
            </a:r>
            <a:endParaRPr/>
          </a:p>
        </p:txBody>
      </p:sp>
    </p:spTree>
  </p:cSld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" descr=""/>
          <p:cNvPicPr/>
          <p:nvPr/>
        </p:nvPicPr>
        <p:blipFill>
          <a:blip r:embed="rId1"/>
          <a:stretch/>
        </p:blipFill>
        <p:spPr>
          <a:xfrm>
            <a:off x="72360" y="1762560"/>
            <a:ext cx="10079640" cy="4217040"/>
          </a:xfrm>
          <a:prstGeom prst="rect">
            <a:avLst/>
          </a:prstGeom>
          <a:ln>
            <a:noFill/>
          </a:ln>
        </p:spPr>
      </p:pic>
      <p:sp>
        <p:nvSpPr>
          <p:cNvPr id="304" name="TextShape 1"/>
          <p:cNvSpPr txBox="1"/>
          <p:nvPr/>
        </p:nvSpPr>
        <p:spPr>
          <a:xfrm>
            <a:off x="144000" y="301320"/>
            <a:ext cx="754272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>
                <a:latin typeface="Times New Roman"/>
              </a:rPr>
              <a:t>Reaction Plane Fit (RPF) method</a:t>
            </a:r>
            <a:r>
              <a:rPr lang="en-US" sz="4400">
                <a:latin typeface="Times New Roman"/>
              </a:rPr>
              <a:t>
</a:t>
            </a:r>
            <a:r>
              <a:rPr lang="en-US" sz="2500">
                <a:latin typeface="Times New Roman"/>
              </a:rPr>
              <a:t>30-40% central</a:t>
            </a:r>
            <a:endParaRPr/>
          </a:p>
        </p:txBody>
      </p:sp>
      <p:pic>
        <p:nvPicPr>
          <p:cNvPr id="305" name="" descr=""/>
          <p:cNvPicPr/>
          <p:nvPr/>
        </p:nvPicPr>
        <p:blipFill>
          <a:blip r:embed="rId2"/>
          <a:stretch/>
        </p:blipFill>
        <p:spPr>
          <a:xfrm>
            <a:off x="7721640" y="91080"/>
            <a:ext cx="2441520" cy="1828800"/>
          </a:xfrm>
          <a:prstGeom prst="rect">
            <a:avLst/>
          </a:prstGeom>
          <a:ln>
            <a:noFill/>
          </a:ln>
        </p:spPr>
      </p:pic>
      <p:sp>
        <p:nvSpPr>
          <p:cNvPr id="306" name="TextShape 2"/>
          <p:cNvSpPr txBox="1"/>
          <p:nvPr/>
        </p:nvSpPr>
        <p:spPr>
          <a:xfrm>
            <a:off x="8210160" y="2073600"/>
            <a:ext cx="1645920" cy="1114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200">
                <a:latin typeface="Times New Roman"/>
              </a:rPr>
              <a:t>h-h</a:t>
            </a:r>
            <a:r>
              <a:rPr lang="en-US" sz="1200">
                <a:latin typeface="Times New Roman"/>
              </a:rPr>
              <a:t>
</a:t>
            </a:r>
            <a:r>
              <a:rPr lang="en-US" sz="1200">
                <a:latin typeface="Times New Roman"/>
                <a:ea typeface="Arial"/>
              </a:rPr>
              <a:t>√</a:t>
            </a:r>
            <a:r>
              <a:rPr lang="en-US" sz="1200">
                <a:latin typeface="Times New Roman"/>
              </a:rPr>
              <a:t>s</a:t>
            </a:r>
            <a:r>
              <a:rPr lang="en-US" sz="1200" baseline="-101000">
                <a:latin typeface="Times New Roman"/>
              </a:rPr>
              <a:t>NN</a:t>
            </a:r>
            <a:r>
              <a:rPr lang="en-US" sz="1200">
                <a:latin typeface="Times New Roman"/>
              </a:rPr>
              <a:t> = 2.76 TeV</a:t>
            </a:r>
            <a:endParaRPr/>
          </a:p>
          <a:p>
            <a:r>
              <a:rPr lang="en-US" sz="1200">
                <a:latin typeface="Times New Roman"/>
              </a:rPr>
              <a:t>30-40% PbPb</a:t>
            </a:r>
            <a:endParaRPr/>
          </a:p>
          <a:p>
            <a:r>
              <a:rPr lang="en-US" sz="1200">
                <a:latin typeface="Times New Roman"/>
              </a:rPr>
              <a:t>8&lt;p</a:t>
            </a:r>
            <a:r>
              <a:rPr lang="en-US" sz="1200" baseline="-101000">
                <a:latin typeface="Times New Roman"/>
              </a:rPr>
              <a:t>T</a:t>
            </a:r>
            <a:r>
              <a:rPr lang="en-US" sz="1200" baseline="101000">
                <a:latin typeface="Times New Roman"/>
              </a:rPr>
              <a:t>trigger</a:t>
            </a:r>
            <a:r>
              <a:rPr lang="en-US" sz="1200">
                <a:latin typeface="Times New Roman"/>
              </a:rPr>
              <a:t>&lt;10 GeV/c</a:t>
            </a:r>
            <a:endParaRPr/>
          </a:p>
          <a:p>
            <a:r>
              <a:rPr lang="en-US" sz="1200">
                <a:latin typeface="Times New Roman"/>
              </a:rPr>
              <a:t>1&lt;p</a:t>
            </a:r>
            <a:r>
              <a:rPr lang="en-US" sz="1200" baseline="-101000">
                <a:latin typeface="Times New Roman"/>
              </a:rPr>
              <a:t>T</a:t>
            </a:r>
            <a:r>
              <a:rPr lang="en-US" sz="1200" baseline="101000">
                <a:latin typeface="Times New Roman"/>
              </a:rPr>
              <a:t>assoc</a:t>
            </a:r>
            <a:r>
              <a:rPr lang="en-US" sz="1200">
                <a:latin typeface="Times New Roman"/>
              </a:rPr>
              <a:t>&lt;2 GeV/c</a:t>
            </a:r>
            <a:endParaRPr/>
          </a:p>
        </p:txBody>
      </p:sp>
      <p:sp>
        <p:nvSpPr>
          <p:cNvPr id="307" name="TextShape 3"/>
          <p:cNvSpPr txBox="1"/>
          <p:nvPr/>
        </p:nvSpPr>
        <p:spPr>
          <a:xfrm>
            <a:off x="2743200" y="6309360"/>
            <a:ext cx="7260480" cy="1471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buSzPct val="45000"/>
              <a:buFont typeface="StarSymbol"/>
              <a:buChar char=""/>
            </a:pPr>
            <a:r>
              <a:rPr b="1" lang="en-US" sz="3000">
                <a:solidFill>
                  <a:srgbClr val="ff0000"/>
                </a:solidFill>
                <a:latin typeface="Times New Roman"/>
                <a:ea typeface="Arial"/>
              </a:rPr>
              <a:t>Works beautifully!</a:t>
            </a:r>
            <a:endParaRPr/>
          </a:p>
        </p:txBody>
      </p:sp>
      <p:sp>
        <p:nvSpPr>
          <p:cNvPr id="308" name="TextShape 4"/>
          <p:cNvSpPr txBox="1"/>
          <p:nvPr/>
        </p:nvSpPr>
        <p:spPr>
          <a:xfrm>
            <a:off x="5290560" y="3805920"/>
            <a:ext cx="2374200" cy="1005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200">
                <a:latin typeface="Times New Roman"/>
              </a:rPr>
              <a:t>h-h, </a:t>
            </a:r>
            <a:r>
              <a:rPr lang="en-US" sz="1200">
                <a:latin typeface="Times New Roman"/>
                <a:ea typeface="Arial"/>
              </a:rPr>
              <a:t>√</a:t>
            </a:r>
            <a:r>
              <a:rPr lang="en-US" sz="1200">
                <a:latin typeface="Times New Roman"/>
              </a:rPr>
              <a:t>s</a:t>
            </a:r>
            <a:r>
              <a:rPr lang="en-US" sz="1200" baseline="-101000">
                <a:latin typeface="Times New Roman"/>
              </a:rPr>
              <a:t>NN</a:t>
            </a:r>
            <a:r>
              <a:rPr lang="en-US" sz="1200">
                <a:latin typeface="Times New Roman"/>
              </a:rPr>
              <a:t> = 2.76 TeV, 0-10% PbPb</a:t>
            </a:r>
            <a:endParaRPr/>
          </a:p>
          <a:p>
            <a:r>
              <a:rPr lang="en-US" sz="1200">
                <a:latin typeface="Times New Roman"/>
              </a:rPr>
              <a:t>8&lt;p</a:t>
            </a:r>
            <a:r>
              <a:rPr lang="en-US" sz="1200" baseline="-101000">
                <a:latin typeface="Times New Roman"/>
              </a:rPr>
              <a:t>T</a:t>
            </a:r>
            <a:r>
              <a:rPr lang="en-US" sz="1200" baseline="101000">
                <a:latin typeface="Times New Roman"/>
              </a:rPr>
              <a:t>trigger</a:t>
            </a:r>
            <a:r>
              <a:rPr lang="en-US" sz="1200">
                <a:latin typeface="Times New Roman"/>
              </a:rPr>
              <a:t>&lt;10 GeV/c</a:t>
            </a:r>
            <a:endParaRPr/>
          </a:p>
          <a:p>
            <a:r>
              <a:rPr lang="en-US" sz="1200">
                <a:latin typeface="Times New Roman"/>
              </a:rPr>
              <a:t>1&lt;p</a:t>
            </a:r>
            <a:r>
              <a:rPr lang="en-US" sz="1200" baseline="-101000">
                <a:latin typeface="Times New Roman"/>
              </a:rPr>
              <a:t>T</a:t>
            </a:r>
            <a:r>
              <a:rPr lang="en-US" sz="1200" baseline="101000">
                <a:latin typeface="Times New Roman"/>
              </a:rPr>
              <a:t>assoc</a:t>
            </a:r>
            <a:r>
              <a:rPr lang="en-US" sz="1200">
                <a:latin typeface="Times New Roman"/>
              </a:rPr>
              <a:t>&lt;2 GeV/c for background</a:t>
            </a:r>
            <a:endParaRPr/>
          </a:p>
          <a:p>
            <a:r>
              <a:rPr lang="en-US" sz="1200">
                <a:latin typeface="Times New Roman"/>
              </a:rPr>
              <a:t>0.5&lt;p</a:t>
            </a:r>
            <a:r>
              <a:rPr lang="en-US" sz="1200" baseline="-101000">
                <a:latin typeface="Times New Roman"/>
              </a:rPr>
              <a:t>T</a:t>
            </a:r>
            <a:r>
              <a:rPr lang="en-US" sz="1200" baseline="101000">
                <a:latin typeface="Times New Roman"/>
              </a:rPr>
              <a:t>assoc</a:t>
            </a:r>
            <a:r>
              <a:rPr lang="en-US" sz="1200">
                <a:latin typeface="Times New Roman"/>
              </a:rPr>
              <a:t>&lt;1.0 GeV/c for signal</a:t>
            </a:r>
            <a:endParaRPr/>
          </a:p>
        </p:txBody>
      </p:sp>
    </p:spTree>
  </p:cSld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>
                <a:latin typeface="Times New Roman"/>
              </a:rPr>
              <a:t>Remaining work</a:t>
            </a:r>
            <a:endParaRPr/>
          </a:p>
        </p:txBody>
      </p:sp>
      <p:sp>
        <p:nvSpPr>
          <p:cNvPr id="310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Times New Roman"/>
              </a:rPr>
              <a:t>Use proper background level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Times New Roman"/>
              </a:rPr>
              <a:t>Study impact of changing </a:t>
            </a:r>
            <a:r>
              <a:rPr lang="en-US" sz="3000">
                <a:solidFill>
                  <a:srgbClr val="000000"/>
                </a:solidFill>
                <a:latin typeface="Times New Roman"/>
                <a:ea typeface="Arial"/>
              </a:rPr>
              <a:t>Δη</a:t>
            </a:r>
            <a:r>
              <a:rPr lang="en-US" sz="3000" baseline="-101000">
                <a:solidFill>
                  <a:srgbClr val="000000"/>
                </a:solidFill>
                <a:latin typeface="Times New Roman"/>
                <a:ea typeface="Arial"/>
              </a:rPr>
              <a:t>min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3000">
                <a:solidFill>
                  <a:srgbClr val="000000"/>
                </a:solidFill>
                <a:latin typeface="Times New Roman"/>
                <a:ea typeface="Arial"/>
              </a:rPr>
              <a:t>Background determined from Δη</a:t>
            </a:r>
            <a:r>
              <a:rPr lang="en-US" sz="3000" baseline="-101000">
                <a:solidFill>
                  <a:srgbClr val="000000"/>
                </a:solidFill>
                <a:latin typeface="Times New Roman"/>
                <a:ea typeface="Arial"/>
              </a:rPr>
              <a:t>min</a:t>
            </a:r>
            <a:r>
              <a:rPr lang="en-US" sz="3000">
                <a:solidFill>
                  <a:srgbClr val="000000"/>
                </a:solidFill>
                <a:latin typeface="Times New Roman"/>
              </a:rPr>
              <a:t>&lt;|</a:t>
            </a:r>
            <a:r>
              <a:rPr lang="en-US" sz="3000">
                <a:solidFill>
                  <a:srgbClr val="000000"/>
                </a:solidFill>
                <a:latin typeface="Times New Roman"/>
                <a:ea typeface="Arial"/>
              </a:rPr>
              <a:t>Δη|&lt;1.4</a:t>
            </a:r>
            <a:r>
              <a:rPr lang="en-US" sz="2800">
                <a:latin typeface="Times New Roman"/>
              </a:rPr>
              <a:t> 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Times New Roman"/>
              </a:rPr>
              <a:t>Add RMS calculations with error</a:t>
            </a:r>
            <a:endParaRPr/>
          </a:p>
        </p:txBody>
      </p:sp>
    </p:spTree>
  </p:cSld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>
                <a:latin typeface="Times New Roman"/>
              </a:rPr>
              <a:t>Conclusions</a:t>
            </a:r>
            <a:endParaRPr/>
          </a:p>
        </p:txBody>
      </p:sp>
      <p:sp>
        <p:nvSpPr>
          <p:cNvPr id="312" name="TextShape 2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Times New Roman"/>
              </a:rPr>
              <a:t>NSF &amp; RPF methods better than ZYAM/ZYA1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Times New Roman"/>
              </a:rPr>
              <a:t>Benefits of RPF &amp; NSF methods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Times New Roman"/>
              </a:rPr>
              <a:t>Do not require independent measurements of v</a:t>
            </a:r>
            <a:r>
              <a:rPr lang="en-US" sz="2800" baseline="-101000">
                <a:latin typeface="Times New Roman"/>
              </a:rPr>
              <a:t>n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Times New Roman"/>
              </a:rPr>
              <a:t>v</a:t>
            </a:r>
            <a:r>
              <a:rPr lang="en-US" sz="2400" baseline="-101000">
                <a:latin typeface="Times New Roman"/>
              </a:rPr>
              <a:t>n</a:t>
            </a:r>
            <a:r>
              <a:rPr lang="en-US" sz="2400">
                <a:latin typeface="Times New Roman"/>
              </a:rPr>
              <a:t> could be different for events with jets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Times New Roman"/>
              </a:rPr>
              <a:t>Sample different events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Times New Roman"/>
              </a:rPr>
              <a:t>Effective v</a:t>
            </a:r>
            <a:r>
              <a:rPr lang="en-US" sz="2000" baseline="-101000">
                <a:latin typeface="Times New Roman"/>
              </a:rPr>
              <a:t>n</a:t>
            </a:r>
            <a:r>
              <a:rPr lang="en-US" sz="2000">
                <a:latin typeface="Times New Roman"/>
              </a:rPr>
              <a:t> is a weighted average over v</a:t>
            </a:r>
            <a:r>
              <a:rPr lang="en-US" sz="2000" baseline="-101000">
                <a:latin typeface="Times New Roman"/>
              </a:rPr>
              <a:t>n</a:t>
            </a:r>
            <a:r>
              <a:rPr lang="en-US" sz="2000">
                <a:latin typeface="Times New Roman"/>
              </a:rPr>
              <a:t> due to jets and due to flow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Times New Roman"/>
              </a:rPr>
              <a:t>v</a:t>
            </a:r>
            <a:r>
              <a:rPr lang="en-US" sz="2400" baseline="-101000">
                <a:latin typeface="Times New Roman"/>
              </a:rPr>
              <a:t>n</a:t>
            </a:r>
            <a:r>
              <a:rPr lang="en-US" sz="2400">
                <a:latin typeface="Times New Roman"/>
              </a:rPr>
              <a:t> is not available for jets for n&gt;2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Times New Roman"/>
              </a:rPr>
              <a:t>ZYAM/ZYA1 biased towards underestimating background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Times New Roman"/>
              </a:rPr>
              <a:t>Extracts signal with lower error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Times New Roman"/>
              </a:rPr>
              <a:t>Can be extended to low momenta/modified jets!</a:t>
            </a:r>
            <a:endParaRPr/>
          </a:p>
        </p:txBody>
      </p:sp>
      <p:sp>
        <p:nvSpPr>
          <p:cNvPr id="313" name="TextShape 3"/>
          <p:cNvSpPr txBox="1"/>
          <p:nvPr/>
        </p:nvSpPr>
        <p:spPr>
          <a:xfrm>
            <a:off x="1371600" y="265320"/>
            <a:ext cx="7315200" cy="1261800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txBody>
          <a:bodyPr lIns="0" rIns="0" tIns="0" bIns="0" anchor="ctr"/>
          <a:p>
            <a:pPr algn="ctr"/>
            <a:r>
              <a:rPr lang="en-US" sz="4400">
                <a:solidFill>
                  <a:srgbClr val="000000"/>
                </a:solidFill>
                <a:latin typeface="Times New Roman"/>
              </a:rPr>
              <a:t>Conclusions</a:t>
            </a:r>
            <a:endParaRPr/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" descr=""/>
          <p:cNvPicPr/>
          <p:nvPr/>
        </p:nvPicPr>
        <p:blipFill>
          <a:blip r:embed="rId1"/>
          <a:stretch/>
        </p:blipFill>
        <p:spPr>
          <a:xfrm>
            <a:off x="4400280" y="-3436560"/>
            <a:ext cx="5486400" cy="9299520"/>
          </a:xfrm>
          <a:prstGeom prst="rect">
            <a:avLst/>
          </a:prstGeom>
          <a:ln>
            <a:noFill/>
          </a:ln>
        </p:spPr>
      </p:pic>
      <p:sp>
        <p:nvSpPr>
          <p:cNvPr id="104" name="Line 1"/>
          <p:cNvSpPr/>
          <p:nvPr/>
        </p:nvSpPr>
        <p:spPr>
          <a:xfrm flipV="1">
            <a:off x="5933880" y="3751920"/>
            <a:ext cx="0" cy="1488240"/>
          </a:xfrm>
          <a:prstGeom prst="line">
            <a:avLst/>
          </a:prstGeom>
          <a:ln w="15840">
            <a:solidFill>
              <a:srgbClr val="ff0000"/>
            </a:solidFill>
            <a:miter/>
            <a:tailEnd len="med" type="triangle" w="med"/>
          </a:ln>
        </p:spPr>
      </p:sp>
      <p:sp>
        <p:nvSpPr>
          <p:cNvPr id="105" name="CustomShape 2"/>
          <p:cNvSpPr/>
          <p:nvPr/>
        </p:nvSpPr>
        <p:spPr>
          <a:xfrm>
            <a:off x="5901480" y="4779360"/>
            <a:ext cx="929160" cy="38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r>
              <a:rPr lang="en-US" sz="2000">
                <a:solidFill>
                  <a:srgbClr val="ff0000"/>
                </a:solidFill>
                <a:latin typeface="Arial"/>
              </a:rPr>
              <a:t>trigger</a:t>
            </a:r>
            <a:endParaRPr/>
          </a:p>
        </p:txBody>
      </p:sp>
      <p:sp>
        <p:nvSpPr>
          <p:cNvPr id="106" name="CustomShape 3"/>
          <p:cNvSpPr/>
          <p:nvPr/>
        </p:nvSpPr>
        <p:spPr>
          <a:xfrm>
            <a:off x="6888600" y="4933440"/>
            <a:ext cx="2589840" cy="266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/>
            <a:r>
              <a:rPr i="1" lang="en-US" sz="1200">
                <a:solidFill>
                  <a:srgbClr val="000000"/>
                </a:solidFill>
                <a:latin typeface="Arial"/>
              </a:rPr>
              <a:t>Phys Rev Lett 90, 082302</a:t>
            </a:r>
            <a:endParaRPr/>
          </a:p>
        </p:txBody>
      </p:sp>
      <p:sp>
        <p:nvSpPr>
          <p:cNvPr id="107" name="TextShape 4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>
                <a:latin typeface="Times New Roman"/>
              </a:rPr>
              <a:t>Jets – azimuthal correlations</a:t>
            </a:r>
            <a:endParaRPr/>
          </a:p>
        </p:txBody>
      </p:sp>
      <p:pic>
        <p:nvPicPr>
          <p:cNvPr id="108" name="" descr=""/>
          <p:cNvPicPr/>
          <p:nvPr/>
        </p:nvPicPr>
        <p:blipFill>
          <a:blip r:embed="rId2"/>
          <a:stretch/>
        </p:blipFill>
        <p:spPr>
          <a:xfrm>
            <a:off x="372600" y="2066040"/>
            <a:ext cx="3695760" cy="3695760"/>
          </a:xfrm>
          <a:prstGeom prst="rect">
            <a:avLst/>
          </a:prstGeom>
          <a:ln>
            <a:noFill/>
          </a:ln>
        </p:spPr>
      </p:pic>
      <p:sp>
        <p:nvSpPr>
          <p:cNvPr id="109" name="CustomShape 5"/>
          <p:cNvSpPr/>
          <p:nvPr/>
        </p:nvSpPr>
        <p:spPr>
          <a:xfrm>
            <a:off x="1580400" y="1515600"/>
            <a:ext cx="1918800" cy="55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1" lang="en-US" sz="2650">
                <a:solidFill>
                  <a:srgbClr val="000000"/>
                </a:solidFill>
                <a:latin typeface="Times New Roman"/>
              </a:rPr>
              <a:t>p+p </a:t>
            </a:r>
            <a:r>
              <a:rPr b="1" lang="en-US" sz="2650">
                <a:solidFill>
                  <a:srgbClr val="000000"/>
                </a:solidFill>
                <a:latin typeface="Symbol"/>
              </a:rPr>
              <a:t></a:t>
            </a:r>
            <a:r>
              <a:rPr b="1" lang="en-US" sz="2650">
                <a:solidFill>
                  <a:srgbClr val="000000"/>
                </a:solidFill>
                <a:latin typeface="Times New Roman"/>
              </a:rPr>
              <a:t> dijet</a:t>
            </a:r>
            <a:endParaRPr/>
          </a:p>
        </p:txBody>
      </p:sp>
      <p:sp>
        <p:nvSpPr>
          <p:cNvPr id="110" name="Line 6"/>
          <p:cNvSpPr/>
          <p:nvPr/>
        </p:nvSpPr>
        <p:spPr>
          <a:xfrm flipH="1" flipV="1">
            <a:off x="1528200" y="2514600"/>
            <a:ext cx="685800" cy="1371600"/>
          </a:xfrm>
          <a:prstGeom prst="line">
            <a:avLst/>
          </a:prstGeom>
          <a:ln w="91440">
            <a:solidFill>
              <a:srgbClr val="ff0000"/>
            </a:solidFill>
            <a:round/>
            <a:tailEnd len="med" type="triangle" w="med"/>
          </a:ln>
        </p:spPr>
      </p:sp>
      <p:sp>
        <p:nvSpPr>
          <p:cNvPr id="111" name="TextShape 7"/>
          <p:cNvSpPr txBox="1"/>
          <p:nvPr/>
        </p:nvSpPr>
        <p:spPr>
          <a:xfrm>
            <a:off x="1877400" y="2383200"/>
            <a:ext cx="1443600" cy="447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500">
                <a:solidFill>
                  <a:srgbClr val="ff0000"/>
                </a:solidFill>
                <a:latin typeface="Arial"/>
              </a:rPr>
              <a:t>Trigger</a:t>
            </a:r>
            <a:endParaRPr/>
          </a:p>
        </p:txBody>
      </p:sp>
      <p:sp>
        <p:nvSpPr>
          <p:cNvPr id="112" name="TextShape 8"/>
          <p:cNvSpPr txBox="1"/>
          <p:nvPr/>
        </p:nvSpPr>
        <p:spPr>
          <a:xfrm>
            <a:off x="442800" y="5257800"/>
            <a:ext cx="2071800" cy="447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500">
                <a:solidFill>
                  <a:srgbClr val="0000ff"/>
                </a:solidFill>
                <a:latin typeface="Arial"/>
              </a:rPr>
              <a:t>Associated</a:t>
            </a:r>
            <a:endParaRPr/>
          </a:p>
        </p:txBody>
      </p:sp>
      <p:sp>
        <p:nvSpPr>
          <p:cNvPr id="113" name="Line 9"/>
          <p:cNvSpPr/>
          <p:nvPr/>
        </p:nvSpPr>
        <p:spPr>
          <a:xfrm>
            <a:off x="2214360" y="3886200"/>
            <a:ext cx="71640" cy="1371600"/>
          </a:xfrm>
          <a:prstGeom prst="line">
            <a:avLst/>
          </a:prstGeom>
          <a:ln w="91440">
            <a:solidFill>
              <a:srgbClr val="0000ff"/>
            </a:solidFill>
            <a:round/>
            <a:tailEnd len="med" type="triangle" w="med"/>
          </a:ln>
        </p:spPr>
      </p:sp>
      <p:sp>
        <p:nvSpPr>
          <p:cNvPr id="114" name="Freeform 10"/>
          <p:cNvSpPr/>
          <p:nvPr/>
        </p:nvSpPr>
        <p:spPr>
          <a:xfrm>
            <a:off x="2286000" y="1420200"/>
            <a:ext cx="3429720" cy="1829160"/>
          </a:xfrm>
          <a:custGeom>
            <a:avLst/>
            <a:gdLst/>
            <a:ahLst/>
            <a:rect l="0" t="0" r="r" b="b"/>
            <a:pathLst>
              <a:path w="9527" h="5081">
                <a:moveTo>
                  <a:pt x="0" y="2540"/>
                </a:moveTo>
                <a:cubicBezTo>
                  <a:pt x="6350" y="0"/>
                  <a:pt x="9526" y="5080"/>
                  <a:pt x="9526" y="5080"/>
                </a:cubicBezTo>
              </a:path>
            </a:pathLst>
          </a:custGeom>
          <a:ln w="54720">
            <a:solidFill>
              <a:srgbClr val="ff0000"/>
            </a:solidFill>
            <a:round/>
            <a:tailEnd len="med" type="triangle" w="med"/>
          </a:ln>
        </p:spPr>
      </p:sp>
      <p:sp>
        <p:nvSpPr>
          <p:cNvPr id="115" name="Freeform 11"/>
          <p:cNvSpPr/>
          <p:nvPr/>
        </p:nvSpPr>
        <p:spPr>
          <a:xfrm>
            <a:off x="2514600" y="4572000"/>
            <a:ext cx="5258160" cy="2057760"/>
          </a:xfrm>
          <a:custGeom>
            <a:avLst/>
            <a:gdLst/>
            <a:ahLst/>
            <a:rect l="0" t="0" r="r" b="b"/>
            <a:pathLst>
              <a:path w="14606" h="5716">
                <a:moveTo>
                  <a:pt x="0" y="635"/>
                </a:moveTo>
                <a:cubicBezTo>
                  <a:pt x="8255" y="5715"/>
                  <a:pt x="14605" y="0"/>
                  <a:pt x="14605" y="0"/>
                </a:cubicBezTo>
              </a:path>
            </a:pathLst>
          </a:custGeom>
          <a:ln w="54720">
            <a:solidFill>
              <a:srgbClr val="0000ff"/>
            </a:solidFill>
            <a:round/>
            <a:tailEnd len="med" type="triangle" w="med"/>
          </a:ln>
        </p:spPr>
      </p:sp>
      <p:sp>
        <p:nvSpPr>
          <p:cNvPr id="116" name="TextShape 12"/>
          <p:cNvSpPr txBox="1"/>
          <p:nvPr/>
        </p:nvSpPr>
        <p:spPr>
          <a:xfrm>
            <a:off x="1143000" y="6400800"/>
            <a:ext cx="7543800" cy="442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500">
                <a:latin typeface="Times New Roman"/>
              </a:rPr>
              <a:t>Select high momentum particles </a:t>
            </a:r>
            <a:r>
              <a:rPr lang="en-US" sz="2500">
                <a:latin typeface="Times New Roman"/>
                <a:ea typeface="Arial"/>
              </a:rPr>
              <a:t>→ biased towards jets</a:t>
            </a:r>
            <a:endParaRPr/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>
                <p:childTnLst>
                  <p:par>
                    <p:cTn id="11" fill="freeze">
                      <p:stCondLst>
                        <p:cond delay="indefinite"/>
                      </p:stCondLst>
                      <p:childTnLst>
                        <p:par>
                          <p:cTn id="12" fill="freeze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770400" y="1707480"/>
            <a:ext cx="3959640" cy="38980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8" name="TextShape 2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>
                <a:latin typeface="Times New Roman"/>
              </a:rPr>
              <a:t>Looking in two dimensions</a:t>
            </a:r>
            <a:endParaRPr/>
          </a:p>
        </p:txBody>
      </p:sp>
      <p:pic>
        <p:nvPicPr>
          <p:cNvPr id="119" name="Picture 21" descr=""/>
          <p:cNvPicPr/>
          <p:nvPr/>
        </p:nvPicPr>
        <p:blipFill>
          <a:blip r:embed="rId1"/>
          <a:stretch/>
        </p:blipFill>
        <p:spPr>
          <a:xfrm>
            <a:off x="5259240" y="1972080"/>
            <a:ext cx="4341960" cy="3263760"/>
          </a:xfrm>
          <a:prstGeom prst="rect">
            <a:avLst/>
          </a:prstGeom>
          <a:ln>
            <a:noFill/>
          </a:ln>
        </p:spPr>
      </p:pic>
      <p:sp>
        <p:nvSpPr>
          <p:cNvPr id="120" name="CustomShape 3"/>
          <p:cNvSpPr/>
          <p:nvPr/>
        </p:nvSpPr>
        <p:spPr>
          <a:xfrm>
            <a:off x="7760160" y="2565360"/>
            <a:ext cx="1142280" cy="355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r>
              <a:rPr b="1" lang="en-GB">
                <a:solidFill>
                  <a:srgbClr val="ff0000"/>
                </a:solidFill>
                <a:latin typeface="Arial"/>
              </a:rPr>
              <a:t>d+Au</a:t>
            </a:r>
            <a:endParaRPr/>
          </a:p>
        </p:txBody>
      </p:sp>
      <p:pic>
        <p:nvPicPr>
          <p:cNvPr id="121" name="" descr=""/>
          <p:cNvPicPr/>
          <p:nvPr/>
        </p:nvPicPr>
        <p:blipFill>
          <a:blip r:embed="rId2"/>
          <a:stretch/>
        </p:blipFill>
        <p:spPr>
          <a:xfrm>
            <a:off x="914400" y="1828080"/>
            <a:ext cx="3658680" cy="3656520"/>
          </a:xfrm>
          <a:prstGeom prst="rect">
            <a:avLst/>
          </a:prstGeom>
          <a:ln>
            <a:noFill/>
          </a:ln>
        </p:spPr>
      </p:pic>
      <p:sp>
        <p:nvSpPr>
          <p:cNvPr id="122" name="Line 4"/>
          <p:cNvSpPr/>
          <p:nvPr/>
        </p:nvSpPr>
        <p:spPr>
          <a:xfrm flipV="1">
            <a:off x="7772400" y="4644000"/>
            <a:ext cx="1828800" cy="685800"/>
          </a:xfrm>
          <a:prstGeom prst="line">
            <a:avLst/>
          </a:prstGeom>
          <a:ln w="18360">
            <a:solidFill>
              <a:srgbClr val="3465a4"/>
            </a:solidFill>
            <a:round/>
            <a:headEnd len="med" type="triangle" w="med"/>
            <a:tailEnd len="med" type="triangle" w="med"/>
          </a:ln>
        </p:spPr>
      </p:sp>
      <p:sp>
        <p:nvSpPr>
          <p:cNvPr id="123" name="TextShape 5"/>
          <p:cNvSpPr txBox="1"/>
          <p:nvPr/>
        </p:nvSpPr>
        <p:spPr>
          <a:xfrm>
            <a:off x="8001000" y="5126400"/>
            <a:ext cx="1828800" cy="858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US">
                <a:latin typeface="Arial"/>
              </a:rPr>
              <a:t>Along direction of beam</a:t>
            </a:r>
            <a:endParaRPr/>
          </a:p>
        </p:txBody>
      </p:sp>
      <p:sp>
        <p:nvSpPr>
          <p:cNvPr id="124" name="Freeform 6"/>
          <p:cNvSpPr/>
          <p:nvPr/>
        </p:nvSpPr>
        <p:spPr>
          <a:xfrm>
            <a:off x="2286000" y="2514600"/>
            <a:ext cx="1371960" cy="1143360"/>
          </a:xfrm>
          <a:custGeom>
            <a:avLst/>
            <a:gdLst/>
            <a:ahLst/>
            <a:rect l="0" t="0" r="r" b="b"/>
            <a:pathLst>
              <a:path w="3811" h="3176">
                <a:moveTo>
                  <a:pt x="0" y="635"/>
                </a:moveTo>
                <a:cubicBezTo>
                  <a:pt x="3175" y="0"/>
                  <a:pt x="3810" y="3175"/>
                  <a:pt x="3810" y="3175"/>
                </a:cubicBezTo>
              </a:path>
            </a:pathLst>
          </a:custGeom>
          <a:ln w="54720">
            <a:solidFill>
              <a:srgbClr val="0000ff"/>
            </a:solidFill>
            <a:round/>
            <a:tailEnd len="med" type="triangle" w="med"/>
          </a:ln>
        </p:spPr>
      </p:sp>
      <p:sp>
        <p:nvSpPr>
          <p:cNvPr id="125" name="Line 7"/>
          <p:cNvSpPr/>
          <p:nvPr/>
        </p:nvSpPr>
        <p:spPr>
          <a:xfrm>
            <a:off x="6328800" y="4957200"/>
            <a:ext cx="1143000" cy="457200"/>
          </a:xfrm>
          <a:prstGeom prst="line">
            <a:avLst/>
          </a:prstGeom>
          <a:ln w="45720">
            <a:solidFill>
              <a:srgbClr val="0000ff"/>
            </a:solidFill>
            <a:round/>
            <a:tailEnd len="med" type="triangle" w="med"/>
          </a:ln>
        </p:spPr>
      </p:sp>
      <p:sp>
        <p:nvSpPr>
          <p:cNvPr id="126" name="TextShape 8"/>
          <p:cNvSpPr txBox="1"/>
          <p:nvPr/>
        </p:nvSpPr>
        <p:spPr>
          <a:xfrm>
            <a:off x="5029200" y="5113800"/>
            <a:ext cx="2286000" cy="858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>
                <a:solidFill>
                  <a:srgbClr val="0000ff"/>
                </a:solidFill>
                <a:latin typeface="Arial"/>
              </a:rPr>
              <a:t>Angle in plane perpendicular to beam pipe</a:t>
            </a:r>
            <a:endParaRPr/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>
                <a:latin typeface="Times New Roman"/>
              </a:rPr>
              <a:t>Jet quenching</a:t>
            </a:r>
            <a:endParaRPr/>
          </a:p>
        </p:txBody>
      </p:sp>
      <p:pic>
        <p:nvPicPr>
          <p:cNvPr id="128" name="" descr=""/>
          <p:cNvPicPr/>
          <p:nvPr/>
        </p:nvPicPr>
        <p:blipFill>
          <a:blip r:embed="rId1"/>
          <a:stretch/>
        </p:blipFill>
        <p:spPr>
          <a:xfrm>
            <a:off x="781920" y="1768680"/>
            <a:ext cx="3870720" cy="4384440"/>
          </a:xfrm>
          <a:prstGeom prst="rect">
            <a:avLst/>
          </a:prstGeom>
          <a:ln>
            <a:noFill/>
          </a:ln>
        </p:spPr>
      </p:pic>
      <p:sp>
        <p:nvSpPr>
          <p:cNvPr id="129" name="TextShape 2"/>
          <p:cNvSpPr txBox="1"/>
          <p:nvPr/>
        </p:nvSpPr>
        <p:spPr>
          <a:xfrm>
            <a:off x="0" y="6858000"/>
            <a:ext cx="7470360" cy="305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500">
                <a:latin typeface="Arial"/>
              </a:rPr>
              <a:t>Figure from Nucl.Phys. A827 (2009) 356C-364C arXiv:0902.2488 [nucl-ex]</a:t>
            </a:r>
            <a:endParaRPr/>
          </a:p>
        </p:txBody>
      </p:sp>
      <p:sp>
        <p:nvSpPr>
          <p:cNvPr id="130" name="TextShape 3"/>
          <p:cNvSpPr txBox="1"/>
          <p:nvPr/>
        </p:nvSpPr>
        <p:spPr>
          <a:xfrm>
            <a:off x="5152680" y="3017520"/>
            <a:ext cx="4426920" cy="31359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Times New Roman"/>
              </a:rPr>
              <a:t>Quenched jet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Times New Roman"/>
              </a:rPr>
              <a:t>Softer constituents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Times New Roman"/>
              </a:rPr>
              <a:t>Broader radius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  <a:ea typeface="Arial"/>
              </a:rPr>
              <a:t>→</a:t>
            </a:r>
            <a:r>
              <a:rPr lang="en-US" sz="3200">
                <a:latin typeface="Arial"/>
                <a:ea typeface="Arial"/>
              </a:rPr>
              <a:t>Looks more like background</a:t>
            </a:r>
            <a:endParaRPr/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>
                <a:latin typeface="Times New Roman"/>
              </a:rPr>
              <a:t>Large combinatorial background in heavy ion collisions</a:t>
            </a:r>
            <a:endParaRPr/>
          </a:p>
        </p:txBody>
      </p:sp>
      <p:pic>
        <p:nvPicPr>
          <p:cNvPr id="132" name="" descr=""/>
          <p:cNvPicPr/>
          <p:nvPr/>
        </p:nvPicPr>
        <p:blipFill>
          <a:blip r:embed="rId1"/>
          <a:stretch/>
        </p:blipFill>
        <p:spPr>
          <a:xfrm>
            <a:off x="-132480" y="1891080"/>
            <a:ext cx="4572000" cy="4572000"/>
          </a:xfrm>
          <a:prstGeom prst="rect">
            <a:avLst/>
          </a:prstGeom>
          <a:ln>
            <a:noFill/>
          </a:ln>
        </p:spPr>
      </p:pic>
      <p:sp>
        <p:nvSpPr>
          <p:cNvPr id="133" name="TextShape 2"/>
          <p:cNvSpPr txBox="1"/>
          <p:nvPr/>
        </p:nvSpPr>
        <p:spPr>
          <a:xfrm>
            <a:off x="-132480" y="5886000"/>
            <a:ext cx="4572000" cy="556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1700">
                <a:solidFill>
                  <a:srgbClr val="ffffff"/>
                </a:solidFill>
                <a:latin typeface="Arial"/>
              </a:rPr>
              <a:t>p+p di-jet event in STAR</a:t>
            </a:r>
            <a:endParaRPr/>
          </a:p>
        </p:txBody>
      </p:sp>
      <p:sp>
        <p:nvSpPr>
          <p:cNvPr id="134" name="Line 3"/>
          <p:cNvSpPr/>
          <p:nvPr/>
        </p:nvSpPr>
        <p:spPr>
          <a:xfrm flipH="1" flipV="1">
            <a:off x="591120" y="2665440"/>
            <a:ext cx="1523880" cy="1523880"/>
          </a:xfrm>
          <a:prstGeom prst="line">
            <a:avLst/>
          </a:prstGeom>
          <a:ln w="36720">
            <a:solidFill>
              <a:srgbClr val="ffffff"/>
            </a:solidFill>
            <a:round/>
          </a:ln>
        </p:spPr>
      </p:sp>
      <p:sp>
        <p:nvSpPr>
          <p:cNvPr id="135" name="Line 4"/>
          <p:cNvSpPr/>
          <p:nvPr/>
        </p:nvSpPr>
        <p:spPr>
          <a:xfrm flipV="1">
            <a:off x="2115000" y="2284560"/>
            <a:ext cx="0" cy="1905120"/>
          </a:xfrm>
          <a:prstGeom prst="line">
            <a:avLst/>
          </a:prstGeom>
          <a:ln w="36720">
            <a:solidFill>
              <a:srgbClr val="ffffff"/>
            </a:solidFill>
            <a:round/>
          </a:ln>
        </p:spPr>
      </p:sp>
      <p:sp>
        <p:nvSpPr>
          <p:cNvPr id="136" name="CustomShape 5"/>
          <p:cNvSpPr/>
          <p:nvPr/>
        </p:nvSpPr>
        <p:spPr>
          <a:xfrm rot="20400000">
            <a:off x="590760" y="2082960"/>
            <a:ext cx="1523880" cy="761760"/>
          </a:xfrm>
          <a:prstGeom prst="ellipse">
            <a:avLst/>
          </a:prstGeom>
          <a:noFill/>
          <a:ln w="367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137" name="" descr=""/>
          <p:cNvPicPr/>
          <p:nvPr/>
        </p:nvPicPr>
        <p:blipFill>
          <a:blip r:embed="rId2"/>
          <a:stretch/>
        </p:blipFill>
        <p:spPr>
          <a:xfrm>
            <a:off x="4439520" y="1881360"/>
            <a:ext cx="5868000" cy="4617720"/>
          </a:xfrm>
          <a:prstGeom prst="rect">
            <a:avLst/>
          </a:prstGeom>
          <a:ln>
            <a:noFill/>
          </a:ln>
        </p:spPr>
      </p:pic>
      <p:sp>
        <p:nvSpPr>
          <p:cNvPr id="138" name="TextShape 6"/>
          <p:cNvSpPr txBox="1"/>
          <p:nvPr/>
        </p:nvSpPr>
        <p:spPr>
          <a:xfrm>
            <a:off x="4690440" y="5945040"/>
            <a:ext cx="5902920" cy="535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1700">
                <a:solidFill>
                  <a:srgbClr val="ffffff"/>
                </a:solidFill>
                <a:latin typeface="Arial"/>
              </a:rPr>
              <a:t>Central Au+Au collision in STAR</a:t>
            </a:r>
            <a:endParaRPr/>
          </a:p>
        </p:txBody>
      </p:sp>
      <p:sp>
        <p:nvSpPr>
          <p:cNvPr id="139" name="Line 7"/>
          <p:cNvSpPr/>
          <p:nvPr/>
        </p:nvSpPr>
        <p:spPr>
          <a:xfrm flipH="1" flipV="1">
            <a:off x="5889600" y="2697840"/>
            <a:ext cx="1467000" cy="1466640"/>
          </a:xfrm>
          <a:prstGeom prst="line">
            <a:avLst/>
          </a:prstGeom>
          <a:ln w="36720">
            <a:solidFill>
              <a:srgbClr val="ffffff"/>
            </a:solidFill>
            <a:round/>
          </a:ln>
        </p:spPr>
      </p:sp>
      <p:sp>
        <p:nvSpPr>
          <p:cNvPr id="140" name="Line 8"/>
          <p:cNvSpPr/>
          <p:nvPr/>
        </p:nvSpPr>
        <p:spPr>
          <a:xfrm flipV="1">
            <a:off x="7356600" y="2331000"/>
            <a:ext cx="0" cy="1833120"/>
          </a:xfrm>
          <a:prstGeom prst="line">
            <a:avLst/>
          </a:prstGeom>
          <a:ln w="36720">
            <a:solidFill>
              <a:srgbClr val="ffffff"/>
            </a:solidFill>
            <a:round/>
          </a:ln>
        </p:spPr>
      </p:sp>
      <p:sp>
        <p:nvSpPr>
          <p:cNvPr id="141" name="CustomShape 9"/>
          <p:cNvSpPr/>
          <p:nvPr/>
        </p:nvSpPr>
        <p:spPr>
          <a:xfrm rot="20400000">
            <a:off x="5889240" y="2136960"/>
            <a:ext cx="1467360" cy="732960"/>
          </a:xfrm>
          <a:prstGeom prst="ellipse">
            <a:avLst/>
          </a:prstGeom>
          <a:noFill/>
          <a:ln w="367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4400">
                <a:latin typeface="Times New Roman"/>
              </a:rPr>
              <a:t>Background in heavy ion collisions</a:t>
            </a:r>
            <a:endParaRPr/>
          </a:p>
        </p:txBody>
      </p:sp>
      <p:sp>
        <p:nvSpPr>
          <p:cNvPr id="143" name="TextShape 2"/>
          <p:cNvSpPr txBox="1"/>
          <p:nvPr/>
        </p:nvSpPr>
        <p:spPr>
          <a:xfrm>
            <a:off x="504000" y="1769040"/>
            <a:ext cx="397656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Times New Roman"/>
              </a:rPr>
              <a:t>Increase signal/ background by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Times New Roman"/>
              </a:rPr>
              <a:t>Increasing p</a:t>
            </a:r>
            <a:r>
              <a:rPr lang="en-US" sz="2800" baseline="-101000">
                <a:latin typeface="Times New Roman"/>
              </a:rPr>
              <a:t>T</a:t>
            </a:r>
            <a:r>
              <a:rPr lang="en-US" sz="2800" baseline="101000">
                <a:latin typeface="Times New Roman"/>
              </a:rPr>
              <a:t>min</a:t>
            </a:r>
            <a:r>
              <a:rPr lang="en-US" sz="2800">
                <a:latin typeface="Times New Roman"/>
              </a:rPr>
              <a:t> threshold for jet finding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Times New Roman"/>
              </a:rPr>
              <a:t>Increase jet energy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Times New Roman"/>
              </a:rPr>
              <a:t>Require high p</a:t>
            </a:r>
            <a:r>
              <a:rPr lang="en-US" sz="2800" baseline="-101000">
                <a:latin typeface="Times New Roman"/>
              </a:rPr>
              <a:t>T</a:t>
            </a:r>
            <a:r>
              <a:rPr lang="en-US" sz="2800">
                <a:latin typeface="Times New Roman"/>
              </a:rPr>
              <a:t> constituent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Times New Roman"/>
              </a:rPr>
              <a:t>Restrict angular size of jet R = </a:t>
            </a:r>
            <a:r>
              <a:rPr lang="en-US" sz="2800">
                <a:latin typeface="Arial"/>
                <a:ea typeface="Arial"/>
              </a:rPr>
              <a:t>√(Δη</a:t>
            </a:r>
            <a:r>
              <a:rPr lang="en-US" sz="2800" baseline="101000">
                <a:latin typeface="Arial"/>
                <a:ea typeface="Arial"/>
              </a:rPr>
              <a:t>2</a:t>
            </a:r>
            <a:r>
              <a:rPr lang="en-US" sz="2800">
                <a:latin typeface="Arial"/>
                <a:ea typeface="Arial"/>
              </a:rPr>
              <a:t>+ΔΦ</a:t>
            </a:r>
            <a:r>
              <a:rPr lang="en-US" sz="2800" baseline="101000">
                <a:latin typeface="Arial"/>
                <a:ea typeface="Arial"/>
              </a:rPr>
              <a:t>2</a:t>
            </a:r>
            <a:r>
              <a:rPr lang="en-US" sz="2800">
                <a:latin typeface="Arial"/>
                <a:ea typeface="Arial"/>
              </a:rPr>
              <a:t>)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  <a:ea typeface="Arial"/>
              </a:rPr>
              <a:t>→</a:t>
            </a:r>
            <a:r>
              <a:rPr lang="en-US" sz="3200">
                <a:latin typeface="Arial"/>
                <a:ea typeface="Arial"/>
              </a:rPr>
              <a:t>Bias measurement towards unmodified jets</a:t>
            </a:r>
            <a:endParaRPr/>
          </a:p>
        </p:txBody>
      </p:sp>
      <p:pic>
        <p:nvPicPr>
          <p:cNvPr id="144" name="Picture 2" descr=""/>
          <p:cNvPicPr/>
          <p:nvPr/>
        </p:nvPicPr>
        <p:blipFill>
          <a:blip r:embed="rId1"/>
          <a:stretch/>
        </p:blipFill>
        <p:spPr>
          <a:xfrm>
            <a:off x="4917960" y="2409480"/>
            <a:ext cx="4876920" cy="4073400"/>
          </a:xfrm>
          <a:prstGeom prst="rect">
            <a:avLst/>
          </a:prstGeom>
          <a:ln>
            <a:noFill/>
          </a:ln>
        </p:spPr>
      </p:pic>
      <p:sp>
        <p:nvSpPr>
          <p:cNvPr id="145" name="CustomShape 3"/>
          <p:cNvSpPr/>
          <p:nvPr/>
        </p:nvSpPr>
        <p:spPr>
          <a:xfrm>
            <a:off x="5628240" y="1756440"/>
            <a:ext cx="3632760" cy="57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News Gothic MT"/>
              </a:rPr>
              <a:t>JHEP 1203:053, 2012 </a:t>
            </a:r>
            <a:endParaRPr/>
          </a:p>
          <a:p>
            <a:pPr>
              <a:lnSpc>
                <a:spcPct val="100000"/>
              </a:lnSpc>
            </a:pPr>
            <a:r>
              <a:rPr lang="en-US" sz="1600" strike="noStrike">
                <a:solidFill>
                  <a:srgbClr val="000000"/>
                </a:solidFill>
                <a:latin typeface="News Gothic MT"/>
              </a:rPr>
              <a:t>(arxiv:1201.2423)</a:t>
            </a:r>
            <a:endParaRPr/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Shape 1"/>
          <p:cNvSpPr txBox="1"/>
          <p:nvPr/>
        </p:nvSpPr>
        <p:spPr>
          <a:xfrm>
            <a:off x="1417320" y="2798640"/>
            <a:ext cx="7315200" cy="1261800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txBody>
          <a:bodyPr lIns="0" rIns="0" tIns="0" bIns="0" anchor="ctr"/>
          <a:p>
            <a:pPr algn="ctr"/>
            <a:r>
              <a:rPr lang="en-US" sz="4400">
                <a:latin typeface="Times New Roman"/>
              </a:rPr>
              <a:t>Background in heavy ion collisions</a:t>
            </a:r>
            <a:endParaRPr/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Application>LibreOffice/4.4.3.2$Linux_X86_64 LibreOffice_project/40m0$Build-2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2015-12-29T11:49:04Z</dcterms:created>
  <dc:creator>Christine Nattrass</dc:creator>
  <dc:language>en-US</dc:language>
  <cp:lastModifiedBy>Christine Nattrass</cp:lastModifiedBy>
  <dcterms:modified xsi:type="dcterms:W3CDTF">2016-01-05T11:22:31Z</dcterms:modified>
  <cp:revision>37</cp:revision>
</cp:coreProperties>
</file>