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_rels/presentation.xml.rels" ContentType="application/vnd.openxmlformats-package.relationships+xml"/>
  <Override PartName="/ppt/notesSlides/_rels/notesSlide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6.png" ContentType="image/png"/>
  <Override PartName="/ppt/media/image129.png" ContentType="image/png"/>
  <Override PartName="/ppt/media/image119.png" ContentType="image/png"/>
  <Override PartName="/ppt/media/image118.png" ContentType="image/png"/>
  <Override PartName="/ppt/media/image109.png" ContentType="image/png"/>
  <Override PartName="/ppt/media/image101.gif" ContentType="image/gif"/>
  <Override PartName="/ppt/media/image116.png" ContentType="image/png"/>
  <Override PartName="/ppt/media/image98.png" ContentType="image/png"/>
  <Override PartName="/ppt/media/image115.png" ContentType="image/png"/>
  <Override PartName="/ppt/media/image97.png" ContentType="image/png"/>
  <Override PartName="/ppt/media/image114.png" ContentType="image/png"/>
  <Override PartName="/ppt/media/image96.png" ContentType="image/png"/>
  <Override PartName="/ppt/media/image113.png" ContentType="image/png"/>
  <Override PartName="/ppt/media/image95.png" ContentType="image/png"/>
  <Override PartName="/ppt/media/image112.png" ContentType="image/png"/>
  <Override PartName="/ppt/media/image94.png" ContentType="image/png"/>
  <Override PartName="/ppt/media/image111.png" ContentType="image/png"/>
  <Override PartName="/ppt/media/image93.png" ContentType="image/png"/>
  <Override PartName="/ppt/media/image110.png" ContentType="image/png"/>
  <Override PartName="/ppt/media/image92.png" ContentType="image/png"/>
  <Override PartName="/ppt/media/image91.png" ContentType="image/png"/>
  <Override PartName="/ppt/media/image90.png" ContentType="image/png"/>
  <Override PartName="/ppt/media/image105.png" ContentType="image/png"/>
  <Override PartName="/ppt/media/image87.png" ContentType="image/png"/>
  <Override PartName="/ppt/media/image104.png" ContentType="image/png"/>
  <Override PartName="/ppt/media/image86.png" ContentType="image/png"/>
  <Override PartName="/ppt/media/image117.png" ContentType="image/png"/>
  <Override PartName="/ppt/media/image99.png" ContentType="image/png"/>
  <Override PartName="/ppt/media/image84.jpeg" ContentType="image/jpeg"/>
  <Override PartName="/ppt/media/image81.png" ContentType="image/png"/>
  <Override PartName="/ppt/media/image80.png" ContentType="image/png"/>
  <Override PartName="/ppt/media/image79.png" ContentType="image/png"/>
  <Override PartName="/ppt/media/image35.jpeg" ContentType="image/jpeg"/>
  <Override PartName="/ppt/media/image128.png" ContentType="image/png"/>
  <Override PartName="/ppt/media/image19.png" ContentType="image/png"/>
  <Override PartName="/ppt/media/image34.jpeg" ContentType="image/jpeg"/>
  <Override PartName="/ppt/media/image125.jpeg" ContentType="image/jpeg"/>
  <Override PartName="/ppt/media/image33.jpeg" ContentType="image/jpeg"/>
  <Override PartName="/ppt/media/image32.jpeg" ContentType="image/jpeg"/>
  <Override PartName="/ppt/media/image27.gif" ContentType="image/gif"/>
  <Override PartName="/ppt/media/image31.jpeg" ContentType="image/jpeg"/>
  <Override PartName="/ppt/media/image102.png" ContentType="image/png"/>
  <Override PartName="/ppt/media/image3.png" ContentType="image/png"/>
  <Override PartName="/ppt/media/image103.png" ContentType="image/png"/>
  <Override PartName="/ppt/media/image85.png" ContentType="image/png"/>
  <Override PartName="/ppt/media/image4.png" ContentType="image/png"/>
  <Override PartName="/ppt/media/image100.png" ContentType="image/png"/>
  <Override PartName="/ppt/media/image82.png" ContentType="image/png"/>
  <Override PartName="/ppt/media/image1.png" ContentType="image/png"/>
  <Override PartName="/ppt/media/image83.png" ContentType="image/png"/>
  <Override PartName="/ppt/media/image2.png" ContentType="image/png"/>
  <Override PartName="/ppt/media/image106.png" ContentType="image/png"/>
  <Override PartName="/ppt/media/image88.png" ContentType="image/png"/>
  <Override PartName="/ppt/media/image7.png" ContentType="image/png"/>
  <Override PartName="/ppt/media/image62.png" ContentType="image/png"/>
  <Override PartName="/ppt/media/image107.png" ContentType="image/png"/>
  <Override PartName="/ppt/media/image89.png" ContentType="image/png"/>
  <Override PartName="/ppt/media/image8.png" ContentType="image/png"/>
  <Override PartName="/ppt/media/image63.png" ContentType="image/png"/>
  <Override PartName="/ppt/media/image108.png" ContentType="image/png"/>
  <Override PartName="/ppt/media/image9.png" ContentType="image/png"/>
  <Override PartName="/ppt/media/image64.png" ContentType="image/png"/>
  <Override PartName="/ppt/media/image36.png" ContentType="image/png"/>
  <Override PartName="/ppt/media/image120.png" ContentType="image/png"/>
  <Override PartName="/ppt/media/image11.png" ContentType="image/png"/>
  <Override PartName="/ppt/media/image30.png" ContentType="image/png"/>
  <Override PartName="/ppt/media/image29.png" ContentType="image/png"/>
  <Override PartName="/ppt/media/image137.png" ContentType="image/png"/>
  <Override PartName="/ppt/media/image28.png" ContentType="image/png"/>
  <Override PartName="/ppt/media/image135.png" ContentType="image/png"/>
  <Override PartName="/ppt/media/image26.png" ContentType="image/png"/>
  <Override PartName="/ppt/media/image25.png" ContentType="image/png"/>
  <Override PartName="/ppt/media/image133.png" ContentType="image/png"/>
  <Override PartName="/ppt/media/image24.png" ContentType="image/png"/>
  <Override PartName="/ppt/media/image49.png" ContentType="image/png"/>
  <Override PartName="/ppt/media/image132.png" ContentType="image/png"/>
  <Override PartName="/ppt/media/image23.png" ContentType="image/png"/>
  <Override PartName="/ppt/media/image22.png" ContentType="image/png"/>
  <Override PartName="/ppt/media/image47.png" ContentType="image/png"/>
  <Override PartName="/ppt/media/image130.png" ContentType="image/png"/>
  <Override PartName="/ppt/media/image21.png" ContentType="image/png"/>
  <Override PartName="/ppt/media/image134.jpeg" ContentType="image/jpeg"/>
  <Override PartName="/ppt/media/image46.png" ContentType="image/png"/>
  <Override PartName="/ppt/media/image20.png" ContentType="image/png"/>
  <Override PartName="/ppt/media/image45.png" ContentType="image/png"/>
  <Override PartName="/ppt/media/image127.png" ContentType="image/png"/>
  <Override PartName="/ppt/media/image18.png" ContentType="image/png"/>
  <Override PartName="/ppt/media/image126.png" ContentType="image/png"/>
  <Override PartName="/ppt/media/image17.png" ContentType="image/png"/>
  <Override PartName="/ppt/media/image55.gif" ContentType="image/gif"/>
  <Override PartName="/ppt/media/image124.png" ContentType="image/png"/>
  <Override PartName="/ppt/media/image15.png" ContentType="image/png"/>
  <Override PartName="/ppt/media/image131.jpeg" ContentType="image/jpeg"/>
  <Override PartName="/ppt/media/image16.png" ContentType="image/png"/>
  <Override PartName="/ppt/media/image121.png" ContentType="image/png"/>
  <Override PartName="/ppt/media/image12.png" ContentType="image/png"/>
  <Override PartName="/ppt/media/image122.png" ContentType="image/png"/>
  <Override PartName="/ppt/media/image13.png" ContentType="image/png"/>
  <Override PartName="/ppt/media/image38.png" ContentType="image/png"/>
  <Override PartName="/ppt/media/image123.png" ContentType="image/png"/>
  <Override PartName="/ppt/media/image14.png" ContentType="image/png"/>
  <Override PartName="/ppt/media/image37.jpeg" ContentType="image/jpeg"/>
  <Override PartName="/ppt/media/image39.png" ContentType="image/png"/>
  <Override PartName="/ppt/media/image40.png" ContentType="image/png"/>
  <Override PartName="/ppt/media/image65.png" ContentType="image/png"/>
  <Override PartName="/ppt/media/image41.png" ContentType="image/png"/>
  <Override PartName="/ppt/media/image66.png" ContentType="image/png"/>
  <Override PartName="/ppt/media/image42.png" ContentType="image/png"/>
  <Override PartName="/ppt/media/image6.jpeg" ContentType="image/jpeg"/>
  <Override PartName="/ppt/media/image67.png" ContentType="image/png"/>
  <Override PartName="/ppt/media/image43.png" ContentType="image/png"/>
  <Override PartName="/ppt/media/image68.png" ContentType="image/png"/>
  <Override PartName="/ppt/media/image44.png" ContentType="image/png"/>
  <Override PartName="/ppt/media/image69.png" ContentType="image/png"/>
  <Override PartName="/ppt/media/image48.jpeg" ContentType="image/jpeg"/>
  <Override PartName="/ppt/media/image50.png" ContentType="image/png"/>
  <Override PartName="/ppt/media/image75.png" ContentType="image/png"/>
  <Override PartName="/ppt/media/image51.png" ContentType="image/png"/>
  <Override PartName="/ppt/media/image52.png" ContentType="image/png"/>
  <Override PartName="/ppt/media/image77.png" ContentType="image/png"/>
  <Override PartName="/ppt/media/image53.png" ContentType="image/png"/>
  <Override PartName="/ppt/media/image78.png" ContentType="image/png"/>
  <Override PartName="/ppt/media/image54.png" ContentType="image/png"/>
  <Override PartName="/ppt/media/image56.png" ContentType="image/png"/>
  <Override PartName="/ppt/media/image5.jpeg" ContentType="image/jpeg"/>
  <Override PartName="/ppt/media/image57.png" ContentType="image/png"/>
  <Override PartName="/ppt/media/image58.png" ContentType="image/png"/>
  <Override PartName="/ppt/media/image59.png" ContentType="image/png"/>
  <Override PartName="/ppt/media/image60.png" ContentType="image/png"/>
  <Override PartName="/ppt/media/image61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10.png" ContentType="image/png"/>
  <Override PartName="/ppt/media/image76.jpeg" ContentType="image/jpeg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2.xml" ContentType="application/vnd.openxmlformats-officedocument.presentationml.slide+xml"/>
  <Override PartName="/ppt/slides/slide4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_rels/slide44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34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3.xml.rels" ContentType="application/vnd.openxmlformats-package.relationships+xml"/>
  <Override PartName="/ppt/slides/_rels/slide3.xml.rels" ContentType="application/vnd.openxmlformats-package.relationships+xml"/>
  <Override PartName="/ppt/slides/_rels/slide45.xml.rels" ContentType="application/vnd.openxmlformats-package.relationships+xml"/>
  <Override PartName="/ppt/slides/_rels/slide4.xml.rels" ContentType="application/vnd.openxmlformats-package.relationships+xml"/>
  <Override PartName="/ppt/slides/_rels/slide35.xml.rels" ContentType="application/vnd.openxmlformats-package.relationships+xml"/>
  <Override PartName="/ppt/slides/_rels/slide5.xml.rels" ContentType="application/vnd.openxmlformats-package.relationships+xml"/>
  <Override PartName="/ppt/slides/_rels/slide36.xml.rels" ContentType="application/vnd.openxmlformats-package.relationships+xml"/>
  <Override PartName="/ppt/slides/_rels/slide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25.xml.rels" ContentType="application/vnd.openxmlformats-package.relationships+xml"/>
  <Override PartName="/ppt/slides/_rels/slide31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32.xml.rels" ContentType="application/vnd.openxmlformats-package.relationships+xml"/>
  <Override PartName="/ppt/slides/_rels/slide2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_rels/slideLayout131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299" r:id="rId57"/>
    <p:sldId id="300" r:id="rId58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slide" Target="slides/slide33.xml"/><Relationship Id="rId47" Type="http://schemas.openxmlformats.org/officeDocument/2006/relationships/slide" Target="slides/slide34.xml"/><Relationship Id="rId48" Type="http://schemas.openxmlformats.org/officeDocument/2006/relationships/slide" Target="slides/slide35.xml"/><Relationship Id="rId49" Type="http://schemas.openxmlformats.org/officeDocument/2006/relationships/slide" Target="slides/slide36.xml"/><Relationship Id="rId50" Type="http://schemas.openxmlformats.org/officeDocument/2006/relationships/slide" Target="slides/slide37.xml"/><Relationship Id="rId51" Type="http://schemas.openxmlformats.org/officeDocument/2006/relationships/slide" Target="slides/slide38.xml"/><Relationship Id="rId52" Type="http://schemas.openxmlformats.org/officeDocument/2006/relationships/slide" Target="slides/slide39.xml"/><Relationship Id="rId53" Type="http://schemas.openxmlformats.org/officeDocument/2006/relationships/slide" Target="slides/slide40.xml"/><Relationship Id="rId54" Type="http://schemas.openxmlformats.org/officeDocument/2006/relationships/slide" Target="slides/slide41.xml"/><Relationship Id="rId55" Type="http://schemas.openxmlformats.org/officeDocument/2006/relationships/slide" Target="slides/slide42.xml"/><Relationship Id="rId56" Type="http://schemas.openxmlformats.org/officeDocument/2006/relationships/slide" Target="slides/slide43.xml"/><Relationship Id="rId57" Type="http://schemas.openxmlformats.org/officeDocument/2006/relationships/slide" Target="slides/slide44.xml"/><Relationship Id="rId58" Type="http://schemas.openxmlformats.org/officeDocument/2006/relationships/slide" Target="slides/slide45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640" spc="-1" strike="noStrike">
                <a:latin typeface="Arial"/>
              </a:rPr>
              <a:t>Click to edit the notes format</a:t>
            </a:r>
            <a:endParaRPr b="0" lang="en-US" sz="2640" spc="-1" strike="noStrike"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27C3B358-60C8-4471-A0A0-A4D04648B48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2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30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Mention that RHIC planning began 1983</a:t>
            </a:r>
            <a:endParaRPr b="0" lang="en-US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</p:sp>
      <p:sp>
        <p:nvSpPr>
          <p:cNvPr id="133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220" spc="-1" strike="noStrike">
                <a:latin typeface="Arial"/>
              </a:rPr>
              <a:t>By comparison ATLAS is 25 meters in diameter and 44 meters long – not quite twice as large</a:t>
            </a:r>
            <a:endParaRPr b="0" lang="en-US" sz="122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6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2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3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6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2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1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7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8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2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8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9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35031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6501960" y="176904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4" name="PlaceHolder 6"/>
          <p:cNvSpPr>
            <a:spLocks noGrp="1"/>
          </p:cNvSpPr>
          <p:nvPr>
            <p:ph type="body"/>
          </p:nvPr>
        </p:nvSpPr>
        <p:spPr>
          <a:xfrm>
            <a:off x="35031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5" name="PlaceHolder 7"/>
          <p:cNvSpPr>
            <a:spLocks noGrp="1"/>
          </p:cNvSpPr>
          <p:nvPr>
            <p:ph type="body"/>
          </p:nvPr>
        </p:nvSpPr>
        <p:spPr>
          <a:xfrm>
            <a:off x="6501960" y="4059360"/>
            <a:ext cx="285588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</a:t>
            </a:r>
            <a:r>
              <a:rPr b="0" lang="en-US" sz="4400" spc="-1" strike="noStrike">
                <a:latin typeface="Arial"/>
              </a:rPr>
              <a:t>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edi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tex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B5E7A30-9D92-4F26-87DD-414DFFB336C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300" spc="-1" strike="noStrike">
                <a:latin typeface="Times New Roman"/>
              </a:rPr>
              <a:t>Christine Nattrass (UTK), Prague, May 2019</a:t>
            </a:r>
            <a:endParaRPr b="0" lang="en-US" sz="2300" spc="-1" strike="noStrike">
              <a:latin typeface="Arial"/>
            </a:endParaRPr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84581BF-5026-43B2-8E70-67B8AB2410F0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536E6A3-3CB1-457C-B7CE-2D8E0A547990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9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DAA70A0-5486-4E13-9A47-4835D4D09E6C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40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0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6C26FAB-E253-4669-A252-6CFAC3A5EA4D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292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42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5480">
              <a:spcAft>
                <a:spcPts val="56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5676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8804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1968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CBF9BB4-217B-427B-8916-56C50491F114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33cc"/>
                </a:solidFill>
                <a:latin typeface="Arial"/>
              </a:rPr>
              <a:t>Click to edit the title text formatClick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>
            <a:normAutofit/>
          </a:bodyPr>
          <a:p>
            <a:pPr marL="432000" indent="-324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Aft>
                <a:spcPts val="124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Aft>
                <a:spcPts val="93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Aft>
                <a:spcPts val="62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LevelClick to edit Master text styles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7" marL="3456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lvl="8" marL="3888000" indent="-216000">
              <a:spcAft>
                <a:spcPts val="3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9" marL="4320000" indent="-216000">
              <a:spcAft>
                <a:spcPts val="1559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D565FA9-E51C-4931-861E-ADE9F74DBDA6}" type="datetime">
              <a:rPr b="0" lang="en-US" sz="1800" spc="-1" strike="noStrike">
                <a:solidFill>
                  <a:srgbClr val="000000"/>
                </a:solidFill>
                <a:latin typeface="Calibri"/>
              </a:rPr>
              <a:t>5/24/19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2EFAAFCD-64A0-4B5D-B5C8-FC6D6008E703}" type="slidenum">
              <a:rPr b="0" lang="en-US" sz="1800" spc="-1" strike="noStrike">
                <a:solidFill>
                  <a:srgbClr val="000000"/>
                </a:solidFill>
                <a:latin typeface="Calibri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248F521-2A2D-40C2-A686-55DC8CBFA1A6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33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12712707-BD94-451F-9662-7CF56369A549}" type="slidenum">
              <a:rPr b="1" i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Times New Roman"/>
            </a:endParaRPr>
          </a:p>
        </p:txBody>
      </p:sp>
      <p:sp>
        <p:nvSpPr>
          <p:cNvPr id="134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 strike="noStrike">
                <a:latin typeface="Times New Roman"/>
              </a:rPr>
              <a:t>Christine Nattrass (UTK), SCUWP, January 16, 2011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35" name="Group 8"/>
          <p:cNvGrpSpPr/>
          <p:nvPr/>
        </p:nvGrpSpPr>
        <p:grpSpPr>
          <a:xfrm>
            <a:off x="360" y="7127280"/>
            <a:ext cx="5488200" cy="137160"/>
            <a:chOff x="360" y="7127280"/>
            <a:chExt cx="5488200" cy="137160"/>
          </a:xfrm>
        </p:grpSpPr>
        <p:sp>
          <p:nvSpPr>
            <p:cNvPr id="136" name="CustomShape 9"/>
            <p:cNvSpPr/>
            <p:nvPr/>
          </p:nvSpPr>
          <p:spPr>
            <a:xfrm>
              <a:off x="360" y="7127280"/>
              <a:ext cx="548820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" name="Line 10"/>
            <p:cNvSpPr/>
            <p:nvPr/>
          </p:nvSpPr>
          <p:spPr>
            <a:xfrm>
              <a:off x="360" y="7186680"/>
              <a:ext cx="5488200" cy="0"/>
            </a:xfrm>
            <a:prstGeom prst="line">
              <a:avLst/>
            </a:prstGeom>
            <a:ln w="45720">
              <a:solidFill>
                <a:srgbClr val="33cc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8" name="Group 11"/>
          <p:cNvGrpSpPr/>
          <p:nvPr/>
        </p:nvGrpSpPr>
        <p:grpSpPr>
          <a:xfrm>
            <a:off x="720" y="757080"/>
            <a:ext cx="9604440" cy="137160"/>
            <a:chOff x="720" y="757080"/>
            <a:chExt cx="9604440" cy="137160"/>
          </a:xfrm>
        </p:grpSpPr>
        <p:sp>
          <p:nvSpPr>
            <p:cNvPr id="139" name="CustomShape 12"/>
            <p:cNvSpPr/>
            <p:nvPr/>
          </p:nvSpPr>
          <p:spPr>
            <a:xfrm>
              <a:off x="720" y="757080"/>
              <a:ext cx="9604440" cy="13716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40" name="Line 13"/>
            <p:cNvSpPr/>
            <p:nvPr/>
          </p:nvSpPr>
          <p:spPr>
            <a:xfrm>
              <a:off x="720" y="816480"/>
              <a:ext cx="9604440" cy="0"/>
            </a:xfrm>
            <a:prstGeom prst="line">
              <a:avLst/>
            </a:prstGeom>
            <a:ln w="45720">
              <a:solidFill>
                <a:srgbClr val="99cc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8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4892AAA-7D26-4976-BCB4-7F66D433ED1A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18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DB43BB81-9160-40BD-9ED2-8BCB470CD46D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8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SESAPS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8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Click to edit the outline text format</a:t>
            </a:r>
            <a:endParaRPr b="0" lang="en-US" sz="3200" spc="-1" strike="noStrike">
              <a:latin typeface="Times New Roman"/>
            </a:endParaRPr>
          </a:p>
          <a:p>
            <a:pPr lvl="1" marL="864000" indent="-324000">
              <a:spcAft>
                <a:spcPts val="113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Second Outline Level</a:t>
            </a:r>
            <a:endParaRPr b="0" lang="en-US" sz="2800" spc="-1" strike="noStrike">
              <a:latin typeface="Times New Roman"/>
            </a:endParaRPr>
          </a:p>
          <a:p>
            <a:pPr lvl="2" marL="1296000" indent="-288000">
              <a:spcAft>
                <a:spcPts val="84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Times New Roman"/>
              </a:rPr>
              <a:t>Third Outline Level</a:t>
            </a:r>
            <a:endParaRPr b="0" lang="en-US" sz="2400" spc="-1" strike="noStrike">
              <a:latin typeface="Times New Roman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Times New Roman"/>
              </a:rPr>
              <a:t>Fourth Outline Level</a:t>
            </a:r>
            <a:endParaRPr b="0" lang="en-US" sz="2000" spc="-1" strike="noStrike">
              <a:latin typeface="Times New Roman"/>
            </a:endParaRPr>
          </a:p>
          <a:p>
            <a:pPr lvl="4" marL="2160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Fifth Outline Level</a:t>
            </a:r>
            <a:endParaRPr b="0" lang="en-US" sz="2000" spc="-1" strike="noStrike">
              <a:latin typeface="Times New Roman"/>
            </a:endParaRPr>
          </a:p>
          <a:p>
            <a:pPr lvl="5" marL="2592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Sixth Outline Level</a:t>
            </a:r>
            <a:endParaRPr b="0" lang="en-US" sz="2000" spc="-1" strike="noStrike">
              <a:latin typeface="Times New Roman"/>
            </a:endParaRPr>
          </a:p>
          <a:p>
            <a:pPr lvl="6" marL="3024000" indent="-216000">
              <a:spcAft>
                <a:spcPts val="28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Times New Roman"/>
              </a:rPr>
              <a:t>Seventh Outline Level</a:t>
            </a:r>
            <a:endParaRPr b="0" lang="en-US" sz="2000" spc="-1" strike="noStrike">
              <a:latin typeface="Times New Roman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27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F854E21-6214-4688-B8BC-FB897F1CB6B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228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3FF94A87-CCD3-454D-9181-C947DACE9E96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22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30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US LHC Annual Meeting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31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73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648D6718-1749-42C2-B644-33C1A03E107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Times New Roman"/>
              </a:rPr>
              <a:t>Click to edit the title text format</a:t>
            </a:r>
            <a:endParaRPr b="0" lang="en-US" sz="4400" spc="-1" strike="noStrike">
              <a:latin typeface="Times New Roman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28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Aft>
                <a:spcPts val="845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Aft>
                <a:spcPts val="561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Aft>
                <a:spcPts val="278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14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1737995-61FD-4F5E-8B61-E68E14998891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  <p:sp>
        <p:nvSpPr>
          <p:cNvPr id="315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FFB2464A-13B5-4362-AA93-83BC344FFC44}" type="slidenum">
              <a:rPr b="1" lang="en-US" sz="1800" spc="-1" strike="noStrike">
                <a:latin typeface="Times New Roman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sp>
        <p:nvSpPr>
          <p:cNvPr id="316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i="1" lang="en-US" sz="2000" spc="-1" strike="noStrike">
                <a:latin typeface="Times New Roman"/>
              </a:rPr>
              <a:t>Christine Nattrass, Epiphany 2016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17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9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2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image" Target="../media/image53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5.gif"/><Relationship Id="rId2" Type="http://schemas.openxmlformats.org/officeDocument/2006/relationships/image" Target="../media/image56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hyperlink" Target="https://arxiv.org/abs/1705.01974" TargetMode="External"/><Relationship Id="rId3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2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hyperlink" Target="http://arxiv.org/abs/1609.03878" TargetMode="Externa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88.png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slideLayout" Target="../slideLayouts/slideLayout12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slideLayout" Target="../slideLayouts/slideLayout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arxiv.org/abs/1312.5003" TargetMode="External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gif"/><Relationship Id="rId10" Type="http://schemas.openxmlformats.org/officeDocument/2006/relationships/image" Target="../media/image102.png"/><Relationship Id="rId11" Type="http://schemas.openxmlformats.org/officeDocument/2006/relationships/image" Target="../media/image103.png"/><Relationship Id="rId12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://madai.us/" TargetMode="External"/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7" Type="http://schemas.openxmlformats.org/officeDocument/2006/relationships/hyperlink" Target="http://arxiv.org/abs/arXiv:1303.5769" TargetMode="External"/><Relationship Id="rId8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3.png"/><Relationship Id="rId6" Type="http://schemas.openxmlformats.org/officeDocument/2006/relationships/image" Target="../media/image114.png"/><Relationship Id="rId7" Type="http://schemas.openxmlformats.org/officeDocument/2006/relationships/image" Target="../media/image115.png"/><Relationship Id="rId8" Type="http://schemas.openxmlformats.org/officeDocument/2006/relationships/slideLayout" Target="../slideLayouts/slideLayout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image" Target="../media/image122.png"/><Relationship Id="rId8" Type="http://schemas.openxmlformats.org/officeDocument/2006/relationships/image" Target="../media/image123.png"/><Relationship Id="rId9" Type="http://schemas.openxmlformats.org/officeDocument/2006/relationships/image" Target="../media/image124.png"/><Relationship Id="rId10" Type="http://schemas.openxmlformats.org/officeDocument/2006/relationships/image" Target="../media/image125.jpeg"/><Relationship Id="rId11" Type="http://schemas.openxmlformats.org/officeDocument/2006/relationships/image" Target="../media/image126.png"/><Relationship Id="rId12" Type="http://schemas.openxmlformats.org/officeDocument/2006/relationships/image" Target="../media/image127.png"/><Relationship Id="rId13" Type="http://schemas.openxmlformats.org/officeDocument/2006/relationships/image" Target="../media/image128.png"/><Relationship Id="rId14" Type="http://schemas.openxmlformats.org/officeDocument/2006/relationships/image" Target="../media/image129.png"/><Relationship Id="rId15" Type="http://schemas.openxmlformats.org/officeDocument/2006/relationships/image" Target="../media/image130.png"/><Relationship Id="rId16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31.jpeg"/><Relationship Id="rId2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33.pn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4.jpeg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hyperlink" Target="https://github.com/cnattras/rivet-hi" TargetMode="External"/><Relationship Id="rId3" Type="http://schemas.openxmlformats.org/officeDocument/2006/relationships/slideLayout" Target="../slideLayouts/slideLayout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arxiv.org/abs/1705.01974" TargetMode="External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gif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1463040" y="753840"/>
            <a:ext cx="7483680" cy="5538600"/>
          </a:xfrm>
          <a:prstGeom prst="rect">
            <a:avLst/>
          </a:prstGeom>
          <a:ln>
            <a:noFill/>
          </a:ln>
        </p:spPr>
      </p:pic>
      <p:sp>
        <p:nvSpPr>
          <p:cNvPr id="487" name="CustomShape 1"/>
          <p:cNvSpPr/>
          <p:nvPr/>
        </p:nvSpPr>
        <p:spPr>
          <a:xfrm>
            <a:off x="0" y="-720"/>
            <a:ext cx="10149840" cy="186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0" lang="en-US" sz="5000" spc="-1" strike="noStrike">
                <a:latin typeface="Arial"/>
              </a:rPr>
              <a:t>Measuremen</a:t>
            </a:r>
            <a:r>
              <a:rPr b="0" lang="en-US" sz="5000" spc="-1" strike="noStrike">
                <a:latin typeface="Arial"/>
              </a:rPr>
              <a:t>ts of jets in </a:t>
            </a:r>
            <a:r>
              <a:rPr b="0" lang="en-US" sz="5000" spc="-1" strike="noStrike">
                <a:latin typeface="Arial"/>
              </a:rPr>
              <a:t>heavy ion </a:t>
            </a:r>
            <a:r>
              <a:rPr b="0" lang="en-US" sz="5000" spc="-1" strike="noStrike">
                <a:latin typeface="Arial"/>
              </a:rPr>
              <a:t>collisions</a:t>
            </a:r>
            <a:endParaRPr b="0" lang="en-US" sz="5000" spc="-1" strike="noStrike"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91440" y="5659560"/>
            <a:ext cx="9988560" cy="108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500" spc="-1" strike="noStrike">
                <a:latin typeface="Times New Roman"/>
              </a:rPr>
              <a:t>Christine Nattrass</a:t>
            </a:r>
            <a:endParaRPr b="0" lang="en-US" sz="35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600" spc="-1" strike="noStrike">
                <a:latin typeface="Times New Roman"/>
              </a:rPr>
              <a:t>University of Tennessee, </a:t>
            </a:r>
            <a:r>
              <a:rPr b="0" lang="en-US" sz="2600" spc="-1" strike="noStrike">
                <a:latin typeface="Times New Roman"/>
              </a:rPr>
              <a:t>Knoxville</a:t>
            </a:r>
            <a:br/>
            <a:endParaRPr b="0" lang="en-US" sz="26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Probing the Quark Gluon Plasma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9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collision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very short-lived (~1-10 fm/c)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	</a:t>
            </a:r>
            <a:r>
              <a:rPr b="0" lang="en-US" sz="3000" spc="-1" strike="noStrike">
                <a:latin typeface="Times New Roman"/>
              </a:rPr>
              <a:t>cannot use an external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620" name="Group 3"/>
          <p:cNvGrpSpPr/>
          <p:nvPr/>
        </p:nvGrpSpPr>
        <p:grpSpPr>
          <a:xfrm>
            <a:off x="1206000" y="2333520"/>
            <a:ext cx="7770240" cy="1910880"/>
            <a:chOff x="1206000" y="2333520"/>
            <a:chExt cx="7770240" cy="1910880"/>
          </a:xfrm>
        </p:grpSpPr>
        <p:sp>
          <p:nvSpPr>
            <p:cNvPr id="621" name="Freeform 4"/>
            <p:cNvSpPr/>
            <p:nvPr/>
          </p:nvSpPr>
          <p:spPr>
            <a:xfrm>
              <a:off x="1796040" y="3403440"/>
              <a:ext cx="2815560" cy="311040"/>
            </a:xfrm>
            <a:custGeom>
              <a:avLst/>
              <a:gdLst/>
              <a:ahLst/>
              <a:rect l="0" t="0" r="r" b="b"/>
              <a:pathLst>
                <a:path w="7821" h="864">
                  <a:moveTo>
                    <a:pt x="196" y="748"/>
                  </a:moveTo>
                  <a:cubicBezTo>
                    <a:pt x="196" y="115"/>
                    <a:pt x="0" y="196"/>
                    <a:pt x="196" y="115"/>
                  </a:cubicBezTo>
                  <a:cubicBezTo>
                    <a:pt x="473" y="0"/>
                    <a:pt x="554" y="863"/>
                    <a:pt x="831" y="748"/>
                  </a:cubicBezTo>
                  <a:cubicBezTo>
                    <a:pt x="1027" y="667"/>
                    <a:pt x="635" y="196"/>
                    <a:pt x="831" y="115"/>
                  </a:cubicBezTo>
                  <a:cubicBezTo>
                    <a:pt x="1108" y="0"/>
                    <a:pt x="1230" y="846"/>
                    <a:pt x="1468" y="748"/>
                  </a:cubicBezTo>
                  <a:cubicBezTo>
                    <a:pt x="1706" y="650"/>
                    <a:pt x="1270" y="196"/>
                    <a:pt x="1468" y="115"/>
                  </a:cubicBezTo>
                  <a:cubicBezTo>
                    <a:pt x="1745" y="0"/>
                    <a:pt x="1867" y="846"/>
                    <a:pt x="2102" y="748"/>
                  </a:cubicBezTo>
                  <a:cubicBezTo>
                    <a:pt x="2337" y="650"/>
                    <a:pt x="1907" y="196"/>
                    <a:pt x="2102" y="115"/>
                  </a:cubicBezTo>
                  <a:cubicBezTo>
                    <a:pt x="2379" y="0"/>
                    <a:pt x="2501" y="846"/>
                    <a:pt x="2737" y="748"/>
                  </a:cubicBezTo>
                  <a:cubicBezTo>
                    <a:pt x="2973" y="650"/>
                    <a:pt x="2541" y="196"/>
                    <a:pt x="2737" y="115"/>
                  </a:cubicBezTo>
                  <a:cubicBezTo>
                    <a:pt x="3014" y="0"/>
                    <a:pt x="3136" y="846"/>
                    <a:pt x="3372" y="748"/>
                  </a:cubicBezTo>
                  <a:cubicBezTo>
                    <a:pt x="3608" y="650"/>
                    <a:pt x="3176" y="196"/>
                    <a:pt x="3372" y="115"/>
                  </a:cubicBezTo>
                  <a:cubicBezTo>
                    <a:pt x="3649" y="0"/>
                    <a:pt x="3771" y="846"/>
                    <a:pt x="4007" y="748"/>
                  </a:cubicBezTo>
                  <a:cubicBezTo>
                    <a:pt x="4243" y="650"/>
                    <a:pt x="3811" y="196"/>
                    <a:pt x="4007" y="115"/>
                  </a:cubicBezTo>
                  <a:cubicBezTo>
                    <a:pt x="4284" y="0"/>
                    <a:pt x="4406" y="846"/>
                    <a:pt x="4644" y="748"/>
                  </a:cubicBezTo>
                  <a:cubicBezTo>
                    <a:pt x="4882" y="650"/>
                    <a:pt x="4448" y="196"/>
                    <a:pt x="4644" y="115"/>
                  </a:cubicBezTo>
                  <a:cubicBezTo>
                    <a:pt x="4921" y="0"/>
                    <a:pt x="5043" y="846"/>
                    <a:pt x="5278" y="748"/>
                  </a:cubicBezTo>
                  <a:cubicBezTo>
                    <a:pt x="5513" y="650"/>
                    <a:pt x="5083" y="196"/>
                    <a:pt x="5278" y="115"/>
                  </a:cubicBezTo>
                  <a:cubicBezTo>
                    <a:pt x="5555" y="0"/>
                    <a:pt x="5677" y="846"/>
                    <a:pt x="5913" y="748"/>
                  </a:cubicBezTo>
                  <a:cubicBezTo>
                    <a:pt x="6149" y="650"/>
                    <a:pt x="5717" y="196"/>
                    <a:pt x="5913" y="115"/>
                  </a:cubicBezTo>
                  <a:cubicBezTo>
                    <a:pt x="6190" y="0"/>
                    <a:pt x="6312" y="846"/>
                    <a:pt x="6548" y="748"/>
                  </a:cubicBezTo>
                  <a:cubicBezTo>
                    <a:pt x="6784" y="650"/>
                    <a:pt x="6352" y="196"/>
                    <a:pt x="6548" y="115"/>
                  </a:cubicBezTo>
                  <a:cubicBezTo>
                    <a:pt x="6825" y="0"/>
                    <a:pt x="6947" y="846"/>
                    <a:pt x="7183" y="748"/>
                  </a:cubicBezTo>
                  <a:cubicBezTo>
                    <a:pt x="7419" y="650"/>
                    <a:pt x="6987" y="196"/>
                    <a:pt x="7183" y="115"/>
                  </a:cubicBezTo>
                  <a:cubicBezTo>
                    <a:pt x="7460" y="0"/>
                    <a:pt x="7608" y="537"/>
                    <a:pt x="7820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622" name="Freeform 5"/>
            <p:cNvSpPr/>
            <p:nvPr/>
          </p:nvSpPr>
          <p:spPr>
            <a:xfrm>
              <a:off x="4584240" y="3403440"/>
              <a:ext cx="3710880" cy="311040"/>
            </a:xfrm>
            <a:custGeom>
              <a:avLst/>
              <a:gdLst/>
              <a:ahLst/>
              <a:rect l="0" t="0" r="r" b="b"/>
              <a:pathLst>
                <a:path w="10308" h="864">
                  <a:moveTo>
                    <a:pt x="259" y="748"/>
                  </a:moveTo>
                  <a:cubicBezTo>
                    <a:pt x="259" y="115"/>
                    <a:pt x="0" y="196"/>
                    <a:pt x="259" y="115"/>
                  </a:cubicBezTo>
                  <a:cubicBezTo>
                    <a:pt x="624" y="0"/>
                    <a:pt x="730" y="863"/>
                    <a:pt x="1096" y="748"/>
                  </a:cubicBezTo>
                  <a:cubicBezTo>
                    <a:pt x="1356" y="667"/>
                    <a:pt x="837" y="196"/>
                    <a:pt x="1096" y="115"/>
                  </a:cubicBezTo>
                  <a:cubicBezTo>
                    <a:pt x="1463" y="0"/>
                    <a:pt x="1624" y="846"/>
                    <a:pt x="1935" y="748"/>
                  </a:cubicBezTo>
                  <a:cubicBezTo>
                    <a:pt x="2246" y="650"/>
                    <a:pt x="1676" y="196"/>
                    <a:pt x="1935" y="115"/>
                  </a:cubicBezTo>
                  <a:cubicBezTo>
                    <a:pt x="2299" y="0"/>
                    <a:pt x="2460" y="846"/>
                    <a:pt x="2771" y="748"/>
                  </a:cubicBezTo>
                  <a:cubicBezTo>
                    <a:pt x="3082" y="650"/>
                    <a:pt x="2512" y="196"/>
                    <a:pt x="2771" y="115"/>
                  </a:cubicBezTo>
                  <a:cubicBezTo>
                    <a:pt x="3136" y="0"/>
                    <a:pt x="3297" y="846"/>
                    <a:pt x="3608" y="748"/>
                  </a:cubicBezTo>
                  <a:cubicBezTo>
                    <a:pt x="3919" y="650"/>
                    <a:pt x="3350" y="196"/>
                    <a:pt x="3608" y="115"/>
                  </a:cubicBezTo>
                  <a:cubicBezTo>
                    <a:pt x="3973" y="0"/>
                    <a:pt x="4134" y="846"/>
                    <a:pt x="4445" y="748"/>
                  </a:cubicBezTo>
                  <a:cubicBezTo>
                    <a:pt x="4756" y="650"/>
                    <a:pt x="4187" y="196"/>
                    <a:pt x="4445" y="115"/>
                  </a:cubicBezTo>
                  <a:cubicBezTo>
                    <a:pt x="4812" y="0"/>
                    <a:pt x="4973" y="846"/>
                    <a:pt x="5283" y="748"/>
                  </a:cubicBezTo>
                  <a:cubicBezTo>
                    <a:pt x="5593" y="650"/>
                    <a:pt x="5026" y="196"/>
                    <a:pt x="5283" y="115"/>
                  </a:cubicBezTo>
                  <a:cubicBezTo>
                    <a:pt x="5648" y="0"/>
                    <a:pt x="5809" y="846"/>
                    <a:pt x="6120" y="748"/>
                  </a:cubicBezTo>
                  <a:cubicBezTo>
                    <a:pt x="6431" y="650"/>
                    <a:pt x="5862" y="196"/>
                    <a:pt x="6120" y="115"/>
                  </a:cubicBezTo>
                  <a:cubicBezTo>
                    <a:pt x="6485" y="0"/>
                    <a:pt x="6646" y="846"/>
                    <a:pt x="6957" y="748"/>
                  </a:cubicBezTo>
                  <a:cubicBezTo>
                    <a:pt x="7268" y="650"/>
                    <a:pt x="6699" y="196"/>
                    <a:pt x="6957" y="115"/>
                  </a:cubicBezTo>
                  <a:cubicBezTo>
                    <a:pt x="7323" y="0"/>
                    <a:pt x="7483" y="846"/>
                    <a:pt x="7797" y="748"/>
                  </a:cubicBezTo>
                  <a:cubicBezTo>
                    <a:pt x="8111" y="650"/>
                    <a:pt x="7536" y="196"/>
                    <a:pt x="7797" y="115"/>
                  </a:cubicBezTo>
                  <a:cubicBezTo>
                    <a:pt x="8162" y="0"/>
                    <a:pt x="8322" y="846"/>
                    <a:pt x="8633" y="748"/>
                  </a:cubicBezTo>
                  <a:cubicBezTo>
                    <a:pt x="8944" y="650"/>
                    <a:pt x="8374" y="196"/>
                    <a:pt x="8633" y="115"/>
                  </a:cubicBezTo>
                  <a:cubicBezTo>
                    <a:pt x="8998" y="0"/>
                    <a:pt x="9159" y="846"/>
                    <a:pt x="9470" y="748"/>
                  </a:cubicBezTo>
                  <a:cubicBezTo>
                    <a:pt x="9781" y="650"/>
                    <a:pt x="9211" y="196"/>
                    <a:pt x="9470" y="115"/>
                  </a:cubicBezTo>
                  <a:cubicBezTo>
                    <a:pt x="9835" y="0"/>
                    <a:pt x="10027" y="537"/>
                    <a:pt x="10307" y="748"/>
                  </a:cubicBezTo>
                </a:path>
              </a:pathLst>
            </a:custGeom>
            <a:ln>
              <a:solidFill>
                <a:srgbClr val="000000"/>
              </a:solidFill>
            </a:ln>
          </p:spPr>
        </p:sp>
        <p:sp>
          <p:nvSpPr>
            <p:cNvPr id="623" name="CustomShape 6"/>
            <p:cNvSpPr/>
            <p:nvPr/>
          </p:nvSpPr>
          <p:spPr>
            <a:xfrm>
              <a:off x="3949920" y="2873520"/>
              <a:ext cx="686160" cy="1370880"/>
            </a:xfrm>
            <a:prstGeom prst="rect">
              <a:avLst/>
            </a:prstGeom>
            <a:solidFill>
              <a:srgbClr val="c0c0c0">
                <a:alpha val="50000"/>
              </a:srgbClr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24" name="TextShape 7"/>
            <p:cNvSpPr txBox="1"/>
            <p:nvPr/>
          </p:nvSpPr>
          <p:spPr>
            <a:xfrm>
              <a:off x="1206000" y="2873520"/>
              <a:ext cx="137196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Probe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625" name="TextShape 8"/>
            <p:cNvSpPr txBox="1"/>
            <p:nvPr/>
          </p:nvSpPr>
          <p:spPr>
            <a:xfrm>
              <a:off x="3336120" y="2333520"/>
              <a:ext cx="18709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3000" spc="-1" strike="noStrike">
                  <a:latin typeface="Times New Roman"/>
                </a:rPr>
                <a:t>Medium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626" name="TextShape 9"/>
            <p:cNvSpPr txBox="1"/>
            <p:nvPr/>
          </p:nvSpPr>
          <p:spPr>
            <a:xfrm>
              <a:off x="7274520" y="2893680"/>
              <a:ext cx="1701720" cy="514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latin typeface="Times New Roman"/>
                </a:rPr>
                <a:t>Detector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p:timing>
    <p:tnLst>
      <p:par>
        <p:cTn id="53" dur="indefinite" restart="never" nodeType="tmRoot">
          <p:childTnLst>
            <p:seq>
              <p:cTn id="54" dur="indefinite" nodeType="mainSeq"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Probes of the Quark Gluon Plasma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28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endParaRPr b="0" lang="en-US" sz="3000" spc="-1" strike="noStrike">
              <a:latin typeface="Arial"/>
            </a:endParaRPr>
          </a:p>
        </p:txBody>
      </p:sp>
      <p:grpSp>
        <p:nvGrpSpPr>
          <p:cNvPr id="629" name="Group 3"/>
          <p:cNvGrpSpPr/>
          <p:nvPr/>
        </p:nvGrpSpPr>
        <p:grpSpPr>
          <a:xfrm>
            <a:off x="2178000" y="1329480"/>
            <a:ext cx="4736520" cy="3807360"/>
            <a:chOff x="2178000" y="1329480"/>
            <a:chExt cx="4736520" cy="3807360"/>
          </a:xfrm>
        </p:grpSpPr>
        <p:pic>
          <p:nvPicPr>
            <p:cNvPr id="630" name="" descr=""/>
            <p:cNvPicPr/>
            <p:nvPr/>
          </p:nvPicPr>
          <p:blipFill>
            <a:blip r:embed="rId1"/>
            <a:stretch/>
          </p:blipFill>
          <p:spPr>
            <a:xfrm>
              <a:off x="4175640" y="290412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31" name="Group 4"/>
            <p:cNvGrpSpPr/>
            <p:nvPr/>
          </p:nvGrpSpPr>
          <p:grpSpPr>
            <a:xfrm>
              <a:off x="2178000" y="1329480"/>
              <a:ext cx="4736520" cy="3807360"/>
              <a:chOff x="2178000" y="1329480"/>
              <a:chExt cx="4736520" cy="3807360"/>
            </a:xfrm>
          </p:grpSpPr>
          <p:grpSp>
            <p:nvGrpSpPr>
              <p:cNvPr id="632" name="Group 5"/>
              <p:cNvGrpSpPr/>
              <p:nvPr/>
            </p:nvGrpSpPr>
            <p:grpSpPr>
              <a:xfrm>
                <a:off x="2178000" y="1329480"/>
                <a:ext cx="4736520" cy="3807360"/>
                <a:chOff x="2178000" y="1329480"/>
                <a:chExt cx="4736520" cy="3807360"/>
              </a:xfrm>
            </p:grpSpPr>
            <p:grpSp>
              <p:nvGrpSpPr>
                <p:cNvPr id="633" name="Group 6"/>
                <p:cNvGrpSpPr/>
                <p:nvPr/>
              </p:nvGrpSpPr>
              <p:grpSpPr>
                <a:xfrm>
                  <a:off x="3135600" y="2701080"/>
                  <a:ext cx="640080" cy="1645560"/>
                  <a:chOff x="3135600" y="2701080"/>
                  <a:chExt cx="640080" cy="1645560"/>
                </a:xfrm>
              </p:grpSpPr>
              <p:pic>
                <p:nvPicPr>
                  <p:cNvPr id="634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35600" y="27010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35" name="CustomShape 7"/>
                  <p:cNvSpPr/>
                  <p:nvPr/>
                </p:nvSpPr>
                <p:spPr>
                  <a:xfrm>
                    <a:off x="3490200" y="30477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636" name="Group 8"/>
                <p:cNvGrpSpPr/>
                <p:nvPr/>
              </p:nvGrpSpPr>
              <p:grpSpPr>
                <a:xfrm>
                  <a:off x="5440320" y="2989080"/>
                  <a:ext cx="640080" cy="1645200"/>
                  <a:chOff x="5440320" y="2989080"/>
                  <a:chExt cx="640080" cy="1645200"/>
                </a:xfrm>
              </p:grpSpPr>
              <p:pic>
                <p:nvPicPr>
                  <p:cNvPr id="637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40320" y="2989080"/>
                    <a:ext cx="640080" cy="16452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38" name="CustomShape 9"/>
                  <p:cNvSpPr/>
                  <p:nvPr/>
                </p:nvSpPr>
                <p:spPr>
                  <a:xfrm>
                    <a:off x="5698800" y="32022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39" name="CustomShape 10"/>
                <p:cNvSpPr/>
                <p:nvPr/>
              </p:nvSpPr>
              <p:spPr>
                <a:xfrm>
                  <a:off x="2178000" y="330840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0" name="CustomShape 11"/>
                <p:cNvSpPr/>
                <p:nvPr/>
              </p:nvSpPr>
              <p:spPr>
                <a:xfrm>
                  <a:off x="6075720" y="362736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1" name="CustomShape 12"/>
                <p:cNvSpPr/>
                <p:nvPr/>
              </p:nvSpPr>
              <p:spPr>
                <a:xfrm>
                  <a:off x="5326560" y="13294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2" name="CustomShape 13"/>
                <p:cNvSpPr/>
                <p:nvPr/>
              </p:nvSpPr>
              <p:spPr>
                <a:xfrm>
                  <a:off x="3910320" y="49266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3" name="CustomShape 14"/>
                <p:cNvSpPr/>
                <p:nvPr/>
              </p:nvSpPr>
              <p:spPr>
                <a:xfrm>
                  <a:off x="2973240" y="241344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644" name="CustomShape 15"/>
                <p:cNvSpPr/>
                <p:nvPr/>
              </p:nvSpPr>
              <p:spPr>
                <a:xfrm>
                  <a:off x="5241960" y="453672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</p:grpSp>
          <p:grpSp>
            <p:nvGrpSpPr>
              <p:cNvPr id="645" name="Group 16"/>
              <p:cNvGrpSpPr/>
              <p:nvPr/>
            </p:nvGrpSpPr>
            <p:grpSpPr>
              <a:xfrm>
                <a:off x="3647160" y="1604520"/>
                <a:ext cx="2008800" cy="3352320"/>
                <a:chOff x="3647160" y="1604520"/>
                <a:chExt cx="2008800" cy="3352320"/>
              </a:xfrm>
            </p:grpSpPr>
            <p:sp>
              <p:nvSpPr>
                <p:cNvPr id="646" name="Line 17"/>
                <p:cNvSpPr/>
                <p:nvPr/>
              </p:nvSpPr>
              <p:spPr>
                <a:xfrm>
                  <a:off x="3647160" y="320472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47" name="Line 18"/>
                <p:cNvSpPr/>
                <p:nvPr/>
              </p:nvSpPr>
              <p:spPr>
                <a:xfrm flipV="1">
                  <a:off x="4604400" y="16045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48" name="Group 19"/>
                <p:cNvGrpSpPr/>
                <p:nvPr/>
              </p:nvGrpSpPr>
              <p:grpSpPr>
                <a:xfrm>
                  <a:off x="4070520" y="3356640"/>
                  <a:ext cx="1585440" cy="1600200"/>
                  <a:chOff x="4070520" y="3356640"/>
                  <a:chExt cx="1585440" cy="1600200"/>
                </a:xfrm>
              </p:grpSpPr>
              <p:sp>
                <p:nvSpPr>
                  <p:cNvPr id="649" name="Line 20"/>
                  <p:cNvSpPr/>
                  <p:nvPr/>
                </p:nvSpPr>
                <p:spPr>
                  <a:xfrm flipH="1">
                    <a:off x="4832640" y="33566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50" name="Line 21"/>
                  <p:cNvSpPr/>
                  <p:nvPr/>
                </p:nvSpPr>
                <p:spPr>
                  <a:xfrm flipH="1">
                    <a:off x="4070520" y="3357000"/>
                    <a:ext cx="762480" cy="159984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51" name="CustomShape 22"/>
                <p:cNvSpPr/>
                <p:nvPr/>
              </p:nvSpPr>
              <p:spPr>
                <a:xfrm>
                  <a:off x="4375800" y="297612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Probes of the Quark Gluon Plasma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53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Times New Roman"/>
              </a:rPr>
              <a:t>Want a probe which traveled through the medium</a:t>
            </a:r>
            <a:endParaRPr b="0" lang="en-US" sz="3000" spc="-1" strike="noStrike">
              <a:latin typeface="Arial"/>
            </a:endParaRPr>
          </a:p>
          <a:p>
            <a:r>
              <a:rPr b="0" lang="en-US" sz="3000" spc="-1" strike="noStrike">
                <a:latin typeface="Times New Roman"/>
              </a:rPr>
              <a:t>QGP is short lived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need a probe created in the collision</a:t>
            </a:r>
            <a:br/>
            <a:r>
              <a:rPr b="0" lang="en-US" sz="3000" spc="-1" strike="noStrike">
                <a:latin typeface="Times New Roman"/>
              </a:rPr>
              <a:t>We expect the medium to be dense </a:t>
            </a:r>
            <a:r>
              <a:rPr b="0" lang="en-US" sz="3000" spc="-1" strike="noStrike">
                <a:latin typeface="Times New Roman"/>
                <a:ea typeface="Times New Roman"/>
              </a:rPr>
              <a:t>→</a:t>
            </a:r>
            <a:r>
              <a:rPr b="0" lang="en-US" sz="3000" spc="-1" strike="noStrike">
                <a:latin typeface="Times New Roman"/>
              </a:rPr>
              <a:t> absorb/modify probe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654" name="Group 3"/>
          <p:cNvGrpSpPr/>
          <p:nvPr/>
        </p:nvGrpSpPr>
        <p:grpSpPr>
          <a:xfrm>
            <a:off x="2206080" y="1363320"/>
            <a:ext cx="4736520" cy="3583080"/>
            <a:chOff x="2206080" y="1363320"/>
            <a:chExt cx="4736520" cy="3583080"/>
          </a:xfrm>
        </p:grpSpPr>
        <p:pic>
          <p:nvPicPr>
            <p:cNvPr id="655" name="" descr=""/>
            <p:cNvPicPr/>
            <p:nvPr/>
          </p:nvPicPr>
          <p:blipFill>
            <a:blip r:embed="rId1"/>
            <a:stretch/>
          </p:blipFill>
          <p:spPr>
            <a:xfrm>
              <a:off x="4203720" y="2903760"/>
              <a:ext cx="914760" cy="13712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656" name="Group 4"/>
            <p:cNvGrpSpPr/>
            <p:nvPr/>
          </p:nvGrpSpPr>
          <p:grpSpPr>
            <a:xfrm>
              <a:off x="2206080" y="1363320"/>
              <a:ext cx="4736520" cy="3583080"/>
              <a:chOff x="2206080" y="1363320"/>
              <a:chExt cx="4736520" cy="3583080"/>
            </a:xfrm>
          </p:grpSpPr>
          <p:grpSp>
            <p:nvGrpSpPr>
              <p:cNvPr id="657" name="Group 5"/>
              <p:cNvGrpSpPr/>
              <p:nvPr/>
            </p:nvGrpSpPr>
            <p:grpSpPr>
              <a:xfrm>
                <a:off x="2206080" y="1363320"/>
                <a:ext cx="4736520" cy="3583080"/>
                <a:chOff x="2206080" y="1363320"/>
                <a:chExt cx="4736520" cy="3583080"/>
              </a:xfrm>
            </p:grpSpPr>
            <p:grpSp>
              <p:nvGrpSpPr>
                <p:cNvPr id="658" name="Group 6"/>
                <p:cNvGrpSpPr/>
                <p:nvPr/>
              </p:nvGrpSpPr>
              <p:grpSpPr>
                <a:xfrm>
                  <a:off x="3163680" y="2734920"/>
                  <a:ext cx="640080" cy="1645560"/>
                  <a:chOff x="3163680" y="2734920"/>
                  <a:chExt cx="640080" cy="1645560"/>
                </a:xfrm>
              </p:grpSpPr>
              <p:pic>
                <p:nvPicPr>
                  <p:cNvPr id="659" name="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3163680" y="273492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60" name="CustomShape 7"/>
                  <p:cNvSpPr/>
                  <p:nvPr/>
                </p:nvSpPr>
                <p:spPr>
                  <a:xfrm>
                    <a:off x="3518280" y="308160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661" name="CustomShape 8"/>
                <p:cNvSpPr/>
                <p:nvPr/>
              </p:nvSpPr>
              <p:spPr>
                <a:xfrm>
                  <a:off x="2206080" y="334224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2" name="CustomShape 9"/>
                <p:cNvSpPr/>
                <p:nvPr/>
              </p:nvSpPr>
              <p:spPr>
                <a:xfrm>
                  <a:off x="6103800" y="366120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3" name="CustomShape 10"/>
                <p:cNvSpPr/>
                <p:nvPr/>
              </p:nvSpPr>
              <p:spPr>
                <a:xfrm>
                  <a:off x="5354640" y="13633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4" name="CustomShape 11"/>
                <p:cNvSpPr/>
                <p:nvPr/>
              </p:nvSpPr>
              <p:spPr>
                <a:xfrm>
                  <a:off x="4558680" y="40161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65" name="CustomShape 12"/>
                <p:cNvSpPr/>
                <p:nvPr/>
              </p:nvSpPr>
              <p:spPr>
                <a:xfrm>
                  <a:off x="3001320" y="244728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666" name="CustomShape 13"/>
                <p:cNvSpPr/>
                <p:nvPr/>
              </p:nvSpPr>
              <p:spPr>
                <a:xfrm>
                  <a:off x="5270040" y="457056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008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667" name="Group 14"/>
                <p:cNvGrpSpPr/>
                <p:nvPr/>
              </p:nvGrpSpPr>
              <p:grpSpPr>
                <a:xfrm>
                  <a:off x="5431680" y="3059280"/>
                  <a:ext cx="640080" cy="1645560"/>
                  <a:chOff x="5431680" y="3059280"/>
                  <a:chExt cx="640080" cy="1645560"/>
                </a:xfrm>
              </p:grpSpPr>
              <p:pic>
                <p:nvPicPr>
                  <p:cNvPr id="668" name="" descr=""/>
                  <p:cNvPicPr/>
                  <p:nvPr/>
                </p:nvPicPr>
                <p:blipFill>
                  <a:blip r:embed="rId3"/>
                  <a:stretch/>
                </p:blipFill>
                <p:spPr>
                  <a:xfrm>
                    <a:off x="5431680" y="3059280"/>
                    <a:ext cx="640080" cy="164556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69" name="CustomShape 15"/>
                  <p:cNvSpPr/>
                  <p:nvPr/>
                </p:nvSpPr>
                <p:spPr>
                  <a:xfrm>
                    <a:off x="5786280" y="3405960"/>
                    <a:ext cx="91440" cy="20988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670" name="Group 16"/>
              <p:cNvGrpSpPr/>
              <p:nvPr/>
            </p:nvGrpSpPr>
            <p:grpSpPr>
              <a:xfrm>
                <a:off x="3675240" y="1604160"/>
                <a:ext cx="2008800" cy="2483280"/>
                <a:chOff x="3675240" y="1604160"/>
                <a:chExt cx="2008800" cy="2483280"/>
              </a:xfrm>
            </p:grpSpPr>
            <p:sp>
              <p:nvSpPr>
                <p:cNvPr id="671" name="Line 17"/>
                <p:cNvSpPr/>
                <p:nvPr/>
              </p:nvSpPr>
              <p:spPr>
                <a:xfrm>
                  <a:off x="3675240" y="3204360"/>
                  <a:ext cx="91476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672" name="Line 18"/>
                <p:cNvSpPr/>
                <p:nvPr/>
              </p:nvSpPr>
              <p:spPr>
                <a:xfrm flipV="1">
                  <a:off x="4632480" y="160416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673" name="Group 19"/>
                <p:cNvGrpSpPr/>
                <p:nvPr/>
              </p:nvGrpSpPr>
              <p:grpSpPr>
                <a:xfrm>
                  <a:off x="4580280" y="3356280"/>
                  <a:ext cx="1103760" cy="731160"/>
                  <a:chOff x="4580280" y="3356280"/>
                  <a:chExt cx="1103760" cy="731160"/>
                </a:xfrm>
              </p:grpSpPr>
              <p:sp>
                <p:nvSpPr>
                  <p:cNvPr id="674" name="Line 20"/>
                  <p:cNvSpPr/>
                  <p:nvPr/>
                </p:nvSpPr>
                <p:spPr>
                  <a:xfrm flipH="1">
                    <a:off x="4860720" y="335628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675" name="Freeform 21"/>
                  <p:cNvSpPr/>
                  <p:nvPr/>
                </p:nvSpPr>
                <p:spPr>
                  <a:xfrm>
                    <a:off x="4407120" y="335412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676" name="CustomShape 22"/>
                <p:cNvSpPr/>
                <p:nvPr/>
              </p:nvSpPr>
              <p:spPr>
                <a:xfrm>
                  <a:off x="4403880" y="2975760"/>
                  <a:ext cx="686160" cy="53316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is a jet?</a:t>
            </a:r>
            <a:endParaRPr b="0" lang="en-US" sz="4400" spc="-1" strike="noStrike">
              <a:latin typeface="Arial"/>
            </a:endParaRPr>
          </a:p>
        </p:txBody>
      </p:sp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is a jet?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79" name="" descr=""/>
          <p:cNvPicPr/>
          <p:nvPr/>
        </p:nvPicPr>
        <p:blipFill>
          <a:blip r:embed="rId1"/>
          <a:stretch/>
        </p:blipFill>
        <p:spPr>
          <a:xfrm>
            <a:off x="5486400" y="1268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680" name="Group 2"/>
          <p:cNvGrpSpPr/>
          <p:nvPr/>
        </p:nvGrpSpPr>
        <p:grpSpPr>
          <a:xfrm>
            <a:off x="914400" y="1066320"/>
            <a:ext cx="3695400" cy="4245840"/>
            <a:chOff x="914400" y="1066320"/>
            <a:chExt cx="3695400" cy="4245840"/>
          </a:xfrm>
        </p:grpSpPr>
        <p:pic>
          <p:nvPicPr>
            <p:cNvPr id="681" name="" descr=""/>
            <p:cNvPicPr/>
            <p:nvPr/>
          </p:nvPicPr>
          <p:blipFill>
            <a:blip r:embed="rId2"/>
            <a:stretch/>
          </p:blipFill>
          <p:spPr>
            <a:xfrm>
              <a:off x="914400" y="161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2" name="CustomShape 3"/>
            <p:cNvSpPr/>
            <p:nvPr/>
          </p:nvSpPr>
          <p:spPr>
            <a:xfrm>
              <a:off x="2122200" y="106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  <a:ea typeface="DejaVu Sans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683" name="CustomShape 4"/>
            <p:cNvSpPr/>
            <p:nvPr/>
          </p:nvSpPr>
          <p:spPr>
            <a:xfrm>
              <a:off x="2647440" y="332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CustomShape 5"/>
            <p:cNvSpPr/>
            <p:nvPr/>
          </p:nvSpPr>
          <p:spPr>
            <a:xfrm>
              <a:off x="2876040" y="286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What is a jet?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86" name="" descr=""/>
          <p:cNvPicPr/>
          <p:nvPr/>
        </p:nvPicPr>
        <p:blipFill>
          <a:blip r:embed="rId1"/>
          <a:stretch/>
        </p:blipFill>
        <p:spPr>
          <a:xfrm>
            <a:off x="5486400" y="1268280"/>
            <a:ext cx="3749040" cy="3825000"/>
          </a:xfrm>
          <a:prstGeom prst="rect">
            <a:avLst/>
          </a:prstGeom>
          <a:ln>
            <a:noFill/>
          </a:ln>
        </p:spPr>
      </p:pic>
      <p:grpSp>
        <p:nvGrpSpPr>
          <p:cNvPr id="687" name="Group 2"/>
          <p:cNvGrpSpPr/>
          <p:nvPr/>
        </p:nvGrpSpPr>
        <p:grpSpPr>
          <a:xfrm>
            <a:off x="914400" y="1066320"/>
            <a:ext cx="3695400" cy="4245840"/>
            <a:chOff x="914400" y="1066320"/>
            <a:chExt cx="3695400" cy="4245840"/>
          </a:xfrm>
        </p:grpSpPr>
        <p:pic>
          <p:nvPicPr>
            <p:cNvPr id="688" name="" descr=""/>
            <p:cNvPicPr/>
            <p:nvPr/>
          </p:nvPicPr>
          <p:blipFill>
            <a:blip r:embed="rId2"/>
            <a:stretch/>
          </p:blipFill>
          <p:spPr>
            <a:xfrm>
              <a:off x="914400" y="1616760"/>
              <a:ext cx="3695400" cy="3695400"/>
            </a:xfrm>
            <a:prstGeom prst="rect">
              <a:avLst/>
            </a:prstGeom>
            <a:ln>
              <a:noFill/>
            </a:ln>
          </p:spPr>
        </p:pic>
        <p:sp>
          <p:nvSpPr>
            <p:cNvPr id="689" name="CustomShape 3"/>
            <p:cNvSpPr/>
            <p:nvPr/>
          </p:nvSpPr>
          <p:spPr>
            <a:xfrm>
              <a:off x="2122200" y="1066320"/>
              <a:ext cx="1918440" cy="5508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  <a:ea typeface="DejaVu Sans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  <a:ea typeface="DejaVu Sans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  <p:sp>
          <p:nvSpPr>
            <p:cNvPr id="690" name="CustomShape 4"/>
            <p:cNvSpPr/>
            <p:nvPr/>
          </p:nvSpPr>
          <p:spPr>
            <a:xfrm>
              <a:off x="2647440" y="3320280"/>
              <a:ext cx="228240" cy="22824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CustomShape 5"/>
            <p:cNvSpPr/>
            <p:nvPr/>
          </p:nvSpPr>
          <p:spPr>
            <a:xfrm>
              <a:off x="2876040" y="2863080"/>
              <a:ext cx="1142640" cy="803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/>
            <a:p>
              <a:pPr algn="ctr">
                <a:lnSpc>
                  <a:spcPct val="100000"/>
                </a:lnSpc>
              </a:pPr>
              <a:r>
                <a:rPr b="0" lang="en-US" sz="2500" spc="-1" strike="noStrike">
                  <a:solidFill>
                    <a:srgbClr val="ffffff"/>
                  </a:solidFill>
                  <a:latin typeface="Arial"/>
                </a:rPr>
                <a:t>Beam pipe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692" name="" descr=""/>
          <p:cNvPicPr/>
          <p:nvPr/>
        </p:nvPicPr>
        <p:blipFill>
          <a:blip r:embed="rId3"/>
          <a:stretch/>
        </p:blipFill>
        <p:spPr>
          <a:xfrm>
            <a:off x="7588080" y="50666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693" name="TextShape 6"/>
          <p:cNvSpPr txBox="1"/>
          <p:nvPr/>
        </p:nvSpPr>
        <p:spPr>
          <a:xfrm>
            <a:off x="0" y="5405040"/>
            <a:ext cx="8045280" cy="197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3000" spc="-1" strike="noStrike">
                <a:latin typeface="Times New Roman"/>
              </a:rPr>
              <a:t>“</a:t>
            </a:r>
            <a:r>
              <a:rPr b="0" lang="en-US" sz="3000" spc="-1" strike="noStrike">
                <a:latin typeface="Times New Roman"/>
              </a:rPr>
              <a:t>I know it when I see it”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r>
              <a:rPr b="0" lang="en-US" sz="3000" spc="-1" strike="noStrike">
                <a:latin typeface="Times New Roman"/>
              </a:rPr>
              <a:t>US Supreme Court Justice Potter Stewart, Jacobellis v. Ohio</a:t>
            </a:r>
            <a:endParaRPr b="0" lang="en-US" sz="3000" spc="-1" strike="noStrike">
              <a:latin typeface="Arial"/>
            </a:endParaRPr>
          </a:p>
          <a:p>
            <a:pPr algn="ctr">
              <a:spcBef>
                <a:spcPts val="1191"/>
              </a:spcBef>
              <a:spcAft>
                <a:spcPts val="992"/>
              </a:spcAft>
            </a:pP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dur="indefinite" nodeType="mainSeq"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182880" y="165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695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finding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96" name="TextShape 2"/>
          <p:cNvSpPr txBox="1"/>
          <p:nvPr/>
        </p:nvSpPr>
        <p:spPr>
          <a:xfrm>
            <a:off x="4573440" y="1027800"/>
            <a:ext cx="5305320" cy="61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Jet finder: groups final state particles into jet candidates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Anti-k</a:t>
            </a:r>
            <a:r>
              <a:rPr b="0" lang="en-US" sz="2800" spc="-1" strike="noStrike" baseline="-101000">
                <a:latin typeface="Arial"/>
              </a:rPr>
              <a:t>T</a:t>
            </a:r>
            <a:r>
              <a:rPr b="0" lang="en-US" sz="2800" spc="-1" strike="noStrike">
                <a:latin typeface="Arial"/>
              </a:rPr>
              <a:t> algorithm</a:t>
            </a:r>
            <a:br/>
            <a:r>
              <a:rPr b="0" lang="en-US" sz="2000" spc="-1" strike="noStrike">
                <a:latin typeface="Arial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Depends on hadronization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Ideally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Infrared safe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Colinear safe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697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in pp collisions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98" name="TextShape 4"/>
          <p:cNvSpPr txBox="1"/>
          <p:nvPr/>
        </p:nvSpPr>
        <p:spPr>
          <a:xfrm>
            <a:off x="84960" y="6015240"/>
            <a:ext cx="9995040" cy="223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Snowmass Accord:</a:t>
            </a:r>
            <a:r>
              <a:rPr b="0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0" lang="en-US" sz="2500" spc="-1" strike="noStrike">
                <a:latin typeface="Arial"/>
              </a:rPr>
              <a:t> Theoretical calculations and experimental measurements should use the same jet finding algorithm.  Otherwise they will not be comparable.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TextShape 1"/>
          <p:cNvSpPr txBox="1"/>
          <p:nvPr/>
        </p:nvSpPr>
        <p:spPr>
          <a:xfrm>
            <a:off x="457200" y="304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 jet is what a jet finder finds.</a:t>
            </a:r>
            <a:endParaRPr b="0" lang="en-US" sz="4400" spc="-1" strike="noStrike"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701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finding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02" name="TextShape 2"/>
          <p:cNvSpPr txBox="1"/>
          <p:nvPr/>
        </p:nvSpPr>
        <p:spPr>
          <a:xfrm>
            <a:off x="4573440" y="1141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Times New Roman"/>
              </a:rPr>
              <a:t>Jet finder: groups final state particles into jet candidates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Times New Roman"/>
              </a:rPr>
              <a:t>Anti-k</a:t>
            </a:r>
            <a:r>
              <a:rPr b="0" lang="en-US" sz="2800" spc="-1" strike="noStrike" baseline="-101000">
                <a:latin typeface="Times New Roman"/>
              </a:rPr>
              <a:t>T</a:t>
            </a:r>
            <a:r>
              <a:rPr b="0" lang="en-US" sz="2800" spc="-1" strike="noStrike">
                <a:latin typeface="Times New Roman"/>
              </a:rPr>
              <a:t> algorithm</a:t>
            </a:r>
            <a:br/>
            <a:r>
              <a:rPr b="0" lang="en-US" sz="2000" spc="-1" strike="noStrike">
                <a:latin typeface="Times New Roman"/>
                <a:hlinkClick r:id="rId2"/>
              </a:rPr>
              <a:t>JHEP 0804 (2008) 063 [arXiv:0802.1189]</a:t>
            </a:r>
            <a:endParaRPr b="0" lang="en-US" sz="20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Energy smearing from background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Large, fluctuating, correlated background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Sensitive to methods to suppress combinatorial jets and correct energy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0000"/>
                </a:solidFill>
                <a:latin typeface="Times New Roman"/>
              </a:rPr>
              <a:t>Focus on narrow/high energy jets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703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0000"/>
                </a:solidFill>
                <a:latin typeface="Times New Roman"/>
              </a:rPr>
              <a:t>in AA collisions</a:t>
            </a:r>
            <a:endParaRPr b="0" lang="en-US" sz="4400" spc="-1" strike="noStrike"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roup 1"/>
          <p:cNvGrpSpPr/>
          <p:nvPr/>
        </p:nvGrpSpPr>
        <p:grpSpPr>
          <a:xfrm>
            <a:off x="1779120" y="789480"/>
            <a:ext cx="6521760" cy="1258560"/>
            <a:chOff x="1779120" y="789480"/>
            <a:chExt cx="6521760" cy="1258560"/>
          </a:xfrm>
        </p:grpSpPr>
        <p:grpSp>
          <p:nvGrpSpPr>
            <p:cNvPr id="705" name="Group 2"/>
            <p:cNvGrpSpPr/>
            <p:nvPr/>
          </p:nvGrpSpPr>
          <p:grpSpPr>
            <a:xfrm>
              <a:off x="1779120" y="789480"/>
              <a:ext cx="6521760" cy="1258560"/>
              <a:chOff x="1779120" y="789480"/>
              <a:chExt cx="6521760" cy="1258560"/>
            </a:xfrm>
          </p:grpSpPr>
          <p:sp>
            <p:nvSpPr>
              <p:cNvPr id="706" name="TextShape 3"/>
              <p:cNvSpPr txBox="1"/>
              <p:nvPr/>
            </p:nvSpPr>
            <p:spPr>
              <a:xfrm>
                <a:off x="1779120" y="789480"/>
                <a:ext cx="6521760" cy="125856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000000"/>
                </a:solidFill>
              </a:ln>
            </p:spPr>
            <p:txBody>
              <a:bodyPr lIns="90000" rIns="90000" tIns="45000" bIns="45000"/>
              <a:p>
                <a:pPr algn="ctr"/>
                <a:r>
                  <a:rPr b="1" lang="en-US" sz="7000" spc="-1" strike="noStrike">
                    <a:solidFill>
                      <a:srgbClr val="000000"/>
                    </a:solidFill>
                    <a:latin typeface="Arial"/>
                  </a:rPr>
                  <a:t>Energy loss</a:t>
                </a:r>
                <a:endParaRPr b="0" lang="en-US" sz="7000" spc="-1" strike="noStrike">
                  <a:latin typeface="Arial"/>
                </a:endParaRPr>
              </a:p>
            </p:txBody>
          </p:sp>
        </p:grpSp>
      </p:grpSp>
      <p:grpSp>
        <p:nvGrpSpPr>
          <p:cNvPr id="707" name="Group 4"/>
          <p:cNvGrpSpPr/>
          <p:nvPr/>
        </p:nvGrpSpPr>
        <p:grpSpPr>
          <a:xfrm>
            <a:off x="3890520" y="2835720"/>
            <a:ext cx="2299320" cy="3026160"/>
            <a:chOff x="3890520" y="2835720"/>
            <a:chExt cx="2299320" cy="3026160"/>
          </a:xfrm>
        </p:grpSpPr>
        <p:pic>
          <p:nvPicPr>
            <p:cNvPr id="708" name="" descr=""/>
            <p:cNvPicPr/>
            <p:nvPr/>
          </p:nvPicPr>
          <p:blipFill>
            <a:blip r:embed="rId1"/>
            <a:stretch/>
          </p:blipFill>
          <p:spPr>
            <a:xfrm>
              <a:off x="4487040" y="4261680"/>
              <a:ext cx="1188720" cy="16002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09" name="Group 5"/>
            <p:cNvGrpSpPr/>
            <p:nvPr/>
          </p:nvGrpSpPr>
          <p:grpSpPr>
            <a:xfrm>
              <a:off x="3890520" y="2835720"/>
              <a:ext cx="2299320" cy="2863800"/>
              <a:chOff x="3890520" y="2835720"/>
              <a:chExt cx="2299320" cy="2863800"/>
            </a:xfrm>
          </p:grpSpPr>
          <p:grpSp>
            <p:nvGrpSpPr>
              <p:cNvPr id="710" name="Group 6"/>
              <p:cNvGrpSpPr/>
              <p:nvPr/>
            </p:nvGrpSpPr>
            <p:grpSpPr>
              <a:xfrm>
                <a:off x="3890520" y="2835720"/>
                <a:ext cx="2299320" cy="2863800"/>
                <a:chOff x="3890520" y="2835720"/>
                <a:chExt cx="2299320" cy="2863800"/>
              </a:xfrm>
            </p:grpSpPr>
            <p:grpSp>
              <p:nvGrpSpPr>
                <p:cNvPr id="711" name="Group 7"/>
                <p:cNvGrpSpPr/>
                <p:nvPr/>
              </p:nvGrpSpPr>
              <p:grpSpPr>
                <a:xfrm>
                  <a:off x="3890520" y="4554360"/>
                  <a:ext cx="91440" cy="210240"/>
                  <a:chOff x="3890520" y="4554360"/>
                  <a:chExt cx="91440" cy="210240"/>
                </a:xfrm>
              </p:grpSpPr>
              <p:sp>
                <p:nvSpPr>
                  <p:cNvPr id="712" name="CustomShape 8"/>
                  <p:cNvSpPr/>
                  <p:nvPr/>
                </p:nvSpPr>
                <p:spPr>
                  <a:xfrm>
                    <a:off x="3890520" y="455436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713" name="Group 9"/>
                <p:cNvGrpSpPr/>
                <p:nvPr/>
              </p:nvGrpSpPr>
              <p:grpSpPr>
                <a:xfrm>
                  <a:off x="6098400" y="4708800"/>
                  <a:ext cx="91440" cy="210240"/>
                  <a:chOff x="6098400" y="4708800"/>
                  <a:chExt cx="91440" cy="210240"/>
                </a:xfrm>
              </p:grpSpPr>
              <p:sp>
                <p:nvSpPr>
                  <p:cNvPr id="714" name="CustomShape 10"/>
                  <p:cNvSpPr/>
                  <p:nvPr/>
                </p:nvSpPr>
                <p:spPr>
                  <a:xfrm>
                    <a:off x="6098400" y="470880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15" name="CustomShape 11"/>
                <p:cNvSpPr/>
                <p:nvPr/>
              </p:nvSpPr>
              <p:spPr>
                <a:xfrm>
                  <a:off x="5726160" y="28357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6" name="CustomShape 12"/>
                <p:cNvSpPr/>
                <p:nvPr/>
              </p:nvSpPr>
              <p:spPr>
                <a:xfrm>
                  <a:off x="4930560" y="548928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717" name="Group 13"/>
              <p:cNvGrpSpPr/>
              <p:nvPr/>
            </p:nvGrpSpPr>
            <p:grpSpPr>
              <a:xfrm>
                <a:off x="4047480" y="3076560"/>
                <a:ext cx="2008080" cy="2484000"/>
                <a:chOff x="4047480" y="3076560"/>
                <a:chExt cx="2008080" cy="2484000"/>
              </a:xfrm>
            </p:grpSpPr>
            <p:sp>
              <p:nvSpPr>
                <p:cNvPr id="718" name="Line 14"/>
                <p:cNvSpPr/>
                <p:nvPr/>
              </p:nvSpPr>
              <p:spPr>
                <a:xfrm>
                  <a:off x="4047480" y="4677120"/>
                  <a:ext cx="9144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19" name="Line 15"/>
                <p:cNvSpPr/>
                <p:nvPr/>
              </p:nvSpPr>
              <p:spPr>
                <a:xfrm flipV="1">
                  <a:off x="5004360" y="3076560"/>
                  <a:ext cx="762120" cy="160020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20" name="Group 16"/>
                <p:cNvGrpSpPr/>
                <p:nvPr/>
              </p:nvGrpSpPr>
              <p:grpSpPr>
                <a:xfrm>
                  <a:off x="4952160" y="4829400"/>
                  <a:ext cx="1103400" cy="731160"/>
                  <a:chOff x="4952160" y="4829400"/>
                  <a:chExt cx="1103400" cy="731160"/>
                </a:xfrm>
              </p:grpSpPr>
              <p:sp>
                <p:nvSpPr>
                  <p:cNvPr id="721" name="Line 17"/>
                  <p:cNvSpPr/>
                  <p:nvPr/>
                </p:nvSpPr>
                <p:spPr>
                  <a:xfrm flipH="1">
                    <a:off x="5232600" y="4829400"/>
                    <a:ext cx="822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22" name="Freeform 18"/>
                  <p:cNvSpPr/>
                  <p:nvPr/>
                </p:nvSpPr>
                <p:spPr>
                  <a:xfrm>
                    <a:off x="4779360" y="4827240"/>
                    <a:ext cx="58500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5" h="2038">
                        <a:moveTo>
                          <a:pt x="1279" y="7"/>
                        </a:moveTo>
                        <a:cubicBezTo>
                          <a:pt x="727" y="0"/>
                          <a:pt x="1328" y="530"/>
                          <a:pt x="998" y="650"/>
                        </a:cubicBezTo>
                        <a:cubicBezTo>
                          <a:pt x="175" y="948"/>
                          <a:pt x="1624" y="1034"/>
                          <a:pt x="765" y="1266"/>
                        </a:cubicBezTo>
                        <a:cubicBezTo>
                          <a:pt x="0" y="1476"/>
                          <a:pt x="1016" y="1362"/>
                          <a:pt x="1023" y="1625"/>
                        </a:cubicBezTo>
                        <a:lnTo>
                          <a:pt x="741" y="1779"/>
                        </a:lnTo>
                        <a:lnTo>
                          <a:pt x="844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723" name="CustomShape 19"/>
                <p:cNvSpPr/>
                <p:nvPr/>
              </p:nvSpPr>
              <p:spPr>
                <a:xfrm>
                  <a:off x="4775760" y="4448520"/>
                  <a:ext cx="685800" cy="5335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724" name="Line 20"/>
              <p:cNvSpPr/>
              <p:nvPr/>
            </p:nvSpPr>
            <p:spPr>
              <a:xfrm>
                <a:off x="4180680" y="467604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5" name="Line 21"/>
              <p:cNvSpPr/>
              <p:nvPr/>
            </p:nvSpPr>
            <p:spPr>
              <a:xfrm flipH="1">
                <a:off x="5555880" y="481428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-37440" y="-98280"/>
            <a:ext cx="10230840" cy="7673040"/>
          </a:xfrm>
          <a:prstGeom prst="rect">
            <a:avLst/>
          </a:prstGeom>
          <a:ln>
            <a:noFill/>
          </a:ln>
        </p:spPr>
      </p:pic>
      <p:sp>
        <p:nvSpPr>
          <p:cNvPr id="490" name="TextShape 1"/>
          <p:cNvSpPr txBox="1"/>
          <p:nvPr/>
        </p:nvSpPr>
        <p:spPr>
          <a:xfrm>
            <a:off x="9360" y="-2160"/>
            <a:ext cx="10113120" cy="1847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3500" spc="-1" strike="noStrike">
                <a:latin typeface="Times New Roman"/>
              </a:rPr>
              <a:t>Largely based on Connors, Nattrass, Reed, &amp; Salur</a:t>
            </a:r>
            <a:br/>
            <a:r>
              <a:rPr b="0" lang="en-US" sz="3000" spc="-1" strike="noStrike">
                <a:latin typeface="Times New Roman"/>
                <a:hlinkClick r:id="rId2"/>
              </a:rPr>
              <a:t>arxiv:1705.01974</a:t>
            </a:r>
            <a:r>
              <a:rPr b="0" lang="en-US" sz="3000" spc="-1" strike="noStrike">
                <a:latin typeface="Times New Roman"/>
              </a:rPr>
              <a:t>, accepted in RMP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Nuclear modification factor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27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Arial"/>
              </a:rPr>
              <a:t>Measure spectra of probe (jets) and compare to those in p+p collisions or peripheral A+A collis</a:t>
            </a:r>
            <a:r>
              <a:rPr b="0" lang="en-US" sz="3000" spc="-1" strike="noStrike">
                <a:latin typeface="Arial"/>
              </a:rPr>
              <a:t>ions</a:t>
            </a:r>
            <a:endParaRPr b="0" lang="en-US" sz="30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latin typeface="Arial"/>
              </a:rPr>
              <a:t>If high-p</a:t>
            </a:r>
            <a:r>
              <a:rPr b="0" lang="en-US" sz="3000" spc="-1" strike="noStrike" baseline="-101000">
                <a:latin typeface="Arial"/>
              </a:rPr>
              <a:t>T</a:t>
            </a:r>
            <a:r>
              <a:rPr b="0" lang="en-US" sz="3000" spc="-1" strike="noStrike">
                <a:latin typeface="Arial"/>
              </a:rPr>
              <a:t> probes (jets) are suppressed, this is evidence of jet quenc</a:t>
            </a:r>
            <a:r>
              <a:rPr b="0" lang="en-US" sz="3000" spc="-1" strike="noStrike">
                <a:latin typeface="Arial"/>
              </a:rPr>
              <a:t>hing</a:t>
            </a:r>
            <a:endParaRPr b="0" lang="en-US" sz="30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000" spc="-1" strike="noStrike">
              <a:latin typeface="Arial"/>
            </a:endParaRPr>
          </a:p>
        </p:txBody>
      </p:sp>
      <p:pic>
        <p:nvPicPr>
          <p:cNvPr id="728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729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730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Enhancement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31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Suppression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Nuclear modification factor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33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Charged hadrons (colored probes) suppressed in Pb—Pb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Charged hadrons not suppressed in p—Pb at midrapidity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Electroweak probes not suppressed in Pb—Pb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34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735" name="TextShape 3"/>
          <p:cNvSpPr txBox="1"/>
          <p:nvPr/>
        </p:nvSpPr>
        <p:spPr>
          <a:xfrm>
            <a:off x="12323520" y="1731960"/>
            <a:ext cx="1969920" cy="46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250" spc="-1" strike="noStrike">
                <a:latin typeface="OYUQSZ+CMSS12"/>
                <a:ea typeface="OYUQSZ+CMSS12"/>
              </a:rPr>
              <a:t>LHCb-PAPER-2017-015</a:t>
            </a:r>
            <a:endParaRPr b="0" lang="en-US" sz="1250" spc="-1" strike="noStrike">
              <a:latin typeface="Arial"/>
            </a:endParaRPr>
          </a:p>
        </p:txBody>
      </p:sp>
      <p:grpSp>
        <p:nvGrpSpPr>
          <p:cNvPr id="736" name="Group 4"/>
          <p:cNvGrpSpPr/>
          <p:nvPr/>
        </p:nvGrpSpPr>
        <p:grpSpPr>
          <a:xfrm>
            <a:off x="336240" y="2484360"/>
            <a:ext cx="2595960" cy="588600"/>
            <a:chOff x="336240" y="2484360"/>
            <a:chExt cx="2595960" cy="588600"/>
          </a:xfrm>
        </p:grpSpPr>
        <p:sp>
          <p:nvSpPr>
            <p:cNvPr id="737" name="Line 5"/>
            <p:cNvSpPr/>
            <p:nvPr/>
          </p:nvSpPr>
          <p:spPr>
            <a:xfrm flipV="1">
              <a:off x="2110320" y="2764080"/>
              <a:ext cx="821880" cy="18720"/>
            </a:xfrm>
            <a:prstGeom prst="line">
              <a:avLst/>
            </a:prstGeom>
            <a:ln w="36720">
              <a:solidFill>
                <a:srgbClr val="0000ff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TextShape 6"/>
            <p:cNvSpPr txBox="1"/>
            <p:nvPr/>
          </p:nvSpPr>
          <p:spPr>
            <a:xfrm>
              <a:off x="336240" y="248436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00ff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39" name="Group 7"/>
          <p:cNvGrpSpPr/>
          <p:nvPr/>
        </p:nvGrpSpPr>
        <p:grpSpPr>
          <a:xfrm>
            <a:off x="7196040" y="2423520"/>
            <a:ext cx="2763720" cy="588600"/>
            <a:chOff x="7196040" y="2423520"/>
            <a:chExt cx="2763720" cy="588600"/>
          </a:xfrm>
        </p:grpSpPr>
        <p:sp>
          <p:nvSpPr>
            <p:cNvPr id="740" name="Line 8"/>
            <p:cNvSpPr/>
            <p:nvPr/>
          </p:nvSpPr>
          <p:spPr>
            <a:xfrm flipH="1">
              <a:off x="7196040" y="2708640"/>
              <a:ext cx="893880" cy="18360"/>
            </a:xfrm>
            <a:prstGeom prst="line">
              <a:avLst/>
            </a:prstGeom>
            <a:ln w="36720">
              <a:solidFill>
                <a:srgbClr val="008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1" name="TextShape 9"/>
            <p:cNvSpPr txBox="1"/>
            <p:nvPr/>
          </p:nvSpPr>
          <p:spPr>
            <a:xfrm>
              <a:off x="8198640" y="2423520"/>
              <a:ext cx="176112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500" spc="-1" strike="noStrike">
                  <a:solidFill>
                    <a:srgbClr val="008000"/>
                  </a:solidFill>
                  <a:latin typeface="Arial"/>
                </a:rPr>
                <a:t>Control</a:t>
              </a:r>
              <a:endParaRPr b="0" lang="en-US" sz="3500" spc="-1" strike="noStrike">
                <a:latin typeface="Arial"/>
              </a:endParaRPr>
            </a:p>
          </p:txBody>
        </p:sp>
      </p:grpSp>
      <p:grpSp>
        <p:nvGrpSpPr>
          <p:cNvPr id="742" name="Group 10"/>
          <p:cNvGrpSpPr/>
          <p:nvPr/>
        </p:nvGrpSpPr>
        <p:grpSpPr>
          <a:xfrm>
            <a:off x="276480" y="3736080"/>
            <a:ext cx="2415960" cy="588600"/>
            <a:chOff x="276480" y="3736080"/>
            <a:chExt cx="2415960" cy="588600"/>
          </a:xfrm>
        </p:grpSpPr>
        <p:sp>
          <p:nvSpPr>
            <p:cNvPr id="743" name="Line 11"/>
            <p:cNvSpPr/>
            <p:nvPr/>
          </p:nvSpPr>
          <p:spPr>
            <a:xfrm flipV="1">
              <a:off x="1870560" y="4015800"/>
              <a:ext cx="821880" cy="187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4" name="TextShape 12"/>
            <p:cNvSpPr txBox="1"/>
            <p:nvPr/>
          </p:nvSpPr>
          <p:spPr>
            <a:xfrm>
              <a:off x="276480" y="3736080"/>
              <a:ext cx="1441080" cy="5886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r"/>
              <a:r>
                <a:rPr b="1" lang="en-US" sz="3500" spc="-1" strike="noStrike">
                  <a:solidFill>
                    <a:srgbClr val="ff0000"/>
                  </a:solidFill>
                  <a:latin typeface="Arial"/>
                </a:rPr>
                <a:t>Probe</a:t>
              </a:r>
              <a:endParaRPr b="0" lang="en-US" sz="3500" spc="-1" strike="noStrike">
                <a:latin typeface="Arial"/>
              </a:endParaRPr>
            </a:p>
          </p:txBody>
        </p:sp>
      </p:grpSp>
    </p:spTree>
  </p:cSld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Nuclear modification factor R</a:t>
            </a:r>
            <a:r>
              <a:rPr b="0" lang="en-US" sz="4400" spc="-1" strike="noStrike" baseline="-101000">
                <a:latin typeface="Arial"/>
              </a:rPr>
              <a:t>AA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46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RHIC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747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 strike="noStrike">
                <a:solidFill>
                  <a:srgbClr val="ff0000"/>
                </a:solidFill>
                <a:latin typeface="Arial"/>
              </a:rPr>
              <a:t>LHC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748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Electromagnetic probes</a:t>
            </a:r>
            <a:r>
              <a:rPr b="0" lang="en-US" sz="2500" spc="-1" strike="noStrike">
                <a:latin typeface="Arial"/>
              </a:rPr>
              <a:t> – consistent with no modification – medium is transparent to them</a:t>
            </a:r>
            <a:endParaRPr b="0" lang="en-US" sz="25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i="1" lang="en-US" sz="2500" spc="-1" strike="noStrike">
                <a:latin typeface="Arial"/>
              </a:rPr>
              <a:t>Strong probes</a:t>
            </a:r>
            <a:r>
              <a:rPr b="0" lang="en-US" sz="2500" spc="-1" strike="noStrike">
                <a:latin typeface="Arial"/>
              </a:rPr>
              <a:t> – significant suppression – medium is opaque to them - even heavy quarks!</a:t>
            </a:r>
            <a:endParaRPr b="0" lang="en-US" sz="2500" spc="-1" strike="noStrike">
              <a:latin typeface="Arial"/>
            </a:endParaRPr>
          </a:p>
        </p:txBody>
      </p:sp>
      <p:pic>
        <p:nvPicPr>
          <p:cNvPr id="749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751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1800" spc="-1" strike="noStrike">
              <a:latin typeface="Arial"/>
            </a:endParaRPr>
          </a:p>
          <a:p>
            <a:r>
              <a:rPr b="0" lang="en-US" sz="1000" spc="-1" strike="noStrike">
                <a:latin typeface="Arial"/>
              </a:rPr>
              <a:t>Connors, Nattrass, Reed, Salur</a:t>
            </a:r>
            <a:r>
              <a:rPr b="0" lang="en-US" sz="1000" spc="-1" strike="noStrike">
                <a:latin typeface="Arial"/>
                <a:hlinkClick r:id="rId3"/>
              </a:rPr>
              <a:t>arXiv:1705.01974</a:t>
            </a:r>
            <a:r>
              <a:rPr b="0" lang="en-US" sz="1000" spc="-1" strike="noStrike">
                <a:latin typeface="Arial"/>
              </a:rPr>
              <a:t> [nucl-ex]</a:t>
            </a:r>
            <a:endParaRPr b="0" lang="en-US" sz="1000" spc="-1" strike="noStrike">
              <a:latin typeface="Arial"/>
            </a:endParaRPr>
          </a:p>
          <a:p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R</a:t>
            </a:r>
            <a:r>
              <a:rPr b="0" lang="en-US" sz="4400" spc="-1" strike="noStrike" baseline="-101000">
                <a:latin typeface="Arial"/>
              </a:rPr>
              <a:t>AA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53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Jet R</a:t>
            </a:r>
            <a:r>
              <a:rPr b="0" lang="en-US" sz="3200" spc="-1" strike="noStrike" baseline="-101000">
                <a:latin typeface="Arial"/>
              </a:rPr>
              <a:t>AA</a:t>
            </a:r>
            <a:r>
              <a:rPr b="0" lang="en-US" sz="3200" spc="-1" strike="noStrike">
                <a:latin typeface="Arial"/>
              </a:rPr>
              <a:t> also demonstrates suppression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54" name="" descr=""/>
          <p:cNvPicPr/>
          <p:nvPr/>
        </p:nvPicPr>
        <p:blipFill>
          <a:blip r:embed="rId1"/>
          <a:stretch/>
        </p:blipFill>
        <p:spPr>
          <a:xfrm>
            <a:off x="2157120" y="975600"/>
            <a:ext cx="5733360" cy="4114800"/>
          </a:xfrm>
          <a:prstGeom prst="rect">
            <a:avLst/>
          </a:prstGeom>
          <a:ln>
            <a:noFill/>
          </a:ln>
        </p:spPr>
      </p:pic>
      <p:sp>
        <p:nvSpPr>
          <p:cNvPr id="755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 </a:t>
            </a:r>
            <a:r>
              <a:rPr b="0" lang="en-US" sz="1000" spc="-1" strike="noStrike">
                <a:latin typeface="Arial"/>
                <a:hlinkClick r:id="rId2"/>
              </a:rPr>
              <a:t>arXiv:1705.01974</a:t>
            </a:r>
            <a:endParaRPr b="0" lang="en-US" sz="1000" spc="-1" strike="noStrike">
              <a:latin typeface="Arial"/>
            </a:endParaRPr>
          </a:p>
        </p:txBody>
      </p:sp>
    </p:spTree>
  </p:cSld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Di-hadron correlations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757" name="Group 2"/>
          <p:cNvGrpSpPr/>
          <p:nvPr/>
        </p:nvGrpSpPr>
        <p:grpSpPr>
          <a:xfrm>
            <a:off x="4711320" y="1944360"/>
            <a:ext cx="5027760" cy="4025520"/>
            <a:chOff x="4711320" y="1944360"/>
            <a:chExt cx="5027760" cy="4025520"/>
          </a:xfrm>
        </p:grpSpPr>
        <p:grpSp>
          <p:nvGrpSpPr>
            <p:cNvPr id="758" name="Group 3"/>
            <p:cNvGrpSpPr/>
            <p:nvPr/>
          </p:nvGrpSpPr>
          <p:grpSpPr>
            <a:xfrm>
              <a:off x="4711320" y="1944360"/>
              <a:ext cx="5027760" cy="4025520"/>
              <a:chOff x="4711320" y="1944360"/>
              <a:chExt cx="5027760" cy="4025520"/>
            </a:xfrm>
          </p:grpSpPr>
          <p:pic>
            <p:nvPicPr>
              <p:cNvPr id="759" name="" descr=""/>
              <p:cNvPicPr/>
              <p:nvPr/>
            </p:nvPicPr>
            <p:blipFill>
              <a:blip r:embed="rId1"/>
              <a:srcRect l="0" t="56478" r="11917" b="0"/>
              <a:stretch/>
            </p:blipFill>
            <p:spPr>
              <a:xfrm>
                <a:off x="4711320" y="1944360"/>
                <a:ext cx="5027760" cy="40255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60" name="TextShape 4"/>
              <p:cNvSpPr txBox="1"/>
              <p:nvPr/>
            </p:nvSpPr>
            <p:spPr>
              <a:xfrm>
                <a:off x="5441040" y="4904280"/>
                <a:ext cx="3278880" cy="7117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500" spc="-1" strike="noStrike">
                    <a:latin typeface="Arial"/>
                  </a:rPr>
                  <a:t>Phys.Rev.Lett.93:252301,2004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</p:grpSp>
      <p:grpSp>
        <p:nvGrpSpPr>
          <p:cNvPr id="761" name="Group 5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762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rot="10800000">
              <a:off x="496440" y="189972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63" name="CustomShape 6"/>
            <p:cNvSpPr/>
            <p:nvPr/>
          </p:nvSpPr>
          <p:spPr>
            <a:xfrm>
              <a:off x="1497960" y="125676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764" name="Group 7"/>
          <p:cNvGrpSpPr/>
          <p:nvPr/>
        </p:nvGrpSpPr>
        <p:grpSpPr>
          <a:xfrm>
            <a:off x="-54720" y="1863360"/>
            <a:ext cx="4728600" cy="3763080"/>
            <a:chOff x="-54720" y="1863360"/>
            <a:chExt cx="4728600" cy="3763080"/>
          </a:xfrm>
        </p:grpSpPr>
        <p:pic>
          <p:nvPicPr>
            <p:cNvPr id="765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66" name="Group 8"/>
            <p:cNvGrpSpPr/>
            <p:nvPr/>
          </p:nvGrpSpPr>
          <p:grpSpPr>
            <a:xfrm>
              <a:off x="-54720" y="1863360"/>
              <a:ext cx="4728600" cy="3763080"/>
              <a:chOff x="-54720" y="1863360"/>
              <a:chExt cx="4728600" cy="3763080"/>
            </a:xfrm>
          </p:grpSpPr>
          <p:grpSp>
            <p:nvGrpSpPr>
              <p:cNvPr id="767" name="Group 9"/>
              <p:cNvGrpSpPr/>
              <p:nvPr/>
            </p:nvGrpSpPr>
            <p:grpSpPr>
              <a:xfrm>
                <a:off x="-54720" y="1863360"/>
                <a:ext cx="4728600" cy="3763080"/>
                <a:chOff x="-54720" y="1863360"/>
                <a:chExt cx="4728600" cy="3763080"/>
              </a:xfrm>
            </p:grpSpPr>
            <p:grpSp>
              <p:nvGrpSpPr>
                <p:cNvPr id="768" name="Group 10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769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70" name="CustomShape 11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771" name="CustomShape 12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2" name="CustomShape 13"/>
                <p:cNvSpPr/>
                <p:nvPr/>
              </p:nvSpPr>
              <p:spPr>
                <a:xfrm>
                  <a:off x="383508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3" name="CustomShape 14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4" name="CustomShape 15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5" name="CustomShape 16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776" name="CustomShape 17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777" name="Group 18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778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79" name="CustomShape 19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780" name="Group 20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781" name="Line 21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2" name="Line 22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783" name="Group 23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784" name="Line 24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785" name="Freeform 25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786" name="CustomShape 26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787" name="CustomShape 2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88" name="CustomShape 2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CustomShape 2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790" name="CustomShape 3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" descr=""/>
          <p:cNvPicPr/>
          <p:nvPr/>
        </p:nvPicPr>
        <p:blipFill>
          <a:blip r:embed="rId1"/>
          <a:stretch/>
        </p:blipFill>
        <p:spPr>
          <a:xfrm>
            <a:off x="4329720" y="1945800"/>
            <a:ext cx="5676480" cy="3561840"/>
          </a:xfrm>
          <a:prstGeom prst="rect">
            <a:avLst/>
          </a:prstGeom>
          <a:ln>
            <a:noFill/>
          </a:ln>
        </p:spPr>
      </p:pic>
      <p:sp>
        <p:nvSpPr>
          <p:cNvPr id="7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Di-hadron correlations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793" name="Group 2"/>
          <p:cNvGrpSpPr/>
          <p:nvPr/>
        </p:nvGrpSpPr>
        <p:grpSpPr>
          <a:xfrm>
            <a:off x="496440" y="1256760"/>
            <a:ext cx="3695760" cy="4338720"/>
            <a:chOff x="496440" y="1256760"/>
            <a:chExt cx="3695760" cy="4338720"/>
          </a:xfrm>
        </p:grpSpPr>
        <p:pic>
          <p:nvPicPr>
            <p:cNvPr id="794" name="" descr=""/>
            <p:cNvPicPr/>
            <p:nvPr/>
          </p:nvPicPr>
          <p:blipFill>
            <a:blip r:embed="rId2">
              <a:alphaModFix amt="50000"/>
            </a:blip>
            <a:stretch/>
          </p:blipFill>
          <p:spPr>
            <a:xfrm rot="10800000">
              <a:off x="496440" y="1899720"/>
              <a:ext cx="3695760" cy="3695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95" name="CustomShape 3"/>
            <p:cNvSpPr/>
            <p:nvPr/>
          </p:nvSpPr>
          <p:spPr>
            <a:xfrm>
              <a:off x="1497960" y="1256760"/>
              <a:ext cx="1918800" cy="5850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/>
            <a:p>
              <a:pPr>
                <a:lnSpc>
                  <a:spcPct val="100000"/>
                </a:lnSpc>
              </a:pP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p+p </a:t>
              </a:r>
              <a:r>
                <a:rPr b="1" lang="en-US" sz="2650" spc="-1" strike="noStrike">
                  <a:solidFill>
                    <a:srgbClr val="000000"/>
                  </a:solidFill>
                  <a:latin typeface="Symbol"/>
                </a:rPr>
                <a:t></a:t>
              </a:r>
              <a:r>
                <a:rPr b="1" lang="en-US" sz="2650" spc="-1" strike="noStrike">
                  <a:solidFill>
                    <a:srgbClr val="000000"/>
                  </a:solidFill>
                  <a:latin typeface="Times New Roman"/>
                </a:rPr>
                <a:t> dijet</a:t>
              </a:r>
              <a:endParaRPr b="0" lang="en-US" sz="2650" spc="-1" strike="noStrike">
                <a:latin typeface="Arial"/>
              </a:endParaRPr>
            </a:p>
          </p:txBody>
        </p:sp>
      </p:grpSp>
      <p:grpSp>
        <p:nvGrpSpPr>
          <p:cNvPr id="796" name="Group 4"/>
          <p:cNvGrpSpPr/>
          <p:nvPr/>
        </p:nvGrpSpPr>
        <p:grpSpPr>
          <a:xfrm>
            <a:off x="-54720" y="1863360"/>
            <a:ext cx="4728600" cy="3763080"/>
            <a:chOff x="-54720" y="1863360"/>
            <a:chExt cx="4728600" cy="3763080"/>
          </a:xfrm>
        </p:grpSpPr>
        <p:pic>
          <p:nvPicPr>
            <p:cNvPr id="797" name="" descr=""/>
            <p:cNvPicPr/>
            <p:nvPr/>
          </p:nvPicPr>
          <p:blipFill>
            <a:blip r:embed="rId3"/>
            <a:stretch/>
          </p:blipFill>
          <p:spPr>
            <a:xfrm>
              <a:off x="2113200" y="3518640"/>
              <a:ext cx="457200" cy="6490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798" name="Group 5"/>
            <p:cNvGrpSpPr/>
            <p:nvPr/>
          </p:nvGrpSpPr>
          <p:grpSpPr>
            <a:xfrm>
              <a:off x="-54720" y="1863360"/>
              <a:ext cx="4728600" cy="3763080"/>
              <a:chOff x="-54720" y="1863360"/>
              <a:chExt cx="4728600" cy="3763080"/>
            </a:xfrm>
          </p:grpSpPr>
          <p:grpSp>
            <p:nvGrpSpPr>
              <p:cNvPr id="799" name="Group 6"/>
              <p:cNvGrpSpPr/>
              <p:nvPr/>
            </p:nvGrpSpPr>
            <p:grpSpPr>
              <a:xfrm>
                <a:off x="-54720" y="1863360"/>
                <a:ext cx="4728600" cy="3763080"/>
                <a:chOff x="-54720" y="1863360"/>
                <a:chExt cx="4728600" cy="3763080"/>
              </a:xfrm>
            </p:grpSpPr>
            <p:grpSp>
              <p:nvGrpSpPr>
                <p:cNvPr id="800" name="Group 7"/>
                <p:cNvGrpSpPr/>
                <p:nvPr/>
              </p:nvGrpSpPr>
              <p:grpSpPr>
                <a:xfrm>
                  <a:off x="1091160" y="3370320"/>
                  <a:ext cx="365760" cy="868680"/>
                  <a:chOff x="1091160" y="3370320"/>
                  <a:chExt cx="365760" cy="868680"/>
                </a:xfrm>
              </p:grpSpPr>
              <p:pic>
                <p:nvPicPr>
                  <p:cNvPr id="801" name="" descr=""/>
                  <p:cNvPicPr/>
                  <p:nvPr/>
                </p:nvPicPr>
                <p:blipFill>
                  <a:blip r:embed="rId4"/>
                  <a:stretch/>
                </p:blipFill>
                <p:spPr>
                  <a:xfrm>
                    <a:off x="1091160" y="337032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802" name="CustomShape 8"/>
                  <p:cNvSpPr/>
                  <p:nvPr/>
                </p:nvSpPr>
                <p:spPr>
                  <a:xfrm>
                    <a:off x="1228320" y="365436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803" name="CustomShape 9"/>
                <p:cNvSpPr/>
                <p:nvPr/>
              </p:nvSpPr>
              <p:spPr>
                <a:xfrm>
                  <a:off x="-54720" y="3842280"/>
                  <a:ext cx="838440" cy="380880"/>
                </a:xfrm>
                <a:custGeom>
                  <a:avLst/>
                  <a:gdLst/>
                  <a:ahLst/>
                  <a:rect l="0" t="0" r="r" b="b"/>
                  <a:pathLst>
                    <a:path w="2331" h="1060">
                      <a:moveTo>
                        <a:pt x="364" y="264"/>
                      </a:moveTo>
                      <a:lnTo>
                        <a:pt x="1747" y="264"/>
                      </a:lnTo>
                      <a:lnTo>
                        <a:pt x="1747" y="0"/>
                      </a:lnTo>
                      <a:lnTo>
                        <a:pt x="2330" y="529"/>
                      </a:lnTo>
                      <a:lnTo>
                        <a:pt x="1747" y="1059"/>
                      </a:lnTo>
                      <a:lnTo>
                        <a:pt x="1747" y="794"/>
                      </a:lnTo>
                      <a:lnTo>
                        <a:pt x="364" y="794"/>
                      </a:lnTo>
                      <a:lnTo>
                        <a:pt x="364" y="264"/>
                      </a:lnTo>
                      <a:moveTo>
                        <a:pt x="0" y="264"/>
                      </a:moveTo>
                      <a:lnTo>
                        <a:pt x="72" y="264"/>
                      </a:lnTo>
                      <a:lnTo>
                        <a:pt x="72" y="794"/>
                      </a:lnTo>
                      <a:lnTo>
                        <a:pt x="0" y="794"/>
                      </a:lnTo>
                      <a:lnTo>
                        <a:pt x="0" y="264"/>
                      </a:lnTo>
                      <a:moveTo>
                        <a:pt x="145" y="264"/>
                      </a:moveTo>
                      <a:lnTo>
                        <a:pt x="291" y="264"/>
                      </a:lnTo>
                      <a:lnTo>
                        <a:pt x="291" y="794"/>
                      </a:lnTo>
                      <a:lnTo>
                        <a:pt x="145" y="794"/>
                      </a:lnTo>
                      <a:lnTo>
                        <a:pt x="145" y="264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4" name="CustomShape 10"/>
                <p:cNvSpPr/>
                <p:nvPr/>
              </p:nvSpPr>
              <p:spPr>
                <a:xfrm>
                  <a:off x="3835080" y="4161240"/>
                  <a:ext cx="838440" cy="381240"/>
                </a:xfrm>
                <a:custGeom>
                  <a:avLst/>
                  <a:gdLst/>
                  <a:ahLst/>
                  <a:rect l="0" t="0" r="r" b="b"/>
                  <a:pathLst>
                    <a:path w="2331" h="1061">
                      <a:moveTo>
                        <a:pt x="1966" y="265"/>
                      </a:moveTo>
                      <a:lnTo>
                        <a:pt x="583" y="265"/>
                      </a:lnTo>
                      <a:lnTo>
                        <a:pt x="583" y="0"/>
                      </a:lnTo>
                      <a:lnTo>
                        <a:pt x="0" y="530"/>
                      </a:lnTo>
                      <a:lnTo>
                        <a:pt x="583" y="1060"/>
                      </a:lnTo>
                      <a:lnTo>
                        <a:pt x="583" y="795"/>
                      </a:lnTo>
                      <a:lnTo>
                        <a:pt x="1966" y="795"/>
                      </a:lnTo>
                      <a:lnTo>
                        <a:pt x="1966" y="265"/>
                      </a:lnTo>
                      <a:moveTo>
                        <a:pt x="2330" y="265"/>
                      </a:moveTo>
                      <a:lnTo>
                        <a:pt x="2258" y="265"/>
                      </a:lnTo>
                      <a:lnTo>
                        <a:pt x="2258" y="795"/>
                      </a:lnTo>
                      <a:lnTo>
                        <a:pt x="2330" y="795"/>
                      </a:lnTo>
                      <a:lnTo>
                        <a:pt x="2330" y="265"/>
                      </a:lnTo>
                      <a:moveTo>
                        <a:pt x="2185" y="265"/>
                      </a:moveTo>
                      <a:lnTo>
                        <a:pt x="2039" y="265"/>
                      </a:lnTo>
                      <a:lnTo>
                        <a:pt x="2039" y="795"/>
                      </a:lnTo>
                      <a:lnTo>
                        <a:pt x="2185" y="795"/>
                      </a:lnTo>
                      <a:lnTo>
                        <a:pt x="2185" y="265"/>
                      </a:lnTo>
                    </a:path>
                  </a:pathLst>
                </a:cu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5" name="CustomShape 11"/>
                <p:cNvSpPr/>
                <p:nvPr/>
              </p:nvSpPr>
              <p:spPr>
                <a:xfrm>
                  <a:off x="3093840" y="1863360"/>
                  <a:ext cx="210240" cy="210240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6" name="CustomShape 12"/>
                <p:cNvSpPr/>
                <p:nvPr/>
              </p:nvSpPr>
              <p:spPr>
                <a:xfrm>
                  <a:off x="2297880" y="4474080"/>
                  <a:ext cx="210240" cy="210240"/>
                </a:xfrm>
                <a:prstGeom prst="ellipse">
                  <a:avLst/>
                </a:prstGeom>
                <a:solidFill>
                  <a:srgbClr val="0000ff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7" name="CustomShape 13"/>
                <p:cNvSpPr/>
                <p:nvPr/>
              </p:nvSpPr>
              <p:spPr>
                <a:xfrm>
                  <a:off x="668520" y="30510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sp>
              <p:nvSpPr>
                <p:cNvPr id="808" name="CustomShape 14"/>
                <p:cNvSpPr/>
                <p:nvPr/>
              </p:nvSpPr>
              <p:spPr>
                <a:xfrm>
                  <a:off x="3009240" y="5250600"/>
                  <a:ext cx="1000800" cy="37584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6800" bIns="46800"/>
                <a:p>
                  <a:pPr>
                    <a:lnSpc>
                      <a:spcPct val="100000"/>
                    </a:lnSpc>
                  </a:pPr>
                  <a:r>
                    <a:rPr b="1" i="1" lang="en-US" sz="2000" spc="-1" strike="noStrike">
                      <a:solidFill>
                        <a:srgbClr val="ff0000"/>
                      </a:solidFill>
                      <a:latin typeface="Times New Roman"/>
                    </a:rPr>
                    <a:t>nucleus</a:t>
                  </a:r>
                  <a:endParaRPr b="0" lang="en-US" sz="2000" spc="-1" strike="noStrike">
                    <a:latin typeface="Arial"/>
                  </a:endParaRPr>
                </a:p>
              </p:txBody>
            </p:sp>
            <p:grpSp>
              <p:nvGrpSpPr>
                <p:cNvPr id="809" name="Group 15"/>
                <p:cNvGrpSpPr/>
                <p:nvPr/>
              </p:nvGrpSpPr>
              <p:grpSpPr>
                <a:xfrm>
                  <a:off x="3287160" y="3585960"/>
                  <a:ext cx="365760" cy="868680"/>
                  <a:chOff x="3287160" y="3585960"/>
                  <a:chExt cx="365760" cy="868680"/>
                </a:xfrm>
              </p:grpSpPr>
              <p:pic>
                <p:nvPicPr>
                  <p:cNvPr id="810" name="" descr=""/>
                  <p:cNvPicPr/>
                  <p:nvPr/>
                </p:nvPicPr>
                <p:blipFill>
                  <a:blip r:embed="rId5"/>
                  <a:stretch/>
                </p:blipFill>
                <p:spPr>
                  <a:xfrm>
                    <a:off x="3287160" y="3585960"/>
                    <a:ext cx="365760" cy="8686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811" name="CustomShape 16"/>
                  <p:cNvSpPr/>
                  <p:nvPr/>
                </p:nvSpPr>
                <p:spPr>
                  <a:xfrm>
                    <a:off x="3442320" y="3781080"/>
                    <a:ext cx="45720" cy="1044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812" name="Group 17"/>
              <p:cNvGrpSpPr/>
              <p:nvPr/>
            </p:nvGrpSpPr>
            <p:grpSpPr>
              <a:xfrm>
                <a:off x="1416240" y="2083320"/>
                <a:ext cx="1864800" cy="2483280"/>
                <a:chOff x="1416240" y="2083320"/>
                <a:chExt cx="1864800" cy="2483280"/>
              </a:xfrm>
            </p:grpSpPr>
            <p:sp>
              <p:nvSpPr>
                <p:cNvPr id="813" name="Line 18"/>
                <p:cNvSpPr/>
                <p:nvPr/>
              </p:nvSpPr>
              <p:spPr>
                <a:xfrm>
                  <a:off x="1416240" y="3683520"/>
                  <a:ext cx="914760" cy="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4" name="Line 19"/>
                <p:cNvSpPr/>
                <p:nvPr/>
              </p:nvSpPr>
              <p:spPr>
                <a:xfrm flipV="1">
                  <a:off x="2373480" y="2083320"/>
                  <a:ext cx="762480" cy="159984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815" name="Group 20"/>
                <p:cNvGrpSpPr/>
                <p:nvPr/>
              </p:nvGrpSpPr>
              <p:grpSpPr>
                <a:xfrm>
                  <a:off x="2177280" y="3835440"/>
                  <a:ext cx="1103760" cy="731160"/>
                  <a:chOff x="2177280" y="3835440"/>
                  <a:chExt cx="1103760" cy="731160"/>
                </a:xfrm>
              </p:grpSpPr>
              <p:sp>
                <p:nvSpPr>
                  <p:cNvPr id="816" name="Line 21"/>
                  <p:cNvSpPr/>
                  <p:nvPr/>
                </p:nvSpPr>
                <p:spPr>
                  <a:xfrm flipH="1">
                    <a:off x="2457720" y="3835440"/>
                    <a:ext cx="823320" cy="0"/>
                  </a:xfrm>
                  <a:prstGeom prst="line">
                    <a:avLst/>
                  </a:prstGeom>
                  <a:ln w="38160">
                    <a:solidFill>
                      <a:srgbClr val="0000ff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17" name="Freeform 22"/>
                  <p:cNvSpPr/>
                  <p:nvPr/>
                </p:nvSpPr>
                <p:spPr>
                  <a:xfrm>
                    <a:off x="2004120" y="3833280"/>
                    <a:ext cx="58572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7" h="2038">
                        <a:moveTo>
                          <a:pt x="1281" y="8"/>
                        </a:moveTo>
                        <a:cubicBezTo>
                          <a:pt x="728" y="0"/>
                          <a:pt x="1329" y="530"/>
                          <a:pt x="999" y="650"/>
                        </a:cubicBezTo>
                        <a:cubicBezTo>
                          <a:pt x="176" y="948"/>
                          <a:pt x="1626" y="1033"/>
                          <a:pt x="767" y="1266"/>
                        </a:cubicBezTo>
                        <a:cubicBezTo>
                          <a:pt x="0" y="1476"/>
                          <a:pt x="1018" y="1362"/>
                          <a:pt x="1023" y="1626"/>
                        </a:cubicBezTo>
                        <a:lnTo>
                          <a:pt x="742" y="1780"/>
                        </a:lnTo>
                        <a:lnTo>
                          <a:pt x="845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ff"/>
                    </a:solidFill>
                    <a:round/>
                  </a:ln>
                </p:spPr>
              </p:sp>
            </p:grpSp>
            <p:sp>
              <p:nvSpPr>
                <p:cNvPr id="818" name="CustomShape 23"/>
                <p:cNvSpPr/>
                <p:nvPr/>
              </p:nvSpPr>
              <p:spPr>
                <a:xfrm>
                  <a:off x="2252880" y="3634920"/>
                  <a:ext cx="365760" cy="2833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ff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819" name="CustomShape 24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Trigger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20" name="CustomShape 25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26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Associated</a:t>
            </a:r>
            <a:endParaRPr b="0" lang="en-US" sz="2500" spc="-1" strike="noStrike">
              <a:latin typeface="Arial"/>
            </a:endParaRPr>
          </a:p>
        </p:txBody>
      </p:sp>
      <p:sp>
        <p:nvSpPr>
          <p:cNvPr id="822" name="CustomShape 27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TextShape 28"/>
          <p:cNvSpPr txBox="1"/>
          <p:nvPr/>
        </p:nvSpPr>
        <p:spPr>
          <a:xfrm>
            <a:off x="30960" y="6424920"/>
            <a:ext cx="1001808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 strike="noStrike">
                <a:latin typeface="Arial"/>
              </a:rPr>
              <a:t>Updated to include latest information about background</a:t>
            </a:r>
            <a:endParaRPr b="0" lang="en-US" sz="2800" spc="-1" strike="noStrike">
              <a:latin typeface="Arial"/>
            </a:endParaRPr>
          </a:p>
        </p:txBody>
      </p:sp>
    </p:spTree>
  </p:cSld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4" name="Group 1"/>
          <p:cNvGrpSpPr/>
          <p:nvPr/>
        </p:nvGrpSpPr>
        <p:grpSpPr>
          <a:xfrm>
            <a:off x="6610680" y="3862440"/>
            <a:ext cx="3673800" cy="3965760"/>
            <a:chOff x="6610680" y="3862440"/>
            <a:chExt cx="3673800" cy="3965760"/>
          </a:xfrm>
        </p:grpSpPr>
        <p:pic>
          <p:nvPicPr>
            <p:cNvPr id="825" name="" descr=""/>
            <p:cNvPicPr/>
            <p:nvPr/>
          </p:nvPicPr>
          <p:blipFill>
            <a:blip r:embed="rId1"/>
            <a:stretch/>
          </p:blipFill>
          <p:spPr>
            <a:xfrm>
              <a:off x="7156080" y="3862440"/>
              <a:ext cx="2552040" cy="22737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6" name="TextShape 2"/>
            <p:cNvSpPr txBox="1"/>
            <p:nvPr/>
          </p:nvSpPr>
          <p:spPr>
            <a:xfrm>
              <a:off x="6610680" y="6064200"/>
              <a:ext cx="3673800" cy="17640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700" spc="-1" strike="noStrike">
                  <a:solidFill>
                    <a:srgbClr val="ff0000"/>
                  </a:solidFill>
                  <a:latin typeface="Arial"/>
                </a:rPr>
                <a:t>Dijet asymmetry</a:t>
              </a:r>
              <a:endParaRPr b="0" lang="en-US" sz="2700" spc="-1" strike="noStrike">
                <a:latin typeface="Arial"/>
              </a:endParaRPr>
            </a:p>
            <a:p>
              <a:pPr algn="ct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[Phys.Rev.C84:024906,2011,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Lett. B 712 (2012) 176,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Phys.Rev.Lett.105:252303,2010, 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 Rev. Lett. 119, 062301 (2017)]</a:t>
              </a:r>
              <a:endParaRPr b="0" lang="en-US" sz="1200" spc="-1" strike="noStrike">
                <a:latin typeface="Arial"/>
              </a:endParaRPr>
            </a:p>
          </p:txBody>
        </p:sp>
      </p:grpSp>
      <p:grpSp>
        <p:nvGrpSpPr>
          <p:cNvPr id="827" name="Group 3"/>
          <p:cNvGrpSpPr/>
          <p:nvPr/>
        </p:nvGrpSpPr>
        <p:grpSpPr>
          <a:xfrm>
            <a:off x="63360" y="120240"/>
            <a:ext cx="4032360" cy="2796120"/>
            <a:chOff x="63360" y="120240"/>
            <a:chExt cx="4032360" cy="2796120"/>
          </a:xfrm>
        </p:grpSpPr>
        <p:pic>
          <p:nvPicPr>
            <p:cNvPr id="828" name="" descr=""/>
            <p:cNvPicPr/>
            <p:nvPr/>
          </p:nvPicPr>
          <p:blipFill>
            <a:blip r:embed="rId2"/>
            <a:stretch/>
          </p:blipFill>
          <p:spPr>
            <a:xfrm>
              <a:off x="63360" y="120240"/>
              <a:ext cx="3657600" cy="2295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9" name="TextShape 4"/>
            <p:cNvSpPr txBox="1"/>
            <p:nvPr/>
          </p:nvSpPr>
          <p:spPr>
            <a:xfrm>
              <a:off x="72360" y="2254320"/>
              <a:ext cx="4023360" cy="6620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Di-hadron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[Too many to list]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30" name="TextShape 5"/>
            <p:cNvSpPr txBox="1"/>
            <p:nvPr/>
          </p:nvSpPr>
          <p:spPr>
            <a:xfrm>
              <a:off x="2173320" y="5904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831" name="Line 6"/>
            <p:cNvSpPr/>
            <p:nvPr/>
          </p:nvSpPr>
          <p:spPr>
            <a:xfrm flipH="1">
              <a:off x="2901960" y="1023480"/>
              <a:ext cx="9360" cy="58104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32" name="Group 7"/>
          <p:cNvGrpSpPr/>
          <p:nvPr/>
        </p:nvGrpSpPr>
        <p:grpSpPr>
          <a:xfrm>
            <a:off x="5980680" y="79560"/>
            <a:ext cx="4040280" cy="3547080"/>
            <a:chOff x="5980680" y="79560"/>
            <a:chExt cx="4040280" cy="3547080"/>
          </a:xfrm>
        </p:grpSpPr>
        <p:pic>
          <p:nvPicPr>
            <p:cNvPr id="833" name="" descr=""/>
            <p:cNvPicPr/>
            <p:nvPr/>
          </p:nvPicPr>
          <p:blipFill>
            <a:blip r:embed="rId3"/>
            <a:stretch/>
          </p:blipFill>
          <p:spPr>
            <a:xfrm>
              <a:off x="5980680" y="79560"/>
              <a:ext cx="3614400" cy="2662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4" name="TextShape 8"/>
            <p:cNvSpPr txBox="1"/>
            <p:nvPr/>
          </p:nvSpPr>
          <p:spPr>
            <a:xfrm>
              <a:off x="6088680" y="2418120"/>
              <a:ext cx="3928320" cy="12085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3000" spc="-1" strike="noStrike">
                  <a:solidFill>
                    <a:srgbClr val="ff0000"/>
                  </a:solidFill>
                  <a:latin typeface="Times New Roman"/>
                  <a:ea typeface="Times New Roman"/>
                </a:rPr>
                <a:t>γ</a:t>
              </a:r>
              <a:r>
                <a:rPr b="0" lang="en-US" sz="3000" spc="-1" strike="noStrike">
                  <a:solidFill>
                    <a:srgbClr val="ff0000"/>
                  </a:solidFill>
                  <a:latin typeface="Arial"/>
                </a:rPr>
                <a:t>-hadron correlations</a:t>
              </a:r>
              <a:endParaRPr b="0" lang="en-US" sz="3000" spc="-1" strike="noStrike">
                <a:latin typeface="Arial"/>
              </a:endParaRPr>
            </a:p>
            <a:p>
              <a:pPr algn="r"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[Phys.Rev.C80:024908,2009,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Phys.Rev.D82:072001,2010,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Phys.Rev.C82:034909,2010</a:t>
              </a:r>
              <a:br/>
              <a:r>
                <a:rPr b="0" lang="en-US" sz="1200" spc="-1" strike="noStrike">
                  <a:solidFill>
                    <a:srgbClr val="000000"/>
                  </a:solidFill>
                  <a:latin typeface="Arial"/>
                </a:rPr>
                <a:t>Physics Letters B 760 (2016)]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835" name="CustomShape 9"/>
            <p:cNvSpPr/>
            <p:nvPr/>
          </p:nvSpPr>
          <p:spPr>
            <a:xfrm>
              <a:off x="9559440" y="909720"/>
              <a:ext cx="109440" cy="971640"/>
            </a:xfrm>
            <a:custGeom>
              <a:avLst/>
              <a:gdLst/>
              <a:ahLst/>
              <a:rect l="0" t="0" r="r" b="b"/>
              <a:pathLst>
                <a:path w="306" h="2701">
                  <a:moveTo>
                    <a:pt x="0" y="0"/>
                  </a:moveTo>
                  <a:cubicBezTo>
                    <a:pt x="76" y="0"/>
                    <a:pt x="152" y="112"/>
                    <a:pt x="152" y="225"/>
                  </a:cubicBezTo>
                  <a:lnTo>
                    <a:pt x="152" y="1125"/>
                  </a:lnTo>
                  <a:cubicBezTo>
                    <a:pt x="152" y="1237"/>
                    <a:pt x="228" y="1350"/>
                    <a:pt x="305" y="1350"/>
                  </a:cubicBezTo>
                  <a:cubicBezTo>
                    <a:pt x="228" y="1350"/>
                    <a:pt x="152" y="1462"/>
                    <a:pt x="152" y="1575"/>
                  </a:cubicBezTo>
                  <a:lnTo>
                    <a:pt x="152" y="2475"/>
                  </a:lnTo>
                  <a:cubicBezTo>
                    <a:pt x="152" y="2587"/>
                    <a:pt x="76" y="2700"/>
                    <a:pt x="0" y="2700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TextShape 10"/>
            <p:cNvSpPr txBox="1"/>
            <p:nvPr/>
          </p:nvSpPr>
          <p:spPr>
            <a:xfrm rot="5400000">
              <a:off x="8979120" y="113976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837" name="Group 11"/>
          <p:cNvGrpSpPr/>
          <p:nvPr/>
        </p:nvGrpSpPr>
        <p:grpSpPr>
          <a:xfrm>
            <a:off x="8640" y="3533760"/>
            <a:ext cx="3897720" cy="3596400"/>
            <a:chOff x="8640" y="3533760"/>
            <a:chExt cx="3897720" cy="3596400"/>
          </a:xfrm>
        </p:grpSpPr>
        <p:pic>
          <p:nvPicPr>
            <p:cNvPr id="838" name="" descr=""/>
            <p:cNvPicPr/>
            <p:nvPr/>
          </p:nvPicPr>
          <p:blipFill>
            <a:blip r:embed="rId4"/>
            <a:stretch/>
          </p:blipFill>
          <p:spPr>
            <a:xfrm>
              <a:off x="8640" y="3533760"/>
              <a:ext cx="3772080" cy="2893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839" name="TextShape 12"/>
            <p:cNvSpPr txBox="1"/>
            <p:nvPr/>
          </p:nvSpPr>
          <p:spPr>
            <a:xfrm>
              <a:off x="238680" y="6253200"/>
              <a:ext cx="3491640" cy="876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500" spc="-1" strike="noStrike">
                  <a:solidFill>
                    <a:srgbClr val="ff0000"/>
                  </a:solidFill>
                  <a:latin typeface="Arial"/>
                </a:rPr>
                <a:t>Hadron-jet correlations</a:t>
              </a:r>
              <a:endParaRPr b="0" lang="en-US" sz="2500" spc="-1" strike="noStrike">
                <a:latin typeface="Arial"/>
              </a:endParaRPr>
            </a:p>
            <a:p>
              <a:pPr algn="ctr"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[JHEP 09 (2015) 170,</a:t>
              </a:r>
              <a:br/>
              <a:r>
                <a:rPr b="0" lang="en-US" sz="1500" spc="-1" strike="noStrike">
                  <a:solidFill>
                    <a:srgbClr val="000000"/>
                  </a:solidFill>
                  <a:latin typeface="Arial"/>
                </a:rPr>
                <a:t>Phys. Rev. C 96, 024905 (2017)]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40" name="CustomShape 13"/>
            <p:cNvSpPr/>
            <p:nvPr/>
          </p:nvSpPr>
          <p:spPr>
            <a:xfrm>
              <a:off x="3444840" y="4795560"/>
              <a:ext cx="109440" cy="472680"/>
            </a:xfrm>
            <a:custGeom>
              <a:avLst/>
              <a:gdLst/>
              <a:ahLst/>
              <a:rect l="0" t="0" r="r" b="b"/>
              <a:pathLst>
                <a:path w="306" h="1315">
                  <a:moveTo>
                    <a:pt x="0" y="0"/>
                  </a:moveTo>
                  <a:cubicBezTo>
                    <a:pt x="76" y="0"/>
                    <a:pt x="152" y="54"/>
                    <a:pt x="152" y="109"/>
                  </a:cubicBezTo>
                  <a:lnTo>
                    <a:pt x="152" y="547"/>
                  </a:lnTo>
                  <a:cubicBezTo>
                    <a:pt x="152" y="602"/>
                    <a:pt x="228" y="657"/>
                    <a:pt x="305" y="657"/>
                  </a:cubicBezTo>
                  <a:cubicBezTo>
                    <a:pt x="228" y="657"/>
                    <a:pt x="152" y="711"/>
                    <a:pt x="152" y="766"/>
                  </a:cubicBezTo>
                  <a:lnTo>
                    <a:pt x="152" y="1204"/>
                  </a:lnTo>
                  <a:cubicBezTo>
                    <a:pt x="152" y="1259"/>
                    <a:pt x="76" y="1314"/>
                    <a:pt x="0" y="1314"/>
                  </a:cubicBezTo>
                </a:path>
              </a:pathLst>
            </a:custGeom>
            <a:noFill/>
            <a:ln w="3816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TextShape 14"/>
            <p:cNvSpPr txBox="1"/>
            <p:nvPr/>
          </p:nvSpPr>
          <p:spPr>
            <a:xfrm rot="5400000">
              <a:off x="2864520" y="5025600"/>
              <a:ext cx="1562760" cy="5205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2000" spc="-1" strike="noStrike">
                  <a:solidFill>
                    <a:srgbClr val="ff0000"/>
                  </a:solidFill>
                  <a:latin typeface="Arial"/>
                </a:rPr>
                <a:t>suppression</a:t>
              </a:r>
              <a:endParaRPr b="0" lang="en-US" sz="2000" spc="-1" strike="noStrike">
                <a:latin typeface="Arial"/>
              </a:endParaRPr>
            </a:p>
          </p:txBody>
        </p:sp>
      </p:grpSp>
      <p:sp>
        <p:nvSpPr>
          <p:cNvPr id="842" name="TextShape 15"/>
          <p:cNvSpPr txBox="1"/>
          <p:nvPr/>
        </p:nvSpPr>
        <p:spPr>
          <a:xfrm>
            <a:off x="3112920" y="261576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-jet</a:t>
            </a:r>
            <a:br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correlations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[Phys. Lett. B 718 (2013) 773]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843" name="TextShape 16"/>
          <p:cNvSpPr txBox="1"/>
          <p:nvPr/>
        </p:nvSpPr>
        <p:spPr>
          <a:xfrm>
            <a:off x="3323520" y="404532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High-p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hadron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solidFill>
                  <a:srgbClr val="000000"/>
                </a:solidFill>
                <a:latin typeface="Arial"/>
              </a:rPr>
              <a:t>[too many to list]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844" name="TextShape 17"/>
          <p:cNvSpPr txBox="1"/>
          <p:nvPr/>
        </p:nvSpPr>
        <p:spPr>
          <a:xfrm>
            <a:off x="3633840" y="152640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Jet v</a:t>
            </a:r>
            <a:r>
              <a:rPr b="0" lang="en-US" sz="3000" spc="-1" strike="noStrike" baseline="-101000">
                <a:solidFill>
                  <a:srgbClr val="ff0000"/>
                </a:solidFill>
                <a:latin typeface="Arial"/>
              </a:rPr>
              <a:t>2</a:t>
            </a:r>
            <a:endParaRPr b="0" lang="en-US" sz="30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[Phys.Lett. B 753 (2016) 511-525,</a:t>
            </a:r>
            <a:endParaRPr b="0" lang="en-US" sz="1200" spc="-1" strike="noStrike">
              <a:latin typeface="Arial"/>
            </a:endParaRPr>
          </a:p>
          <a:p>
            <a:pPr algn="ctr"/>
            <a:r>
              <a:rPr b="0" lang="en-US" sz="1200" spc="-1" strike="noStrike">
                <a:solidFill>
                  <a:srgbClr val="000000"/>
                </a:solidFill>
                <a:latin typeface="Arial"/>
              </a:rPr>
              <a:t>Phys. Rev. Lett.111 152301 (2013)]</a:t>
            </a:r>
            <a:endParaRPr b="0" lang="en-US" sz="1200" spc="-1" strike="noStrike">
              <a:latin typeface="Arial"/>
            </a:endParaRPr>
          </a:p>
        </p:txBody>
      </p:sp>
    </p:spTree>
  </p:cSld>
  <p:timing>
    <p:tnLst>
      <p:par>
        <p:cTn id="97" dur="indefinite" restart="never" nodeType="tmRoot">
          <p:childTnLst>
            <p:seq>
              <p:cTn id="98" dur="indefinite" nodeType="mainSeq">
                <p:childTnLst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roup 1"/>
          <p:cNvGrpSpPr/>
          <p:nvPr/>
        </p:nvGrpSpPr>
        <p:grpSpPr>
          <a:xfrm>
            <a:off x="1779120" y="177480"/>
            <a:ext cx="6521760" cy="1258560"/>
            <a:chOff x="1779120" y="177480"/>
            <a:chExt cx="6521760" cy="1258560"/>
          </a:xfrm>
        </p:grpSpPr>
        <p:grpSp>
          <p:nvGrpSpPr>
            <p:cNvPr id="846" name="Group 2"/>
            <p:cNvGrpSpPr/>
            <p:nvPr/>
          </p:nvGrpSpPr>
          <p:grpSpPr>
            <a:xfrm>
              <a:off x="1779120" y="177480"/>
              <a:ext cx="6521760" cy="1258560"/>
              <a:chOff x="1779120" y="177480"/>
              <a:chExt cx="6521760" cy="1258560"/>
            </a:xfrm>
          </p:grpSpPr>
          <p:sp>
            <p:nvSpPr>
              <p:cNvPr id="847" name="TextShape 3"/>
              <p:cNvSpPr txBox="1"/>
              <p:nvPr/>
            </p:nvSpPr>
            <p:spPr>
              <a:xfrm>
                <a:off x="1779120" y="177480"/>
                <a:ext cx="6521760" cy="125856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000000"/>
                </a:solidFill>
              </a:ln>
            </p:spPr>
            <p:txBody>
              <a:bodyPr lIns="90000" rIns="90000" tIns="45000" bIns="45000"/>
              <a:p>
                <a:pPr algn="ctr"/>
                <a:r>
                  <a:rPr b="1" lang="en-US" sz="7000" spc="-1" strike="noStrike">
                    <a:solidFill>
                      <a:srgbClr val="000000"/>
                    </a:solidFill>
                    <a:latin typeface="Arial"/>
                  </a:rPr>
                  <a:t>Fragmentation</a:t>
                </a:r>
                <a:endParaRPr b="0" lang="en-US" sz="7000" spc="-1" strike="noStrike">
                  <a:latin typeface="Arial"/>
                </a:endParaRPr>
              </a:p>
            </p:txBody>
          </p:sp>
        </p:grpSp>
      </p:grpSp>
      <p:grpSp>
        <p:nvGrpSpPr>
          <p:cNvPr id="848" name="Group 4"/>
          <p:cNvGrpSpPr/>
          <p:nvPr/>
        </p:nvGrpSpPr>
        <p:grpSpPr>
          <a:xfrm>
            <a:off x="3789000" y="1574640"/>
            <a:ext cx="2502000" cy="5938920"/>
            <a:chOff x="3789000" y="1574640"/>
            <a:chExt cx="2502000" cy="5938920"/>
          </a:xfrm>
        </p:grpSpPr>
        <p:pic>
          <p:nvPicPr>
            <p:cNvPr id="849" name="" descr=""/>
            <p:cNvPicPr/>
            <p:nvPr/>
          </p:nvPicPr>
          <p:blipFill>
            <a:blip r:embed="rId1"/>
            <a:stretch/>
          </p:blipFill>
          <p:spPr>
            <a:xfrm>
              <a:off x="4385520" y="4129920"/>
              <a:ext cx="1188720" cy="16002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50" name="Group 5"/>
            <p:cNvGrpSpPr/>
            <p:nvPr/>
          </p:nvGrpSpPr>
          <p:grpSpPr>
            <a:xfrm>
              <a:off x="3789000" y="2703960"/>
              <a:ext cx="2299320" cy="2863800"/>
              <a:chOff x="3789000" y="2703960"/>
              <a:chExt cx="2299320" cy="2863800"/>
            </a:xfrm>
          </p:grpSpPr>
          <p:grpSp>
            <p:nvGrpSpPr>
              <p:cNvPr id="851" name="Group 6"/>
              <p:cNvGrpSpPr/>
              <p:nvPr/>
            </p:nvGrpSpPr>
            <p:grpSpPr>
              <a:xfrm>
                <a:off x="3789000" y="2703960"/>
                <a:ext cx="2299320" cy="2863800"/>
                <a:chOff x="3789000" y="2703960"/>
                <a:chExt cx="2299320" cy="2863800"/>
              </a:xfrm>
            </p:grpSpPr>
            <p:grpSp>
              <p:nvGrpSpPr>
                <p:cNvPr id="852" name="Group 7"/>
                <p:cNvGrpSpPr/>
                <p:nvPr/>
              </p:nvGrpSpPr>
              <p:grpSpPr>
                <a:xfrm>
                  <a:off x="3789000" y="4422600"/>
                  <a:ext cx="91440" cy="210240"/>
                  <a:chOff x="3789000" y="4422600"/>
                  <a:chExt cx="91440" cy="210240"/>
                </a:xfrm>
              </p:grpSpPr>
              <p:sp>
                <p:nvSpPr>
                  <p:cNvPr id="853" name="CustomShape 8"/>
                  <p:cNvSpPr/>
                  <p:nvPr/>
                </p:nvSpPr>
                <p:spPr>
                  <a:xfrm>
                    <a:off x="3789000" y="442260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854" name="Group 9"/>
                <p:cNvGrpSpPr/>
                <p:nvPr/>
              </p:nvGrpSpPr>
              <p:grpSpPr>
                <a:xfrm>
                  <a:off x="5996880" y="4577040"/>
                  <a:ext cx="91440" cy="210240"/>
                  <a:chOff x="5996880" y="4577040"/>
                  <a:chExt cx="91440" cy="210240"/>
                </a:xfrm>
              </p:grpSpPr>
              <p:sp>
                <p:nvSpPr>
                  <p:cNvPr id="855" name="CustomShape 10"/>
                  <p:cNvSpPr/>
                  <p:nvPr/>
                </p:nvSpPr>
                <p:spPr>
                  <a:xfrm>
                    <a:off x="5996880" y="457704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856" name="CustomShape 11"/>
                <p:cNvSpPr/>
                <p:nvPr/>
              </p:nvSpPr>
              <p:spPr>
                <a:xfrm>
                  <a:off x="5624640" y="27039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57" name="CustomShape 12"/>
                <p:cNvSpPr/>
                <p:nvPr/>
              </p:nvSpPr>
              <p:spPr>
                <a:xfrm>
                  <a:off x="4829040" y="535752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858" name="Group 13"/>
              <p:cNvGrpSpPr/>
              <p:nvPr/>
            </p:nvGrpSpPr>
            <p:grpSpPr>
              <a:xfrm>
                <a:off x="3945960" y="2944800"/>
                <a:ext cx="2008080" cy="2484000"/>
                <a:chOff x="3945960" y="2944800"/>
                <a:chExt cx="2008080" cy="2484000"/>
              </a:xfrm>
            </p:grpSpPr>
            <p:sp>
              <p:nvSpPr>
                <p:cNvPr id="859" name="Line 14"/>
                <p:cNvSpPr/>
                <p:nvPr/>
              </p:nvSpPr>
              <p:spPr>
                <a:xfrm>
                  <a:off x="3945960" y="4545360"/>
                  <a:ext cx="9144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60" name="Line 15"/>
                <p:cNvSpPr/>
                <p:nvPr/>
              </p:nvSpPr>
              <p:spPr>
                <a:xfrm flipV="1">
                  <a:off x="4902840" y="2944800"/>
                  <a:ext cx="762120" cy="160020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861" name="Group 16"/>
                <p:cNvGrpSpPr/>
                <p:nvPr/>
              </p:nvGrpSpPr>
              <p:grpSpPr>
                <a:xfrm>
                  <a:off x="4850640" y="4697640"/>
                  <a:ext cx="1103400" cy="731160"/>
                  <a:chOff x="4850640" y="4697640"/>
                  <a:chExt cx="1103400" cy="731160"/>
                </a:xfrm>
              </p:grpSpPr>
              <p:sp>
                <p:nvSpPr>
                  <p:cNvPr id="862" name="Line 17"/>
                  <p:cNvSpPr/>
                  <p:nvPr/>
                </p:nvSpPr>
                <p:spPr>
                  <a:xfrm flipH="1">
                    <a:off x="5131080" y="4697640"/>
                    <a:ext cx="822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863" name="Freeform 18"/>
                  <p:cNvSpPr/>
                  <p:nvPr/>
                </p:nvSpPr>
                <p:spPr>
                  <a:xfrm>
                    <a:off x="4677840" y="4695480"/>
                    <a:ext cx="58500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5" h="2038">
                        <a:moveTo>
                          <a:pt x="1279" y="7"/>
                        </a:moveTo>
                        <a:cubicBezTo>
                          <a:pt x="727" y="0"/>
                          <a:pt x="1328" y="530"/>
                          <a:pt x="998" y="650"/>
                        </a:cubicBezTo>
                        <a:cubicBezTo>
                          <a:pt x="175" y="948"/>
                          <a:pt x="1624" y="1034"/>
                          <a:pt x="765" y="1266"/>
                        </a:cubicBezTo>
                        <a:cubicBezTo>
                          <a:pt x="0" y="1476"/>
                          <a:pt x="1016" y="1362"/>
                          <a:pt x="1023" y="1625"/>
                        </a:cubicBezTo>
                        <a:lnTo>
                          <a:pt x="741" y="1779"/>
                        </a:lnTo>
                        <a:lnTo>
                          <a:pt x="844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864" name="CustomShape 19"/>
                <p:cNvSpPr/>
                <p:nvPr/>
              </p:nvSpPr>
              <p:spPr>
                <a:xfrm>
                  <a:off x="4674240" y="4316760"/>
                  <a:ext cx="685800" cy="5335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865" name="Line 20"/>
              <p:cNvSpPr/>
              <p:nvPr/>
            </p:nvSpPr>
            <p:spPr>
              <a:xfrm>
                <a:off x="4079160" y="454428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66" name="Line 21"/>
              <p:cNvSpPr/>
              <p:nvPr/>
            </p:nvSpPr>
            <p:spPr>
              <a:xfrm flipH="1">
                <a:off x="5454360" y="468252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67" name="Line 22"/>
            <p:cNvSpPr/>
            <p:nvPr/>
          </p:nvSpPr>
          <p:spPr>
            <a:xfrm flipH="1">
              <a:off x="4558680" y="5495760"/>
              <a:ext cx="342360" cy="101916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Line 23"/>
            <p:cNvSpPr/>
            <p:nvPr/>
          </p:nvSpPr>
          <p:spPr>
            <a:xfrm flipH="1">
              <a:off x="4703760" y="5409000"/>
              <a:ext cx="252000" cy="158184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Line 24"/>
            <p:cNvSpPr/>
            <p:nvPr/>
          </p:nvSpPr>
          <p:spPr>
            <a:xfrm>
              <a:off x="4940640" y="5436720"/>
              <a:ext cx="192600" cy="168480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Line 25"/>
            <p:cNvSpPr/>
            <p:nvPr/>
          </p:nvSpPr>
          <p:spPr>
            <a:xfrm>
              <a:off x="4940640" y="5436720"/>
              <a:ext cx="267120" cy="101304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Line 26"/>
            <p:cNvSpPr/>
            <p:nvPr/>
          </p:nvSpPr>
          <p:spPr>
            <a:xfrm flipH="1">
              <a:off x="4834440" y="5496840"/>
              <a:ext cx="107280" cy="201672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Line 27"/>
            <p:cNvSpPr/>
            <p:nvPr/>
          </p:nvSpPr>
          <p:spPr>
            <a:xfrm flipH="1">
              <a:off x="4591440" y="5415120"/>
              <a:ext cx="308880" cy="150084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Line 28"/>
            <p:cNvSpPr/>
            <p:nvPr/>
          </p:nvSpPr>
          <p:spPr>
            <a:xfrm>
              <a:off x="4868640" y="5411520"/>
              <a:ext cx="115200" cy="94428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Line 29"/>
            <p:cNvSpPr/>
            <p:nvPr/>
          </p:nvSpPr>
          <p:spPr>
            <a:xfrm>
              <a:off x="4928040" y="5376960"/>
              <a:ext cx="502560" cy="86400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Line 30"/>
            <p:cNvSpPr/>
            <p:nvPr/>
          </p:nvSpPr>
          <p:spPr>
            <a:xfrm flipH="1">
              <a:off x="4595040" y="5376960"/>
              <a:ext cx="333000" cy="62676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6" name="Line 31"/>
            <p:cNvSpPr/>
            <p:nvPr/>
          </p:nvSpPr>
          <p:spPr>
            <a:xfrm flipV="1">
              <a:off x="5648040" y="1574640"/>
              <a:ext cx="642960" cy="124632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7" name="Line 32"/>
            <p:cNvSpPr/>
            <p:nvPr/>
          </p:nvSpPr>
          <p:spPr>
            <a:xfrm flipV="1">
              <a:off x="5749200" y="2246760"/>
              <a:ext cx="467280" cy="57276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8" name="Line 33"/>
            <p:cNvSpPr/>
            <p:nvPr/>
          </p:nvSpPr>
          <p:spPr>
            <a:xfrm flipV="1">
              <a:off x="5722200" y="1966680"/>
              <a:ext cx="568800" cy="86436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9" name="Line 34"/>
            <p:cNvSpPr/>
            <p:nvPr/>
          </p:nvSpPr>
          <p:spPr>
            <a:xfrm flipH="1" flipV="1">
              <a:off x="5637600" y="2246760"/>
              <a:ext cx="42840" cy="59400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80" name="Line 35"/>
            <p:cNvSpPr/>
            <p:nvPr/>
          </p:nvSpPr>
          <p:spPr>
            <a:xfrm flipV="1">
              <a:off x="5712480" y="1796040"/>
              <a:ext cx="189360" cy="1009440"/>
            </a:xfrm>
            <a:prstGeom prst="line">
              <a:avLst/>
            </a:prstGeom>
            <a:ln w="38160">
              <a:solidFill>
                <a:srgbClr val="00008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extShape 1"/>
          <p:cNvSpPr txBox="1"/>
          <p:nvPr/>
        </p:nvSpPr>
        <p:spPr>
          <a:xfrm>
            <a:off x="0" y="-34920"/>
            <a:ext cx="10069560" cy="125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Fragmentations from </a:t>
            </a:r>
            <a:r>
              <a:rPr b="0" lang="en-US" sz="4400" spc="-1" strike="noStrike">
                <a:latin typeface="Times New Roman"/>
                <a:ea typeface="Times New Roman"/>
              </a:rPr>
              <a:t>γ</a:t>
            </a:r>
            <a:r>
              <a:rPr b="0" lang="en-US" sz="4400" spc="-1" strike="noStrike">
                <a:latin typeface="Arial"/>
                <a:ea typeface="Times New Roman"/>
              </a:rPr>
              <a:t>-hadron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82" name="TextShape 2"/>
          <p:cNvSpPr txBox="1"/>
          <p:nvPr/>
        </p:nvSpPr>
        <p:spPr>
          <a:xfrm>
            <a:off x="2303640" y="5929920"/>
            <a:ext cx="6095880" cy="112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Enhancement at low z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Slight suppression at high z</a:t>
            </a:r>
            <a:endParaRPr b="0" lang="en-US" sz="3200" spc="-1" strike="noStrike">
              <a:latin typeface="Arial"/>
            </a:endParaRPr>
          </a:p>
        </p:txBody>
      </p:sp>
      <p:grpSp>
        <p:nvGrpSpPr>
          <p:cNvPr id="883" name="Group 3"/>
          <p:cNvGrpSpPr/>
          <p:nvPr/>
        </p:nvGrpSpPr>
        <p:grpSpPr>
          <a:xfrm>
            <a:off x="3014280" y="1159560"/>
            <a:ext cx="5899320" cy="4735800"/>
            <a:chOff x="3014280" y="1159560"/>
            <a:chExt cx="5899320" cy="4735800"/>
          </a:xfrm>
        </p:grpSpPr>
        <p:pic>
          <p:nvPicPr>
            <p:cNvPr id="884" name="" descr=""/>
            <p:cNvPicPr/>
            <p:nvPr/>
          </p:nvPicPr>
          <p:blipFill>
            <a:blip r:embed="rId1"/>
            <a:stretch/>
          </p:blipFill>
          <p:spPr>
            <a:xfrm>
              <a:off x="3014280" y="1780560"/>
              <a:ext cx="5449680" cy="411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885" name="TextShape 4"/>
            <p:cNvSpPr txBox="1"/>
            <p:nvPr/>
          </p:nvSpPr>
          <p:spPr>
            <a:xfrm>
              <a:off x="5443920" y="1159560"/>
              <a:ext cx="1512720" cy="66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000" spc="-1" strike="noStrike">
                  <a:latin typeface="Arial"/>
                </a:rPr>
                <a:t>z=</a:t>
              </a:r>
              <a:r>
                <a:rPr b="1" lang="en-US" sz="2000" spc="-1" strike="noStrike">
                  <a:solidFill>
                    <a:srgbClr val="ff0000"/>
                  </a:solidFill>
                  <a:latin typeface="Arial"/>
                </a:rPr>
                <a:t>p</a:t>
              </a:r>
              <a:r>
                <a:rPr b="1" lang="en-US" sz="2000" spc="-1" strike="noStrike" baseline="-101000">
                  <a:solidFill>
                    <a:srgbClr val="ff0000"/>
                  </a:solidFill>
                  <a:latin typeface="Arial"/>
                </a:rPr>
                <a:t>T</a:t>
              </a:r>
              <a:r>
                <a:rPr b="1" lang="en-US" sz="2000" spc="-1" strike="noStrike">
                  <a:latin typeface="Arial"/>
                </a:rPr>
                <a:t>/</a:t>
              </a:r>
              <a:r>
                <a:rPr b="1" lang="en-US" sz="2000" spc="-1" strike="noStrike">
                  <a:solidFill>
                    <a:srgbClr val="0000ff"/>
                  </a:solidFill>
                  <a:latin typeface="Arial"/>
                </a:rPr>
                <a:t>E</a:t>
              </a:r>
              <a:r>
                <a:rPr b="1" lang="en-US" sz="2000" spc="-1" strike="noStrike" baseline="-101000">
                  <a:solidFill>
                    <a:srgbClr val="0000ff"/>
                  </a:solidFill>
                  <a:latin typeface="Arial"/>
                  <a:ea typeface="Arial"/>
                </a:rPr>
                <a:t>γ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886" name="TextShape 5"/>
            <p:cNvSpPr txBox="1"/>
            <p:nvPr/>
          </p:nvSpPr>
          <p:spPr>
            <a:xfrm>
              <a:off x="8035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0.08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87" name="TextShape 6"/>
            <p:cNvSpPr txBox="1"/>
            <p:nvPr/>
          </p:nvSpPr>
          <p:spPr>
            <a:xfrm>
              <a:off x="7279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0.14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88" name="TextShape 7"/>
            <p:cNvSpPr txBox="1"/>
            <p:nvPr/>
          </p:nvSpPr>
          <p:spPr>
            <a:xfrm>
              <a:off x="6343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0.22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89" name="TextShape 8"/>
            <p:cNvSpPr txBox="1"/>
            <p:nvPr/>
          </p:nvSpPr>
          <p:spPr>
            <a:xfrm>
              <a:off x="5407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0.37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90" name="TextShape 9"/>
            <p:cNvSpPr txBox="1"/>
            <p:nvPr/>
          </p:nvSpPr>
          <p:spPr>
            <a:xfrm>
              <a:off x="4435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0.61</a:t>
              </a:r>
              <a:endParaRPr b="0" lang="en-US" sz="1500" spc="-1" strike="noStrike">
                <a:latin typeface="Arial"/>
              </a:endParaRPr>
            </a:p>
          </p:txBody>
        </p:sp>
        <p:sp>
          <p:nvSpPr>
            <p:cNvPr id="891" name="TextShape 10"/>
            <p:cNvSpPr txBox="1"/>
            <p:nvPr/>
          </p:nvSpPr>
          <p:spPr>
            <a:xfrm>
              <a:off x="3463920" y="1519920"/>
              <a:ext cx="877680" cy="305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500" spc="-1" strike="noStrike">
                  <a:latin typeface="Arial"/>
                </a:rPr>
                <a:t>1.00</a:t>
              </a:r>
              <a:endParaRPr b="0" lang="en-US" sz="1500" spc="-1" strike="noStrike">
                <a:latin typeface="Arial"/>
              </a:endParaRPr>
            </a:p>
          </p:txBody>
        </p:sp>
      </p:grpSp>
      <p:grpSp>
        <p:nvGrpSpPr>
          <p:cNvPr id="892" name="Group 11"/>
          <p:cNvGrpSpPr/>
          <p:nvPr/>
        </p:nvGrpSpPr>
        <p:grpSpPr>
          <a:xfrm>
            <a:off x="-2842920" y="1287000"/>
            <a:ext cx="2299320" cy="3026160"/>
            <a:chOff x="-2842920" y="1287000"/>
            <a:chExt cx="2299320" cy="3026160"/>
          </a:xfrm>
        </p:grpSpPr>
        <p:pic>
          <p:nvPicPr>
            <p:cNvPr id="893" name="" descr=""/>
            <p:cNvPicPr/>
            <p:nvPr/>
          </p:nvPicPr>
          <p:blipFill>
            <a:blip r:embed="rId2"/>
            <a:stretch/>
          </p:blipFill>
          <p:spPr>
            <a:xfrm>
              <a:off x="-2246400" y="2712960"/>
              <a:ext cx="1188720" cy="16002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94" name="Group 12"/>
            <p:cNvGrpSpPr/>
            <p:nvPr/>
          </p:nvGrpSpPr>
          <p:grpSpPr>
            <a:xfrm>
              <a:off x="-2842920" y="1287000"/>
              <a:ext cx="2299320" cy="2863800"/>
              <a:chOff x="-2842920" y="1287000"/>
              <a:chExt cx="2299320" cy="2863800"/>
            </a:xfrm>
          </p:grpSpPr>
          <p:grpSp>
            <p:nvGrpSpPr>
              <p:cNvPr id="895" name="Group 13"/>
              <p:cNvGrpSpPr/>
              <p:nvPr/>
            </p:nvGrpSpPr>
            <p:grpSpPr>
              <a:xfrm>
                <a:off x="-2842920" y="1287000"/>
                <a:ext cx="2299320" cy="2863800"/>
                <a:chOff x="-2842920" y="1287000"/>
                <a:chExt cx="2299320" cy="2863800"/>
              </a:xfrm>
            </p:grpSpPr>
            <p:grpSp>
              <p:nvGrpSpPr>
                <p:cNvPr id="896" name="Group 14"/>
                <p:cNvGrpSpPr/>
                <p:nvPr/>
              </p:nvGrpSpPr>
              <p:grpSpPr>
                <a:xfrm>
                  <a:off x="-2842920" y="3005640"/>
                  <a:ext cx="91440" cy="210240"/>
                  <a:chOff x="-2842920" y="3005640"/>
                  <a:chExt cx="91440" cy="210240"/>
                </a:xfrm>
              </p:grpSpPr>
              <p:sp>
                <p:nvSpPr>
                  <p:cNvPr id="897" name="CustomShape 15"/>
                  <p:cNvSpPr/>
                  <p:nvPr/>
                </p:nvSpPr>
                <p:spPr>
                  <a:xfrm>
                    <a:off x="-2842920" y="300564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898" name="Group 16"/>
                <p:cNvGrpSpPr/>
                <p:nvPr/>
              </p:nvGrpSpPr>
              <p:grpSpPr>
                <a:xfrm>
                  <a:off x="-635040" y="3160080"/>
                  <a:ext cx="91440" cy="210240"/>
                  <a:chOff x="-635040" y="3160080"/>
                  <a:chExt cx="91440" cy="210240"/>
                </a:xfrm>
              </p:grpSpPr>
              <p:sp>
                <p:nvSpPr>
                  <p:cNvPr id="899" name="CustomShape 17"/>
                  <p:cNvSpPr/>
                  <p:nvPr/>
                </p:nvSpPr>
                <p:spPr>
                  <a:xfrm>
                    <a:off x="-635040" y="3160080"/>
                    <a:ext cx="91440" cy="21024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900" name="CustomShape 18"/>
                <p:cNvSpPr/>
                <p:nvPr/>
              </p:nvSpPr>
              <p:spPr>
                <a:xfrm>
                  <a:off x="-1007280" y="128700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1" name="CustomShape 19"/>
                <p:cNvSpPr/>
                <p:nvPr/>
              </p:nvSpPr>
              <p:spPr>
                <a:xfrm>
                  <a:off x="-1802880" y="3940560"/>
                  <a:ext cx="210240" cy="210240"/>
                </a:xfrm>
                <a:prstGeom prst="ellipse">
                  <a:avLst/>
                </a:prstGeom>
                <a:solidFill>
                  <a:srgbClr val="000000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902" name="Group 20"/>
              <p:cNvGrpSpPr/>
              <p:nvPr/>
            </p:nvGrpSpPr>
            <p:grpSpPr>
              <a:xfrm>
                <a:off x="-2685960" y="1527840"/>
                <a:ext cx="2008080" cy="2484000"/>
                <a:chOff x="-2685960" y="1527840"/>
                <a:chExt cx="2008080" cy="2484000"/>
              </a:xfrm>
            </p:grpSpPr>
            <p:sp>
              <p:nvSpPr>
                <p:cNvPr id="903" name="Line 21"/>
                <p:cNvSpPr/>
                <p:nvPr/>
              </p:nvSpPr>
              <p:spPr>
                <a:xfrm>
                  <a:off x="-2685960" y="3128400"/>
                  <a:ext cx="914400" cy="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904" name="Line 22"/>
                <p:cNvSpPr/>
                <p:nvPr/>
              </p:nvSpPr>
              <p:spPr>
                <a:xfrm flipV="1">
                  <a:off x="-1729080" y="1527840"/>
                  <a:ext cx="762120" cy="160020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miter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grpSp>
              <p:nvGrpSpPr>
                <p:cNvPr id="905" name="Group 23"/>
                <p:cNvGrpSpPr/>
                <p:nvPr/>
              </p:nvGrpSpPr>
              <p:grpSpPr>
                <a:xfrm>
                  <a:off x="-1781280" y="3280680"/>
                  <a:ext cx="1103400" cy="731160"/>
                  <a:chOff x="-1781280" y="3280680"/>
                  <a:chExt cx="1103400" cy="731160"/>
                </a:xfrm>
              </p:grpSpPr>
              <p:sp>
                <p:nvSpPr>
                  <p:cNvPr id="906" name="Line 24"/>
                  <p:cNvSpPr/>
                  <p:nvPr/>
                </p:nvSpPr>
                <p:spPr>
                  <a:xfrm flipH="1">
                    <a:off x="-1500840" y="3280680"/>
                    <a:ext cx="82296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907" name="Freeform 25"/>
                  <p:cNvSpPr/>
                  <p:nvPr/>
                </p:nvSpPr>
                <p:spPr>
                  <a:xfrm>
                    <a:off x="-1954080" y="3278520"/>
                    <a:ext cx="585000" cy="733680"/>
                  </a:xfrm>
                  <a:custGeom>
                    <a:avLst/>
                    <a:gdLst/>
                    <a:ahLst/>
                    <a:rect l="0" t="0" r="r" b="b"/>
                    <a:pathLst>
                      <a:path w="1625" h="2038">
                        <a:moveTo>
                          <a:pt x="1279" y="7"/>
                        </a:moveTo>
                        <a:cubicBezTo>
                          <a:pt x="727" y="0"/>
                          <a:pt x="1328" y="530"/>
                          <a:pt x="998" y="650"/>
                        </a:cubicBezTo>
                        <a:cubicBezTo>
                          <a:pt x="175" y="948"/>
                          <a:pt x="1624" y="1034"/>
                          <a:pt x="765" y="1266"/>
                        </a:cubicBezTo>
                        <a:cubicBezTo>
                          <a:pt x="0" y="1476"/>
                          <a:pt x="1016" y="1362"/>
                          <a:pt x="1023" y="1625"/>
                        </a:cubicBezTo>
                        <a:lnTo>
                          <a:pt x="741" y="1779"/>
                        </a:lnTo>
                        <a:lnTo>
                          <a:pt x="844" y="2037"/>
                        </a:lnTo>
                        <a:lnTo>
                          <a:pt x="844" y="2012"/>
                        </a:lnTo>
                      </a:path>
                    </a:pathLst>
                  </a:custGeom>
                  <a:ln w="36720">
                    <a:solidFill>
                      <a:srgbClr val="000000"/>
                    </a:solidFill>
                    <a:round/>
                  </a:ln>
                </p:spPr>
              </p:sp>
            </p:grpSp>
            <p:sp>
              <p:nvSpPr>
                <p:cNvPr id="908" name="CustomShape 26"/>
                <p:cNvSpPr/>
                <p:nvPr/>
              </p:nvSpPr>
              <p:spPr>
                <a:xfrm>
                  <a:off x="-1957680" y="2899800"/>
                  <a:ext cx="685800" cy="533520"/>
                </a:xfrm>
                <a:custGeom>
                  <a:avLst/>
                  <a:gdLst/>
                  <a:ahLst/>
                  <a:rect l="l" t="t" r="r" b="b"/>
                  <a:pathLst>
                    <a:path w="21600" h="21600">
                      <a:moveTo>
                        <a:pt x="11464" y="4340"/>
                      </a:moveTo>
                      <a:lnTo>
                        <a:pt x="9722" y="1887"/>
                      </a:lnTo>
                      <a:lnTo>
                        <a:pt x="8548" y="6383"/>
                      </a:lnTo>
                      <a:lnTo>
                        <a:pt x="4503" y="3626"/>
                      </a:lnTo>
                      <a:lnTo>
                        <a:pt x="5373" y="7816"/>
                      </a:lnTo>
                      <a:lnTo>
                        <a:pt x="1174" y="8270"/>
                      </a:lnTo>
                      <a:lnTo>
                        <a:pt x="3934" y="11592"/>
                      </a:lnTo>
                      <a:lnTo>
                        <a:pt x="0" y="12875"/>
                      </a:lnTo>
                      <a:lnTo>
                        <a:pt x="3329" y="15372"/>
                      </a:lnTo>
                      <a:lnTo>
                        <a:pt x="1283" y="17824"/>
                      </a:lnTo>
                      <a:lnTo>
                        <a:pt x="4804" y="18239"/>
                      </a:lnTo>
                      <a:lnTo>
                        <a:pt x="4918" y="21600"/>
                      </a:lnTo>
                      <a:lnTo>
                        <a:pt x="7525" y="18125"/>
                      </a:lnTo>
                      <a:lnTo>
                        <a:pt x="8698" y="19712"/>
                      </a:lnTo>
                      <a:lnTo>
                        <a:pt x="9871" y="17371"/>
                      </a:lnTo>
                      <a:lnTo>
                        <a:pt x="11614" y="18844"/>
                      </a:lnTo>
                      <a:lnTo>
                        <a:pt x="12178" y="15937"/>
                      </a:lnTo>
                      <a:lnTo>
                        <a:pt x="14943" y="17371"/>
                      </a:lnTo>
                      <a:lnTo>
                        <a:pt x="14640" y="14348"/>
                      </a:lnTo>
                      <a:lnTo>
                        <a:pt x="18878" y="15632"/>
                      </a:lnTo>
                      <a:lnTo>
                        <a:pt x="16382" y="12311"/>
                      </a:lnTo>
                      <a:lnTo>
                        <a:pt x="18270" y="11292"/>
                      </a:lnTo>
                      <a:lnTo>
                        <a:pt x="16986" y="9404"/>
                      </a:lnTo>
                      <a:lnTo>
                        <a:pt x="21600" y="6646"/>
                      </a:lnTo>
                      <a:lnTo>
                        <a:pt x="16382" y="6533"/>
                      </a:lnTo>
                      <a:lnTo>
                        <a:pt x="18005" y="3172"/>
                      </a:lnTo>
                      <a:lnTo>
                        <a:pt x="14524" y="5778"/>
                      </a:lnTo>
                      <a:lnTo>
                        <a:pt x="14789" y="0"/>
                      </a:lnTo>
                      <a:lnTo>
                        <a:pt x="11464" y="4340"/>
                      </a:lnTo>
                      <a:close/>
                    </a:path>
                  </a:pathLst>
                </a:custGeom>
                <a:solidFill>
                  <a:srgbClr val="f5fd55"/>
                </a:solidFill>
                <a:ln w="9360">
                  <a:solidFill>
                    <a:srgbClr val="000000"/>
                  </a:solidFill>
                  <a:miter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909" name="Line 27"/>
              <p:cNvSpPr/>
              <p:nvPr/>
            </p:nvSpPr>
            <p:spPr>
              <a:xfrm>
                <a:off x="-2552760" y="312732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10" name="Line 28"/>
              <p:cNvSpPr/>
              <p:nvPr/>
            </p:nvSpPr>
            <p:spPr>
              <a:xfrm flipH="1">
                <a:off x="-1177560" y="3265560"/>
                <a:ext cx="408240" cy="0"/>
              </a:xfrm>
              <a:prstGeom prst="line">
                <a:avLst/>
              </a:prstGeom>
              <a:ln w="18360">
                <a:solidFill>
                  <a:srgbClr val="000000"/>
                </a:solidFill>
                <a:round/>
                <a:tailEnd len="med" type="triangle" w="med"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911" name="Group 29"/>
          <p:cNvGrpSpPr/>
          <p:nvPr/>
        </p:nvGrpSpPr>
        <p:grpSpPr>
          <a:xfrm>
            <a:off x="1073880" y="2122560"/>
            <a:ext cx="989640" cy="3057840"/>
            <a:chOff x="1073880" y="2122560"/>
            <a:chExt cx="989640" cy="3057840"/>
          </a:xfrm>
        </p:grpSpPr>
        <p:sp>
          <p:nvSpPr>
            <p:cNvPr id="912" name="Line 30"/>
            <p:cNvSpPr/>
            <p:nvPr/>
          </p:nvSpPr>
          <p:spPr>
            <a:xfrm flipV="1">
              <a:off x="1578960" y="2122560"/>
              <a:ext cx="185760" cy="1697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3" name="Line 31"/>
            <p:cNvSpPr/>
            <p:nvPr/>
          </p:nvSpPr>
          <p:spPr>
            <a:xfrm flipH="1" flipV="1">
              <a:off x="1428480" y="2215800"/>
              <a:ext cx="165600" cy="15840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4" name="Line 32"/>
            <p:cNvSpPr/>
            <p:nvPr/>
          </p:nvSpPr>
          <p:spPr>
            <a:xfrm flipV="1">
              <a:off x="1582560" y="2327760"/>
              <a:ext cx="480960" cy="1472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5" name="Line 33"/>
            <p:cNvSpPr/>
            <p:nvPr/>
          </p:nvSpPr>
          <p:spPr>
            <a:xfrm flipH="1" flipV="1">
              <a:off x="1260720" y="2626560"/>
              <a:ext cx="297360" cy="11937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6" name="Line 34"/>
            <p:cNvSpPr/>
            <p:nvPr/>
          </p:nvSpPr>
          <p:spPr>
            <a:xfrm flipV="1">
              <a:off x="1576440" y="2757600"/>
              <a:ext cx="1800" cy="107820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Line 35"/>
            <p:cNvSpPr/>
            <p:nvPr/>
          </p:nvSpPr>
          <p:spPr>
            <a:xfrm flipV="1">
              <a:off x="1595520" y="3037680"/>
              <a:ext cx="150480" cy="7995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Line 36"/>
            <p:cNvSpPr/>
            <p:nvPr/>
          </p:nvSpPr>
          <p:spPr>
            <a:xfrm flipH="1" flipV="1">
              <a:off x="1428480" y="3018960"/>
              <a:ext cx="127800" cy="815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919" name="" descr=""/>
            <p:cNvPicPr/>
            <p:nvPr/>
          </p:nvPicPr>
          <p:blipFill>
            <a:blip r:embed="rId3"/>
            <a:stretch/>
          </p:blipFill>
          <p:spPr>
            <a:xfrm rot="16200000">
              <a:off x="894600" y="4357440"/>
              <a:ext cx="1376280" cy="26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920" name="Line 37"/>
            <p:cNvSpPr/>
            <p:nvPr/>
          </p:nvSpPr>
          <p:spPr>
            <a:xfrm flipV="1">
              <a:off x="1592280" y="3261600"/>
              <a:ext cx="434160" cy="536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Line 38"/>
            <p:cNvSpPr/>
            <p:nvPr/>
          </p:nvSpPr>
          <p:spPr>
            <a:xfrm flipH="1" flipV="1">
              <a:off x="1073880" y="3336480"/>
              <a:ext cx="481320" cy="4096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Line 39"/>
            <p:cNvSpPr/>
            <p:nvPr/>
          </p:nvSpPr>
          <p:spPr>
            <a:xfrm flipH="1" flipV="1">
              <a:off x="1111320" y="3075120"/>
              <a:ext cx="443880" cy="671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extShape 1"/>
          <p:cNvSpPr txBox="1"/>
          <p:nvPr/>
        </p:nvSpPr>
        <p:spPr>
          <a:xfrm>
            <a:off x="503640" y="49320"/>
            <a:ext cx="9070560" cy="787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Modified fragmentation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24" name="TextShape 2"/>
          <p:cNvSpPr txBox="1"/>
          <p:nvPr/>
        </p:nvSpPr>
        <p:spPr>
          <a:xfrm>
            <a:off x="1689840" y="5761080"/>
            <a:ext cx="6973920" cy="94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Enhancement at low z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modification/enhancement at high z?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25" name="" descr=""/>
          <p:cNvPicPr/>
          <p:nvPr/>
        </p:nvPicPr>
        <p:blipFill>
          <a:blip r:embed="rId1"/>
          <a:stretch/>
        </p:blipFill>
        <p:spPr>
          <a:xfrm>
            <a:off x="2196000" y="993240"/>
            <a:ext cx="7169040" cy="4572000"/>
          </a:xfrm>
          <a:prstGeom prst="rect">
            <a:avLst/>
          </a:prstGeom>
          <a:ln>
            <a:noFill/>
          </a:ln>
        </p:spPr>
      </p:pic>
      <p:grpSp>
        <p:nvGrpSpPr>
          <p:cNvPr id="926" name="Group 3"/>
          <p:cNvGrpSpPr/>
          <p:nvPr/>
        </p:nvGrpSpPr>
        <p:grpSpPr>
          <a:xfrm>
            <a:off x="371160" y="2287080"/>
            <a:ext cx="1462680" cy="1854360"/>
            <a:chOff x="371160" y="2287080"/>
            <a:chExt cx="1462680" cy="1854360"/>
          </a:xfrm>
        </p:grpSpPr>
        <p:sp>
          <p:nvSpPr>
            <p:cNvPr id="927" name="CustomShape 4"/>
            <p:cNvSpPr/>
            <p:nvPr/>
          </p:nvSpPr>
          <p:spPr>
            <a:xfrm>
              <a:off x="371160" y="2287080"/>
              <a:ext cx="1462680" cy="4759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0000ff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28" name="Line 5"/>
            <p:cNvCxnSpPr>
              <a:stCxn id="927" idx="2"/>
            </p:cNvCxnSpPr>
            <p:nvPr/>
          </p:nvCxnSpPr>
          <p:spPr>
            <a:xfrm>
              <a:off x="371160" y="2525040"/>
              <a:ext cx="714960" cy="15994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929" name="Line 6"/>
            <p:cNvCxnSpPr>
              <a:stCxn id="927" idx="6"/>
              <a:endCxn id="928" idx="2"/>
            </p:cNvCxnSpPr>
            <p:nvPr/>
          </p:nvCxnSpPr>
          <p:spPr>
            <a:xfrm flipH="1">
              <a:off x="1085760" y="2525040"/>
              <a:ext cx="748440" cy="15994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930" name="Line 7"/>
            <p:cNvSpPr/>
            <p:nvPr/>
          </p:nvSpPr>
          <p:spPr>
            <a:xfrm flipV="1">
              <a:off x="1085760" y="2426760"/>
              <a:ext cx="185760" cy="1697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Line 8"/>
            <p:cNvSpPr/>
            <p:nvPr/>
          </p:nvSpPr>
          <p:spPr>
            <a:xfrm flipH="1" flipV="1">
              <a:off x="935280" y="2520000"/>
              <a:ext cx="165600" cy="15840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Line 9"/>
            <p:cNvSpPr/>
            <p:nvPr/>
          </p:nvSpPr>
          <p:spPr>
            <a:xfrm flipV="1">
              <a:off x="1089360" y="2631960"/>
              <a:ext cx="480960" cy="1472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Line 10"/>
            <p:cNvSpPr/>
            <p:nvPr/>
          </p:nvSpPr>
          <p:spPr>
            <a:xfrm flipH="1" flipV="1">
              <a:off x="767520" y="2930760"/>
              <a:ext cx="297360" cy="11937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Line 11"/>
            <p:cNvSpPr/>
            <p:nvPr/>
          </p:nvSpPr>
          <p:spPr>
            <a:xfrm flipV="1">
              <a:off x="1083240" y="3061800"/>
              <a:ext cx="1800" cy="107820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Line 12"/>
            <p:cNvSpPr/>
            <p:nvPr/>
          </p:nvSpPr>
          <p:spPr>
            <a:xfrm flipV="1">
              <a:off x="1102320" y="3341880"/>
              <a:ext cx="150480" cy="7995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Line 13"/>
            <p:cNvSpPr/>
            <p:nvPr/>
          </p:nvSpPr>
          <p:spPr>
            <a:xfrm flipH="1" flipV="1">
              <a:off x="935280" y="3323160"/>
              <a:ext cx="127800" cy="815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Line 14"/>
            <p:cNvSpPr/>
            <p:nvPr/>
          </p:nvSpPr>
          <p:spPr>
            <a:xfrm flipV="1">
              <a:off x="1099080" y="3565800"/>
              <a:ext cx="434160" cy="536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Line 15"/>
            <p:cNvSpPr/>
            <p:nvPr/>
          </p:nvSpPr>
          <p:spPr>
            <a:xfrm flipH="1" flipV="1">
              <a:off x="580680" y="3640680"/>
              <a:ext cx="481320" cy="4096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Line 16"/>
            <p:cNvSpPr/>
            <p:nvPr/>
          </p:nvSpPr>
          <p:spPr>
            <a:xfrm flipH="1" flipV="1">
              <a:off x="618120" y="3379320"/>
              <a:ext cx="443880" cy="671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40" name="TextShape 17"/>
          <p:cNvSpPr txBox="1"/>
          <p:nvPr/>
        </p:nvSpPr>
        <p:spPr>
          <a:xfrm>
            <a:off x="5469120" y="54327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latin typeface="Arial"/>
              </a:rPr>
              <a:t>z=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 strike="noStrike">
                <a:latin typeface="Arial"/>
              </a:rPr>
              <a:t>/</a:t>
            </a: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strike="noStrike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 b="0" lang="en-US" sz="2000" spc="-1" strike="noStrike"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700" spc="-1" strike="noStrike">
                <a:latin typeface="Arial"/>
              </a:rPr>
              <a:t>How to make a Quark Gluon Plasma</a:t>
            </a:r>
            <a:endParaRPr b="0" lang="en-US" sz="3700" spc="-1" strike="noStrike"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extShape 1"/>
          <p:cNvSpPr txBox="1"/>
          <p:nvPr/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200" spc="-1" strike="noStrike">
                <a:latin typeface="Arial"/>
              </a:rPr>
              <a:t>Jet-hadron correlations vs reaction plane</a:t>
            </a:r>
            <a:endParaRPr b="0" lang="en-US" sz="4200" spc="-1" strike="noStrike">
              <a:latin typeface="Arial"/>
            </a:endParaRPr>
          </a:p>
        </p:txBody>
      </p:sp>
      <p:sp>
        <p:nvSpPr>
          <p:cNvPr id="942" name="TextShape 2"/>
          <p:cNvSpPr txBox="1"/>
          <p:nvPr/>
        </p:nvSpPr>
        <p:spPr>
          <a:xfrm>
            <a:off x="-90720" y="5715000"/>
            <a:ext cx="10227240" cy="15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No modification of constituents relative to reaction plane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Arial"/>
              </a:rPr>
              <a:t>→</a:t>
            </a:r>
            <a:r>
              <a:rPr b="0" lang="en-US" sz="3200" spc="-1" strike="noStrike">
                <a:latin typeface="Arial"/>
                <a:ea typeface="Arial"/>
              </a:rPr>
              <a:t> </a:t>
            </a:r>
            <a:r>
              <a:rPr b="0" lang="en-US" sz="3200" spc="-1" strike="noStrike">
                <a:latin typeface="Arial"/>
                <a:ea typeface="Arial"/>
              </a:rPr>
              <a:t>Jet-by-jet fluctuations more important than path length </a:t>
            </a:r>
            <a:r>
              <a:rPr b="0" lang="en-US" sz="2000" spc="-1" strike="noStrike">
                <a:latin typeface="Times New Roman"/>
                <a:ea typeface="Arial"/>
              </a:rPr>
              <a:t>[PLB 735  157(2014)]</a:t>
            </a:r>
            <a:endParaRPr b="0" lang="en-US" sz="20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  <a:ea typeface="Arial"/>
              </a:rPr>
              <a:t>Also needed to explain high p</a:t>
            </a:r>
            <a:r>
              <a:rPr b="0" lang="en-US" sz="2800" spc="-1" strike="noStrike" baseline="-101000">
                <a:latin typeface="Arial"/>
                <a:ea typeface="Arial"/>
              </a:rPr>
              <a:t>T</a:t>
            </a:r>
            <a:r>
              <a:rPr b="0" lang="en-US" sz="2800" spc="-1" strike="noStrike">
                <a:latin typeface="Arial"/>
                <a:ea typeface="Arial"/>
              </a:rPr>
              <a:t> v</a:t>
            </a:r>
            <a:r>
              <a:rPr b="0" lang="en-US" sz="2800" spc="-1" strike="noStrike" baseline="-101000">
                <a:latin typeface="Arial"/>
                <a:ea typeface="Arial"/>
              </a:rPr>
              <a:t>2</a:t>
            </a:r>
            <a:r>
              <a:rPr b="0" lang="en-US" sz="2800" spc="-1" strike="noStrike">
                <a:latin typeface="Arial"/>
                <a:ea typeface="Arial"/>
              </a:rPr>
              <a:t> [PRL</a:t>
            </a: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Arial"/>
              </a:rPr>
              <a:t> 116 252301 (2016)]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43" name="" descr=""/>
          <p:cNvPicPr/>
          <p:nvPr/>
        </p:nvPicPr>
        <p:blipFill>
          <a:blip r:embed="rId1"/>
          <a:stretch/>
        </p:blipFill>
        <p:spPr>
          <a:xfrm>
            <a:off x="3102840" y="722160"/>
            <a:ext cx="6759720" cy="2111400"/>
          </a:xfrm>
          <a:prstGeom prst="rect">
            <a:avLst/>
          </a:prstGeom>
          <a:ln>
            <a:noFill/>
          </a:ln>
        </p:spPr>
      </p:pic>
      <p:sp>
        <p:nvSpPr>
          <p:cNvPr id="944" name="CustomShape 3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Full jets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ae00"/>
                </a:solidFill>
                <a:latin typeface="Arial"/>
              </a:rPr>
              <a:t>1) signal+bkgd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2) bkgd dominated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r>
              <a:rPr b="0" lang="en-US" sz="1800" spc="-1" strike="noStrike">
                <a:solidFill>
                  <a:srgbClr val="0000ff"/>
                </a:solidFill>
                <a:latin typeface="Arial"/>
              </a:rPr>
              <a:t>3) bkgd RPF fit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/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945" name="Group 4"/>
          <p:cNvGrpSpPr/>
          <p:nvPr/>
        </p:nvGrpSpPr>
        <p:grpSpPr>
          <a:xfrm>
            <a:off x="91440" y="2254680"/>
            <a:ext cx="2759400" cy="3313800"/>
            <a:chOff x="91440" y="2254680"/>
            <a:chExt cx="2759400" cy="3313800"/>
          </a:xfrm>
        </p:grpSpPr>
        <p:pic>
          <p:nvPicPr>
            <p:cNvPr id="946" name="" descr=""/>
            <p:cNvPicPr/>
            <p:nvPr/>
          </p:nvPicPr>
          <p:blipFill>
            <a:blip r:embed="rId2"/>
            <a:stretch/>
          </p:blipFill>
          <p:spPr>
            <a:xfrm>
              <a:off x="91440" y="2833560"/>
              <a:ext cx="2759400" cy="207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947" name="Line 5"/>
            <p:cNvSpPr/>
            <p:nvPr/>
          </p:nvSpPr>
          <p:spPr>
            <a:xfrm flipH="1" flipV="1">
              <a:off x="914400" y="2711880"/>
              <a:ext cx="493200" cy="1096920"/>
            </a:xfrm>
            <a:prstGeom prst="line">
              <a:avLst/>
            </a:prstGeom>
            <a:ln w="3672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TextShape 6"/>
            <p:cNvSpPr txBox="1"/>
            <p:nvPr/>
          </p:nvSpPr>
          <p:spPr>
            <a:xfrm>
              <a:off x="224640" y="2254680"/>
              <a:ext cx="1280520" cy="4424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ff0000"/>
                  </a:solidFill>
                  <a:latin typeface="Times New Roman"/>
                </a:rPr>
                <a:t>Trigger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49" name="Line 7"/>
            <p:cNvSpPr/>
            <p:nvPr/>
          </p:nvSpPr>
          <p:spPr>
            <a:xfrm flipH="1">
              <a:off x="1371960" y="3809520"/>
              <a:ext cx="14760" cy="82188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TextShape 8"/>
            <p:cNvSpPr txBox="1"/>
            <p:nvPr/>
          </p:nvSpPr>
          <p:spPr>
            <a:xfrm>
              <a:off x="584640" y="4774320"/>
              <a:ext cx="1702080" cy="794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000000"/>
                  </a:solidFill>
                  <a:latin typeface="Times New Roman"/>
                </a:rPr>
                <a:t>Associated</a:t>
              </a:r>
              <a:endParaRPr b="0" lang="en-US" sz="2500" spc="-1" strike="noStrike">
                <a:latin typeface="Arial"/>
              </a:endParaRPr>
            </a:p>
          </p:txBody>
        </p:sp>
      </p:grpSp>
      <p:pic>
        <p:nvPicPr>
          <p:cNvPr id="951" name="" descr=""/>
          <p:cNvPicPr/>
          <p:nvPr/>
        </p:nvPicPr>
        <p:blipFill>
          <a:blip r:embed="rId3"/>
          <a:stretch/>
        </p:blipFill>
        <p:spPr>
          <a:xfrm>
            <a:off x="2644920" y="290268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952" name="" descr=""/>
          <p:cNvPicPr/>
          <p:nvPr/>
        </p:nvPicPr>
        <p:blipFill>
          <a:blip r:embed="rId4"/>
          <a:stretch/>
        </p:blipFill>
        <p:spPr>
          <a:xfrm>
            <a:off x="6378480" y="287244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953" name="" descr=""/>
          <p:cNvPicPr/>
          <p:nvPr/>
        </p:nvPicPr>
        <p:blipFill>
          <a:blip r:embed="rId5"/>
          <a:stretch/>
        </p:blipFill>
        <p:spPr>
          <a:xfrm>
            <a:off x="9489960" y="3159720"/>
            <a:ext cx="457200" cy="868680"/>
          </a:xfrm>
          <a:prstGeom prst="rect">
            <a:avLst/>
          </a:prstGeom>
          <a:ln>
            <a:noFill/>
          </a:ln>
        </p:spPr>
      </p:pic>
      <p:pic>
        <p:nvPicPr>
          <p:cNvPr id="954" name="" descr=""/>
          <p:cNvPicPr/>
          <p:nvPr/>
        </p:nvPicPr>
        <p:blipFill>
          <a:blip r:embed="rId6"/>
          <a:stretch/>
        </p:blipFill>
        <p:spPr>
          <a:xfrm>
            <a:off x="5727240" y="3257640"/>
            <a:ext cx="457200" cy="5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7" dur="indefinite" restart="never" nodeType="tmRoot">
          <p:childTnLst>
            <p:seq>
              <p:cTn id="108" dur="indefinite" nodeType="mainSeq">
                <p:childTnLst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extShape 1"/>
          <p:cNvSpPr txBox="1"/>
          <p:nvPr/>
        </p:nvSpPr>
        <p:spPr>
          <a:xfrm>
            <a:off x="503640" y="-22680"/>
            <a:ext cx="9070560" cy="77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Jet-hadron correlations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56" name="TextShape 2"/>
          <p:cNvSpPr txBox="1"/>
          <p:nvPr/>
        </p:nvSpPr>
        <p:spPr>
          <a:xfrm>
            <a:off x="477360" y="4892760"/>
            <a:ext cx="9071280" cy="214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Jets are broader, constituents are softer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Also seen in: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Di-hadron correlations [Lots of papers]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Jet shapes </a:t>
            </a:r>
            <a:r>
              <a:rPr b="0" lang="en-US" sz="2800" spc="-1" strike="noStrike">
                <a:latin typeface="Arial"/>
              </a:rPr>
              <a:t>	</a:t>
            </a:r>
            <a:r>
              <a:rPr b="0" lang="en-US" sz="2800" spc="-1" strike="noStrike">
                <a:latin typeface="Arial"/>
              </a:rPr>
              <a:t>[arXiv:1708.09429, </a:t>
            </a:r>
            <a:r>
              <a:rPr b="0" lang="en-US" sz="2800" spc="-1" strike="noStrike">
                <a:latin typeface="Arial"/>
              </a:rPr>
              <a:t>	</a:t>
            </a:r>
            <a:r>
              <a:rPr b="0" lang="en-US" sz="2800" spc="-1" strike="noStrike">
                <a:latin typeface="Arial"/>
              </a:rPr>
              <a:t>arXiv:1512.07882,</a:t>
            </a:r>
            <a:r>
              <a:rPr b="0" lang="en-US" sz="2800" spc="-1" strike="noStrike">
                <a:latin typeface="Arial"/>
              </a:rPr>
              <a:t>	</a:t>
            </a:r>
            <a:r>
              <a:rPr b="0" lang="en-US" sz="2800" spc="-1" strike="noStrike">
                <a:latin typeface="Arial"/>
              </a:rPr>
              <a:t>arXiv:1704.03046</a:t>
            </a:r>
            <a:r>
              <a:rPr b="0" lang="en-US" sz="2800" spc="-1" strike="noStrike">
                <a:latin typeface="Arial"/>
                <a:ea typeface="Arial"/>
              </a:rPr>
              <a:t>]</a:t>
            </a:r>
            <a:endParaRPr b="0" lang="en-US" sz="28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Dijet asymmetry with soft constituents</a:t>
            </a:r>
            <a:r>
              <a:rPr b="0" lang="en-US" sz="2800" spc="-1" strike="noStrike">
                <a:latin typeface="Arial"/>
                <a:ea typeface="Arial"/>
              </a:rPr>
              <a:t> [PRL119 (2017) 62301]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57" name="" descr=""/>
          <p:cNvPicPr/>
          <p:nvPr/>
        </p:nvPicPr>
        <p:blipFill>
          <a:blip r:embed="rId1"/>
          <a:stretch/>
        </p:blipFill>
        <p:spPr>
          <a:xfrm>
            <a:off x="2094840" y="714240"/>
            <a:ext cx="8009280" cy="4253760"/>
          </a:xfrm>
          <a:prstGeom prst="rect">
            <a:avLst/>
          </a:prstGeom>
          <a:ln>
            <a:noFill/>
          </a:ln>
        </p:spPr>
      </p:pic>
      <p:grpSp>
        <p:nvGrpSpPr>
          <p:cNvPr id="958" name="Group 3"/>
          <p:cNvGrpSpPr/>
          <p:nvPr/>
        </p:nvGrpSpPr>
        <p:grpSpPr>
          <a:xfrm>
            <a:off x="213480" y="1660320"/>
            <a:ext cx="1462680" cy="1854360"/>
            <a:chOff x="213480" y="1660320"/>
            <a:chExt cx="1462680" cy="1854360"/>
          </a:xfrm>
        </p:grpSpPr>
        <p:sp>
          <p:nvSpPr>
            <p:cNvPr id="959" name="CustomShape 4"/>
            <p:cNvSpPr/>
            <p:nvPr/>
          </p:nvSpPr>
          <p:spPr>
            <a:xfrm>
              <a:off x="213480" y="1660320"/>
              <a:ext cx="1462680" cy="4759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0000ff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60" name="Line 5"/>
            <p:cNvCxnSpPr>
              <a:stCxn id="959" idx="2"/>
            </p:cNvCxnSpPr>
            <p:nvPr/>
          </p:nvCxnSpPr>
          <p:spPr>
            <a:xfrm>
              <a:off x="213480" y="1898280"/>
              <a:ext cx="714960" cy="15994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961" name="Line 6"/>
            <p:cNvCxnSpPr>
              <a:stCxn id="959" idx="6"/>
              <a:endCxn id="960" idx="2"/>
            </p:cNvCxnSpPr>
            <p:nvPr/>
          </p:nvCxnSpPr>
          <p:spPr>
            <a:xfrm flipH="1">
              <a:off x="928080" y="1898280"/>
              <a:ext cx="748440" cy="15994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962" name="Line 7"/>
            <p:cNvSpPr/>
            <p:nvPr/>
          </p:nvSpPr>
          <p:spPr>
            <a:xfrm flipV="1">
              <a:off x="928080" y="1800000"/>
              <a:ext cx="185760" cy="1697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Line 8"/>
            <p:cNvSpPr/>
            <p:nvPr/>
          </p:nvSpPr>
          <p:spPr>
            <a:xfrm flipH="1" flipV="1">
              <a:off x="777600" y="1893240"/>
              <a:ext cx="165600" cy="15840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Line 9"/>
            <p:cNvSpPr/>
            <p:nvPr/>
          </p:nvSpPr>
          <p:spPr>
            <a:xfrm flipV="1">
              <a:off x="931680" y="2005200"/>
              <a:ext cx="480960" cy="1472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Line 10"/>
            <p:cNvSpPr/>
            <p:nvPr/>
          </p:nvSpPr>
          <p:spPr>
            <a:xfrm flipH="1" flipV="1">
              <a:off x="609840" y="2304000"/>
              <a:ext cx="297360" cy="11937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Line 11"/>
            <p:cNvSpPr/>
            <p:nvPr/>
          </p:nvSpPr>
          <p:spPr>
            <a:xfrm flipV="1">
              <a:off x="925560" y="2286360"/>
              <a:ext cx="288360" cy="122688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Line 12"/>
            <p:cNvSpPr/>
            <p:nvPr/>
          </p:nvSpPr>
          <p:spPr>
            <a:xfrm flipV="1">
              <a:off x="944640" y="2715120"/>
              <a:ext cx="150480" cy="7995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Line 13"/>
            <p:cNvSpPr/>
            <p:nvPr/>
          </p:nvSpPr>
          <p:spPr>
            <a:xfrm flipH="1" flipV="1">
              <a:off x="777600" y="2696400"/>
              <a:ext cx="127800" cy="815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9" name="Line 14"/>
            <p:cNvSpPr/>
            <p:nvPr/>
          </p:nvSpPr>
          <p:spPr>
            <a:xfrm flipV="1">
              <a:off x="941400" y="2939040"/>
              <a:ext cx="434160" cy="5364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Line 15"/>
            <p:cNvSpPr/>
            <p:nvPr/>
          </p:nvSpPr>
          <p:spPr>
            <a:xfrm flipH="1" flipV="1">
              <a:off x="423000" y="3013920"/>
              <a:ext cx="481320" cy="4096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1" name="Line 16"/>
            <p:cNvSpPr/>
            <p:nvPr/>
          </p:nvSpPr>
          <p:spPr>
            <a:xfrm flipH="1" flipV="1">
              <a:off x="460440" y="2752560"/>
              <a:ext cx="443880" cy="6710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117" dur="indefinite" restart="never" nodeType="tmRoot">
          <p:childTnLst>
            <p:seq>
              <p:cTn id="118" dur="indefinite" nodeType="mainSeq">
                <p:childTnLst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TextShape 1"/>
          <p:cNvSpPr txBox="1"/>
          <p:nvPr/>
        </p:nvSpPr>
        <p:spPr>
          <a:xfrm>
            <a:off x="504000" y="236880"/>
            <a:ext cx="6503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Modified fragmentation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73" name="" descr=""/>
          <p:cNvPicPr/>
          <p:nvPr/>
        </p:nvPicPr>
        <p:blipFill>
          <a:blip r:embed="rId1"/>
          <a:stretch/>
        </p:blipFill>
        <p:spPr>
          <a:xfrm>
            <a:off x="94320" y="1355760"/>
            <a:ext cx="4332240" cy="2758320"/>
          </a:xfrm>
          <a:prstGeom prst="rect">
            <a:avLst/>
          </a:prstGeom>
          <a:ln>
            <a:noFill/>
          </a:ln>
        </p:spPr>
      </p:pic>
      <p:grpSp>
        <p:nvGrpSpPr>
          <p:cNvPr id="974" name="Group 2"/>
          <p:cNvGrpSpPr/>
          <p:nvPr/>
        </p:nvGrpSpPr>
        <p:grpSpPr>
          <a:xfrm>
            <a:off x="4513680" y="1855080"/>
            <a:ext cx="914400" cy="1161360"/>
            <a:chOff x="4513680" y="1855080"/>
            <a:chExt cx="914400" cy="1161360"/>
          </a:xfrm>
        </p:grpSpPr>
        <p:sp>
          <p:nvSpPr>
            <p:cNvPr id="975" name="CustomShape 3"/>
            <p:cNvSpPr/>
            <p:nvPr/>
          </p:nvSpPr>
          <p:spPr>
            <a:xfrm>
              <a:off x="4513680" y="1855080"/>
              <a:ext cx="914400" cy="29808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0000ff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976" name="Line 4"/>
            <p:cNvCxnSpPr>
              <a:stCxn id="975" idx="2"/>
            </p:cNvCxnSpPr>
            <p:nvPr/>
          </p:nvCxnSpPr>
          <p:spPr>
            <a:xfrm>
              <a:off x="4513680" y="2004120"/>
              <a:ext cx="447120" cy="10018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977" name="Line 5"/>
            <p:cNvCxnSpPr>
              <a:stCxn id="975" idx="6"/>
              <a:endCxn id="976" idx="2"/>
            </p:cNvCxnSpPr>
            <p:nvPr/>
          </p:nvCxnSpPr>
          <p:spPr>
            <a:xfrm flipH="1">
              <a:off x="4960440" y="2004120"/>
              <a:ext cx="468000" cy="100188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978" name="Line 6"/>
            <p:cNvSpPr/>
            <p:nvPr/>
          </p:nvSpPr>
          <p:spPr>
            <a:xfrm flipV="1">
              <a:off x="4960440" y="1942560"/>
              <a:ext cx="116280" cy="10630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9" name="Line 7"/>
            <p:cNvSpPr/>
            <p:nvPr/>
          </p:nvSpPr>
          <p:spPr>
            <a:xfrm flipH="1" flipV="1">
              <a:off x="4866480" y="2000880"/>
              <a:ext cx="103680" cy="9921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0" name="Line 8"/>
            <p:cNvSpPr/>
            <p:nvPr/>
          </p:nvSpPr>
          <p:spPr>
            <a:xfrm flipV="1">
              <a:off x="4962600" y="2071080"/>
              <a:ext cx="300600" cy="9223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1" name="Line 9"/>
            <p:cNvSpPr/>
            <p:nvPr/>
          </p:nvSpPr>
          <p:spPr>
            <a:xfrm flipH="1" flipV="1">
              <a:off x="4761360" y="2258280"/>
              <a:ext cx="185760" cy="7477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Line 10"/>
            <p:cNvSpPr/>
            <p:nvPr/>
          </p:nvSpPr>
          <p:spPr>
            <a:xfrm flipV="1">
              <a:off x="4959000" y="2340360"/>
              <a:ext cx="1080" cy="6753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3" name="Line 11"/>
            <p:cNvSpPr/>
            <p:nvPr/>
          </p:nvSpPr>
          <p:spPr>
            <a:xfrm flipV="1">
              <a:off x="4970880" y="2515680"/>
              <a:ext cx="93960" cy="5007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4" name="Line 12"/>
            <p:cNvSpPr/>
            <p:nvPr/>
          </p:nvSpPr>
          <p:spPr>
            <a:xfrm flipH="1" flipV="1">
              <a:off x="4866480" y="2503800"/>
              <a:ext cx="79920" cy="5104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Line 13"/>
            <p:cNvSpPr/>
            <p:nvPr/>
          </p:nvSpPr>
          <p:spPr>
            <a:xfrm flipV="1">
              <a:off x="4968720" y="2656080"/>
              <a:ext cx="271440" cy="3358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Line 14"/>
            <p:cNvSpPr/>
            <p:nvPr/>
          </p:nvSpPr>
          <p:spPr>
            <a:xfrm flipH="1" flipV="1">
              <a:off x="4644720" y="2702880"/>
              <a:ext cx="300960" cy="25668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Line 15"/>
            <p:cNvSpPr/>
            <p:nvPr/>
          </p:nvSpPr>
          <p:spPr>
            <a:xfrm flipH="1" flipV="1">
              <a:off x="4668120" y="2539080"/>
              <a:ext cx="277560" cy="4201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88" name="TextShape 16"/>
          <p:cNvSpPr txBox="1"/>
          <p:nvPr/>
        </p:nvSpPr>
        <p:spPr>
          <a:xfrm>
            <a:off x="2068560" y="41439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latin typeface="Arial"/>
              </a:rPr>
              <a:t>z=</a:t>
            </a:r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strike="noStrike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 strike="noStrike">
                <a:latin typeface="Arial"/>
              </a:rPr>
              <a:t>/</a:t>
            </a:r>
            <a:r>
              <a:rPr b="1" lang="en-US" sz="2000" spc="-1" strike="noStrike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strike="noStrike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989" name="TextShape 17"/>
          <p:cNvSpPr txBox="1"/>
          <p:nvPr/>
        </p:nvSpPr>
        <p:spPr>
          <a:xfrm>
            <a:off x="118800" y="94032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latin typeface="Arial"/>
              </a:rPr>
              <a:t>Fragmentation functions with jets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990" name="Group 18"/>
          <p:cNvGrpSpPr/>
          <p:nvPr/>
        </p:nvGrpSpPr>
        <p:grpSpPr>
          <a:xfrm>
            <a:off x="4547880" y="3016440"/>
            <a:ext cx="5378040" cy="5564160"/>
            <a:chOff x="4547880" y="3016440"/>
            <a:chExt cx="5378040" cy="5564160"/>
          </a:xfrm>
        </p:grpSpPr>
        <p:grpSp>
          <p:nvGrpSpPr>
            <p:cNvPr id="991" name="Group 19"/>
            <p:cNvGrpSpPr/>
            <p:nvPr/>
          </p:nvGrpSpPr>
          <p:grpSpPr>
            <a:xfrm>
              <a:off x="4970880" y="3016440"/>
              <a:ext cx="4955040" cy="3845520"/>
              <a:chOff x="4970880" y="3016440"/>
              <a:chExt cx="4955040" cy="3845520"/>
            </a:xfrm>
          </p:grpSpPr>
          <p:grpSp>
            <p:nvGrpSpPr>
              <p:cNvPr id="992" name="Group 20"/>
              <p:cNvGrpSpPr/>
              <p:nvPr/>
            </p:nvGrpSpPr>
            <p:grpSpPr>
              <a:xfrm>
                <a:off x="4970880" y="3016440"/>
                <a:ext cx="4955040" cy="3845520"/>
                <a:chOff x="4970880" y="3016440"/>
                <a:chExt cx="4955040" cy="3845520"/>
              </a:xfrm>
            </p:grpSpPr>
            <p:pic>
              <p:nvPicPr>
                <p:cNvPr id="993" name="" descr=""/>
                <p:cNvPicPr/>
                <p:nvPr/>
              </p:nvPicPr>
              <p:blipFill>
                <a:blip r:embed="rId2"/>
                <a:stretch/>
              </p:blipFill>
              <p:spPr>
                <a:xfrm>
                  <a:off x="4970880" y="3661560"/>
                  <a:ext cx="4955040" cy="320040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994" name="TextShape 21"/>
                <p:cNvSpPr txBox="1"/>
                <p:nvPr/>
              </p:nvSpPr>
              <p:spPr>
                <a:xfrm>
                  <a:off x="7948080" y="5519160"/>
                  <a:ext cx="1918800" cy="9500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pPr algn="r"/>
                  <a:r>
                    <a:rPr b="1" lang="en-US" sz="1500" spc="-1" strike="noStrike">
                      <a:latin typeface="Arial"/>
                    </a:rPr>
                    <a:t>Kolja Kauder, RHIC/AGS </a:t>
                  </a:r>
                  <a:br/>
                  <a:r>
                    <a:rPr b="1" lang="en-US" sz="1500" spc="-1" strike="noStrike">
                      <a:latin typeface="Arial"/>
                    </a:rPr>
                    <a:t>User's Meeting 2016</a:t>
                  </a:r>
                  <a:endParaRPr b="0" lang="en-US" sz="1500" spc="-1" strike="noStrike">
                    <a:latin typeface="Arial"/>
                  </a:endParaRPr>
                </a:p>
              </p:txBody>
            </p:sp>
            <p:sp>
              <p:nvSpPr>
                <p:cNvPr id="995" name="TextShape 22"/>
                <p:cNvSpPr txBox="1"/>
                <p:nvPr/>
              </p:nvSpPr>
              <p:spPr>
                <a:xfrm>
                  <a:off x="7171560" y="3016440"/>
                  <a:ext cx="2454120" cy="11401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0000" rIns="90000" tIns="45000" bIns="45000"/>
                <a:p>
                  <a:endParaRPr b="0" lang="en-US" sz="1800" spc="-1" strike="noStrike">
                    <a:latin typeface="Arial"/>
                  </a:endParaRPr>
                </a:p>
                <a:p>
                  <a:r>
                    <a:rPr b="0" lang="en-US" sz="1500" spc="-1" strike="noStrike">
                      <a:latin typeface="Arial"/>
                      <a:hlinkClick r:id="rId3"/>
                    </a:rPr>
                    <a:t>arXiv:1609.03878</a:t>
                  </a:r>
                  <a:r>
                    <a:rPr b="0" lang="en-US" sz="1500" spc="-1" strike="noStrike">
                      <a:latin typeface="Arial"/>
                    </a:rPr>
                    <a:t> </a:t>
                  </a:r>
                  <a:endParaRPr b="0" lang="en-US" sz="1500" spc="-1" strike="noStrike">
                    <a:latin typeface="Arial"/>
                  </a:endParaRPr>
                </a:p>
                <a:p>
                  <a:endParaRPr b="0" lang="en-US" sz="1500" spc="-1" strike="noStrike">
                    <a:latin typeface="Arial"/>
                  </a:endParaRPr>
                </a:p>
              </p:txBody>
            </p:sp>
          </p:grpSp>
          <p:sp>
            <p:nvSpPr>
              <p:cNvPr id="996" name="CustomShape 23"/>
              <p:cNvSpPr/>
              <p:nvPr/>
            </p:nvSpPr>
            <p:spPr>
              <a:xfrm>
                <a:off x="5060880" y="4615560"/>
                <a:ext cx="1221480" cy="1063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7" name="TextShape 24"/>
              <p:cNvSpPr txBox="1"/>
              <p:nvPr/>
            </p:nvSpPr>
            <p:spPr>
              <a:xfrm>
                <a:off x="6589800" y="5371920"/>
                <a:ext cx="2086560" cy="83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0" lang="en-US" sz="1100" spc="-1" strike="noStrike">
                    <a:latin typeface="Arial"/>
                  </a:rPr>
                  <a:t>Sys. Uncertainties:</a:t>
                </a:r>
                <a:endParaRPr b="0" lang="en-US" sz="1100" spc="-1" strike="noStrike">
                  <a:latin typeface="Arial"/>
                </a:endParaRPr>
              </a:p>
              <a:p>
                <a:r>
                  <a:rPr b="0" lang="en-US" sz="1100" spc="-1" strike="noStrike">
                    <a:latin typeface="Arial"/>
                  </a:rPr>
                  <a:t>Tracking:6%</a:t>
                </a:r>
                <a:endParaRPr b="0" lang="en-US" sz="1100" spc="-1" strike="noStrike">
                  <a:latin typeface="Arial"/>
                </a:endParaRPr>
              </a:p>
              <a:p>
                <a:r>
                  <a:rPr b="0" lang="en-US" sz="1100" spc="-1" strike="noStrike">
                    <a:latin typeface="Arial"/>
                  </a:rPr>
                  <a:t>Tower energy scale: 2%</a:t>
                </a:r>
                <a:endParaRPr b="0" lang="en-US" sz="1100" spc="-1" strike="noStrike">
                  <a:latin typeface="Arial"/>
                </a:endParaRPr>
              </a:p>
            </p:txBody>
          </p:sp>
        </p:grpSp>
        <p:grpSp>
          <p:nvGrpSpPr>
            <p:cNvPr id="998" name="Group 25"/>
            <p:cNvGrpSpPr/>
            <p:nvPr/>
          </p:nvGrpSpPr>
          <p:grpSpPr>
            <a:xfrm>
              <a:off x="4547880" y="3447360"/>
              <a:ext cx="1686240" cy="5133240"/>
              <a:chOff x="4547880" y="3447360"/>
              <a:chExt cx="1686240" cy="5133240"/>
            </a:xfrm>
          </p:grpSpPr>
          <p:grpSp>
            <p:nvGrpSpPr>
              <p:cNvPr id="999" name="Group 26"/>
              <p:cNvGrpSpPr/>
              <p:nvPr/>
            </p:nvGrpSpPr>
            <p:grpSpPr>
              <a:xfrm>
                <a:off x="4950720" y="5168160"/>
                <a:ext cx="933480" cy="1151280"/>
                <a:chOff x="4950720" y="5168160"/>
                <a:chExt cx="933480" cy="1151280"/>
              </a:xfrm>
            </p:grpSpPr>
            <p:sp>
              <p:nvSpPr>
                <p:cNvPr id="1000" name="Freeform 27"/>
                <p:cNvSpPr/>
                <p:nvPr/>
              </p:nvSpPr>
              <p:spPr>
                <a:xfrm>
                  <a:off x="4950720" y="5168160"/>
                  <a:ext cx="933840" cy="1420200"/>
                </a:xfrm>
                <a:custGeom>
                  <a:avLst/>
                  <a:gdLst/>
                  <a:ahLst/>
                  <a:rect l="0" t="0" r="r" b="b"/>
                  <a:pathLst>
                    <a:path w="2594" h="3945">
                      <a:moveTo>
                        <a:pt x="0" y="2613"/>
                      </a:moveTo>
                      <a:cubicBezTo>
                        <a:pt x="1386" y="3944"/>
                        <a:pt x="2593" y="2587"/>
                        <a:pt x="2593" y="2587"/>
                      </a:cubicBezTo>
                      <a:lnTo>
                        <a:pt x="1206" y="0"/>
                      </a:lnTo>
                      <a:lnTo>
                        <a:pt x="0" y="2613"/>
                      </a:lnTo>
                    </a:path>
                  </a:pathLst>
                </a:custGeom>
                <a:solidFill>
                  <a:srgbClr val="2323dc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</p:sp>
            <p:sp>
              <p:nvSpPr>
                <p:cNvPr id="1001" name="Line 28"/>
                <p:cNvSpPr/>
                <p:nvPr/>
              </p:nvSpPr>
              <p:spPr>
                <a:xfrm>
                  <a:off x="5389920" y="5182920"/>
                  <a:ext cx="100800" cy="92016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2" name="Line 29"/>
                <p:cNvSpPr/>
                <p:nvPr/>
              </p:nvSpPr>
              <p:spPr>
                <a:xfrm flipH="1">
                  <a:off x="5308200" y="5194080"/>
                  <a:ext cx="90000" cy="85860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3" name="Line 30"/>
                <p:cNvSpPr/>
                <p:nvPr/>
              </p:nvSpPr>
              <p:spPr>
                <a:xfrm>
                  <a:off x="5391720" y="5193720"/>
                  <a:ext cx="261360" cy="79812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4" name="Line 31"/>
                <p:cNvSpPr/>
                <p:nvPr/>
              </p:nvSpPr>
              <p:spPr>
                <a:xfrm flipH="1">
                  <a:off x="5216760" y="5182920"/>
                  <a:ext cx="161640" cy="647280"/>
                </a:xfrm>
                <a:prstGeom prst="line">
                  <a:avLst/>
                </a:prstGeom>
                <a:ln w="38160">
                  <a:solidFill>
                    <a:srgbClr val="ff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5" name="Line 32"/>
                <p:cNvSpPr/>
                <p:nvPr/>
              </p:nvSpPr>
              <p:spPr>
                <a:xfrm>
                  <a:off x="5388480" y="5174280"/>
                  <a:ext cx="1080" cy="5846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6" name="Line 33"/>
                <p:cNvSpPr/>
                <p:nvPr/>
              </p:nvSpPr>
              <p:spPr>
                <a:xfrm>
                  <a:off x="5398920" y="5173560"/>
                  <a:ext cx="81720" cy="43344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7" name="Line 34"/>
                <p:cNvSpPr/>
                <p:nvPr/>
              </p:nvSpPr>
              <p:spPr>
                <a:xfrm flipH="1">
                  <a:off x="5308200" y="5175360"/>
                  <a:ext cx="69480" cy="441720"/>
                </a:xfrm>
                <a:prstGeom prst="line">
                  <a:avLst/>
                </a:prstGeom>
                <a:ln w="381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8" name="Line 35"/>
                <p:cNvSpPr/>
                <p:nvPr/>
              </p:nvSpPr>
              <p:spPr>
                <a:xfrm>
                  <a:off x="5397120" y="5194800"/>
                  <a:ext cx="235800" cy="29088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09" name="Line 36"/>
                <p:cNvSpPr/>
                <p:nvPr/>
              </p:nvSpPr>
              <p:spPr>
                <a:xfrm flipH="1">
                  <a:off x="5115240" y="5222880"/>
                  <a:ext cx="261360" cy="22212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0" name="Line 37"/>
                <p:cNvSpPr/>
                <p:nvPr/>
              </p:nvSpPr>
              <p:spPr>
                <a:xfrm flipH="1">
                  <a:off x="5135760" y="5222880"/>
                  <a:ext cx="241200" cy="36360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1011" name="Group 38"/>
              <p:cNvGrpSpPr/>
              <p:nvPr/>
            </p:nvGrpSpPr>
            <p:grpSpPr>
              <a:xfrm>
                <a:off x="4950720" y="4040280"/>
                <a:ext cx="933480" cy="1151280"/>
                <a:chOff x="4950720" y="4040280"/>
                <a:chExt cx="933480" cy="1151280"/>
              </a:xfrm>
            </p:grpSpPr>
            <p:sp>
              <p:nvSpPr>
                <p:cNvPr id="1012" name="Freeform 39"/>
                <p:cNvSpPr/>
                <p:nvPr/>
              </p:nvSpPr>
              <p:spPr>
                <a:xfrm>
                  <a:off x="4950720" y="3771720"/>
                  <a:ext cx="933840" cy="1420200"/>
                </a:xfrm>
                <a:custGeom>
                  <a:avLst/>
                  <a:gdLst/>
                  <a:ahLst/>
                  <a:rect l="0" t="0" r="r" b="b"/>
                  <a:pathLst>
                    <a:path w="2594" h="3945">
                      <a:moveTo>
                        <a:pt x="0" y="1331"/>
                      </a:moveTo>
                      <a:cubicBezTo>
                        <a:pt x="1386" y="0"/>
                        <a:pt x="2593" y="1357"/>
                        <a:pt x="2593" y="1357"/>
                      </a:cubicBezTo>
                      <a:lnTo>
                        <a:pt x="1206" y="3944"/>
                      </a:lnTo>
                      <a:lnTo>
                        <a:pt x="0" y="1331"/>
                      </a:lnTo>
                    </a:path>
                  </a:pathLst>
                </a:custGeom>
                <a:solidFill>
                  <a:srgbClr val="008000">
                    <a:alpha val="50000"/>
                  </a:srgbClr>
                </a:solidFill>
                <a:ln>
                  <a:solidFill>
                    <a:srgbClr val="808080"/>
                  </a:solidFill>
                </a:ln>
              </p:spPr>
            </p:sp>
            <p:sp>
              <p:nvSpPr>
                <p:cNvPr id="1013" name="Line 40"/>
                <p:cNvSpPr/>
                <p:nvPr/>
              </p:nvSpPr>
              <p:spPr>
                <a:xfrm flipH="1" flipV="1">
                  <a:off x="5376240" y="4284000"/>
                  <a:ext cx="13680" cy="89316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4" name="Line 41"/>
                <p:cNvSpPr/>
                <p:nvPr/>
              </p:nvSpPr>
              <p:spPr>
                <a:xfrm flipH="1" flipV="1">
                  <a:off x="5264280" y="4764960"/>
                  <a:ext cx="133560" cy="40104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5" name="Line 42"/>
                <p:cNvSpPr/>
                <p:nvPr/>
              </p:nvSpPr>
              <p:spPr>
                <a:xfrm flipV="1">
                  <a:off x="5391720" y="4524480"/>
                  <a:ext cx="278280" cy="64152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6" name="Line 43"/>
                <p:cNvSpPr/>
                <p:nvPr/>
              </p:nvSpPr>
              <p:spPr>
                <a:xfrm flipH="1" flipV="1">
                  <a:off x="5087880" y="4377960"/>
                  <a:ext cx="290520" cy="79920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7" name="Line 44"/>
                <p:cNvSpPr/>
                <p:nvPr/>
              </p:nvSpPr>
              <p:spPr>
                <a:xfrm flipH="1" flipV="1">
                  <a:off x="5387760" y="4735800"/>
                  <a:ext cx="720" cy="45000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8" name="Line 45"/>
                <p:cNvSpPr/>
                <p:nvPr/>
              </p:nvSpPr>
              <p:spPr>
                <a:xfrm flipV="1">
                  <a:off x="5398920" y="4553640"/>
                  <a:ext cx="124560" cy="63252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19" name="Line 46"/>
                <p:cNvSpPr/>
                <p:nvPr/>
              </p:nvSpPr>
              <p:spPr>
                <a:xfrm flipH="1" flipV="1">
                  <a:off x="5305680" y="4565520"/>
                  <a:ext cx="72000" cy="618840"/>
                </a:xfrm>
                <a:prstGeom prst="line">
                  <a:avLst/>
                </a:prstGeom>
                <a:ln w="12600">
                  <a:solidFill>
                    <a:srgbClr val="008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0" name="Line 47"/>
                <p:cNvSpPr/>
                <p:nvPr/>
              </p:nvSpPr>
              <p:spPr>
                <a:xfrm flipV="1">
                  <a:off x="5397120" y="4689000"/>
                  <a:ext cx="384840" cy="47628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1" name="Line 48"/>
                <p:cNvSpPr/>
                <p:nvPr/>
              </p:nvSpPr>
              <p:spPr>
                <a:xfrm flipV="1">
                  <a:off x="5376960" y="4993920"/>
                  <a:ext cx="258120" cy="14292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22" name="Line 49"/>
                <p:cNvSpPr/>
                <p:nvPr/>
              </p:nvSpPr>
              <p:spPr>
                <a:xfrm flipH="1" flipV="1">
                  <a:off x="5152680" y="4899960"/>
                  <a:ext cx="224280" cy="236880"/>
                </a:xfrm>
                <a:prstGeom prst="line">
                  <a:avLst/>
                </a:prstGeom>
                <a:ln>
                  <a:solidFill>
                    <a:srgbClr val="999999"/>
                  </a:solidFill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023" name="TextShape 50"/>
              <p:cNvSpPr txBox="1"/>
              <p:nvPr/>
            </p:nvSpPr>
            <p:spPr>
              <a:xfrm>
                <a:off x="4691880" y="3447360"/>
                <a:ext cx="1371600" cy="17398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2000" spc="-1" strike="noStrike">
                    <a:solidFill>
                      <a:srgbClr val="008000"/>
                    </a:solidFill>
                    <a:latin typeface="Arial"/>
                  </a:rPr>
                  <a:t>Leading jet</a:t>
                </a:r>
                <a:endParaRPr b="0" lang="en-US" sz="2000" spc="-1" strike="noStrike">
                  <a:latin typeface="Arial"/>
                </a:endParaRPr>
              </a:p>
            </p:txBody>
          </p:sp>
          <p:sp>
            <p:nvSpPr>
              <p:cNvPr id="1024" name="TextShape 51"/>
              <p:cNvSpPr txBox="1"/>
              <p:nvPr/>
            </p:nvSpPr>
            <p:spPr>
              <a:xfrm>
                <a:off x="4547880" y="6305760"/>
                <a:ext cx="1686240" cy="2274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2000" spc="-1" strike="noStrike">
                    <a:solidFill>
                      <a:srgbClr val="0000ff"/>
                    </a:solidFill>
                    <a:latin typeface="Arial"/>
                  </a:rPr>
                  <a:t>Subleading jet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mc:AlternateContent>
          <mc:Choice xmlns:a14="http://schemas.microsoft.com/office/drawing/2010/main" Requires="a14">
            <p:sp>
              <p:nvSpPr>
                <p:cNvPr id="1025" name="Formula 52"/>
                <p:cNvSpPr txBox="1"/>
                <p:nvPr/>
              </p:nvSpPr>
              <p:spPr>
                <a:xfrm>
                  <a:off x="7337520" y="6604200"/>
                  <a:ext cx="1434240" cy="4539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0</m:t>
                      </m:r>
                      <m:sSub>
                        <m:e>
                          <m:r>
                            <m:t xml:space="preserve">A</m:t>
                          </m:r>
                        </m:e>
                        <m:sub>
                          <m:r>
                            <m:t xml:space="preserve">j</m:t>
                          </m:r>
                        </m:sub>
                      </m:sSub>
                      <m:r>
                        <m:t xml:space="preserve">=</m:t>
                      </m:r>
                      <m:f>
                        <m:num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leading</m:t>
                              </m:r>
                            </m:sup>
                          </m:sSubSup>
                          <m:r>
                            <m:t xml:space="preserve">−</m:t>
                          </m:r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subleading</m:t>
                              </m:r>
                            </m:sup>
                          </m:sSubSup>
                        </m:num>
                        <m:den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leading</m:t>
                              </m:r>
                            </m:sup>
                          </m:sSubSup>
                          <m:r>
                            <m:t xml:space="preserve">+</m:t>
                          </m:r>
                          <m:sSubSup>
                            <m:e>
                              <m:r>
                                <m:t xml:space="preserve">p</m:t>
                              </m:r>
                            </m:e>
                            <m:sub>
                              <m:r>
                                <m:t xml:space="preserve">T</m:t>
                              </m:r>
                            </m:sub>
                            <m:sup>
                              <m:r>
                                <m:t xml:space="preserve">subleading</m:t>
                              </m:r>
                            </m:sup>
                          </m:sSubSup>
                        </m:den>
                      </m:f>
                    </m:oMath>
                  </a14:m>
                </a:p>
              </p:txBody>
            </p:sp>
          </mc:Choice>
          <mc:Fallback/>
        </mc:AlternateContent>
      </p:grpSp>
      <p:grpSp>
        <p:nvGrpSpPr>
          <p:cNvPr id="1026" name="Group 53"/>
          <p:cNvGrpSpPr/>
          <p:nvPr/>
        </p:nvGrpSpPr>
        <p:grpSpPr>
          <a:xfrm>
            <a:off x="7948440" y="559080"/>
            <a:ext cx="1563480" cy="2743200"/>
            <a:chOff x="7948440" y="559080"/>
            <a:chExt cx="1563480" cy="2743200"/>
          </a:xfrm>
        </p:grpSpPr>
        <p:pic>
          <p:nvPicPr>
            <p:cNvPr id="1027" name="" descr=""/>
            <p:cNvPicPr/>
            <p:nvPr/>
          </p:nvPicPr>
          <p:blipFill>
            <a:blip r:embed="rId4"/>
            <a:srcRect l="75137" t="0" r="0" b="-371"/>
            <a:stretch/>
          </p:blipFill>
          <p:spPr>
            <a:xfrm>
              <a:off x="8235360" y="559080"/>
              <a:ext cx="1276560" cy="27432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8" name="" descr=""/>
            <p:cNvPicPr/>
            <p:nvPr/>
          </p:nvPicPr>
          <p:blipFill>
            <a:blip r:embed="rId5"/>
            <a:srcRect l="0" t="0" r="94718" b="0"/>
            <a:stretch/>
          </p:blipFill>
          <p:spPr>
            <a:xfrm>
              <a:off x="7948440" y="561960"/>
              <a:ext cx="270720" cy="2733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29" name="TextShape 54"/>
          <p:cNvSpPr txBox="1"/>
          <p:nvPr/>
        </p:nvSpPr>
        <p:spPr>
          <a:xfrm>
            <a:off x="5519160" y="310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Di-jet asymmetry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30" name="TextShape 55"/>
          <p:cNvSpPr txBox="1"/>
          <p:nvPr/>
        </p:nvSpPr>
        <p:spPr>
          <a:xfrm>
            <a:off x="119160" y="94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Fragmentation functions with jets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031" name="TextShape 56"/>
          <p:cNvSpPr txBox="1"/>
          <p:nvPr/>
        </p:nvSpPr>
        <p:spPr>
          <a:xfrm>
            <a:off x="6814800" y="13536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 strike="noStrike">
                <a:solidFill>
                  <a:srgbClr val="ff0000"/>
                </a:solidFill>
                <a:latin typeface="Arial"/>
              </a:rPr>
              <a:t>Jet-hadron correlations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1032" name="Group 57"/>
          <p:cNvGrpSpPr/>
          <p:nvPr/>
        </p:nvGrpSpPr>
        <p:grpSpPr>
          <a:xfrm>
            <a:off x="7174440" y="1070640"/>
            <a:ext cx="567000" cy="914400"/>
            <a:chOff x="7174440" y="1070640"/>
            <a:chExt cx="567000" cy="914400"/>
          </a:xfrm>
        </p:grpSpPr>
        <p:sp>
          <p:nvSpPr>
            <p:cNvPr id="1033" name="CustomShape 58"/>
            <p:cNvSpPr/>
            <p:nvPr/>
          </p:nvSpPr>
          <p:spPr>
            <a:xfrm>
              <a:off x="7174440" y="1070640"/>
              <a:ext cx="567000" cy="234720"/>
            </a:xfrm>
            <a:prstGeom prst="ellipse">
              <a:avLst/>
            </a:prstGeom>
            <a:solidFill>
              <a:srgbClr val="0000ff">
                <a:alpha val="50000"/>
              </a:srgbClr>
            </a:solidFill>
            <a:ln>
              <a:solidFill>
                <a:srgbClr val="0000ff"/>
              </a:solidFill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1034" name="Line 59"/>
            <p:cNvCxnSpPr>
              <a:stCxn id="1033" idx="2"/>
            </p:cNvCxnSpPr>
            <p:nvPr/>
          </p:nvCxnSpPr>
          <p:spPr>
            <a:xfrm>
              <a:off x="7174440" y="1188000"/>
              <a:ext cx="277200" cy="7887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cxnSp>
          <p:nvCxnSpPr>
            <p:cNvPr id="1035" name="Line 60"/>
            <p:cNvCxnSpPr>
              <a:stCxn id="1033" idx="6"/>
              <a:endCxn id="1034" idx="2"/>
            </p:cNvCxnSpPr>
            <p:nvPr/>
          </p:nvCxnSpPr>
          <p:spPr>
            <a:xfrm flipH="1">
              <a:off x="7451280" y="1188000"/>
              <a:ext cx="290520" cy="788760"/>
            </a:xfrm>
            <a:prstGeom prst="straightConnector1">
              <a:avLst/>
            </a:prstGeom>
            <a:ln>
              <a:solidFill>
                <a:srgbClr val="000000"/>
              </a:solidFill>
            </a:ln>
          </p:spPr>
        </p:cxnSp>
        <p:sp>
          <p:nvSpPr>
            <p:cNvPr id="1036" name="Line 61"/>
            <p:cNvSpPr/>
            <p:nvPr/>
          </p:nvSpPr>
          <p:spPr>
            <a:xfrm flipV="1">
              <a:off x="7451280" y="1139400"/>
              <a:ext cx="72000" cy="8370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Line 62"/>
            <p:cNvSpPr/>
            <p:nvPr/>
          </p:nvSpPr>
          <p:spPr>
            <a:xfrm flipH="1" flipV="1">
              <a:off x="7392960" y="1185480"/>
              <a:ext cx="64080" cy="7812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8" name="Line 63"/>
            <p:cNvSpPr/>
            <p:nvPr/>
          </p:nvSpPr>
          <p:spPr>
            <a:xfrm flipV="1">
              <a:off x="7452720" y="1240560"/>
              <a:ext cx="186480" cy="7261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9" name="Line 64"/>
            <p:cNvSpPr/>
            <p:nvPr/>
          </p:nvSpPr>
          <p:spPr>
            <a:xfrm flipH="1" flipV="1">
              <a:off x="7328160" y="1388160"/>
              <a:ext cx="115200" cy="5886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0" name="Line 65"/>
            <p:cNvSpPr/>
            <p:nvPr/>
          </p:nvSpPr>
          <p:spPr>
            <a:xfrm flipV="1">
              <a:off x="7450560" y="1379520"/>
              <a:ext cx="111960" cy="605160"/>
            </a:xfrm>
            <a:prstGeom prst="line">
              <a:avLst/>
            </a:prstGeom>
            <a:ln w="57240">
              <a:solidFill>
                <a:srgbClr val="ff0000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Line 66"/>
            <p:cNvSpPr/>
            <p:nvPr/>
          </p:nvSpPr>
          <p:spPr>
            <a:xfrm flipV="1">
              <a:off x="7457760" y="1590840"/>
              <a:ext cx="58320" cy="3942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2" name="Line 67"/>
            <p:cNvSpPr/>
            <p:nvPr/>
          </p:nvSpPr>
          <p:spPr>
            <a:xfrm flipH="1" flipV="1">
              <a:off x="7392960" y="1581480"/>
              <a:ext cx="49680" cy="4017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3" name="Line 68"/>
            <p:cNvSpPr/>
            <p:nvPr/>
          </p:nvSpPr>
          <p:spPr>
            <a:xfrm flipV="1">
              <a:off x="7456680" y="1701360"/>
              <a:ext cx="168120" cy="26460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Line 69"/>
            <p:cNvSpPr/>
            <p:nvPr/>
          </p:nvSpPr>
          <p:spPr>
            <a:xfrm flipH="1" flipV="1">
              <a:off x="7255800" y="1738080"/>
              <a:ext cx="186480" cy="2019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Line 70"/>
            <p:cNvSpPr/>
            <p:nvPr/>
          </p:nvSpPr>
          <p:spPr>
            <a:xfrm flipH="1" flipV="1">
              <a:off x="7270200" y="1609200"/>
              <a:ext cx="172080" cy="33084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46" name="TextShape 71"/>
          <p:cNvSpPr txBox="1"/>
          <p:nvPr/>
        </p:nvSpPr>
        <p:spPr>
          <a:xfrm>
            <a:off x="101880" y="4616280"/>
            <a:ext cx="4864680" cy="291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Times New Roman"/>
              </a:rPr>
              <a:t>Di-hadron correlations</a:t>
            </a:r>
            <a:br/>
            <a:r>
              <a:rPr b="0" lang="en-US" sz="1500" spc="-1" strike="noStrike">
                <a:latin typeface="Times New Roman"/>
              </a:rPr>
              <a:t>[Lots of papers]</a:t>
            </a:r>
            <a:br/>
            <a:br/>
            <a:r>
              <a:rPr b="1" lang="en-US" sz="1800" spc="-1" strike="noStrike">
                <a:solidFill>
                  <a:srgbClr val="ff0000"/>
                </a:solidFill>
                <a:latin typeface="Times New Roman"/>
              </a:rPr>
              <a:t>Jet shapes</a:t>
            </a:r>
            <a:endParaRPr b="0" lang="en-US" sz="1800" spc="-1" strike="noStrike">
              <a:latin typeface="Arial"/>
            </a:endParaRPr>
          </a:p>
          <a:p>
            <a:pPr algn="ctr"/>
            <a:r>
              <a:rPr b="0" lang="en-US" sz="1500" spc="-1" strike="noStrike">
                <a:latin typeface="Times New Roman"/>
              </a:rPr>
              <a:t>[arXiv:1708.09429, </a:t>
            </a:r>
            <a:br/>
            <a:r>
              <a:rPr b="0" lang="en-US" sz="1500" spc="-1" strike="noStrike">
                <a:latin typeface="Times New Roman"/>
              </a:rPr>
              <a:t>arXiv:1512.07882,</a:t>
            </a:r>
            <a:br/>
            <a:r>
              <a:rPr b="0" lang="en-US" sz="1500" spc="-1" strike="noStrike">
                <a:latin typeface="Times New Roman"/>
              </a:rPr>
              <a:t>arXiv:1704.03046</a:t>
            </a:r>
            <a:r>
              <a:rPr b="0" lang="en-US" sz="1500" spc="-1" strike="noStrike">
                <a:latin typeface="Times New Roman"/>
                <a:ea typeface="Arial"/>
              </a:rPr>
              <a:t>]</a:t>
            </a:r>
            <a:endParaRPr b="0" lang="en-US" sz="1500" spc="-1" strike="noStrike">
              <a:latin typeface="Arial"/>
            </a:endParaRPr>
          </a:p>
          <a:p>
            <a:pPr algn="ctr"/>
            <a:endParaRPr b="0" lang="en-US" sz="1500" spc="-1" strike="noStrike"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"/>
          <p:cNvGrpSpPr/>
          <p:nvPr/>
        </p:nvGrpSpPr>
        <p:grpSpPr>
          <a:xfrm>
            <a:off x="1779120" y="177480"/>
            <a:ext cx="6521760" cy="1258560"/>
            <a:chOff x="1779120" y="177480"/>
            <a:chExt cx="6521760" cy="1258560"/>
          </a:xfrm>
        </p:grpSpPr>
        <p:grpSp>
          <p:nvGrpSpPr>
            <p:cNvPr id="1048" name="Group 2"/>
            <p:cNvGrpSpPr/>
            <p:nvPr/>
          </p:nvGrpSpPr>
          <p:grpSpPr>
            <a:xfrm>
              <a:off x="1779120" y="177480"/>
              <a:ext cx="6521760" cy="1258560"/>
              <a:chOff x="1779120" y="177480"/>
              <a:chExt cx="6521760" cy="1258560"/>
            </a:xfrm>
          </p:grpSpPr>
          <p:sp>
            <p:nvSpPr>
              <p:cNvPr id="1049" name="TextShape 3"/>
              <p:cNvSpPr txBox="1"/>
              <p:nvPr/>
            </p:nvSpPr>
            <p:spPr>
              <a:xfrm>
                <a:off x="1779120" y="177480"/>
                <a:ext cx="6521760" cy="125856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000000"/>
                </a:solidFill>
              </a:ln>
            </p:spPr>
            <p:txBody>
              <a:bodyPr lIns="90000" rIns="90000" tIns="45000" bIns="45000"/>
              <a:p>
                <a:pPr algn="ctr"/>
                <a:r>
                  <a:rPr b="1" lang="en-US" sz="7000" spc="-1" strike="noStrike">
                    <a:solidFill>
                      <a:srgbClr val="000000"/>
                    </a:solidFill>
                    <a:latin typeface="Arial"/>
                  </a:rPr>
                  <a:t>Jet structure</a:t>
                </a:r>
                <a:endParaRPr b="0" lang="en-US" sz="7000" spc="-1" strike="noStrike">
                  <a:latin typeface="Arial"/>
                </a:endParaRPr>
              </a:p>
            </p:txBody>
          </p:sp>
        </p:grpSp>
      </p:grpSp>
      <p:grpSp>
        <p:nvGrpSpPr>
          <p:cNvPr id="1050" name="Group 4"/>
          <p:cNvGrpSpPr/>
          <p:nvPr/>
        </p:nvGrpSpPr>
        <p:grpSpPr>
          <a:xfrm>
            <a:off x="3192840" y="1253880"/>
            <a:ext cx="3694320" cy="6514560"/>
            <a:chOff x="3192840" y="1253880"/>
            <a:chExt cx="3694320" cy="6514560"/>
          </a:xfrm>
        </p:grpSpPr>
        <p:grpSp>
          <p:nvGrpSpPr>
            <p:cNvPr id="1051" name="Group 5"/>
            <p:cNvGrpSpPr/>
            <p:nvPr/>
          </p:nvGrpSpPr>
          <p:grpSpPr>
            <a:xfrm>
              <a:off x="3942720" y="3022920"/>
              <a:ext cx="1810440" cy="2383200"/>
              <a:chOff x="3942720" y="3022920"/>
              <a:chExt cx="1810440" cy="2383200"/>
            </a:xfrm>
          </p:grpSpPr>
          <p:pic>
            <p:nvPicPr>
              <p:cNvPr id="1052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4412520" y="4146120"/>
                <a:ext cx="936000" cy="126000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053" name="Group 6"/>
              <p:cNvGrpSpPr/>
              <p:nvPr/>
            </p:nvGrpSpPr>
            <p:grpSpPr>
              <a:xfrm>
                <a:off x="3942720" y="3022920"/>
                <a:ext cx="1810440" cy="2255400"/>
                <a:chOff x="3942720" y="3022920"/>
                <a:chExt cx="1810440" cy="2255400"/>
              </a:xfrm>
            </p:grpSpPr>
            <p:grpSp>
              <p:nvGrpSpPr>
                <p:cNvPr id="1054" name="Group 7"/>
                <p:cNvGrpSpPr/>
                <p:nvPr/>
              </p:nvGrpSpPr>
              <p:grpSpPr>
                <a:xfrm>
                  <a:off x="3942720" y="3022920"/>
                  <a:ext cx="1810440" cy="2255400"/>
                  <a:chOff x="3942720" y="3022920"/>
                  <a:chExt cx="1810440" cy="2255400"/>
                </a:xfrm>
              </p:grpSpPr>
              <p:grpSp>
                <p:nvGrpSpPr>
                  <p:cNvPr id="1055" name="Group 8"/>
                  <p:cNvGrpSpPr/>
                  <p:nvPr/>
                </p:nvGrpSpPr>
                <p:grpSpPr>
                  <a:xfrm>
                    <a:off x="3942720" y="4376160"/>
                    <a:ext cx="72000" cy="165600"/>
                    <a:chOff x="3942720" y="4376160"/>
                    <a:chExt cx="72000" cy="165600"/>
                  </a:xfrm>
                </p:grpSpPr>
                <p:sp>
                  <p:nvSpPr>
                    <p:cNvPr id="1056" name="CustomShape 9"/>
                    <p:cNvSpPr/>
                    <p:nvPr/>
                  </p:nvSpPr>
                  <p:spPr>
                    <a:xfrm>
                      <a:off x="3942720" y="4376160"/>
                      <a:ext cx="72000" cy="165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057" name="Group 10"/>
                  <p:cNvGrpSpPr/>
                  <p:nvPr/>
                </p:nvGrpSpPr>
                <p:grpSpPr>
                  <a:xfrm>
                    <a:off x="5681520" y="4498200"/>
                    <a:ext cx="71640" cy="165240"/>
                    <a:chOff x="5681520" y="4498200"/>
                    <a:chExt cx="71640" cy="165240"/>
                  </a:xfrm>
                </p:grpSpPr>
                <p:sp>
                  <p:nvSpPr>
                    <p:cNvPr id="1058" name="CustomShape 11"/>
                    <p:cNvSpPr/>
                    <p:nvPr/>
                  </p:nvSpPr>
                  <p:spPr>
                    <a:xfrm>
                      <a:off x="5681520" y="4498200"/>
                      <a:ext cx="71640" cy="16524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sp>
                <p:nvSpPr>
                  <p:cNvPr id="1059" name="CustomShape 12"/>
                  <p:cNvSpPr/>
                  <p:nvPr/>
                </p:nvSpPr>
                <p:spPr>
                  <a:xfrm>
                    <a:off x="5388120" y="3022920"/>
                    <a:ext cx="165600" cy="16560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60" name="CustomShape 13"/>
                  <p:cNvSpPr/>
                  <p:nvPr/>
                </p:nvSpPr>
                <p:spPr>
                  <a:xfrm>
                    <a:off x="4761720" y="5112360"/>
                    <a:ext cx="165240" cy="16596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1061" name="Group 14"/>
                <p:cNvGrpSpPr/>
                <p:nvPr/>
              </p:nvGrpSpPr>
              <p:grpSpPr>
                <a:xfrm>
                  <a:off x="4066200" y="3212640"/>
                  <a:ext cx="1581120" cy="1956240"/>
                  <a:chOff x="4066200" y="3212640"/>
                  <a:chExt cx="1581120" cy="1956240"/>
                </a:xfrm>
              </p:grpSpPr>
              <p:sp>
                <p:nvSpPr>
                  <p:cNvPr id="1062" name="Line 15"/>
                  <p:cNvSpPr/>
                  <p:nvPr/>
                </p:nvSpPr>
                <p:spPr>
                  <a:xfrm>
                    <a:off x="4066200" y="4473000"/>
                    <a:ext cx="720000" cy="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1063" name="Line 16"/>
                  <p:cNvSpPr/>
                  <p:nvPr/>
                </p:nvSpPr>
                <p:spPr>
                  <a:xfrm flipV="1">
                    <a:off x="4819680" y="3212640"/>
                    <a:ext cx="600120" cy="1260000"/>
                  </a:xfrm>
                  <a:prstGeom prst="line">
                    <a:avLst/>
                  </a:prstGeom>
                  <a:ln w="38160">
                    <a:solidFill>
                      <a:srgbClr val="000000"/>
                    </a:solidFill>
                    <a:miter/>
                    <a:tailEnd len="med" type="triangle" w="med"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grpSp>
                <p:nvGrpSpPr>
                  <p:cNvPr id="1064" name="Group 17"/>
                  <p:cNvGrpSpPr/>
                  <p:nvPr/>
                </p:nvGrpSpPr>
                <p:grpSpPr>
                  <a:xfrm>
                    <a:off x="4778640" y="4592880"/>
                    <a:ext cx="868680" cy="576000"/>
                    <a:chOff x="4778640" y="4592880"/>
                    <a:chExt cx="868680" cy="576000"/>
                  </a:xfrm>
                </p:grpSpPr>
                <p:sp>
                  <p:nvSpPr>
                    <p:cNvPr id="1065" name="Line 18"/>
                    <p:cNvSpPr/>
                    <p:nvPr/>
                  </p:nvSpPr>
                  <p:spPr>
                    <a:xfrm flipH="1">
                      <a:off x="4999320" y="4592880"/>
                      <a:ext cx="64800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066" name="Freeform 19"/>
                    <p:cNvSpPr/>
                    <p:nvPr/>
                  </p:nvSpPr>
                  <p:spPr>
                    <a:xfrm>
                      <a:off x="4642560" y="4591440"/>
                      <a:ext cx="460800" cy="577800"/>
                    </a:xfrm>
                    <a:custGeom>
                      <a:avLst/>
                      <a:gdLst/>
                      <a:ahLst/>
                      <a:rect l="0" t="0" r="r" b="b"/>
                      <a:pathLst>
                        <a:path w="1280" h="1605">
                          <a:moveTo>
                            <a:pt x="1007" y="5"/>
                          </a:moveTo>
                          <a:cubicBezTo>
                            <a:pt x="573" y="0"/>
                            <a:pt x="1046" y="417"/>
                            <a:pt x="786" y="511"/>
                          </a:cubicBezTo>
                          <a:cubicBezTo>
                            <a:pt x="138" y="746"/>
                            <a:pt x="1279" y="814"/>
                            <a:pt x="602" y="996"/>
                          </a:cubicBezTo>
                          <a:cubicBezTo>
                            <a:pt x="0" y="1162"/>
                            <a:pt x="800" y="1072"/>
                            <a:pt x="806" y="1279"/>
                          </a:cubicBezTo>
                          <a:lnTo>
                            <a:pt x="584" y="1400"/>
                          </a:lnTo>
                          <a:lnTo>
                            <a:pt x="665" y="1604"/>
                          </a:lnTo>
                          <a:lnTo>
                            <a:pt x="665" y="1584"/>
                          </a:lnTo>
                        </a:path>
                      </a:pathLst>
                    </a:custGeom>
                    <a:ln w="36720">
                      <a:solidFill>
                        <a:srgbClr val="000000"/>
                      </a:solidFill>
                      <a:round/>
                    </a:ln>
                  </p:spPr>
                </p:sp>
              </p:grpSp>
              <p:sp>
                <p:nvSpPr>
                  <p:cNvPr id="1067" name="CustomShape 20"/>
                  <p:cNvSpPr/>
                  <p:nvPr/>
                </p:nvSpPr>
                <p:spPr>
                  <a:xfrm>
                    <a:off x="4640040" y="4293000"/>
                    <a:ext cx="539640" cy="420120"/>
                  </a:xfrm>
                  <a:custGeom>
                    <a:avLst/>
                    <a:gdLst/>
                    <a:ahLst/>
                    <a:rect l="l" t="t" r="r" b="b"/>
                    <a:pathLst>
                      <a:path w="21600" h="21600">
                        <a:moveTo>
                          <a:pt x="11464" y="4340"/>
                        </a:moveTo>
                        <a:lnTo>
                          <a:pt x="9722" y="1887"/>
                        </a:lnTo>
                        <a:lnTo>
                          <a:pt x="8548" y="6383"/>
                        </a:lnTo>
                        <a:lnTo>
                          <a:pt x="4503" y="3626"/>
                        </a:lnTo>
                        <a:lnTo>
                          <a:pt x="5373" y="7816"/>
                        </a:lnTo>
                        <a:lnTo>
                          <a:pt x="1174" y="8270"/>
                        </a:lnTo>
                        <a:lnTo>
                          <a:pt x="3934" y="11592"/>
                        </a:lnTo>
                        <a:lnTo>
                          <a:pt x="0" y="12875"/>
                        </a:lnTo>
                        <a:lnTo>
                          <a:pt x="3329" y="15372"/>
                        </a:lnTo>
                        <a:lnTo>
                          <a:pt x="1283" y="17824"/>
                        </a:lnTo>
                        <a:lnTo>
                          <a:pt x="4804" y="18239"/>
                        </a:lnTo>
                        <a:lnTo>
                          <a:pt x="4918" y="21600"/>
                        </a:lnTo>
                        <a:lnTo>
                          <a:pt x="7525" y="18125"/>
                        </a:lnTo>
                        <a:lnTo>
                          <a:pt x="8698" y="19712"/>
                        </a:lnTo>
                        <a:lnTo>
                          <a:pt x="9871" y="17371"/>
                        </a:lnTo>
                        <a:lnTo>
                          <a:pt x="11614" y="18844"/>
                        </a:lnTo>
                        <a:lnTo>
                          <a:pt x="12178" y="15937"/>
                        </a:lnTo>
                        <a:lnTo>
                          <a:pt x="14943" y="17371"/>
                        </a:lnTo>
                        <a:lnTo>
                          <a:pt x="14640" y="14348"/>
                        </a:lnTo>
                        <a:lnTo>
                          <a:pt x="18878" y="15632"/>
                        </a:lnTo>
                        <a:lnTo>
                          <a:pt x="16382" y="12311"/>
                        </a:lnTo>
                        <a:lnTo>
                          <a:pt x="18270" y="11292"/>
                        </a:lnTo>
                        <a:lnTo>
                          <a:pt x="16986" y="9404"/>
                        </a:lnTo>
                        <a:lnTo>
                          <a:pt x="21600" y="6646"/>
                        </a:lnTo>
                        <a:lnTo>
                          <a:pt x="16382" y="6533"/>
                        </a:lnTo>
                        <a:lnTo>
                          <a:pt x="18005" y="3172"/>
                        </a:lnTo>
                        <a:lnTo>
                          <a:pt x="14524" y="5778"/>
                        </a:lnTo>
                        <a:lnTo>
                          <a:pt x="14789" y="0"/>
                        </a:lnTo>
                        <a:lnTo>
                          <a:pt x="11464" y="4340"/>
                        </a:lnTo>
                        <a:close/>
                      </a:path>
                    </a:pathLst>
                  </a:custGeom>
                  <a:solidFill>
                    <a:srgbClr val="f5fd55"/>
                  </a:solidFill>
                  <a:ln w="9360">
                    <a:solidFill>
                      <a:srgbClr val="000000"/>
                    </a:solidFill>
                    <a:miter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sp>
              <p:nvSpPr>
                <p:cNvPr id="1068" name="Line 21"/>
                <p:cNvSpPr/>
                <p:nvPr/>
              </p:nvSpPr>
              <p:spPr>
                <a:xfrm>
                  <a:off x="4171320" y="4472280"/>
                  <a:ext cx="321480" cy="0"/>
                </a:xfrm>
                <a:prstGeom prst="line">
                  <a:avLst/>
                </a:prstGeom>
                <a:ln w="183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069" name="Line 22"/>
                <p:cNvSpPr/>
                <p:nvPr/>
              </p:nvSpPr>
              <p:spPr>
                <a:xfrm flipH="1">
                  <a:off x="5254200" y="4581000"/>
                  <a:ext cx="321480" cy="0"/>
                </a:xfrm>
                <a:prstGeom prst="line">
                  <a:avLst/>
                </a:prstGeom>
                <a:ln w="18360">
                  <a:solidFill>
                    <a:srgbClr val="000000"/>
                  </a:solidFill>
                  <a:round/>
                  <a:tailEnd len="med" type="triangle" w="med"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pic>
          <p:nvPicPr>
            <p:cNvPr id="1070" name="" descr=""/>
            <p:cNvPicPr/>
            <p:nvPr/>
          </p:nvPicPr>
          <p:blipFill>
            <a:blip r:embed="rId2"/>
            <a:stretch/>
          </p:blipFill>
          <p:spPr>
            <a:xfrm rot="7920000">
              <a:off x="3587040" y="5346360"/>
              <a:ext cx="2068200" cy="1981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1" name="" descr=""/>
            <p:cNvPicPr/>
            <p:nvPr/>
          </p:nvPicPr>
          <p:blipFill>
            <a:blip r:embed="rId3"/>
            <a:stretch/>
          </p:blipFill>
          <p:spPr>
            <a:xfrm rot="1980000">
              <a:off x="5400360" y="1389960"/>
              <a:ext cx="1059120" cy="1884240"/>
            </a:xfrm>
            <a:prstGeom prst="rect">
              <a:avLst/>
            </a:prstGeom>
            <a:ln>
              <a:noFill/>
            </a:ln>
          </p:spPr>
        </p:pic>
      </p:grp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TextShape 1"/>
          <p:cNvSpPr txBox="1"/>
          <p:nvPr/>
        </p:nvSpPr>
        <p:spPr>
          <a:xfrm>
            <a:off x="503640" y="85320"/>
            <a:ext cx="2609280" cy="88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Girth g</a:t>
            </a:r>
            <a:endParaRPr b="0" lang="en-US" sz="44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73" name="Formula 2"/>
              <p:cNvSpPr txBox="1"/>
              <p:nvPr/>
            </p:nvSpPr>
            <p:spPr>
              <a:xfrm>
                <a:off x="645120" y="3554280"/>
                <a:ext cx="2095200" cy="111852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g</m:t>
                    </m:r>
                    <m:r>
                      <m:t xml:space="preserve">=</m:t>
                    </m:r>
                    <m:nary>
                      <m:naryPr>
                        <m:chr m:val="∑"/>
                        <m:supHide m:val="1"/>
                      </m:naryPr>
                      <m:sub>
                        <m:r>
                          <m:t xml:space="preserve">i</m:t>
                        </m:r>
                        <m:r>
                          <m:t xml:space="preserve">∈</m:t>
                        </m:r>
                        <m:r>
                          <m:t xml:space="preserve">jet</m:t>
                        </m:r>
                      </m:sub>
                      <m:sup/>
                      <m:e>
                        <m:f>
                          <m:num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i</m:t>
                                </m:r>
                              </m:sup>
                            </m:sSubSup>
                          </m:num>
                          <m:den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jet</m:t>
                                </m:r>
                              </m:sup>
                            </m:sSubSup>
                          </m:den>
                        </m:f>
                        <m:sSub>
                          <m:e>
                            <m:r>
                              <m:t xml:space="preserve">r</m:t>
                            </m:r>
                          </m:e>
                          <m:sub>
                            <m:r>
                              <m:t xml:space="preserve">i</m:t>
                            </m:r>
                          </m:sub>
                        </m:sSub>
                      </m:e>
                    </m:nary>
                  </m:oMath>
                </a14:m>
              </a:p>
            </p:txBody>
          </p:sp>
        </mc:Choice>
        <mc:Fallback/>
      </mc:AlternateContent>
      <p:pic>
        <p:nvPicPr>
          <p:cNvPr id="1074" name="" descr=""/>
          <p:cNvPicPr/>
          <p:nvPr/>
        </p:nvPicPr>
        <p:blipFill>
          <a:blip r:embed="rId1"/>
          <a:stretch/>
        </p:blipFill>
        <p:spPr>
          <a:xfrm>
            <a:off x="6840" y="931320"/>
            <a:ext cx="3291840" cy="2569320"/>
          </a:xfrm>
          <a:prstGeom prst="rect">
            <a:avLst/>
          </a:prstGeom>
          <a:ln>
            <a:noFill/>
          </a:ln>
        </p:spPr>
      </p:pic>
      <p:pic>
        <p:nvPicPr>
          <p:cNvPr id="1075" name="" descr=""/>
          <p:cNvPicPr/>
          <p:nvPr/>
        </p:nvPicPr>
        <p:blipFill>
          <a:blip r:embed="rId2"/>
          <a:stretch/>
        </p:blipFill>
        <p:spPr>
          <a:xfrm>
            <a:off x="3320640" y="1067400"/>
            <a:ext cx="3291840" cy="2560320"/>
          </a:xfrm>
          <a:prstGeom prst="rect">
            <a:avLst/>
          </a:prstGeom>
          <a:ln>
            <a:noFill/>
          </a:ln>
        </p:spPr>
      </p:pic>
      <p:pic>
        <p:nvPicPr>
          <p:cNvPr id="1076" name="" descr=""/>
          <p:cNvPicPr/>
          <p:nvPr/>
        </p:nvPicPr>
        <p:blipFill>
          <a:blip r:embed="rId3"/>
          <a:stretch/>
        </p:blipFill>
        <p:spPr>
          <a:xfrm>
            <a:off x="6796800" y="1063440"/>
            <a:ext cx="3291840" cy="2523600"/>
          </a:xfrm>
          <a:prstGeom prst="rect">
            <a:avLst/>
          </a:prstGeom>
          <a:ln>
            <a:noFill/>
          </a:ln>
        </p:spPr>
      </p:pic>
      <p:sp>
        <p:nvSpPr>
          <p:cNvPr id="1077" name="TextShape 3"/>
          <p:cNvSpPr txBox="1"/>
          <p:nvPr/>
        </p:nvSpPr>
        <p:spPr>
          <a:xfrm>
            <a:off x="7399080" y="193680"/>
            <a:ext cx="2175840" cy="79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LeSub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78" name="TextShape 4"/>
          <p:cNvSpPr txBox="1"/>
          <p:nvPr/>
        </p:nvSpPr>
        <p:spPr>
          <a:xfrm>
            <a:off x="3304080" y="-24480"/>
            <a:ext cx="3350880" cy="13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000" spc="-1" strike="noStrike">
                <a:latin typeface="Arial"/>
              </a:rPr>
              <a:t>Dispersion p</a:t>
            </a:r>
            <a:r>
              <a:rPr b="0" lang="en-US" sz="4000" spc="-1" strike="noStrike" baseline="-101000">
                <a:latin typeface="Arial"/>
              </a:rPr>
              <a:t>T</a:t>
            </a:r>
            <a:r>
              <a:rPr b="0" lang="en-US" sz="4000" spc="-1" strike="noStrike">
                <a:latin typeface="Arial"/>
              </a:rPr>
              <a:t>D</a:t>
            </a:r>
            <a:endParaRPr b="0" lang="en-US" sz="400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1079" name="Formula 5"/>
              <p:cNvSpPr txBox="1"/>
              <p:nvPr/>
            </p:nvSpPr>
            <p:spPr>
              <a:xfrm>
                <a:off x="3897000" y="3610440"/>
                <a:ext cx="1917360" cy="1114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</m:sSub>
                    <m:r>
                      <m:t xml:space="preserve">D</m:t>
                    </m:r>
                    <m:r>
                      <m:t xml:space="preserve">=</m:t>
                    </m:r>
                    <m:f>
                      <m:num>
                        <m:rad>
                          <m:radPr>
                            <m:degHide m:val="1"/>
                          </m:radPr>
                          <m:deg/>
                          <m:e>
                            <m:nary>
                              <m:naryPr>
                                <m:chr m:val="∑"/>
                                <m:supHide m:val="1"/>
                              </m:naryPr>
                              <m:sub>
                                <m:r>
                                  <m:t xml:space="preserve">i</m:t>
                                </m:r>
                                <m:r>
                                  <m:t xml:space="preserve">∈</m:t>
                                </m:r>
                                <m:r>
                                  <m:t xml:space="preserve">jet</m:t>
                                </m:r>
                              </m:sub>
                              <m:sup/>
                              <m:e>
                                <m:sSup>
                                  <m:e>
                                    <m:d>
                                      <m:dPr>
                                        <m:begChr m:val="("/>
                                        <m:endChr m:val=")"/>
                                      </m:dPr>
                                      <m:e>
                                        <m:sSubSup>
                                          <m:e>
                                            <m:r>
                                              <m:t xml:space="preserve">p</m:t>
                                            </m:r>
                                          </m:e>
                                          <m:sub>
                                            <m:r>
                                              <m:t xml:space="preserve">T</m:t>
                                            </m:r>
                                          </m:sub>
                                          <m:sup>
                                            <m:r>
                                              <m:t xml:space="preserve">i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  <m:sup>
                                    <m:r>
                                      <m:t xml:space="preserve">2</m:t>
                                    </m:r>
                                  </m:sup>
                                </m:sSup>
                              </m:e>
                            </m:nary>
                          </m:e>
                        </m:rad>
                      </m:num>
                      <m:den>
                        <m:nary>
                          <m:naryPr>
                            <m:chr m:val="∑"/>
                            <m:supHide m:val="1"/>
                          </m:naryPr>
                          <m:sub>
                            <m:r>
                              <m:t xml:space="preserve">i</m:t>
                            </m:r>
                            <m:r>
                              <m:t xml:space="preserve">∈</m:t>
                            </m:r>
                            <m:r>
                              <m:t xml:space="preserve">jet</m:t>
                            </m:r>
                          </m:sub>
                          <m:sup/>
                          <m:e>
                            <m:sSubSup>
                              <m:e>
                                <m:r>
                                  <m:t xml:space="preserve">p</m:t>
                                </m:r>
                              </m:e>
                              <m:sub>
                                <m:r>
                                  <m:t xml:space="preserve">T</m:t>
                                </m:r>
                              </m:sub>
                              <m:sup>
                                <m:r>
                                  <m:t xml:space="preserve">i</m:t>
                                </m:r>
                              </m:sup>
                            </m:sSubSup>
                          </m:e>
                        </m:nary>
                      </m:den>
                    </m:f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1080" name="Formula 6"/>
              <p:cNvSpPr txBox="1"/>
              <p:nvPr/>
            </p:nvSpPr>
            <p:spPr>
              <a:xfrm>
                <a:off x="6784200" y="3918960"/>
                <a:ext cx="3234240" cy="4428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r>
                      <m:t xml:space="preserve">LeSub</m:t>
                    </m:r>
                    <m:r>
                      <m:t xml:space="preserve">=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leading</m:t>
                        </m:r>
                      </m:sup>
                    </m:sSubSup>
                    <m:r>
                      <m:t xml:space="preserve">−</m:t>
                    </m:r>
                    <m:sSubSup>
                      <m:e>
                        <m:r>
                          <m:t xml:space="preserve">p</m:t>
                        </m:r>
                      </m:e>
                      <m:sub>
                        <m:r>
                          <m:t xml:space="preserve">T</m:t>
                        </m:r>
                      </m:sub>
                      <m:sup>
                        <m:r>
                          <m:t xml:space="preserve">subleading</m:t>
                        </m:r>
                      </m:sup>
                    </m:sSubSup>
                  </m:oMath>
                </a14:m>
              </a:p>
            </p:txBody>
          </p:sp>
        </mc:Choice>
        <mc:Fallback/>
      </mc:AlternateContent>
      <p:sp>
        <p:nvSpPr>
          <p:cNvPr id="1081" name="CustomShape 7"/>
          <p:cNvSpPr/>
          <p:nvPr/>
        </p:nvSpPr>
        <p:spPr>
          <a:xfrm rot="5400000">
            <a:off x="2986920" y="1640520"/>
            <a:ext cx="820440" cy="6359400"/>
          </a:xfrm>
          <a:custGeom>
            <a:avLst/>
            <a:gdLst/>
            <a:ahLst/>
            <a:rect l="0" t="0" r="r" b="b"/>
            <a:pathLst>
              <a:path w="2281" h="17667">
                <a:moveTo>
                  <a:pt x="0" y="0"/>
                </a:moveTo>
                <a:cubicBezTo>
                  <a:pt x="570" y="0"/>
                  <a:pt x="1140" y="736"/>
                  <a:pt x="1140" y="1472"/>
                </a:cubicBezTo>
                <a:lnTo>
                  <a:pt x="1140" y="7553"/>
                </a:lnTo>
                <a:cubicBezTo>
                  <a:pt x="1140" y="8289"/>
                  <a:pt x="1710" y="9025"/>
                  <a:pt x="2280" y="9025"/>
                </a:cubicBezTo>
                <a:cubicBezTo>
                  <a:pt x="1710" y="9025"/>
                  <a:pt x="1140" y="9761"/>
                  <a:pt x="1140" y="10497"/>
                </a:cubicBezTo>
                <a:lnTo>
                  <a:pt x="1140" y="16193"/>
                </a:lnTo>
                <a:cubicBezTo>
                  <a:pt x="1140" y="16929"/>
                  <a:pt x="570" y="17666"/>
                  <a:pt x="0" y="17666"/>
                </a:cubicBezTo>
              </a:path>
            </a:pathLst>
          </a:custGeom>
          <a:noFill/>
          <a:ln w="381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2" name="TextShape 8"/>
          <p:cNvSpPr txBox="1"/>
          <p:nvPr/>
        </p:nvSpPr>
        <p:spPr>
          <a:xfrm>
            <a:off x="7097400" y="5438160"/>
            <a:ext cx="2666160" cy="109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r>
              <a:rPr b="1" lang="en-US" sz="3200" spc="-1" strike="noStrike">
                <a:solidFill>
                  <a:srgbClr val="008000"/>
                </a:solidFill>
                <a:latin typeface="Arial"/>
              </a:rPr>
              <a:t>Agrees with PYTHIA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83" name="TextShape 9"/>
          <p:cNvSpPr txBox="1"/>
          <p:nvPr/>
        </p:nvSpPr>
        <p:spPr>
          <a:xfrm>
            <a:off x="153360" y="5452560"/>
            <a:ext cx="6548400" cy="95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Aft>
                <a:spcPts val="1414"/>
              </a:spcAft>
            </a:pPr>
            <a:r>
              <a:rPr b="1" lang="en-US" sz="3200" spc="-1" strike="noStrike">
                <a:solidFill>
                  <a:srgbClr val="f77f00"/>
                </a:solidFill>
                <a:latin typeface="Arial"/>
              </a:rPr>
              <a:t>Jets are slightly more collimated than in pp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084" name="CustomShape 10"/>
          <p:cNvSpPr/>
          <p:nvPr/>
        </p:nvSpPr>
        <p:spPr>
          <a:xfrm rot="5400000">
            <a:off x="7949880" y="3113640"/>
            <a:ext cx="820440" cy="3316680"/>
          </a:xfrm>
          <a:custGeom>
            <a:avLst/>
            <a:gdLst/>
            <a:ahLst/>
            <a:rect l="0" t="0" r="r" b="b"/>
            <a:pathLst>
              <a:path w="2281" h="9215">
                <a:moveTo>
                  <a:pt x="0" y="0"/>
                </a:moveTo>
                <a:cubicBezTo>
                  <a:pt x="570" y="0"/>
                  <a:pt x="1140" y="383"/>
                  <a:pt x="1140" y="767"/>
                </a:cubicBezTo>
                <a:lnTo>
                  <a:pt x="1140" y="3939"/>
                </a:lnTo>
                <a:cubicBezTo>
                  <a:pt x="1140" y="4323"/>
                  <a:pt x="1710" y="4707"/>
                  <a:pt x="2280" y="4707"/>
                </a:cubicBezTo>
                <a:cubicBezTo>
                  <a:pt x="1710" y="4707"/>
                  <a:pt x="1140" y="5091"/>
                  <a:pt x="1140" y="5475"/>
                </a:cubicBezTo>
                <a:lnTo>
                  <a:pt x="1140" y="8446"/>
                </a:lnTo>
                <a:cubicBezTo>
                  <a:pt x="1140" y="8830"/>
                  <a:pt x="570" y="9214"/>
                  <a:pt x="0" y="9214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roup 1"/>
          <p:cNvGrpSpPr/>
          <p:nvPr/>
        </p:nvGrpSpPr>
        <p:grpSpPr>
          <a:xfrm>
            <a:off x="1779120" y="2697480"/>
            <a:ext cx="6521760" cy="1258560"/>
            <a:chOff x="1779120" y="2697480"/>
            <a:chExt cx="6521760" cy="1258560"/>
          </a:xfrm>
        </p:grpSpPr>
        <p:grpSp>
          <p:nvGrpSpPr>
            <p:cNvPr id="1086" name="Group 2"/>
            <p:cNvGrpSpPr/>
            <p:nvPr/>
          </p:nvGrpSpPr>
          <p:grpSpPr>
            <a:xfrm>
              <a:off x="1779120" y="2697480"/>
              <a:ext cx="6521760" cy="1258560"/>
              <a:chOff x="1779120" y="2697480"/>
              <a:chExt cx="6521760" cy="1258560"/>
            </a:xfrm>
          </p:grpSpPr>
          <p:sp>
            <p:nvSpPr>
              <p:cNvPr id="1087" name="TextShape 3"/>
              <p:cNvSpPr txBox="1"/>
              <p:nvPr/>
            </p:nvSpPr>
            <p:spPr>
              <a:xfrm>
                <a:off x="1779120" y="2697480"/>
                <a:ext cx="6521760" cy="1258560"/>
              </a:xfrm>
              <a:prstGeom prst="rect">
                <a:avLst/>
              </a:prstGeom>
              <a:solidFill>
                <a:srgbClr val="999999"/>
              </a:solidFill>
              <a:ln>
                <a:solidFill>
                  <a:srgbClr val="000000"/>
                </a:solidFill>
              </a:ln>
            </p:spPr>
            <p:txBody>
              <a:bodyPr lIns="90000" rIns="90000" tIns="45000" bIns="45000"/>
              <a:p>
                <a:pPr algn="ctr"/>
                <a:r>
                  <a:rPr b="1" lang="en-US" sz="7000" spc="-1" strike="noStrike">
                    <a:solidFill>
                      <a:srgbClr val="000000"/>
                    </a:solidFill>
                    <a:latin typeface="Arial"/>
                  </a:rPr>
                  <a:t>Theory</a:t>
                </a:r>
                <a:endParaRPr b="0" lang="en-US" sz="7000" spc="-1" strike="noStrike">
                  <a:latin typeface="Arial"/>
                </a:endParaRPr>
              </a:p>
            </p:txBody>
          </p:sp>
        </p:grpSp>
      </p:grpSp>
    </p:spTree>
  </p:cSld>
  <p:timing>
    <p:tnLst>
      <p:par>
        <p:cTn id="129" dur="indefinite" restart="never" nodeType="tmRoot">
          <p:childTnLst>
            <p:seq>
              <p:cTn id="1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extShape 1"/>
          <p:cNvSpPr txBox="1"/>
          <p:nvPr/>
        </p:nvSpPr>
        <p:spPr>
          <a:xfrm>
            <a:off x="504000" y="13320"/>
            <a:ext cx="9071640" cy="93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 collaboration</a:t>
            </a:r>
            <a:br/>
            <a:r>
              <a:rPr b="0" lang="en-US" sz="1400" spc="-1" strike="noStrike">
                <a:latin typeface="Arial"/>
                <a:hlinkClick r:id="rId1"/>
              </a:rPr>
              <a:t>Phys. Rev. C 90, 014909 (2014)</a:t>
            </a:r>
            <a:r>
              <a:rPr b="0" lang="en-US" sz="1400" spc="-1" strike="noStrike">
                <a:latin typeface="Arial"/>
              </a:rPr>
              <a:t>              </a:t>
            </a:r>
            <a:endParaRPr b="0" lang="en-US" sz="1400" spc="-1" strike="noStrike">
              <a:latin typeface="Arial"/>
            </a:endParaRPr>
          </a:p>
        </p:txBody>
      </p:sp>
      <p:grpSp>
        <p:nvGrpSpPr>
          <p:cNvPr id="1089" name="Group 2"/>
          <p:cNvGrpSpPr/>
          <p:nvPr/>
        </p:nvGrpSpPr>
        <p:grpSpPr>
          <a:xfrm>
            <a:off x="3357000" y="1054440"/>
            <a:ext cx="2075040" cy="5805720"/>
            <a:chOff x="3357000" y="1054440"/>
            <a:chExt cx="2075040" cy="5805720"/>
          </a:xfrm>
        </p:grpSpPr>
        <p:sp>
          <p:nvSpPr>
            <p:cNvPr id="1090" name="CustomShape 3"/>
            <p:cNvSpPr/>
            <p:nvPr/>
          </p:nvSpPr>
          <p:spPr>
            <a:xfrm>
              <a:off x="3357000" y="1054440"/>
              <a:ext cx="2075040" cy="58057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091" name="Group 4"/>
            <p:cNvGrpSpPr/>
            <p:nvPr/>
          </p:nvGrpSpPr>
          <p:grpSpPr>
            <a:xfrm>
              <a:off x="3514680" y="5489280"/>
              <a:ext cx="1828800" cy="1234440"/>
              <a:chOff x="3514680" y="5489280"/>
              <a:chExt cx="1828800" cy="1234440"/>
            </a:xfrm>
          </p:grpSpPr>
          <p:pic>
            <p:nvPicPr>
              <p:cNvPr id="1092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3514680" y="5489280"/>
                <a:ext cx="1828800" cy="12344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93" name="TextShape 5"/>
              <p:cNvSpPr txBox="1"/>
              <p:nvPr/>
            </p:nvSpPr>
            <p:spPr>
              <a:xfrm>
                <a:off x="3800880" y="5943960"/>
                <a:ext cx="1080720" cy="663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HTBW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grpSp>
          <p:nvGrpSpPr>
            <p:cNvPr id="1094" name="Group 6"/>
            <p:cNvGrpSpPr/>
            <p:nvPr/>
          </p:nvGrpSpPr>
          <p:grpSpPr>
            <a:xfrm>
              <a:off x="3486960" y="3956040"/>
              <a:ext cx="1828800" cy="1417320"/>
              <a:chOff x="3486960" y="3956040"/>
              <a:chExt cx="1828800" cy="1417320"/>
            </a:xfrm>
          </p:grpSpPr>
          <p:pic>
            <p:nvPicPr>
              <p:cNvPr id="1095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3486960" y="3956040"/>
                <a:ext cx="1828800" cy="14173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96" name="TextShape 7"/>
              <p:cNvSpPr txBox="1"/>
              <p:nvPr/>
            </p:nvSpPr>
            <p:spPr>
              <a:xfrm>
                <a:off x="3916080" y="4517280"/>
                <a:ext cx="837720" cy="3769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HTM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pic>
          <p:nvPicPr>
            <p:cNvPr id="1097" name="" descr=""/>
            <p:cNvPicPr/>
            <p:nvPr/>
          </p:nvPicPr>
          <p:blipFill>
            <a:blip r:embed="rId4"/>
            <a:stretch/>
          </p:blipFill>
          <p:spPr>
            <a:xfrm>
              <a:off x="3428640" y="1197720"/>
              <a:ext cx="1828800" cy="12801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98" name="Group 8"/>
            <p:cNvGrpSpPr/>
            <p:nvPr/>
          </p:nvGrpSpPr>
          <p:grpSpPr>
            <a:xfrm>
              <a:off x="3449160" y="2545200"/>
              <a:ext cx="1828800" cy="1334880"/>
              <a:chOff x="3449160" y="2545200"/>
              <a:chExt cx="1828800" cy="1334880"/>
            </a:xfrm>
          </p:grpSpPr>
          <p:pic>
            <p:nvPicPr>
              <p:cNvPr id="1099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3449160" y="2545200"/>
                <a:ext cx="1828800" cy="13348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00" name="TextShape 9"/>
              <p:cNvSpPr txBox="1"/>
              <p:nvPr/>
            </p:nvSpPr>
            <p:spPr>
              <a:xfrm>
                <a:off x="3713760" y="2873520"/>
                <a:ext cx="1209240" cy="43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2000" spc="-1" strike="noStrike">
                    <a:latin typeface="Arial"/>
                  </a:rPr>
                  <a:t>McGill</a:t>
                </a:r>
                <a:endParaRPr b="0" lang="en-US" sz="2000" spc="-1" strike="noStrike">
                  <a:latin typeface="Arial"/>
                </a:endParaRPr>
              </a:p>
            </p:txBody>
          </p:sp>
        </p:grpSp>
        <p:sp>
          <p:nvSpPr>
            <p:cNvPr id="1101" name="TextShape 10"/>
            <p:cNvSpPr txBox="1"/>
            <p:nvPr/>
          </p:nvSpPr>
          <p:spPr>
            <a:xfrm>
              <a:off x="4099680" y="1499400"/>
              <a:ext cx="1080720" cy="6634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000" spc="-1" strike="noStrike">
                  <a:latin typeface="Arial"/>
                </a:rPr>
                <a:t>Martini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1102" name="Group 11"/>
          <p:cNvGrpSpPr/>
          <p:nvPr/>
        </p:nvGrpSpPr>
        <p:grpSpPr>
          <a:xfrm>
            <a:off x="66600" y="1315440"/>
            <a:ext cx="2527920" cy="3228120"/>
            <a:chOff x="66600" y="1315440"/>
            <a:chExt cx="2527920" cy="3228120"/>
          </a:xfrm>
        </p:grpSpPr>
        <p:sp>
          <p:nvSpPr>
            <p:cNvPr id="1103" name="CustomShape 12"/>
            <p:cNvSpPr/>
            <p:nvPr/>
          </p:nvSpPr>
          <p:spPr>
            <a:xfrm>
              <a:off x="243360" y="1315440"/>
              <a:ext cx="2289600" cy="3041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1104" name="Group 13"/>
            <p:cNvGrpSpPr/>
            <p:nvPr/>
          </p:nvGrpSpPr>
          <p:grpSpPr>
            <a:xfrm>
              <a:off x="475560" y="1366200"/>
              <a:ext cx="1883520" cy="2719800"/>
              <a:chOff x="475560" y="1366200"/>
              <a:chExt cx="1883520" cy="2719800"/>
            </a:xfrm>
          </p:grpSpPr>
          <p:pic>
            <p:nvPicPr>
              <p:cNvPr id="1105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475560" y="2202480"/>
                <a:ext cx="1883520" cy="1883520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1106" name="Group 14"/>
              <p:cNvGrpSpPr/>
              <p:nvPr/>
            </p:nvGrpSpPr>
            <p:grpSpPr>
              <a:xfrm>
                <a:off x="702720" y="1366200"/>
                <a:ext cx="1414440" cy="2495160"/>
                <a:chOff x="702720" y="1366200"/>
                <a:chExt cx="1414440" cy="2495160"/>
              </a:xfrm>
            </p:grpSpPr>
            <p:grpSp>
              <p:nvGrpSpPr>
                <p:cNvPr id="1107" name="Group 15"/>
                <p:cNvGrpSpPr/>
                <p:nvPr/>
              </p:nvGrpSpPr>
              <p:grpSpPr>
                <a:xfrm>
                  <a:off x="989640" y="2043720"/>
                  <a:ext cx="693720" cy="863640"/>
                  <a:chOff x="989640" y="2043720"/>
                  <a:chExt cx="693720" cy="863640"/>
                </a:xfrm>
              </p:grpSpPr>
              <p:grpSp>
                <p:nvGrpSpPr>
                  <p:cNvPr id="1108" name="Group 16"/>
                  <p:cNvGrpSpPr/>
                  <p:nvPr/>
                </p:nvGrpSpPr>
                <p:grpSpPr>
                  <a:xfrm>
                    <a:off x="989640" y="2043720"/>
                    <a:ext cx="693720" cy="863640"/>
                    <a:chOff x="989640" y="2043720"/>
                    <a:chExt cx="693720" cy="863640"/>
                  </a:xfrm>
                </p:grpSpPr>
                <p:grpSp>
                  <p:nvGrpSpPr>
                    <p:cNvPr id="1109" name="Group 17"/>
                    <p:cNvGrpSpPr/>
                    <p:nvPr/>
                  </p:nvGrpSpPr>
                  <p:grpSpPr>
                    <a:xfrm>
                      <a:off x="989640" y="2043720"/>
                      <a:ext cx="693720" cy="863640"/>
                      <a:chOff x="989640" y="2043720"/>
                      <a:chExt cx="693720" cy="863640"/>
                    </a:xfrm>
                  </p:grpSpPr>
                  <p:grpSp>
                    <p:nvGrpSpPr>
                      <p:cNvPr id="1110" name="Group 18"/>
                      <p:cNvGrpSpPr/>
                      <p:nvPr/>
                    </p:nvGrpSpPr>
                    <p:grpSpPr>
                      <a:xfrm>
                        <a:off x="989640" y="2561760"/>
                        <a:ext cx="28080" cy="63720"/>
                        <a:chOff x="989640" y="2561760"/>
                        <a:chExt cx="28080" cy="63720"/>
                      </a:xfrm>
                    </p:grpSpPr>
                    <p:sp>
                      <p:nvSpPr>
                        <p:cNvPr id="1111" name="CustomShape 19"/>
                        <p:cNvSpPr/>
                        <p:nvPr/>
                      </p:nvSpPr>
                      <p:spPr>
                        <a:xfrm>
                          <a:off x="989640" y="2561760"/>
                          <a:ext cx="2808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112" name="Group 20"/>
                      <p:cNvGrpSpPr/>
                      <p:nvPr/>
                    </p:nvGrpSpPr>
                    <p:grpSpPr>
                      <a:xfrm>
                        <a:off x="1656000" y="2608560"/>
                        <a:ext cx="27360" cy="63720"/>
                        <a:chOff x="1656000" y="2608560"/>
                        <a:chExt cx="27360" cy="63720"/>
                      </a:xfrm>
                    </p:grpSpPr>
                    <p:sp>
                      <p:nvSpPr>
                        <p:cNvPr id="1113" name="CustomShape 21"/>
                        <p:cNvSpPr/>
                        <p:nvPr/>
                      </p:nvSpPr>
                      <p:spPr>
                        <a:xfrm>
                          <a:off x="1656000" y="2608560"/>
                          <a:ext cx="27360" cy="6372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114" name="CustomShape 22"/>
                      <p:cNvSpPr/>
                      <p:nvPr/>
                    </p:nvSpPr>
                    <p:spPr>
                      <a:xfrm>
                        <a:off x="1542960" y="2043720"/>
                        <a:ext cx="64080" cy="6300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15" name="CustomShape 23"/>
                      <p:cNvSpPr/>
                      <p:nvPr/>
                    </p:nvSpPr>
                    <p:spPr>
                      <a:xfrm>
                        <a:off x="1303200" y="2844000"/>
                        <a:ext cx="63720" cy="633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116" name="Group 24"/>
                    <p:cNvGrpSpPr/>
                    <p:nvPr/>
                  </p:nvGrpSpPr>
                  <p:grpSpPr>
                    <a:xfrm>
                      <a:off x="1037160" y="2116440"/>
                      <a:ext cx="605160" cy="749160"/>
                      <a:chOff x="1037160" y="2116440"/>
                      <a:chExt cx="605160" cy="749160"/>
                    </a:xfrm>
                  </p:grpSpPr>
                  <p:sp>
                    <p:nvSpPr>
                      <p:cNvPr id="1117" name="Line 25"/>
                      <p:cNvSpPr/>
                      <p:nvPr/>
                    </p:nvSpPr>
                    <p:spPr>
                      <a:xfrm>
                        <a:off x="1037160" y="2599200"/>
                        <a:ext cx="27576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18" name="Line 26"/>
                      <p:cNvSpPr/>
                      <p:nvPr/>
                    </p:nvSpPr>
                    <p:spPr>
                      <a:xfrm flipV="1">
                        <a:off x="1325520" y="2116440"/>
                        <a:ext cx="229680" cy="4824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119" name="Group 27"/>
                      <p:cNvGrpSpPr/>
                      <p:nvPr/>
                    </p:nvGrpSpPr>
                    <p:grpSpPr>
                      <a:xfrm>
                        <a:off x="1310040" y="2645280"/>
                        <a:ext cx="332280" cy="220320"/>
                        <a:chOff x="1310040" y="2645280"/>
                        <a:chExt cx="332280" cy="220320"/>
                      </a:xfrm>
                    </p:grpSpPr>
                    <p:sp>
                      <p:nvSpPr>
                        <p:cNvPr id="1120" name="Line 28"/>
                        <p:cNvSpPr/>
                        <p:nvPr/>
                      </p:nvSpPr>
                      <p:spPr>
                        <a:xfrm flipH="1">
                          <a:off x="1394280" y="2645280"/>
                          <a:ext cx="248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121" name="Freeform 29"/>
                        <p:cNvSpPr/>
                        <p:nvPr/>
                      </p:nvSpPr>
                      <p:spPr>
                        <a:xfrm>
                          <a:off x="1257840" y="2644560"/>
                          <a:ext cx="176760" cy="2214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491" h="615">
                              <a:moveTo>
                                <a:pt x="386" y="2"/>
                              </a:moveTo>
                              <a:cubicBezTo>
                                <a:pt x="220" y="0"/>
                                <a:pt x="401" y="160"/>
                                <a:pt x="301" y="196"/>
                              </a:cubicBezTo>
                              <a:cubicBezTo>
                                <a:pt x="53" y="286"/>
                                <a:pt x="490" y="312"/>
                                <a:pt x="231" y="382"/>
                              </a:cubicBezTo>
                              <a:cubicBezTo>
                                <a:pt x="0" y="445"/>
                                <a:pt x="307" y="411"/>
                                <a:pt x="309" y="490"/>
                              </a:cubicBezTo>
                              <a:lnTo>
                                <a:pt x="224" y="536"/>
                              </a:lnTo>
                              <a:lnTo>
                                <a:pt x="255" y="614"/>
                              </a:lnTo>
                              <a:lnTo>
                                <a:pt x="255" y="607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  <p:sp>
                    <p:nvSpPr>
                      <p:cNvPr id="1122" name="CustomShape 30"/>
                      <p:cNvSpPr/>
                      <p:nvPr/>
                    </p:nvSpPr>
                    <p:spPr>
                      <a:xfrm>
                        <a:off x="1257120" y="2530080"/>
                        <a:ext cx="206280" cy="161280"/>
                      </a:xfrm>
                      <a:custGeom>
                        <a:avLst/>
                        <a:gdLst/>
                        <a:ahLst/>
                        <a:rect l="l" t="t" r="r" b="b"/>
                        <a:pathLst>
                          <a:path w="21600" h="21600">
                            <a:moveTo>
                              <a:pt x="11464" y="4340"/>
                            </a:moveTo>
                            <a:lnTo>
                              <a:pt x="9722" y="1887"/>
                            </a:lnTo>
                            <a:lnTo>
                              <a:pt x="8548" y="6383"/>
                            </a:lnTo>
                            <a:lnTo>
                              <a:pt x="4503" y="3626"/>
                            </a:lnTo>
                            <a:lnTo>
                              <a:pt x="5373" y="7816"/>
                            </a:lnTo>
                            <a:lnTo>
                              <a:pt x="1174" y="8270"/>
                            </a:lnTo>
                            <a:lnTo>
                              <a:pt x="3934" y="11592"/>
                            </a:lnTo>
                            <a:lnTo>
                              <a:pt x="0" y="12875"/>
                            </a:lnTo>
                            <a:lnTo>
                              <a:pt x="3329" y="15372"/>
                            </a:lnTo>
                            <a:lnTo>
                              <a:pt x="1283" y="17824"/>
                            </a:lnTo>
                            <a:lnTo>
                              <a:pt x="4804" y="18239"/>
                            </a:lnTo>
                            <a:lnTo>
                              <a:pt x="4918" y="21600"/>
                            </a:lnTo>
                            <a:lnTo>
                              <a:pt x="7525" y="18125"/>
                            </a:lnTo>
                            <a:lnTo>
                              <a:pt x="8698" y="19712"/>
                            </a:lnTo>
                            <a:lnTo>
                              <a:pt x="9871" y="17371"/>
                            </a:lnTo>
                            <a:lnTo>
                              <a:pt x="11614" y="18844"/>
                            </a:lnTo>
                            <a:lnTo>
                              <a:pt x="12178" y="15937"/>
                            </a:lnTo>
                            <a:lnTo>
                              <a:pt x="14943" y="17371"/>
                            </a:lnTo>
                            <a:lnTo>
                              <a:pt x="14640" y="14348"/>
                            </a:lnTo>
                            <a:lnTo>
                              <a:pt x="18878" y="15632"/>
                            </a:lnTo>
                            <a:lnTo>
                              <a:pt x="16382" y="12311"/>
                            </a:lnTo>
                            <a:lnTo>
                              <a:pt x="18270" y="11292"/>
                            </a:lnTo>
                            <a:lnTo>
                              <a:pt x="16986" y="9404"/>
                            </a:lnTo>
                            <a:lnTo>
                              <a:pt x="21600" y="6646"/>
                            </a:lnTo>
                            <a:lnTo>
                              <a:pt x="16382" y="6533"/>
                            </a:lnTo>
                            <a:lnTo>
                              <a:pt x="18005" y="3172"/>
                            </a:lnTo>
                            <a:lnTo>
                              <a:pt x="14524" y="5778"/>
                            </a:lnTo>
                            <a:lnTo>
                              <a:pt x="14789" y="0"/>
                            </a:lnTo>
                            <a:lnTo>
                              <a:pt x="11464" y="4340"/>
                            </a:lnTo>
                            <a:close/>
                          </a:path>
                        </a:pathLst>
                      </a:custGeom>
                      <a:solidFill>
                        <a:srgbClr val="f5fd55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</p:grpSp>
            </p:grpSp>
            <p:pic>
              <p:nvPicPr>
                <p:cNvPr id="1123" name="" descr=""/>
                <p:cNvPicPr/>
                <p:nvPr/>
              </p:nvPicPr>
              <p:blipFill>
                <a:blip r:embed="rId7"/>
                <a:stretch/>
              </p:blipFill>
              <p:spPr>
                <a:xfrm rot="7921200">
                  <a:off x="853560" y="2933640"/>
                  <a:ext cx="792360" cy="7585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124" name="" descr=""/>
                <p:cNvPicPr/>
                <p:nvPr/>
              </p:nvPicPr>
              <p:blipFill>
                <a:blip r:embed="rId8"/>
                <a:stretch/>
              </p:blipFill>
              <p:spPr>
                <a:xfrm rot="1978200">
                  <a:off x="1547640" y="1418040"/>
                  <a:ext cx="405360" cy="7225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125" name="TextShape 31"/>
            <p:cNvSpPr txBox="1"/>
            <p:nvPr/>
          </p:nvSpPr>
          <p:spPr>
            <a:xfrm>
              <a:off x="66600" y="3828240"/>
              <a:ext cx="25279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QGP brick + jet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26" name="Group 32"/>
          <p:cNvGrpSpPr/>
          <p:nvPr/>
        </p:nvGrpSpPr>
        <p:grpSpPr>
          <a:xfrm>
            <a:off x="137520" y="4649040"/>
            <a:ext cx="2511720" cy="2211120"/>
            <a:chOff x="137520" y="4649040"/>
            <a:chExt cx="2511720" cy="2211120"/>
          </a:xfrm>
        </p:grpSpPr>
        <p:sp>
          <p:nvSpPr>
            <p:cNvPr id="1127" name="CustomShape 33"/>
            <p:cNvSpPr/>
            <p:nvPr/>
          </p:nvSpPr>
          <p:spPr>
            <a:xfrm>
              <a:off x="137520" y="4649040"/>
              <a:ext cx="2511720" cy="221112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28" name="" descr=""/>
            <p:cNvPicPr/>
            <p:nvPr/>
          </p:nvPicPr>
          <p:blipFill>
            <a:blip r:embed="rId9"/>
            <a:stretch/>
          </p:blipFill>
          <p:spPr>
            <a:xfrm>
              <a:off x="234360" y="4778280"/>
              <a:ext cx="2286000" cy="1645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29" name="TextShape 34"/>
            <p:cNvSpPr txBox="1"/>
            <p:nvPr/>
          </p:nvSpPr>
          <p:spPr>
            <a:xfrm>
              <a:off x="234360" y="6424200"/>
              <a:ext cx="218340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1130" name="Line 35"/>
          <p:cNvCxnSpPr>
            <a:stCxn id="1102" idx="3"/>
          </p:cNvCxnSpPr>
          <p:nvPr/>
        </p:nvCxnSpPr>
        <p:spPr>
          <a:xfrm>
            <a:off x="2594520" y="2929320"/>
            <a:ext cx="762840" cy="10281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31" name="Line 36"/>
          <p:cNvCxnSpPr>
            <a:stCxn id="1126" idx="3"/>
          </p:cNvCxnSpPr>
          <p:nvPr/>
        </p:nvCxnSpPr>
        <p:spPr>
          <a:xfrm flipV="1">
            <a:off x="2649240" y="3957120"/>
            <a:ext cx="708120" cy="179784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32" name="Group 37"/>
          <p:cNvGrpSpPr/>
          <p:nvPr/>
        </p:nvGrpSpPr>
        <p:grpSpPr>
          <a:xfrm>
            <a:off x="6065280" y="752400"/>
            <a:ext cx="3776040" cy="2816640"/>
            <a:chOff x="6065280" y="752400"/>
            <a:chExt cx="3776040" cy="2816640"/>
          </a:xfrm>
        </p:grpSpPr>
        <p:sp>
          <p:nvSpPr>
            <p:cNvPr id="1133" name="CustomShape 38"/>
            <p:cNvSpPr/>
            <p:nvPr/>
          </p:nvSpPr>
          <p:spPr>
            <a:xfrm>
              <a:off x="6065280" y="752400"/>
              <a:ext cx="3776040" cy="281664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34" name="" descr=""/>
            <p:cNvPicPr/>
            <p:nvPr/>
          </p:nvPicPr>
          <p:blipFill>
            <a:blip r:embed="rId10"/>
            <a:stretch/>
          </p:blipFill>
          <p:spPr>
            <a:xfrm>
              <a:off x="6550560" y="913680"/>
              <a:ext cx="2856960" cy="2207160"/>
            </a:xfrm>
            <a:prstGeom prst="rect">
              <a:avLst/>
            </a:prstGeom>
            <a:ln>
              <a:noFill/>
            </a:ln>
          </p:spPr>
        </p:pic>
        <mc:AlternateContent>
          <mc:Choice xmlns:a14="http://schemas.microsoft.com/office/drawing/2010/main" Requires="a14">
            <p:sp>
              <p:nvSpPr>
                <p:cNvPr id="1135" name="Formula 39"/>
                <p:cNvSpPr txBox="1"/>
                <p:nvPr/>
              </p:nvSpPr>
              <p:spPr>
                <a:xfrm>
                  <a:off x="6942960" y="3152520"/>
                  <a:ext cx="2063880" cy="40536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p>
                        <m:e>
                          <m:r>
                            <m:t xml:space="preserve">χ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  <m:r>
                        <m:t xml:space="preserve">minimization</m:t>
                      </m:r>
                    </m:oMath>
                  </a14:m>
                </a:p>
              </p:txBody>
            </p:sp>
          </mc:Choice>
          <mc:Fallback/>
        </mc:AlternateContent>
      </p:grpSp>
      <p:cxnSp>
        <p:nvCxnSpPr>
          <p:cNvPr id="1136" name="Line 40"/>
          <p:cNvCxnSpPr>
            <a:stCxn id="1089" idx="3"/>
            <a:endCxn id="1132" idx="1"/>
          </p:cNvCxnSpPr>
          <p:nvPr/>
        </p:nvCxnSpPr>
        <p:spPr>
          <a:xfrm flipV="1">
            <a:off x="5432040" y="2160720"/>
            <a:ext cx="633600" cy="17967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37" name="Group 41"/>
          <p:cNvGrpSpPr/>
          <p:nvPr/>
        </p:nvGrpSpPr>
        <p:grpSpPr>
          <a:xfrm>
            <a:off x="6027840" y="4141080"/>
            <a:ext cx="4667400" cy="2976120"/>
            <a:chOff x="6027840" y="4141080"/>
            <a:chExt cx="4667400" cy="2976120"/>
          </a:xfrm>
        </p:grpSpPr>
        <p:sp>
          <p:nvSpPr>
            <p:cNvPr id="1138" name="CustomShape 42"/>
            <p:cNvSpPr/>
            <p:nvPr/>
          </p:nvSpPr>
          <p:spPr>
            <a:xfrm>
              <a:off x="6027840" y="4141080"/>
              <a:ext cx="3776040" cy="282348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39" name="" descr=""/>
            <p:cNvPicPr/>
            <p:nvPr/>
          </p:nvPicPr>
          <p:blipFill>
            <a:blip r:embed="rId11"/>
            <a:stretch/>
          </p:blipFill>
          <p:spPr>
            <a:xfrm>
              <a:off x="6672960" y="4223520"/>
              <a:ext cx="2704680" cy="2175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40" name="TextShape 43"/>
            <p:cNvSpPr txBox="1"/>
            <p:nvPr/>
          </p:nvSpPr>
          <p:spPr>
            <a:xfrm>
              <a:off x="7461000" y="6413760"/>
              <a:ext cx="23457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r"/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200 GeV Au+Au</a:t>
              </a:r>
              <a:endParaRPr b="0" lang="en-US" sz="18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141" name="Formula 44"/>
                <p:cNvSpPr txBox="1"/>
                <p:nvPr/>
              </p:nvSpPr>
              <p:spPr>
                <a:xfrm>
                  <a:off x="6041160" y="6411960"/>
                  <a:ext cx="18111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1.2</m:t>
                      </m:r>
                      <m:r>
                        <m:t xml:space="preserve">±</m:t>
                      </m:r>
                      <m:r>
                        <m:t xml:space="preserve">0.3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1142" name="Formula 45"/>
                <p:cNvSpPr txBox="1"/>
                <p:nvPr/>
              </p:nvSpPr>
              <p:spPr>
                <a:xfrm>
                  <a:off x="6041160" y="6699600"/>
                  <a:ext cx="1814760" cy="2876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  <m:r>
                        <m:t xml:space="preserve">=</m:t>
                      </m:r>
                      <m:r>
                        <m:t xml:space="preserve">1.9</m:t>
                      </m:r>
                      <m:r>
                        <m:t xml:space="preserve">±</m:t>
                      </m:r>
                      <m:r>
                        <m:t xml:space="preserve">0.7</m:t>
                      </m:r>
                      <m:r>
                        <m:t xml:space="preserve"> </m:t>
                      </m:r>
                      <m:sSup>
                        <m:e>
                          <m:r>
                            <m:t xml:space="preserve">GeV</m:t>
                          </m:r>
                        </m:e>
                        <m:sup>
                          <m:r>
                            <m:t xml:space="preserve">2</m:t>
                          </m:r>
                        </m:sup>
                      </m:sSup>
                    </m:oMath>
                  </a14:m>
                </a:p>
              </p:txBody>
            </p:sp>
          </mc:Choice>
          <mc:Fallback/>
        </mc:AlternateContent>
        <p:sp>
          <p:nvSpPr>
            <p:cNvPr id="1143" name="TextShape 46"/>
            <p:cNvSpPr txBox="1"/>
            <p:nvPr/>
          </p:nvSpPr>
          <p:spPr>
            <a:xfrm>
              <a:off x="8003880" y="6657120"/>
              <a:ext cx="2691360" cy="4600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solidFill>
                    <a:srgbClr val="000000"/>
                  </a:solidFill>
                  <a:latin typeface="Arial"/>
                </a:rPr>
                <a:t>2.76 TeV Pb+Pb</a:t>
              </a:r>
              <a:endParaRPr b="0" lang="en-US" sz="1800" spc="-1" strike="noStrike">
                <a:latin typeface="Arial"/>
              </a:endParaRPr>
            </a:p>
          </p:txBody>
        </p:sp>
      </p:grpSp>
      <p:cxnSp>
        <p:nvCxnSpPr>
          <p:cNvPr id="1144" name="Line 47"/>
          <p:cNvCxnSpPr>
            <a:stCxn id="1132" idx="2"/>
            <a:endCxn id="1137" idx="0"/>
          </p:cNvCxnSpPr>
          <p:nvPr/>
        </p:nvCxnSpPr>
        <p:spPr>
          <a:xfrm>
            <a:off x="7953120" y="3569040"/>
            <a:ext cx="408600" cy="572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31" dur="indefinite" restart="never" nodeType="tmRoot">
          <p:childTnLst>
            <p:seq>
              <p:cTn id="1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TextShape 1"/>
          <p:cNvSpPr txBox="1"/>
          <p:nvPr/>
        </p:nvSpPr>
        <p:spPr>
          <a:xfrm>
            <a:off x="504000" y="154080"/>
            <a:ext cx="9071640" cy="1239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Bayesian Statistical Analysis</a:t>
            </a:r>
            <a:br/>
            <a:r>
              <a:rPr b="0" lang="en-US" sz="2500" spc="-1" strike="noStrike">
                <a:latin typeface="Arial"/>
              </a:rPr>
              <a:t>Models and Data Analysis Initiative</a:t>
            </a:r>
            <a:br/>
            <a:r>
              <a:rPr b="0" lang="en-US" sz="1800" spc="-1" strike="noStrike">
                <a:latin typeface="Arial"/>
                <a:hlinkClick r:id="rId1"/>
              </a:rPr>
              <a:t>http://madai.us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146" name="TextShape 2"/>
          <p:cNvSpPr txBox="1"/>
          <p:nvPr/>
        </p:nvSpPr>
        <p:spPr>
          <a:xfrm>
            <a:off x="2615400" y="5257440"/>
            <a:ext cx="3796560" cy="15969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1" lang="en-US" sz="2400" spc="-1" strike="noStrike">
                <a:latin typeface="Times New Roman"/>
                <a:ea typeface="PCASQH+GillSans-Bold"/>
              </a:rPr>
              <a:t>Model emulation</a:t>
            </a:r>
            <a:endParaRPr b="0" lang="en-US" sz="24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Run full model ~1000 times</a:t>
            </a:r>
            <a:endParaRPr b="0" lang="en-US" sz="2000" spc="-1" strike="noStrike">
              <a:latin typeface="Arial"/>
            </a:endParaRPr>
          </a:p>
          <a:p>
            <a:pPr marL="216000" indent="-216000">
              <a:buClr>
                <a:srgbClr val="000000"/>
              </a:buClr>
              <a:buFont typeface="StarSymbol"/>
              <a:buAutoNum type="arabicParenR"/>
            </a:pPr>
            <a:r>
              <a:rPr b="0" lang="en-US" sz="2000" spc="-1" strike="noStrike">
                <a:latin typeface="Times New Roman"/>
                <a:ea typeface="PCASQH+GillSans-Bold"/>
              </a:rPr>
              <a:t> </a:t>
            </a:r>
            <a:r>
              <a:rPr b="0" lang="en-US" sz="2000" spc="-1" strike="noStrike">
                <a:latin typeface="Times New Roman"/>
                <a:ea typeface="PCASQH+GillSans-Bold"/>
              </a:rPr>
              <a:t>MCMC parameter search uses emulator (interpolator)  in lieu of full model</a:t>
            </a:r>
            <a:endParaRPr b="0" lang="en-US" sz="2000" spc="-1" strike="noStrike">
              <a:latin typeface="Arial"/>
            </a:endParaRPr>
          </a:p>
        </p:txBody>
      </p:sp>
      <p:grpSp>
        <p:nvGrpSpPr>
          <p:cNvPr id="1147" name="Group 3"/>
          <p:cNvGrpSpPr/>
          <p:nvPr/>
        </p:nvGrpSpPr>
        <p:grpSpPr>
          <a:xfrm>
            <a:off x="149040" y="1509480"/>
            <a:ext cx="4105080" cy="2747520"/>
            <a:chOff x="149040" y="1509480"/>
            <a:chExt cx="4105080" cy="2747520"/>
          </a:xfrm>
        </p:grpSpPr>
        <p:sp>
          <p:nvSpPr>
            <p:cNvPr id="1148" name="CustomShape 4"/>
            <p:cNvSpPr/>
            <p:nvPr/>
          </p:nvSpPr>
          <p:spPr>
            <a:xfrm>
              <a:off x="149040" y="1509480"/>
              <a:ext cx="4105080" cy="27475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49" name="" descr=""/>
            <p:cNvPicPr/>
            <p:nvPr/>
          </p:nvPicPr>
          <p:blipFill>
            <a:blip r:embed="rId2"/>
            <a:stretch/>
          </p:blipFill>
          <p:spPr>
            <a:xfrm>
              <a:off x="273600" y="173052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0" name="" descr=""/>
            <p:cNvPicPr/>
            <p:nvPr/>
          </p:nvPicPr>
          <p:blipFill>
            <a:blip r:embed="rId3"/>
            <a:stretch/>
          </p:blipFill>
          <p:spPr>
            <a:xfrm>
              <a:off x="2272680" y="1921680"/>
              <a:ext cx="1828800" cy="1398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1" name="TextShape 5"/>
            <p:cNvSpPr txBox="1"/>
            <p:nvPr/>
          </p:nvSpPr>
          <p:spPr>
            <a:xfrm>
              <a:off x="2254320" y="3515760"/>
              <a:ext cx="1892160" cy="4032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Data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52" name="Group 6"/>
          <p:cNvGrpSpPr/>
          <p:nvPr/>
        </p:nvGrpSpPr>
        <p:grpSpPr>
          <a:xfrm>
            <a:off x="121320" y="4767840"/>
            <a:ext cx="1840680" cy="2237400"/>
            <a:chOff x="121320" y="4767840"/>
            <a:chExt cx="1840680" cy="2237400"/>
          </a:xfrm>
        </p:grpSpPr>
        <p:sp>
          <p:nvSpPr>
            <p:cNvPr id="1153" name="TextShape 7"/>
            <p:cNvSpPr txBox="1"/>
            <p:nvPr/>
          </p:nvSpPr>
          <p:spPr>
            <a:xfrm>
              <a:off x="121320" y="4767840"/>
              <a:ext cx="1840680" cy="223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Monte Carlo </a:t>
              </a:r>
              <a:endParaRPr b="0" lang="en-US" sz="2000" spc="-1" strike="noStrike">
                <a:latin typeface="Arial"/>
              </a:endParaRPr>
            </a:p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models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154" name="" descr=""/>
            <p:cNvPicPr/>
            <p:nvPr/>
          </p:nvPicPr>
          <p:blipFill>
            <a:blip r:embed="rId4"/>
            <a:stretch/>
          </p:blipFill>
          <p:spPr>
            <a:xfrm>
              <a:off x="239400" y="5339160"/>
              <a:ext cx="1644480" cy="166104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155" name="Line 8"/>
          <p:cNvCxnSpPr>
            <a:stCxn id="1152" idx="3"/>
            <a:endCxn id="1146" idx="1"/>
          </p:cNvCxnSpPr>
          <p:nvPr/>
        </p:nvCxnSpPr>
        <p:spPr>
          <a:xfrm>
            <a:off x="1962000" y="5886360"/>
            <a:ext cx="653760" cy="1699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156" name="Group 9"/>
          <p:cNvGrpSpPr/>
          <p:nvPr/>
        </p:nvGrpSpPr>
        <p:grpSpPr>
          <a:xfrm>
            <a:off x="4769640" y="1455840"/>
            <a:ext cx="2415240" cy="3423960"/>
            <a:chOff x="4769640" y="1455840"/>
            <a:chExt cx="2415240" cy="3423960"/>
          </a:xfrm>
        </p:grpSpPr>
        <p:sp>
          <p:nvSpPr>
            <p:cNvPr id="1157" name="CustomShape 10"/>
            <p:cNvSpPr/>
            <p:nvPr/>
          </p:nvSpPr>
          <p:spPr>
            <a:xfrm>
              <a:off x="4886640" y="1455840"/>
              <a:ext cx="2174040" cy="34088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58" name="" descr=""/>
            <p:cNvPicPr/>
            <p:nvPr/>
          </p:nvPicPr>
          <p:blipFill>
            <a:blip r:embed="rId5"/>
            <a:stretch/>
          </p:blipFill>
          <p:spPr>
            <a:xfrm>
              <a:off x="5067360" y="1632600"/>
              <a:ext cx="1852560" cy="2779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59" name="TextShape 11"/>
            <p:cNvSpPr txBox="1"/>
            <p:nvPr/>
          </p:nvSpPr>
          <p:spPr>
            <a:xfrm>
              <a:off x="4984200" y="2541240"/>
              <a:ext cx="13622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160" name="TextShape 12"/>
            <p:cNvSpPr txBox="1"/>
            <p:nvPr/>
          </p:nvSpPr>
          <p:spPr>
            <a:xfrm>
              <a:off x="5145840" y="3837600"/>
              <a:ext cx="161784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Posterior</a:t>
              </a:r>
              <a:endParaRPr b="0" lang="en-US" sz="2200" spc="-1" strike="noStrike">
                <a:latin typeface="Arial"/>
              </a:endParaRPr>
            </a:p>
          </p:txBody>
        </p:sp>
        <p:sp>
          <p:nvSpPr>
            <p:cNvPr id="1161" name="TextShape 13"/>
            <p:cNvSpPr txBox="1"/>
            <p:nvPr/>
          </p:nvSpPr>
          <p:spPr>
            <a:xfrm>
              <a:off x="4769640" y="4449960"/>
              <a:ext cx="2415240" cy="4298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Optimization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162" name="Group 14"/>
          <p:cNvGrpSpPr/>
          <p:nvPr/>
        </p:nvGrpSpPr>
        <p:grpSpPr>
          <a:xfrm>
            <a:off x="7236360" y="2969280"/>
            <a:ext cx="2764800" cy="3767400"/>
            <a:chOff x="7236360" y="2969280"/>
            <a:chExt cx="2764800" cy="3767400"/>
          </a:xfrm>
        </p:grpSpPr>
        <p:sp>
          <p:nvSpPr>
            <p:cNvPr id="1163" name="CustomShape 15"/>
            <p:cNvSpPr/>
            <p:nvPr/>
          </p:nvSpPr>
          <p:spPr>
            <a:xfrm>
              <a:off x="7236360" y="2969280"/>
              <a:ext cx="2764800" cy="37674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64" name="" descr=""/>
            <p:cNvPicPr/>
            <p:nvPr/>
          </p:nvPicPr>
          <p:blipFill>
            <a:blip r:embed="rId6"/>
            <a:stretch/>
          </p:blipFill>
          <p:spPr>
            <a:xfrm>
              <a:off x="7521840" y="3220920"/>
              <a:ext cx="2279160" cy="2279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65" name="TextShape 16"/>
            <p:cNvSpPr txBox="1"/>
            <p:nvPr/>
          </p:nvSpPr>
          <p:spPr>
            <a:xfrm>
              <a:off x="7338600" y="5605920"/>
              <a:ext cx="2518560" cy="88740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br/>
              <a:r>
                <a:rPr b="0" lang="en-US" sz="1200" spc="-1" strike="noStrike">
                  <a:latin typeface="Arial"/>
                  <a:hlinkClick r:id="rId7"/>
                </a:rPr>
                <a:t>Novak et al, Phys.Rev. C89 (2014) no.3, 034917</a:t>
              </a:r>
              <a:endParaRPr b="0" lang="en-US" sz="1200" spc="-1" strike="noStrike">
                <a:latin typeface="Arial"/>
              </a:endParaRPr>
            </a:p>
          </p:txBody>
        </p:sp>
      </p:grpSp>
      <p:cxnSp>
        <p:nvCxnSpPr>
          <p:cNvPr id="1166" name="Line 17"/>
          <p:cNvCxnSpPr>
            <a:stCxn id="1147" idx="3"/>
          </p:cNvCxnSpPr>
          <p:nvPr/>
        </p:nvCxnSpPr>
        <p:spPr>
          <a:xfrm flipV="1">
            <a:off x="4254120" y="2692080"/>
            <a:ext cx="632880" cy="191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67" name="Line 18"/>
          <p:cNvCxnSpPr>
            <a:stCxn id="1146" idx="0"/>
            <a:endCxn id="1156" idx="2"/>
          </p:cNvCxnSpPr>
          <p:nvPr/>
        </p:nvCxnSpPr>
        <p:spPr>
          <a:xfrm flipV="1">
            <a:off x="4513680" y="4879800"/>
            <a:ext cx="1463760" cy="3780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168" name="Line 19"/>
          <p:cNvCxnSpPr>
            <a:endCxn id="1162" idx="0"/>
          </p:cNvCxnSpPr>
          <p:nvPr/>
        </p:nvCxnSpPr>
        <p:spPr>
          <a:xfrm>
            <a:off x="7060680" y="2692080"/>
            <a:ext cx="1558440" cy="2775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33" dur="indefinite" restart="never" nodeType="tmRoot">
          <p:childTnLst>
            <p:seq>
              <p:cTn id="1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extShape 1"/>
          <p:cNvSpPr txBox="1"/>
          <p:nvPr/>
        </p:nvSpPr>
        <p:spPr>
          <a:xfrm>
            <a:off x="51120" y="19440"/>
            <a:ext cx="10035360" cy="1826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JETSCAPE</a:t>
            </a:r>
            <a:br/>
            <a:r>
              <a:rPr b="0" lang="en-US" sz="3000" spc="-1" strike="noStrike">
                <a:latin typeface="Arial"/>
              </a:rPr>
              <a:t>Event generator</a:t>
            </a:r>
            <a:br/>
            <a:r>
              <a:rPr b="1" lang="en-US" sz="1800" spc="-1" strike="noStrike">
                <a:latin typeface="Arial"/>
              </a:rPr>
              <a:t>J</a:t>
            </a:r>
            <a:r>
              <a:rPr b="0" lang="en-US" sz="1800" spc="-1" strike="noStrike">
                <a:latin typeface="Arial"/>
              </a:rPr>
              <a:t>et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nergy-loss </a:t>
            </a:r>
            <a:r>
              <a:rPr b="1" lang="en-US" sz="1800" spc="-1" strike="noStrike">
                <a:latin typeface="Arial"/>
              </a:rPr>
              <a:t>T</a:t>
            </a:r>
            <a:r>
              <a:rPr b="0" lang="en-US" sz="1800" spc="-1" strike="noStrike">
                <a:latin typeface="Arial"/>
              </a:rPr>
              <a:t>omography with a </a:t>
            </a:r>
            <a:r>
              <a:rPr b="1" lang="en-US" sz="1800" spc="-1" strike="noStrike">
                <a:latin typeface="Arial"/>
              </a:rPr>
              <a:t>S</a:t>
            </a:r>
            <a:r>
              <a:rPr b="0" lang="en-US" sz="1800" spc="-1" strike="noStrike">
                <a:latin typeface="Arial"/>
              </a:rPr>
              <a:t>tatistically and </a:t>
            </a:r>
            <a:r>
              <a:rPr b="1" lang="en-US" sz="1800" spc="-1" strike="noStrike">
                <a:latin typeface="Arial"/>
              </a:rPr>
              <a:t>C</a:t>
            </a:r>
            <a:r>
              <a:rPr b="0" lang="en-US" sz="1800" spc="-1" strike="noStrike">
                <a:latin typeface="Arial"/>
              </a:rPr>
              <a:t>omputationally </a:t>
            </a:r>
            <a:r>
              <a:rPr b="1" lang="en-US" sz="1800" spc="-1" strike="noStrike">
                <a:latin typeface="Arial"/>
              </a:rPr>
              <a:t>A</a:t>
            </a:r>
            <a:r>
              <a:rPr b="0" lang="en-US" sz="1800" spc="-1" strike="noStrike">
                <a:latin typeface="Arial"/>
              </a:rPr>
              <a:t>dvanced </a:t>
            </a:r>
            <a:r>
              <a:rPr b="1" lang="en-US" sz="1800" spc="-1" strike="noStrike">
                <a:latin typeface="Arial"/>
              </a:rPr>
              <a:t>P</a:t>
            </a:r>
            <a:r>
              <a:rPr b="0" lang="en-US" sz="1800" spc="-1" strike="noStrike">
                <a:latin typeface="Arial"/>
              </a:rPr>
              <a:t>rogram </a:t>
            </a:r>
            <a:r>
              <a:rPr b="1" lang="en-US" sz="1800" spc="-1" strike="noStrike">
                <a:latin typeface="Arial"/>
              </a:rPr>
              <a:t>E</a:t>
            </a:r>
            <a:r>
              <a:rPr b="0" lang="en-US" sz="1800" spc="-1" strike="noStrike">
                <a:latin typeface="Arial"/>
              </a:rPr>
              <a:t>nvelope</a:t>
            </a:r>
            <a:br/>
            <a:r>
              <a:rPr b="0" lang="en-US" sz="1800" spc="-1" strike="noStrike">
                <a:latin typeface="Arial"/>
              </a:rPr>
              <a:t>http://jetscape.wayne.edu/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1170" name="Group 2"/>
          <p:cNvGrpSpPr/>
          <p:nvPr/>
        </p:nvGrpSpPr>
        <p:grpSpPr>
          <a:xfrm>
            <a:off x="172440" y="1607760"/>
            <a:ext cx="2123640" cy="2260440"/>
            <a:chOff x="172440" y="1607760"/>
            <a:chExt cx="2123640" cy="2260440"/>
          </a:xfrm>
        </p:grpSpPr>
        <p:sp>
          <p:nvSpPr>
            <p:cNvPr id="1171" name="TextShape 3"/>
            <p:cNvSpPr txBox="1"/>
            <p:nvPr/>
          </p:nvSpPr>
          <p:spPr>
            <a:xfrm>
              <a:off x="172440" y="1607760"/>
              <a:ext cx="2123640" cy="22604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txBody>
            <a:bodyPr lIns="90000" rIns="90000" tIns="45000" bIns="45000"/>
            <a:p>
              <a:pPr algn="ctr"/>
              <a:r>
                <a:rPr b="1" lang="en-US" sz="2000" spc="-1" strike="noStrike">
                  <a:latin typeface="Times New Roman"/>
                  <a:ea typeface="PCASQH+GillSans-Bold"/>
                </a:rPr>
                <a:t>Realistic medium</a:t>
              </a:r>
              <a:endParaRPr b="0" lang="en-US" sz="2000" spc="-1" strike="noStrike">
                <a:latin typeface="Arial"/>
              </a:endParaRPr>
            </a:p>
          </p:txBody>
        </p:sp>
        <p:pic>
          <p:nvPicPr>
            <p:cNvPr id="1172" name="" descr=""/>
            <p:cNvPicPr/>
            <p:nvPr/>
          </p:nvPicPr>
          <p:blipFill>
            <a:blip r:embed="rId1"/>
            <a:stretch/>
          </p:blipFill>
          <p:spPr>
            <a:xfrm>
              <a:off x="308520" y="1968840"/>
              <a:ext cx="1897560" cy="16783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173" name="Group 4"/>
          <p:cNvGrpSpPr/>
          <p:nvPr/>
        </p:nvGrpSpPr>
        <p:grpSpPr>
          <a:xfrm>
            <a:off x="34920" y="4034160"/>
            <a:ext cx="2441520" cy="2998800"/>
            <a:chOff x="34920" y="4034160"/>
            <a:chExt cx="2441520" cy="2998800"/>
          </a:xfrm>
        </p:grpSpPr>
        <p:sp>
          <p:nvSpPr>
            <p:cNvPr id="1174" name="CustomShape 5"/>
            <p:cNvSpPr/>
            <p:nvPr/>
          </p:nvSpPr>
          <p:spPr>
            <a:xfrm>
              <a:off x="180720" y="4034160"/>
              <a:ext cx="2137320" cy="29988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75" name="TextShape 6"/>
            <p:cNvSpPr txBox="1"/>
            <p:nvPr/>
          </p:nvSpPr>
          <p:spPr>
            <a:xfrm>
              <a:off x="34920" y="6598440"/>
              <a:ext cx="2441520" cy="40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jets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176" name="Group 7"/>
            <p:cNvGrpSpPr/>
            <p:nvPr/>
          </p:nvGrpSpPr>
          <p:grpSpPr>
            <a:xfrm>
              <a:off x="514440" y="4104360"/>
              <a:ext cx="1434600" cy="2528640"/>
              <a:chOff x="514440" y="4104360"/>
              <a:chExt cx="1434600" cy="2528640"/>
            </a:xfrm>
          </p:grpSpPr>
          <p:grpSp>
            <p:nvGrpSpPr>
              <p:cNvPr id="1177" name="Group 8"/>
              <p:cNvGrpSpPr/>
              <p:nvPr/>
            </p:nvGrpSpPr>
            <p:grpSpPr>
              <a:xfrm>
                <a:off x="805680" y="4791240"/>
                <a:ext cx="703080" cy="875160"/>
                <a:chOff x="805680" y="4791240"/>
                <a:chExt cx="703080" cy="875160"/>
              </a:xfrm>
            </p:grpSpPr>
            <p:grpSp>
              <p:nvGrpSpPr>
                <p:cNvPr id="1178" name="Group 9"/>
                <p:cNvGrpSpPr/>
                <p:nvPr/>
              </p:nvGrpSpPr>
              <p:grpSpPr>
                <a:xfrm>
                  <a:off x="805680" y="4791240"/>
                  <a:ext cx="703080" cy="875160"/>
                  <a:chOff x="805680" y="4791240"/>
                  <a:chExt cx="703080" cy="875160"/>
                </a:xfrm>
              </p:grpSpPr>
              <p:grpSp>
                <p:nvGrpSpPr>
                  <p:cNvPr id="1179" name="Group 10"/>
                  <p:cNvGrpSpPr/>
                  <p:nvPr/>
                </p:nvGrpSpPr>
                <p:grpSpPr>
                  <a:xfrm>
                    <a:off x="805680" y="4791240"/>
                    <a:ext cx="703080" cy="875160"/>
                    <a:chOff x="805680" y="4791240"/>
                    <a:chExt cx="703080" cy="875160"/>
                  </a:xfrm>
                </p:grpSpPr>
                <p:grpSp>
                  <p:nvGrpSpPr>
                    <p:cNvPr id="1180" name="Group 11"/>
                    <p:cNvGrpSpPr/>
                    <p:nvPr/>
                  </p:nvGrpSpPr>
                  <p:grpSpPr>
                    <a:xfrm>
                      <a:off x="805680" y="5316120"/>
                      <a:ext cx="28440" cy="64440"/>
                      <a:chOff x="805680" y="5316120"/>
                      <a:chExt cx="28440" cy="64440"/>
                    </a:xfrm>
                  </p:grpSpPr>
                  <p:sp>
                    <p:nvSpPr>
                      <p:cNvPr id="1181" name="CustomShape 12"/>
                      <p:cNvSpPr/>
                      <p:nvPr/>
                    </p:nvSpPr>
                    <p:spPr>
                      <a:xfrm>
                        <a:off x="805680" y="5316120"/>
                        <a:ext cx="28440" cy="644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182" name="Group 13"/>
                    <p:cNvGrpSpPr/>
                    <p:nvPr/>
                  </p:nvGrpSpPr>
                  <p:grpSpPr>
                    <a:xfrm>
                      <a:off x="1481400" y="5363640"/>
                      <a:ext cx="27360" cy="64080"/>
                      <a:chOff x="1481400" y="5363640"/>
                      <a:chExt cx="27360" cy="64080"/>
                    </a:xfrm>
                  </p:grpSpPr>
                  <p:sp>
                    <p:nvSpPr>
                      <p:cNvPr id="1183" name="CustomShape 14"/>
                      <p:cNvSpPr/>
                      <p:nvPr/>
                    </p:nvSpPr>
                    <p:spPr>
                      <a:xfrm>
                        <a:off x="1481400" y="5363640"/>
                        <a:ext cx="27360" cy="6408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184" name="CustomShape 15"/>
                    <p:cNvSpPr/>
                    <p:nvPr/>
                  </p:nvSpPr>
                  <p:spPr>
                    <a:xfrm>
                      <a:off x="1367280" y="4791240"/>
                      <a:ext cx="64440" cy="6336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85" name="CustomShape 16"/>
                    <p:cNvSpPr/>
                    <p:nvPr/>
                  </p:nvSpPr>
                  <p:spPr>
                    <a:xfrm>
                      <a:off x="1123560" y="5602320"/>
                      <a:ext cx="64800" cy="640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186" name="Group 17"/>
                  <p:cNvGrpSpPr/>
                  <p:nvPr/>
                </p:nvGrpSpPr>
                <p:grpSpPr>
                  <a:xfrm>
                    <a:off x="853560" y="4864320"/>
                    <a:ext cx="614160" cy="759240"/>
                    <a:chOff x="853560" y="4864320"/>
                    <a:chExt cx="614160" cy="759240"/>
                  </a:xfrm>
                </p:grpSpPr>
                <p:sp>
                  <p:nvSpPr>
                    <p:cNvPr id="1187" name="Line 18"/>
                    <p:cNvSpPr/>
                    <p:nvPr/>
                  </p:nvSpPr>
                  <p:spPr>
                    <a:xfrm>
                      <a:off x="853560" y="5353920"/>
                      <a:ext cx="27972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188" name="Line 19"/>
                    <p:cNvSpPr/>
                    <p:nvPr/>
                  </p:nvSpPr>
                  <p:spPr>
                    <a:xfrm flipV="1">
                      <a:off x="1146240" y="4864320"/>
                      <a:ext cx="233280" cy="48924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189" name="Group 20"/>
                    <p:cNvGrpSpPr/>
                    <p:nvPr/>
                  </p:nvGrpSpPr>
                  <p:grpSpPr>
                    <a:xfrm>
                      <a:off x="1130400" y="5400360"/>
                      <a:ext cx="337320" cy="223200"/>
                      <a:chOff x="1130400" y="5400360"/>
                      <a:chExt cx="337320" cy="223200"/>
                    </a:xfrm>
                  </p:grpSpPr>
                  <p:sp>
                    <p:nvSpPr>
                      <p:cNvPr id="1190" name="Line 21"/>
                      <p:cNvSpPr/>
                      <p:nvPr/>
                    </p:nvSpPr>
                    <p:spPr>
                      <a:xfrm flipH="1">
                        <a:off x="1216080" y="5400360"/>
                        <a:ext cx="2516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191" name="Freeform 22"/>
                      <p:cNvSpPr/>
                      <p:nvPr/>
                    </p:nvSpPr>
                    <p:spPr>
                      <a:xfrm>
                        <a:off x="1077480" y="5399280"/>
                        <a:ext cx="179280" cy="2246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498" h="624">
                            <a:moveTo>
                              <a:pt x="391" y="3"/>
                            </a:moveTo>
                            <a:cubicBezTo>
                              <a:pt x="222" y="0"/>
                              <a:pt x="406" y="163"/>
                              <a:pt x="305" y="200"/>
                            </a:cubicBezTo>
                            <a:cubicBezTo>
                              <a:pt x="53" y="290"/>
                              <a:pt x="497" y="317"/>
                              <a:pt x="234" y="388"/>
                            </a:cubicBezTo>
                            <a:cubicBezTo>
                              <a:pt x="0" y="451"/>
                              <a:pt x="310" y="417"/>
                              <a:pt x="313" y="498"/>
                            </a:cubicBezTo>
                            <a:lnTo>
                              <a:pt x="226" y="545"/>
                            </a:lnTo>
                            <a:lnTo>
                              <a:pt x="258" y="623"/>
                            </a:lnTo>
                            <a:lnTo>
                              <a:pt x="258" y="616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192" name="CustomShape 23"/>
                    <p:cNvSpPr/>
                    <p:nvPr/>
                  </p:nvSpPr>
                  <p:spPr>
                    <a:xfrm>
                      <a:off x="1076760" y="5284080"/>
                      <a:ext cx="209160" cy="16272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193" name="" descr=""/>
              <p:cNvPicPr/>
              <p:nvPr/>
            </p:nvPicPr>
            <p:blipFill>
              <a:blip r:embed="rId2"/>
              <a:stretch/>
            </p:blipFill>
            <p:spPr>
              <a:xfrm rot="7923600">
                <a:off x="667800" y="5692680"/>
                <a:ext cx="803520" cy="7689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194" name="" descr=""/>
              <p:cNvPicPr/>
              <p:nvPr/>
            </p:nvPicPr>
            <p:blipFill>
              <a:blip r:embed="rId3"/>
              <a:stretch/>
            </p:blipFill>
            <p:spPr>
              <a:xfrm rot="1979400">
                <a:off x="1371960" y="4157280"/>
                <a:ext cx="411120" cy="7311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195" name="Group 24"/>
          <p:cNvGrpSpPr/>
          <p:nvPr/>
        </p:nvGrpSpPr>
        <p:grpSpPr>
          <a:xfrm>
            <a:off x="2992680" y="2554560"/>
            <a:ext cx="2441520" cy="2908080"/>
            <a:chOff x="2992680" y="2554560"/>
            <a:chExt cx="2441520" cy="2908080"/>
          </a:xfrm>
        </p:grpSpPr>
        <p:sp>
          <p:nvSpPr>
            <p:cNvPr id="1196" name="CustomShape 25"/>
            <p:cNvSpPr/>
            <p:nvPr/>
          </p:nvSpPr>
          <p:spPr>
            <a:xfrm>
              <a:off x="3138480" y="2573640"/>
              <a:ext cx="2137320" cy="288900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197" name="" descr=""/>
            <p:cNvPicPr/>
            <p:nvPr/>
          </p:nvPicPr>
          <p:blipFill>
            <a:blip r:embed="rId4"/>
            <a:stretch/>
          </p:blipFill>
          <p:spPr>
            <a:xfrm>
              <a:off x="3453120" y="313236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198" name="TextShape 26"/>
            <p:cNvSpPr txBox="1"/>
            <p:nvPr/>
          </p:nvSpPr>
          <p:spPr>
            <a:xfrm>
              <a:off x="2992680" y="4581360"/>
              <a:ext cx="244152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Monte Carlo Model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199" name="Group 27"/>
            <p:cNvGrpSpPr/>
            <p:nvPr/>
          </p:nvGrpSpPr>
          <p:grpSpPr>
            <a:xfrm>
              <a:off x="3886920" y="2554560"/>
              <a:ext cx="1077840" cy="1900440"/>
              <a:chOff x="3886920" y="2554560"/>
              <a:chExt cx="1077840" cy="1900440"/>
            </a:xfrm>
          </p:grpSpPr>
          <p:grpSp>
            <p:nvGrpSpPr>
              <p:cNvPr id="1200" name="Group 28"/>
              <p:cNvGrpSpPr/>
              <p:nvPr/>
            </p:nvGrpSpPr>
            <p:grpSpPr>
              <a:xfrm>
                <a:off x="4105440" y="3070800"/>
                <a:ext cx="528480" cy="658080"/>
                <a:chOff x="4105440" y="3070800"/>
                <a:chExt cx="528480" cy="658080"/>
              </a:xfrm>
            </p:grpSpPr>
            <p:grpSp>
              <p:nvGrpSpPr>
                <p:cNvPr id="1201" name="Group 29"/>
                <p:cNvGrpSpPr/>
                <p:nvPr/>
              </p:nvGrpSpPr>
              <p:grpSpPr>
                <a:xfrm>
                  <a:off x="4105440" y="3070800"/>
                  <a:ext cx="528480" cy="658080"/>
                  <a:chOff x="4105440" y="3070800"/>
                  <a:chExt cx="528480" cy="658080"/>
                </a:xfrm>
              </p:grpSpPr>
              <p:grpSp>
                <p:nvGrpSpPr>
                  <p:cNvPr id="1202" name="Group 30"/>
                  <p:cNvGrpSpPr/>
                  <p:nvPr/>
                </p:nvGrpSpPr>
                <p:grpSpPr>
                  <a:xfrm>
                    <a:off x="4105440" y="3070800"/>
                    <a:ext cx="528480" cy="658080"/>
                    <a:chOff x="4105440" y="3070800"/>
                    <a:chExt cx="528480" cy="658080"/>
                  </a:xfrm>
                </p:grpSpPr>
                <p:grpSp>
                  <p:nvGrpSpPr>
                    <p:cNvPr id="1203" name="Group 31"/>
                    <p:cNvGrpSpPr/>
                    <p:nvPr/>
                  </p:nvGrpSpPr>
                  <p:grpSpPr>
                    <a:xfrm>
                      <a:off x="4105440" y="3465360"/>
                      <a:ext cx="21240" cy="48240"/>
                      <a:chOff x="4105440" y="3465360"/>
                      <a:chExt cx="21240" cy="48240"/>
                    </a:xfrm>
                  </p:grpSpPr>
                  <p:sp>
                    <p:nvSpPr>
                      <p:cNvPr id="1204" name="CustomShape 32"/>
                      <p:cNvSpPr/>
                      <p:nvPr/>
                    </p:nvSpPr>
                    <p:spPr>
                      <a:xfrm>
                        <a:off x="4105440" y="346536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205" name="Group 33"/>
                    <p:cNvGrpSpPr/>
                    <p:nvPr/>
                  </p:nvGrpSpPr>
                  <p:grpSpPr>
                    <a:xfrm>
                      <a:off x="4613040" y="3501000"/>
                      <a:ext cx="20880" cy="48240"/>
                      <a:chOff x="4613040" y="3501000"/>
                      <a:chExt cx="20880" cy="48240"/>
                    </a:xfrm>
                  </p:grpSpPr>
                  <p:sp>
                    <p:nvSpPr>
                      <p:cNvPr id="1206" name="CustomShape 34"/>
                      <p:cNvSpPr/>
                      <p:nvPr/>
                    </p:nvSpPr>
                    <p:spPr>
                      <a:xfrm>
                        <a:off x="4613040" y="350100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207" name="CustomShape 35"/>
                    <p:cNvSpPr/>
                    <p:nvPr/>
                  </p:nvSpPr>
                  <p:spPr>
                    <a:xfrm>
                      <a:off x="4527360" y="307080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08" name="CustomShape 36"/>
                    <p:cNvSpPr/>
                    <p:nvPr/>
                  </p:nvSpPr>
                  <p:spPr>
                    <a:xfrm>
                      <a:off x="4344480" y="368028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209" name="Group 37"/>
                  <p:cNvGrpSpPr/>
                  <p:nvPr/>
                </p:nvGrpSpPr>
                <p:grpSpPr>
                  <a:xfrm>
                    <a:off x="4141440" y="3125880"/>
                    <a:ext cx="461520" cy="570600"/>
                    <a:chOff x="4141440" y="3125880"/>
                    <a:chExt cx="461520" cy="570600"/>
                  </a:xfrm>
                </p:grpSpPr>
                <p:sp>
                  <p:nvSpPr>
                    <p:cNvPr id="1210" name="Line 38"/>
                    <p:cNvSpPr/>
                    <p:nvPr/>
                  </p:nvSpPr>
                  <p:spPr>
                    <a:xfrm>
                      <a:off x="4141440" y="349380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11" name="Line 39"/>
                    <p:cNvSpPr/>
                    <p:nvPr/>
                  </p:nvSpPr>
                  <p:spPr>
                    <a:xfrm flipV="1">
                      <a:off x="4361400" y="312588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212" name="Group 40"/>
                    <p:cNvGrpSpPr/>
                    <p:nvPr/>
                  </p:nvGrpSpPr>
                  <p:grpSpPr>
                    <a:xfrm>
                      <a:off x="4349520" y="3528720"/>
                      <a:ext cx="253440" cy="167760"/>
                      <a:chOff x="4349520" y="3528720"/>
                      <a:chExt cx="253440" cy="167760"/>
                    </a:xfrm>
                  </p:grpSpPr>
                  <p:sp>
                    <p:nvSpPr>
                      <p:cNvPr id="1213" name="Line 41"/>
                      <p:cNvSpPr/>
                      <p:nvPr/>
                    </p:nvSpPr>
                    <p:spPr>
                      <a:xfrm flipH="1">
                        <a:off x="4413960" y="352872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214" name="Freeform 42"/>
                      <p:cNvSpPr/>
                      <p:nvPr/>
                    </p:nvSpPr>
                    <p:spPr>
                      <a:xfrm>
                        <a:off x="4309920" y="352800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215" name="CustomShape 43"/>
                    <p:cNvSpPr/>
                    <p:nvPr/>
                  </p:nvSpPr>
                  <p:spPr>
                    <a:xfrm>
                      <a:off x="4309200" y="344124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216" name="" descr=""/>
              <p:cNvPicPr/>
              <p:nvPr/>
            </p:nvPicPr>
            <p:blipFill>
              <a:blip r:embed="rId5"/>
              <a:stretch/>
            </p:blipFill>
            <p:spPr>
              <a:xfrm rot="7923000">
                <a:off x="4001760" y="374832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17" name="" descr=""/>
              <p:cNvPicPr/>
              <p:nvPr/>
            </p:nvPicPr>
            <p:blipFill>
              <a:blip r:embed="rId6"/>
              <a:stretch/>
            </p:blipFill>
            <p:spPr>
              <a:xfrm rot="1978200">
                <a:off x="4530960" y="259416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cxnSp>
        <p:nvCxnSpPr>
          <p:cNvPr id="1218" name="Line 44"/>
          <p:cNvCxnSpPr>
            <a:stCxn id="1170" idx="3"/>
          </p:cNvCxnSpPr>
          <p:nvPr/>
        </p:nvCxnSpPr>
        <p:spPr>
          <a:xfrm>
            <a:off x="2296080" y="2737800"/>
            <a:ext cx="842760" cy="12805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219" name="Line 45"/>
          <p:cNvCxnSpPr/>
          <p:nvPr/>
        </p:nvCxnSpPr>
        <p:spPr>
          <a:xfrm flipV="1">
            <a:off x="2318040" y="4017960"/>
            <a:ext cx="820800" cy="151596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sp>
        <p:nvSpPr>
          <p:cNvPr id="1220" name="TextShape 46"/>
          <p:cNvSpPr txBox="1"/>
          <p:nvPr/>
        </p:nvSpPr>
        <p:spPr>
          <a:xfrm>
            <a:off x="7839000" y="3365640"/>
            <a:ext cx="2223360" cy="1294560"/>
          </a:xfrm>
          <a:prstGeom prst="rect">
            <a:avLst/>
          </a:prstGeom>
          <a:solidFill>
            <a:srgbClr val="999999"/>
          </a:solidFill>
          <a:ln>
            <a:solidFill>
              <a:srgbClr val="000000"/>
            </a:solidFill>
          </a:ln>
        </p:spPr>
        <p:txBody>
          <a:bodyPr lIns="90000" rIns="90000" tIns="45000" bIns="45000"/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Realistic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theoretical</a:t>
            </a:r>
            <a:endParaRPr b="0" lang="en-US" sz="2400" spc="-1" strike="noStrike">
              <a:latin typeface="Arial"/>
            </a:endParaRPr>
          </a:p>
          <a:p>
            <a:pPr algn="ctr"/>
            <a:r>
              <a:rPr b="0" lang="en-US" sz="2400" spc="-1" strike="noStrike">
                <a:latin typeface="FAAAAA+Arial-BoldMT"/>
                <a:ea typeface="FAAAAA+Arial-BoldMT"/>
              </a:rPr>
              <a:t>calculations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1221" name="Group 47"/>
          <p:cNvGrpSpPr/>
          <p:nvPr/>
        </p:nvGrpSpPr>
        <p:grpSpPr>
          <a:xfrm>
            <a:off x="5290200" y="2960640"/>
            <a:ext cx="2532960" cy="2048040"/>
            <a:chOff x="5290200" y="2960640"/>
            <a:chExt cx="2532960" cy="2048040"/>
          </a:xfrm>
        </p:grpSpPr>
        <p:sp>
          <p:nvSpPr>
            <p:cNvPr id="1222" name="CustomShape 48"/>
            <p:cNvSpPr/>
            <p:nvPr/>
          </p:nvSpPr>
          <p:spPr>
            <a:xfrm>
              <a:off x="5290200" y="2960640"/>
              <a:ext cx="2532960" cy="2048040"/>
            </a:xfrm>
            <a:custGeom>
              <a:avLst/>
              <a:gdLst/>
              <a:ahLst/>
              <a:rect l="0" t="0" r="r" b="b"/>
              <a:pathLst>
                <a:path w="7038" h="5691">
                  <a:moveTo>
                    <a:pt x="0" y="1422"/>
                  </a:moveTo>
                  <a:lnTo>
                    <a:pt x="5277" y="1422"/>
                  </a:lnTo>
                  <a:lnTo>
                    <a:pt x="5277" y="0"/>
                  </a:lnTo>
                  <a:lnTo>
                    <a:pt x="7037" y="2845"/>
                  </a:lnTo>
                  <a:lnTo>
                    <a:pt x="5277" y="5690"/>
                  </a:lnTo>
                  <a:lnTo>
                    <a:pt x="5277" y="4267"/>
                  </a:lnTo>
                  <a:lnTo>
                    <a:pt x="0" y="4267"/>
                  </a:lnTo>
                  <a:lnTo>
                    <a:pt x="0" y="1422"/>
                  </a:lnTo>
                </a:path>
              </a:pathLst>
            </a:custGeom>
            <a:solidFill>
              <a:srgbClr val="cfe7f5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23" name="TextShape 49"/>
            <p:cNvSpPr txBox="1"/>
            <p:nvPr/>
          </p:nvSpPr>
          <p:spPr>
            <a:xfrm>
              <a:off x="5318640" y="3546720"/>
              <a:ext cx="2213640" cy="8042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Experimental</a:t>
              </a:r>
              <a:endParaRPr b="0" lang="en-US" sz="2400" spc="-1" strike="noStrike">
                <a:latin typeface="Arial"/>
              </a:endParaRPr>
            </a:p>
            <a:p>
              <a:pPr algn="ctr"/>
              <a:r>
                <a:rPr b="0" lang="en-US" sz="2400" spc="-1" strike="noStrike">
                  <a:latin typeface="FAAAAA+Arial-BoldMT"/>
                  <a:ea typeface="FAAAAA+Arial-BoldMT"/>
                </a:rPr>
                <a:t>techniques</a:t>
              </a:r>
              <a:endParaRPr b="0" lang="en-US" sz="2400" spc="-1" strike="noStrike">
                <a:latin typeface="Arial"/>
              </a:endParaRPr>
            </a:p>
          </p:txBody>
        </p:sp>
      </p:grpSp>
      <p:pic>
        <p:nvPicPr>
          <p:cNvPr id="1224" name="" descr=""/>
          <p:cNvPicPr/>
          <p:nvPr/>
        </p:nvPicPr>
        <p:blipFill>
          <a:blip r:embed="rId7"/>
          <a:stretch/>
        </p:blipFill>
        <p:spPr>
          <a:xfrm>
            <a:off x="7515720" y="5459760"/>
            <a:ext cx="2517480" cy="1571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TextShape 1"/>
          <p:cNvSpPr txBox="1"/>
          <p:nvPr/>
        </p:nvSpPr>
        <p:spPr>
          <a:xfrm>
            <a:off x="33840" y="76680"/>
            <a:ext cx="9984240" cy="807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3500" spc="-1" strike="noStrike">
                <a:latin typeface="Arial"/>
              </a:rPr>
              <a:t>Event Generator + Bayesian Statistical analysis</a:t>
            </a:r>
            <a:endParaRPr b="0" lang="en-US" sz="3500" spc="-1" strike="noStrike">
              <a:latin typeface="Arial"/>
            </a:endParaRPr>
          </a:p>
        </p:txBody>
      </p:sp>
      <p:grpSp>
        <p:nvGrpSpPr>
          <p:cNvPr id="1226" name="Group 2"/>
          <p:cNvGrpSpPr/>
          <p:nvPr/>
        </p:nvGrpSpPr>
        <p:grpSpPr>
          <a:xfrm>
            <a:off x="6735600" y="699120"/>
            <a:ext cx="3146760" cy="2676240"/>
            <a:chOff x="6735600" y="699120"/>
            <a:chExt cx="3146760" cy="2676240"/>
          </a:xfrm>
        </p:grpSpPr>
        <p:sp>
          <p:nvSpPr>
            <p:cNvPr id="1227" name="CustomShape 3"/>
            <p:cNvSpPr/>
            <p:nvPr/>
          </p:nvSpPr>
          <p:spPr>
            <a:xfrm>
              <a:off x="6735600" y="718200"/>
              <a:ext cx="3146760" cy="2657160"/>
            </a:xfrm>
            <a:prstGeom prst="rect">
              <a:avLst/>
            </a:prstGeom>
            <a:solidFill>
              <a:srgbClr val="999999"/>
            </a:solidFill>
            <a:ln w="1836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228" name="" descr=""/>
            <p:cNvPicPr/>
            <p:nvPr/>
          </p:nvPicPr>
          <p:blipFill>
            <a:blip r:embed="rId1"/>
            <a:stretch/>
          </p:blipFill>
          <p:spPr>
            <a:xfrm>
              <a:off x="7613640" y="1276920"/>
              <a:ext cx="1626840" cy="1429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229" name="TextShape 4"/>
            <p:cNvSpPr txBox="1"/>
            <p:nvPr/>
          </p:nvSpPr>
          <p:spPr>
            <a:xfrm>
              <a:off x="6765480" y="2659680"/>
              <a:ext cx="31125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Realistic theoretical calculations</a:t>
              </a:r>
              <a:endParaRPr b="0" lang="en-US" sz="2200" spc="-1" strike="noStrike">
                <a:latin typeface="Arial"/>
              </a:endParaRPr>
            </a:p>
          </p:txBody>
        </p:sp>
        <p:grpSp>
          <p:nvGrpSpPr>
            <p:cNvPr id="1230" name="Group 5"/>
            <p:cNvGrpSpPr/>
            <p:nvPr/>
          </p:nvGrpSpPr>
          <p:grpSpPr>
            <a:xfrm>
              <a:off x="8047440" y="699120"/>
              <a:ext cx="1077840" cy="1900440"/>
              <a:chOff x="8047440" y="699120"/>
              <a:chExt cx="1077840" cy="1900440"/>
            </a:xfrm>
          </p:grpSpPr>
          <p:grpSp>
            <p:nvGrpSpPr>
              <p:cNvPr id="1231" name="Group 6"/>
              <p:cNvGrpSpPr/>
              <p:nvPr/>
            </p:nvGrpSpPr>
            <p:grpSpPr>
              <a:xfrm>
                <a:off x="8265960" y="1215360"/>
                <a:ext cx="528480" cy="658080"/>
                <a:chOff x="8265960" y="1215360"/>
                <a:chExt cx="528480" cy="658080"/>
              </a:xfrm>
            </p:grpSpPr>
            <p:grpSp>
              <p:nvGrpSpPr>
                <p:cNvPr id="1232" name="Group 7"/>
                <p:cNvGrpSpPr/>
                <p:nvPr/>
              </p:nvGrpSpPr>
              <p:grpSpPr>
                <a:xfrm>
                  <a:off x="8265960" y="1215360"/>
                  <a:ext cx="528480" cy="658080"/>
                  <a:chOff x="8265960" y="1215360"/>
                  <a:chExt cx="528480" cy="658080"/>
                </a:xfrm>
              </p:grpSpPr>
              <p:grpSp>
                <p:nvGrpSpPr>
                  <p:cNvPr id="1233" name="Group 8"/>
                  <p:cNvGrpSpPr/>
                  <p:nvPr/>
                </p:nvGrpSpPr>
                <p:grpSpPr>
                  <a:xfrm>
                    <a:off x="8265960" y="1215360"/>
                    <a:ext cx="528480" cy="658080"/>
                    <a:chOff x="8265960" y="1215360"/>
                    <a:chExt cx="528480" cy="658080"/>
                  </a:xfrm>
                </p:grpSpPr>
                <p:grpSp>
                  <p:nvGrpSpPr>
                    <p:cNvPr id="1234" name="Group 9"/>
                    <p:cNvGrpSpPr/>
                    <p:nvPr/>
                  </p:nvGrpSpPr>
                  <p:grpSpPr>
                    <a:xfrm>
                      <a:off x="8265960" y="1609920"/>
                      <a:ext cx="21240" cy="48240"/>
                      <a:chOff x="8265960" y="1609920"/>
                      <a:chExt cx="21240" cy="48240"/>
                    </a:xfrm>
                  </p:grpSpPr>
                  <p:sp>
                    <p:nvSpPr>
                      <p:cNvPr id="1235" name="CustomShape 10"/>
                      <p:cNvSpPr/>
                      <p:nvPr/>
                    </p:nvSpPr>
                    <p:spPr>
                      <a:xfrm>
                        <a:off x="8265960" y="1609920"/>
                        <a:ext cx="2124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236" name="Group 11"/>
                    <p:cNvGrpSpPr/>
                    <p:nvPr/>
                  </p:nvGrpSpPr>
                  <p:grpSpPr>
                    <a:xfrm>
                      <a:off x="8773560" y="1645560"/>
                      <a:ext cx="20880" cy="48240"/>
                      <a:chOff x="8773560" y="1645560"/>
                      <a:chExt cx="20880" cy="48240"/>
                    </a:xfrm>
                  </p:grpSpPr>
                  <p:sp>
                    <p:nvSpPr>
                      <p:cNvPr id="1237" name="CustomShape 12"/>
                      <p:cNvSpPr/>
                      <p:nvPr/>
                    </p:nvSpPr>
                    <p:spPr>
                      <a:xfrm>
                        <a:off x="8773560" y="1645560"/>
                        <a:ext cx="20880" cy="4824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sp>
                  <p:nvSpPr>
                    <p:cNvPr id="1238" name="CustomShape 13"/>
                    <p:cNvSpPr/>
                    <p:nvPr/>
                  </p:nvSpPr>
                  <p:spPr>
                    <a:xfrm>
                      <a:off x="8687880" y="1215360"/>
                      <a:ext cx="48600" cy="4788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39" name="CustomShape 14"/>
                    <p:cNvSpPr/>
                    <p:nvPr/>
                  </p:nvSpPr>
                  <p:spPr>
                    <a:xfrm>
                      <a:off x="8505000" y="1824840"/>
                      <a:ext cx="48600" cy="48600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  <p:grpSp>
                <p:nvGrpSpPr>
                  <p:cNvPr id="1240" name="Group 15"/>
                  <p:cNvGrpSpPr/>
                  <p:nvPr/>
                </p:nvGrpSpPr>
                <p:grpSpPr>
                  <a:xfrm>
                    <a:off x="8301960" y="1270440"/>
                    <a:ext cx="461520" cy="570600"/>
                    <a:chOff x="8301960" y="1270440"/>
                    <a:chExt cx="461520" cy="570600"/>
                  </a:xfrm>
                </p:grpSpPr>
                <p:sp>
                  <p:nvSpPr>
                    <p:cNvPr id="1241" name="Line 16"/>
                    <p:cNvSpPr/>
                    <p:nvPr/>
                  </p:nvSpPr>
                  <p:spPr>
                    <a:xfrm>
                      <a:off x="8301960" y="1638360"/>
                      <a:ext cx="210240" cy="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sp>
                  <p:nvSpPr>
                    <p:cNvPr id="1242" name="Line 17"/>
                    <p:cNvSpPr/>
                    <p:nvPr/>
                  </p:nvSpPr>
                  <p:spPr>
                    <a:xfrm flipV="1">
                      <a:off x="8521920" y="1270440"/>
                      <a:ext cx="175320" cy="367560"/>
                    </a:xfrm>
                    <a:prstGeom prst="line">
                      <a:avLst/>
                    </a:prstGeom>
                    <a:ln w="38160">
                      <a:solidFill>
                        <a:srgbClr val="000000"/>
                      </a:solidFill>
                      <a:miter/>
                      <a:tailEnd len="med" type="triangle" w="med"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  <p:grpSp>
                  <p:nvGrpSpPr>
                    <p:cNvPr id="1243" name="Group 18"/>
                    <p:cNvGrpSpPr/>
                    <p:nvPr/>
                  </p:nvGrpSpPr>
                  <p:grpSpPr>
                    <a:xfrm>
                      <a:off x="8510040" y="1673280"/>
                      <a:ext cx="253440" cy="167760"/>
                      <a:chOff x="8510040" y="1673280"/>
                      <a:chExt cx="253440" cy="167760"/>
                    </a:xfrm>
                  </p:grpSpPr>
                  <p:sp>
                    <p:nvSpPr>
                      <p:cNvPr id="1244" name="Line 19"/>
                      <p:cNvSpPr/>
                      <p:nvPr/>
                    </p:nvSpPr>
                    <p:spPr>
                      <a:xfrm flipH="1">
                        <a:off x="8574480" y="1673280"/>
                        <a:ext cx="18900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245" name="Freeform 20"/>
                      <p:cNvSpPr/>
                      <p:nvPr/>
                    </p:nvSpPr>
                    <p:spPr>
                      <a:xfrm>
                        <a:off x="8470440" y="1672560"/>
                        <a:ext cx="134640" cy="168840"/>
                      </a:xfrm>
                      <a:custGeom>
                        <a:avLst/>
                        <a:gdLst/>
                        <a:ahLst/>
                        <a:rect l="0" t="0" r="r" b="b"/>
                        <a:pathLst>
                          <a:path w="374" h="469">
                            <a:moveTo>
                              <a:pt x="294" y="2"/>
                            </a:moveTo>
                            <a:cubicBezTo>
                              <a:pt x="167" y="0"/>
                              <a:pt x="305" y="122"/>
                              <a:pt x="229" y="150"/>
                            </a:cubicBezTo>
                            <a:cubicBezTo>
                              <a:pt x="40" y="218"/>
                              <a:pt x="373" y="238"/>
                              <a:pt x="176" y="291"/>
                            </a:cubicBezTo>
                            <a:cubicBezTo>
                              <a:pt x="0" y="339"/>
                              <a:pt x="233" y="313"/>
                              <a:pt x="235" y="374"/>
                            </a:cubicBezTo>
                            <a:lnTo>
                              <a:pt x="170" y="409"/>
                            </a:lnTo>
                            <a:lnTo>
                              <a:pt x="194" y="468"/>
                            </a:lnTo>
                            <a:lnTo>
                              <a:pt x="194" y="463"/>
                            </a:lnTo>
                          </a:path>
                        </a:pathLst>
                      </a:custGeom>
                      <a:ln w="36720">
                        <a:solidFill>
                          <a:srgbClr val="000000"/>
                        </a:solidFill>
                        <a:round/>
                      </a:ln>
                    </p:spPr>
                  </p:sp>
                </p:grpSp>
                <p:sp>
                  <p:nvSpPr>
                    <p:cNvPr id="1246" name="CustomShape 21"/>
                    <p:cNvSpPr/>
                    <p:nvPr/>
                  </p:nvSpPr>
                  <p:spPr>
                    <a:xfrm>
                      <a:off x="8469720" y="1585800"/>
                      <a:ext cx="157320" cy="122400"/>
                    </a:xfrm>
                    <a:custGeom>
                      <a:avLst/>
                      <a:gdLst/>
                      <a:ahLst/>
                      <a:rect l="l" t="t" r="r" b="b"/>
                      <a:pathLst>
                        <a:path w="21600" h="21600">
                          <a:moveTo>
                            <a:pt x="11464" y="4340"/>
                          </a:moveTo>
                          <a:lnTo>
                            <a:pt x="9722" y="1887"/>
                          </a:lnTo>
                          <a:lnTo>
                            <a:pt x="8548" y="6383"/>
                          </a:lnTo>
                          <a:lnTo>
                            <a:pt x="4503" y="3626"/>
                          </a:lnTo>
                          <a:lnTo>
                            <a:pt x="5373" y="7816"/>
                          </a:lnTo>
                          <a:lnTo>
                            <a:pt x="1174" y="8270"/>
                          </a:lnTo>
                          <a:lnTo>
                            <a:pt x="3934" y="11592"/>
                          </a:lnTo>
                          <a:lnTo>
                            <a:pt x="0" y="12875"/>
                          </a:lnTo>
                          <a:lnTo>
                            <a:pt x="3329" y="15372"/>
                          </a:lnTo>
                          <a:lnTo>
                            <a:pt x="1283" y="17824"/>
                          </a:lnTo>
                          <a:lnTo>
                            <a:pt x="4804" y="18239"/>
                          </a:lnTo>
                          <a:lnTo>
                            <a:pt x="4918" y="21600"/>
                          </a:lnTo>
                          <a:lnTo>
                            <a:pt x="7525" y="18125"/>
                          </a:lnTo>
                          <a:lnTo>
                            <a:pt x="8698" y="19712"/>
                          </a:lnTo>
                          <a:lnTo>
                            <a:pt x="9871" y="17371"/>
                          </a:lnTo>
                          <a:lnTo>
                            <a:pt x="11614" y="18844"/>
                          </a:lnTo>
                          <a:lnTo>
                            <a:pt x="12178" y="15937"/>
                          </a:lnTo>
                          <a:lnTo>
                            <a:pt x="14943" y="17371"/>
                          </a:lnTo>
                          <a:lnTo>
                            <a:pt x="14640" y="14348"/>
                          </a:lnTo>
                          <a:lnTo>
                            <a:pt x="18878" y="15632"/>
                          </a:lnTo>
                          <a:lnTo>
                            <a:pt x="16382" y="12311"/>
                          </a:lnTo>
                          <a:lnTo>
                            <a:pt x="18270" y="11292"/>
                          </a:lnTo>
                          <a:lnTo>
                            <a:pt x="16986" y="9404"/>
                          </a:lnTo>
                          <a:lnTo>
                            <a:pt x="21600" y="6646"/>
                          </a:lnTo>
                          <a:lnTo>
                            <a:pt x="16382" y="6533"/>
                          </a:lnTo>
                          <a:lnTo>
                            <a:pt x="18005" y="3172"/>
                          </a:lnTo>
                          <a:lnTo>
                            <a:pt x="14524" y="5778"/>
                          </a:lnTo>
                          <a:lnTo>
                            <a:pt x="14789" y="0"/>
                          </a:lnTo>
                          <a:lnTo>
                            <a:pt x="11464" y="4340"/>
                          </a:lnTo>
                          <a:close/>
                        </a:path>
                      </a:pathLst>
                    </a:custGeom>
                    <a:solidFill>
                      <a:srgbClr val="f5fd55"/>
                    </a:solidFill>
                    <a:ln w="9360">
                      <a:solidFill>
                        <a:srgbClr val="000000"/>
                      </a:solidFill>
                      <a:miter/>
                    </a:ln>
                  </p:spPr>
                  <p:style>
                    <a:lnRef idx="0"/>
                    <a:fillRef idx="0"/>
                    <a:effectRef idx="0"/>
                    <a:fontRef idx="minor"/>
                  </p:style>
                </p:sp>
              </p:grpSp>
            </p:grpSp>
          </p:grpSp>
          <p:pic>
            <p:nvPicPr>
              <p:cNvPr id="1247" name="" descr=""/>
              <p:cNvPicPr/>
              <p:nvPr/>
            </p:nvPicPr>
            <p:blipFill>
              <a:blip r:embed="rId2"/>
              <a:stretch/>
            </p:blipFill>
            <p:spPr>
              <a:xfrm rot="7923000">
                <a:off x="8162280" y="1892880"/>
                <a:ext cx="603720" cy="577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248" name="" descr=""/>
              <p:cNvPicPr/>
              <p:nvPr/>
            </p:nvPicPr>
            <p:blipFill>
              <a:blip r:embed="rId3"/>
              <a:stretch/>
            </p:blipFill>
            <p:spPr>
              <a:xfrm rot="1978200">
                <a:off x="8691480" y="738720"/>
                <a:ext cx="308880" cy="5497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249" name="Group 22"/>
          <p:cNvGrpSpPr/>
          <p:nvPr/>
        </p:nvGrpSpPr>
        <p:grpSpPr>
          <a:xfrm>
            <a:off x="6718680" y="6293160"/>
            <a:ext cx="3248640" cy="832320"/>
            <a:chOff x="6718680" y="6293160"/>
            <a:chExt cx="3248640" cy="832320"/>
          </a:xfrm>
        </p:grpSpPr>
        <p:sp>
          <p:nvSpPr>
            <p:cNvPr id="1250" name="CustomShape 23"/>
            <p:cNvSpPr/>
            <p:nvPr/>
          </p:nvSpPr>
          <p:spPr>
            <a:xfrm>
              <a:off x="6718680" y="6293160"/>
              <a:ext cx="3248640" cy="8164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1" name="TextShape 24"/>
            <p:cNvSpPr txBox="1"/>
            <p:nvPr/>
          </p:nvSpPr>
          <p:spPr>
            <a:xfrm>
              <a:off x="6752520" y="6410160"/>
              <a:ext cx="3146760" cy="715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Constraint of QGP properties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1252" name="Group 25"/>
          <p:cNvGrpSpPr/>
          <p:nvPr/>
        </p:nvGrpSpPr>
        <p:grpSpPr>
          <a:xfrm>
            <a:off x="77040" y="1003320"/>
            <a:ext cx="6293160" cy="5817240"/>
            <a:chOff x="77040" y="1003320"/>
            <a:chExt cx="6293160" cy="5817240"/>
          </a:xfrm>
        </p:grpSpPr>
        <p:sp>
          <p:nvSpPr>
            <p:cNvPr id="1253" name="CustomShape 26"/>
            <p:cNvSpPr/>
            <p:nvPr/>
          </p:nvSpPr>
          <p:spPr>
            <a:xfrm>
              <a:off x="77040" y="1003320"/>
              <a:ext cx="6293160" cy="581724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54" name="TextShape 27"/>
            <p:cNvSpPr txBox="1"/>
            <p:nvPr/>
          </p:nvSpPr>
          <p:spPr>
            <a:xfrm>
              <a:off x="1153800" y="3640680"/>
              <a:ext cx="4051800" cy="6937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4000" spc="-1" strike="noStrike">
                  <a:latin typeface="Arial"/>
                </a:rPr>
                <a:t>Data</a:t>
              </a:r>
              <a:endParaRPr b="0" lang="en-US" sz="4000" spc="-1" strike="noStrike">
                <a:latin typeface="Arial"/>
              </a:endParaRPr>
            </a:p>
          </p:txBody>
        </p:sp>
        <p:pic>
          <p:nvPicPr>
            <p:cNvPr id="1255" name="" descr=""/>
            <p:cNvPicPr/>
            <p:nvPr/>
          </p:nvPicPr>
          <p:blipFill>
            <a:blip r:embed="rId4"/>
            <a:stretch/>
          </p:blipFill>
          <p:spPr>
            <a:xfrm>
              <a:off x="182160" y="11581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6" name="" descr=""/>
            <p:cNvPicPr/>
            <p:nvPr/>
          </p:nvPicPr>
          <p:blipFill>
            <a:blip r:embed="rId5"/>
            <a:stretch/>
          </p:blipFill>
          <p:spPr>
            <a:xfrm>
              <a:off x="4501080" y="1131480"/>
              <a:ext cx="1828800" cy="2368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7" name="" descr=""/>
            <p:cNvPicPr/>
            <p:nvPr/>
          </p:nvPicPr>
          <p:blipFill>
            <a:blip r:embed="rId6"/>
            <a:stretch/>
          </p:blipFill>
          <p:spPr>
            <a:xfrm>
              <a:off x="4510080" y="3799080"/>
              <a:ext cx="1828800" cy="1398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8" name="" descr=""/>
            <p:cNvPicPr/>
            <p:nvPr/>
          </p:nvPicPr>
          <p:blipFill>
            <a:blip r:embed="rId7"/>
            <a:stretch/>
          </p:blipFill>
          <p:spPr>
            <a:xfrm>
              <a:off x="205200" y="2659680"/>
              <a:ext cx="1828800" cy="1143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9" name="" descr=""/>
            <p:cNvPicPr/>
            <p:nvPr/>
          </p:nvPicPr>
          <p:blipFill>
            <a:blip r:embed="rId8"/>
            <a:stretch/>
          </p:blipFill>
          <p:spPr>
            <a:xfrm>
              <a:off x="205200" y="3802680"/>
              <a:ext cx="1828800" cy="1554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0" name="" descr=""/>
            <p:cNvPicPr/>
            <p:nvPr/>
          </p:nvPicPr>
          <p:blipFill>
            <a:blip r:embed="rId9"/>
            <a:stretch/>
          </p:blipFill>
          <p:spPr>
            <a:xfrm>
              <a:off x="201960" y="5465520"/>
              <a:ext cx="1828800" cy="131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1" name="" descr=""/>
            <p:cNvPicPr/>
            <p:nvPr/>
          </p:nvPicPr>
          <p:blipFill>
            <a:blip r:embed="rId10"/>
            <a:stretch/>
          </p:blipFill>
          <p:spPr>
            <a:xfrm>
              <a:off x="2096280" y="1145520"/>
              <a:ext cx="2286000" cy="1463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2" name="" descr=""/>
            <p:cNvPicPr/>
            <p:nvPr/>
          </p:nvPicPr>
          <p:blipFill>
            <a:blip r:embed="rId11"/>
            <a:stretch/>
          </p:blipFill>
          <p:spPr>
            <a:xfrm>
              <a:off x="4469040" y="5561280"/>
              <a:ext cx="1828800" cy="1179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3" name="" descr=""/>
            <p:cNvPicPr/>
            <p:nvPr/>
          </p:nvPicPr>
          <p:blipFill>
            <a:blip r:embed="rId12"/>
            <a:stretch/>
          </p:blipFill>
          <p:spPr>
            <a:xfrm>
              <a:off x="2091240" y="2814480"/>
              <a:ext cx="2286000" cy="713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4" name="" descr=""/>
            <p:cNvPicPr/>
            <p:nvPr/>
          </p:nvPicPr>
          <p:blipFill>
            <a:blip r:embed="rId13"/>
            <a:stretch/>
          </p:blipFill>
          <p:spPr>
            <a:xfrm>
              <a:off x="2094480" y="4493880"/>
              <a:ext cx="2286000" cy="12160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5" name="" descr=""/>
            <p:cNvPicPr/>
            <p:nvPr/>
          </p:nvPicPr>
          <p:blipFill>
            <a:blip r:embed="rId14"/>
            <a:stretch/>
          </p:blipFill>
          <p:spPr>
            <a:xfrm>
              <a:off x="2122920" y="5877000"/>
              <a:ext cx="1097280" cy="859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6" name="" descr=""/>
            <p:cNvPicPr/>
            <p:nvPr/>
          </p:nvPicPr>
          <p:blipFill>
            <a:blip r:embed="rId15"/>
            <a:stretch/>
          </p:blipFill>
          <p:spPr>
            <a:xfrm>
              <a:off x="3284640" y="5891040"/>
              <a:ext cx="1097280" cy="85032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1267" name="Line 28"/>
          <p:cNvCxnSpPr/>
          <p:nvPr/>
        </p:nvCxnSpPr>
        <p:spPr>
          <a:xfrm>
            <a:off x="6370200" y="3911760"/>
            <a:ext cx="442800" cy="9234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cxnSp>
        <p:nvCxnSpPr>
          <p:cNvPr id="1268" name="Line 29"/>
          <p:cNvCxnSpPr/>
          <p:nvPr/>
        </p:nvCxnSpPr>
        <p:spPr>
          <a:xfrm>
            <a:off x="8308800" y="3375360"/>
            <a:ext cx="18000" cy="106020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  <p:grpSp>
        <p:nvGrpSpPr>
          <p:cNvPr id="1269" name="Group 30"/>
          <p:cNvGrpSpPr/>
          <p:nvPr/>
        </p:nvGrpSpPr>
        <p:grpSpPr>
          <a:xfrm>
            <a:off x="6812640" y="4435200"/>
            <a:ext cx="3027600" cy="799200"/>
            <a:chOff x="6812640" y="4435200"/>
            <a:chExt cx="3027600" cy="799200"/>
          </a:xfrm>
        </p:grpSpPr>
        <p:sp>
          <p:nvSpPr>
            <p:cNvPr id="1270" name="CustomShape 31"/>
            <p:cNvSpPr/>
            <p:nvPr/>
          </p:nvSpPr>
          <p:spPr>
            <a:xfrm>
              <a:off x="6812640" y="4435200"/>
              <a:ext cx="3027600" cy="78660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271" name="TextShape 32"/>
            <p:cNvSpPr txBox="1"/>
            <p:nvPr/>
          </p:nvSpPr>
          <p:spPr>
            <a:xfrm>
              <a:off x="6924960" y="4439520"/>
              <a:ext cx="2757600" cy="794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2200" spc="-1" strike="noStrike">
                  <a:latin typeface="Arial"/>
                </a:rPr>
                <a:t>Bayesian Statistical Analysis</a:t>
              </a:r>
              <a:endParaRPr b="0" lang="en-US" sz="2200" spc="-1" strike="noStrike">
                <a:latin typeface="Arial"/>
              </a:endParaRPr>
            </a:p>
          </p:txBody>
        </p:sp>
      </p:grpSp>
      <p:cxnSp>
        <p:nvCxnSpPr>
          <p:cNvPr id="1272" name="Line 33"/>
          <p:cNvCxnSpPr>
            <a:stCxn id="1269" idx="2"/>
          </p:cNvCxnSpPr>
          <p:nvPr/>
        </p:nvCxnSpPr>
        <p:spPr>
          <a:xfrm>
            <a:off x="8326440" y="5234400"/>
            <a:ext cx="16920" cy="1059120"/>
          </a:xfrm>
          <a:prstGeom prst="straightConnector1">
            <a:avLst/>
          </a:prstGeom>
          <a:ln w="76320">
            <a:solidFill>
              <a:srgbClr val="2323dc"/>
            </a:solidFill>
            <a:round/>
            <a:tailEnd len="med" type="triangle" w="med"/>
          </a:ln>
        </p:spPr>
      </p:cxnSp>
    </p:spTree>
  </p:cSld>
  <p:timing>
    <p:tnLst>
      <p:par>
        <p:cTn id="137" dur="indefinite" restart="never" nodeType="tmRoot">
          <p:childTnLst>
            <p:seq>
              <p:cTn id="1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The phase transition in the laboratory</a:t>
            </a:r>
            <a:endParaRPr b="0" lang="en-US" sz="4400" spc="-1" strike="noStrike">
              <a:latin typeface="Arial"/>
            </a:endParaRPr>
          </a:p>
        </p:txBody>
      </p:sp>
      <p:grpSp>
        <p:nvGrpSpPr>
          <p:cNvPr id="494" name="Group 2"/>
          <p:cNvGrpSpPr/>
          <p:nvPr/>
        </p:nvGrpSpPr>
        <p:grpSpPr>
          <a:xfrm>
            <a:off x="0" y="548640"/>
            <a:ext cx="10058400" cy="5544000"/>
            <a:chOff x="0" y="548640"/>
            <a:chExt cx="10058400" cy="5544000"/>
          </a:xfrm>
        </p:grpSpPr>
        <p:pic>
          <p:nvPicPr>
            <p:cNvPr id="495" name="" descr=""/>
            <p:cNvPicPr/>
            <p:nvPr/>
          </p:nvPicPr>
          <p:blipFill>
            <a:blip r:embed="rId1"/>
            <a:stretch/>
          </p:blipFill>
          <p:spPr>
            <a:xfrm>
              <a:off x="0" y="1008720"/>
              <a:ext cx="10058400" cy="5083920"/>
            </a:xfrm>
            <a:prstGeom prst="rect">
              <a:avLst/>
            </a:prstGeom>
            <a:ln>
              <a:noFill/>
            </a:ln>
          </p:spPr>
        </p:pic>
        <p:sp>
          <p:nvSpPr>
            <p:cNvPr id="496" name="CustomShape 3"/>
            <p:cNvSpPr/>
            <p:nvPr/>
          </p:nvSpPr>
          <p:spPr>
            <a:xfrm>
              <a:off x="158760" y="1044720"/>
              <a:ext cx="2850480" cy="2126160"/>
            </a:xfrm>
            <a:prstGeom prst="rect">
              <a:avLst/>
            </a:prstGeom>
            <a:noFill/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7" name="TextShape 4"/>
            <p:cNvSpPr txBox="1"/>
            <p:nvPr/>
          </p:nvSpPr>
          <p:spPr>
            <a:xfrm>
              <a:off x="407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3000" spc="-1" strike="noStrike">
                  <a:solidFill>
                    <a:srgbClr val="808080"/>
                  </a:solidFill>
                  <a:latin typeface="Arial"/>
                </a:rPr>
                <a:t>Initial State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498" name="Line 5"/>
            <p:cNvSpPr/>
            <p:nvPr/>
          </p:nvSpPr>
          <p:spPr>
            <a:xfrm>
              <a:off x="448920" y="4340160"/>
              <a:ext cx="0" cy="1371600"/>
            </a:xfrm>
            <a:prstGeom prst="line">
              <a:avLst/>
            </a:prstGeom>
            <a:ln w="76320">
              <a:solidFill>
                <a:srgbClr val="80808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499" name="TextShape 6"/>
            <p:cNvSpPr txBox="1"/>
            <p:nvPr/>
          </p:nvSpPr>
          <p:spPr>
            <a:xfrm>
              <a:off x="3503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ff0000"/>
                  </a:solidFill>
                  <a:latin typeface="Arial"/>
                </a:rPr>
                <a:t>QGP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00" name="CustomShape 7"/>
            <p:cNvSpPr/>
            <p:nvPr/>
          </p:nvSpPr>
          <p:spPr>
            <a:xfrm>
              <a:off x="3434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01" name="Line 8"/>
            <p:cNvCxnSpPr>
              <a:stCxn id="496" idx="2"/>
              <a:endCxn id="498" idx="1"/>
            </p:cNvCxnSpPr>
            <p:nvPr/>
          </p:nvCxnSpPr>
          <p:spPr>
            <a:xfrm flipH="1">
              <a:off x="448920" y="3170880"/>
              <a:ext cx="1135440" cy="1169640"/>
            </a:xfrm>
            <a:prstGeom prst="straightConnector1">
              <a:avLst/>
            </a:prstGeom>
            <a:ln w="76320">
              <a:solidFill>
                <a:srgbClr val="808080"/>
              </a:solidFill>
              <a:round/>
              <a:tailEnd len="med" type="triangle" w="med"/>
            </a:ln>
          </p:spPr>
        </p:cxnSp>
        <p:sp>
          <p:nvSpPr>
            <p:cNvPr id="502" name="CustomShape 9"/>
            <p:cNvSpPr/>
            <p:nvPr/>
          </p:nvSpPr>
          <p:spPr>
            <a:xfrm>
              <a:off x="1546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ff0000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03" name="Line 10"/>
            <p:cNvCxnSpPr>
              <a:stCxn id="500" idx="2"/>
              <a:endCxn id="502" idx="0"/>
            </p:cNvCxnSpPr>
            <p:nvPr/>
          </p:nvCxnSpPr>
          <p:spPr>
            <a:xfrm flipH="1">
              <a:off x="2232000" y="3170880"/>
              <a:ext cx="2682000" cy="1280520"/>
            </a:xfrm>
            <a:prstGeom prst="straightConnector1">
              <a:avLst/>
            </a:prstGeom>
            <a:ln w="76320">
              <a:solidFill>
                <a:srgbClr val="ff0000"/>
              </a:solidFill>
              <a:round/>
              <a:tailEnd len="med" type="triangle" w="med"/>
            </a:ln>
          </p:spPr>
        </p:cxnSp>
        <p:sp>
          <p:nvSpPr>
            <p:cNvPr id="504" name="CustomShape 11"/>
            <p:cNvSpPr/>
            <p:nvPr/>
          </p:nvSpPr>
          <p:spPr>
            <a:xfrm>
              <a:off x="6890760" y="1044720"/>
              <a:ext cx="2957760" cy="212616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05" name="TextShape 12"/>
            <p:cNvSpPr txBox="1"/>
            <p:nvPr/>
          </p:nvSpPr>
          <p:spPr>
            <a:xfrm>
              <a:off x="6959160" y="548640"/>
              <a:ext cx="2834640" cy="54864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pPr algn="ctr"/>
              <a:r>
                <a:rPr b="1" lang="en-US" sz="3000" spc="-1" strike="noStrike">
                  <a:solidFill>
                    <a:srgbClr val="0000ff"/>
                  </a:solidFill>
                  <a:latin typeface="Arial"/>
                </a:rPr>
                <a:t>Freeze-out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506" name="CustomShape 13"/>
            <p:cNvSpPr/>
            <p:nvPr/>
          </p:nvSpPr>
          <p:spPr>
            <a:xfrm>
              <a:off x="6802200" y="4451040"/>
              <a:ext cx="1371600" cy="1188720"/>
            </a:xfrm>
            <a:prstGeom prst="rect">
              <a:avLst/>
            </a:prstGeom>
            <a:noFill/>
            <a:ln w="76320">
              <a:solidFill>
                <a:srgbClr val="0000ff"/>
              </a:solidFill>
              <a:custDash>
                <a:ds d="200000" sp="200000"/>
                <a:ds d="200000" sp="200000"/>
              </a:custDash>
              <a:round/>
            </a:ln>
          </p:spPr>
          <p:style>
            <a:lnRef idx="0"/>
            <a:fillRef idx="0"/>
            <a:effectRef idx="0"/>
            <a:fontRef idx="minor"/>
          </p:style>
        </p:sp>
        <p:cxnSp>
          <p:nvCxnSpPr>
            <p:cNvPr id="507" name="Line 14"/>
            <p:cNvCxnSpPr>
              <a:stCxn id="504" idx="2"/>
              <a:endCxn id="506" idx="0"/>
            </p:cNvCxnSpPr>
            <p:nvPr/>
          </p:nvCxnSpPr>
          <p:spPr>
            <a:xfrm flipH="1">
              <a:off x="7488000" y="3170880"/>
              <a:ext cx="882000" cy="1280520"/>
            </a:xfrm>
            <a:prstGeom prst="straightConnector1">
              <a:avLst/>
            </a:prstGeom>
            <a:ln w="76320">
              <a:solidFill>
                <a:srgbClr val="0000ff"/>
              </a:solidFill>
              <a:round/>
              <a:tailEnd len="med" type="triangle" w="med"/>
            </a:ln>
          </p:spPr>
        </p:cxnSp>
      </p:grpSp>
      <p:sp>
        <p:nvSpPr>
          <p:cNvPr id="508" name="CustomShape 15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Hydrodynamical flow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09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510" name="CustomShape 16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1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512" name="CustomShape 17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18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  <a:spcBef>
                <a:spcPts val="1500"/>
              </a:spcBef>
            </a:pPr>
            <a:r>
              <a:rPr b="1" lang="en-US" sz="2400" spc="-1" strike="noStrike">
                <a:solidFill>
                  <a:srgbClr val="ff0000"/>
                </a:solidFill>
                <a:latin typeface="Times New Roman"/>
              </a:rPr>
              <a:t>Jet quenching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14" name="TextShape 19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000" spc="-1" strike="noStrike">
                <a:latin typeface="Arial"/>
              </a:rPr>
              <a:t>https://physics.aps.org/articles/v7/97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515" name="TextShape 20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spcBef>
                <a:spcPts val="298"/>
              </a:spcBef>
              <a:buClr>
                <a:srgbClr val="ffff99"/>
              </a:buClr>
              <a:buFont typeface="Comic Sans MS"/>
              <a:buChar char="–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Science </a:t>
            </a:r>
            <a:r>
              <a:rPr b="0" lang="en-US" sz="900" spc="-1" strike="noStrike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 strike="noStrike">
                <a:solidFill>
                  <a:srgbClr val="000000"/>
                </a:solidFill>
                <a:latin typeface="Times New Roman"/>
              </a:rPr>
              <a:t> 2179 (2002) </a:t>
            </a:r>
            <a:endParaRPr b="0" lang="en-US" sz="900" spc="-1" strike="noStrike"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3" name="" descr=""/>
          <p:cNvPicPr/>
          <p:nvPr/>
        </p:nvPicPr>
        <p:blipFill>
          <a:blip r:embed="rId1"/>
          <a:stretch/>
        </p:blipFill>
        <p:spPr>
          <a:xfrm>
            <a:off x="12240" y="324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274" name="TextShape 1"/>
          <p:cNvSpPr txBox="1"/>
          <p:nvPr/>
        </p:nvSpPr>
        <p:spPr>
          <a:xfrm>
            <a:off x="-540000" y="66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Undergraduates!*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75" name="TextShape 2"/>
          <p:cNvSpPr txBox="1"/>
          <p:nvPr/>
        </p:nvSpPr>
        <p:spPr>
          <a:xfrm>
            <a:off x="363600" y="6861960"/>
            <a:ext cx="777240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*And one beginning graduate student with no programming experience.</a:t>
            </a:r>
            <a:br/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We acknowledge substantial support from the US NSF and the JETSCAPE Collaboration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1276" name="TextShape 3"/>
          <p:cNvSpPr txBox="1"/>
          <p:nvPr/>
        </p:nvSpPr>
        <p:spPr>
          <a:xfrm>
            <a:off x="1726200" y="1930320"/>
            <a:ext cx="184896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 strike="noStrike">
                <a:solidFill>
                  <a:srgbClr val="ff0000"/>
                </a:solidFill>
                <a:latin typeface="Arial"/>
              </a:rPr>
              <a:t>JETSCAPE REU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77" name="Line 4"/>
          <p:cNvSpPr/>
          <p:nvPr/>
        </p:nvSpPr>
        <p:spPr>
          <a:xfrm flipH="1">
            <a:off x="2091960" y="2474280"/>
            <a:ext cx="382680" cy="411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78" name="Line 5"/>
          <p:cNvSpPr/>
          <p:nvPr/>
        </p:nvSpPr>
        <p:spPr>
          <a:xfrm>
            <a:off x="2844360" y="2464920"/>
            <a:ext cx="237240" cy="401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79" name="TextShape 6"/>
          <p:cNvSpPr txBox="1"/>
          <p:nvPr/>
        </p:nvSpPr>
        <p:spPr>
          <a:xfrm>
            <a:off x="2295720" y="6066000"/>
            <a:ext cx="6004440" cy="94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ffffff"/>
                </a:solidFill>
                <a:latin typeface="Arial"/>
              </a:rPr>
              <a:t>Left to right:  Ricardo Santos (Berea), James Neuhaus, Jerrica Wilson, Mariah McCreary, Christine Nattrass, Austin Schmier (UTK)</a:t>
            </a:r>
            <a:endParaRPr b="0" lang="en-US" sz="1400" spc="-1" strike="noStrike">
              <a:latin typeface="Arial"/>
            </a:endParaRPr>
          </a:p>
        </p:txBody>
      </p:sp>
    </p:spTree>
  </p:cSld>
  <p:timing>
    <p:tnLst>
      <p:par>
        <p:cTn id="139" dur="indefinite" restart="never" nodeType="tmRoot">
          <p:childTnLst>
            <p:seq>
              <p:cTn id="1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TextShape 1"/>
          <p:cNvSpPr txBox="1"/>
          <p:nvPr/>
        </p:nvSpPr>
        <p:spPr>
          <a:xfrm>
            <a:off x="504000" y="19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 strike="noStrike">
                <a:solidFill>
                  <a:srgbClr val="ed1c24"/>
                </a:solidFill>
                <a:latin typeface="Arial"/>
              </a:rPr>
              <a:t>Course-based undergraduate research experience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281" name="" descr=""/>
          <p:cNvPicPr/>
          <p:nvPr/>
        </p:nvPicPr>
        <p:blipFill>
          <a:blip r:embed="rId1"/>
          <a:stretch/>
        </p:blipFill>
        <p:spPr>
          <a:xfrm>
            <a:off x="1110240" y="1432440"/>
            <a:ext cx="7812360" cy="561924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2" name="" descr=""/>
          <p:cNvPicPr/>
          <p:nvPr/>
        </p:nvPicPr>
        <p:blipFill>
          <a:blip r:embed="rId1"/>
          <a:stretch/>
        </p:blipFill>
        <p:spPr>
          <a:xfrm>
            <a:off x="-14760" y="666000"/>
            <a:ext cx="10079640" cy="547992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en-US" sz="4400" spc="-1" strike="noStrike">
              <a:latin typeface="Arial"/>
            </a:endParaRPr>
          </a:p>
        </p:txBody>
      </p:sp>
      <p:grpSp>
        <p:nvGrpSpPr>
          <p:cNvPr id="1284" name="Group 2"/>
          <p:cNvGrpSpPr/>
          <p:nvPr/>
        </p:nvGrpSpPr>
        <p:grpSpPr>
          <a:xfrm>
            <a:off x="-1429200" y="-10800"/>
            <a:ext cx="13617360" cy="7659000"/>
            <a:chOff x="-1429200" y="-10800"/>
            <a:chExt cx="13617360" cy="7659000"/>
          </a:xfrm>
        </p:grpSpPr>
        <p:pic>
          <p:nvPicPr>
            <p:cNvPr id="1285" name="" descr=""/>
            <p:cNvPicPr/>
            <p:nvPr/>
          </p:nvPicPr>
          <p:blipFill>
            <a:blip r:embed="rId1"/>
            <a:stretch/>
          </p:blipFill>
          <p:spPr>
            <a:xfrm>
              <a:off x="-1429200" y="-10800"/>
              <a:ext cx="13617360" cy="765900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286" name="Group 3"/>
            <p:cNvGrpSpPr/>
            <p:nvPr/>
          </p:nvGrpSpPr>
          <p:grpSpPr>
            <a:xfrm>
              <a:off x="2817720" y="141840"/>
              <a:ext cx="3673800" cy="6479640"/>
              <a:chOff x="2817720" y="141840"/>
              <a:chExt cx="3673800" cy="6479640"/>
            </a:xfrm>
          </p:grpSpPr>
          <p:grpSp>
            <p:nvGrpSpPr>
              <p:cNvPr id="1287" name="Group 4"/>
              <p:cNvGrpSpPr/>
              <p:nvPr/>
            </p:nvGrpSpPr>
            <p:grpSpPr>
              <a:xfrm>
                <a:off x="2817720" y="141840"/>
                <a:ext cx="3673800" cy="6479640"/>
                <a:chOff x="2817720" y="141840"/>
                <a:chExt cx="3673800" cy="6479640"/>
              </a:xfrm>
            </p:grpSpPr>
            <p:grpSp>
              <p:nvGrpSpPr>
                <p:cNvPr id="1288" name="Group 5"/>
                <p:cNvGrpSpPr/>
                <p:nvPr/>
              </p:nvGrpSpPr>
              <p:grpSpPr>
                <a:xfrm>
                  <a:off x="3563280" y="1901160"/>
                  <a:ext cx="1801800" cy="2242800"/>
                  <a:chOff x="3563280" y="1901160"/>
                  <a:chExt cx="1801800" cy="2242800"/>
                </a:xfrm>
              </p:grpSpPr>
              <p:grpSp>
                <p:nvGrpSpPr>
                  <p:cNvPr id="1289" name="Group 6"/>
                  <p:cNvGrpSpPr/>
                  <p:nvPr/>
                </p:nvGrpSpPr>
                <p:grpSpPr>
                  <a:xfrm>
                    <a:off x="3563280" y="1901160"/>
                    <a:ext cx="1801800" cy="2242800"/>
                    <a:chOff x="3563280" y="1901160"/>
                    <a:chExt cx="1801800" cy="2242800"/>
                  </a:xfrm>
                </p:grpSpPr>
                <p:grpSp>
                  <p:nvGrpSpPr>
                    <p:cNvPr id="1290" name="Group 7"/>
                    <p:cNvGrpSpPr/>
                    <p:nvPr/>
                  </p:nvGrpSpPr>
                  <p:grpSpPr>
                    <a:xfrm>
                      <a:off x="3563280" y="1901160"/>
                      <a:ext cx="1801800" cy="2242800"/>
                      <a:chOff x="3563280" y="1901160"/>
                      <a:chExt cx="1801800" cy="2242800"/>
                    </a:xfrm>
                  </p:grpSpPr>
                  <p:grpSp>
                    <p:nvGrpSpPr>
                      <p:cNvPr id="1291" name="Group 8"/>
                      <p:cNvGrpSpPr/>
                      <p:nvPr/>
                    </p:nvGrpSpPr>
                    <p:grpSpPr>
                      <a:xfrm>
                        <a:off x="3563280" y="3246840"/>
                        <a:ext cx="73440" cy="165240"/>
                        <a:chOff x="3563280" y="3246840"/>
                        <a:chExt cx="73440" cy="165240"/>
                      </a:xfrm>
                    </p:grpSpPr>
                    <p:sp>
                      <p:nvSpPr>
                        <p:cNvPr id="1292" name="CustomShape 9"/>
                        <p:cNvSpPr/>
                        <p:nvPr/>
                      </p:nvSpPr>
                      <p:spPr>
                        <a:xfrm>
                          <a:off x="3563280" y="3246840"/>
                          <a:ext cx="73440" cy="16524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grpSp>
                    <p:nvGrpSpPr>
                      <p:cNvPr id="1293" name="Group 10"/>
                      <p:cNvGrpSpPr/>
                      <p:nvPr/>
                    </p:nvGrpSpPr>
                    <p:grpSpPr>
                      <a:xfrm>
                        <a:off x="5294160" y="3367800"/>
                        <a:ext cx="70920" cy="165600"/>
                        <a:chOff x="5294160" y="3367800"/>
                        <a:chExt cx="70920" cy="165600"/>
                      </a:xfrm>
                    </p:grpSpPr>
                    <p:sp>
                      <p:nvSpPr>
                        <p:cNvPr id="1294" name="CustomShape 11"/>
                        <p:cNvSpPr/>
                        <p:nvPr/>
                      </p:nvSpPr>
                      <p:spPr>
                        <a:xfrm>
                          <a:off x="5294160" y="3367800"/>
                          <a:ext cx="70920" cy="165600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93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</p:grpSp>
                  <p:sp>
                    <p:nvSpPr>
                      <p:cNvPr id="1295" name="CustomShape 12"/>
                      <p:cNvSpPr/>
                      <p:nvPr/>
                    </p:nvSpPr>
                    <p:spPr>
                      <a:xfrm>
                        <a:off x="5000400" y="1901160"/>
                        <a:ext cx="166320" cy="16416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296" name="CustomShape 13"/>
                      <p:cNvSpPr/>
                      <p:nvPr/>
                    </p:nvSpPr>
                    <p:spPr>
                      <a:xfrm>
                        <a:off x="4377600" y="3979440"/>
                        <a:ext cx="165600" cy="16452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3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</p:grpSp>
                <p:grpSp>
                  <p:nvGrpSpPr>
                    <p:cNvPr id="1297" name="Group 14"/>
                    <p:cNvGrpSpPr/>
                    <p:nvPr/>
                  </p:nvGrpSpPr>
                  <p:grpSpPr>
                    <a:xfrm>
                      <a:off x="3686760" y="2090160"/>
                      <a:ext cx="1571400" cy="1945440"/>
                      <a:chOff x="3686760" y="2090160"/>
                      <a:chExt cx="1571400" cy="1945440"/>
                    </a:xfrm>
                  </p:grpSpPr>
                  <p:sp>
                    <p:nvSpPr>
                      <p:cNvPr id="1298" name="Line 15"/>
                      <p:cNvSpPr/>
                      <p:nvPr/>
                    </p:nvSpPr>
                    <p:spPr>
                      <a:xfrm>
                        <a:off x="3686760" y="3343680"/>
                        <a:ext cx="716040" cy="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sp>
                    <p:nvSpPr>
                      <p:cNvPr id="1299" name="Line 16"/>
                      <p:cNvSpPr/>
                      <p:nvPr/>
                    </p:nvSpPr>
                    <p:spPr>
                      <a:xfrm flipV="1">
                        <a:off x="4435560" y="2090160"/>
                        <a:ext cx="596520" cy="1252800"/>
                      </a:xfrm>
                      <a:prstGeom prst="line">
                        <a:avLst/>
                      </a:prstGeom>
                      <a:ln w="38160">
                        <a:solidFill>
                          <a:srgbClr val="000000"/>
                        </a:solidFill>
                        <a:miter/>
                        <a:tailEnd len="med" type="triangle" w="med"/>
                      </a:ln>
                    </p:spPr>
                    <p:style>
                      <a:lnRef idx="0"/>
                      <a:fillRef idx="0"/>
                      <a:effectRef idx="0"/>
                      <a:fontRef idx="minor"/>
                    </p:style>
                  </p:sp>
                  <p:grpSp>
                    <p:nvGrpSpPr>
                      <p:cNvPr id="1300" name="Group 17"/>
                      <p:cNvGrpSpPr/>
                      <p:nvPr/>
                    </p:nvGrpSpPr>
                    <p:grpSpPr>
                      <a:xfrm>
                        <a:off x="4395600" y="3463560"/>
                        <a:ext cx="862560" cy="572040"/>
                        <a:chOff x="4395600" y="3463560"/>
                        <a:chExt cx="862560" cy="572040"/>
                      </a:xfrm>
                    </p:grpSpPr>
                    <p:sp>
                      <p:nvSpPr>
                        <p:cNvPr id="1301" name="Line 18"/>
                        <p:cNvSpPr/>
                        <p:nvPr/>
                      </p:nvSpPr>
                      <p:spPr>
                        <a:xfrm flipH="1">
                          <a:off x="4614120" y="3463560"/>
                          <a:ext cx="644040" cy="0"/>
                        </a:xfrm>
                        <a:prstGeom prst="line">
                          <a:avLst/>
                        </a:prstGeom>
                        <a:ln w="38160">
                          <a:solidFill>
                            <a:srgbClr val="000000"/>
                          </a:solidFill>
                          <a:miter/>
                        </a:ln>
                      </p:spPr>
                      <p:style>
                        <a:lnRef idx="0"/>
                        <a:fillRef idx="0"/>
                        <a:effectRef idx="0"/>
                        <a:fontRef idx="minor"/>
                      </p:style>
                    </p:sp>
                    <p:sp>
                      <p:nvSpPr>
                        <p:cNvPr id="1302" name="Freeform 19"/>
                        <p:cNvSpPr/>
                        <p:nvPr/>
                      </p:nvSpPr>
                      <p:spPr>
                        <a:xfrm>
                          <a:off x="4260240" y="3461760"/>
                          <a:ext cx="458280" cy="574200"/>
                        </a:xfrm>
                        <a:custGeom>
                          <a:avLst/>
                          <a:gdLst/>
                          <a:ahLst/>
                          <a:rect l="0" t="0" r="r" b="b"/>
                          <a:pathLst>
                            <a:path w="1273" h="1595">
                              <a:moveTo>
                                <a:pt x="1002" y="5"/>
                              </a:moveTo>
                              <a:cubicBezTo>
                                <a:pt x="571" y="0"/>
                                <a:pt x="1041" y="415"/>
                                <a:pt x="781" y="509"/>
                              </a:cubicBezTo>
                              <a:cubicBezTo>
                                <a:pt x="137" y="743"/>
                                <a:pt x="1272" y="810"/>
                                <a:pt x="599" y="992"/>
                              </a:cubicBezTo>
                              <a:cubicBezTo>
                                <a:pt x="0" y="1155"/>
                                <a:pt x="797" y="1067"/>
                                <a:pt x="802" y="1272"/>
                              </a:cubicBezTo>
                              <a:lnTo>
                                <a:pt x="581" y="1392"/>
                              </a:lnTo>
                              <a:lnTo>
                                <a:pt x="662" y="1594"/>
                              </a:lnTo>
                              <a:lnTo>
                                <a:pt x="662" y="1576"/>
                              </a:lnTo>
                            </a:path>
                          </a:pathLst>
                        </a:custGeom>
                        <a:ln w="36720">
                          <a:solidFill>
                            <a:srgbClr val="000000"/>
                          </a:solidFill>
                          <a:round/>
                        </a:ln>
                      </p:spPr>
                    </p:sp>
                  </p:grpSp>
                </p:grpSp>
              </p:grpSp>
            </p:grpSp>
            <p:pic>
              <p:nvPicPr>
                <p:cNvPr id="1303" name="" descr=""/>
                <p:cNvPicPr/>
                <p:nvPr/>
              </p:nvPicPr>
              <p:blipFill>
                <a:blip r:embed="rId2"/>
                <a:stretch/>
              </p:blipFill>
              <p:spPr>
                <a:xfrm rot="7921200">
                  <a:off x="3210120" y="4212360"/>
                  <a:ext cx="2057400" cy="197028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304" name="" descr=""/>
                <p:cNvPicPr/>
                <p:nvPr/>
              </p:nvPicPr>
              <p:blipFill>
                <a:blip r:embed="rId3"/>
                <a:stretch/>
              </p:blipFill>
              <p:spPr>
                <a:xfrm rot="1979400">
                  <a:off x="5011920" y="277200"/>
                  <a:ext cx="1053360" cy="18766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sp>
          <p:nvSpPr>
            <p:cNvPr id="1305" name="TextShape 20"/>
            <p:cNvSpPr txBox="1"/>
            <p:nvPr/>
          </p:nvSpPr>
          <p:spPr>
            <a:xfrm>
              <a:off x="2154600" y="7226640"/>
              <a:ext cx="5688360" cy="3466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0" lang="en-US" sz="1800" spc="-1" strike="noStrike">
                  <a:solidFill>
                    <a:srgbClr val="ffffff"/>
                  </a:solidFill>
                  <a:latin typeface="Arial"/>
                </a:rPr>
                <a:t>https://i.ytimg.com/vi/mZnv6LXD9qs/maxresdefault.jpg</a:t>
              </a:r>
              <a:endParaRPr b="0" lang="en-US" sz="1800" spc="-1" strike="noStrike">
                <a:latin typeface="Arial"/>
              </a:endParaRPr>
            </a:p>
          </p:txBody>
        </p:sp>
      </p:grpSp>
      <p:sp>
        <p:nvSpPr>
          <p:cNvPr id="1306" name="TextShape 21"/>
          <p:cNvSpPr txBox="1"/>
          <p:nvPr/>
        </p:nvSpPr>
        <p:spPr>
          <a:xfrm>
            <a:off x="4980240" y="465552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Analyses (almost) implemented in UTK copy of RIVET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08" name="TextShape 2"/>
          <p:cNvSpPr txBox="1"/>
          <p:nvPr/>
        </p:nvSpPr>
        <p:spPr>
          <a:xfrm>
            <a:off x="1871280" y="6689880"/>
            <a:ext cx="5423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Arial"/>
              </a:rPr>
              <a:t>Need to be finalized!  Hold me to it!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1309" name="" descr=""/>
          <p:cNvPicPr/>
          <p:nvPr/>
        </p:nvPicPr>
        <p:blipFill>
          <a:blip r:embed="rId1"/>
          <a:stretch/>
        </p:blipFill>
        <p:spPr>
          <a:xfrm>
            <a:off x="1853280" y="1782360"/>
            <a:ext cx="5480640" cy="4252680"/>
          </a:xfrm>
          <a:prstGeom prst="rect">
            <a:avLst/>
          </a:prstGeom>
          <a:ln>
            <a:noFill/>
          </a:ln>
        </p:spPr>
      </p:pic>
      <p:sp>
        <p:nvSpPr>
          <p:cNvPr id="1310" name="Line 3"/>
          <p:cNvSpPr/>
          <p:nvPr/>
        </p:nvSpPr>
        <p:spPr>
          <a:xfrm flipH="1">
            <a:off x="6181920" y="431712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1" name="TextShape 4"/>
          <p:cNvSpPr txBox="1"/>
          <p:nvPr/>
        </p:nvSpPr>
        <p:spPr>
          <a:xfrm>
            <a:off x="7079760" y="4150800"/>
            <a:ext cx="29260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ALICE implementations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2" name="Line 5"/>
          <p:cNvSpPr/>
          <p:nvPr/>
        </p:nvSpPr>
        <p:spPr>
          <a:xfrm flipH="1">
            <a:off x="6551640" y="348912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3" name="TextShape 6"/>
          <p:cNvSpPr txBox="1"/>
          <p:nvPr/>
        </p:nvSpPr>
        <p:spPr>
          <a:xfrm>
            <a:off x="7440120" y="3173760"/>
            <a:ext cx="265428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2018 UTK summer students, reconstructed jet analyses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4" name="Line 7"/>
          <p:cNvSpPr/>
          <p:nvPr/>
        </p:nvSpPr>
        <p:spPr>
          <a:xfrm flipH="1">
            <a:off x="6660000" y="2368080"/>
            <a:ext cx="914400" cy="0"/>
          </a:xfrm>
          <a:prstGeom prst="line">
            <a:avLst/>
          </a:prstGeom>
          <a:ln w="38160">
            <a:solidFill>
              <a:srgbClr val="ed1c24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15" name="TextShape 8"/>
          <p:cNvSpPr txBox="1"/>
          <p:nvPr/>
        </p:nvSpPr>
        <p:spPr>
          <a:xfrm>
            <a:off x="7620120" y="1986120"/>
            <a:ext cx="234684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ce181e"/>
                </a:solidFill>
                <a:latin typeface="Arial"/>
              </a:rPr>
              <a:t>Spring 2019 UTK research class, RHIC dihadron and gamma hadron analyses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316" name="TextShape 9"/>
          <p:cNvSpPr txBox="1"/>
          <p:nvPr/>
        </p:nvSpPr>
        <p:spPr>
          <a:xfrm>
            <a:off x="1863000" y="5880600"/>
            <a:ext cx="6947640" cy="51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3000" spc="-1" strike="noStrike">
                <a:latin typeface="Arial"/>
                <a:hlinkClick r:id="rId2"/>
              </a:rPr>
              <a:t>https://github.com/cnattras/rivet-hi</a:t>
            </a:r>
            <a:endParaRPr b="0" lang="en-US" sz="3000" spc="-1" strike="noStrike"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7" name="Group 1"/>
          <p:cNvGrpSpPr/>
          <p:nvPr/>
        </p:nvGrpSpPr>
        <p:grpSpPr>
          <a:xfrm>
            <a:off x="33840" y="220680"/>
            <a:ext cx="9984240" cy="2615760"/>
            <a:chOff x="33840" y="220680"/>
            <a:chExt cx="9984240" cy="2615760"/>
          </a:xfrm>
        </p:grpSpPr>
        <p:sp>
          <p:nvSpPr>
            <p:cNvPr id="1318" name="CustomShape 2"/>
            <p:cNvSpPr/>
            <p:nvPr/>
          </p:nvSpPr>
          <p:spPr>
            <a:xfrm>
              <a:off x="357120" y="313200"/>
              <a:ext cx="9456840" cy="234792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9" name="TextShape 3"/>
            <p:cNvSpPr txBox="1"/>
            <p:nvPr/>
          </p:nvSpPr>
          <p:spPr>
            <a:xfrm>
              <a:off x="33840" y="220680"/>
              <a:ext cx="9984240" cy="80784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4400" spc="-1" strike="noStrike">
                  <a:latin typeface="Arial"/>
                </a:rPr>
                <a:t>What have we accomplished?</a:t>
              </a:r>
              <a:endParaRPr b="0" lang="en-US" sz="4400" spc="-1" strike="noStrike">
                <a:latin typeface="Arial"/>
              </a:endParaRPr>
            </a:p>
          </p:txBody>
        </p:sp>
        <mc:AlternateContent>
          <mc:Choice xmlns:a14="http://schemas.microsoft.com/office/drawing/2010/main" Requires="a14">
            <p:sp>
              <p:nvSpPr>
                <p:cNvPr id="1320" name="Formula 4"/>
                <p:cNvSpPr txBox="1"/>
                <p:nvPr/>
              </p:nvSpPr>
              <p:spPr>
                <a:xfrm>
                  <a:off x="4931280" y="1500840"/>
                  <a:ext cx="278640" cy="42048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acc>
                        <m:accPr>
                          <m:chr m:val="^"/>
                        </m:accPr>
                        <m:e>
                          <m:r>
                            <m:t xml:space="preserve">q</m:t>
                          </m:r>
                        </m:e>
                      </m:acc>
                    </m:oMath>
                  </a14:m>
                </a:p>
              </p:txBody>
            </p:sp>
          </mc:Choice>
          <mc:Fallback/>
        </mc:AlternateContent>
        <p:sp>
          <p:nvSpPr>
            <p:cNvPr id="1321" name="TextShape 5"/>
            <p:cNvSpPr txBox="1"/>
            <p:nvPr/>
          </p:nvSpPr>
          <p:spPr>
            <a:xfrm>
              <a:off x="360000" y="986040"/>
              <a:ext cx="9369000" cy="185040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>
              <a:normAutofit/>
            </a:bodyPr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000" spc="-1" strike="noStrike">
                  <a:solidFill>
                    <a:srgbClr val="000000"/>
                  </a:solidFill>
                  <a:latin typeface="Times New Roman"/>
                </a:rPr>
                <a:t>Qualitative confirmation of partonic energy loss models</a:t>
              </a:r>
              <a:endParaRPr b="0" lang="en-US" sz="3000" spc="-1" strike="noStrike">
                <a:latin typeface="Arial"/>
              </a:endParaRPr>
            </a:p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000" spc="-1" strike="noStrike">
                  <a:solidFill>
                    <a:srgbClr val="000000"/>
                  </a:solidFill>
                  <a:latin typeface="Times New Roman"/>
                </a:rPr>
                <a:t>Quantitative constraints of </a:t>
              </a:r>
              <a:endParaRPr b="0" lang="en-US" sz="3000" spc="-1" strike="noStrike">
                <a:latin typeface="Arial"/>
              </a:endParaRPr>
            </a:p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000" spc="-1" strike="noStrike">
                  <a:solidFill>
                    <a:srgbClr val="000000"/>
                  </a:solidFill>
                  <a:latin typeface="Times New Roman"/>
                </a:rPr>
                <a:t>Lots of measurements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1322" name="Group 6"/>
          <p:cNvGrpSpPr/>
          <p:nvPr/>
        </p:nvGrpSpPr>
        <p:grpSpPr>
          <a:xfrm>
            <a:off x="357120" y="2971440"/>
            <a:ext cx="9456840" cy="4745160"/>
            <a:chOff x="357120" y="2971440"/>
            <a:chExt cx="9456840" cy="4745160"/>
          </a:xfrm>
        </p:grpSpPr>
        <p:sp>
          <p:nvSpPr>
            <p:cNvPr id="1323" name="CustomShape 7"/>
            <p:cNvSpPr/>
            <p:nvPr/>
          </p:nvSpPr>
          <p:spPr>
            <a:xfrm>
              <a:off x="357120" y="2971440"/>
              <a:ext cx="9456840" cy="3793680"/>
            </a:xfrm>
            <a:prstGeom prst="rect">
              <a:avLst/>
            </a:prstGeom>
            <a:solidFill>
              <a:srgbClr val="999999"/>
            </a:solidFill>
            <a:ln>
              <a:solidFill>
                <a:srgbClr val="00000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4" name="TextShape 8"/>
            <p:cNvSpPr txBox="1"/>
            <p:nvPr/>
          </p:nvSpPr>
          <p:spPr>
            <a:xfrm>
              <a:off x="410400" y="3149640"/>
              <a:ext cx="9071280" cy="6267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4400" spc="-1" strike="noStrike">
                  <a:latin typeface="Arial"/>
                </a:rPr>
                <a:t>What do we still have to do?</a:t>
              </a:r>
              <a:endParaRPr b="0" lang="en-US" sz="4400" spc="-1" strike="noStrike">
                <a:latin typeface="Arial"/>
              </a:endParaRPr>
            </a:p>
          </p:txBody>
        </p:sp>
        <p:sp>
          <p:nvSpPr>
            <p:cNvPr id="1325" name="TextShape 9"/>
            <p:cNvSpPr txBox="1"/>
            <p:nvPr/>
          </p:nvSpPr>
          <p:spPr>
            <a:xfrm>
              <a:off x="467640" y="3938040"/>
              <a:ext cx="9241200" cy="270432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>
              <a:normAutofit/>
            </a:bodyPr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200" spc="-1" strike="noStrike">
                  <a:latin typeface="Arial"/>
                </a:rPr>
                <a:t>Understand bias</a:t>
              </a:r>
              <a:endParaRPr b="0" lang="en-US" sz="3200" spc="-1" strike="noStrike">
                <a:latin typeface="Arial"/>
              </a:endParaRPr>
            </a:p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200" spc="-1" strike="noStrike">
                  <a:latin typeface="Arial"/>
                </a:rPr>
                <a:t>Make quantitative comparisons to theory</a:t>
              </a:r>
              <a:endParaRPr b="0" lang="en-US" sz="3200" spc="-1" strike="noStrike">
                <a:latin typeface="Arial"/>
              </a:endParaRPr>
            </a:p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200" spc="-1" strike="noStrike">
                  <a:latin typeface="Arial"/>
                </a:rPr>
                <a:t>Make more differential measurements</a:t>
              </a:r>
              <a:endParaRPr b="0" lang="en-US" sz="3200" spc="-1" strike="noStrike">
                <a:latin typeface="Arial"/>
              </a:endParaRPr>
            </a:p>
            <a:p>
              <a:pPr marL="432000" indent="-324000">
                <a:spcAft>
                  <a:spcPts val="1414"/>
                </a:spcAft>
                <a:buClr>
                  <a:srgbClr val="000000"/>
                </a:buClr>
                <a:buSzPct val="45000"/>
                <a:buFont typeface="Wingdings" charset="2"/>
                <a:buChar char=""/>
              </a:pPr>
              <a:r>
                <a:rPr b="1" lang="en-US" sz="3200" spc="-1" strike="noStrike">
                  <a:solidFill>
                    <a:srgbClr val="000000"/>
                  </a:solidFill>
                  <a:latin typeface="Arial"/>
                </a:rPr>
                <a:t>We need an accord on how to treat background</a:t>
              </a:r>
              <a:endParaRPr b="0" lang="en-US" sz="3200" spc="-1" strike="noStrike">
                <a:latin typeface="Arial"/>
              </a:endParaRPr>
            </a:p>
          </p:txBody>
        </p:sp>
        <p:sp>
          <p:nvSpPr>
            <p:cNvPr id="1326" name="TextShape 10"/>
            <p:cNvSpPr txBox="1"/>
            <p:nvPr/>
          </p:nvSpPr>
          <p:spPr>
            <a:xfrm>
              <a:off x="427680" y="6034320"/>
              <a:ext cx="5528160" cy="1682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endParaRPr b="0" lang="en-US" sz="1800" spc="-1" strike="noStrike">
                <a:latin typeface="Arial"/>
              </a:endParaRPr>
            </a:p>
            <a:p>
              <a:r>
                <a:rPr b="0" lang="en-US" sz="1500" spc="-1" strike="noStrike">
                  <a:latin typeface="Arial"/>
                </a:rPr>
                <a:t>Connors, Nattrass, Reed, Salur</a:t>
              </a:r>
              <a:r>
                <a:rPr b="0" lang="en-US" sz="1500" spc="-1" strike="noStrike">
                  <a:latin typeface="Arial"/>
                  <a:hlinkClick r:id="rId1"/>
                </a:rPr>
                <a:t>arXiv:1705.01974</a:t>
              </a:r>
              <a:r>
                <a:rPr b="0" lang="en-US" sz="1500" spc="-1" strike="noStrike">
                  <a:latin typeface="Arial"/>
                </a:rPr>
                <a:t> [nucl-ex]</a:t>
              </a:r>
              <a:endParaRPr b="0" lang="en-US" sz="1500" spc="-1" strike="noStrike">
                <a:latin typeface="Arial"/>
              </a:endParaRPr>
            </a:p>
            <a:p>
              <a:endParaRPr b="0" lang="en-US" sz="1500" spc="-1" strike="noStrike">
                <a:latin typeface="Arial"/>
              </a:endParaRPr>
            </a:p>
          </p:txBody>
        </p:sp>
      </p:grp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roup 1"/>
          <p:cNvGrpSpPr/>
          <p:nvPr/>
        </p:nvGrpSpPr>
        <p:grpSpPr>
          <a:xfrm>
            <a:off x="203400" y="75600"/>
            <a:ext cx="4641840" cy="4069080"/>
            <a:chOff x="203400" y="75600"/>
            <a:chExt cx="4641840" cy="4069080"/>
          </a:xfrm>
        </p:grpSpPr>
        <p:grpSp>
          <p:nvGrpSpPr>
            <p:cNvPr id="517" name="Group 2"/>
            <p:cNvGrpSpPr/>
            <p:nvPr/>
          </p:nvGrpSpPr>
          <p:grpSpPr>
            <a:xfrm>
              <a:off x="264240" y="219960"/>
              <a:ext cx="4581000" cy="3924720"/>
              <a:chOff x="264240" y="219960"/>
              <a:chExt cx="4581000" cy="3924720"/>
            </a:xfrm>
          </p:grpSpPr>
          <p:pic>
            <p:nvPicPr>
              <p:cNvPr id="518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277560" y="734040"/>
                <a:ext cx="4525200" cy="3410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9" name="CustomShape 3"/>
              <p:cNvSpPr/>
              <p:nvPr/>
            </p:nvSpPr>
            <p:spPr>
              <a:xfrm>
                <a:off x="973440" y="2000160"/>
                <a:ext cx="10116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STAR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520" name="CustomShape 4"/>
              <p:cNvSpPr/>
              <p:nvPr/>
            </p:nvSpPr>
            <p:spPr>
              <a:xfrm>
                <a:off x="264240" y="1878840"/>
                <a:ext cx="105588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PHENIX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521" name="CustomShape 5"/>
              <p:cNvSpPr/>
              <p:nvPr/>
            </p:nvSpPr>
            <p:spPr>
              <a:xfrm>
                <a:off x="1375200" y="851400"/>
                <a:ext cx="118404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PHOBOS</a:t>
                </a:r>
                <a:endParaRPr b="0" lang="en-US" sz="1500" spc="-1" strike="noStrike">
                  <a:latin typeface="Arial"/>
                </a:endParaRPr>
              </a:p>
            </p:txBody>
          </p:sp>
          <p:sp>
            <p:nvSpPr>
              <p:cNvPr id="522" name="CustomShape 6"/>
              <p:cNvSpPr/>
              <p:nvPr/>
            </p:nvSpPr>
            <p:spPr>
              <a:xfrm>
                <a:off x="3572640" y="1166040"/>
                <a:ext cx="1143000" cy="30420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1500" spc="-1" strike="noStrike">
                    <a:solidFill>
                      <a:srgbClr val="33cccc"/>
                    </a:solidFill>
                    <a:latin typeface="Arial"/>
                  </a:rPr>
                  <a:t>BRAHMS</a:t>
                </a:r>
                <a:endParaRPr b="0" lang="en-US" sz="1500" spc="-1" strike="noStrike">
                  <a:latin typeface="Arial"/>
                </a:endParaRPr>
              </a:p>
            </p:txBody>
          </p:sp>
          <p:pic>
            <p:nvPicPr>
              <p:cNvPr id="523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4487400" y="2598480"/>
                <a:ext cx="204840" cy="314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4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1848600" y="3730680"/>
                <a:ext cx="419760" cy="272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5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2746440" y="3488760"/>
                <a:ext cx="41976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6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2620800" y="1893960"/>
                <a:ext cx="456480" cy="315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7" name="" descr=""/>
              <p:cNvPicPr/>
              <p:nvPr/>
            </p:nvPicPr>
            <p:blipFill>
              <a:blip r:embed="rId6"/>
              <a:stretch/>
            </p:blipFill>
            <p:spPr>
              <a:xfrm>
                <a:off x="937440" y="837000"/>
                <a:ext cx="685800" cy="4114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8" name="" descr=""/>
              <p:cNvPicPr/>
              <p:nvPr/>
            </p:nvPicPr>
            <p:blipFill>
              <a:blip r:embed="rId7"/>
              <a:stretch/>
            </p:blipFill>
            <p:spPr>
              <a:xfrm>
                <a:off x="600840" y="1349640"/>
                <a:ext cx="685800" cy="548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9" name="" descr=""/>
              <p:cNvPicPr/>
              <p:nvPr/>
            </p:nvPicPr>
            <p:blipFill>
              <a:blip r:embed="rId8"/>
              <a:stretch/>
            </p:blipFill>
            <p:spPr>
              <a:xfrm>
                <a:off x="1270440" y="1388160"/>
                <a:ext cx="832680" cy="6534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0" name="" descr=""/>
              <p:cNvPicPr/>
              <p:nvPr/>
            </p:nvPicPr>
            <p:blipFill>
              <a:blip r:embed="rId9"/>
              <a:stretch/>
            </p:blipFill>
            <p:spPr>
              <a:xfrm rot="19800000">
                <a:off x="3422160" y="439560"/>
                <a:ext cx="1202760" cy="12027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31" name="TextShape 7"/>
            <p:cNvSpPr txBox="1"/>
            <p:nvPr/>
          </p:nvSpPr>
          <p:spPr>
            <a:xfrm>
              <a:off x="203400" y="7560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Arial"/>
                </a:rPr>
                <a:t>Relativistic Heavy Ion Collider</a:t>
              </a:r>
              <a:endParaRPr b="0" lang="en-US" sz="2700" spc="-1" strike="noStrike">
                <a:latin typeface="Arial"/>
              </a:endParaRPr>
            </a:p>
          </p:txBody>
        </p:sp>
      </p:grpSp>
      <p:grpSp>
        <p:nvGrpSpPr>
          <p:cNvPr id="532" name="Group 8"/>
          <p:cNvGrpSpPr/>
          <p:nvPr/>
        </p:nvGrpSpPr>
        <p:grpSpPr>
          <a:xfrm>
            <a:off x="5172840" y="132840"/>
            <a:ext cx="4572360" cy="3988080"/>
            <a:chOff x="5172840" y="132840"/>
            <a:chExt cx="4572360" cy="3988080"/>
          </a:xfrm>
        </p:grpSpPr>
        <p:grpSp>
          <p:nvGrpSpPr>
            <p:cNvPr id="533" name="Group 9"/>
            <p:cNvGrpSpPr/>
            <p:nvPr/>
          </p:nvGrpSpPr>
          <p:grpSpPr>
            <a:xfrm>
              <a:off x="5172840" y="765360"/>
              <a:ext cx="4572360" cy="3355560"/>
              <a:chOff x="5172840" y="765360"/>
              <a:chExt cx="4572360" cy="3355560"/>
            </a:xfrm>
          </p:grpSpPr>
          <p:pic>
            <p:nvPicPr>
              <p:cNvPr id="534" name="" descr=""/>
              <p:cNvPicPr/>
              <p:nvPr/>
            </p:nvPicPr>
            <p:blipFill>
              <a:blip r:embed="rId10"/>
              <a:srcRect l="0" t="10191" r="0" b="0"/>
              <a:stretch/>
            </p:blipFill>
            <p:spPr>
              <a:xfrm>
                <a:off x="5172840" y="765360"/>
                <a:ext cx="4572360" cy="33555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35" name="Group 10"/>
            <p:cNvGrpSpPr/>
            <p:nvPr/>
          </p:nvGrpSpPr>
          <p:grpSpPr>
            <a:xfrm>
              <a:off x="6010560" y="2786040"/>
              <a:ext cx="1183680" cy="893520"/>
              <a:chOff x="6010560" y="2786040"/>
              <a:chExt cx="1183680" cy="893520"/>
            </a:xfrm>
          </p:grpSpPr>
          <p:pic>
            <p:nvPicPr>
              <p:cNvPr id="536" name="" descr=""/>
              <p:cNvPicPr/>
              <p:nvPr/>
            </p:nvPicPr>
            <p:blipFill>
              <a:blip r:embed="rId11"/>
              <a:stretch/>
            </p:blipFill>
            <p:spPr>
              <a:xfrm>
                <a:off x="6010560" y="2786040"/>
                <a:ext cx="1029600" cy="625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37" name="TextShape 11"/>
              <p:cNvSpPr txBox="1"/>
              <p:nvPr/>
            </p:nvSpPr>
            <p:spPr>
              <a:xfrm>
                <a:off x="6109920" y="3333240"/>
                <a:ext cx="10843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ALICE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538" name="Group 12"/>
            <p:cNvGrpSpPr/>
            <p:nvPr/>
          </p:nvGrpSpPr>
          <p:grpSpPr>
            <a:xfrm>
              <a:off x="6834240" y="822600"/>
              <a:ext cx="1029960" cy="883080"/>
              <a:chOff x="6834240" y="822600"/>
              <a:chExt cx="1029960" cy="883080"/>
            </a:xfrm>
          </p:grpSpPr>
          <p:pic>
            <p:nvPicPr>
              <p:cNvPr id="539" name="" descr=""/>
              <p:cNvPicPr/>
              <p:nvPr/>
            </p:nvPicPr>
            <p:blipFill>
              <a:blip r:embed="rId12"/>
              <a:stretch/>
            </p:blipFill>
            <p:spPr>
              <a:xfrm>
                <a:off x="6834240" y="822600"/>
                <a:ext cx="1029960" cy="728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0" name="TextShape 13"/>
              <p:cNvSpPr txBox="1"/>
              <p:nvPr/>
            </p:nvSpPr>
            <p:spPr>
              <a:xfrm>
                <a:off x="6997320" y="1359360"/>
                <a:ext cx="84672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CMS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grpSp>
          <p:nvGrpSpPr>
            <p:cNvPr id="541" name="Group 14"/>
            <p:cNvGrpSpPr/>
            <p:nvPr/>
          </p:nvGrpSpPr>
          <p:grpSpPr>
            <a:xfrm>
              <a:off x="7554960" y="2645280"/>
              <a:ext cx="1235520" cy="1158120"/>
              <a:chOff x="7554960" y="2645280"/>
              <a:chExt cx="1235520" cy="1158120"/>
            </a:xfrm>
          </p:grpSpPr>
          <p:pic>
            <p:nvPicPr>
              <p:cNvPr id="542" name="" descr=""/>
              <p:cNvPicPr/>
              <p:nvPr/>
            </p:nvPicPr>
            <p:blipFill>
              <a:blip r:embed="rId13"/>
              <a:stretch/>
            </p:blipFill>
            <p:spPr>
              <a:xfrm>
                <a:off x="7554960" y="2645280"/>
                <a:ext cx="1029960" cy="7736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3" name="TextShape 15"/>
              <p:cNvSpPr txBox="1"/>
              <p:nvPr/>
            </p:nvSpPr>
            <p:spPr>
              <a:xfrm>
                <a:off x="7687440" y="3242160"/>
                <a:ext cx="1103040" cy="5612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ATLAS</a:t>
                </a:r>
                <a:br/>
                <a:r>
                  <a:rPr b="1" lang="en-US" sz="1500" spc="-1" strike="noStrike">
                    <a:solidFill>
                      <a:srgbClr val="ffd700"/>
                    </a:solidFill>
                    <a:latin typeface="Arial"/>
                  </a:rPr>
                  <a:t>LHCf</a:t>
                </a:r>
                <a:endParaRPr b="0" lang="en-US" sz="1500" spc="-1" strike="noStrike">
                  <a:latin typeface="Arial"/>
                </a:endParaRPr>
              </a:p>
            </p:txBody>
          </p:sp>
        </p:grpSp>
        <p:grpSp>
          <p:nvGrpSpPr>
            <p:cNvPr id="544" name="Group 16"/>
            <p:cNvGrpSpPr/>
            <p:nvPr/>
          </p:nvGrpSpPr>
          <p:grpSpPr>
            <a:xfrm>
              <a:off x="8687880" y="1707480"/>
              <a:ext cx="1056960" cy="1013400"/>
              <a:chOff x="8687880" y="1707480"/>
              <a:chExt cx="1056960" cy="1013400"/>
            </a:xfrm>
          </p:grpSpPr>
          <p:pic>
            <p:nvPicPr>
              <p:cNvPr id="545" name="" descr=""/>
              <p:cNvPicPr/>
              <p:nvPr/>
            </p:nvPicPr>
            <p:blipFill>
              <a:blip r:embed="rId14"/>
              <a:stretch/>
            </p:blipFill>
            <p:spPr>
              <a:xfrm>
                <a:off x="8687880" y="1707480"/>
                <a:ext cx="1029600" cy="77004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6" name="TextShape 17"/>
              <p:cNvSpPr txBox="1"/>
              <p:nvPr/>
            </p:nvSpPr>
            <p:spPr>
              <a:xfrm>
                <a:off x="8893440" y="2374560"/>
                <a:ext cx="851400" cy="346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1800" spc="-1" strike="noStrike">
                    <a:solidFill>
                      <a:srgbClr val="ffd700"/>
                    </a:solidFill>
                    <a:latin typeface="Arial"/>
                  </a:rPr>
                  <a:t>LHCb</a:t>
                </a:r>
                <a:endParaRPr b="0" lang="en-US" sz="1800" spc="-1" strike="noStrike">
                  <a:latin typeface="Arial"/>
                </a:endParaRPr>
              </a:p>
            </p:txBody>
          </p:sp>
        </p:grpSp>
        <p:sp>
          <p:nvSpPr>
            <p:cNvPr id="547" name="TextShape 18"/>
            <p:cNvSpPr txBox="1"/>
            <p:nvPr/>
          </p:nvSpPr>
          <p:spPr>
            <a:xfrm>
              <a:off x="5172840" y="132840"/>
              <a:ext cx="4560840" cy="619560"/>
            </a:xfrm>
            <a:prstGeom prst="rect">
              <a:avLst/>
            </a:prstGeom>
            <a:noFill/>
            <a:ln>
              <a:noFill/>
            </a:ln>
          </p:spPr>
          <p:txBody>
            <a:bodyPr lIns="0" rIns="0" tIns="0" bIns="0" anchor="ctr"/>
            <a:p>
              <a:pPr algn="ctr"/>
              <a:r>
                <a:rPr b="0" lang="en-US" sz="2700" spc="-1" strike="noStrike">
                  <a:latin typeface="Arial"/>
                </a:rPr>
                <a:t>Large Hadron Collider</a:t>
              </a:r>
              <a:endParaRPr b="0" lang="en-US" sz="2700" spc="-1" strike="noStrike">
                <a:latin typeface="Arial"/>
              </a:endParaRPr>
            </a:p>
          </p:txBody>
        </p:sp>
      </p:grpSp>
      <p:sp>
        <p:nvSpPr>
          <p:cNvPr id="548" name="TextShape 19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Upton, NY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1.2km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d+Au, Cu+Cu, Au+Au, </a:t>
            </a:r>
            <a:r>
              <a:rPr b="0" i="1" lang="en-US" sz="1800" spc="-1" strike="noStrike">
                <a:latin typeface="Times New Roman"/>
              </a:rPr>
              <a:t>U+U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9 - 200 GeV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9" name="TextShape 20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latin typeface="Times New Roman"/>
              </a:rPr>
              <a:t>Geneva, Switzerland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8.6km diameter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</a:rPr>
              <a:t>p+p, </a:t>
            </a:r>
            <a:r>
              <a:rPr b="0" i="1" lang="en-US" sz="1800" spc="-1" strike="noStrike">
                <a:latin typeface="Times New Roman"/>
              </a:rPr>
              <a:t>p+Pb</a:t>
            </a:r>
            <a:r>
              <a:rPr b="0" lang="en-US" sz="1800" spc="-1" strike="noStrike">
                <a:latin typeface="Times New Roman"/>
              </a:rPr>
              <a:t>, Pb+Pb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Times New Roman"/>
                <a:ea typeface="Times New Roman"/>
              </a:rPr>
              <a:t>√</a:t>
            </a:r>
            <a:r>
              <a:rPr b="0" lang="en-US" sz="1800" spc="-1" strike="noStrike">
                <a:latin typeface="Times New Roman"/>
              </a:rPr>
              <a:t>s</a:t>
            </a:r>
            <a:r>
              <a:rPr b="0" lang="en-US" sz="1800" spc="-1" strike="noStrike" baseline="-101000">
                <a:latin typeface="Times New Roman"/>
              </a:rPr>
              <a:t>NN</a:t>
            </a:r>
            <a:r>
              <a:rPr b="0" lang="en-US" sz="1800" spc="-1" strike="noStrike">
                <a:latin typeface="Times New Roman"/>
              </a:rPr>
              <a:t> = 2.76 GeV, </a:t>
            </a:r>
            <a:r>
              <a:rPr b="0" i="1" lang="en-US" sz="1800" spc="-1" strike="noStrike">
                <a:latin typeface="Times New Roman"/>
              </a:rPr>
              <a:t>5.5 TeV</a:t>
            </a:r>
            <a:endParaRPr b="0" lang="en-US" sz="1800" spc="-1" strike="noStrike">
              <a:latin typeface="Arial"/>
            </a:endParaRPr>
          </a:p>
        </p:txBody>
      </p:sp>
      <p:grpSp>
        <p:nvGrpSpPr>
          <p:cNvPr id="550" name="Group 21"/>
          <p:cNvGrpSpPr/>
          <p:nvPr/>
        </p:nvGrpSpPr>
        <p:grpSpPr>
          <a:xfrm>
            <a:off x="3885840" y="1599840"/>
            <a:ext cx="4114800" cy="1371600"/>
            <a:chOff x="3885840" y="1599840"/>
            <a:chExt cx="4114800" cy="1371600"/>
          </a:xfrm>
        </p:grpSpPr>
        <p:sp>
          <p:nvSpPr>
            <p:cNvPr id="551" name="CustomShape 22"/>
            <p:cNvSpPr/>
            <p:nvPr/>
          </p:nvSpPr>
          <p:spPr>
            <a:xfrm>
              <a:off x="7314840" y="2514240"/>
              <a:ext cx="685800" cy="457200"/>
            </a:xfrm>
            <a:prstGeom prst="ellipse">
              <a:avLst/>
            </a:prstGeom>
            <a:noFill/>
            <a:ln w="36720">
              <a:solidFill>
                <a:srgbClr val="47b8b8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2" name="Line 23"/>
            <p:cNvSpPr/>
            <p:nvPr/>
          </p:nvSpPr>
          <p:spPr>
            <a:xfrm>
              <a:off x="3885840" y="1599840"/>
              <a:ext cx="3429000" cy="1143000"/>
            </a:xfrm>
            <a:prstGeom prst="line">
              <a:avLst/>
            </a:prstGeom>
            <a:ln w="54720">
              <a:solidFill>
                <a:srgbClr val="47b8b8"/>
              </a:solidFill>
              <a:round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3" name="TextShape 24"/>
            <p:cNvSpPr txBox="1"/>
            <p:nvPr/>
          </p:nvSpPr>
          <p:spPr>
            <a:xfrm>
              <a:off x="6857640" y="2057040"/>
              <a:ext cx="1143000" cy="447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2500" spc="-1" strike="noStrike">
                  <a:solidFill>
                    <a:srgbClr val="47b8b8"/>
                  </a:solidFill>
                  <a:latin typeface="Arial"/>
                </a:rPr>
                <a:t>RHIC</a:t>
              </a:r>
              <a:endParaRPr b="0" lang="en-US" sz="2500" spc="-1" strike="noStrike">
                <a:latin typeface="Arial"/>
              </a:endParaRPr>
            </a:p>
          </p:txBody>
        </p:sp>
      </p:grpSp>
      <p:grpSp>
        <p:nvGrpSpPr>
          <p:cNvPr id="554" name="Group 25"/>
          <p:cNvGrpSpPr/>
          <p:nvPr/>
        </p:nvGrpSpPr>
        <p:grpSpPr>
          <a:xfrm>
            <a:off x="2962440" y="4092840"/>
            <a:ext cx="3047400" cy="3186360"/>
            <a:chOff x="2962440" y="4092840"/>
            <a:chExt cx="3047400" cy="3186360"/>
          </a:xfrm>
        </p:grpSpPr>
        <p:pic>
          <p:nvPicPr>
            <p:cNvPr id="555" name="" descr=""/>
            <p:cNvPicPr/>
            <p:nvPr/>
          </p:nvPicPr>
          <p:blipFill>
            <a:blip r:embed="rId15"/>
            <a:stretch/>
          </p:blipFill>
          <p:spPr>
            <a:xfrm>
              <a:off x="3266640" y="4847040"/>
              <a:ext cx="2743200" cy="2432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6" name="TextShape 26"/>
            <p:cNvSpPr txBox="1"/>
            <p:nvPr/>
          </p:nvSpPr>
          <p:spPr>
            <a:xfrm>
              <a:off x="2962440" y="4977360"/>
              <a:ext cx="9144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0000ff"/>
                  </a:solidFill>
                  <a:latin typeface="Arial"/>
                </a:rPr>
                <a:t>RHIC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57" name="CustomShape 27"/>
            <p:cNvSpPr/>
            <p:nvPr/>
          </p:nvSpPr>
          <p:spPr>
            <a:xfrm>
              <a:off x="3799440" y="4103640"/>
              <a:ext cx="109800" cy="320040"/>
            </a:xfrm>
            <a:prstGeom prst="ellipse">
              <a:avLst/>
            </a:prstGeom>
            <a:solidFill>
              <a:srgbClr val="f77f00"/>
            </a:solidFill>
            <a:ln>
              <a:solidFill>
                <a:srgbClr val="808080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58" name="TextShape 28"/>
            <p:cNvSpPr txBox="1"/>
            <p:nvPr/>
          </p:nvSpPr>
          <p:spPr>
            <a:xfrm>
              <a:off x="3968640" y="4092840"/>
              <a:ext cx="13716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/>
            <a:p>
              <a:r>
                <a:rPr b="1" lang="en-US" sz="1800" spc="-1" strike="noStrike">
                  <a:solidFill>
                    <a:srgbClr val="f77f00"/>
                  </a:solidFill>
                  <a:latin typeface="Arial"/>
                </a:rPr>
                <a:t>LHC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559" name="Freeform 29"/>
            <p:cNvSpPr/>
            <p:nvPr/>
          </p:nvSpPr>
          <p:spPr>
            <a:xfrm>
              <a:off x="3785040" y="4973760"/>
              <a:ext cx="2103480" cy="1463400"/>
            </a:xfrm>
            <a:custGeom>
              <a:avLst/>
              <a:gdLst/>
              <a:ahLst/>
              <a:rect l="0" t="0" r="r" b="b"/>
              <a:pathLst>
                <a:path w="5843" h="4065">
                  <a:moveTo>
                    <a:pt x="0" y="0"/>
                  </a:moveTo>
                  <a:cubicBezTo>
                    <a:pt x="1524" y="0"/>
                    <a:pt x="5842" y="3302"/>
                    <a:pt x="5842" y="3302"/>
                  </a:cubicBezTo>
                  <a:lnTo>
                    <a:pt x="5334" y="4064"/>
                  </a:lnTo>
                  <a:lnTo>
                    <a:pt x="0" y="1778"/>
                  </a:lnTo>
                  <a:lnTo>
                    <a:pt x="0" y="0"/>
                  </a:lnTo>
                </a:path>
              </a:pathLst>
            </a:custGeom>
            <a:solidFill>
              <a:srgbClr val="0000ff">
                <a:alpha val="50000"/>
              </a:srgbClr>
            </a:solidFill>
            <a:ln>
              <a:solidFill>
                <a:srgbClr val="808080"/>
              </a:solidFill>
            </a:ln>
          </p:spPr>
        </p:sp>
      </p:grpSp>
    </p:spTree>
  </p:cSld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roup 1"/>
          <p:cNvGrpSpPr/>
          <p:nvPr/>
        </p:nvGrpSpPr>
        <p:grpSpPr>
          <a:xfrm>
            <a:off x="91440" y="3668760"/>
            <a:ext cx="9418320" cy="3426840"/>
            <a:chOff x="91440" y="3668760"/>
            <a:chExt cx="9418320" cy="3426840"/>
          </a:xfrm>
        </p:grpSpPr>
        <p:grpSp>
          <p:nvGrpSpPr>
            <p:cNvPr id="561" name="Group 2"/>
            <p:cNvGrpSpPr/>
            <p:nvPr/>
          </p:nvGrpSpPr>
          <p:grpSpPr>
            <a:xfrm>
              <a:off x="91440" y="3668760"/>
              <a:ext cx="9418320" cy="3426840"/>
              <a:chOff x="91440" y="3668760"/>
              <a:chExt cx="9418320" cy="3426840"/>
            </a:xfrm>
          </p:grpSpPr>
          <p:pic>
            <p:nvPicPr>
              <p:cNvPr id="562" name="" descr=""/>
              <p:cNvPicPr/>
              <p:nvPr/>
            </p:nvPicPr>
            <p:blipFill>
              <a:blip r:embed="rId1"/>
              <a:stretch/>
            </p:blipFill>
            <p:spPr>
              <a:xfrm>
                <a:off x="6309360" y="4052880"/>
                <a:ext cx="3200400" cy="2560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63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91440" y="3668760"/>
                <a:ext cx="3657600" cy="28530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4" name="CustomShape 3"/>
              <p:cNvSpPr/>
              <p:nvPr/>
            </p:nvSpPr>
            <p:spPr>
              <a:xfrm>
                <a:off x="1280160" y="6430320"/>
                <a:ext cx="174312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STAR</a:t>
                </a:r>
                <a:endParaRPr b="0" lang="en-US" sz="4000" spc="-1" strike="noStrike">
                  <a:latin typeface="Arial"/>
                </a:endParaRPr>
              </a:p>
            </p:txBody>
          </p:sp>
          <p:sp>
            <p:nvSpPr>
              <p:cNvPr id="565" name="CustomShape 4"/>
              <p:cNvSpPr/>
              <p:nvPr/>
            </p:nvSpPr>
            <p:spPr>
              <a:xfrm>
                <a:off x="6949440" y="6436080"/>
                <a:ext cx="2286000" cy="65952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2160" rIns="92160" tIns="46080" bIns="46080"/>
              <a:p>
                <a:pPr>
                  <a:lnSpc>
                    <a:spcPct val="100000"/>
                  </a:lnSpc>
                  <a:spcBef>
                    <a:spcPts val="349"/>
                  </a:spcBef>
                </a:pPr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PHENIX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  <p:grpSp>
        <p:nvGrpSpPr>
          <p:cNvPr id="566" name="Group 5"/>
          <p:cNvGrpSpPr/>
          <p:nvPr/>
        </p:nvGrpSpPr>
        <p:grpSpPr>
          <a:xfrm>
            <a:off x="457200" y="-304560"/>
            <a:ext cx="9418320" cy="5024880"/>
            <a:chOff x="457200" y="-304560"/>
            <a:chExt cx="9418320" cy="5024880"/>
          </a:xfrm>
        </p:grpSpPr>
        <p:grpSp>
          <p:nvGrpSpPr>
            <p:cNvPr id="567" name="Group 6"/>
            <p:cNvGrpSpPr/>
            <p:nvPr/>
          </p:nvGrpSpPr>
          <p:grpSpPr>
            <a:xfrm>
              <a:off x="457200" y="225720"/>
              <a:ext cx="3657600" cy="2761560"/>
              <a:chOff x="457200" y="225720"/>
              <a:chExt cx="3657600" cy="2761560"/>
            </a:xfrm>
          </p:grpSpPr>
          <p:pic>
            <p:nvPicPr>
              <p:cNvPr id="568" name="" descr=""/>
              <p:cNvPicPr/>
              <p:nvPr/>
            </p:nvPicPr>
            <p:blipFill>
              <a:blip r:embed="rId3"/>
              <a:stretch/>
            </p:blipFill>
            <p:spPr>
              <a:xfrm>
                <a:off x="457200" y="225720"/>
                <a:ext cx="3181320" cy="1933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69" name="TextShape 7"/>
              <p:cNvSpPr txBox="1"/>
              <p:nvPr/>
            </p:nvSpPr>
            <p:spPr>
              <a:xfrm>
                <a:off x="764280" y="1917000"/>
                <a:ext cx="3350520" cy="10702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ALICE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70" name="Group 8"/>
            <p:cNvGrpSpPr/>
            <p:nvPr/>
          </p:nvGrpSpPr>
          <p:grpSpPr>
            <a:xfrm>
              <a:off x="3383280" y="1765440"/>
              <a:ext cx="3657600" cy="2954880"/>
              <a:chOff x="3383280" y="1765440"/>
              <a:chExt cx="3657600" cy="2954880"/>
            </a:xfrm>
          </p:grpSpPr>
          <p:pic>
            <p:nvPicPr>
              <p:cNvPr id="571" name="" descr=""/>
              <p:cNvPicPr/>
              <p:nvPr/>
            </p:nvPicPr>
            <p:blipFill>
              <a:blip r:embed="rId4"/>
              <a:stretch/>
            </p:blipFill>
            <p:spPr>
              <a:xfrm>
                <a:off x="3383280" y="1765440"/>
                <a:ext cx="3657600" cy="25876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2" name="TextShape 9"/>
              <p:cNvSpPr txBox="1"/>
              <p:nvPr/>
            </p:nvSpPr>
            <p:spPr>
              <a:xfrm>
                <a:off x="4389120" y="4061520"/>
                <a:ext cx="230580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CMS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  <p:grpSp>
          <p:nvGrpSpPr>
            <p:cNvPr id="573" name="Group 10"/>
            <p:cNvGrpSpPr/>
            <p:nvPr/>
          </p:nvGrpSpPr>
          <p:grpSpPr>
            <a:xfrm>
              <a:off x="6217920" y="-304560"/>
              <a:ext cx="3657600" cy="2949840"/>
              <a:chOff x="6217920" y="-304560"/>
              <a:chExt cx="3657600" cy="2949840"/>
            </a:xfrm>
          </p:grpSpPr>
          <p:pic>
            <p:nvPicPr>
              <p:cNvPr id="574" name="" descr=""/>
              <p:cNvPicPr/>
              <p:nvPr/>
            </p:nvPicPr>
            <p:blipFill>
              <a:blip r:embed="rId5"/>
              <a:stretch/>
            </p:blipFill>
            <p:spPr>
              <a:xfrm>
                <a:off x="6217920" y="-304560"/>
                <a:ext cx="3657600" cy="27432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75" name="TextShape 11"/>
              <p:cNvSpPr txBox="1"/>
              <p:nvPr/>
            </p:nvSpPr>
            <p:spPr>
              <a:xfrm>
                <a:off x="7085520" y="1986480"/>
                <a:ext cx="2149920" cy="65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rIns="90000" tIns="45000" bIns="45000"/>
              <a:p>
                <a:pPr algn="ctr"/>
                <a:r>
                  <a:rPr b="1" lang="en-US" sz="4000" spc="-1" strike="noStrike">
                    <a:solidFill>
                      <a:srgbClr val="ff0000"/>
                    </a:solidFill>
                    <a:latin typeface="Arial"/>
                  </a:rPr>
                  <a:t>ATLAS</a:t>
                </a:r>
                <a:endParaRPr b="0" lang="en-US" sz="4000" spc="-1" strike="noStrike">
                  <a:latin typeface="Arial"/>
                </a:endParaRPr>
              </a:p>
            </p:txBody>
          </p:sp>
        </p:grpSp>
      </p:grp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69E7099A-C9DA-4762-88A8-CC372572D3FA}" type="slidenum">
              <a:rPr b="0" lang="en-US" sz="1400" spc="-1" strike="noStrike">
                <a:solidFill>
                  <a:srgbClr val="000000"/>
                </a:solidFill>
                <a:latin typeface="Arial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  <p:grpSp>
        <p:nvGrpSpPr>
          <p:cNvPr id="577" name="Group 2"/>
          <p:cNvGrpSpPr/>
          <p:nvPr/>
        </p:nvGrpSpPr>
        <p:grpSpPr>
          <a:xfrm>
            <a:off x="0" y="-4680"/>
            <a:ext cx="10080000" cy="7560000"/>
            <a:chOff x="0" y="-4680"/>
            <a:chExt cx="10080000" cy="7560000"/>
          </a:xfrm>
        </p:grpSpPr>
        <p:pic>
          <p:nvPicPr>
            <p:cNvPr id="578" name="Picture 4" descr=""/>
            <p:cNvPicPr/>
            <p:nvPr/>
          </p:nvPicPr>
          <p:blipFill>
            <a:blip r:embed="rId1"/>
            <a:srcRect l="0" t="0" r="4428" b="0"/>
            <a:stretch/>
          </p:blipFill>
          <p:spPr>
            <a:xfrm>
              <a:off x="0" y="387360"/>
              <a:ext cx="10080000" cy="7167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579" name="CustomShape 3"/>
            <p:cNvSpPr/>
            <p:nvPr/>
          </p:nvSpPr>
          <p:spPr>
            <a:xfrm>
              <a:off x="6786360" y="651600"/>
              <a:ext cx="3293640" cy="2239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80" name="Group 4"/>
            <p:cNvGrpSpPr/>
            <p:nvPr/>
          </p:nvGrpSpPr>
          <p:grpSpPr>
            <a:xfrm>
              <a:off x="6534360" y="-4680"/>
              <a:ext cx="3545640" cy="2616120"/>
              <a:chOff x="6534360" y="-4680"/>
              <a:chExt cx="3545640" cy="2616120"/>
            </a:xfrm>
          </p:grpSpPr>
          <p:pic>
            <p:nvPicPr>
              <p:cNvPr id="581" name="Picture 15" descr=""/>
              <p:cNvPicPr/>
              <p:nvPr/>
            </p:nvPicPr>
            <p:blipFill>
              <a:blip r:embed="rId2"/>
              <a:srcRect l="69835" t="6053" r="8465" b="71510"/>
              <a:stretch/>
            </p:blipFill>
            <p:spPr>
              <a:xfrm>
                <a:off x="6683400" y="224280"/>
                <a:ext cx="3396600" cy="23871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2" name="Picture 16" descr=""/>
              <p:cNvPicPr/>
              <p:nvPr/>
            </p:nvPicPr>
            <p:blipFill>
              <a:blip r:embed="rId3"/>
              <a:srcRect l="94849" t="18722" r="0" b="70410"/>
              <a:stretch/>
            </p:blipFill>
            <p:spPr>
              <a:xfrm>
                <a:off x="9483120" y="1372320"/>
                <a:ext cx="589680" cy="845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83" name="Picture 17" descr=""/>
              <p:cNvPicPr/>
              <p:nvPr/>
            </p:nvPicPr>
            <p:blipFill>
              <a:blip r:embed="rId4"/>
              <a:srcRect l="68113" t="0" r="13776" b="97307"/>
              <a:stretch/>
            </p:blipFill>
            <p:spPr>
              <a:xfrm>
                <a:off x="6534360" y="-4680"/>
                <a:ext cx="2600640" cy="2624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84" name="Picture 23" descr=""/>
            <p:cNvPicPr/>
            <p:nvPr/>
          </p:nvPicPr>
          <p:blipFill>
            <a:blip r:embed="rId5"/>
            <a:srcRect l="57578" t="26001" r="33317" b="68190"/>
            <a:stretch/>
          </p:blipFill>
          <p:spPr>
            <a:xfrm>
              <a:off x="6095160" y="2263320"/>
              <a:ext cx="960840" cy="4165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85" name="CustomShape 5"/>
          <p:cNvSpPr/>
          <p:nvPr/>
        </p:nvSpPr>
        <p:spPr>
          <a:xfrm>
            <a:off x="27720" y="20880"/>
            <a:ext cx="2245680" cy="993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Size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16 x 26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meters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Weight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: </a:t>
            </a:r>
            <a:r>
              <a:rPr b="0" lang="en-US" sz="1760" spc="-1" strike="noStrike">
                <a:solidFill>
                  <a:srgbClr val="fc0128"/>
                </a:solidFill>
                <a:latin typeface="Arial"/>
              </a:rPr>
              <a:t>10,000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tons</a:t>
            </a:r>
            <a:endParaRPr b="0" lang="en-US" sz="1760" spc="-1" strike="noStrike">
              <a:latin typeface="Arial"/>
            </a:endParaRPr>
          </a:p>
          <a:p>
            <a:r>
              <a:rPr b="1" lang="en-US" sz="1760" spc="-1" strike="noStrike">
                <a:solidFill>
                  <a:srgbClr val="000000"/>
                </a:solidFill>
                <a:latin typeface="Arial"/>
              </a:rPr>
              <a:t>Detectors:</a:t>
            </a:r>
            <a:r>
              <a:rPr b="0" lang="en-US" sz="176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en-US" sz="1760" spc="-1" strike="noStrike">
                <a:solidFill>
                  <a:srgbClr val="ff0000"/>
                </a:solidFill>
                <a:latin typeface="Arial"/>
              </a:rPr>
              <a:t>18</a:t>
            </a:r>
            <a:endParaRPr b="0" lang="en-US" sz="1760" spc="-1" strike="noStrike">
              <a:latin typeface="Arial"/>
            </a:endParaRPr>
          </a:p>
        </p:txBody>
      </p:sp>
      <p:grpSp>
        <p:nvGrpSpPr>
          <p:cNvPr id="586" name="Group 6"/>
          <p:cNvGrpSpPr/>
          <p:nvPr/>
        </p:nvGrpSpPr>
        <p:grpSpPr>
          <a:xfrm>
            <a:off x="3271680" y="1106280"/>
            <a:ext cx="3768840" cy="3445560"/>
            <a:chOff x="3271680" y="1106280"/>
            <a:chExt cx="3768840" cy="3445560"/>
          </a:xfrm>
        </p:grpSpPr>
        <p:sp>
          <p:nvSpPr>
            <p:cNvPr id="587" name="CustomShape 7"/>
            <p:cNvSpPr/>
            <p:nvPr/>
          </p:nvSpPr>
          <p:spPr>
            <a:xfrm>
              <a:off x="5737320" y="110628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8" name="CustomShape 8"/>
            <p:cNvSpPr/>
            <p:nvPr/>
          </p:nvSpPr>
          <p:spPr>
            <a:xfrm>
              <a:off x="3271680" y="43689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89" name="CustomShape 9"/>
            <p:cNvSpPr/>
            <p:nvPr/>
          </p:nvSpPr>
          <p:spPr>
            <a:xfrm>
              <a:off x="6135480" y="2285280"/>
              <a:ext cx="905040" cy="411480"/>
            </a:xfrm>
            <a:custGeom>
              <a:avLst/>
              <a:gdLst/>
              <a:ahLst/>
              <a:rect l="0" t="0" r="r" b="b"/>
              <a:pathLst>
                <a:path w="2515" h="1145">
                  <a:moveTo>
                    <a:pt x="190" y="0"/>
                  </a:moveTo>
                  <a:cubicBezTo>
                    <a:pt x="95" y="0"/>
                    <a:pt x="0" y="95"/>
                    <a:pt x="0" y="190"/>
                  </a:cubicBezTo>
                  <a:lnTo>
                    <a:pt x="0" y="953"/>
                  </a:lnTo>
                  <a:cubicBezTo>
                    <a:pt x="0" y="1048"/>
                    <a:pt x="95" y="1144"/>
                    <a:pt x="190" y="1144"/>
                  </a:cubicBezTo>
                  <a:lnTo>
                    <a:pt x="2324" y="1144"/>
                  </a:lnTo>
                  <a:cubicBezTo>
                    <a:pt x="2419" y="1144"/>
                    <a:pt x="2514" y="1048"/>
                    <a:pt x="2514" y="953"/>
                  </a:cubicBezTo>
                  <a:lnTo>
                    <a:pt x="2514" y="190"/>
                  </a:lnTo>
                  <a:cubicBezTo>
                    <a:pt x="2514" y="95"/>
                    <a:pt x="2419" y="0"/>
                    <a:pt x="2324" y="0"/>
                  </a:cubicBezTo>
                  <a:lnTo>
                    <a:pt x="190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90" name="Group 10"/>
          <p:cNvGrpSpPr/>
          <p:nvPr/>
        </p:nvGrpSpPr>
        <p:grpSpPr>
          <a:xfrm>
            <a:off x="6523200" y="-16560"/>
            <a:ext cx="2603520" cy="274320"/>
            <a:chOff x="6523200" y="-16560"/>
            <a:chExt cx="2603520" cy="274320"/>
          </a:xfrm>
        </p:grpSpPr>
        <p:sp>
          <p:nvSpPr>
            <p:cNvPr id="591" name="CustomShape 11"/>
            <p:cNvSpPr/>
            <p:nvPr/>
          </p:nvSpPr>
          <p:spPr>
            <a:xfrm>
              <a:off x="83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2" name="CustomShape 12"/>
            <p:cNvSpPr/>
            <p:nvPr/>
          </p:nvSpPr>
          <p:spPr>
            <a:xfrm>
              <a:off x="7495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3" name="CustomShape 13"/>
            <p:cNvSpPr/>
            <p:nvPr/>
          </p:nvSpPr>
          <p:spPr>
            <a:xfrm>
              <a:off x="6523200" y="-16560"/>
              <a:ext cx="731520" cy="274320"/>
            </a:xfrm>
            <a:custGeom>
              <a:avLst/>
              <a:gdLst/>
              <a:ahLst/>
              <a:rect l="0" t="0" r="r" b="b"/>
              <a:pathLst>
                <a:path w="2033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905" y="763"/>
                  </a:lnTo>
                  <a:cubicBezTo>
                    <a:pt x="1968" y="763"/>
                    <a:pt x="2032" y="699"/>
                    <a:pt x="2032" y="635"/>
                  </a:cubicBezTo>
                  <a:lnTo>
                    <a:pt x="2032" y="127"/>
                  </a:lnTo>
                  <a:cubicBezTo>
                    <a:pt x="2032" y="63"/>
                    <a:pt x="1968" y="0"/>
                    <a:pt x="1905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ff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94" name="Group 14"/>
          <p:cNvGrpSpPr/>
          <p:nvPr/>
        </p:nvGrpSpPr>
        <p:grpSpPr>
          <a:xfrm>
            <a:off x="574200" y="1823760"/>
            <a:ext cx="1783440" cy="4795200"/>
            <a:chOff x="574200" y="1823760"/>
            <a:chExt cx="1783440" cy="4795200"/>
          </a:xfrm>
        </p:grpSpPr>
        <p:sp>
          <p:nvSpPr>
            <p:cNvPr id="595" name="CustomShape 15"/>
            <p:cNvSpPr/>
            <p:nvPr/>
          </p:nvSpPr>
          <p:spPr>
            <a:xfrm>
              <a:off x="1900080" y="6390360"/>
              <a:ext cx="457560" cy="228600"/>
            </a:xfrm>
            <a:custGeom>
              <a:avLst/>
              <a:gdLst/>
              <a:ahLst/>
              <a:rect l="0" t="0" r="r" b="b"/>
              <a:pathLst>
                <a:path w="1273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166" y="636"/>
                  </a:lnTo>
                  <a:cubicBezTo>
                    <a:pt x="1219" y="636"/>
                    <a:pt x="1272" y="583"/>
                    <a:pt x="1272" y="530"/>
                  </a:cubicBezTo>
                  <a:lnTo>
                    <a:pt x="1272" y="106"/>
                  </a:lnTo>
                  <a:cubicBezTo>
                    <a:pt x="1272" y="53"/>
                    <a:pt x="1219" y="0"/>
                    <a:pt x="1166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6" name="CustomShape 16"/>
            <p:cNvSpPr/>
            <p:nvPr/>
          </p:nvSpPr>
          <p:spPr>
            <a:xfrm>
              <a:off x="574200" y="2046960"/>
              <a:ext cx="640080" cy="228600"/>
            </a:xfrm>
            <a:custGeom>
              <a:avLst/>
              <a:gdLst/>
              <a:ahLst/>
              <a:rect l="0" t="0" r="r" b="b"/>
              <a:pathLst>
                <a:path w="1780" h="637">
                  <a:moveTo>
                    <a:pt x="106" y="0"/>
                  </a:moveTo>
                  <a:cubicBezTo>
                    <a:pt x="53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3" y="636"/>
                    <a:pt x="106" y="636"/>
                  </a:cubicBezTo>
                  <a:lnTo>
                    <a:pt x="1673" y="636"/>
                  </a:lnTo>
                  <a:cubicBezTo>
                    <a:pt x="1726" y="636"/>
                    <a:pt x="1779" y="583"/>
                    <a:pt x="1779" y="530"/>
                  </a:cubicBezTo>
                  <a:lnTo>
                    <a:pt x="1779" y="106"/>
                  </a:lnTo>
                  <a:cubicBezTo>
                    <a:pt x="1779" y="53"/>
                    <a:pt x="1726" y="0"/>
                    <a:pt x="1673" y="0"/>
                  </a:cubicBezTo>
                  <a:lnTo>
                    <a:pt x="106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597" name="CustomShape 17"/>
            <p:cNvSpPr/>
            <p:nvPr/>
          </p:nvSpPr>
          <p:spPr>
            <a:xfrm>
              <a:off x="1189080" y="1823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6b4794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98" name="Group 18"/>
          <p:cNvGrpSpPr/>
          <p:nvPr/>
        </p:nvGrpSpPr>
        <p:grpSpPr>
          <a:xfrm>
            <a:off x="19440" y="1499760"/>
            <a:ext cx="10077120" cy="3436920"/>
            <a:chOff x="19440" y="1499760"/>
            <a:chExt cx="10077120" cy="3436920"/>
          </a:xfrm>
        </p:grpSpPr>
        <p:sp>
          <p:nvSpPr>
            <p:cNvPr id="599" name="CustomShape 19"/>
            <p:cNvSpPr/>
            <p:nvPr/>
          </p:nvSpPr>
          <p:spPr>
            <a:xfrm>
              <a:off x="19440" y="2894760"/>
              <a:ext cx="822960" cy="365760"/>
            </a:xfrm>
            <a:custGeom>
              <a:avLst/>
              <a:gdLst/>
              <a:ahLst/>
              <a:rect l="0" t="0" r="r" b="b"/>
              <a:pathLst>
                <a:path w="2288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2117" y="1017"/>
                  </a:lnTo>
                  <a:cubicBezTo>
                    <a:pt x="2202" y="1017"/>
                    <a:pt x="2287" y="932"/>
                    <a:pt x="2287" y="847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0" name="CustomShape 20"/>
            <p:cNvSpPr/>
            <p:nvPr/>
          </p:nvSpPr>
          <p:spPr>
            <a:xfrm>
              <a:off x="9273600" y="4571280"/>
              <a:ext cx="822960" cy="365400"/>
            </a:xfrm>
            <a:custGeom>
              <a:avLst/>
              <a:gdLst/>
              <a:ahLst/>
              <a:rect l="0" t="0" r="r" b="b"/>
              <a:pathLst>
                <a:path w="2288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7" y="1016"/>
                  </a:lnTo>
                  <a:cubicBezTo>
                    <a:pt x="2202" y="1016"/>
                    <a:pt x="2287" y="931"/>
                    <a:pt x="2287" y="846"/>
                  </a:cubicBezTo>
                  <a:lnTo>
                    <a:pt x="2287" y="169"/>
                  </a:lnTo>
                  <a:cubicBezTo>
                    <a:pt x="2287" y="84"/>
                    <a:pt x="2202" y="0"/>
                    <a:pt x="2117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1" name="CustomShape 21"/>
            <p:cNvSpPr/>
            <p:nvPr/>
          </p:nvSpPr>
          <p:spPr>
            <a:xfrm>
              <a:off x="1982160" y="1499760"/>
              <a:ext cx="548280" cy="182880"/>
            </a:xfrm>
            <a:custGeom>
              <a:avLst/>
              <a:gdLst/>
              <a:ahLst/>
              <a:rect l="0" t="0" r="r" b="b"/>
              <a:pathLst>
                <a:path w="1525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439" y="509"/>
                  </a:lnTo>
                  <a:cubicBezTo>
                    <a:pt x="1481" y="509"/>
                    <a:pt x="1524" y="466"/>
                    <a:pt x="1524" y="424"/>
                  </a:cubicBezTo>
                  <a:lnTo>
                    <a:pt x="1524" y="84"/>
                  </a:lnTo>
                  <a:cubicBezTo>
                    <a:pt x="1524" y="42"/>
                    <a:pt x="1481" y="0"/>
                    <a:pt x="1439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8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02" name="Group 22"/>
          <p:cNvGrpSpPr/>
          <p:nvPr/>
        </p:nvGrpSpPr>
        <p:grpSpPr>
          <a:xfrm>
            <a:off x="793080" y="1385280"/>
            <a:ext cx="9230760" cy="5772240"/>
            <a:chOff x="793080" y="1385280"/>
            <a:chExt cx="9230760" cy="5772240"/>
          </a:xfrm>
        </p:grpSpPr>
        <p:sp>
          <p:nvSpPr>
            <p:cNvPr id="603" name="CustomShape 23"/>
            <p:cNvSpPr/>
            <p:nvPr/>
          </p:nvSpPr>
          <p:spPr>
            <a:xfrm>
              <a:off x="793080" y="380340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4" name="CustomShape 24"/>
            <p:cNvSpPr/>
            <p:nvPr/>
          </p:nvSpPr>
          <p:spPr>
            <a:xfrm>
              <a:off x="793080" y="4091760"/>
              <a:ext cx="457200" cy="182880"/>
            </a:xfrm>
            <a:custGeom>
              <a:avLst/>
              <a:gdLst/>
              <a:ahLst/>
              <a:rect l="0" t="0" r="r" b="b"/>
              <a:pathLst>
                <a:path w="1272" h="510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4"/>
                  </a:lnTo>
                  <a:cubicBezTo>
                    <a:pt x="0" y="466"/>
                    <a:pt x="42" y="509"/>
                    <a:pt x="84" y="509"/>
                  </a:cubicBezTo>
                  <a:lnTo>
                    <a:pt x="1186" y="509"/>
                  </a:lnTo>
                  <a:cubicBezTo>
                    <a:pt x="1228" y="509"/>
                    <a:pt x="1271" y="466"/>
                    <a:pt x="1271" y="424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5" name="CustomShape 25"/>
            <p:cNvSpPr/>
            <p:nvPr/>
          </p:nvSpPr>
          <p:spPr>
            <a:xfrm>
              <a:off x="8309880" y="4258080"/>
              <a:ext cx="822600" cy="365400"/>
            </a:xfrm>
            <a:custGeom>
              <a:avLst/>
              <a:gdLst/>
              <a:ahLst/>
              <a:rect l="0" t="0" r="r" b="b"/>
              <a:pathLst>
                <a:path w="2287" h="1017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6"/>
                  </a:lnTo>
                  <a:cubicBezTo>
                    <a:pt x="0" y="931"/>
                    <a:pt x="84" y="1016"/>
                    <a:pt x="169" y="1016"/>
                  </a:cubicBezTo>
                  <a:lnTo>
                    <a:pt x="2116" y="1016"/>
                  </a:lnTo>
                  <a:cubicBezTo>
                    <a:pt x="2201" y="1016"/>
                    <a:pt x="2286" y="931"/>
                    <a:pt x="2286" y="846"/>
                  </a:cubicBezTo>
                  <a:lnTo>
                    <a:pt x="2286" y="169"/>
                  </a:lnTo>
                  <a:cubicBezTo>
                    <a:pt x="2286" y="84"/>
                    <a:pt x="2201" y="0"/>
                    <a:pt x="2116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6" name="CustomShape 26"/>
            <p:cNvSpPr/>
            <p:nvPr/>
          </p:nvSpPr>
          <p:spPr>
            <a:xfrm>
              <a:off x="5811840" y="1385280"/>
              <a:ext cx="731160" cy="365760"/>
            </a:xfrm>
            <a:custGeom>
              <a:avLst/>
              <a:gdLst/>
              <a:ahLst/>
              <a:rect l="0" t="0" r="r" b="b"/>
              <a:pathLst>
                <a:path w="2032" h="1018">
                  <a:moveTo>
                    <a:pt x="169" y="0"/>
                  </a:moveTo>
                  <a:cubicBezTo>
                    <a:pt x="84" y="0"/>
                    <a:pt x="0" y="84"/>
                    <a:pt x="0" y="169"/>
                  </a:cubicBezTo>
                  <a:lnTo>
                    <a:pt x="0" y="847"/>
                  </a:lnTo>
                  <a:cubicBezTo>
                    <a:pt x="0" y="932"/>
                    <a:pt x="84" y="1017"/>
                    <a:pt x="169" y="1017"/>
                  </a:cubicBezTo>
                  <a:lnTo>
                    <a:pt x="1862" y="1017"/>
                  </a:lnTo>
                  <a:cubicBezTo>
                    <a:pt x="1946" y="1017"/>
                    <a:pt x="2031" y="932"/>
                    <a:pt x="2031" y="847"/>
                  </a:cubicBezTo>
                  <a:lnTo>
                    <a:pt x="2031" y="169"/>
                  </a:lnTo>
                  <a:cubicBezTo>
                    <a:pt x="2031" y="84"/>
                    <a:pt x="1946" y="0"/>
                    <a:pt x="1862" y="0"/>
                  </a:cubicBezTo>
                  <a:lnTo>
                    <a:pt x="169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7" name="CustomShape 27"/>
            <p:cNvSpPr/>
            <p:nvPr/>
          </p:nvSpPr>
          <p:spPr>
            <a:xfrm>
              <a:off x="9475560" y="1397160"/>
              <a:ext cx="548280" cy="228600"/>
            </a:xfrm>
            <a:custGeom>
              <a:avLst/>
              <a:gdLst/>
              <a:ahLst/>
              <a:rect l="0" t="0" r="r" b="b"/>
              <a:pathLst>
                <a:path w="1525" h="637">
                  <a:moveTo>
                    <a:pt x="105" y="0"/>
                  </a:moveTo>
                  <a:cubicBezTo>
                    <a:pt x="52" y="0"/>
                    <a:pt x="0" y="53"/>
                    <a:pt x="0" y="106"/>
                  </a:cubicBezTo>
                  <a:lnTo>
                    <a:pt x="0" y="530"/>
                  </a:lnTo>
                  <a:cubicBezTo>
                    <a:pt x="0" y="583"/>
                    <a:pt x="52" y="636"/>
                    <a:pt x="105" y="636"/>
                  </a:cubicBezTo>
                  <a:lnTo>
                    <a:pt x="1418" y="636"/>
                  </a:lnTo>
                  <a:cubicBezTo>
                    <a:pt x="1471" y="636"/>
                    <a:pt x="1524" y="583"/>
                    <a:pt x="1524" y="530"/>
                  </a:cubicBezTo>
                  <a:lnTo>
                    <a:pt x="1524" y="106"/>
                  </a:lnTo>
                  <a:cubicBezTo>
                    <a:pt x="1524" y="53"/>
                    <a:pt x="1471" y="0"/>
                    <a:pt x="1418" y="0"/>
                  </a:cubicBezTo>
                  <a:lnTo>
                    <a:pt x="105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8" name="CustomShape 28"/>
            <p:cNvSpPr/>
            <p:nvPr/>
          </p:nvSpPr>
          <p:spPr>
            <a:xfrm>
              <a:off x="9475560" y="1685160"/>
              <a:ext cx="548280" cy="274320"/>
            </a:xfrm>
            <a:custGeom>
              <a:avLst/>
              <a:gdLst/>
              <a:ahLst/>
              <a:rect l="0" t="0" r="r" b="b"/>
              <a:pathLst>
                <a:path w="1525" h="764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9"/>
                    <a:pt x="63" y="763"/>
                    <a:pt x="127" y="763"/>
                  </a:cubicBezTo>
                  <a:lnTo>
                    <a:pt x="1396" y="763"/>
                  </a:lnTo>
                  <a:cubicBezTo>
                    <a:pt x="1460" y="763"/>
                    <a:pt x="1524" y="699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6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09" name="CustomShape 29"/>
            <p:cNvSpPr/>
            <p:nvPr/>
          </p:nvSpPr>
          <p:spPr>
            <a:xfrm>
              <a:off x="9475560" y="1937160"/>
              <a:ext cx="548280" cy="273960"/>
            </a:xfrm>
            <a:custGeom>
              <a:avLst/>
              <a:gdLst/>
              <a:ahLst/>
              <a:rect l="0" t="0" r="r" b="b"/>
              <a:pathLst>
                <a:path w="1525" h="763">
                  <a:moveTo>
                    <a:pt x="127" y="0"/>
                  </a:moveTo>
                  <a:cubicBezTo>
                    <a:pt x="63" y="0"/>
                    <a:pt x="0" y="63"/>
                    <a:pt x="0" y="127"/>
                  </a:cubicBezTo>
                  <a:lnTo>
                    <a:pt x="0" y="635"/>
                  </a:lnTo>
                  <a:cubicBezTo>
                    <a:pt x="0" y="698"/>
                    <a:pt x="63" y="762"/>
                    <a:pt x="127" y="762"/>
                  </a:cubicBezTo>
                  <a:lnTo>
                    <a:pt x="1397" y="762"/>
                  </a:lnTo>
                  <a:cubicBezTo>
                    <a:pt x="1460" y="762"/>
                    <a:pt x="1524" y="698"/>
                    <a:pt x="1524" y="635"/>
                  </a:cubicBezTo>
                  <a:lnTo>
                    <a:pt x="1524" y="127"/>
                  </a:lnTo>
                  <a:cubicBezTo>
                    <a:pt x="1524" y="63"/>
                    <a:pt x="1460" y="0"/>
                    <a:pt x="1397" y="0"/>
                  </a:cubicBezTo>
                  <a:lnTo>
                    <a:pt x="127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10" name="CustomShape 30"/>
            <p:cNvSpPr/>
            <p:nvPr/>
          </p:nvSpPr>
          <p:spPr>
            <a:xfrm>
              <a:off x="3007080" y="6975000"/>
              <a:ext cx="457200" cy="182520"/>
            </a:xfrm>
            <a:custGeom>
              <a:avLst/>
              <a:gdLst/>
              <a:ahLst/>
              <a:rect l="0" t="0" r="r" b="b"/>
              <a:pathLst>
                <a:path w="1272" h="509">
                  <a:moveTo>
                    <a:pt x="84" y="0"/>
                  </a:moveTo>
                  <a:cubicBezTo>
                    <a:pt x="42" y="0"/>
                    <a:pt x="0" y="42"/>
                    <a:pt x="0" y="84"/>
                  </a:cubicBezTo>
                  <a:lnTo>
                    <a:pt x="0" y="423"/>
                  </a:lnTo>
                  <a:cubicBezTo>
                    <a:pt x="0" y="465"/>
                    <a:pt x="42" y="508"/>
                    <a:pt x="84" y="508"/>
                  </a:cubicBezTo>
                  <a:lnTo>
                    <a:pt x="1186" y="508"/>
                  </a:lnTo>
                  <a:cubicBezTo>
                    <a:pt x="1228" y="508"/>
                    <a:pt x="1271" y="465"/>
                    <a:pt x="1271" y="423"/>
                  </a:cubicBezTo>
                  <a:lnTo>
                    <a:pt x="1271" y="84"/>
                  </a:lnTo>
                  <a:cubicBezTo>
                    <a:pt x="1271" y="42"/>
                    <a:pt x="1228" y="0"/>
                    <a:pt x="1186" y="0"/>
                  </a:cubicBezTo>
                  <a:lnTo>
                    <a:pt x="84" y="0"/>
                  </a:lnTo>
                </a:path>
              </a:pathLst>
            </a:custGeom>
            <a:noFill/>
            <a:ln w="54720">
              <a:solidFill>
                <a:srgbClr val="0000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611" name="TextShape 31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 strike="noStrike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When do we have a collision?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 strike="noStrike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Where did the particle go?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 strike="noStrike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What kind of particle is it?</a:t>
            </a:r>
            <a:endParaRPr b="0" lang="en-US" sz="2500" spc="-1" strike="noStrike">
              <a:latin typeface="Arial"/>
            </a:endParaRPr>
          </a:p>
          <a:p>
            <a:r>
              <a:rPr b="1" lang="en-US" sz="3000" spc="-1" strike="noStrike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 strike="noStrike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 strike="noStrike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 b="0" lang="en-US" sz="25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p+p collisions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13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614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 strike="noStrike">
                <a:latin typeface="Times New Roman"/>
              </a:rPr>
              <a:t>3D image of each collision</a:t>
            </a:r>
            <a:endParaRPr b="0" lang="en-US" sz="3000" spc="-1" strike="noStrike"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en-US" sz="4400" spc="-1" strike="noStrike">
                <a:latin typeface="Arial"/>
              </a:rPr>
              <a:t>Pb+Pb collisions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16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 strike="noStrike">
                <a:latin typeface="Arial"/>
              </a:rPr>
              <a:t>5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22051</TotalTime>
  <Application>LibreOffice/6.0.7.3$Linux_X86_64 LibreOffice_project/00m0$Build-3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description/>
  <dc:language>en-US</dc:language>
  <cp:lastModifiedBy/>
  <dcterms:modified xsi:type="dcterms:W3CDTF">2019-05-24T03:43:09Z</dcterms:modified>
  <cp:revision>247</cp:revision>
  <dc:subject/>
  <dc:title/>
</cp:coreProperties>
</file>