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2.png" ContentType="image/png"/>
  <Override PartName="/ppt/media/image110.png" ContentType="image/png"/>
  <Override PartName="/ppt/media/image109.gif" ContentType="image/gif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16.jpeg" ContentType="image/jpeg"/>
  <Override PartName="/ppt/media/image40.png" ContentType="image/png"/>
  <Override PartName="/ppt/media/image35.png" ContentType="image/png"/>
  <Override PartName="/ppt/media/image33.png" ContentType="image/png"/>
  <Override PartName="/ppt/media/image113.wmf" ContentType="image/x-wmf"/>
  <Override PartName="/ppt/media/image32.png" ContentType="image/png"/>
  <Override PartName="/ppt/media/image111.png" ContentType="image/png"/>
  <Override PartName="/ppt/media/image42.gif" ContentType="image/gif"/>
  <Override PartName="/ppt/media/image61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41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119.wmf" ContentType="image/x-wmf"/>
  <Override PartName="/ppt/media/image38.png" ContentType="image/png"/>
  <Override PartName="/ppt/media/image3.png" ContentType="image/png"/>
  <Override PartName="/ppt/media/image53.png" ContentType="image/png"/>
  <Override PartName="/ppt/media/image118.wmf" ContentType="image/x-wmf"/>
  <Override PartName="/ppt/media/image37.png" ContentType="image/png"/>
  <Override PartName="/ppt/media/image34.png" ContentType="image/png"/>
  <Override PartName="/ppt/media/image68.jpeg" ContentType="image/jpeg"/>
  <Override PartName="/ppt/media/image2.png" ContentType="image/png"/>
  <Override PartName="/ppt/media/image52.png" ContentType="image/png"/>
  <Override PartName="/ppt/media/image57.png" ContentType="image/png"/>
  <Override PartName="/ppt/media/image22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50.png" ContentType="image/png"/>
  <Override PartName="/ppt/media/image75.jpeg" ContentType="image/jpeg"/>
  <Override PartName="/ppt/media/image74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59.jpeg" ContentType="image/jpeg"/>
  <Override PartName="/ppt/media/image87.png" ContentType="image/png"/>
  <Override PartName="/ppt/media/image88.png" ContentType="image/png"/>
  <Override PartName="/ppt/media/image6.png" ContentType="image/png"/>
  <Override PartName="/ppt/media/image91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64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1CD0EC12-6430-4F26-AE4A-E84FAB0D9C9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 spc="-1">
                <a:latin typeface="Arial"/>
              </a:rPr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 spc="-1">
                <a:latin typeface="Arial"/>
              </a:rPr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 spc="-1">
                <a:latin typeface="Arial"/>
              </a:rPr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681" name="TextShape 2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6BD8317-296C-4BAD-A578-D14F81EADF92}" type="slidenum"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mailto:QCD@LHC" TargetMode="External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D69854B-E94C-461C-8827-84AEADC2B6E3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</a:t>
            </a:r>
            <a:r>
              <a:rPr i="1" lang="en-US" sz="2300" spc="-1">
                <a:solidFill>
                  <a:srgbClr val="000000"/>
                </a:solidFill>
                <a:latin typeface="Times New Roman"/>
                <a:hlinkClick r:id="rId2"/>
              </a:rPr>
              <a:t>QCD@LHC</a:t>
            </a:r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A73AB716-AD4F-4367-8F28-7224D79226BE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CD54D6B-CA77-4F34-9D57-20D31065E354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8/29/17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B6CFC6C-7E14-4C08-8A87-79AEED4EC314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1681BDE-3799-4CF1-92DF-CBB28CAB024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276D8507-A0EB-4F3C-9502-51B7BFD26588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EAB0BF3-3EB4-458D-9046-ACB0787A074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A3D90FEC-4E5A-4E46-83A2-19264FEB44AE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SESAPS 2016</a:t>
            </a:r>
            <a:endParaRPr/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1E5818A-D6A4-41DF-BAAE-B703D71E439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EDFEDF35-87F5-4424-BCAC-FC915D818DAC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US LHC Annual Meeting 2016</a:t>
            </a:r>
            <a:endParaRPr/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hyperlink" Target="https://arxiv.org/abs/1701.07065" TargetMode="External"/><Relationship Id="rId5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hyperlink" Target="http://arxiv.org/abs/1706.07122" TargetMode="External"/><Relationship Id="rId5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hyperlink" Target="http://arxiv.org/abs/1706.07122" TargetMode="External"/><Relationship Id="rId4" Type="http://schemas.openxmlformats.org/officeDocument/2006/relationships/image" Target="../media/image108.png"/><Relationship Id="rId5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9.gif"/><Relationship Id="rId2" Type="http://schemas.openxmlformats.org/officeDocument/2006/relationships/image" Target="../media/image110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3.wmf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hyperlink" Target="http://madai.msu.edu/" TargetMode="External"/><Relationship Id="rId6" Type="http://schemas.openxmlformats.org/officeDocument/2006/relationships/hyperlink" Target="https://arxiv.org/abs/1706.03666" TargetMode="External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wmf"/><Relationship Id="rId3" Type="http://schemas.openxmlformats.org/officeDocument/2006/relationships/image" Target="../media/image119.wmf"/><Relationship Id="rId4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hyperlink" Target="https://www.nature.com/nphys/journal/vaop/ncurrent/full/nphys4208.html" TargetMode="External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20" Type="http://schemas.openxmlformats.org/officeDocument/2006/relationships/slideLayout" Target="../slideLayouts/slideLayout1.xml"/><Relationship Id="rId21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gif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-177120" y="-157680"/>
            <a:ext cx="10424160" cy="7772400"/>
          </a:xfrm>
          <a:prstGeom prst="rect">
            <a:avLst/>
          </a:prstGeom>
          <a:ln>
            <a:noFill/>
          </a:ln>
        </p:spPr>
      </p:pic>
      <p:sp>
        <p:nvSpPr>
          <p:cNvPr id="261" name="TextShape 1"/>
          <p:cNvSpPr txBox="1"/>
          <p:nvPr/>
        </p:nvSpPr>
        <p:spPr>
          <a:xfrm>
            <a:off x="800640" y="-31320"/>
            <a:ext cx="8461080" cy="178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6000" spc="-1">
                <a:solidFill>
                  <a:srgbClr val="ffffff"/>
                </a:solidFill>
                <a:latin typeface="Times New Roman"/>
              </a:rPr>
              <a:t>Results from heavy ion collisions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2514960" y="627696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>
                <a:solidFill>
                  <a:srgbClr val="ffff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 spc="-1">
                <a:solidFill>
                  <a:srgbClr val="ffffff"/>
                </a:solidFill>
                <a:latin typeface="Times New Roman"/>
              </a:rPr>
              <a:t>University of Tennessee at Knoxville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Where are we on the phase diagram?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" descr=""/>
          <p:cNvPicPr/>
          <p:nvPr/>
        </p:nvPicPr>
        <p:blipFill>
          <a:blip r:embed="rId1"/>
          <a:stretch/>
        </p:blipFill>
        <p:spPr>
          <a:xfrm>
            <a:off x="1298880" y="664200"/>
            <a:ext cx="7315200" cy="5157360"/>
          </a:xfrm>
          <a:prstGeom prst="rect">
            <a:avLst/>
          </a:prstGeom>
          <a:ln>
            <a:noFill/>
          </a:ln>
        </p:spPr>
      </p:pic>
      <p:pic>
        <p:nvPicPr>
          <p:cNvPr id="381" name="" descr=""/>
          <p:cNvPicPr/>
          <p:nvPr/>
        </p:nvPicPr>
        <p:blipFill>
          <a:blip r:embed="rId2"/>
          <a:stretch/>
        </p:blipFill>
        <p:spPr>
          <a:xfrm>
            <a:off x="6021360" y="5841720"/>
            <a:ext cx="3657600" cy="1847160"/>
          </a:xfrm>
          <a:prstGeom prst="rect">
            <a:avLst/>
          </a:prstGeom>
          <a:ln>
            <a:noFill/>
          </a:ln>
        </p:spPr>
      </p:pic>
      <p:sp>
        <p:nvSpPr>
          <p:cNvPr id="382" name="Line 1"/>
          <p:cNvSpPr/>
          <p:nvPr/>
        </p:nvSpPr>
        <p:spPr>
          <a:xfrm>
            <a:off x="8889120" y="5963040"/>
            <a:ext cx="0" cy="1123920"/>
          </a:xfrm>
          <a:prstGeom prst="line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TextShape 2"/>
          <p:cNvSpPr txBox="1"/>
          <p:nvPr/>
        </p:nvSpPr>
        <p:spPr>
          <a:xfrm>
            <a:off x="621000" y="91440"/>
            <a:ext cx="9071640" cy="640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Chemistry - equilibrium</a:t>
            </a:r>
            <a:endParaRPr/>
          </a:p>
        </p:txBody>
      </p:sp>
      <p:sp>
        <p:nvSpPr>
          <p:cNvPr id="384" name="TextShape 3"/>
          <p:cNvSpPr txBox="1"/>
          <p:nvPr/>
        </p:nvSpPr>
        <p:spPr>
          <a:xfrm>
            <a:off x="0" y="5928840"/>
            <a:ext cx="578916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Ratios of particles expected from a model</a:t>
            </a:r>
            <a:endParaRPr/>
          </a:p>
        </p:txBody>
      </p:sp>
      <p:sp>
        <p:nvSpPr>
          <p:cNvPr id="385" name="TextShape 4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Nuclear Physics A Volume 757, 102-183</a:t>
            </a:r>
            <a:endParaRPr/>
          </a:p>
        </p:txBody>
      </p:sp>
      <p:pic>
        <p:nvPicPr>
          <p:cNvPr id="386" name="" descr=""/>
          <p:cNvPicPr/>
          <p:nvPr/>
        </p:nvPicPr>
        <p:blipFill>
          <a:blip r:embed="rId3"/>
          <a:stretch/>
        </p:blipFill>
        <p:spPr>
          <a:xfrm>
            <a:off x="5789160" y="3263760"/>
            <a:ext cx="3657600" cy="3895200"/>
          </a:xfrm>
          <a:prstGeom prst="rect">
            <a:avLst/>
          </a:prstGeom>
          <a:ln>
            <a:noFill/>
          </a:ln>
        </p:spPr>
      </p:pic>
      <p:sp>
        <p:nvSpPr>
          <p:cNvPr id="387" name="TextShape 5"/>
          <p:cNvSpPr txBox="1"/>
          <p:nvPr/>
        </p:nvSpPr>
        <p:spPr>
          <a:xfrm>
            <a:off x="5970960" y="4644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4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>
                <p:childTnLst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Arial"/>
              </a:rPr>
              <a:t>QCD Phase Diagram</a:t>
            </a:r>
            <a:endParaRPr/>
          </a:p>
        </p:txBody>
      </p:sp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1554480" y="1335600"/>
            <a:ext cx="6217920" cy="5512320"/>
          </a:xfrm>
          <a:prstGeom prst="rect">
            <a:avLst/>
          </a:prstGeom>
          <a:ln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3017520" y="3844440"/>
            <a:ext cx="2832840" cy="144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2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pic>
        <p:nvPicPr>
          <p:cNvPr id="391" name="" descr=""/>
          <p:cNvPicPr/>
          <p:nvPr/>
        </p:nvPicPr>
        <p:blipFill>
          <a:blip r:embed="rId3"/>
          <a:stretch/>
        </p:blipFill>
        <p:spPr>
          <a:xfrm>
            <a:off x="6036120" y="243036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392" name="TextShape 3"/>
          <p:cNvSpPr txBox="1"/>
          <p:nvPr/>
        </p:nvSpPr>
        <p:spPr>
          <a:xfrm>
            <a:off x="3169080" y="37371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Hadron Gas</a:t>
            </a:r>
            <a:endParaRPr/>
          </a:p>
        </p:txBody>
      </p:sp>
      <p:pic>
        <p:nvPicPr>
          <p:cNvPr id="393" name="" descr=""/>
          <p:cNvPicPr/>
          <p:nvPr/>
        </p:nvPicPr>
        <p:blipFill>
          <a:blip r:embed="rId4"/>
          <a:stretch/>
        </p:blipFill>
        <p:spPr>
          <a:xfrm>
            <a:off x="2834640" y="3281760"/>
            <a:ext cx="1371600" cy="1033200"/>
          </a:xfrm>
          <a:prstGeom prst="rect">
            <a:avLst/>
          </a:prstGeom>
          <a:ln>
            <a:noFill/>
          </a:ln>
        </p:spPr>
      </p:pic>
      <p:sp>
        <p:nvSpPr>
          <p:cNvPr id="394" name="TextShape 4"/>
          <p:cNvSpPr txBox="1"/>
          <p:nvPr/>
        </p:nvSpPr>
        <p:spPr>
          <a:xfrm>
            <a:off x="4206240" y="20865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Quark Gluon Plasma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96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TextShape 3"/>
          <p:cNvSpPr txBox="1"/>
          <p:nvPr/>
        </p:nvSpPr>
        <p:spPr>
          <a:xfrm>
            <a:off x="3467160" y="15199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399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401" name="Line 4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5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Line 6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7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Line 8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Line 9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Line 10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TextShape 11"/>
          <p:cNvSpPr txBox="1"/>
          <p:nvPr/>
        </p:nvSpPr>
        <p:spPr>
          <a:xfrm>
            <a:off x="2434320" y="585000"/>
            <a:ext cx="91656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?</a:t>
            </a:r>
            <a:endParaRPr/>
          </a:p>
        </p:txBody>
      </p:sp>
      <p:sp>
        <p:nvSpPr>
          <p:cNvPr id="409" name="Freeform 12"/>
          <p:cNvSpPr/>
          <p:nvPr/>
        </p:nvSpPr>
        <p:spPr>
          <a:xfrm>
            <a:off x="3012480" y="858960"/>
            <a:ext cx="828360" cy="4079160"/>
          </a:xfrm>
          <a:custGeom>
            <a:avLst/>
            <a:gdLst/>
            <a:ahLst/>
            <a:rect l="0" t="0" r="r" b="b"/>
            <a:pathLst>
              <a:path w="2301" h="11331">
                <a:moveTo>
                  <a:pt x="0" y="0"/>
                </a:moveTo>
                <a:cubicBezTo>
                  <a:pt x="2300" y="3456"/>
                  <a:pt x="1538" y="9806"/>
                  <a:pt x="1538" y="9806"/>
                </a:cubicBezTo>
                <a:lnTo>
                  <a:pt x="1284" y="11330"/>
                </a:lnTo>
              </a:path>
            </a:pathLst>
          </a:custGeom>
          <a:ln w="76320">
            <a:solidFill>
              <a:srgbClr val="008000"/>
            </a:solidFill>
            <a:round/>
            <a:tailEnd len="med" type="triangle" w="med"/>
          </a:ln>
        </p:spPr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Thermal photons</a:t>
            </a:r>
            <a:endParaRPr/>
          </a:p>
        </p:txBody>
      </p:sp>
      <p:sp>
        <p:nvSpPr>
          <p:cNvPr id="411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412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413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415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417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418" name="CustomShape 8"/>
          <p:cNvSpPr/>
          <p:nvPr/>
        </p:nvSpPr>
        <p:spPr>
          <a:xfrm flipV="1">
            <a:off x="4322520" y="4293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9"/>
          <p:cNvSpPr/>
          <p:nvPr/>
        </p:nvSpPr>
        <p:spPr>
          <a:xfrm flipV="1">
            <a:off x="4574160" y="429300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10"/>
          <p:cNvSpPr/>
          <p:nvPr/>
        </p:nvSpPr>
        <p:spPr>
          <a:xfrm flipV="1">
            <a:off x="4357800" y="36446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11"/>
          <p:cNvSpPr/>
          <p:nvPr/>
        </p:nvSpPr>
        <p:spPr>
          <a:xfrm flipV="1">
            <a:off x="4501440" y="3644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12"/>
          <p:cNvSpPr/>
          <p:nvPr/>
        </p:nvSpPr>
        <p:spPr>
          <a:xfrm flipV="1">
            <a:off x="4393080" y="2924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13"/>
          <p:cNvSpPr/>
          <p:nvPr/>
        </p:nvSpPr>
        <p:spPr>
          <a:xfrm flipV="1">
            <a:off x="4464720" y="2923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14"/>
          <p:cNvSpPr/>
          <p:nvPr/>
        </p:nvSpPr>
        <p:spPr>
          <a:xfrm flipV="1">
            <a:off x="4573800" y="530028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15"/>
          <p:cNvSpPr/>
          <p:nvPr/>
        </p:nvSpPr>
        <p:spPr>
          <a:xfrm flipV="1">
            <a:off x="4645440" y="529992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TextShape 16"/>
          <p:cNvSpPr txBox="1"/>
          <p:nvPr/>
        </p:nvSpPr>
        <p:spPr>
          <a:xfrm>
            <a:off x="6048360" y="629388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 MeV</a:t>
            </a:r>
            <a:endParaRPr/>
          </a:p>
        </p:txBody>
      </p:sp>
      <p:pic>
        <p:nvPicPr>
          <p:cNvPr id="427" name="2015-Sep-24-DirGammaSpectrum_withNLO.pdf" descr=""/>
          <p:cNvPicPr/>
          <p:nvPr/>
        </p:nvPicPr>
        <p:blipFill>
          <a:blip r:embed="rId2"/>
          <a:stretch/>
        </p:blipFill>
        <p:spPr>
          <a:xfrm>
            <a:off x="5029200" y="848160"/>
            <a:ext cx="4604400" cy="5278320"/>
          </a:xfrm>
          <a:prstGeom prst="rect">
            <a:avLst/>
          </a:prstGeom>
          <a:ln w="12600">
            <a:noFill/>
          </a:ln>
        </p:spPr>
      </p:pic>
      <p:sp>
        <p:nvSpPr>
          <p:cNvPr id="428" name="CustomShape 17"/>
          <p:cNvSpPr/>
          <p:nvPr/>
        </p:nvSpPr>
        <p:spPr>
          <a:xfrm flipV="1">
            <a:off x="9614880" y="5481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18"/>
          <p:cNvSpPr/>
          <p:nvPr/>
        </p:nvSpPr>
        <p:spPr>
          <a:xfrm flipV="1">
            <a:off x="9866520" y="548100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19"/>
          <p:cNvSpPr/>
          <p:nvPr/>
        </p:nvSpPr>
        <p:spPr>
          <a:xfrm flipV="1">
            <a:off x="9650160" y="48326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20"/>
          <p:cNvSpPr/>
          <p:nvPr/>
        </p:nvSpPr>
        <p:spPr>
          <a:xfrm flipV="1">
            <a:off x="9793800" y="4832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21"/>
          <p:cNvSpPr/>
          <p:nvPr/>
        </p:nvSpPr>
        <p:spPr>
          <a:xfrm flipV="1">
            <a:off x="9685440" y="4112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22"/>
          <p:cNvSpPr/>
          <p:nvPr/>
        </p:nvSpPr>
        <p:spPr>
          <a:xfrm flipV="1">
            <a:off x="9757080" y="4111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TextShape 23"/>
          <p:cNvSpPr txBox="1"/>
          <p:nvPr/>
        </p:nvSpPr>
        <p:spPr>
          <a:xfrm>
            <a:off x="3474720" y="2560320"/>
            <a:ext cx="173736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Arial"/>
              </a:rPr>
              <a:t>PHENIX</a:t>
            </a:r>
            <a:endParaRPr/>
          </a:p>
        </p:txBody>
      </p:sp>
      <p:sp>
        <p:nvSpPr>
          <p:cNvPr id="435" name="TextShape 24"/>
          <p:cNvSpPr txBox="1"/>
          <p:nvPr/>
        </p:nvSpPr>
        <p:spPr>
          <a:xfrm>
            <a:off x="6102720" y="5080320"/>
            <a:ext cx="173736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Arial"/>
              </a:rPr>
              <a:t>ALICE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437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Arial"/>
              </a:rPr>
              <a:t>A quarkonium-thermometer</a:t>
            </a:r>
            <a:endParaRPr/>
          </a:p>
        </p:txBody>
      </p:sp>
      <p:pic>
        <p:nvPicPr>
          <p:cNvPr id="438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439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440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441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442" name="CustomShape 3"/>
          <p:cNvSpPr/>
          <p:nvPr/>
        </p:nvSpPr>
        <p:spPr>
          <a:xfrm>
            <a:off x="615240" y="851760"/>
            <a:ext cx="200196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arXiv:1708.04962 [nucl-ex]</a:t>
            </a:r>
            <a:endParaRPr/>
          </a:p>
        </p:txBody>
      </p:sp>
      <p:sp>
        <p:nvSpPr>
          <p:cNvPr id="443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444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445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48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50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54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56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17"/>
          <p:cNvSpPr/>
          <p:nvPr/>
        </p:nvSpPr>
        <p:spPr>
          <a:xfrm flipV="1">
            <a:off x="525600" y="5380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18"/>
          <p:cNvSpPr/>
          <p:nvPr/>
        </p:nvSpPr>
        <p:spPr>
          <a:xfrm flipV="1">
            <a:off x="777240" y="53798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19"/>
          <p:cNvSpPr/>
          <p:nvPr/>
        </p:nvSpPr>
        <p:spPr>
          <a:xfrm flipV="1">
            <a:off x="4207320" y="5380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20"/>
          <p:cNvSpPr/>
          <p:nvPr/>
        </p:nvSpPr>
        <p:spPr>
          <a:xfrm flipV="1">
            <a:off x="4278960" y="53798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21"/>
          <p:cNvSpPr/>
          <p:nvPr/>
        </p:nvSpPr>
        <p:spPr>
          <a:xfrm flipV="1">
            <a:off x="2920320" y="53956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22"/>
          <p:cNvSpPr/>
          <p:nvPr/>
        </p:nvSpPr>
        <p:spPr>
          <a:xfrm flipV="1">
            <a:off x="3063960" y="53953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>
                <p:childTnLst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464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Arial"/>
              </a:rPr>
              <a:t>A quarkonium-thermometer</a:t>
            </a:r>
            <a:endParaRPr/>
          </a:p>
        </p:txBody>
      </p:sp>
      <p:sp>
        <p:nvSpPr>
          <p:cNvPr id="465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466" name="CustomShape 3"/>
          <p:cNvSpPr/>
          <p:nvPr/>
        </p:nvSpPr>
        <p:spPr>
          <a:xfrm>
            <a:off x="615240" y="815760"/>
            <a:ext cx="200196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arXiv:1708.04962 [nucl-ex]</a:t>
            </a:r>
            <a:endParaRPr/>
          </a:p>
        </p:txBody>
      </p:sp>
      <p:sp>
        <p:nvSpPr>
          <p:cNvPr id="467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468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469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470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471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472" name="CustomShape 8"/>
          <p:cNvSpPr/>
          <p:nvPr/>
        </p:nvSpPr>
        <p:spPr>
          <a:xfrm flipV="1">
            <a:off x="525600" y="5380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9"/>
          <p:cNvSpPr/>
          <p:nvPr/>
        </p:nvSpPr>
        <p:spPr>
          <a:xfrm flipV="1">
            <a:off x="777240" y="53798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10"/>
          <p:cNvSpPr/>
          <p:nvPr/>
        </p:nvSpPr>
        <p:spPr>
          <a:xfrm flipV="1">
            <a:off x="4207320" y="5380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11"/>
          <p:cNvSpPr/>
          <p:nvPr/>
        </p:nvSpPr>
        <p:spPr>
          <a:xfrm flipV="1">
            <a:off x="4278960" y="53798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12"/>
          <p:cNvSpPr/>
          <p:nvPr/>
        </p:nvSpPr>
        <p:spPr>
          <a:xfrm flipV="1">
            <a:off x="2920320" y="53956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13"/>
          <p:cNvSpPr/>
          <p:nvPr/>
        </p:nvSpPr>
        <p:spPr>
          <a:xfrm flipV="1">
            <a:off x="3063960" y="53953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78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479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480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>
                <p:childTnLst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482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483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4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485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486" name="Line 3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Line 4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Line 5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6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Line 7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Line 8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Line 9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TextShape 10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  <p:sp>
        <p:nvSpPr>
          <p:cNvPr id="494" name="TextShape 11"/>
          <p:cNvSpPr txBox="1"/>
          <p:nvPr/>
        </p:nvSpPr>
        <p:spPr>
          <a:xfrm>
            <a:off x="3412800" y="157428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sp>
        <p:nvSpPr>
          <p:cNvPr id="495" name="Freeform 12"/>
          <p:cNvSpPr/>
          <p:nvPr/>
        </p:nvSpPr>
        <p:spPr>
          <a:xfrm>
            <a:off x="2993760" y="840240"/>
            <a:ext cx="828360" cy="4079160"/>
          </a:xfrm>
          <a:custGeom>
            <a:avLst/>
            <a:gdLst/>
            <a:ahLst/>
            <a:rect l="0" t="0" r="r" b="b"/>
            <a:pathLst>
              <a:path w="2301" h="11331">
                <a:moveTo>
                  <a:pt x="0" y="0"/>
                </a:moveTo>
                <a:cubicBezTo>
                  <a:pt x="2300" y="3456"/>
                  <a:pt x="1538" y="9806"/>
                  <a:pt x="1538" y="9806"/>
                </a:cubicBezTo>
                <a:lnTo>
                  <a:pt x="1284" y="11330"/>
                </a:lnTo>
              </a:path>
            </a:pathLst>
          </a:custGeom>
          <a:ln w="76320">
            <a:solidFill>
              <a:srgbClr val="008000"/>
            </a:solidFill>
            <a:round/>
            <a:tailEnd len="med" type="triangle" w="med"/>
          </a:ln>
        </p:spPr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Hydrodynamical flow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Hydrodynamical flow</a:t>
            </a:r>
            <a:endParaRPr/>
          </a:p>
        </p:txBody>
      </p:sp>
      <p:sp>
        <p:nvSpPr>
          <p:cNvPr id="498" name="TextShape 2"/>
          <p:cNvSpPr txBox="1"/>
          <p:nvPr/>
        </p:nvSpPr>
        <p:spPr>
          <a:xfrm>
            <a:off x="91440" y="1005840"/>
            <a:ext cx="6400800" cy="585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Radial Flow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Affects shape of low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particle 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Elliptic Flow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Sensitive to initial geometry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Requires early thermalization of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Directed Flow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Produced in the pre-equilibrium phase of the collision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Decreases with increasing √s</a:t>
            </a:r>
            <a:r>
              <a:rPr lang="en-US" sz="2800" spc="-1" baseline="-101000">
                <a:latin typeface="Arial"/>
              </a:rPr>
              <a:t>NN</a:t>
            </a:r>
            <a:endParaRPr/>
          </a:p>
        </p:txBody>
      </p:sp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8085960" y="1274040"/>
            <a:ext cx="956880" cy="1002960"/>
          </a:xfrm>
          <a:prstGeom prst="rect">
            <a:avLst/>
          </a:prstGeom>
          <a:ln>
            <a:noFill/>
          </a:ln>
        </p:spPr>
      </p:pic>
      <p:sp>
        <p:nvSpPr>
          <p:cNvPr id="500" name="Line 3"/>
          <p:cNvSpPr/>
          <p:nvPr/>
        </p:nvSpPr>
        <p:spPr>
          <a:xfrm flipH="1">
            <a:off x="7725600" y="1763280"/>
            <a:ext cx="57420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Line 4"/>
          <p:cNvSpPr/>
          <p:nvPr/>
        </p:nvSpPr>
        <p:spPr>
          <a:xfrm flipH="1">
            <a:off x="7814160" y="1938240"/>
            <a:ext cx="497160" cy="29124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Line 5"/>
          <p:cNvSpPr/>
          <p:nvPr/>
        </p:nvSpPr>
        <p:spPr>
          <a:xfrm flipH="1">
            <a:off x="8151480" y="2056680"/>
            <a:ext cx="286920" cy="50436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Line 6"/>
          <p:cNvSpPr/>
          <p:nvPr/>
        </p:nvSpPr>
        <p:spPr>
          <a:xfrm>
            <a:off x="8573040" y="2081520"/>
            <a:ext cx="0" cy="5824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Line 7"/>
          <p:cNvSpPr/>
          <p:nvPr/>
        </p:nvSpPr>
        <p:spPr>
          <a:xfrm flipH="1" flipV="1">
            <a:off x="7823160" y="1299600"/>
            <a:ext cx="497160" cy="29124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Line 8"/>
          <p:cNvSpPr/>
          <p:nvPr/>
        </p:nvSpPr>
        <p:spPr>
          <a:xfrm flipH="1" flipV="1">
            <a:off x="8160120" y="967680"/>
            <a:ext cx="286920" cy="50436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Line 9"/>
          <p:cNvSpPr/>
          <p:nvPr/>
        </p:nvSpPr>
        <p:spPr>
          <a:xfrm>
            <a:off x="8844120" y="1769040"/>
            <a:ext cx="57420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Line 10"/>
          <p:cNvSpPr/>
          <p:nvPr/>
        </p:nvSpPr>
        <p:spPr>
          <a:xfrm>
            <a:off x="8832600" y="1944360"/>
            <a:ext cx="497160" cy="29124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Line 11"/>
          <p:cNvSpPr/>
          <p:nvPr/>
        </p:nvSpPr>
        <p:spPr>
          <a:xfrm>
            <a:off x="8705520" y="2062800"/>
            <a:ext cx="286920" cy="50436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Line 12"/>
          <p:cNvSpPr/>
          <p:nvPr/>
        </p:nvSpPr>
        <p:spPr>
          <a:xfrm flipV="1">
            <a:off x="8577000" y="864720"/>
            <a:ext cx="0" cy="5824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Line 13"/>
          <p:cNvSpPr/>
          <p:nvPr/>
        </p:nvSpPr>
        <p:spPr>
          <a:xfrm flipV="1">
            <a:off x="8823600" y="1305360"/>
            <a:ext cx="497160" cy="29124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Line 14"/>
          <p:cNvSpPr/>
          <p:nvPr/>
        </p:nvSpPr>
        <p:spPr>
          <a:xfrm flipV="1">
            <a:off x="8696880" y="973800"/>
            <a:ext cx="286920" cy="50436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12" name="" descr=""/>
          <p:cNvPicPr/>
          <p:nvPr/>
        </p:nvPicPr>
        <p:blipFill>
          <a:blip r:embed="rId2"/>
          <a:stretch/>
        </p:blipFill>
        <p:spPr>
          <a:xfrm>
            <a:off x="8209440" y="3104280"/>
            <a:ext cx="688320" cy="1209960"/>
          </a:xfrm>
          <a:prstGeom prst="rect">
            <a:avLst/>
          </a:prstGeom>
          <a:ln>
            <a:noFill/>
          </a:ln>
        </p:spPr>
      </p:pic>
      <p:sp>
        <p:nvSpPr>
          <p:cNvPr id="513" name="Line 15"/>
          <p:cNvSpPr/>
          <p:nvPr/>
        </p:nvSpPr>
        <p:spPr>
          <a:xfrm flipH="1">
            <a:off x="7623360" y="3694320"/>
            <a:ext cx="739440" cy="2340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Line 16"/>
          <p:cNvSpPr/>
          <p:nvPr/>
        </p:nvSpPr>
        <p:spPr>
          <a:xfrm flipH="1">
            <a:off x="7884360" y="3905640"/>
            <a:ext cx="486720" cy="43632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Line 17"/>
          <p:cNvSpPr/>
          <p:nvPr/>
        </p:nvSpPr>
        <p:spPr>
          <a:xfrm flipH="1">
            <a:off x="8210880" y="4048200"/>
            <a:ext cx="252000" cy="605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Line 18"/>
          <p:cNvSpPr/>
          <p:nvPr/>
        </p:nvSpPr>
        <p:spPr>
          <a:xfrm>
            <a:off x="8559720" y="4078440"/>
            <a:ext cx="0" cy="497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Line 19"/>
          <p:cNvSpPr/>
          <p:nvPr/>
        </p:nvSpPr>
        <p:spPr>
          <a:xfrm flipH="1" flipV="1">
            <a:off x="7867440" y="3063960"/>
            <a:ext cx="486720" cy="43632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Line 20"/>
          <p:cNvSpPr/>
          <p:nvPr/>
        </p:nvSpPr>
        <p:spPr>
          <a:xfrm flipH="1" flipV="1">
            <a:off x="8193600" y="2751840"/>
            <a:ext cx="252000" cy="605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Line 21"/>
          <p:cNvSpPr/>
          <p:nvPr/>
        </p:nvSpPr>
        <p:spPr>
          <a:xfrm flipV="1">
            <a:off x="8542440" y="2829960"/>
            <a:ext cx="0" cy="497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Line 22"/>
          <p:cNvSpPr/>
          <p:nvPr/>
        </p:nvSpPr>
        <p:spPr>
          <a:xfrm>
            <a:off x="8753760" y="3711960"/>
            <a:ext cx="739440" cy="2340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Line 23"/>
          <p:cNvSpPr/>
          <p:nvPr/>
        </p:nvSpPr>
        <p:spPr>
          <a:xfrm>
            <a:off x="8745120" y="3923640"/>
            <a:ext cx="486720" cy="43632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Line 24"/>
          <p:cNvSpPr/>
          <p:nvPr/>
        </p:nvSpPr>
        <p:spPr>
          <a:xfrm>
            <a:off x="8653680" y="4066200"/>
            <a:ext cx="252000" cy="605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Line 25"/>
          <p:cNvSpPr/>
          <p:nvPr/>
        </p:nvSpPr>
        <p:spPr>
          <a:xfrm flipV="1">
            <a:off x="8762400" y="3081960"/>
            <a:ext cx="486720" cy="43632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Line 26"/>
          <p:cNvSpPr/>
          <p:nvPr/>
        </p:nvSpPr>
        <p:spPr>
          <a:xfrm flipV="1">
            <a:off x="8670960" y="2769840"/>
            <a:ext cx="252000" cy="60588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Line 27"/>
          <p:cNvSpPr/>
          <p:nvPr/>
        </p:nvSpPr>
        <p:spPr>
          <a:xfrm flipV="1">
            <a:off x="6309360" y="5591520"/>
            <a:ext cx="0" cy="13716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TextShape 28"/>
          <p:cNvSpPr txBox="1"/>
          <p:nvPr/>
        </p:nvSpPr>
        <p:spPr>
          <a:xfrm>
            <a:off x="6109920" y="5084640"/>
            <a:ext cx="4572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x</a:t>
            </a:r>
            <a:endParaRPr/>
          </a:p>
        </p:txBody>
      </p:sp>
      <p:sp>
        <p:nvSpPr>
          <p:cNvPr id="527" name="Line 29"/>
          <p:cNvSpPr/>
          <p:nvPr/>
        </p:nvSpPr>
        <p:spPr>
          <a:xfrm>
            <a:off x="6164640" y="6791040"/>
            <a:ext cx="1355760" cy="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TextShape 30"/>
          <p:cNvSpPr txBox="1"/>
          <p:nvPr/>
        </p:nvSpPr>
        <p:spPr>
          <a:xfrm>
            <a:off x="7477920" y="6488640"/>
            <a:ext cx="4572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z</a:t>
            </a:r>
            <a:endParaRPr/>
          </a:p>
        </p:txBody>
      </p:sp>
      <p:sp>
        <p:nvSpPr>
          <p:cNvPr id="529" name="Line 31"/>
          <p:cNvSpPr/>
          <p:nvPr/>
        </p:nvSpPr>
        <p:spPr>
          <a:xfrm flipV="1">
            <a:off x="6568200" y="3294360"/>
            <a:ext cx="0" cy="98856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TextShape 32"/>
          <p:cNvSpPr txBox="1"/>
          <p:nvPr/>
        </p:nvSpPr>
        <p:spPr>
          <a:xfrm>
            <a:off x="6438600" y="2928960"/>
            <a:ext cx="2970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y</a:t>
            </a:r>
            <a:endParaRPr/>
          </a:p>
        </p:txBody>
      </p:sp>
      <p:sp>
        <p:nvSpPr>
          <p:cNvPr id="531" name="Line 33"/>
          <p:cNvSpPr/>
          <p:nvPr/>
        </p:nvSpPr>
        <p:spPr>
          <a:xfrm>
            <a:off x="6474240" y="4158720"/>
            <a:ext cx="880200" cy="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TextShape 34"/>
          <p:cNvSpPr txBox="1"/>
          <p:nvPr/>
        </p:nvSpPr>
        <p:spPr>
          <a:xfrm>
            <a:off x="7326360" y="3940920"/>
            <a:ext cx="2970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x</a:t>
            </a:r>
            <a:endParaRPr/>
          </a:p>
        </p:txBody>
      </p:sp>
      <p:sp>
        <p:nvSpPr>
          <p:cNvPr id="533" name="Line 35"/>
          <p:cNvSpPr/>
          <p:nvPr/>
        </p:nvSpPr>
        <p:spPr>
          <a:xfrm flipV="1">
            <a:off x="6558120" y="1510560"/>
            <a:ext cx="0" cy="98856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TextShape 36"/>
          <p:cNvSpPr txBox="1"/>
          <p:nvPr/>
        </p:nvSpPr>
        <p:spPr>
          <a:xfrm>
            <a:off x="6428520" y="1145160"/>
            <a:ext cx="2970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y</a:t>
            </a:r>
            <a:endParaRPr/>
          </a:p>
        </p:txBody>
      </p:sp>
      <p:sp>
        <p:nvSpPr>
          <p:cNvPr id="535" name="Line 37"/>
          <p:cNvSpPr/>
          <p:nvPr/>
        </p:nvSpPr>
        <p:spPr>
          <a:xfrm>
            <a:off x="6464160" y="2374920"/>
            <a:ext cx="880200" cy="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TextShape 38"/>
          <p:cNvSpPr txBox="1"/>
          <p:nvPr/>
        </p:nvSpPr>
        <p:spPr>
          <a:xfrm>
            <a:off x="7316280" y="2157120"/>
            <a:ext cx="2970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x</a:t>
            </a:r>
            <a:endParaRPr/>
          </a:p>
        </p:txBody>
      </p:sp>
      <p:pic>
        <p:nvPicPr>
          <p:cNvPr id="537" name="" descr=""/>
          <p:cNvPicPr/>
          <p:nvPr/>
        </p:nvPicPr>
        <p:blipFill>
          <a:blip r:embed="rId3"/>
          <a:stretch/>
        </p:blipFill>
        <p:spPr>
          <a:xfrm>
            <a:off x="7223760" y="5742360"/>
            <a:ext cx="914400" cy="932760"/>
          </a:xfrm>
          <a:prstGeom prst="rect">
            <a:avLst/>
          </a:prstGeom>
          <a:ln>
            <a:noFill/>
          </a:ln>
        </p:spPr>
      </p:pic>
      <p:sp>
        <p:nvSpPr>
          <p:cNvPr id="538" name="Freeform 39"/>
          <p:cNvSpPr/>
          <p:nvPr/>
        </p:nvSpPr>
        <p:spPr>
          <a:xfrm>
            <a:off x="7680960" y="6217920"/>
            <a:ext cx="1829160" cy="731880"/>
          </a:xfrm>
          <a:custGeom>
            <a:avLst/>
            <a:gdLst/>
            <a:ahLst/>
            <a:rect l="0" t="0" r="r" b="b"/>
            <a:pathLst>
              <a:path w="5081" h="2033">
                <a:moveTo>
                  <a:pt x="0" y="0"/>
                </a:moveTo>
                <a:cubicBezTo>
                  <a:pt x="2794" y="0"/>
                  <a:pt x="3048" y="508"/>
                  <a:pt x="3048" y="508"/>
                </a:cubicBezTo>
                <a:lnTo>
                  <a:pt x="5080" y="2032"/>
                </a:lnTo>
              </a:path>
            </a:pathLst>
          </a:custGeom>
          <a:ln w="38160">
            <a:solidFill>
              <a:srgbClr val="0000ff"/>
            </a:solidFill>
            <a:round/>
            <a:tailEnd len="med" type="triangle" w="med"/>
          </a:ln>
        </p:spPr>
      </p:sp>
      <p:pic>
        <p:nvPicPr>
          <p:cNvPr id="539" name="" descr=""/>
          <p:cNvPicPr/>
          <p:nvPr/>
        </p:nvPicPr>
        <p:blipFill>
          <a:blip r:embed="rId4"/>
          <a:stretch/>
        </p:blipFill>
        <p:spPr>
          <a:xfrm>
            <a:off x="8686800" y="5120640"/>
            <a:ext cx="914400" cy="932760"/>
          </a:xfrm>
          <a:prstGeom prst="rect">
            <a:avLst/>
          </a:prstGeom>
          <a:ln>
            <a:noFill/>
          </a:ln>
        </p:spPr>
      </p:pic>
      <p:sp>
        <p:nvSpPr>
          <p:cNvPr id="540" name="Freeform 40"/>
          <p:cNvSpPr/>
          <p:nvPr/>
        </p:nvSpPr>
        <p:spPr>
          <a:xfrm>
            <a:off x="7239600" y="4876560"/>
            <a:ext cx="1829160" cy="731880"/>
          </a:xfrm>
          <a:custGeom>
            <a:avLst/>
            <a:gdLst/>
            <a:ahLst/>
            <a:rect l="0" t="0" r="r" b="b"/>
            <a:pathLst>
              <a:path w="5081" h="2033">
                <a:moveTo>
                  <a:pt x="5080" y="2032"/>
                </a:moveTo>
                <a:cubicBezTo>
                  <a:pt x="2286" y="2032"/>
                  <a:pt x="2032" y="1524"/>
                  <a:pt x="2032" y="1524"/>
                </a:cubicBezTo>
                <a:lnTo>
                  <a:pt x="0" y="0"/>
                </a:lnTo>
              </a:path>
            </a:pathLst>
          </a:custGeom>
          <a:ln w="38160">
            <a:solidFill>
              <a:srgbClr val="0000ff"/>
            </a:solidFill>
            <a:round/>
            <a:tailEnd len="med" type="triangle" w="med"/>
          </a:ln>
        </p:spPr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Standard model of heavy ion physics</a:t>
            </a:r>
            <a:endParaRPr/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Hadron spectra</a:t>
            </a:r>
            <a:endParaRPr/>
          </a:p>
        </p:txBody>
      </p:sp>
      <p:sp>
        <p:nvSpPr>
          <p:cNvPr id="542" name="TextShape 2"/>
          <p:cNvSpPr txBox="1"/>
          <p:nvPr/>
        </p:nvSpPr>
        <p:spPr>
          <a:xfrm>
            <a:off x="144000" y="5261760"/>
            <a:ext cx="8870040" cy="2014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Radial flow boosts hadrons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low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: mass dependent slope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high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: common hardening of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spectra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 </a:t>
            </a:r>
            <a:endParaRPr/>
          </a:p>
        </p:txBody>
      </p:sp>
      <p:pic>
        <p:nvPicPr>
          <p:cNvPr id="543" name="" descr=""/>
          <p:cNvPicPr/>
          <p:nvPr/>
        </p:nvPicPr>
        <p:blipFill>
          <a:blip r:embed="rId1"/>
          <a:stretch/>
        </p:blipFill>
        <p:spPr>
          <a:xfrm>
            <a:off x="3474720" y="847440"/>
            <a:ext cx="3291840" cy="4270320"/>
          </a:xfrm>
          <a:prstGeom prst="rect">
            <a:avLst/>
          </a:prstGeom>
          <a:ln>
            <a:noFill/>
          </a:ln>
        </p:spPr>
      </p:pic>
      <p:pic>
        <p:nvPicPr>
          <p:cNvPr id="544" name="" descr=""/>
          <p:cNvPicPr/>
          <p:nvPr/>
        </p:nvPicPr>
        <p:blipFill>
          <a:blip r:embed="rId2"/>
          <a:stretch/>
        </p:blipFill>
        <p:spPr>
          <a:xfrm>
            <a:off x="6786000" y="850320"/>
            <a:ext cx="3291840" cy="4270320"/>
          </a:xfrm>
          <a:prstGeom prst="rect">
            <a:avLst/>
          </a:prstGeom>
          <a:ln>
            <a:noFill/>
          </a:ln>
        </p:spPr>
      </p:pic>
      <p:pic>
        <p:nvPicPr>
          <p:cNvPr id="545" name="" descr=""/>
          <p:cNvPicPr/>
          <p:nvPr/>
        </p:nvPicPr>
        <p:blipFill>
          <a:blip r:embed="rId3"/>
          <a:stretch/>
        </p:blipFill>
        <p:spPr>
          <a:xfrm>
            <a:off x="0" y="803520"/>
            <a:ext cx="3291840" cy="42703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55440" y="85320"/>
            <a:ext cx="10058400" cy="88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Radial Flow and Baryon/Meson Ratio</a:t>
            </a:r>
            <a:endParaRPr/>
          </a:p>
        </p:txBody>
      </p:sp>
      <p:sp>
        <p:nvSpPr>
          <p:cNvPr id="547" name="TextShape 2"/>
          <p:cNvSpPr txBox="1"/>
          <p:nvPr/>
        </p:nvSpPr>
        <p:spPr>
          <a:xfrm>
            <a:off x="504000" y="5754960"/>
            <a:ext cx="8870040" cy="130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Radial flow pushes protons to intermediate p</a:t>
            </a:r>
            <a:r>
              <a:rPr lang="en-US" sz="3200" spc="-1" baseline="-101000">
                <a:latin typeface="Arial"/>
              </a:rPr>
              <a:t>T</a:t>
            </a:r>
            <a:r>
              <a:rPr lang="en-US" sz="3200" spc="-1">
                <a:latin typeface="Arial"/>
              </a:rPr>
              <a:t> and depletes low p</a:t>
            </a:r>
            <a:r>
              <a:rPr lang="en-US" sz="3200" spc="-1" baseline="-101000">
                <a:latin typeface="Arial"/>
              </a:rPr>
              <a:t>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Stronger radial flow in central Pb–Pb collisions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Similar effects observed in high-multiplicity pp and p–Pb collisions</a:t>
            </a:r>
            <a:endParaRPr/>
          </a:p>
        </p:txBody>
      </p:sp>
      <p:pic>
        <p:nvPicPr>
          <p:cNvPr id="548" name="" descr=""/>
          <p:cNvPicPr/>
          <p:nvPr/>
        </p:nvPicPr>
        <p:blipFill>
          <a:blip r:embed="rId1"/>
          <a:stretch/>
        </p:blipFill>
        <p:spPr>
          <a:xfrm>
            <a:off x="0" y="1333080"/>
            <a:ext cx="10079640" cy="4336200"/>
          </a:xfrm>
          <a:prstGeom prst="rect">
            <a:avLst/>
          </a:prstGeom>
          <a:ln>
            <a:noFill/>
          </a:ln>
        </p:spPr>
      </p:pic>
      <p:sp>
        <p:nvSpPr>
          <p:cNvPr id="549" name="Line 3"/>
          <p:cNvSpPr/>
          <p:nvPr/>
        </p:nvSpPr>
        <p:spPr>
          <a:xfrm flipV="1">
            <a:off x="8523360" y="2812320"/>
            <a:ext cx="0" cy="822960"/>
          </a:xfrm>
          <a:prstGeom prst="line">
            <a:avLst/>
          </a:prstGeom>
          <a:ln w="763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Line 4"/>
          <p:cNvSpPr/>
          <p:nvPr/>
        </p:nvSpPr>
        <p:spPr>
          <a:xfrm flipH="1">
            <a:off x="7661520" y="3782880"/>
            <a:ext cx="14040" cy="681120"/>
          </a:xfrm>
          <a:prstGeom prst="line">
            <a:avLst/>
          </a:prstGeom>
          <a:ln w="76320">
            <a:solidFill>
              <a:srgbClr val="8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5"/>
          <p:cNvSpPr/>
          <p:nvPr/>
        </p:nvSpPr>
        <p:spPr>
          <a:xfrm>
            <a:off x="6949440" y="2632320"/>
            <a:ext cx="640080" cy="640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6"/>
          <p:cNvSpPr/>
          <p:nvPr/>
        </p:nvSpPr>
        <p:spPr>
          <a:xfrm>
            <a:off x="7331760" y="2632680"/>
            <a:ext cx="640080" cy="640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7"/>
          <p:cNvSpPr/>
          <p:nvPr/>
        </p:nvSpPr>
        <p:spPr>
          <a:xfrm>
            <a:off x="5760720" y="2651760"/>
            <a:ext cx="640080" cy="6400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8"/>
          <p:cNvSpPr/>
          <p:nvPr/>
        </p:nvSpPr>
        <p:spPr>
          <a:xfrm>
            <a:off x="5963040" y="2868120"/>
            <a:ext cx="182880" cy="1828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9"/>
          <p:cNvSpPr/>
          <p:nvPr/>
        </p:nvSpPr>
        <p:spPr>
          <a:xfrm>
            <a:off x="9073800" y="2632680"/>
            <a:ext cx="640080" cy="6400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10"/>
          <p:cNvSpPr/>
          <p:nvPr/>
        </p:nvSpPr>
        <p:spPr>
          <a:xfrm>
            <a:off x="9168120" y="2633040"/>
            <a:ext cx="640080" cy="6400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11"/>
          <p:cNvSpPr/>
          <p:nvPr/>
        </p:nvSpPr>
        <p:spPr>
          <a:xfrm>
            <a:off x="4114800" y="2651760"/>
            <a:ext cx="640080" cy="640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12"/>
          <p:cNvSpPr/>
          <p:nvPr/>
        </p:nvSpPr>
        <p:spPr>
          <a:xfrm>
            <a:off x="4569120" y="2868120"/>
            <a:ext cx="182880" cy="1828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13"/>
          <p:cNvSpPr/>
          <p:nvPr/>
        </p:nvSpPr>
        <p:spPr>
          <a:xfrm>
            <a:off x="875160" y="2868120"/>
            <a:ext cx="182880" cy="1828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14"/>
          <p:cNvSpPr/>
          <p:nvPr/>
        </p:nvSpPr>
        <p:spPr>
          <a:xfrm>
            <a:off x="969480" y="2868480"/>
            <a:ext cx="182880" cy="1828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15"/>
          <p:cNvSpPr/>
          <p:nvPr/>
        </p:nvSpPr>
        <p:spPr>
          <a:xfrm>
            <a:off x="3107160" y="2868480"/>
            <a:ext cx="182880" cy="1828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16"/>
          <p:cNvSpPr/>
          <p:nvPr/>
        </p:nvSpPr>
        <p:spPr>
          <a:xfrm>
            <a:off x="3165480" y="2868840"/>
            <a:ext cx="182880" cy="18288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504000" y="78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Charmed baryons</a:t>
            </a:r>
            <a:endParaRPr/>
          </a:p>
        </p:txBody>
      </p:sp>
      <p:sp>
        <p:nvSpPr>
          <p:cNvPr id="564" name="TextShape 2"/>
          <p:cNvSpPr txBox="1"/>
          <p:nvPr/>
        </p:nvSpPr>
        <p:spPr>
          <a:xfrm>
            <a:off x="504000" y="4480560"/>
            <a:ext cx="9371520" cy="2560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First midrapidity measurement of Λ</a:t>
            </a:r>
            <a:r>
              <a:rPr lang="en-US" sz="3200" spc="-1" baseline="-101000">
                <a:latin typeface="Arial"/>
              </a:rPr>
              <a:t>c</a:t>
            </a:r>
            <a:r>
              <a:rPr lang="en-US" sz="3200" spc="-1">
                <a:latin typeface="Arial"/>
              </a:rPr>
              <a:t> in pp and p–Pb collisions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Charmed baryon/meson ratio not reproduced by event generators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First measurement of Ξ</a:t>
            </a:r>
            <a:r>
              <a:rPr lang="en-US" sz="3200" spc="-1" baseline="-101000">
                <a:latin typeface="Arial"/>
              </a:rPr>
              <a:t>c</a:t>
            </a:r>
            <a:r>
              <a:rPr lang="en-US" sz="3200" spc="-1">
                <a:latin typeface="Arial"/>
              </a:rPr>
              <a:t> in pp collisions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Constraints of charm hadronization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Benchmark for measurements in heavy ion collisions</a:t>
            </a:r>
            <a:endParaRPr/>
          </a:p>
        </p:txBody>
      </p:sp>
      <p:pic>
        <p:nvPicPr>
          <p:cNvPr id="565" name="" descr=""/>
          <p:cNvPicPr/>
          <p:nvPr/>
        </p:nvPicPr>
        <p:blipFill>
          <a:blip r:embed="rId1"/>
          <a:stretch/>
        </p:blipFill>
        <p:spPr>
          <a:xfrm>
            <a:off x="-30240" y="956160"/>
            <a:ext cx="3707280" cy="3252600"/>
          </a:xfrm>
          <a:prstGeom prst="rect">
            <a:avLst/>
          </a:prstGeom>
          <a:ln>
            <a:noFill/>
          </a:ln>
        </p:spPr>
      </p:pic>
      <p:pic>
        <p:nvPicPr>
          <p:cNvPr id="566" name="" descr=""/>
          <p:cNvPicPr/>
          <p:nvPr/>
        </p:nvPicPr>
        <p:blipFill>
          <a:blip r:embed="rId2"/>
          <a:stretch/>
        </p:blipFill>
        <p:spPr>
          <a:xfrm>
            <a:off x="3286080" y="1005840"/>
            <a:ext cx="4727880" cy="3200400"/>
          </a:xfrm>
          <a:prstGeom prst="rect">
            <a:avLst/>
          </a:prstGeom>
          <a:ln>
            <a:noFill/>
          </a:ln>
        </p:spPr>
      </p:pic>
      <p:pic>
        <p:nvPicPr>
          <p:cNvPr id="567" name="" descr=""/>
          <p:cNvPicPr/>
          <p:nvPr/>
        </p:nvPicPr>
        <p:blipFill>
          <a:blip r:embed="rId3"/>
          <a:stretch/>
        </p:blipFill>
        <p:spPr>
          <a:xfrm>
            <a:off x="7993800" y="1097280"/>
            <a:ext cx="2045160" cy="2939040"/>
          </a:xfrm>
          <a:prstGeom prst="rect">
            <a:avLst/>
          </a:prstGeom>
          <a:ln>
            <a:noFill/>
          </a:ln>
        </p:spPr>
      </p:pic>
      <p:sp>
        <p:nvSpPr>
          <p:cNvPr id="568" name="TextShape 3"/>
          <p:cNvSpPr txBox="1"/>
          <p:nvPr/>
        </p:nvSpPr>
        <p:spPr>
          <a:xfrm>
            <a:off x="8529120" y="3898800"/>
            <a:ext cx="123984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</a:t>
            </a:r>
            <a:r>
              <a:rPr lang="en-US" sz="1800" spc="-1" baseline="-101000">
                <a:latin typeface="Arial"/>
              </a:rPr>
              <a:t>T</a:t>
            </a:r>
            <a:r>
              <a:rPr lang="en-US" sz="1800" spc="-1">
                <a:latin typeface="Arial"/>
              </a:rPr>
              <a:t> (GeV/</a:t>
            </a:r>
            <a:r>
              <a:rPr i="1" lang="en-US" sz="1800" spc="-1">
                <a:latin typeface="Arial"/>
              </a:rPr>
              <a:t>c</a:t>
            </a:r>
            <a:r>
              <a:rPr lang="en-US" sz="1800" spc="-1">
                <a:latin typeface="Arial"/>
              </a:rPr>
              <a:t>)</a:t>
            </a:r>
            <a:endParaRPr/>
          </a:p>
        </p:txBody>
      </p:sp>
      <p:sp>
        <p:nvSpPr>
          <p:cNvPr id="569" name="TextShape 4"/>
          <p:cNvSpPr txBox="1"/>
          <p:nvPr/>
        </p:nvSpPr>
        <p:spPr>
          <a:xfrm rot="16200000">
            <a:off x="7236360" y="1968840"/>
            <a:ext cx="1404000" cy="327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(</a:t>
            </a:r>
            <a:r>
              <a:rPr lang="en-US" sz="1200" spc="-1">
                <a:latin typeface="Arial"/>
                <a:ea typeface="Arial"/>
              </a:rPr>
              <a:t>Λ</a:t>
            </a:r>
            <a:r>
              <a:rPr lang="en-US" sz="1200" spc="-1" baseline="-101000">
                <a:latin typeface="Arial"/>
                <a:ea typeface="Arial"/>
              </a:rPr>
              <a:t>C</a:t>
            </a:r>
            <a:r>
              <a:rPr lang="en-US" sz="1200" spc="-1">
                <a:latin typeface="Arial"/>
                <a:ea typeface="Arial"/>
              </a:rPr>
              <a:t>+</a:t>
            </a:r>
            <a:r>
              <a:rPr lang="en-US" sz="1200" spc="-1">
                <a:latin typeface="Symbol"/>
                <a:ea typeface="Symbol"/>
              </a:rPr>
              <a:t>`</a:t>
            </a:r>
            <a:r>
              <a:rPr lang="en-US" sz="1200" spc="-1">
                <a:latin typeface="Arial"/>
                <a:ea typeface="Arial"/>
              </a:rPr>
              <a:t>Λ</a:t>
            </a:r>
            <a:r>
              <a:rPr lang="en-US" sz="1200" spc="-1" baseline="-101000">
                <a:latin typeface="Arial"/>
                <a:ea typeface="Arial"/>
              </a:rPr>
              <a:t>C</a:t>
            </a:r>
            <a:r>
              <a:rPr lang="en-US" sz="1200" spc="-1">
                <a:latin typeface="Arial"/>
              </a:rPr>
              <a:t>)/(D</a:t>
            </a:r>
            <a:r>
              <a:rPr lang="en-US" sz="1200" spc="-1" baseline="101000">
                <a:latin typeface="Arial"/>
              </a:rPr>
              <a:t>0</a:t>
            </a:r>
            <a:r>
              <a:rPr lang="en-US" sz="1200" spc="-1">
                <a:latin typeface="Arial"/>
              </a:rPr>
              <a:t>+</a:t>
            </a:r>
            <a:r>
              <a:rPr lang="en-US" sz="1200" spc="-1">
                <a:latin typeface="Symbol"/>
                <a:ea typeface="Symbol"/>
              </a:rPr>
              <a:t>`</a:t>
            </a:r>
            <a:r>
              <a:rPr lang="en-US" sz="1200" spc="-1">
                <a:latin typeface="Arial"/>
              </a:rPr>
              <a:t>D</a:t>
            </a:r>
            <a:r>
              <a:rPr lang="en-US" sz="1200" spc="-1" baseline="101000">
                <a:latin typeface="Arial"/>
              </a:rPr>
              <a:t>0</a:t>
            </a:r>
            <a:r>
              <a:rPr lang="en-US" sz="1200" spc="-1">
                <a:latin typeface="Arial"/>
              </a:rPr>
              <a:t>)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504000" y="2588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Anisotropic flow</a:t>
            </a:r>
            <a:endParaRPr/>
          </a:p>
        </p:txBody>
      </p:sp>
      <p:pic>
        <p:nvPicPr>
          <p:cNvPr id="571" name="" descr=""/>
          <p:cNvPicPr/>
          <p:nvPr/>
        </p:nvPicPr>
        <p:blipFill>
          <a:blip r:embed="rId1"/>
          <a:stretch/>
        </p:blipFill>
        <p:spPr>
          <a:xfrm>
            <a:off x="5473800" y="1053720"/>
            <a:ext cx="3231360" cy="3124080"/>
          </a:xfrm>
          <a:prstGeom prst="rect">
            <a:avLst/>
          </a:prstGeom>
          <a:ln>
            <a:noFill/>
          </a:ln>
        </p:spPr>
      </p:pic>
      <p:sp>
        <p:nvSpPr>
          <p:cNvPr id="572" name="CustomShape 2"/>
          <p:cNvSpPr/>
          <p:nvPr/>
        </p:nvSpPr>
        <p:spPr>
          <a:xfrm>
            <a:off x="6123960" y="1036800"/>
            <a:ext cx="2015640" cy="571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lang="en-US" sz="1400" spc="-1">
                <a:solidFill>
                  <a:srgbClr val="000000"/>
                </a:solidFill>
                <a:latin typeface="Arial"/>
              </a:rPr>
              <a:t>Au+Au </a:t>
            </a:r>
            <a:r>
              <a:rPr lang="en-US" sz="1400" spc="-1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 spc="-1">
                <a:solidFill>
                  <a:srgbClr val="000000"/>
                </a:solidFill>
                <a:latin typeface="Arial"/>
              </a:rPr>
              <a:t>s</a:t>
            </a:r>
            <a:r>
              <a:rPr lang="en-US" sz="1400" spc="-1" baseline="-101000">
                <a:solidFill>
                  <a:srgbClr val="000000"/>
                </a:solidFill>
                <a:latin typeface="Arial"/>
              </a:rPr>
              <a:t>NN</a:t>
            </a:r>
            <a:r>
              <a:rPr lang="en-US" sz="1400" spc="-1">
                <a:solidFill>
                  <a:srgbClr val="000000"/>
                </a:solidFill>
                <a:latin typeface="Arial"/>
              </a:rPr>
              <a:t> = 200 GeV</a:t>
            </a:r>
            <a:endParaRPr/>
          </a:p>
          <a:p>
            <a:r>
              <a:rPr lang="en-US" sz="1400" spc="-1">
                <a:solidFill>
                  <a:srgbClr val="000000"/>
                </a:solidFill>
                <a:latin typeface="Arial"/>
              </a:rPr>
              <a:t>b=7 fm</a:t>
            </a:r>
            <a:endParaRPr/>
          </a:p>
        </p:txBody>
      </p:sp>
      <p:sp>
        <p:nvSpPr>
          <p:cNvPr id="573" name="TextShape 3"/>
          <p:cNvSpPr txBox="1"/>
          <p:nvPr/>
        </p:nvSpPr>
        <p:spPr>
          <a:xfrm>
            <a:off x="5808960" y="3486600"/>
            <a:ext cx="2669040" cy="362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400" spc="-1">
                <a:latin typeface="Arial"/>
              </a:rPr>
              <a:t>arXiv:nucl-th/0305084</a:t>
            </a:r>
            <a:endParaRPr/>
          </a:p>
        </p:txBody>
      </p:sp>
      <p:sp>
        <p:nvSpPr>
          <p:cNvPr id="574" name="Line 4"/>
          <p:cNvSpPr/>
          <p:nvPr/>
        </p:nvSpPr>
        <p:spPr>
          <a:xfrm>
            <a:off x="7355160" y="2459880"/>
            <a:ext cx="141372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Line 5"/>
          <p:cNvSpPr/>
          <p:nvPr/>
        </p:nvSpPr>
        <p:spPr>
          <a:xfrm flipH="1">
            <a:off x="5669280" y="2459880"/>
            <a:ext cx="141372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TextShape 6"/>
          <p:cNvSpPr txBox="1"/>
          <p:nvPr/>
        </p:nvSpPr>
        <p:spPr>
          <a:xfrm>
            <a:off x="5496120" y="1939680"/>
            <a:ext cx="410508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Particles pushed out</a:t>
            </a:r>
            <a:endParaRPr/>
          </a:p>
        </p:txBody>
      </p:sp>
      <p:sp>
        <p:nvSpPr>
          <p:cNvPr id="577" name="TextShape 7"/>
          <p:cNvSpPr txBox="1"/>
          <p:nvPr/>
        </p:nvSpPr>
        <p:spPr>
          <a:xfrm>
            <a:off x="5804640" y="3251160"/>
            <a:ext cx="22215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Equipotential lines</a:t>
            </a:r>
            <a:endParaRPr/>
          </a:p>
        </p:txBody>
      </p:sp>
      <p:pic>
        <p:nvPicPr>
          <p:cNvPr id="578" name="" descr=""/>
          <p:cNvPicPr/>
          <p:nvPr/>
        </p:nvPicPr>
        <p:blipFill>
          <a:blip r:embed="rId2"/>
          <a:stretch/>
        </p:blipFill>
        <p:spPr>
          <a:xfrm>
            <a:off x="504000" y="901800"/>
            <a:ext cx="3976560" cy="3197520"/>
          </a:xfrm>
          <a:prstGeom prst="rect">
            <a:avLst/>
          </a:prstGeom>
          <a:ln>
            <a:noFill/>
          </a:ln>
        </p:spPr>
      </p:pic>
      <p:sp>
        <p:nvSpPr>
          <p:cNvPr id="579" name="TextShape 8"/>
          <p:cNvSpPr txBox="1"/>
          <p:nvPr/>
        </p:nvSpPr>
        <p:spPr>
          <a:xfrm>
            <a:off x="288000" y="4140000"/>
            <a:ext cx="9578520" cy="108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Initial overlap asymmetric </a:t>
            </a:r>
            <a:r>
              <a:rPr lang="en-US" sz="3200" spc="-1">
                <a:latin typeface="Times New Roman"/>
                <a:ea typeface="Times New Roman"/>
              </a:rPr>
              <a:t>→</a:t>
            </a:r>
            <a:r>
              <a:rPr lang="en-US" sz="3200" spc="-1">
                <a:latin typeface="Arial"/>
              </a:rPr>
              <a:t> pressure gradients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Momentum anisotropy </a:t>
            </a:r>
            <a:r>
              <a:rPr lang="en-US" sz="3200" spc="-1">
                <a:latin typeface="Times New Roman"/>
                <a:ea typeface="Times New Roman"/>
              </a:rPr>
              <a:t>→</a:t>
            </a:r>
            <a:r>
              <a:rPr lang="en-US" sz="3200" spc="-1">
                <a:latin typeface="Arial"/>
              </a:rPr>
              <a:t> Fourier decomposition:</a:t>
            </a:r>
            <a:endParaRPr/>
          </a:p>
        </p:txBody>
      </p:sp>
      <p:pic>
        <p:nvPicPr>
          <p:cNvPr id="580" name="" descr=""/>
          <p:cNvPicPr/>
          <p:nvPr/>
        </p:nvPicPr>
        <p:blipFill>
          <a:blip r:embed="rId3"/>
          <a:stretch/>
        </p:blipFill>
        <p:spPr>
          <a:xfrm>
            <a:off x="914400" y="523728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81" name="" descr=""/>
          <p:cNvPicPr/>
          <p:nvPr/>
        </p:nvPicPr>
        <p:blipFill>
          <a:blip r:embed="rId4"/>
          <a:stretch/>
        </p:blipFill>
        <p:spPr>
          <a:xfrm>
            <a:off x="2815200" y="520128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82" name="" descr=""/>
          <p:cNvPicPr/>
          <p:nvPr/>
        </p:nvPicPr>
        <p:blipFill>
          <a:blip r:embed="rId5"/>
          <a:stretch/>
        </p:blipFill>
        <p:spPr>
          <a:xfrm>
            <a:off x="4392000" y="522468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83" name="" descr=""/>
          <p:cNvPicPr/>
          <p:nvPr/>
        </p:nvPicPr>
        <p:blipFill>
          <a:blip r:embed="rId6"/>
          <a:stretch/>
        </p:blipFill>
        <p:spPr>
          <a:xfrm>
            <a:off x="6100200" y="5252040"/>
            <a:ext cx="1371600" cy="1344240"/>
          </a:xfrm>
          <a:prstGeom prst="rect">
            <a:avLst/>
          </a:prstGeom>
          <a:ln>
            <a:noFill/>
          </a:ln>
        </p:spPr>
      </p:pic>
      <p:pic>
        <p:nvPicPr>
          <p:cNvPr id="584" name="" descr=""/>
          <p:cNvPicPr/>
          <p:nvPr/>
        </p:nvPicPr>
        <p:blipFill>
          <a:blip r:embed="rId7"/>
          <a:stretch/>
        </p:blipFill>
        <p:spPr>
          <a:xfrm>
            <a:off x="7893000" y="5233680"/>
            <a:ext cx="1371600" cy="13626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Anisotropic flow - v</a:t>
            </a:r>
            <a:r>
              <a:rPr lang="en-US" sz="4400" spc="-1" baseline="-101000">
                <a:latin typeface="Arial"/>
              </a:rPr>
              <a:t>2</a:t>
            </a:r>
            <a:endParaRPr/>
          </a:p>
        </p:txBody>
      </p:sp>
      <p:sp>
        <p:nvSpPr>
          <p:cNvPr id="586" name="TextShape 2"/>
          <p:cNvSpPr txBox="1"/>
          <p:nvPr/>
        </p:nvSpPr>
        <p:spPr>
          <a:xfrm>
            <a:off x="504000" y="4749120"/>
            <a:ext cx="8870040" cy="176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v</a:t>
            </a:r>
            <a:r>
              <a:rPr lang="en-US" sz="3200" spc="-1" baseline="-101000">
                <a:latin typeface="Arial"/>
              </a:rPr>
              <a:t>2</a:t>
            </a:r>
            <a:r>
              <a:rPr lang="en-US" sz="3200" spc="-1">
                <a:latin typeface="Arial"/>
              </a:rPr>
              <a:t> sensitive to: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initial conditions: geometry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final state: particle interactions (medium properties, e.g. shear viscosity)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Data in agreement with hydrodynamic models at low p</a:t>
            </a:r>
            <a:r>
              <a:rPr lang="en-US" sz="3200" spc="-1" baseline="-101000">
                <a:latin typeface="Arial"/>
              </a:rPr>
              <a:t>T</a:t>
            </a:r>
            <a:endParaRPr/>
          </a:p>
        </p:txBody>
      </p:sp>
      <p:pic>
        <p:nvPicPr>
          <p:cNvPr id="587" name="" descr=""/>
          <p:cNvPicPr/>
          <p:nvPr/>
        </p:nvPicPr>
        <p:blipFill>
          <a:blip r:embed="rId1"/>
          <a:stretch/>
        </p:blipFill>
        <p:spPr>
          <a:xfrm>
            <a:off x="360" y="1515600"/>
            <a:ext cx="10079640" cy="27716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Anisotropic flow - v</a:t>
            </a:r>
            <a:r>
              <a:rPr lang="en-US" sz="4400" spc="-1" baseline="-101000">
                <a:latin typeface="Arial"/>
              </a:rPr>
              <a:t>4</a:t>
            </a:r>
            <a:endParaRPr/>
          </a:p>
        </p:txBody>
      </p:sp>
      <p:sp>
        <p:nvSpPr>
          <p:cNvPr id="589" name="TextShape 2"/>
          <p:cNvSpPr txBox="1"/>
          <p:nvPr/>
        </p:nvSpPr>
        <p:spPr>
          <a:xfrm>
            <a:off x="456840" y="4480560"/>
            <a:ext cx="8870040" cy="240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v</a:t>
            </a:r>
            <a:r>
              <a:rPr lang="en-US" sz="3200" spc="-1" baseline="-101000">
                <a:latin typeface="Arial"/>
              </a:rPr>
              <a:t>4</a:t>
            </a:r>
            <a:r>
              <a:rPr lang="en-US" sz="3200" spc="-1">
                <a:latin typeface="Arial"/>
              </a:rPr>
              <a:t> more sensitive to interactions and less to initial state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hydrodynamic models work at low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(p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&lt;1 GeV/</a:t>
            </a:r>
            <a:r>
              <a:rPr i="1" lang="en-US" sz="2800" spc="-1">
                <a:latin typeface="Arial"/>
              </a:rPr>
              <a:t>c</a:t>
            </a:r>
            <a:r>
              <a:rPr lang="en-US" sz="2800" spc="-1">
                <a:latin typeface="Arial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only describes trend at intermediate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(1&lt;p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&lt;2 GeV/</a:t>
            </a:r>
            <a:r>
              <a:rPr i="1" lang="en-US" sz="2800" spc="-1">
                <a:latin typeface="Arial"/>
              </a:rPr>
              <a:t>c</a:t>
            </a:r>
            <a:r>
              <a:rPr lang="en-US" sz="2800" spc="-1">
                <a:latin typeface="Arial"/>
              </a:rPr>
              <a:t>)</a:t>
            </a:r>
            <a:endParaRPr/>
          </a:p>
        </p:txBody>
      </p:sp>
      <p:pic>
        <p:nvPicPr>
          <p:cNvPr id="590" name="" descr=""/>
          <p:cNvPicPr/>
          <p:nvPr/>
        </p:nvPicPr>
        <p:blipFill>
          <a:blip r:embed="rId1"/>
          <a:stretch/>
        </p:blipFill>
        <p:spPr>
          <a:xfrm>
            <a:off x="2880" y="1329480"/>
            <a:ext cx="10079640" cy="277164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Shape 1"/>
          <p:cNvSpPr txBox="1"/>
          <p:nvPr/>
        </p:nvSpPr>
        <p:spPr>
          <a:xfrm>
            <a:off x="504000" y="301320"/>
            <a:ext cx="9071640" cy="88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D meson v</a:t>
            </a:r>
            <a:r>
              <a:rPr lang="en-US" sz="4400" spc="-1" baseline="-101000">
                <a:latin typeface="Arial"/>
              </a:rPr>
              <a:t>2</a:t>
            </a:r>
            <a:endParaRPr/>
          </a:p>
        </p:txBody>
      </p:sp>
      <p:sp>
        <p:nvSpPr>
          <p:cNvPr id="592" name="TextShape 2"/>
          <p:cNvSpPr txBox="1"/>
          <p:nvPr/>
        </p:nvSpPr>
        <p:spPr>
          <a:xfrm>
            <a:off x="504000" y="5483520"/>
            <a:ext cx="8870040" cy="850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Even heavy quarks flow!</a:t>
            </a:r>
            <a:endParaRPr/>
          </a:p>
        </p:txBody>
      </p:sp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3968280" y="1411200"/>
            <a:ext cx="6185520" cy="3343680"/>
          </a:xfrm>
          <a:prstGeom prst="rect">
            <a:avLst/>
          </a:prstGeom>
          <a:ln>
            <a:noFill/>
          </a:ln>
        </p:spPr>
      </p:pic>
      <p:pic>
        <p:nvPicPr>
          <p:cNvPr id="594" name="" descr=""/>
          <p:cNvPicPr/>
          <p:nvPr/>
        </p:nvPicPr>
        <p:blipFill>
          <a:blip r:embed="rId2"/>
          <a:stretch/>
        </p:blipFill>
        <p:spPr>
          <a:xfrm>
            <a:off x="38880" y="1371600"/>
            <a:ext cx="4014360" cy="3657600"/>
          </a:xfrm>
          <a:prstGeom prst="rect">
            <a:avLst/>
          </a:prstGeom>
          <a:ln>
            <a:noFill/>
          </a:ln>
        </p:spPr>
      </p:pic>
      <p:sp>
        <p:nvSpPr>
          <p:cNvPr id="595" name="TextShape 3"/>
          <p:cNvSpPr txBox="1"/>
          <p:nvPr/>
        </p:nvSpPr>
        <p:spPr>
          <a:xfrm>
            <a:off x="7406640" y="4708080"/>
            <a:ext cx="52812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Arial"/>
              </a:rPr>
              <a:t>p</a:t>
            </a:r>
            <a:r>
              <a:rPr lang="en-US" sz="3000" spc="-1" baseline="-101000">
                <a:latin typeface="Arial"/>
              </a:rPr>
              <a:t>T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v</a:t>
            </a:r>
            <a:r>
              <a:rPr lang="en-US" sz="4400" spc="-1" baseline="-101000">
                <a:latin typeface="Arial"/>
              </a:rPr>
              <a:t>2</a:t>
            </a:r>
            <a:r>
              <a:rPr lang="en-US" sz="4400" spc="-1">
                <a:latin typeface="Arial"/>
              </a:rPr>
              <a:t> in p—Pb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504000" y="6176160"/>
            <a:ext cx="8870040" cy="731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mass ordering like in Pb–Pb</a:t>
            </a:r>
            <a:endParaRPr/>
          </a:p>
        </p:txBody>
      </p:sp>
      <p:pic>
        <p:nvPicPr>
          <p:cNvPr id="598" name="" descr=""/>
          <p:cNvPicPr/>
          <p:nvPr/>
        </p:nvPicPr>
        <p:blipFill>
          <a:blip r:embed="rId1"/>
          <a:stretch/>
        </p:blipFill>
        <p:spPr>
          <a:xfrm>
            <a:off x="2210760" y="1366560"/>
            <a:ext cx="6293160" cy="452952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Energy loss in the medium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601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Measure spectra of probe (jets) and compare to those in p+p collisions or peripheral A+A collis</a:t>
            </a:r>
            <a:r>
              <a:rPr lang="en-US" sz="3000" spc="-1">
                <a:latin typeface="Arial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If high-p</a:t>
            </a:r>
            <a:r>
              <a:rPr lang="en-US" sz="3000" spc="-1" baseline="-101000">
                <a:latin typeface="Arial"/>
              </a:rPr>
              <a:t>T</a:t>
            </a:r>
            <a:r>
              <a:rPr lang="en-US" sz="3000" spc="-1">
                <a:latin typeface="Arial"/>
              </a:rPr>
              <a:t> probes (jets) are suppressed, this is evidence of jet quenc</a:t>
            </a:r>
            <a:r>
              <a:rPr lang="en-US" sz="3000" spc="-1">
                <a:latin typeface="Arial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 </a:t>
            </a:r>
            <a:endParaRPr/>
          </a:p>
        </p:txBody>
      </p:sp>
      <p:pic>
        <p:nvPicPr>
          <p:cNvPr id="602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603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604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605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Standard model of heavy ion physics</a:t>
            </a:r>
            <a:endParaRPr/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269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271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72" name="Line 7"/>
          <p:cNvCxnSpPr>
            <a:stCxn id="267" idx="2"/>
            <a:endCxn id="269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273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74" name="Line 9"/>
          <p:cNvCxnSpPr>
            <a:stCxn id="271" idx="2"/>
            <a:endCxn id="273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275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277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78" name="Line 13"/>
          <p:cNvCxnSpPr>
            <a:stCxn id="275" idx="2"/>
            <a:endCxn id="277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" descr=""/>
          <p:cNvPicPr/>
          <p:nvPr/>
        </p:nvPicPr>
        <p:blipFill>
          <a:blip r:embed="rId1"/>
          <a:stretch/>
        </p:blipFill>
        <p:spPr>
          <a:xfrm>
            <a:off x="4679280" y="629280"/>
            <a:ext cx="5532120" cy="4389120"/>
          </a:xfrm>
          <a:prstGeom prst="rect">
            <a:avLst/>
          </a:prstGeom>
          <a:ln>
            <a:noFill/>
          </a:ln>
        </p:spPr>
      </p:pic>
      <p:sp>
        <p:nvSpPr>
          <p:cNvPr id="607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pic>
        <p:nvPicPr>
          <p:cNvPr id="608" name="" descr=""/>
          <p:cNvPicPr/>
          <p:nvPr/>
        </p:nvPicPr>
        <p:blipFill>
          <a:blip r:embed="rId2"/>
          <a:stretch/>
        </p:blipFill>
        <p:spPr>
          <a:xfrm>
            <a:off x="27000" y="789840"/>
            <a:ext cx="4694760" cy="420624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3"/>
          <a:stretch/>
        </p:blipFill>
        <p:spPr>
          <a:xfrm>
            <a:off x="10864080" y="1025280"/>
            <a:ext cx="4316040" cy="4114800"/>
          </a:xfrm>
          <a:prstGeom prst="rect">
            <a:avLst/>
          </a:prstGeom>
          <a:ln>
            <a:noFill/>
          </a:ln>
        </p:spPr>
      </p:pic>
      <p:sp>
        <p:nvSpPr>
          <p:cNvPr id="610" name="TextShape 2"/>
          <p:cNvSpPr txBox="1"/>
          <p:nvPr/>
        </p:nvSpPr>
        <p:spPr>
          <a:xfrm>
            <a:off x="13710960" y="2629800"/>
            <a:ext cx="116964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  <a:hlinkClick r:id="rId4"/>
              </a:rPr>
              <a:t>arXiv:1706.07122</a:t>
            </a:r>
            <a:endParaRPr/>
          </a:p>
        </p:txBody>
      </p:sp>
      <p:sp>
        <p:nvSpPr>
          <p:cNvPr id="611" name="TextShape 3"/>
          <p:cNvSpPr txBox="1"/>
          <p:nvPr/>
        </p:nvSpPr>
        <p:spPr>
          <a:xfrm>
            <a:off x="7714080" y="232740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612" name="TextShape 4"/>
          <p:cNvSpPr txBox="1"/>
          <p:nvPr/>
        </p:nvSpPr>
        <p:spPr>
          <a:xfrm>
            <a:off x="1764000" y="4965480"/>
            <a:ext cx="8870040" cy="216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(colored probes)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Suppressed in Pb—Pb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Not suppressed in p—Pb at midrapidity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Some cold nuclear matter effects at forward rapidities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Electroweak probes not suppressed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Qualitatively in agreement with models</a:t>
            </a:r>
            <a:endParaRPr/>
          </a:p>
        </p:txBody>
      </p:sp>
      <p:sp>
        <p:nvSpPr>
          <p:cNvPr id="613" name="CustomShape 5"/>
          <p:cNvSpPr/>
          <p:nvPr/>
        </p:nvSpPr>
        <p:spPr>
          <a:xfrm>
            <a:off x="1764000" y="6730560"/>
            <a:ext cx="5825520" cy="358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615" name="TextShape 2"/>
          <p:cNvSpPr txBox="1"/>
          <p:nvPr/>
        </p:nvSpPr>
        <p:spPr>
          <a:xfrm>
            <a:off x="1763640" y="4965480"/>
            <a:ext cx="8870040" cy="216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(colored probes)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Suppressed in Pb—Pb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Not suppressed in p—Pb at midrapidity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Some cold nuclear matter effects at forward rapidities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Electroweak probes not suppressed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Qualitatively in agreement with models</a:t>
            </a:r>
            <a:endParaRPr/>
          </a:p>
        </p:txBody>
      </p:sp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63000" y="789840"/>
            <a:ext cx="4694760" cy="4206240"/>
          </a:xfrm>
          <a:prstGeom prst="rect">
            <a:avLst/>
          </a:prstGeom>
          <a:ln>
            <a:noFill/>
          </a:ln>
        </p:spPr>
      </p:pic>
      <p:pic>
        <p:nvPicPr>
          <p:cNvPr id="617" name="" descr=""/>
          <p:cNvPicPr/>
          <p:nvPr/>
        </p:nvPicPr>
        <p:blipFill>
          <a:blip r:embed="rId2"/>
          <a:stretch/>
        </p:blipFill>
        <p:spPr>
          <a:xfrm>
            <a:off x="10864080" y="1025280"/>
            <a:ext cx="4316040" cy="4114800"/>
          </a:xfrm>
          <a:prstGeom prst="rect">
            <a:avLst/>
          </a:prstGeom>
          <a:ln>
            <a:noFill/>
          </a:ln>
        </p:spPr>
      </p:pic>
      <p:sp>
        <p:nvSpPr>
          <p:cNvPr id="618" name="TextShape 3"/>
          <p:cNvSpPr txBox="1"/>
          <p:nvPr/>
        </p:nvSpPr>
        <p:spPr>
          <a:xfrm>
            <a:off x="13710960" y="2629800"/>
            <a:ext cx="116964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  <a:hlinkClick r:id="rId3"/>
              </a:rPr>
              <a:t>arXiv:1706.07122</a:t>
            </a:r>
            <a:endParaRPr/>
          </a:p>
        </p:txBody>
      </p:sp>
      <p:pic>
        <p:nvPicPr>
          <p:cNvPr id="619" name="" descr=""/>
          <p:cNvPicPr/>
          <p:nvPr/>
        </p:nvPicPr>
        <p:blipFill>
          <a:blip r:embed="rId4"/>
          <a:stretch/>
        </p:blipFill>
        <p:spPr>
          <a:xfrm>
            <a:off x="5042880" y="305640"/>
            <a:ext cx="4846320" cy="46598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621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622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623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625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626" name="TextShape 5"/>
          <p:cNvSpPr txBox="1"/>
          <p:nvPr/>
        </p:nvSpPr>
        <p:spPr>
          <a:xfrm>
            <a:off x="7814160" y="2158560"/>
            <a:ext cx="168336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628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R</a:t>
            </a:r>
            <a:r>
              <a:rPr lang="en-US" sz="3200" spc="-1" baseline="-101000">
                <a:latin typeface="Arial"/>
              </a:rPr>
              <a:t>AA</a:t>
            </a:r>
            <a:r>
              <a:rPr lang="en-US" sz="3200" spc="-1">
                <a:latin typeface="Arial"/>
              </a:rPr>
              <a:t> also demonstrates suppression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Less suppression of heavy quark jets</a:t>
            </a:r>
            <a:endParaRPr/>
          </a:p>
        </p:txBody>
      </p:sp>
      <p:pic>
        <p:nvPicPr>
          <p:cNvPr id="629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630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631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endParaRPr/>
          </a:p>
        </p:txBody>
      </p:sp>
      <p:sp>
        <p:nvSpPr>
          <p:cNvPr id="632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4"/>
              </a:rPr>
              <a:t>arXiv:1705.01974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Conclusions</a:t>
            </a:r>
            <a:endParaRPr/>
          </a:p>
        </p:txBody>
      </p:sp>
      <p:sp>
        <p:nvSpPr>
          <p:cNvPr id="634" name="TextShape 2"/>
          <p:cNvSpPr txBox="1"/>
          <p:nvPr/>
        </p:nvSpPr>
        <p:spPr>
          <a:xfrm>
            <a:off x="91440" y="1769040"/>
            <a:ext cx="97840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Mapping out the phase diagram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Evidence for hydrodynamical flow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Some indications of similar phenomena in small systems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Evidence for jet quenching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No evidence of similar phenomena in small systems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Need for systematic extraction of QGP properties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Shape 1"/>
          <p:cNvSpPr txBox="1"/>
          <p:nvPr/>
        </p:nvSpPr>
        <p:spPr>
          <a:xfrm>
            <a:off x="252000" y="94680"/>
            <a:ext cx="9575640" cy="1061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Next step: global fits of models to wide array of heavy ion collision data </a:t>
            </a:r>
            <a:endParaRPr/>
          </a:p>
        </p:txBody>
      </p:sp>
      <p:pic>
        <p:nvPicPr>
          <p:cNvPr id="636" name="Picture 5" descr=""/>
          <p:cNvPicPr/>
          <p:nvPr/>
        </p:nvPicPr>
        <p:blipFill>
          <a:blip r:embed="rId1"/>
          <a:stretch/>
        </p:blipFill>
        <p:spPr>
          <a:xfrm>
            <a:off x="394920" y="1688400"/>
            <a:ext cx="5249520" cy="5249520"/>
          </a:xfrm>
          <a:prstGeom prst="rect">
            <a:avLst/>
          </a:prstGeom>
          <a:ln>
            <a:noFill/>
          </a:ln>
        </p:spPr>
      </p:pic>
      <p:sp>
        <p:nvSpPr>
          <p:cNvPr id="637" name="CustomShape 2"/>
          <p:cNvSpPr/>
          <p:nvPr/>
        </p:nvSpPr>
        <p:spPr>
          <a:xfrm>
            <a:off x="5620320" y="6265800"/>
            <a:ext cx="508680" cy="213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26640" rIns="26640" tIns="26640" bIns="26640" anchor="ctr"/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</a:t>
            </a:r>
            <a:r>
              <a:rPr b="1" lang="en-US" sz="105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sw</a:t>
            </a:r>
            <a:r>
              <a:rPr b="1" lang="en-US" sz="10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⩽T</a:t>
            </a:r>
            <a:r>
              <a:rPr b="1" lang="en-US" sz="105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endParaRPr/>
          </a:p>
        </p:txBody>
      </p:sp>
      <p:sp>
        <p:nvSpPr>
          <p:cNvPr id="638" name="CustomShape 3"/>
          <p:cNvSpPr/>
          <p:nvPr/>
        </p:nvSpPr>
        <p:spPr>
          <a:xfrm>
            <a:off x="4929120" y="6714360"/>
            <a:ext cx="91080" cy="1224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26640" rIns="26640" tIns="26640" bIns="26640" anchor="ctr"/>
          <a:p>
            <a:pPr>
              <a:lnSpc>
                <a:spcPct val="100000"/>
              </a:lnSpc>
            </a:pPr>
            <a:r>
              <a:rPr lang="en-US" sz="4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β</a:t>
            </a:r>
            <a:endParaRPr/>
          </a:p>
        </p:txBody>
      </p:sp>
      <p:sp>
        <p:nvSpPr>
          <p:cNvPr id="639" name="CustomShape 4"/>
          <p:cNvSpPr/>
          <p:nvPr/>
        </p:nvSpPr>
        <p:spPr>
          <a:xfrm>
            <a:off x="6192720" y="2263320"/>
            <a:ext cx="3597120" cy="943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26640" rIns="26640" tIns="26640" bIns="26640" anchor="ctr"/>
          <a:p>
            <a:pPr marL="119880" indent="-119520">
              <a:lnSpc>
                <a:spcPct val="100000"/>
              </a:lnSpc>
              <a:buClr>
                <a:srgbClr val="da1f00"/>
              </a:buClr>
              <a:buFont typeface="Symbol" charset="2"/>
              <a:buChar char=""/>
            </a:pPr>
            <a:r>
              <a:rPr b="1"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diagonals</a:t>
            </a:r>
            <a:r>
              <a:rPr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probability distribution of each parameter, integrating out all others</a:t>
            </a:r>
            <a:endParaRPr/>
          </a:p>
          <a:p>
            <a:pPr marL="119880" indent="-119520">
              <a:lnSpc>
                <a:spcPct val="100000"/>
              </a:lnSpc>
              <a:buClr>
                <a:srgbClr val="da1f00"/>
              </a:buClr>
              <a:buFont typeface="Symbol" charset="2"/>
              <a:buChar char=""/>
            </a:pPr>
            <a:r>
              <a:rPr b="1"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off-diagonals</a:t>
            </a:r>
            <a:r>
              <a:rPr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pairwise distributions showing dependence between parameters </a:t>
            </a:r>
            <a:endParaRPr/>
          </a:p>
        </p:txBody>
      </p:sp>
      <p:pic>
        <p:nvPicPr>
          <p:cNvPr id="640" name="Picture 9" descr=""/>
          <p:cNvPicPr/>
          <p:nvPr/>
        </p:nvPicPr>
        <p:blipFill>
          <a:blip r:embed="rId2"/>
          <a:stretch/>
        </p:blipFill>
        <p:spPr>
          <a:xfrm>
            <a:off x="2206800" y="2226240"/>
            <a:ext cx="3616920" cy="1401480"/>
          </a:xfrm>
          <a:prstGeom prst="rect">
            <a:avLst/>
          </a:prstGeom>
          <a:ln>
            <a:noFill/>
          </a:ln>
        </p:spPr>
      </p:pic>
      <p:pic>
        <p:nvPicPr>
          <p:cNvPr id="641" name="Picture 10" descr=""/>
          <p:cNvPicPr/>
          <p:nvPr/>
        </p:nvPicPr>
        <p:blipFill>
          <a:blip r:embed="rId3"/>
          <a:stretch/>
        </p:blipFill>
        <p:spPr>
          <a:xfrm>
            <a:off x="3586680" y="3305520"/>
            <a:ext cx="6141960" cy="1937160"/>
          </a:xfrm>
          <a:prstGeom prst="rect">
            <a:avLst/>
          </a:prstGeom>
          <a:ln>
            <a:noFill/>
          </a:ln>
        </p:spPr>
      </p:pic>
      <p:pic>
        <p:nvPicPr>
          <p:cNvPr id="642" name="Picture 11" descr=""/>
          <p:cNvPicPr/>
          <p:nvPr/>
        </p:nvPicPr>
        <p:blipFill>
          <a:blip r:embed="rId4"/>
          <a:stretch/>
        </p:blipFill>
        <p:spPr>
          <a:xfrm>
            <a:off x="4799160" y="5401440"/>
            <a:ext cx="4929120" cy="1563840"/>
          </a:xfrm>
          <a:prstGeom prst="rect">
            <a:avLst/>
          </a:prstGeom>
          <a:ln>
            <a:noFill/>
          </a:ln>
        </p:spPr>
      </p:pic>
      <p:sp>
        <p:nvSpPr>
          <p:cNvPr id="643" name="CustomShape 5"/>
          <p:cNvSpPr/>
          <p:nvPr/>
        </p:nvSpPr>
        <p:spPr>
          <a:xfrm>
            <a:off x="2194200" y="1289520"/>
            <a:ext cx="56905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 Bayesian Analysis; S. Bass, Quark Matter 2017</a:t>
            </a: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MADAI collaboration</a:t>
            </a:r>
            <a:endParaRPr/>
          </a:p>
        </p:txBody>
      </p:sp>
      <p:sp>
        <p:nvSpPr>
          <p:cNvPr id="644" name="CustomShape 6"/>
          <p:cNvSpPr/>
          <p:nvPr/>
        </p:nvSpPr>
        <p:spPr>
          <a:xfrm rot="20700000">
            <a:off x="162360" y="2293200"/>
            <a:ext cx="3087360" cy="516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Parton distributions in projectiles</a:t>
            </a: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(density, correlations, fluctuations)</a:t>
            </a:r>
            <a:endParaRPr/>
          </a:p>
        </p:txBody>
      </p:sp>
      <p:sp>
        <p:nvSpPr>
          <p:cNvPr id="645" name="CustomShape 7"/>
          <p:cNvSpPr/>
          <p:nvPr/>
        </p:nvSpPr>
        <p:spPr>
          <a:xfrm rot="20700000">
            <a:off x="402480" y="3619080"/>
            <a:ext cx="208404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Equilibration dynamics</a:t>
            </a:r>
            <a:endParaRPr/>
          </a:p>
        </p:txBody>
      </p:sp>
      <p:sp>
        <p:nvSpPr>
          <p:cNvPr id="646" name="CustomShape 8"/>
          <p:cNvSpPr/>
          <p:nvPr/>
        </p:nvSpPr>
        <p:spPr>
          <a:xfrm rot="20700000">
            <a:off x="685440" y="4704480"/>
            <a:ext cx="141948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Shear viscosity</a:t>
            </a:r>
            <a:endParaRPr/>
          </a:p>
        </p:txBody>
      </p:sp>
      <p:sp>
        <p:nvSpPr>
          <p:cNvPr id="647" name="CustomShape 9"/>
          <p:cNvSpPr/>
          <p:nvPr/>
        </p:nvSpPr>
        <p:spPr>
          <a:xfrm rot="20700000">
            <a:off x="843120" y="5712840"/>
            <a:ext cx="134892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Bulk viscosity</a:t>
            </a:r>
            <a:endParaRPr/>
          </a:p>
        </p:txBody>
      </p:sp>
      <p:sp>
        <p:nvSpPr>
          <p:cNvPr id="648" name="TextShape 10"/>
          <p:cNvSpPr txBox="1"/>
          <p:nvPr/>
        </p:nvSpPr>
        <p:spPr>
          <a:xfrm>
            <a:off x="2011320" y="6857280"/>
            <a:ext cx="4977000" cy="735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  <a:hlinkClick r:id="rId6"/>
              </a:rPr>
              <a:t>arXiv:1706.03666</a:t>
            </a:r>
            <a:r>
              <a:rPr lang="en-US" sz="1500" spc="-1">
                <a:latin typeface="Arial"/>
              </a:rPr>
              <a:t>, Phys. Rev. C 94, 024907 (2016)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Backup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22" descr=""/>
          <p:cNvPicPr/>
          <p:nvPr/>
        </p:nvPicPr>
        <p:blipFill>
          <a:blip r:embed="rId1"/>
          <a:stretch/>
        </p:blipFill>
        <p:spPr>
          <a:xfrm>
            <a:off x="2043720" y="2383200"/>
            <a:ext cx="7078680" cy="4237920"/>
          </a:xfrm>
          <a:prstGeom prst="rect">
            <a:avLst/>
          </a:prstGeom>
          <a:ln>
            <a:noFill/>
          </a:ln>
        </p:spPr>
      </p:pic>
      <p:sp>
        <p:nvSpPr>
          <p:cNvPr id="651" name="TextShape 1"/>
          <p:cNvSpPr txBox="1"/>
          <p:nvPr/>
        </p:nvSpPr>
        <p:spPr>
          <a:xfrm>
            <a:off x="-759600" y="-83880"/>
            <a:ext cx="11535120" cy="1259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Finite Temperature QCD on the Lattice (</a:t>
            </a: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lang="en-US" sz="36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</a:t>
            </a: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=0)</a:t>
            </a:r>
            <a:endParaRPr/>
          </a:p>
        </p:txBody>
      </p:sp>
      <p:sp>
        <p:nvSpPr>
          <p:cNvPr id="652" name="CustomShape 2"/>
          <p:cNvSpPr/>
          <p:nvPr/>
        </p:nvSpPr>
        <p:spPr>
          <a:xfrm>
            <a:off x="289440" y="6436440"/>
            <a:ext cx="3696840" cy="6390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Cross-over, not sharp phase transition </a:t>
            </a:r>
            <a:endParaRPr/>
          </a:p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(like ionization of atomic plasma)</a:t>
            </a:r>
            <a:endParaRPr/>
          </a:p>
        </p:txBody>
      </p:sp>
      <p:sp>
        <p:nvSpPr>
          <p:cNvPr id="653" name="CustomShape 3"/>
          <p:cNvSpPr/>
          <p:nvPr/>
        </p:nvSpPr>
        <p:spPr>
          <a:xfrm flipH="1" flipV="1" rot="5400000">
            <a:off x="1774440" y="4938120"/>
            <a:ext cx="1651680" cy="134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4"/>
          <p:cNvSpPr/>
          <p:nvPr/>
        </p:nvSpPr>
        <p:spPr>
          <a:xfrm>
            <a:off x="6275880" y="2589840"/>
            <a:ext cx="443880" cy="5490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5"/>
          <p:cNvSpPr/>
          <p:nvPr/>
        </p:nvSpPr>
        <p:spPr>
          <a:xfrm>
            <a:off x="2903760" y="1343880"/>
            <a:ext cx="6743520" cy="5770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Slow convergence to non-interacting Steffan-Boltzmann limit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What carries energy - complex bound states of q+g? “strongly-coupled” plasma?</a:t>
            </a:r>
            <a:endParaRPr/>
          </a:p>
        </p:txBody>
      </p:sp>
      <p:sp>
        <p:nvSpPr>
          <p:cNvPr id="656" name="CustomShape 6"/>
          <p:cNvSpPr/>
          <p:nvPr/>
        </p:nvSpPr>
        <p:spPr>
          <a:xfrm flipH="1" rot="16200000">
            <a:off x="5415480" y="2004840"/>
            <a:ext cx="875880" cy="84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7"/>
          <p:cNvSpPr/>
          <p:nvPr/>
        </p:nvSpPr>
        <p:spPr>
          <a:xfrm>
            <a:off x="307080" y="2589480"/>
            <a:ext cx="2014560" cy="4561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Energy density</a:t>
            </a:r>
            <a:endParaRPr/>
          </a:p>
        </p:txBody>
      </p:sp>
      <p:sp>
        <p:nvSpPr>
          <p:cNvPr id="658" name="CustomShape 8"/>
          <p:cNvSpPr/>
          <p:nvPr/>
        </p:nvSpPr>
        <p:spPr>
          <a:xfrm>
            <a:off x="5405400" y="6283440"/>
            <a:ext cx="2627280" cy="4561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Temperature [MeV]</a:t>
            </a:r>
            <a:endParaRPr/>
          </a:p>
        </p:txBody>
      </p:sp>
      <p:sp>
        <p:nvSpPr>
          <p:cNvPr id="659" name="CustomShape 9"/>
          <p:cNvSpPr/>
          <p:nvPr/>
        </p:nvSpPr>
        <p:spPr>
          <a:xfrm rot="16200000">
            <a:off x="7793280" y="4195800"/>
            <a:ext cx="31892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S. Borsanyi et al., JHEP 1011, 077 (2010)</a:t>
            </a:r>
            <a:endParaRPr/>
          </a:p>
        </p:txBody>
      </p:sp>
      <p:pic>
        <p:nvPicPr>
          <p:cNvPr id="660" name="" descr=""/>
          <p:cNvPicPr/>
          <p:nvPr/>
        </p:nvPicPr>
        <p:blipFill>
          <a:blip r:embed="rId2"/>
          <a:stretch/>
        </p:blipFill>
        <p:spPr>
          <a:xfrm>
            <a:off x="2603880" y="2183760"/>
            <a:ext cx="2100240" cy="93816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3"/>
          <a:stretch/>
        </p:blipFill>
        <p:spPr>
          <a:xfrm>
            <a:off x="1764000" y="3457800"/>
            <a:ext cx="840240" cy="131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621360" y="1800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Charged particle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663" name="TextShape 2"/>
          <p:cNvSpPr txBox="1"/>
          <p:nvPr/>
        </p:nvSpPr>
        <p:spPr>
          <a:xfrm>
            <a:off x="5303520" y="2377440"/>
            <a:ext cx="4754160" cy="377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&gt;1: enhancement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&lt;1: suppression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Strong modification of the spectrum shape in most central collisions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Strong centrality dependence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at 5.02 TeV similar to 2.76 TeV</a:t>
            </a:r>
            <a:endParaRPr/>
          </a:p>
        </p:txBody>
      </p:sp>
      <p:pic>
        <p:nvPicPr>
          <p:cNvPr id="664" name="2016-Jun-15-compareRaa_Six.pdf" descr=""/>
          <p:cNvPicPr/>
          <p:nvPr/>
        </p:nvPicPr>
        <p:blipFill>
          <a:blip r:embed="rId1"/>
          <a:srcRect l="0" t="10857" r="10212" b="0"/>
          <a:stretch/>
        </p:blipFill>
        <p:spPr>
          <a:xfrm>
            <a:off x="118080" y="931680"/>
            <a:ext cx="4921560" cy="6161760"/>
          </a:xfrm>
          <a:prstGeom prst="rect">
            <a:avLst/>
          </a:prstGeom>
          <a:ln w="12600">
            <a:noFill/>
          </a:ln>
        </p:spPr>
      </p:pic>
      <p:sp>
        <p:nvSpPr>
          <p:cNvPr id="665" name="CustomShape 3"/>
          <p:cNvSpPr/>
          <p:nvPr/>
        </p:nvSpPr>
        <p:spPr>
          <a:xfrm>
            <a:off x="1023840" y="1879560"/>
            <a:ext cx="491760" cy="491760"/>
          </a:xfrm>
          <a:prstGeom prst="ellipse">
            <a:avLst/>
          </a:prstGeom>
          <a:solidFill>
            <a:srgbClr val="c82506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66" name="CustomShape 4"/>
          <p:cNvSpPr/>
          <p:nvPr/>
        </p:nvSpPr>
        <p:spPr>
          <a:xfrm>
            <a:off x="1141920" y="1879560"/>
            <a:ext cx="491760" cy="491760"/>
          </a:xfrm>
          <a:prstGeom prst="ellipse">
            <a:avLst/>
          </a:prstGeom>
          <a:solidFill>
            <a:srgbClr val="0365c0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67" name="CustomShape 5"/>
          <p:cNvSpPr/>
          <p:nvPr/>
        </p:nvSpPr>
        <p:spPr>
          <a:xfrm>
            <a:off x="3327120" y="5765400"/>
            <a:ext cx="491760" cy="491760"/>
          </a:xfrm>
          <a:prstGeom prst="ellipse">
            <a:avLst/>
          </a:prstGeom>
          <a:solidFill>
            <a:srgbClr val="c82506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68" name="CustomShape 6"/>
          <p:cNvSpPr/>
          <p:nvPr/>
        </p:nvSpPr>
        <p:spPr>
          <a:xfrm>
            <a:off x="3661920" y="5765400"/>
            <a:ext cx="491760" cy="491760"/>
          </a:xfrm>
          <a:prstGeom prst="ellipse">
            <a:avLst/>
          </a:prstGeom>
          <a:solidFill>
            <a:srgbClr val="0365c0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669" name="" descr=""/>
          <p:cNvPicPr/>
          <p:nvPr/>
        </p:nvPicPr>
        <p:blipFill>
          <a:blip r:embed="rId2"/>
          <a:stretch/>
        </p:blipFill>
        <p:spPr>
          <a:xfrm>
            <a:off x="5730480" y="1293840"/>
            <a:ext cx="3047760" cy="73152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Light-by-light scattering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Standard model of heavy ion physics</a:t>
            </a:r>
            <a:endParaRPr/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283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285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86" name="Line 7"/>
          <p:cNvCxnSpPr>
            <a:stCxn id="281" idx="2"/>
            <a:endCxn id="283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287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88" name="Line 9"/>
          <p:cNvCxnSpPr>
            <a:stCxn id="285" idx="2"/>
            <a:endCxn id="287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289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291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92" name="Line 13"/>
          <p:cNvCxnSpPr>
            <a:stCxn id="289" idx="2"/>
            <a:endCxn id="291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  <p:sp>
        <p:nvSpPr>
          <p:cNvPr id="293" name="CustomShape 14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Hydrodynamical flow</a:t>
            </a:r>
            <a:endParaRPr/>
          </a:p>
        </p:txBody>
      </p:sp>
      <p:pic>
        <p:nvPicPr>
          <p:cNvPr id="294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295" name="CustomShape 15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297" name="CustomShape 16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7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Jet quenching</a:t>
            </a:r>
            <a:endParaRPr/>
          </a:p>
        </p:txBody>
      </p:sp>
      <p:sp>
        <p:nvSpPr>
          <p:cNvPr id="299" name="TextShape 18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https://physics.aps.org/articles/v7/97</a:t>
            </a:r>
            <a:endParaRPr/>
          </a:p>
        </p:txBody>
      </p:sp>
      <p:sp>
        <p:nvSpPr>
          <p:cNvPr id="300" name="TextShape 19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9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9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Shape 1"/>
          <p:cNvSpPr txBox="1"/>
          <p:nvPr/>
        </p:nvSpPr>
        <p:spPr>
          <a:xfrm>
            <a:off x="504000" y="44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First evidence of light-by-light scattering</a:t>
            </a:r>
            <a:endParaRPr/>
          </a:p>
        </p:txBody>
      </p:sp>
      <p:pic>
        <p:nvPicPr>
          <p:cNvPr id="672" name="" descr=""/>
          <p:cNvPicPr/>
          <p:nvPr/>
        </p:nvPicPr>
        <p:blipFill>
          <a:blip r:embed="rId1"/>
          <a:stretch/>
        </p:blipFill>
        <p:spPr>
          <a:xfrm>
            <a:off x="94320" y="2031480"/>
            <a:ext cx="5029200" cy="4507920"/>
          </a:xfrm>
          <a:prstGeom prst="rect">
            <a:avLst/>
          </a:prstGeom>
          <a:ln>
            <a:noFill/>
          </a:ln>
        </p:spPr>
      </p:pic>
      <p:pic>
        <p:nvPicPr>
          <p:cNvPr id="673" name="" descr=""/>
          <p:cNvPicPr/>
          <p:nvPr/>
        </p:nvPicPr>
        <p:blipFill>
          <a:blip r:embed="rId2"/>
          <a:stretch/>
        </p:blipFill>
        <p:spPr>
          <a:xfrm>
            <a:off x="5015520" y="2067480"/>
            <a:ext cx="5029200" cy="4507920"/>
          </a:xfrm>
          <a:prstGeom prst="rect">
            <a:avLst/>
          </a:prstGeom>
          <a:ln>
            <a:noFill/>
          </a:ln>
        </p:spPr>
      </p:pic>
      <p:sp>
        <p:nvSpPr>
          <p:cNvPr id="674" name="TextShape 2"/>
          <p:cNvSpPr txBox="1"/>
          <p:nvPr/>
        </p:nvSpPr>
        <p:spPr>
          <a:xfrm>
            <a:off x="8046720" y="3097800"/>
            <a:ext cx="246816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latin typeface="Arial"/>
                <a:hlinkClick r:id="rId3"/>
              </a:rPr>
              <a:t>NPHYS4208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303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304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305" name="CustomShape 4"/>
          <p:cNvSpPr/>
          <p:nvPr/>
        </p:nvSpPr>
        <p:spPr>
          <a:xfrm>
            <a:off x="3572640" y="1166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306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307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308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309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310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311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8"/>
          <a:stretch/>
        </p:blipFill>
        <p:spPr>
          <a:xfrm>
            <a:off x="1270440" y="1388160"/>
            <a:ext cx="832680" cy="653400"/>
          </a:xfrm>
          <a:prstGeom prst="rect">
            <a:avLst/>
          </a:prstGeom>
          <a:ln>
            <a:noFill/>
          </a:ln>
        </p:spPr>
      </p:pic>
      <p:pic>
        <p:nvPicPr>
          <p:cNvPr id="313" name="" descr=""/>
          <p:cNvPicPr/>
          <p:nvPr/>
        </p:nvPicPr>
        <p:blipFill>
          <a:blip r:embed="rId9"/>
          <a:stretch/>
        </p:blipFill>
        <p:spPr>
          <a:xfrm rot="19800000">
            <a:off x="3422160" y="43956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314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Relativistic Heavy Ion Collider</a:t>
            </a:r>
            <a:endParaRPr/>
          </a:p>
        </p:txBody>
      </p:sp>
      <p:pic>
        <p:nvPicPr>
          <p:cNvPr id="315" name="" descr=""/>
          <p:cNvPicPr/>
          <p:nvPr/>
        </p:nvPicPr>
        <p:blipFill>
          <a:blip r:embed="rId10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316" name="" descr=""/>
          <p:cNvPicPr/>
          <p:nvPr/>
        </p:nvPicPr>
        <p:blipFill>
          <a:blip r:embed="rId11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317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318" name="" descr=""/>
          <p:cNvPicPr/>
          <p:nvPr/>
        </p:nvPicPr>
        <p:blipFill>
          <a:blip r:embed="rId12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319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320" name="" descr=""/>
          <p:cNvPicPr/>
          <p:nvPr/>
        </p:nvPicPr>
        <p:blipFill>
          <a:blip r:embed="rId13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321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322" name="" descr=""/>
          <p:cNvPicPr/>
          <p:nvPr/>
        </p:nvPicPr>
        <p:blipFill>
          <a:blip r:embed="rId14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323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324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Large Hadron Collider</a:t>
            </a:r>
            <a:endParaRPr/>
          </a:p>
        </p:txBody>
      </p:sp>
      <p:sp>
        <p:nvSpPr>
          <p:cNvPr id="325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326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327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330" name="" descr=""/>
          <p:cNvPicPr/>
          <p:nvPr/>
        </p:nvPicPr>
        <p:blipFill>
          <a:blip r:embed="rId15"/>
          <a:stretch/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331" name="" descr=""/>
          <p:cNvPicPr/>
          <p:nvPr/>
        </p:nvPicPr>
        <p:blipFill>
          <a:blip r:embed="rId16"/>
          <a:stretch/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332" name="" descr=""/>
          <p:cNvPicPr/>
          <p:nvPr/>
        </p:nvPicPr>
        <p:blipFill>
          <a:blip r:embed="rId17"/>
          <a:stretch/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333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334" name="" descr=""/>
          <p:cNvPicPr/>
          <p:nvPr/>
        </p:nvPicPr>
        <p:blipFill>
          <a:blip r:embed="rId18"/>
          <a:stretch/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335" name="TextShape 17"/>
          <p:cNvSpPr txBox="1"/>
          <p:nvPr/>
        </p:nvSpPr>
        <p:spPr>
          <a:xfrm>
            <a:off x="5549040" y="6535440"/>
            <a:ext cx="144108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336" name="" descr=""/>
          <p:cNvPicPr/>
          <p:nvPr/>
        </p:nvPicPr>
        <p:blipFill>
          <a:blip r:embed="rId19"/>
          <a:stretch/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337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338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339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" descr=""/>
          <p:cNvPicPr/>
          <p:nvPr/>
        </p:nvPicPr>
        <p:blipFill>
          <a:blip r:embed="rId1"/>
          <a:stretch/>
        </p:blipFill>
        <p:spPr>
          <a:xfrm>
            <a:off x="6309360" y="371232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342" name="" descr=""/>
          <p:cNvPicPr/>
          <p:nvPr/>
        </p:nvPicPr>
        <p:blipFill>
          <a:blip r:embed="rId2"/>
          <a:stretch/>
        </p:blipFill>
        <p:spPr>
          <a:xfrm>
            <a:off x="91440" y="296820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1280160" y="5873760"/>
            <a:ext cx="17431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344" name="CustomShape 2"/>
          <p:cNvSpPr/>
          <p:nvPr/>
        </p:nvSpPr>
        <p:spPr>
          <a:xfrm>
            <a:off x="6949440" y="6311520"/>
            <a:ext cx="228600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345" name="CustomShape 3"/>
          <p:cNvSpPr/>
          <p:nvPr/>
        </p:nvSpPr>
        <p:spPr>
          <a:xfrm>
            <a:off x="1020240" y="10678680"/>
            <a:ext cx="25603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Phobos</a:t>
            </a:r>
            <a:endParaRPr/>
          </a:p>
        </p:txBody>
      </p:sp>
      <p:pic>
        <p:nvPicPr>
          <p:cNvPr id="346" name="" descr=""/>
          <p:cNvPicPr/>
          <p:nvPr/>
        </p:nvPicPr>
        <p:blipFill>
          <a:blip r:embed="rId3"/>
          <a:stretch/>
        </p:blipFill>
        <p:spPr>
          <a:xfrm>
            <a:off x="288720" y="9172440"/>
            <a:ext cx="2772000" cy="167652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4"/>
          <a:stretch/>
        </p:blipFill>
        <p:spPr>
          <a:xfrm>
            <a:off x="457200" y="117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348" name="TextShape 4"/>
          <p:cNvSpPr txBox="1"/>
          <p:nvPr/>
        </p:nvSpPr>
        <p:spPr>
          <a:xfrm>
            <a:off x="764280" y="1809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349" name="" descr=""/>
          <p:cNvPicPr/>
          <p:nvPr/>
        </p:nvPicPr>
        <p:blipFill>
          <a:blip r:embed="rId5"/>
          <a:stretch/>
        </p:blipFill>
        <p:spPr>
          <a:xfrm>
            <a:off x="3291840" y="59472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350" name="TextShape 5"/>
          <p:cNvSpPr txBox="1"/>
          <p:nvPr/>
        </p:nvSpPr>
        <p:spPr>
          <a:xfrm>
            <a:off x="4297680" y="289080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351" name="" descr=""/>
          <p:cNvPicPr/>
          <p:nvPr/>
        </p:nvPicPr>
        <p:blipFill>
          <a:blip r:embed="rId6"/>
          <a:stretch/>
        </p:blipFill>
        <p:spPr>
          <a:xfrm>
            <a:off x="6217920" y="-412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352" name="TextShape 6"/>
          <p:cNvSpPr txBox="1"/>
          <p:nvPr/>
        </p:nvSpPr>
        <p:spPr>
          <a:xfrm>
            <a:off x="7085520" y="1878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pic>
        <p:nvPicPr>
          <p:cNvPr id="353" name="" descr=""/>
          <p:cNvPicPr/>
          <p:nvPr/>
        </p:nvPicPr>
        <p:blipFill>
          <a:blip r:embed="rId7"/>
          <a:stretch/>
        </p:blipFill>
        <p:spPr>
          <a:xfrm>
            <a:off x="3640680" y="4265640"/>
            <a:ext cx="3491640" cy="2323440"/>
          </a:xfrm>
          <a:prstGeom prst="rect">
            <a:avLst/>
          </a:prstGeom>
          <a:ln>
            <a:noFill/>
          </a:ln>
        </p:spPr>
      </p:pic>
      <p:sp>
        <p:nvSpPr>
          <p:cNvPr id="354" name="TextShape 7"/>
          <p:cNvSpPr txBox="1"/>
          <p:nvPr/>
        </p:nvSpPr>
        <p:spPr>
          <a:xfrm>
            <a:off x="4264200" y="6409080"/>
            <a:ext cx="1829520" cy="65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355" name="CustomShape 8"/>
          <p:cNvSpPr/>
          <p:nvPr/>
        </p:nvSpPr>
        <p:spPr>
          <a:xfrm>
            <a:off x="7160760" y="9830520"/>
            <a:ext cx="25603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356" name="" descr=""/>
          <p:cNvPicPr/>
          <p:nvPr/>
        </p:nvPicPr>
        <p:blipFill>
          <a:blip r:embed="rId8"/>
          <a:stretch/>
        </p:blipFill>
        <p:spPr>
          <a:xfrm rot="19200000">
            <a:off x="6617160" y="8075880"/>
            <a:ext cx="2704320" cy="270432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548640" y="2897280"/>
            <a:ext cx="9071640" cy="1352880"/>
          </a:xfrm>
          <a:prstGeom prst="rect">
            <a:avLst/>
          </a:prstGeom>
          <a:solidFill>
            <a:srgbClr val="808080"/>
          </a:solidFill>
          <a:ln w="91440">
            <a:solidFill>
              <a:srgbClr val="ff0000"/>
            </a:solidFill>
            <a:round/>
          </a:ln>
        </p:spPr>
        <p:txBody>
          <a:bodyPr lIns="45360" rIns="45360" tIns="45360" bIns="4536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Forming the QGP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How can we estimate the energy density?</a:t>
            </a:r>
            <a:endParaRPr/>
          </a:p>
        </p:txBody>
      </p:sp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60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61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62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Energy dependence from dE</a:t>
            </a:r>
            <a:r>
              <a:rPr lang="en-US" sz="4400" spc="-1" baseline="-101000">
                <a:latin typeface="Arial"/>
              </a:rPr>
              <a:t>T</a:t>
            </a:r>
            <a:r>
              <a:rPr lang="en-US" sz="4400" spc="-1">
                <a:latin typeface="Arial"/>
              </a:rPr>
              <a:t>/dy</a:t>
            </a:r>
            <a:endParaRPr/>
          </a:p>
        </p:txBody>
      </p:sp>
      <p:sp>
        <p:nvSpPr>
          <p:cNvPr id="365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"/>
            </a:pPr>
            <a:r>
              <a:rPr lang="en-US" sz="2500" spc="-1">
                <a:latin typeface="Times New Roman"/>
              </a:rPr>
              <a:t>Higher than extrapolations of RHIC data</a:t>
            </a:r>
            <a:endParaRPr/>
          </a:p>
          <a:p>
            <a:endParaRPr/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28440" y="1818360"/>
            <a:ext cx="5029200" cy="3154680"/>
          </a:xfrm>
          <a:prstGeom prst="rect">
            <a:avLst/>
          </a:prstGeom>
          <a:ln>
            <a:noFill/>
          </a:ln>
        </p:spPr>
      </p:pic>
      <p:pic>
        <p:nvPicPr>
          <p:cNvPr id="367" name="" descr=""/>
          <p:cNvPicPr/>
          <p:nvPr/>
        </p:nvPicPr>
        <p:blipFill>
          <a:blip r:embed="rId2"/>
          <a:stretch/>
        </p:blipFill>
        <p:spPr>
          <a:xfrm>
            <a:off x="5245200" y="1774440"/>
            <a:ext cx="4170240" cy="3340800"/>
          </a:xfrm>
          <a:prstGeom prst="rect">
            <a:avLst/>
          </a:prstGeom>
          <a:ln>
            <a:noFill/>
          </a:ln>
        </p:spPr>
      </p:pic>
      <p:sp>
        <p:nvSpPr>
          <p:cNvPr id="368" name="TextShape 3"/>
          <p:cNvSpPr txBox="1"/>
          <p:nvPr/>
        </p:nvSpPr>
        <p:spPr>
          <a:xfrm>
            <a:off x="5738400" y="3572280"/>
            <a:ext cx="3626280" cy="62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2000" spc="-1">
                <a:latin typeface="Times New Roman"/>
              </a:rPr>
              <a:t>Standard estimate </a:t>
            </a:r>
            <a:r>
              <a:rPr lang="en-US" sz="2000" spc="-1">
                <a:latin typeface="Times New Roman"/>
                <a:ea typeface="Times New Roman"/>
              </a:rPr>
              <a:t>τ</a:t>
            </a:r>
            <a:r>
              <a:rPr lang="en-US" sz="2000" spc="-1" baseline="-101000">
                <a:latin typeface="Times New Roman"/>
                <a:ea typeface="Times New Roman"/>
              </a:rPr>
              <a:t>0</a:t>
            </a:r>
            <a:r>
              <a:rPr lang="en-US" sz="20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69" name="Line 4"/>
          <p:cNvSpPr/>
          <p:nvPr/>
        </p:nvSpPr>
        <p:spPr>
          <a:xfrm>
            <a:off x="5704560" y="4366080"/>
            <a:ext cx="365652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TextShape 5"/>
          <p:cNvSpPr txBox="1"/>
          <p:nvPr/>
        </p:nvSpPr>
        <p:spPr>
          <a:xfrm>
            <a:off x="7121520" y="4044600"/>
            <a:ext cx="23968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71" name="Line 6"/>
          <p:cNvSpPr/>
          <p:nvPr/>
        </p:nvSpPr>
        <p:spPr>
          <a:xfrm>
            <a:off x="5704560" y="3562560"/>
            <a:ext cx="365652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TextShape 7"/>
          <p:cNvSpPr txBox="1"/>
          <p:nvPr/>
        </p:nvSpPr>
        <p:spPr>
          <a:xfrm>
            <a:off x="8274240" y="3042000"/>
            <a:ext cx="131616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73" name="CustomShape 8"/>
          <p:cNvSpPr/>
          <p:nvPr/>
        </p:nvSpPr>
        <p:spPr>
          <a:xfrm>
            <a:off x="9321480" y="4771440"/>
            <a:ext cx="1591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9"/>
          <p:cNvSpPr/>
          <p:nvPr/>
        </p:nvSpPr>
        <p:spPr>
          <a:xfrm>
            <a:off x="9300600" y="4771440"/>
            <a:ext cx="1594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10"/>
          <p:cNvSpPr/>
          <p:nvPr/>
        </p:nvSpPr>
        <p:spPr>
          <a:xfrm>
            <a:off x="5754240" y="4771440"/>
            <a:ext cx="15876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11"/>
          <p:cNvSpPr/>
          <p:nvPr/>
        </p:nvSpPr>
        <p:spPr>
          <a:xfrm>
            <a:off x="5650200" y="4771800"/>
            <a:ext cx="1591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12"/>
          <p:cNvSpPr/>
          <p:nvPr/>
        </p:nvSpPr>
        <p:spPr>
          <a:xfrm>
            <a:off x="7548480" y="4771440"/>
            <a:ext cx="1591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13"/>
          <p:cNvSpPr/>
          <p:nvPr/>
        </p:nvSpPr>
        <p:spPr>
          <a:xfrm>
            <a:off x="7485840" y="4771800"/>
            <a:ext cx="1594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13452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2017-08-29T02:23:10Z</dcterms:modified>
  <cp:revision>108</cp:revision>
</cp:coreProperties>
</file>